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479" r:id="rId2"/>
    <p:sldId id="1481" r:id="rId3"/>
    <p:sldId id="1482" r:id="rId4"/>
    <p:sldId id="1483" r:id="rId5"/>
    <p:sldId id="1484" r:id="rId6"/>
    <p:sldId id="1485" r:id="rId7"/>
    <p:sldId id="1486" r:id="rId8"/>
    <p:sldId id="1487" r:id="rId9"/>
    <p:sldId id="1488" r:id="rId10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8" d="100"/>
          <a:sy n="38" d="100"/>
        </p:scale>
        <p:origin x="126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F395E-F0BF-48C1-9F88-8405AF4AB0B1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83A3F6-AD84-4121-BFDE-EAAE568384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99B700D-61E1-4A54-900D-05A1F9B8A684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B8233B76-7250-4A8E-B58C-16CDFD8C8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997E384-C34D-40E1-8F53-362E940A2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479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64F3C20-D42A-46D3-95FC-0EA2D4069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058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A87FDD7-5C7D-4361-AABF-D0C87A87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A13556F-62A9-4A86-A6BF-3B9592F6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62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43E9433-C8B0-481E-88D4-FF454568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9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38B0A74-0C51-4FB0-9666-ECF02308F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F8EBD3-F9A7-4EA9-BE04-9C4362FAB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9F2077-CC4A-41AC-B8FB-961142F6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28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1B7D-8A43-4622-9FC7-6C1F9B4C0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40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A4B72-BC8D-43FD-91FF-6690D755E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299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C29F7-731F-4904-BEE4-BE4476468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6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C10C-AB29-4C27-96BA-DDF67D265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23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4CF9F5A-CED9-479D-B3D1-369EEAF9D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95D487-D7DB-4BC7-ABAD-41ABD7F66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5345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CE7CB69-AA51-48D8-A85B-610D4B214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03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75BA06F-023F-4A3A-B367-04AB4B5E9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4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E995CB3-8C85-4364-B880-59AAED8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89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019C6-81C8-4EE5-B978-FC3F0802F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605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C05DE0-70A0-4F07-8904-B3B1FECFC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1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7ADBD2E4-06A5-4589-8408-26FFA52C6D02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0FC2153-20B0-46A4-86F3-22A320AD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  <p:sldLayoutId id="2147484763" r:id="rId19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jpeg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jpeg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jpeg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94225" y="4470400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051300" y="4589462"/>
            <a:ext cx="17037050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pPr algn="ctr"/>
            <a:r>
              <a:rPr lang="en-US" altLang="en-US" b="1" dirty="0" smtClean="0">
                <a:latin typeface="Lato"/>
              </a:rPr>
              <a:t>TRANSFORMASI FOURIER DISKRIT [2/2]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765425" y="8767761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9425" y="946151"/>
            <a:ext cx="17373600" cy="1371600"/>
          </a:xfrm>
        </p:spPr>
        <p:txBody>
          <a:bodyPr/>
          <a:lstStyle/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q"/>
            </a:pPr>
            <a:r>
              <a:rPr lang="en-US" altLang="en-US" sz="7200" b="1" dirty="0">
                <a:solidFill>
                  <a:schemeClr val="accent2"/>
                </a:solidFill>
              </a:rPr>
              <a:t>  </a:t>
            </a:r>
            <a:r>
              <a:rPr lang="en-US" altLang="en-US" sz="7200" b="1" dirty="0" err="1">
                <a:solidFill>
                  <a:schemeClr val="accent2"/>
                </a:solidFill>
              </a:rPr>
              <a:t>Sifat-sifat</a:t>
            </a:r>
            <a:r>
              <a:rPr lang="en-US" altLang="en-US" sz="7200" b="1" dirty="0">
                <a:solidFill>
                  <a:schemeClr val="accent2"/>
                </a:solidFill>
              </a:rPr>
              <a:t> DFT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44825" y="2133600"/>
          <a:ext cx="18288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3759200" imgH="431800" progId="Equation.3">
                  <p:embed/>
                </p:oleObj>
              </mc:Choice>
              <mc:Fallback>
                <p:oleObj name="Equation" r:id="rId3" imgW="3759200" imgH="4318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133600"/>
                        <a:ext cx="18288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044825" y="7620000"/>
          <a:ext cx="18288000" cy="183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4305300" imgH="431800" progId="Equation.3">
                  <p:embed/>
                </p:oleObj>
              </mc:Choice>
              <mc:Fallback>
                <p:oleObj name="Equation" r:id="rId5" imgW="4305300" imgH="4318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7620000"/>
                        <a:ext cx="18288000" cy="183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654425" y="4724401"/>
          <a:ext cx="4876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863225" imgH="241195" progId="Equation.3">
                  <p:embed/>
                </p:oleObj>
              </mc:Choice>
              <mc:Fallback>
                <p:oleObj name="Equation" r:id="rId7" imgW="863225" imgH="241195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724401"/>
                        <a:ext cx="48768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654425" y="6096000"/>
            <a:ext cx="1554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DFT sebagai transformasi linier dari x(n)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654425" y="9601200"/>
            <a:ext cx="1554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IDFT sebagai transformasi linier dari X(k)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8074025" y="11125200"/>
          <a:ext cx="5092700" cy="208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901309" imgH="368140" progId="Equation.3">
                  <p:embed/>
                </p:oleObj>
              </mc:Choice>
              <mc:Fallback>
                <p:oleObj name="Equation" r:id="rId9" imgW="901309" imgH="36814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11125200"/>
                        <a:ext cx="5092700" cy="2085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5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30" grpId="0" autoUpdateAnimBg="0"/>
      <p:bldP spid="266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54425" y="609600"/>
            <a:ext cx="3657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Periodik :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769225" y="609600"/>
          <a:ext cx="12966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2451100" imgH="203200" progId="Equation.3">
                  <p:embed/>
                </p:oleObj>
              </mc:Choice>
              <mc:Fallback>
                <p:oleObj name="Equation" r:id="rId3" imgW="2451100" imgH="203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609600"/>
                        <a:ext cx="12966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007226" y="1828801"/>
          <a:ext cx="5089526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1002865" imgH="368140" progId="Equation.3">
                  <p:embed/>
                </p:oleObj>
              </mc:Choice>
              <mc:Fallback>
                <p:oleObj name="Equation" r:id="rId5" imgW="1002865" imgH="36814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6" y="1828801"/>
                        <a:ext cx="5089526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654425" y="2286000"/>
            <a:ext cx="2895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Linier :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3312775" y="1828801"/>
          <a:ext cx="52832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1041400" imgH="368300" progId="Equation.3">
                  <p:embed/>
                </p:oleObj>
              </mc:Choice>
              <mc:Fallback>
                <p:oleObj name="Equation" r:id="rId7" imgW="1041400" imgH="36830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2775" y="1828801"/>
                        <a:ext cx="52832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746502" y="4114801"/>
          <a:ext cx="119189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2349500" imgH="368300" progId="Equation.3">
                  <p:embed/>
                </p:oleObj>
              </mc:Choice>
              <mc:Fallback>
                <p:oleObj name="Equation" r:id="rId9" imgW="2349500" imgH="3683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2" y="4114801"/>
                        <a:ext cx="1191895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654425" y="6553200"/>
            <a:ext cx="8534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>
                <a:solidFill>
                  <a:schemeClr val="accent2"/>
                </a:solidFill>
              </a:rPr>
              <a:t>Simetri sirkular :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9902826" y="5943600"/>
          <a:ext cx="76009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1" imgW="1497950" imgH="431613" progId="Equation.3">
                  <p:embed/>
                </p:oleObj>
              </mc:Choice>
              <mc:Fallback>
                <p:oleObj name="Equation" r:id="rId11" imgW="1497950" imgH="431613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2826" y="5943600"/>
                        <a:ext cx="76009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3870326" y="8077200"/>
          <a:ext cx="118554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2336800" imgH="431800" progId="Equation.3">
                  <p:embed/>
                </p:oleObj>
              </mc:Choice>
              <mc:Fallback>
                <p:oleObj name="Equation" r:id="rId13" imgW="2336800" imgH="431800" progId="Equation.3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6" y="8077200"/>
                        <a:ext cx="118554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3959226" y="10363201"/>
          <a:ext cx="10690226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2108200" imgH="508000" progId="Equation.3">
                  <p:embed/>
                </p:oleObj>
              </mc:Choice>
              <mc:Fallback>
                <p:oleObj name="Equation" r:id="rId15" imgW="2108200" imgH="508000" progId="Equation.3">
                  <p:embed/>
                  <p:pic>
                    <p:nvPicPr>
                      <p:cNvPr id="256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6" y="10363201"/>
                        <a:ext cx="10690226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6" grpId="0" autoUpdateAnimBg="0"/>
      <p:bldP spid="256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654425" y="1"/>
            <a:ext cx="1203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 u="sng">
                <a:solidFill>
                  <a:schemeClr val="accent2"/>
                </a:solidFill>
              </a:rPr>
              <a:t>Contoh Soal 10.4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654425" y="914400"/>
            <a:ext cx="1661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/>
              <a:t>Diketahui dua sinyal diskrit 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654425" y="4876800"/>
            <a:ext cx="16611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/>
              <a:t>Tentukan konvolusi sirkuler dari x</a:t>
            </a:r>
            <a:r>
              <a:rPr lang="en-US" altLang="en-US" sz="5600" baseline="-25000"/>
              <a:t>1</a:t>
            </a:r>
            <a:r>
              <a:rPr lang="en-US" altLang="en-US" sz="5600"/>
              <a:t>(n) dan x</a:t>
            </a:r>
            <a:r>
              <a:rPr lang="en-US" altLang="en-US" sz="5600" baseline="-25000"/>
              <a:t>2</a:t>
            </a:r>
            <a:r>
              <a:rPr lang="en-US" altLang="en-US" sz="5600"/>
              <a:t>(n) menggunakan definisi dan perkalian dua DFT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54425" y="7010400"/>
            <a:ext cx="3505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5600" b="1" u="sng">
                <a:solidFill>
                  <a:schemeClr val="accent2"/>
                </a:solidFill>
              </a:rPr>
              <a:t>Jawab 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11576" y="2406651"/>
            <a:ext cx="7781926" cy="2165350"/>
            <a:chOff x="210" y="758"/>
            <a:chExt cx="2451" cy="682"/>
          </a:xfrm>
        </p:grpSpPr>
        <p:graphicFrame>
          <p:nvGraphicFramePr>
            <p:cNvPr id="11278" name="Object 4"/>
            <p:cNvGraphicFramePr>
              <a:graphicFrameLocks noChangeAspect="1"/>
            </p:cNvGraphicFramePr>
            <p:nvPr/>
          </p:nvGraphicFramePr>
          <p:xfrm>
            <a:off x="210" y="758"/>
            <a:ext cx="245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name="Equation" r:id="rId3" imgW="1497950" imgH="215806" progId="Equation.3">
                    <p:embed/>
                  </p:oleObj>
                </mc:Choice>
                <mc:Fallback>
                  <p:oleObj name="Equation" r:id="rId3" imgW="1497950" imgH="215806" progId="Equation.3">
                    <p:embed/>
                    <p:pic>
                      <p:nvPicPr>
                        <p:cNvPr id="1127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" y="758"/>
                          <a:ext cx="2451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1248" y="1104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200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176125" y="2406651"/>
            <a:ext cx="7915276" cy="2317750"/>
            <a:chOff x="2876" y="758"/>
            <a:chExt cx="2493" cy="730"/>
          </a:xfrm>
        </p:grpSpPr>
        <p:graphicFrame>
          <p:nvGraphicFramePr>
            <p:cNvPr id="11276" name="Object 13"/>
            <p:cNvGraphicFramePr>
              <a:graphicFrameLocks noChangeAspect="1"/>
            </p:cNvGraphicFramePr>
            <p:nvPr/>
          </p:nvGraphicFramePr>
          <p:xfrm>
            <a:off x="2876" y="758"/>
            <a:ext cx="2493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Equation" r:id="rId5" imgW="1523339" imgH="215806" progId="Equation.3">
                    <p:embed/>
                  </p:oleObj>
                </mc:Choice>
                <mc:Fallback>
                  <p:oleObj name="Equation" r:id="rId5" imgW="1523339" imgH="215806" progId="Equation.3">
                    <p:embed/>
                    <p:pic>
                      <p:nvPicPr>
                        <p:cNvPr id="112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758"/>
                          <a:ext cx="2493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15"/>
            <p:cNvSpPr>
              <a:spLocks noChangeShapeType="1"/>
            </p:cNvSpPr>
            <p:nvPr/>
          </p:nvSpPr>
          <p:spPr bwMode="auto">
            <a:xfrm>
              <a:off x="3936" y="1152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7200"/>
            </a:p>
          </p:txBody>
        </p:sp>
      </p:grp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3654425" y="8229601"/>
          <a:ext cx="938530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1968500" imgH="431800" progId="Equation.3">
                  <p:embed/>
                </p:oleObj>
              </mc:Choice>
              <mc:Fallback>
                <p:oleObj name="Equation" r:id="rId7" imgW="1968500" imgH="431800" progId="Equation.3">
                  <p:embed/>
                  <p:pic>
                    <p:nvPicPr>
                      <p:cNvPr id="39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8229601"/>
                        <a:ext cx="938530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12560301" y="10820400"/>
          <a:ext cx="8772524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1803400" imgH="431800" progId="Equation.3">
                  <p:embed/>
                </p:oleObj>
              </mc:Choice>
              <mc:Fallback>
                <p:oleObj name="Equation" r:id="rId9" imgW="1803400" imgH="431800" progId="Equation.3">
                  <p:embed/>
                  <p:pic>
                    <p:nvPicPr>
                      <p:cNvPr id="399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0301" y="10820400"/>
                        <a:ext cx="8772524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3654426" y="11277600"/>
          <a:ext cx="6550026" cy="110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1346200" imgH="228600" progId="Equation.3">
                  <p:embed/>
                </p:oleObj>
              </mc:Choice>
              <mc:Fallback>
                <p:oleObj name="Equation" r:id="rId11" imgW="1346200" imgH="228600" progId="Equation.3">
                  <p:embed/>
                  <p:pic>
                    <p:nvPicPr>
                      <p:cNvPr id="39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11277600"/>
                        <a:ext cx="6550026" cy="1108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10360025" y="11887200"/>
            <a:ext cx="19812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6649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1" grpId="0" autoUpdateAnimBg="0"/>
      <p:bldP spid="399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654425" y="609601"/>
          <a:ext cx="805180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1688367" imgH="431613" progId="Equation.3">
                  <p:embed/>
                </p:oleObj>
              </mc:Choice>
              <mc:Fallback>
                <p:oleObj name="Equation" r:id="rId3" imgW="1688367" imgH="431613" progId="Equation.3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609601"/>
                        <a:ext cx="805180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3" name="Picture 3" descr="aa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2895600"/>
            <a:ext cx="15087600" cy="43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aa9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7620000"/>
            <a:ext cx="149352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433302" y="1092201"/>
          <a:ext cx="8172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7" imgW="1714500" imgH="228600" progId="Equation.3">
                  <p:embed/>
                </p:oleObj>
              </mc:Choice>
              <mc:Fallback>
                <p:oleObj name="Equation" r:id="rId7" imgW="1714500" imgH="22860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3302" y="1092201"/>
                        <a:ext cx="81724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3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413125" y="609601"/>
          <a:ext cx="8534400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609601"/>
                        <a:ext cx="8534400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Picture 3" descr="aa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2895600"/>
            <a:ext cx="15087600" cy="43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2582526" y="1092201"/>
          <a:ext cx="7870826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6" imgW="1651000" imgH="228600" progId="Equation.3">
                  <p:embed/>
                </p:oleObj>
              </mc:Choice>
              <mc:Fallback>
                <p:oleObj name="Equation" r:id="rId6" imgW="1651000" imgH="228600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2526" y="1092201"/>
                        <a:ext cx="7870826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6" descr="aa9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7924801"/>
            <a:ext cx="149352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5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263901" y="609601"/>
          <a:ext cx="8836024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1854200" imgH="431800" progId="Equation.3">
                  <p:embed/>
                </p:oleObj>
              </mc:Choice>
              <mc:Fallback>
                <p:oleObj name="Equation" r:id="rId3" imgW="1854200" imgH="431800" progId="Equation.3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609601"/>
                        <a:ext cx="8836024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3" descr="aa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2895600"/>
            <a:ext cx="15087600" cy="43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2433302" y="1092201"/>
          <a:ext cx="8172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6" imgW="1714500" imgH="228600" progId="Equation.3">
                  <p:embed/>
                </p:oleObj>
              </mc:Choice>
              <mc:Fallback>
                <p:oleObj name="Equation" r:id="rId6" imgW="1714500" imgH="2286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3302" y="1092201"/>
                        <a:ext cx="81724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8" name="Picture 6" descr="aa9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7924801"/>
            <a:ext cx="14935200" cy="481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06825" y="1"/>
          <a:ext cx="8715376" cy="20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1828800" imgH="431800" progId="Equation.3">
                  <p:embed/>
                </p:oleObj>
              </mc:Choice>
              <mc:Fallback>
                <p:oleObj name="Equation" r:id="rId3" imgW="1828800" imgH="431800" progId="Equation.3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"/>
                        <a:ext cx="8715376" cy="20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 descr="aa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1981200"/>
            <a:ext cx="15087600" cy="43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3401676" y="609601"/>
          <a:ext cx="7931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6" imgW="1663700" imgH="228600" progId="Equation.3">
                  <p:embed/>
                </p:oleObj>
              </mc:Choice>
              <mc:Fallback>
                <p:oleObj name="Equation" r:id="rId6" imgW="1663700" imgH="22860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1676" y="609601"/>
                        <a:ext cx="79311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2" name="Picture 6" descr="aa9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6553201"/>
            <a:ext cx="14935200" cy="465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975476" y="11887201"/>
          <a:ext cx="73850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9" imgW="1549400" imgH="228600" progId="Equation.3">
                  <p:embed/>
                </p:oleObj>
              </mc:Choice>
              <mc:Fallback>
                <p:oleObj name="Equation" r:id="rId9" imgW="1549400" imgH="228600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6" y="11887201"/>
                        <a:ext cx="73850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4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806825" y="0"/>
          <a:ext cx="13106400" cy="316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2832100" imgH="685800" progId="Equation.3">
                  <p:embed/>
                </p:oleObj>
              </mc:Choice>
              <mc:Fallback>
                <p:oleObj name="Equation" r:id="rId3" imgW="2832100" imgH="68580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0"/>
                        <a:ext cx="13106400" cy="316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654425" y="4572000"/>
          <a:ext cx="131064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2882900" imgH="685800" progId="Equation.3">
                  <p:embed/>
                </p:oleObj>
              </mc:Choice>
              <mc:Fallback>
                <p:oleObj name="Equation" r:id="rId5" imgW="2882900" imgH="68580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572000"/>
                        <a:ext cx="131064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654425" y="3352801"/>
          <a:ext cx="13106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7" imgW="3111500" imgH="215900" progId="Equation.3">
                  <p:embed/>
                </p:oleObj>
              </mc:Choice>
              <mc:Fallback>
                <p:oleObj name="Equation" r:id="rId7" imgW="3111500" imgH="2159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352801"/>
                        <a:ext cx="13106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276601" y="7924801"/>
          <a:ext cx="18056224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9" imgW="4051300" imgH="215900" progId="Equation.3">
                  <p:embed/>
                </p:oleObj>
              </mc:Choice>
              <mc:Fallback>
                <p:oleObj name="Equation" r:id="rId9" imgW="4051300" imgH="21590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7924801"/>
                        <a:ext cx="18056224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654426" y="9448800"/>
          <a:ext cx="1483042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11" imgW="3327400" imgH="228600" progId="Equation.3">
                  <p:embed/>
                </p:oleObj>
              </mc:Choice>
              <mc:Fallback>
                <p:oleObj name="Equation" r:id="rId11" imgW="3327400" imgH="22860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9448800"/>
                        <a:ext cx="14830426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044825" y="10972800"/>
          <a:ext cx="18288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13" imgW="4343400" imgH="431800" progId="Equation.3">
                  <p:embed/>
                </p:oleObj>
              </mc:Choice>
              <mc:Fallback>
                <p:oleObj name="Equation" r:id="rId13" imgW="4343400" imgH="43180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10972800"/>
                        <a:ext cx="182880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8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21940</TotalTime>
  <Words>64</Words>
  <Application>Microsoft Office PowerPoint</Application>
  <PresentationFormat>Custom</PresentationFormat>
  <Paragraphs>14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Lato</vt:lpstr>
      <vt:lpstr>Lato Bold</vt:lpstr>
      <vt:lpstr>Lato Light</vt:lpstr>
      <vt:lpstr>Times New Roman</vt:lpstr>
      <vt:lpstr>Wingdings</vt:lpstr>
      <vt:lpstr>Halaman Depan Slide</vt:lpstr>
      <vt:lpstr>Microsoft Equation 3.0</vt:lpstr>
      <vt:lpstr>FEH3A3– PENGOLAHAN SINYAL WAKTU DISKRIT</vt:lpstr>
      <vt:lpstr>  Sifat-sifat DFT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3129</cp:revision>
  <dcterms:created xsi:type="dcterms:W3CDTF">2014-11-12T21:47:38Z</dcterms:created>
  <dcterms:modified xsi:type="dcterms:W3CDTF">2020-05-12T05:04:39Z</dcterms:modified>
  <cp:category/>
</cp:coreProperties>
</file>