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479" r:id="rId2"/>
    <p:sldId id="1486" r:id="rId3"/>
    <p:sldId id="1514" r:id="rId4"/>
    <p:sldId id="1488" r:id="rId5"/>
    <p:sldId id="1489" r:id="rId6"/>
    <p:sldId id="1490" r:id="rId7"/>
    <p:sldId id="1491" r:id="rId8"/>
    <p:sldId id="1492" r:id="rId9"/>
    <p:sldId id="1493" r:id="rId10"/>
    <p:sldId id="1494" r:id="rId11"/>
    <p:sldId id="1496" r:id="rId12"/>
    <p:sldId id="1497" r:id="rId13"/>
    <p:sldId id="1498" r:id="rId14"/>
    <p:sldId id="1499" r:id="rId15"/>
    <p:sldId id="1500" r:id="rId16"/>
    <p:sldId id="1501" r:id="rId17"/>
    <p:sldId id="1502" r:id="rId18"/>
    <p:sldId id="1503" r:id="rId19"/>
    <p:sldId id="1504" r:id="rId20"/>
    <p:sldId id="1505" r:id="rId21"/>
    <p:sldId id="1506" r:id="rId22"/>
    <p:sldId id="1507" r:id="rId23"/>
    <p:sldId id="1508" r:id="rId24"/>
    <p:sldId id="1509" r:id="rId25"/>
    <p:sldId id="1510" r:id="rId26"/>
    <p:sldId id="1511" r:id="rId27"/>
    <p:sldId id="1512" r:id="rId28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4" d="100"/>
          <a:sy n="34" d="100"/>
        </p:scale>
        <p:origin x="4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F395E-F0BF-48C1-9F88-8405AF4AB0B1}" type="datetimeFigureOut">
              <a:rPr lang="id-ID"/>
              <a:pPr>
                <a:defRPr/>
              </a:pPr>
              <a:t>12/05/2020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83A3F6-AD84-4121-BFDE-EAAE568384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99B700D-61E1-4A54-900D-05A1F9B8A684}" type="datetimeFigureOut">
              <a:rPr lang="en-US"/>
              <a:pPr>
                <a:defRPr/>
              </a:pPr>
              <a:t>5/12/2020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B8233B76-7250-4A8E-B58C-16CDFD8C8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997E384-C34D-40E1-8F53-362E940A2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479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64F3C20-D42A-46D3-95FC-0EA2D4069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058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A87FDD7-5C7D-4361-AABF-D0C87A87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A13556F-62A9-4A86-A6BF-3B9592F6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62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43E9433-C8B0-481E-88D4-FF454568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9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38B0A74-0C51-4FB0-9666-ECF02308F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F8EBD3-F9A7-4EA9-BE04-9C4362FAB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9F2077-CC4A-41AC-B8FB-961142F6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28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1B7D-8A43-4622-9FC7-6C1F9B4C0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40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3070226"/>
            <a:ext cx="10771029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4349750"/>
            <a:ext cx="10771029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3509" y="3070226"/>
            <a:ext cx="1077526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3509" y="4349750"/>
            <a:ext cx="1077526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7C7CC-F02E-4798-9B74-A59DB35353D3}" type="datetimeFigureOut">
              <a:rPr lang="en-US"/>
              <a:pPr>
                <a:defRPr/>
              </a:pPr>
              <a:t>5/12/2020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3B8D-BEED-4104-8077-5872DBC1FD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553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6FCA5-C74B-47A7-8895-84C9BF50EDAD}" type="datetimeFigureOut">
              <a:rPr lang="en-US"/>
              <a:pPr>
                <a:defRPr/>
              </a:pPr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4E4A9-0B5C-4F8C-BEA0-7D2E767C7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C10C-AB29-4C27-96BA-DDF67D265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23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200401"/>
            <a:ext cx="10766795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1972" y="3200401"/>
            <a:ext cx="10766795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5CA08-CE19-4E32-A7A4-6C0B1A1878DF}" type="datetimeFigureOut">
              <a:rPr lang="en-US"/>
              <a:pPr>
                <a:defRPr/>
              </a:pPr>
              <a:t>5/12/2020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7B4AE-2F43-46A0-94CD-997444504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0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4CF9F5A-CED9-479D-B3D1-369EEAF9D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95D487-D7DB-4BC7-ABAD-41ABD7F66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5345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CE7CB69-AA51-48D8-A85B-610D4B214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03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75BA06F-023F-4A3A-B367-04AB4B5E9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4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E995CB3-8C85-4364-B880-59AAED8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89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019C6-81C8-4EE5-B978-FC3F0802F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605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C05DE0-70A0-4F07-8904-B3B1FECFC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1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7ADBD2E4-06A5-4589-8408-26FFA52C6D02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0FC2153-20B0-46A4-86F3-22A320AD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  <p:sldLayoutId id="2147484763" r:id="rId19"/>
    <p:sldLayoutId id="2147484764" r:id="rId20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94225" y="4470400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070100" y="4187823"/>
            <a:ext cx="17037050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pPr eaLnBrk="1" hangingPunct="1"/>
            <a:r>
              <a:rPr lang="en-US" altLang="en-US" dirty="0"/>
              <a:t>PERANCANGAN FILTER DIGITAL IIR/INFINITE IMPULSE RESPONSE</a:t>
            </a: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460625" y="8247060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7200" dirty="0" smtClean="0">
                <a:solidFill>
                  <a:schemeClr val="tx1"/>
                </a:solidFill>
              </a:rPr>
              <a:t>Steps to Design IIR Digital Filter</a:t>
            </a:r>
            <a:endParaRPr lang="id-ID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9225" y="3552826"/>
            <a:ext cx="16459200" cy="9283700"/>
          </a:xfrm>
        </p:spPr>
        <p:txBody>
          <a:bodyPr>
            <a:normAutofit fontScale="85000" lnSpcReduction="20000"/>
          </a:bodyPr>
          <a:lstStyle/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Sketch Magnitude Response of Digital Filter as the specification  needed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Determine Digital Frequency of Required Filter 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Convert digital frequency to analogue frequency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Backward Process : Determine Cut off Frequency of Normalized LPF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Determine Filter Order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Design Normalized LPF Analogue Filter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Forward Process : Design Analogue Filter as needed specification via analog to analog transformation</a:t>
            </a:r>
          </a:p>
          <a:p>
            <a:pPr marL="1028700" indent="-1028700">
              <a:buFont typeface="+mj-lt"/>
              <a:buAutoNum type="arabicPeriod"/>
              <a:defRPr/>
            </a:pPr>
            <a:r>
              <a:rPr lang="en-US" dirty="0" smtClean="0"/>
              <a:t>Design digital filter from analogue filter via analog to digital transformation (bilinear/impulse </a:t>
            </a:r>
            <a:r>
              <a:rPr lang="en-US" dirty="0" err="1" smtClean="0"/>
              <a:t>invarian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56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 smtClean="0"/>
              <a:t>		</a:t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1. </a:t>
            </a:r>
            <a:r>
              <a:rPr lang="en-US" altLang="en-US" sz="5600" dirty="0" err="1"/>
              <a:t>Gambarkan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respon</a:t>
            </a:r>
            <a:r>
              <a:rPr lang="en-US" altLang="en-US" sz="5600" dirty="0"/>
              <a:t> magnitude filter digital </a:t>
            </a:r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 smtClean="0"/>
              <a:t>				</a:t>
            </a:r>
            <a:r>
              <a:rPr lang="en-US" altLang="en-US" sz="5600" dirty="0" err="1" smtClean="0"/>
              <a:t>sesuai</a:t>
            </a:r>
            <a:r>
              <a:rPr lang="en-US" altLang="en-US" sz="5600" dirty="0" smtClean="0"/>
              <a:t> </a:t>
            </a:r>
            <a:r>
              <a:rPr lang="en-US" altLang="en-US" sz="5600" dirty="0" err="1"/>
              <a:t>spesifikasi</a:t>
            </a:r>
            <a:r>
              <a:rPr lang="en-US" altLang="en-US" sz="5600" dirty="0"/>
              <a:t> yang </a:t>
            </a:r>
            <a:r>
              <a:rPr lang="en-US" altLang="en-US" sz="5600" dirty="0" err="1"/>
              <a:t>diinginkan</a:t>
            </a:r>
            <a:endParaRPr lang="en-US" altLang="en-US" sz="5600" dirty="0"/>
          </a:p>
        </p:txBody>
      </p:sp>
      <p:sp>
        <p:nvSpPr>
          <p:cNvPr id="13315" name="Content Placeholder 3"/>
          <p:cNvSpPr>
            <a:spLocks noGrp="1"/>
          </p:cNvSpPr>
          <p:nvPr>
            <p:ph sz="half" idx="2"/>
          </p:nvPr>
        </p:nvSpPr>
        <p:spPr>
          <a:xfrm>
            <a:off x="12133320" y="5638801"/>
            <a:ext cx="10766795" cy="9051926"/>
          </a:xfrm>
        </p:spPr>
        <p:txBody>
          <a:bodyPr/>
          <a:lstStyle/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gambar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samping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butterworth</a:t>
            </a:r>
            <a:r>
              <a:rPr lang="en-US" altLang="en-US" dirty="0" smtClean="0"/>
              <a:t> HPF.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fs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satuan</a:t>
            </a:r>
            <a:r>
              <a:rPr lang="en-US" altLang="en-US" dirty="0" smtClean="0"/>
              <a:t> Hz.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Rp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dB.</a:t>
            </a:r>
            <a:endParaRPr lang="en-US" altLang="en-US" dirty="0" smtClean="0"/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6126" y="3689350"/>
            <a:ext cx="7489826" cy="54737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0106" y="4616450"/>
            <a:ext cx="3744913" cy="273685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1" y="3410699"/>
            <a:ext cx="10736262" cy="88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1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2. </a:t>
            </a:r>
            <a:r>
              <a:rPr lang="en-US" altLang="en-US" sz="5600" dirty="0" err="1"/>
              <a:t>Tentukan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frekuensi</a:t>
            </a:r>
            <a:r>
              <a:rPr lang="en-US" altLang="en-US" sz="5600" dirty="0"/>
              <a:t> digital </a:t>
            </a:r>
            <a:r>
              <a:rPr lang="en-US" altLang="en-US" sz="5600" dirty="0" err="1"/>
              <a:t>dari</a:t>
            </a:r>
            <a:r>
              <a:rPr lang="en-US" altLang="en-US" sz="5600" dirty="0"/>
              <a:t> </a:t>
            </a:r>
            <a:r>
              <a:rPr lang="en-US" altLang="en-US" sz="5600" dirty="0" err="1"/>
              <a:t>spesifikasi</a:t>
            </a:r>
            <a:r>
              <a:rPr lang="en-US" altLang="en-US" sz="5600" dirty="0"/>
              <a:t>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sampling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Hz, </a:t>
            </a:r>
            <a:r>
              <a:rPr lang="en-US" dirty="0" err="1" smtClean="0"/>
              <a:t>atau</a:t>
            </a:r>
            <a:r>
              <a:rPr lang="en-US" dirty="0" smtClean="0"/>
              <a:t> Fs=1/Ts </a:t>
            </a:r>
            <a:r>
              <a:rPr lang="en-US" dirty="0" err="1" smtClean="0"/>
              <a:t>dimana</a:t>
            </a:r>
            <a:r>
              <a:rPr lang="en-US" dirty="0" smtClean="0"/>
              <a:t> Ts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sampling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.</a:t>
            </a:r>
          </a:p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ωp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digital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/sample.</a:t>
            </a:r>
          </a:p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1.</a:t>
            </a:r>
          </a:p>
        </p:txBody>
      </p:sp>
      <p:graphicFrame>
        <p:nvGraphicFramePr>
          <p:cNvPr id="14340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7304859"/>
              </p:ext>
            </p:extLst>
          </p:nvPr>
        </p:nvGraphicFramePr>
        <p:xfrm>
          <a:off x="5622925" y="3521076"/>
          <a:ext cx="4610100" cy="676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3" imgW="723900" imgH="914400" progId="">
                  <p:embed/>
                </p:oleObj>
              </mc:Choice>
              <mc:Fallback>
                <p:oleObj name="Equation" r:id="rId3" imgW="723900" imgH="914400" progId="">
                  <p:embed/>
                  <p:pic>
                    <p:nvPicPr>
                      <p:cNvPr id="143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3521076"/>
                        <a:ext cx="4610100" cy="676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84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3. </a:t>
            </a:r>
            <a:r>
              <a:rPr lang="en-US" altLang="en-US" sz="5600" dirty="0" err="1"/>
              <a:t>Konversikan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frekuensi</a:t>
            </a:r>
            <a:r>
              <a:rPr lang="en-US" altLang="en-US" sz="5600" dirty="0"/>
              <a:t> digital </a:t>
            </a:r>
            <a:r>
              <a:rPr lang="en-US" altLang="en-US" sz="5600" dirty="0" err="1"/>
              <a:t>ke</a:t>
            </a:r>
            <a:r>
              <a:rPr lang="en-US" altLang="en-US" sz="5600" dirty="0"/>
              <a:t> </a:t>
            </a:r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		</a:t>
            </a:r>
            <a:r>
              <a:rPr lang="en-US" altLang="en-US" sz="5600" dirty="0" err="1" smtClean="0"/>
              <a:t>frekuensi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analog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Fs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frekuensi</a:t>
            </a:r>
            <a:r>
              <a:rPr lang="en-US" altLang="en-US" dirty="0" smtClean="0"/>
              <a:t> sampling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satuan</a:t>
            </a:r>
            <a:r>
              <a:rPr lang="en-US" altLang="en-US" dirty="0" smtClean="0"/>
              <a:t> Hz.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ῼp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l-GR" altLang="en-US" dirty="0" smtClean="0"/>
              <a:t>ῼ</a:t>
            </a:r>
            <a:r>
              <a:rPr lang="en-US" altLang="en-US" dirty="0" smtClean="0"/>
              <a:t>s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frekuensi</a:t>
            </a:r>
            <a:r>
              <a:rPr lang="en-US" altLang="en-US" dirty="0" smtClean="0"/>
              <a:t> analog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satuan</a:t>
            </a:r>
            <a:r>
              <a:rPr lang="en-US" altLang="en-US" dirty="0" smtClean="0"/>
              <a:t> rad/</a:t>
            </a:r>
            <a:r>
              <a:rPr lang="en-US" altLang="en-US" dirty="0" err="1" smtClean="0"/>
              <a:t>detik</a:t>
            </a:r>
            <a:r>
              <a:rPr lang="en-US" altLang="en-US" dirty="0" smtClean="0"/>
              <a:t>.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ωp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ωs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langkah</a:t>
            </a:r>
            <a:r>
              <a:rPr lang="en-US" altLang="en-US" dirty="0" smtClean="0"/>
              <a:t> 2.</a:t>
            </a:r>
          </a:p>
        </p:txBody>
      </p:sp>
      <p:graphicFrame>
        <p:nvGraphicFramePr>
          <p:cNvPr id="15364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7326273"/>
              </p:ext>
            </p:extLst>
          </p:nvPr>
        </p:nvGraphicFramePr>
        <p:xfrm>
          <a:off x="4972051" y="3200401"/>
          <a:ext cx="5902324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3" imgW="1193800" imgH="939800" progId="">
                  <p:embed/>
                </p:oleObj>
              </mc:Choice>
              <mc:Fallback>
                <p:oleObj name="Equation" r:id="rId3" imgW="1193800" imgH="939800" progId="">
                  <p:embed/>
                  <p:pic>
                    <p:nvPicPr>
                      <p:cNvPr id="153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3200401"/>
                        <a:ext cx="5902324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30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4. </a:t>
            </a:r>
            <a:r>
              <a:rPr lang="en-US" altLang="en-US" sz="5600" dirty="0" err="1"/>
              <a:t>Tentukan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frekuensi</a:t>
            </a:r>
            <a:r>
              <a:rPr lang="en-US" altLang="en-US" sz="5600" dirty="0"/>
              <a:t> cut off LPF </a:t>
            </a:r>
            <a:r>
              <a:rPr lang="en-US" altLang="en-US" sz="5600" dirty="0" err="1"/>
              <a:t>ternormalisasi</a:t>
            </a:r>
            <a:r>
              <a:rPr lang="en-US" altLang="en-US" sz="5600" dirty="0"/>
              <a:t> </a:t>
            </a:r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		(</a:t>
            </a:r>
            <a:r>
              <a:rPr lang="en-US" altLang="en-US" sz="5600" dirty="0"/>
              <a:t>proses backward)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3959226" y="4267201"/>
            <a:ext cx="13125450" cy="7985126"/>
          </a:xfrm>
        </p:spPr>
        <p:txBody>
          <a:bodyPr/>
          <a:lstStyle/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langkah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sesuaikan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spesifikasi</a:t>
            </a:r>
            <a:r>
              <a:rPr lang="en-US" altLang="en-US" dirty="0" smtClean="0"/>
              <a:t> filter yang </a:t>
            </a:r>
            <a:r>
              <a:rPr lang="en-US" altLang="en-US" dirty="0" err="1" smtClean="0"/>
              <a:t>diinginkan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karena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rumus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berbeda-beda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tiap</a:t>
            </a:r>
            <a:r>
              <a:rPr lang="en-US" altLang="en-US" dirty="0" smtClean="0"/>
              <a:t> filter LPF, HPF, BPF, </a:t>
            </a:r>
            <a:r>
              <a:rPr lang="en-US" altLang="en-US" dirty="0" err="1" smtClean="0"/>
              <a:t>maupun</a:t>
            </a:r>
            <a:r>
              <a:rPr lang="en-US" altLang="en-US" dirty="0" smtClean="0"/>
              <a:t> BSF. 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Lihat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slide </a:t>
            </a:r>
            <a:r>
              <a:rPr lang="en-US" altLang="en-US" dirty="0" err="1" smtClean="0"/>
              <a:t>selanjutnya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00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4 </a:t>
            </a:r>
            <a:r>
              <a:rPr lang="en-US" altLang="en-US" sz="5600" dirty="0" err="1"/>
              <a:t>untuk</a:t>
            </a:r>
            <a:r>
              <a:rPr lang="en-US" altLang="en-US" sz="5600" dirty="0"/>
              <a:t> backward LPF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sz="half" idx="2"/>
          </p:nvPr>
        </p:nvSpPr>
        <p:spPr>
          <a:xfrm>
            <a:off x="3959226" y="10315577"/>
            <a:ext cx="13557250" cy="1936750"/>
          </a:xfrm>
        </p:spPr>
        <p:txBody>
          <a:bodyPr/>
          <a:lstStyle/>
          <a:p>
            <a:pPr eaLnBrk="1" hangingPunct="1"/>
            <a:r>
              <a:rPr lang="en-US" altLang="en-US" smtClean="0"/>
              <a:t>ῼp dan </a:t>
            </a:r>
            <a:r>
              <a:rPr lang="el-GR" altLang="en-US" smtClean="0"/>
              <a:t>ῼ</a:t>
            </a:r>
            <a:r>
              <a:rPr lang="en-US" altLang="en-US" smtClean="0"/>
              <a:t>s didapat dari langkah 3.</a:t>
            </a:r>
          </a:p>
          <a:p>
            <a:pPr eaLnBrk="1" hangingPunct="1"/>
            <a:r>
              <a:rPr lang="en-US" altLang="en-US" smtClean="0"/>
              <a:t>ῼc adalah frekuensi cut off LPF ternormalisasi.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2536826"/>
            <a:ext cx="16271874" cy="748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38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 smtClean="0"/>
              <a:t>	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4 </a:t>
            </a:r>
            <a:r>
              <a:rPr lang="en-US" altLang="en-US" sz="5600" dirty="0" err="1"/>
              <a:t>untuk</a:t>
            </a:r>
            <a:r>
              <a:rPr lang="en-US" altLang="en-US" sz="5600" dirty="0"/>
              <a:t> backward HPF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sz="half" idx="2"/>
          </p:nvPr>
        </p:nvSpPr>
        <p:spPr>
          <a:xfrm>
            <a:off x="3959226" y="10315577"/>
            <a:ext cx="13557250" cy="1936750"/>
          </a:xfrm>
        </p:spPr>
        <p:txBody>
          <a:bodyPr/>
          <a:lstStyle/>
          <a:p>
            <a:pPr eaLnBrk="1" hangingPunct="1"/>
            <a:r>
              <a:rPr lang="en-US" altLang="en-US" smtClean="0"/>
              <a:t>ῼp dan </a:t>
            </a:r>
            <a:r>
              <a:rPr lang="el-GR" altLang="en-US" smtClean="0"/>
              <a:t>ῼ</a:t>
            </a:r>
            <a:r>
              <a:rPr lang="en-US" altLang="en-US" smtClean="0"/>
              <a:t>s didapat dari langkah 3.</a:t>
            </a:r>
          </a:p>
          <a:p>
            <a:pPr eaLnBrk="1" hangingPunct="1"/>
            <a:r>
              <a:rPr lang="en-US" altLang="en-US" smtClean="0"/>
              <a:t>ῼc adalah frekuensi cut off LPF ternormalisasi.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1" y="2251076"/>
            <a:ext cx="14833600" cy="763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1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5403851" y="762000"/>
            <a:ext cx="16459200" cy="2286000"/>
          </a:xfrm>
        </p:spPr>
        <p:txBody>
          <a:bodyPr/>
          <a:lstStyle/>
          <a:p>
            <a:pPr eaLnBrk="1" hangingPunct="1"/>
            <a:r>
              <a:rPr lang="en-US" altLang="en-US" sz="5600" dirty="0" err="1"/>
              <a:t>Langkah</a:t>
            </a:r>
            <a:r>
              <a:rPr lang="en-US" altLang="en-US" sz="5600" dirty="0"/>
              <a:t> 4 </a:t>
            </a:r>
            <a:r>
              <a:rPr lang="en-US" altLang="en-US" sz="5600" dirty="0" err="1"/>
              <a:t>untuk</a:t>
            </a:r>
            <a:r>
              <a:rPr lang="en-US" altLang="en-US" sz="5600" dirty="0"/>
              <a:t> backward BPF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sz="half" idx="2"/>
          </p:nvPr>
        </p:nvSpPr>
        <p:spPr>
          <a:xfrm>
            <a:off x="4124326" y="11033126"/>
            <a:ext cx="13557250" cy="1939924"/>
          </a:xfrm>
        </p:spPr>
        <p:txBody>
          <a:bodyPr/>
          <a:lstStyle/>
          <a:p>
            <a:pPr eaLnBrk="1" hangingPunct="1"/>
            <a:r>
              <a:rPr lang="en-US" altLang="en-US" smtClean="0"/>
              <a:t>ῼp1, ῼp2, ῼs1 dan </a:t>
            </a:r>
            <a:r>
              <a:rPr lang="el-GR" altLang="en-US" smtClean="0"/>
              <a:t>ῼ</a:t>
            </a:r>
            <a:r>
              <a:rPr lang="en-US" altLang="en-US" smtClean="0"/>
              <a:t>s2 didapat dari langkah 3.</a:t>
            </a:r>
          </a:p>
          <a:p>
            <a:pPr eaLnBrk="1" hangingPunct="1"/>
            <a:r>
              <a:rPr lang="en-US" altLang="en-US" smtClean="0"/>
              <a:t>ῼc adalah frekuensi cut off LPF ternormalisasi.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1" y="2393950"/>
            <a:ext cx="15554324" cy="863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21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5048251" y="819151"/>
            <a:ext cx="16459200" cy="2286000"/>
          </a:xfrm>
        </p:spPr>
        <p:txBody>
          <a:bodyPr/>
          <a:lstStyle/>
          <a:p>
            <a:pPr eaLnBrk="1" hangingPunct="1"/>
            <a:r>
              <a:rPr lang="en-US" altLang="en-US" sz="5600" dirty="0" err="1"/>
              <a:t>Langkah</a:t>
            </a:r>
            <a:r>
              <a:rPr lang="en-US" altLang="en-US" sz="5600" dirty="0"/>
              <a:t> 4 </a:t>
            </a:r>
            <a:r>
              <a:rPr lang="en-US" altLang="en-US" sz="5600" dirty="0" err="1"/>
              <a:t>untuk</a:t>
            </a:r>
            <a:r>
              <a:rPr lang="en-US" altLang="en-US" sz="5600" dirty="0"/>
              <a:t> backward BSF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sz="half" idx="2"/>
          </p:nvPr>
        </p:nvSpPr>
        <p:spPr>
          <a:xfrm>
            <a:off x="4124326" y="11179177"/>
            <a:ext cx="13557250" cy="1936750"/>
          </a:xfrm>
        </p:spPr>
        <p:txBody>
          <a:bodyPr/>
          <a:lstStyle/>
          <a:p>
            <a:pPr eaLnBrk="1" hangingPunct="1"/>
            <a:r>
              <a:rPr lang="en-US" altLang="en-US" smtClean="0"/>
              <a:t>ῼp1, ῼp2, ῼs1 dan </a:t>
            </a:r>
            <a:r>
              <a:rPr lang="el-GR" altLang="en-US" smtClean="0"/>
              <a:t>ῼ</a:t>
            </a:r>
            <a:r>
              <a:rPr lang="en-US" altLang="en-US" smtClean="0"/>
              <a:t>s2 didapat dari langkah 3.</a:t>
            </a:r>
          </a:p>
          <a:p>
            <a:pPr eaLnBrk="1" hangingPunct="1"/>
            <a:r>
              <a:rPr lang="en-US" altLang="en-US" smtClean="0"/>
              <a:t>ῼc adalah frekuensi cut off LPF ternormalisasi.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6" y="1962151"/>
            <a:ext cx="16706850" cy="921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39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5. </a:t>
            </a:r>
            <a:r>
              <a:rPr lang="en-US" altLang="en-US" sz="5600" dirty="0" err="1"/>
              <a:t>Menentukan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orde</a:t>
            </a:r>
            <a:r>
              <a:rPr lang="en-US" altLang="en-US" sz="5600" dirty="0"/>
              <a:t> filter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Orde filter butterworth:</a:t>
            </a:r>
          </a:p>
        </p:txBody>
      </p:sp>
      <p:sp>
        <p:nvSpPr>
          <p:cNvPr id="21508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orde</a:t>
            </a:r>
            <a:r>
              <a:rPr lang="en-US" altLang="en-US" dirty="0" smtClean="0"/>
              <a:t> filter, </a:t>
            </a:r>
            <a:r>
              <a:rPr lang="en-US" altLang="en-US" dirty="0" err="1" smtClean="0"/>
              <a:t>merupakan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pembulatan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atas</a:t>
            </a:r>
            <a:r>
              <a:rPr lang="en-US" altLang="en-US" dirty="0" smtClean="0"/>
              <a:t>.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ῼc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langkah</a:t>
            </a:r>
            <a:r>
              <a:rPr lang="en-US" altLang="en-US" dirty="0" smtClean="0"/>
              <a:t> 4.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Rp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redaman</a:t>
            </a:r>
            <a:r>
              <a:rPr lang="en-US" altLang="en-US" dirty="0" smtClean="0"/>
              <a:t> passband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stopband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dB.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21509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276852" y="5994401"/>
          <a:ext cx="6048374" cy="460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3" imgW="1447800" imgH="965200" progId="">
                  <p:embed/>
                </p:oleObj>
              </mc:Choice>
              <mc:Fallback>
                <p:oleObj name="Equation" r:id="rId3" imgW="1447800" imgH="965200" progId="">
                  <p:embed/>
                  <p:pic>
                    <p:nvPicPr>
                      <p:cNvPr id="215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2" y="5994401"/>
                        <a:ext cx="6048374" cy="460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5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493625" y="1981200"/>
            <a:ext cx="8534400" cy="1127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sz="7200"/>
          </a:p>
        </p:txBody>
      </p:sp>
      <p:sp>
        <p:nvSpPr>
          <p:cNvPr id="23" name="Rectangle 22"/>
          <p:cNvSpPr/>
          <p:nvPr/>
        </p:nvSpPr>
        <p:spPr>
          <a:xfrm>
            <a:off x="3349625" y="1981200"/>
            <a:ext cx="8991600" cy="1127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sz="7200"/>
          </a:p>
        </p:txBody>
      </p:sp>
      <p:sp>
        <p:nvSpPr>
          <p:cNvPr id="3076" name="Title 6"/>
          <p:cNvSpPr>
            <a:spLocks noGrp="1"/>
          </p:cNvSpPr>
          <p:nvPr>
            <p:ph type="title"/>
          </p:nvPr>
        </p:nvSpPr>
        <p:spPr>
          <a:xfrm>
            <a:off x="4813301" y="558800"/>
            <a:ext cx="16459200" cy="2286000"/>
          </a:xfrm>
        </p:spPr>
        <p:txBody>
          <a:bodyPr/>
          <a:lstStyle/>
          <a:p>
            <a:r>
              <a:rPr lang="en-US" altLang="en-US" sz="7200" dirty="0" smtClean="0"/>
              <a:t>N Order Filter Design</a:t>
            </a:r>
            <a:endParaRPr lang="id-ID" altLang="en-US" sz="7200" dirty="0" smtClean="0"/>
          </a:p>
        </p:txBody>
      </p:sp>
      <p:sp>
        <p:nvSpPr>
          <p:cNvPr id="3077" name="Text Placeholder 7"/>
          <p:cNvSpPr>
            <a:spLocks noGrp="1"/>
          </p:cNvSpPr>
          <p:nvPr>
            <p:ph type="body" idx="1"/>
          </p:nvPr>
        </p:nvSpPr>
        <p:spPr>
          <a:xfrm>
            <a:off x="3959225" y="1736726"/>
            <a:ext cx="8080376" cy="1279524"/>
          </a:xfrm>
        </p:spPr>
        <p:txBody>
          <a:bodyPr/>
          <a:lstStyle/>
          <a:p>
            <a:pPr algn="ctr"/>
            <a:r>
              <a:rPr lang="en-US" altLang="en-US" smtClean="0"/>
              <a:t>Infinite Impulse Response</a:t>
            </a:r>
            <a:endParaRPr lang="id-ID" altLang="en-US" smtClean="0"/>
          </a:p>
        </p:txBody>
      </p:sp>
      <p:sp>
        <p:nvSpPr>
          <p:cNvPr id="3078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2334876" y="1736726"/>
            <a:ext cx="8083550" cy="1279524"/>
          </a:xfrm>
        </p:spPr>
        <p:txBody>
          <a:bodyPr/>
          <a:lstStyle/>
          <a:p>
            <a:pPr algn="ctr"/>
            <a:r>
              <a:rPr lang="en-US" altLang="en-US" smtClean="0"/>
              <a:t>Finite Impulse Response</a:t>
            </a:r>
            <a:endParaRPr lang="id-ID" altLang="en-US" smtClean="0"/>
          </a:p>
        </p:txBody>
      </p:sp>
      <p:graphicFrame>
        <p:nvGraphicFramePr>
          <p:cNvPr id="3079" name="Object 2"/>
          <p:cNvGraphicFramePr>
            <a:graphicFrameLocks noChangeAspect="1"/>
          </p:cNvGraphicFramePr>
          <p:nvPr/>
        </p:nvGraphicFramePr>
        <p:xfrm>
          <a:off x="3502025" y="4267200"/>
          <a:ext cx="833437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2273300" imgH="457200" progId="">
                  <p:embed/>
                </p:oleObj>
              </mc:Choice>
              <mc:Fallback>
                <p:oleObj name="Equation" r:id="rId3" imgW="2273300" imgH="457200" progId="">
                  <p:embed/>
                  <p:pic>
                    <p:nvPicPr>
                      <p:cNvPr id="307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267200"/>
                        <a:ext cx="8334376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3"/>
          <p:cNvGraphicFramePr>
            <a:graphicFrameLocks noChangeAspect="1"/>
          </p:cNvGraphicFramePr>
          <p:nvPr/>
        </p:nvGraphicFramePr>
        <p:xfrm>
          <a:off x="3654426" y="6096000"/>
          <a:ext cx="860742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5" imgW="2032000" imgH="431800" progId="">
                  <p:embed/>
                </p:oleObj>
              </mc:Choice>
              <mc:Fallback>
                <p:oleObj name="Equation" r:id="rId5" imgW="2032000" imgH="431800" progId="">
                  <p:embed/>
                  <p:pic>
                    <p:nvPicPr>
                      <p:cNvPr id="308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6096000"/>
                        <a:ext cx="8607426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4"/>
          <p:cNvGraphicFramePr>
            <a:graphicFrameLocks noChangeAspect="1"/>
          </p:cNvGraphicFramePr>
          <p:nvPr/>
        </p:nvGraphicFramePr>
        <p:xfrm>
          <a:off x="5026025" y="9906001"/>
          <a:ext cx="4724400" cy="3057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7" imgW="1295400" imgH="838200" progId="">
                  <p:embed/>
                </p:oleObj>
              </mc:Choice>
              <mc:Fallback>
                <p:oleObj name="Equation" r:id="rId7" imgW="1295400" imgH="838200" progId="">
                  <p:embed/>
                  <p:pic>
                    <p:nvPicPr>
                      <p:cNvPr id="30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9906001"/>
                        <a:ext cx="4724400" cy="3057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502025" y="3200401"/>
            <a:ext cx="685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Arial" panose="020B0604020202020204" pitchFamily="34" charset="0"/>
              </a:rPr>
              <a:t>Difference Equation</a:t>
            </a:r>
            <a:endParaRPr lang="id-ID" altLang="en-US" sz="3600" b="1" i="1">
              <a:latin typeface="Arial" panose="020B0604020202020204" pitchFamily="34" charset="0"/>
            </a:endParaRPr>
          </a:p>
        </p:txBody>
      </p:sp>
      <p:sp>
        <p:nvSpPr>
          <p:cNvPr id="3083" name="TextBox 15"/>
          <p:cNvSpPr txBox="1">
            <a:spLocks noChangeArrowheads="1"/>
          </p:cNvSpPr>
          <p:nvPr/>
        </p:nvSpPr>
        <p:spPr bwMode="auto">
          <a:xfrm>
            <a:off x="3502025" y="85344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Arial" panose="020B0604020202020204" pitchFamily="34" charset="0"/>
              </a:rPr>
              <a:t>Transfer Function/ Frequency Response</a:t>
            </a:r>
            <a:endParaRPr lang="id-ID" altLang="en-US" sz="3600" b="1" i="1">
              <a:latin typeface="Arial" panose="020B0604020202020204" pitchFamily="34" charset="0"/>
            </a:endParaRPr>
          </a:p>
        </p:txBody>
      </p:sp>
      <p:sp>
        <p:nvSpPr>
          <p:cNvPr id="3084" name="TextBox 16"/>
          <p:cNvSpPr txBox="1">
            <a:spLocks noChangeArrowheads="1"/>
          </p:cNvSpPr>
          <p:nvPr/>
        </p:nvSpPr>
        <p:spPr bwMode="auto">
          <a:xfrm>
            <a:off x="12646025" y="3200401"/>
            <a:ext cx="685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Arial" panose="020B0604020202020204" pitchFamily="34" charset="0"/>
              </a:rPr>
              <a:t>Difference Equation</a:t>
            </a:r>
            <a:endParaRPr lang="id-ID" altLang="en-US" sz="3600" b="1" i="1">
              <a:latin typeface="Arial" panose="020B0604020202020204" pitchFamily="34" charset="0"/>
            </a:endParaRPr>
          </a:p>
        </p:txBody>
      </p:sp>
      <p:graphicFrame>
        <p:nvGraphicFramePr>
          <p:cNvPr id="3085" name="Object 5"/>
          <p:cNvGraphicFramePr>
            <a:graphicFrameLocks noChangeAspect="1"/>
          </p:cNvGraphicFramePr>
          <p:nvPr/>
        </p:nvGraphicFramePr>
        <p:xfrm>
          <a:off x="13042901" y="4114800"/>
          <a:ext cx="6003924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9" imgW="1638300" imgH="457200" progId="">
                  <p:embed/>
                </p:oleObj>
              </mc:Choice>
              <mc:Fallback>
                <p:oleObj name="Equation" r:id="rId9" imgW="1638300" imgH="457200" progId="">
                  <p:embed/>
                  <p:pic>
                    <p:nvPicPr>
                      <p:cNvPr id="3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901" y="4114800"/>
                        <a:ext cx="6003924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6"/>
          <p:cNvGraphicFramePr>
            <a:graphicFrameLocks noChangeAspect="1"/>
          </p:cNvGraphicFramePr>
          <p:nvPr/>
        </p:nvGraphicFramePr>
        <p:xfrm>
          <a:off x="13623925" y="5943600"/>
          <a:ext cx="505777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1" imgW="1193800" imgH="431800" progId="">
                  <p:embed/>
                </p:oleObj>
              </mc:Choice>
              <mc:Fallback>
                <p:oleObj name="Equation" r:id="rId11" imgW="1193800" imgH="431800" progId="">
                  <p:embed/>
                  <p:pic>
                    <p:nvPicPr>
                      <p:cNvPr id="3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925" y="5943600"/>
                        <a:ext cx="5057776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Box 19"/>
          <p:cNvSpPr txBox="1">
            <a:spLocks noChangeArrowheads="1"/>
          </p:cNvSpPr>
          <p:nvPr/>
        </p:nvSpPr>
        <p:spPr bwMode="auto">
          <a:xfrm>
            <a:off x="12493625" y="10668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Arial" panose="020B0604020202020204" pitchFamily="34" charset="0"/>
              </a:rPr>
              <a:t>Transfer Function/ Frequency Response</a:t>
            </a:r>
            <a:endParaRPr lang="id-ID" altLang="en-US" sz="3600" b="1" i="1">
              <a:latin typeface="Arial" panose="020B0604020202020204" pitchFamily="34" charset="0"/>
            </a:endParaRPr>
          </a:p>
        </p:txBody>
      </p:sp>
      <p:graphicFrame>
        <p:nvGraphicFramePr>
          <p:cNvPr id="3088" name="Object 7"/>
          <p:cNvGraphicFramePr>
            <a:graphicFrameLocks noChangeAspect="1"/>
          </p:cNvGraphicFramePr>
          <p:nvPr/>
        </p:nvGraphicFramePr>
        <p:xfrm>
          <a:off x="14068425" y="11430000"/>
          <a:ext cx="4064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3" imgW="1079032" imgH="431613" progId="">
                  <p:embed/>
                </p:oleObj>
              </mc:Choice>
              <mc:Fallback>
                <p:oleObj name="Equation" r:id="rId13" imgW="1079032" imgH="431613" progId="">
                  <p:embed/>
                  <p:pic>
                    <p:nvPicPr>
                      <p:cNvPr id="30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8425" y="11430000"/>
                        <a:ext cx="4064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Box 24"/>
          <p:cNvSpPr txBox="1">
            <a:spLocks noChangeArrowheads="1"/>
          </p:cNvSpPr>
          <p:nvPr/>
        </p:nvSpPr>
        <p:spPr bwMode="auto">
          <a:xfrm>
            <a:off x="12646025" y="8077200"/>
            <a:ext cx="396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Arial" panose="020B0604020202020204" pitchFamily="34" charset="0"/>
              </a:rPr>
              <a:t>Impulse Response</a:t>
            </a:r>
            <a:endParaRPr lang="id-ID" altLang="en-US" sz="3600" b="1" i="1">
              <a:latin typeface="Arial" panose="020B0604020202020204" pitchFamily="34" charset="0"/>
            </a:endParaRPr>
          </a:p>
        </p:txBody>
      </p:sp>
      <p:graphicFrame>
        <p:nvGraphicFramePr>
          <p:cNvPr id="3090" name="Object 8"/>
          <p:cNvGraphicFramePr>
            <a:graphicFrameLocks noChangeAspect="1"/>
          </p:cNvGraphicFramePr>
          <p:nvPr/>
        </p:nvGraphicFramePr>
        <p:xfrm>
          <a:off x="13560425" y="8839200"/>
          <a:ext cx="5029200" cy="181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15" imgW="1193800" imgH="431800" progId="">
                  <p:embed/>
                </p:oleObj>
              </mc:Choice>
              <mc:Fallback>
                <p:oleObj name="Equation" r:id="rId15" imgW="1193800" imgH="431800" progId="">
                  <p:embed/>
                  <p:pic>
                    <p:nvPicPr>
                      <p:cNvPr id="309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425" y="8839200"/>
                        <a:ext cx="5029200" cy="181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</a:t>
            </a:r>
            <a:r>
              <a:rPr lang="en-US" altLang="en-US" sz="5600" dirty="0" err="1" smtClean="0"/>
              <a:t>Orde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filter </a:t>
            </a:r>
            <a:r>
              <a:rPr lang="en-US" altLang="en-US" sz="5600" dirty="0" err="1"/>
              <a:t>Chebyschev</a:t>
            </a:r>
            <a:r>
              <a:rPr lang="en-US" altLang="en-US" sz="5600" dirty="0"/>
              <a:t> 1-2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452" y="2536827"/>
            <a:ext cx="16148050" cy="173037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 </a:t>
            </a:r>
            <a:r>
              <a:rPr lang="en-US" b="0" dirty="0" err="1" smtClean="0"/>
              <a:t>orde</a:t>
            </a:r>
            <a:r>
              <a:rPr lang="en-US" b="0" dirty="0" smtClean="0"/>
              <a:t> filter n </a:t>
            </a:r>
            <a:r>
              <a:rPr lang="en-US" b="0" dirty="0" err="1" smtClean="0"/>
              <a:t>pembulatan</a:t>
            </a:r>
            <a:r>
              <a:rPr lang="en-US" b="0" dirty="0" smtClean="0"/>
              <a:t> </a:t>
            </a:r>
            <a:r>
              <a:rPr lang="en-US" b="0" dirty="0" err="1" smtClean="0"/>
              <a:t>ke</a:t>
            </a:r>
            <a:r>
              <a:rPr lang="en-US" b="0" dirty="0" smtClean="0"/>
              <a:t> </a:t>
            </a:r>
            <a:r>
              <a:rPr lang="en-US" b="0" dirty="0" err="1" smtClean="0"/>
              <a:t>atas</a:t>
            </a:r>
            <a:r>
              <a:rPr lang="en-US" b="0" dirty="0" smtClean="0"/>
              <a:t>, </a:t>
            </a:r>
            <a:r>
              <a:rPr lang="en-US" b="0" dirty="0" err="1" smtClean="0"/>
              <a:t>Rp</a:t>
            </a:r>
            <a:r>
              <a:rPr lang="en-US" b="0" dirty="0" smtClean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Rs </a:t>
            </a:r>
            <a:r>
              <a:rPr lang="en-US" b="0" dirty="0" err="1" smtClean="0"/>
              <a:t>dalam</a:t>
            </a:r>
            <a:r>
              <a:rPr lang="en-US" b="0" dirty="0" smtClean="0"/>
              <a:t> dB.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 </a:t>
            </a:r>
            <a:r>
              <a:rPr lang="en-US" b="0" dirty="0" err="1" smtClean="0"/>
              <a:t>ῼc</a:t>
            </a:r>
            <a:r>
              <a:rPr lang="en-US" b="0" dirty="0" smtClean="0"/>
              <a:t> </a:t>
            </a:r>
            <a:r>
              <a:rPr lang="en-US" b="0" dirty="0" err="1" smtClean="0"/>
              <a:t>didapat</a:t>
            </a:r>
            <a:r>
              <a:rPr lang="en-US" b="0" dirty="0" smtClean="0"/>
              <a:t> </a:t>
            </a:r>
            <a:r>
              <a:rPr lang="en-US" b="0" dirty="0" err="1" smtClean="0"/>
              <a:t>dari</a:t>
            </a:r>
            <a:r>
              <a:rPr lang="en-US" b="0" dirty="0" smtClean="0"/>
              <a:t> </a:t>
            </a:r>
            <a:r>
              <a:rPr lang="en-US" b="0" dirty="0" err="1" smtClean="0"/>
              <a:t>langkah</a:t>
            </a:r>
            <a:r>
              <a:rPr lang="en-US" b="0" dirty="0" smtClean="0"/>
              <a:t> 4.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35698"/>
              </p:ext>
            </p:extLst>
          </p:nvPr>
        </p:nvGraphicFramePr>
        <p:xfrm>
          <a:off x="13401676" y="8874126"/>
          <a:ext cx="6727826" cy="312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3" imgW="1651000" imgH="685800" progId="">
                  <p:embed/>
                </p:oleObj>
              </mc:Choice>
              <mc:Fallback>
                <p:oleObj name="Equation" r:id="rId3" imgW="1651000" imgH="685800" progId="">
                  <p:embed/>
                  <p:pic>
                    <p:nvPicPr>
                      <p:cNvPr id="225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1676" y="8874126"/>
                        <a:ext cx="6727826" cy="3121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58791"/>
              </p:ext>
            </p:extLst>
          </p:nvPr>
        </p:nvGraphicFramePr>
        <p:xfrm>
          <a:off x="13487402" y="7029453"/>
          <a:ext cx="33718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5" imgW="762000" imgH="457200" progId="">
                  <p:embed/>
                </p:oleObj>
              </mc:Choice>
              <mc:Fallback>
                <p:oleObj name="Equation" r:id="rId5" imgW="762000" imgH="457200" progId="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7402" y="7029453"/>
                        <a:ext cx="33718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29514"/>
              </p:ext>
            </p:extLst>
          </p:nvPr>
        </p:nvGraphicFramePr>
        <p:xfrm>
          <a:off x="13487402" y="4217992"/>
          <a:ext cx="2917824" cy="138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7" imgW="660113" imgH="304668" progId="">
                  <p:embed/>
                </p:oleObj>
              </mc:Choice>
              <mc:Fallback>
                <p:oleObj name="Equation" r:id="rId7" imgW="660113" imgH="304668" progId="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7402" y="4217992"/>
                        <a:ext cx="2917824" cy="1387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90240"/>
              </p:ext>
            </p:extLst>
          </p:nvPr>
        </p:nvGraphicFramePr>
        <p:xfrm>
          <a:off x="13487402" y="5589590"/>
          <a:ext cx="3819524" cy="138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9" imgW="863225" imgH="304668" progId="">
                  <p:embed/>
                </p:oleObj>
              </mc:Choice>
              <mc:Fallback>
                <p:oleObj name="Equation" r:id="rId9" imgW="863225" imgH="304668" progId="">
                  <p:embed/>
                  <p:pic>
                    <p:nvPicPr>
                      <p:cNvPr id="225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7402" y="5589590"/>
                        <a:ext cx="3819524" cy="1387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6476" y="4984751"/>
            <a:ext cx="9505950" cy="777875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1452" y="4841877"/>
            <a:ext cx="8407400" cy="73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6. </a:t>
            </a:r>
            <a:r>
              <a:rPr lang="en-US" altLang="en-US" sz="5600" dirty="0" err="1"/>
              <a:t>Desain</a:t>
            </a:r>
            <a:r>
              <a:rPr lang="en-US" altLang="en-US" sz="5600" dirty="0"/>
              <a:t> filter analog LPF </a:t>
            </a:r>
            <a:r>
              <a:rPr lang="en-US" altLang="en-US" sz="5600" dirty="0" err="1"/>
              <a:t>ternormalisasi</a:t>
            </a:r>
            <a:endParaRPr lang="en-US" altLang="en-US" sz="5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225" y="2536827"/>
            <a:ext cx="16005176" cy="2162174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 </a:t>
            </a:r>
            <a:r>
              <a:rPr lang="en-US" b="0" dirty="0" err="1" smtClean="0"/>
              <a:t>Pada</a:t>
            </a:r>
            <a:r>
              <a:rPr lang="en-US" b="0" dirty="0" smtClean="0"/>
              <a:t> </a:t>
            </a:r>
            <a:r>
              <a:rPr lang="en-US" b="0" dirty="0" err="1" smtClean="0"/>
              <a:t>tahap</a:t>
            </a:r>
            <a:r>
              <a:rPr lang="en-US" b="0" dirty="0" smtClean="0"/>
              <a:t> </a:t>
            </a:r>
            <a:r>
              <a:rPr lang="en-US" b="0" dirty="0" err="1" smtClean="0"/>
              <a:t>ini</a:t>
            </a:r>
            <a:r>
              <a:rPr lang="en-US" b="0" dirty="0" smtClean="0"/>
              <a:t> </a:t>
            </a:r>
            <a:r>
              <a:rPr lang="en-US" b="0" dirty="0" err="1" smtClean="0"/>
              <a:t>ditentukan</a:t>
            </a:r>
            <a:r>
              <a:rPr lang="en-US" b="0" dirty="0" smtClean="0"/>
              <a:t> </a:t>
            </a:r>
            <a:r>
              <a:rPr lang="en-US" b="0" dirty="0" err="1" smtClean="0"/>
              <a:t>fungsi</a:t>
            </a:r>
            <a:r>
              <a:rPr lang="en-US" b="0" dirty="0" smtClean="0"/>
              <a:t> transfer </a:t>
            </a:r>
            <a:r>
              <a:rPr lang="en-US" b="0" dirty="0" err="1" smtClean="0"/>
              <a:t>Hn</a:t>
            </a:r>
            <a:r>
              <a:rPr lang="en-US" b="0" dirty="0" smtClean="0"/>
              <a:t>(s) filter analog LPF </a:t>
            </a:r>
            <a:r>
              <a:rPr lang="en-US" b="0" dirty="0" err="1" smtClean="0"/>
              <a:t>ternormalisasi</a:t>
            </a:r>
            <a:r>
              <a:rPr lang="en-US" b="0" dirty="0" smtClean="0"/>
              <a:t>, N </a:t>
            </a:r>
            <a:r>
              <a:rPr lang="en-US" b="0" dirty="0" err="1" smtClean="0"/>
              <a:t>adalah</a:t>
            </a:r>
            <a:r>
              <a:rPr lang="en-US" b="0" dirty="0" smtClean="0"/>
              <a:t> </a:t>
            </a:r>
            <a:r>
              <a:rPr lang="en-US" b="0" dirty="0" err="1" smtClean="0"/>
              <a:t>orde</a:t>
            </a:r>
            <a:r>
              <a:rPr lang="en-US" b="0" dirty="0" smtClean="0"/>
              <a:t> filter.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 Filter </a:t>
            </a:r>
            <a:r>
              <a:rPr lang="en-US" b="0" dirty="0" err="1" smtClean="0"/>
              <a:t>butterworth</a:t>
            </a:r>
            <a:r>
              <a:rPr lang="en-US" b="0" dirty="0" smtClean="0"/>
              <a:t> LPF </a:t>
            </a:r>
            <a:r>
              <a:rPr lang="en-US" b="0" dirty="0" err="1" smtClean="0"/>
              <a:t>ternormalisasi</a:t>
            </a:r>
            <a:r>
              <a:rPr lang="en-US" b="0" dirty="0" smtClean="0"/>
              <a:t> </a:t>
            </a:r>
            <a:r>
              <a:rPr lang="en-US" b="0" dirty="0" err="1" smtClean="0"/>
              <a:t>orde</a:t>
            </a:r>
            <a:r>
              <a:rPr lang="en-US" b="0" dirty="0" smtClean="0"/>
              <a:t> N :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4267201" y="4410077"/>
          <a:ext cx="12963524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2743200" imgH="431800" progId="">
                  <p:embed/>
                </p:oleObj>
              </mc:Choice>
              <mc:Fallback>
                <p:oleObj name="Equation" r:id="rId3" imgW="2743200" imgH="431800" progId="">
                  <p:embed/>
                  <p:pic>
                    <p:nvPicPr>
                      <p:cNvPr id="235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4410077"/>
                        <a:ext cx="12963524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4326" y="6426201"/>
            <a:ext cx="15554326" cy="63182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375" y="6751637"/>
            <a:ext cx="12325350" cy="50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 smtClean="0"/>
              <a:t>		Filter </a:t>
            </a:r>
            <a:r>
              <a:rPr lang="en-US" altLang="en-US" sz="5600" dirty="0" err="1"/>
              <a:t>Chebyschev</a:t>
            </a:r>
            <a:r>
              <a:rPr lang="en-US" altLang="en-US" sz="5600" dirty="0"/>
              <a:t> 1-2 LPF </a:t>
            </a:r>
            <a:r>
              <a:rPr lang="en-US" altLang="en-US" sz="5600" dirty="0" err="1"/>
              <a:t>ternormalisasi</a:t>
            </a:r>
            <a:r>
              <a:rPr lang="en-US" altLang="en-US" sz="5600" dirty="0"/>
              <a:t> </a:t>
            </a:r>
            <a:r>
              <a:rPr lang="en-US" altLang="en-US" sz="5600" dirty="0" err="1"/>
              <a:t>orde</a:t>
            </a:r>
            <a:r>
              <a:rPr lang="en-US" altLang="en-US" sz="5600" dirty="0"/>
              <a:t> N :</a:t>
            </a:r>
            <a:br>
              <a:rPr lang="en-US" altLang="en-US" sz="5600" dirty="0"/>
            </a:br>
            <a:endParaRPr lang="en-US" altLang="en-US" sz="5600" dirty="0"/>
          </a:p>
        </p:txBody>
      </p:sp>
      <p:sp>
        <p:nvSpPr>
          <p:cNvPr id="24579" name="Content Placeholder 5"/>
          <p:cNvSpPr>
            <a:spLocks noGrp="1"/>
          </p:cNvSpPr>
          <p:nvPr>
            <p:ph sz="quarter" idx="4"/>
          </p:nvPr>
        </p:nvSpPr>
        <p:spPr>
          <a:xfrm>
            <a:off x="13484225" y="5416550"/>
            <a:ext cx="6934200" cy="6835776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Odd= ganjil.</a:t>
            </a:r>
          </a:p>
          <a:p>
            <a:pPr eaLnBrk="1" hangingPunct="1"/>
            <a:r>
              <a:rPr lang="en-US" altLang="en-US" smtClean="0"/>
              <a:t>Even= genap.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3981452" y="2825750"/>
          <a:ext cx="1584007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3175000" imgH="431800" progId="">
                  <p:embed/>
                </p:oleObj>
              </mc:Choice>
              <mc:Fallback>
                <p:oleObj name="Equation" r:id="rId3" imgW="3175000" imgH="431800" progId="">
                  <p:embed/>
                  <p:pic>
                    <p:nvPicPr>
                      <p:cNvPr id="24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2825750"/>
                        <a:ext cx="15840074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981452" y="6715126"/>
          <a:ext cx="6623050" cy="331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1498600" imgH="685800" progId="">
                  <p:embed/>
                </p:oleObj>
              </mc:Choice>
              <mc:Fallback>
                <p:oleObj name="Equation" r:id="rId5" imgW="1498600" imgH="685800" progId="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6715126"/>
                        <a:ext cx="6623050" cy="3311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37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Tabel</a:t>
            </a:r>
            <a:r>
              <a:rPr lang="en-US" altLang="en-US" sz="5600" dirty="0" smtClean="0"/>
              <a:t> </a:t>
            </a:r>
            <a:r>
              <a:rPr lang="en-US" altLang="en-US" sz="5600" dirty="0" err="1"/>
              <a:t>Chebyschev</a:t>
            </a:r>
            <a:r>
              <a:rPr lang="en-US" altLang="en-US" sz="5600" dirty="0"/>
              <a:t> 1-2 </a:t>
            </a:r>
            <a:r>
              <a:rPr lang="en-US" altLang="en-US" sz="5600" dirty="0" err="1"/>
              <a:t>untuk</a:t>
            </a:r>
            <a:r>
              <a:rPr lang="en-US" altLang="en-US" sz="5600" dirty="0"/>
              <a:t> ripple 0,5 dB </a:t>
            </a:r>
            <a:r>
              <a:rPr lang="en-US" altLang="en-US" sz="5600" dirty="0" err="1"/>
              <a:t>dan</a:t>
            </a:r>
            <a:r>
              <a:rPr lang="en-US" altLang="en-US" sz="5600" dirty="0"/>
              <a:t> 1 dB</a:t>
            </a:r>
          </a:p>
        </p:txBody>
      </p:sp>
      <p:pic>
        <p:nvPicPr>
          <p:cNvPr id="2560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9226" y="3114676"/>
            <a:ext cx="16583026" cy="97917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3" y="2428875"/>
            <a:ext cx="16300452" cy="96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Tabel</a:t>
            </a:r>
            <a:r>
              <a:rPr lang="en-US" altLang="en-US" sz="5600" dirty="0" smtClean="0"/>
              <a:t> </a:t>
            </a:r>
            <a:r>
              <a:rPr lang="en-US" altLang="en-US" sz="5600" dirty="0" err="1"/>
              <a:t>Chebyschev</a:t>
            </a:r>
            <a:r>
              <a:rPr lang="en-US" altLang="en-US" sz="5600" dirty="0"/>
              <a:t> 1-2 </a:t>
            </a:r>
            <a:r>
              <a:rPr lang="en-US" altLang="en-US" sz="5600" dirty="0" err="1"/>
              <a:t>untuk</a:t>
            </a:r>
            <a:r>
              <a:rPr lang="en-US" altLang="en-US" sz="5600" dirty="0"/>
              <a:t> ripple 2 dB </a:t>
            </a:r>
            <a:r>
              <a:rPr lang="en-US" altLang="en-US" sz="5600" dirty="0" err="1"/>
              <a:t>dan</a:t>
            </a:r>
            <a:r>
              <a:rPr lang="en-US" altLang="en-US" sz="5600" dirty="0"/>
              <a:t> 3 dB</a:t>
            </a: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9225" y="2536826"/>
            <a:ext cx="16725900" cy="1051242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051050"/>
            <a:ext cx="15325725" cy="96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/>
            </a:r>
            <a:br>
              <a:rPr lang="en-US" altLang="en-US" sz="5600" dirty="0"/>
            </a:br>
            <a:r>
              <a:rPr lang="en-US" altLang="en-US" sz="5600" dirty="0" smtClean="0"/>
              <a:t>		</a:t>
            </a:r>
            <a:r>
              <a:rPr lang="en-US" altLang="en-US" sz="5600" dirty="0" err="1" smtClean="0"/>
              <a:t>Langkah</a:t>
            </a:r>
            <a:r>
              <a:rPr lang="en-US" altLang="en-US" sz="5600" dirty="0" smtClean="0"/>
              <a:t> </a:t>
            </a:r>
            <a:r>
              <a:rPr lang="en-US" altLang="en-US" sz="5600" dirty="0"/>
              <a:t>7. Forward Process : </a:t>
            </a:r>
            <a:r>
              <a:rPr lang="en-US" altLang="en-US" sz="5600" dirty="0" err="1"/>
              <a:t>Desain</a:t>
            </a:r>
            <a:r>
              <a:rPr lang="en-US" altLang="en-US" sz="5600" dirty="0"/>
              <a:t> filter analog </a:t>
            </a:r>
            <a:r>
              <a:rPr lang="en-US" altLang="en-US" sz="5600" dirty="0" smtClean="0"/>
              <a:t/>
            </a:r>
            <a:br>
              <a:rPr lang="en-US" altLang="en-US" sz="5600" dirty="0" smtClean="0"/>
            </a:br>
            <a:r>
              <a:rPr lang="en-US" altLang="en-US" sz="5600" dirty="0"/>
              <a:t>	</a:t>
            </a:r>
            <a:r>
              <a:rPr lang="en-US" altLang="en-US" sz="5600" dirty="0" smtClean="0"/>
              <a:t>	</a:t>
            </a:r>
            <a:r>
              <a:rPr lang="en-US" altLang="en-US" sz="5600" dirty="0" err="1" smtClean="0"/>
              <a:t>sesuai</a:t>
            </a:r>
            <a:r>
              <a:rPr lang="en-US" altLang="en-US" sz="5600" dirty="0" smtClean="0"/>
              <a:t> </a:t>
            </a:r>
            <a:r>
              <a:rPr lang="en-US" altLang="en-US" sz="5600" dirty="0" err="1"/>
              <a:t>spesifikasi</a:t>
            </a:r>
            <a:r>
              <a:rPr lang="en-US" altLang="en-US" sz="5600" dirty="0"/>
              <a:t> </a:t>
            </a:r>
            <a:r>
              <a:rPr lang="en-US" altLang="en-US" sz="5600" dirty="0" err="1"/>
              <a:t>dengan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cara</a:t>
            </a:r>
            <a:r>
              <a:rPr lang="en-US" altLang="en-US" sz="5600" dirty="0"/>
              <a:t> analog to analog transformation</a:t>
            </a:r>
            <a:br>
              <a:rPr lang="en-US" altLang="en-US" sz="5600" dirty="0"/>
            </a:br>
            <a:endParaRPr lang="en-US" altLang="en-US" sz="5600" dirty="0"/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7921625" y="3032127"/>
          <a:ext cx="8991600" cy="153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1333500" imgH="228600" progId="">
                  <p:embed/>
                </p:oleObj>
              </mc:Choice>
              <mc:Fallback>
                <p:oleObj name="Equation" r:id="rId3" imgW="1333500" imgH="228600" progId="">
                  <p:embed/>
                  <p:pic>
                    <p:nvPicPr>
                      <p:cNvPr id="276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5" y="3032127"/>
                        <a:ext cx="8991600" cy="1539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6576" y="4984751"/>
            <a:ext cx="8353426" cy="7778750"/>
          </a:xfr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0" y="4572001"/>
            <a:ext cx="7648575" cy="72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81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981451" y="1530351"/>
            <a:ext cx="16459200" cy="1736726"/>
          </a:xfrm>
        </p:spPr>
        <p:txBody>
          <a:bodyPr/>
          <a:lstStyle/>
          <a:p>
            <a:pPr eaLnBrk="1" hangingPunct="1"/>
            <a:r>
              <a:rPr lang="en-US" altLang="en-US" sz="5600"/>
              <a:t>Langkah 8. Desain filter digital dari filter analog dengan cara analog to digital transformation (bilinear/impulse invarian)</a:t>
            </a:r>
            <a:br>
              <a:rPr lang="en-US" altLang="en-US" sz="5600"/>
            </a:br>
            <a:endParaRPr lang="en-US" altLang="en-US" sz="5600"/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3546475" y="4984751"/>
            <a:ext cx="8080376" cy="1279526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Bilinear Transformation:</a:t>
            </a:r>
          </a:p>
        </p:txBody>
      </p:sp>
      <p:sp>
        <p:nvSpPr>
          <p:cNvPr id="2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8826" y="6715127"/>
            <a:ext cx="8083550" cy="31686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0" smtClean="0"/>
              <a:t> H(s) didapat dari langkah 7.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0" smtClean="0"/>
              <a:t> Fs adalah frekuensi sampling dalam satuan Hz.</a:t>
            </a:r>
            <a:endParaRPr lang="id-ID" altLang="en-US" b="0" smtClean="0"/>
          </a:p>
        </p:txBody>
      </p:sp>
      <p:graphicFrame>
        <p:nvGraphicFramePr>
          <p:cNvPr id="28677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692526" y="7000877"/>
          <a:ext cx="7486650" cy="259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3" imgW="1295400" imgH="342900" progId="">
                  <p:embed/>
                </p:oleObj>
              </mc:Choice>
              <mc:Fallback>
                <p:oleObj name="Equation" r:id="rId3" imgW="1295400" imgH="342900" progId="">
                  <p:embed/>
                  <p:pic>
                    <p:nvPicPr>
                      <p:cNvPr id="286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6" y="7000877"/>
                        <a:ext cx="7486650" cy="2593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15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5600" smtClean="0"/>
              <a:t/>
            </a:r>
            <a:br>
              <a:rPr lang="en-US" altLang="en-US" sz="5600" smtClean="0"/>
            </a:br>
            <a:r>
              <a:rPr lang="en-US" altLang="en-US" sz="5600"/>
              <a:t>	</a:t>
            </a:r>
            <a:r>
              <a:rPr lang="en-US" altLang="en-US" sz="5600" smtClean="0"/>
              <a:t>		Impulse </a:t>
            </a:r>
            <a:r>
              <a:rPr lang="en-US" altLang="en-US" sz="5600"/>
              <a:t>Invariance Transformation :</a:t>
            </a:r>
            <a:r>
              <a:rPr lang="id-ID" altLang="en-US" sz="5600" dirty="0"/>
              <a:t/>
            </a:r>
            <a:br>
              <a:rPr lang="id-ID" altLang="en-US" sz="5600" dirty="0"/>
            </a:br>
            <a:endParaRPr lang="en-US" altLang="en-US" sz="5600" dirty="0"/>
          </a:p>
        </p:txBody>
      </p:sp>
      <p:sp>
        <p:nvSpPr>
          <p:cNvPr id="29699" name="Content Placeholder 3"/>
          <p:cNvSpPr>
            <a:spLocks noGrp="1"/>
          </p:cNvSpPr>
          <p:nvPr>
            <p:ph sz="half" idx="2"/>
          </p:nvPr>
        </p:nvSpPr>
        <p:spPr>
          <a:xfrm>
            <a:off x="3959225" y="2251077"/>
            <a:ext cx="14998700" cy="10001250"/>
          </a:xfrm>
        </p:spPr>
        <p:txBody>
          <a:bodyPr/>
          <a:lstStyle/>
          <a:p>
            <a:pPr eaLnBrk="1" hangingPunct="1"/>
            <a:r>
              <a:rPr lang="en-US" altLang="en-US" smtClean="0"/>
              <a:t>H(s) yang didapat dari langkah 7 direkayasa matematis terlebih dulu menjadi bentuk berikut: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Kemudian cari H(z) dengan cara: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5419725" y="4121150"/>
          <a:ext cx="70231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1040948" imgH="444307" progId="">
                  <p:embed/>
                </p:oleObj>
              </mc:Choice>
              <mc:Fallback>
                <p:oleObj name="Equation" r:id="rId3" imgW="1040948" imgH="444307" progId="">
                  <p:embed/>
                  <p:pic>
                    <p:nvPicPr>
                      <p:cNvPr id="297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4121150"/>
                        <a:ext cx="70231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5419726" y="8585200"/>
          <a:ext cx="8820150" cy="291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5" imgW="1307532" imgH="431613" progId="">
                  <p:embed/>
                </p:oleObj>
              </mc:Choice>
              <mc:Fallback>
                <p:oleObj name="Equation" r:id="rId5" imgW="1307532" imgH="431613" progId="">
                  <p:embed/>
                  <p:pic>
                    <p:nvPicPr>
                      <p:cNvPr id="297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6" y="8585200"/>
                        <a:ext cx="8820150" cy="291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4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73B8D-BEED-4104-8077-5872DBC1FDD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32200" y="2794000"/>
            <a:ext cx="19227800" cy="8712200"/>
          </a:xfrm>
        </p:spPr>
        <p:txBody>
          <a:bodyPr rtlCol="0">
            <a:normAutofit/>
          </a:bodyPr>
          <a:lstStyle/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Butterworth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ripple di passband </a:t>
            </a:r>
            <a:r>
              <a:rPr lang="en-US" dirty="0" err="1" smtClean="0"/>
              <a:t>maupun</a:t>
            </a:r>
            <a:r>
              <a:rPr lang="en-US" dirty="0" smtClean="0"/>
              <a:t> stopband.</a:t>
            </a:r>
          </a:p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Chebyschev</a:t>
            </a:r>
            <a:r>
              <a:rPr lang="en-US" dirty="0" smtClean="0"/>
              <a:t> 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 smtClean="0"/>
              <a:t>Ada ripple di passband.</a:t>
            </a:r>
          </a:p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Chebyschev</a:t>
            </a:r>
            <a:r>
              <a:rPr lang="en-US" dirty="0" smtClean="0"/>
              <a:t> 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 smtClean="0"/>
              <a:t>Ada ripple di stopband.</a:t>
            </a:r>
          </a:p>
          <a:p>
            <a:pPr marL="685800" indent="-6858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Elliptic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	Ada ripple di passband </a:t>
            </a:r>
            <a:r>
              <a:rPr lang="en-US" dirty="0" err="1" smtClean="0"/>
              <a:t>maupun</a:t>
            </a:r>
            <a:r>
              <a:rPr lang="en-US" dirty="0" smtClean="0"/>
              <a:t> stopband.</a:t>
            </a:r>
            <a:endParaRPr lang="id-ID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				</a:t>
            </a:r>
            <a:br>
              <a:rPr lang="en-US" altLang="en-US" dirty="0" smtClean="0"/>
            </a:br>
            <a:r>
              <a:rPr lang="en-US" altLang="en-US" sz="7200" dirty="0"/>
              <a:t/>
            </a:r>
            <a:br>
              <a:rPr lang="en-US" altLang="en-US" sz="7200" dirty="0"/>
            </a:br>
            <a:r>
              <a:rPr lang="en-US" altLang="en-US" sz="7200" dirty="0" smtClean="0"/>
              <a:t>			Ada 4 </a:t>
            </a:r>
            <a:r>
              <a:rPr lang="en-US" altLang="en-US" sz="7200" dirty="0" err="1" smtClean="0"/>
              <a:t>tipe</a:t>
            </a:r>
            <a:r>
              <a:rPr lang="en-US" altLang="en-US" sz="7200" dirty="0" smtClean="0"/>
              <a:t> filter digital IIR</a:t>
            </a:r>
          </a:p>
        </p:txBody>
      </p:sp>
    </p:spTree>
    <p:extLst>
      <p:ext uri="{BB962C8B-B14F-4D97-AF65-F5344CB8AC3E}">
        <p14:creationId xmlns:p14="http://schemas.microsoft.com/office/powerpoint/2010/main" val="18847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			</a:t>
            </a:r>
            <a:br>
              <a:rPr lang="en-US" dirty="0" smtClean="0"/>
            </a:br>
            <a:r>
              <a:rPr lang="en-US" sz="8900" dirty="0"/>
              <a:t/>
            </a:r>
            <a:br>
              <a:rPr lang="en-US" sz="8900" dirty="0"/>
            </a:br>
            <a:r>
              <a:rPr lang="en-US" sz="8900" dirty="0" smtClean="0"/>
              <a:t>			Butterworth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123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Tidak ada ripple di passband maupun stopband.</a:t>
            </a:r>
          </a:p>
          <a:p>
            <a:pPr eaLnBrk="1" hangingPunct="1"/>
            <a:r>
              <a:rPr lang="en-US" altLang="en-US" smtClean="0"/>
              <a:t>fs= frekuensi stopband</a:t>
            </a:r>
          </a:p>
          <a:p>
            <a:pPr eaLnBrk="1" hangingPunct="1"/>
            <a:r>
              <a:rPr lang="en-US" altLang="en-US" smtClean="0"/>
              <a:t>fp= frekuensi passband</a:t>
            </a:r>
          </a:p>
          <a:p>
            <a:pPr eaLnBrk="1" hangingPunct="1"/>
            <a:r>
              <a:rPr lang="en-US" altLang="en-US" smtClean="0"/>
              <a:t>Rp= redaman passband</a:t>
            </a:r>
          </a:p>
          <a:p>
            <a:pPr eaLnBrk="1" hangingPunct="1"/>
            <a:r>
              <a:rPr lang="en-US" altLang="en-US" smtClean="0"/>
              <a:t>Rs= redaman stopband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00401"/>
            <a:ext cx="8077200" cy="73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8900" dirty="0" smtClean="0"/>
              <a:t/>
            </a:r>
            <a:br>
              <a:rPr lang="en-US" sz="8900" dirty="0" smtClean="0"/>
            </a:br>
            <a:r>
              <a:rPr lang="en-US" sz="8900" dirty="0"/>
              <a:t>	</a:t>
            </a:r>
            <a:r>
              <a:rPr lang="en-US" sz="8900" dirty="0" smtClean="0"/>
              <a:t>		</a:t>
            </a:r>
            <a:r>
              <a:rPr lang="en-US" sz="8900" dirty="0" err="1" smtClean="0"/>
              <a:t>Chebyschev</a:t>
            </a:r>
            <a:r>
              <a:rPr lang="en-US" sz="8900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ripple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Ada ripple di passband.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00401"/>
            <a:ext cx="8077200" cy="741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10893426" y="3978276"/>
            <a:ext cx="1584326" cy="72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8000" dirty="0" err="1" smtClean="0"/>
              <a:t>Chebyschev</a:t>
            </a:r>
            <a:r>
              <a:rPr lang="en-US" sz="8000" dirty="0" smtClean="0"/>
              <a:t>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Ada</a:t>
            </a:r>
            <a:r>
              <a:rPr lang="en-US" dirty="0" smtClean="0"/>
              <a:t> ripple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stopband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ripple</a:t>
            </a:r>
          </a:p>
        </p:txBody>
      </p:sp>
      <p:grpSp>
        <p:nvGrpSpPr>
          <p:cNvPr id="2" name="Content Placeholder 6"/>
          <p:cNvGrpSpPr>
            <a:grpSpLocks noGrp="1"/>
          </p:cNvGrpSpPr>
          <p:nvPr/>
        </p:nvGrpSpPr>
        <p:grpSpPr bwMode="auto">
          <a:xfrm>
            <a:off x="3959225" y="3200404"/>
            <a:ext cx="8077200" cy="8413352"/>
            <a:chOff x="762000" y="3733800"/>
            <a:chExt cx="3381375" cy="2761776"/>
          </a:xfrm>
        </p:grpSpPr>
        <p:pic>
          <p:nvPicPr>
            <p:cNvPr id="71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33800"/>
              <a:ext cx="3381375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Box 8"/>
            <p:cNvSpPr txBox="1">
              <a:spLocks noChangeArrowheads="1"/>
            </p:cNvSpPr>
            <p:nvPr/>
          </p:nvSpPr>
          <p:spPr bwMode="auto">
            <a:xfrm>
              <a:off x="1066800" y="6182380"/>
              <a:ext cx="3048000" cy="31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560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283326" y="9883776"/>
            <a:ext cx="5762626" cy="172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/>
              <a:t>	</a:t>
            </a:r>
            <a:r>
              <a:rPr lang="en-US" sz="8000" dirty="0" smtClean="0"/>
              <a:t>	Elliptic</a:t>
            </a:r>
            <a:r>
              <a:rPr lang="id-ID" dirty="0" smtClean="0"/>
              <a:t/>
            </a:r>
            <a:br>
              <a:rPr lang="id-ID" dirty="0" smtClean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ripple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Ada</a:t>
            </a:r>
            <a:r>
              <a:rPr lang="en-US" dirty="0" smtClean="0"/>
              <a:t> ripple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passband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stopband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ripple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00401"/>
            <a:ext cx="7966076" cy="731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315576" y="3978276"/>
            <a:ext cx="2447926" cy="72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83326" y="10026651"/>
            <a:ext cx="6194426" cy="158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483225" y="0"/>
            <a:ext cx="8077200" cy="137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sz="7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08025" y="1"/>
            <a:ext cx="7924800" cy="15843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smtClean="0"/>
              <a:t>IIR Design Steps</a:t>
            </a:r>
            <a:endParaRPr lang="id-ID" dirty="0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3502026" y="152401"/>
          <a:ext cx="1924050" cy="571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3" imgW="393529" imgH="1167893" progId="">
                  <p:embed/>
                </p:oleObj>
              </mc:Choice>
              <mc:Fallback>
                <p:oleObj name="Equation" r:id="rId3" imgW="393529" imgH="1167893" progId="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6" y="152401"/>
                        <a:ext cx="1924050" cy="5711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3479801" y="8839201"/>
          <a:ext cx="105410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5" imgW="215806" imgH="964781" progId="">
                  <p:embed/>
                </p:oleObj>
              </mc:Choice>
              <mc:Fallback>
                <p:oleObj name="Equation" r:id="rId5" imgW="215806" imgH="964781" progId="">
                  <p:embed/>
                  <p:pic>
                    <p:nvPicPr>
                      <p:cNvPr id="92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1" y="8839201"/>
                        <a:ext cx="1054100" cy="471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2587627" y="7467601"/>
            <a:ext cx="274320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1225" y="10972800"/>
            <a:ext cx="2133600" cy="3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4" name="Object 4"/>
          <p:cNvGraphicFramePr>
            <a:graphicFrameLocks noChangeAspect="1"/>
          </p:cNvGraphicFramePr>
          <p:nvPr/>
        </p:nvGraphicFramePr>
        <p:xfrm>
          <a:off x="7007226" y="8839201"/>
          <a:ext cx="1177926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7" imgW="241300" imgH="965200" progId="">
                  <p:embed/>
                </p:oleObj>
              </mc:Choice>
              <mc:Fallback>
                <p:oleObj name="Equation" r:id="rId7" imgW="241300" imgH="965200" progId="">
                  <p:embed/>
                  <p:pic>
                    <p:nvPicPr>
                      <p:cNvPr id="92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6" y="8839201"/>
                        <a:ext cx="1177926" cy="471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4492627" y="5105401"/>
            <a:ext cx="594360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6" name="Object 5"/>
          <p:cNvGraphicFramePr>
            <a:graphicFrameLocks noChangeAspect="1"/>
          </p:cNvGraphicFramePr>
          <p:nvPr/>
        </p:nvGraphicFramePr>
        <p:xfrm>
          <a:off x="7007225" y="457200"/>
          <a:ext cx="1054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9" imgW="215806" imgH="228501" progId="">
                  <p:embed/>
                </p:oleObj>
              </mc:Choice>
              <mc:Fallback>
                <p:oleObj name="Equation" r:id="rId9" imgW="215806" imgH="228501" progId="">
                  <p:embed/>
                  <p:pic>
                    <p:nvPicPr>
                      <p:cNvPr id="92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457200"/>
                        <a:ext cx="1054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8531225" y="1066800"/>
            <a:ext cx="2286000" cy="3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8" name="Object 6"/>
          <p:cNvGraphicFramePr>
            <a:graphicFrameLocks noChangeAspect="1"/>
          </p:cNvGraphicFramePr>
          <p:nvPr/>
        </p:nvGraphicFramePr>
        <p:xfrm>
          <a:off x="11490326" y="762001"/>
          <a:ext cx="619126" cy="68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1" imgW="126835" imgH="139518" progId="">
                  <p:embed/>
                </p:oleObj>
              </mc:Choice>
              <mc:Fallback>
                <p:oleObj name="Equation" r:id="rId11" imgW="126835" imgH="139518" progId="">
                  <p:embed/>
                  <p:pic>
                    <p:nvPicPr>
                      <p:cNvPr id="92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0326" y="762001"/>
                        <a:ext cx="619126" cy="68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5400000">
            <a:off x="10512427" y="3200401"/>
            <a:ext cx="243840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30" name="Object 7"/>
          <p:cNvGraphicFramePr>
            <a:graphicFrameLocks noChangeAspect="1"/>
          </p:cNvGraphicFramePr>
          <p:nvPr/>
        </p:nvGraphicFramePr>
        <p:xfrm>
          <a:off x="10817225" y="5029200"/>
          <a:ext cx="1984376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13" imgW="406224" imgH="228501" progId="">
                  <p:embed/>
                </p:oleObj>
              </mc:Choice>
              <mc:Fallback>
                <p:oleObj name="Equation" r:id="rId13" imgW="406224" imgH="228501" progId="">
                  <p:embed/>
                  <p:pic>
                    <p:nvPicPr>
                      <p:cNvPr id="92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7225" y="5029200"/>
                        <a:ext cx="1984376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9674227" y="8763001"/>
            <a:ext cx="411480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32" name="Object 8"/>
          <p:cNvGraphicFramePr>
            <a:graphicFrameLocks noChangeAspect="1"/>
          </p:cNvGraphicFramePr>
          <p:nvPr/>
        </p:nvGraphicFramePr>
        <p:xfrm>
          <a:off x="10941051" y="11337927"/>
          <a:ext cx="1736724" cy="993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15" imgW="355292" imgH="203024" progId="">
                  <p:embed/>
                </p:oleObj>
              </mc:Choice>
              <mc:Fallback>
                <p:oleObj name="Equation" r:id="rId15" imgW="355292" imgH="203024" progId="">
                  <p:embed/>
                  <p:pic>
                    <p:nvPicPr>
                      <p:cNvPr id="9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051" y="11337927"/>
                        <a:ext cx="1736724" cy="993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9"/>
          <p:cNvGraphicFramePr>
            <a:graphicFrameLocks noChangeAspect="1"/>
          </p:cNvGraphicFramePr>
          <p:nvPr/>
        </p:nvGraphicFramePr>
        <p:xfrm>
          <a:off x="17037052" y="6248400"/>
          <a:ext cx="1797050" cy="99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17" imgW="368140" imgH="203112" progId="">
                  <p:embed/>
                </p:oleObj>
              </mc:Choice>
              <mc:Fallback>
                <p:oleObj name="Equation" r:id="rId17" imgW="368140" imgH="203112" progId="">
                  <p:embed/>
                  <p:pic>
                    <p:nvPicPr>
                      <p:cNvPr id="9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7052" y="6248400"/>
                        <a:ext cx="1797050" cy="993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rot="5400000" flipH="1" flipV="1">
            <a:off x="13255625" y="7467600"/>
            <a:ext cx="3810000" cy="3810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5" name="TextBox 30"/>
          <p:cNvSpPr txBox="1">
            <a:spLocks noChangeArrowheads="1"/>
          </p:cNvSpPr>
          <p:nvPr/>
        </p:nvSpPr>
        <p:spPr bwMode="auto">
          <a:xfrm>
            <a:off x="4721225" y="10058400"/>
            <a:ext cx="228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Prewarp</a:t>
            </a:r>
            <a:endParaRPr lang="id-ID" altLang="en-US" sz="3600">
              <a:latin typeface="Arial" panose="020B0604020202020204" pitchFamily="34" charset="0"/>
            </a:endParaRPr>
          </a:p>
        </p:txBody>
      </p:sp>
      <p:sp>
        <p:nvSpPr>
          <p:cNvPr id="9236" name="TextBox 33"/>
          <p:cNvSpPr txBox="1">
            <a:spLocks noChangeArrowheads="1"/>
          </p:cNvSpPr>
          <p:nvPr/>
        </p:nvSpPr>
        <p:spPr bwMode="auto">
          <a:xfrm>
            <a:off x="6245225" y="4594227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Backward</a:t>
            </a:r>
            <a:endParaRPr lang="id-ID" altLang="en-US" sz="3600">
              <a:latin typeface="Arial" panose="020B0604020202020204" pitchFamily="34" charset="0"/>
            </a:endParaRPr>
          </a:p>
        </p:txBody>
      </p:sp>
      <p:sp>
        <p:nvSpPr>
          <p:cNvPr id="9237" name="TextBox 34"/>
          <p:cNvSpPr txBox="1">
            <a:spLocks noChangeArrowheads="1"/>
          </p:cNvSpPr>
          <p:nvPr/>
        </p:nvSpPr>
        <p:spPr bwMode="auto">
          <a:xfrm>
            <a:off x="9140825" y="7851776"/>
            <a:ext cx="5057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Forward/Analog to Analog Transformation</a:t>
            </a:r>
            <a:endParaRPr lang="id-ID" altLang="en-US" sz="3600">
              <a:latin typeface="Arial" panose="020B0604020202020204" pitchFamily="34" charset="0"/>
            </a:endParaRPr>
          </a:p>
        </p:txBody>
      </p:sp>
      <p:sp>
        <p:nvSpPr>
          <p:cNvPr id="9238" name="TextBox 35"/>
          <p:cNvSpPr txBox="1">
            <a:spLocks noChangeArrowheads="1"/>
          </p:cNvSpPr>
          <p:nvPr/>
        </p:nvSpPr>
        <p:spPr bwMode="auto">
          <a:xfrm>
            <a:off x="15055852" y="9601200"/>
            <a:ext cx="50577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Analog to Digital Transformation</a:t>
            </a:r>
            <a:endParaRPr lang="id-ID" altLang="en-US" sz="3600"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3103225" y="3505200"/>
            <a:ext cx="3048000" cy="1066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6303625" y="3048001"/>
            <a:ext cx="426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Analog Domain</a:t>
            </a:r>
            <a:endParaRPr lang="id-ID" altLang="en-US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8894425" y="10515600"/>
            <a:ext cx="1066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sz="7200"/>
          </a:p>
        </p:txBody>
      </p:sp>
      <p:sp>
        <p:nvSpPr>
          <p:cNvPr id="21" name="Oval 20"/>
          <p:cNvSpPr/>
          <p:nvPr/>
        </p:nvSpPr>
        <p:spPr>
          <a:xfrm>
            <a:off x="16151225" y="6400800"/>
            <a:ext cx="1066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sz="7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9225" y="0"/>
            <a:ext cx="16459200" cy="1524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1" dirty="0" smtClean="0"/>
              <a:t>Remember !</a:t>
            </a:r>
            <a:endParaRPr lang="id-ID" b="1" dirty="0"/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3806825" y="2438401"/>
          <a:ext cx="42545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" imgW="672516" imgH="177646" progId="">
                  <p:embed/>
                </p:oleObj>
              </mc:Choice>
              <mc:Fallback>
                <p:oleObj name="Equation" r:id="rId3" imgW="672516" imgH="177646" progId="">
                  <p:embed/>
                  <p:pic>
                    <p:nvPicPr>
                      <p:cNvPr id="102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2438401"/>
                        <a:ext cx="42545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8683626" y="2133600"/>
          <a:ext cx="5861050" cy="160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5" imgW="926698" imgH="253890" progId="">
                  <p:embed/>
                </p:oleObj>
              </mc:Choice>
              <mc:Fallback>
                <p:oleObj name="Equation" r:id="rId5" imgW="926698" imgH="253890" progId="">
                  <p:embed/>
                  <p:pic>
                    <p:nvPicPr>
                      <p:cNvPr id="102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6" y="2133600"/>
                        <a:ext cx="5861050" cy="160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3654425" y="3790951"/>
          <a:ext cx="106045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7" imgW="2247900" imgH="457200" progId="">
                  <p:embed/>
                </p:oleObj>
              </mc:Choice>
              <mc:Fallback>
                <p:oleObj name="Equation" r:id="rId7" imgW="2247900" imgH="457200" progId="">
                  <p:embed/>
                  <p:pic>
                    <p:nvPicPr>
                      <p:cNvPr id="102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790951"/>
                        <a:ext cx="106045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 noChangeAspect="1"/>
          </p:cNvGraphicFramePr>
          <p:nvPr/>
        </p:nvGraphicFramePr>
        <p:xfrm>
          <a:off x="14779626" y="2212976"/>
          <a:ext cx="6181726" cy="144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9" imgW="977900" imgH="228600" progId="">
                  <p:embed/>
                </p:oleObj>
              </mc:Choice>
              <mc:Fallback>
                <p:oleObj name="Equation" r:id="rId9" imgW="977900" imgH="228600" progId="">
                  <p:embed/>
                  <p:pic>
                    <p:nvPicPr>
                      <p:cNvPr id="102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26" y="2212976"/>
                        <a:ext cx="6181726" cy="144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 noChangeAspect="1"/>
          </p:cNvGraphicFramePr>
          <p:nvPr/>
        </p:nvGraphicFramePr>
        <p:xfrm>
          <a:off x="3705225" y="5924551"/>
          <a:ext cx="133604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11" imgW="2832100" imgH="457200" progId="">
                  <p:embed/>
                </p:oleObj>
              </mc:Choice>
              <mc:Fallback>
                <p:oleObj name="Equation" r:id="rId11" imgW="2832100" imgH="457200" progId="">
                  <p:embed/>
                  <p:pic>
                    <p:nvPicPr>
                      <p:cNvPr id="102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924551"/>
                        <a:ext cx="133604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7"/>
          <p:cNvGraphicFramePr>
            <a:graphicFrameLocks noChangeAspect="1"/>
          </p:cNvGraphicFramePr>
          <p:nvPr/>
        </p:nvGraphicFramePr>
        <p:xfrm>
          <a:off x="3708401" y="7924801"/>
          <a:ext cx="8328024" cy="22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3" imgW="1765300" imgH="482600" progId="">
                  <p:embed/>
                </p:oleObj>
              </mc:Choice>
              <mc:Fallback>
                <p:oleObj name="Equation" r:id="rId13" imgW="1765300" imgH="482600" progId="">
                  <p:embed/>
                  <p:pic>
                    <p:nvPicPr>
                      <p:cNvPr id="102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1" y="7924801"/>
                        <a:ext cx="8328024" cy="2270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8"/>
          <p:cNvGraphicFramePr>
            <a:graphicFrameLocks noChangeAspect="1"/>
          </p:cNvGraphicFramePr>
          <p:nvPr/>
        </p:nvGraphicFramePr>
        <p:xfrm>
          <a:off x="3654426" y="10226676"/>
          <a:ext cx="16414750" cy="227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15" imgW="3479800" imgH="482600" progId="">
                  <p:embed/>
                </p:oleObj>
              </mc:Choice>
              <mc:Fallback>
                <p:oleObj name="Equation" r:id="rId15" imgW="3479800" imgH="482600" progId="">
                  <p:embed/>
                  <p:pic>
                    <p:nvPicPr>
                      <p:cNvPr id="102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10226676"/>
                        <a:ext cx="16414750" cy="2270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5400000" flipH="1" flipV="1">
            <a:off x="16303625" y="5943600"/>
            <a:ext cx="1066800" cy="15240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694025" y="4267200"/>
            <a:ext cx="4724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400" b="1">
                <a:latin typeface="Arial" panose="020B0604020202020204" pitchFamily="34" charset="0"/>
              </a:rPr>
              <a:t>Digital Freq.</a:t>
            </a:r>
            <a:endParaRPr lang="id-ID" altLang="en-US" sz="6400" b="1"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17522825" y="9601200"/>
            <a:ext cx="1524000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932025" y="8382000"/>
            <a:ext cx="4724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400" b="1">
                <a:latin typeface="Arial" panose="020B0604020202020204" pitchFamily="34" charset="0"/>
              </a:rPr>
              <a:t>Analog Freq.</a:t>
            </a:r>
            <a:endParaRPr lang="id-ID" altLang="en-US" sz="6400" b="1">
              <a:latin typeface="Arial" panose="020B0604020202020204" pitchFamily="34" charset="0"/>
            </a:endParaRPr>
          </a:p>
        </p:txBody>
      </p:sp>
      <p:graphicFrame>
        <p:nvGraphicFramePr>
          <p:cNvPr id="10256" name="Object 9"/>
          <p:cNvGraphicFramePr>
            <a:graphicFrameLocks noChangeAspect="1"/>
          </p:cNvGraphicFramePr>
          <p:nvPr/>
        </p:nvGraphicFramePr>
        <p:xfrm>
          <a:off x="7007226" y="12496800"/>
          <a:ext cx="1110932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17" imgW="2082800" imgH="228600" progId="">
                  <p:embed/>
                </p:oleObj>
              </mc:Choice>
              <mc:Fallback>
                <p:oleObj name="Equation" r:id="rId17" imgW="2082800" imgH="228600" progId="">
                  <p:embed/>
                  <p:pic>
                    <p:nvPicPr>
                      <p:cNvPr id="102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6" y="12496800"/>
                        <a:ext cx="11109326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1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/>
      <p:bldP spid="25" grpId="0"/>
    </p:bldLst>
  </p:timing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22099</TotalTime>
  <Words>536</Words>
  <Application>Microsoft Office PowerPoint</Application>
  <PresentationFormat>Custom</PresentationFormat>
  <Paragraphs>132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Lato</vt:lpstr>
      <vt:lpstr>Lato Bold</vt:lpstr>
      <vt:lpstr>Lato Light</vt:lpstr>
      <vt:lpstr>Halaman Depan Slide</vt:lpstr>
      <vt:lpstr>Equation</vt:lpstr>
      <vt:lpstr>FEH3A3– PENGOLAHAN SINYAL WAKTU DISKRIT</vt:lpstr>
      <vt:lpstr>N Order Filter Design</vt:lpstr>
      <vt:lpstr>         Ada 4 tipe filter digital IIR</vt:lpstr>
      <vt:lpstr>        Butterworth </vt:lpstr>
      <vt:lpstr>      Chebyschev 1 </vt:lpstr>
      <vt:lpstr>    Chebyschev 2 </vt:lpstr>
      <vt:lpstr>     Elliptic </vt:lpstr>
      <vt:lpstr>IIR Design Steps</vt:lpstr>
      <vt:lpstr>Remember !</vt:lpstr>
      <vt:lpstr>      Steps to Design IIR Digital Filter</vt:lpstr>
      <vt:lpstr>      Langkah 1. Gambarkan respon magnitude filter digital      sesuai spesifikasi yang diinginkan</vt:lpstr>
      <vt:lpstr>    Langkah 2. Tentukan frekuensi digital dari spesifikasi filter</vt:lpstr>
      <vt:lpstr>   Langkah 3. Konversikan frekuensi digital ke      frekuensi analog</vt:lpstr>
      <vt:lpstr>    Langkah 4. Tentukan frekuensi cut off LPF ternormalisasi      (proses backward)</vt:lpstr>
      <vt:lpstr>     Langkah 4 untuk backward LPF</vt:lpstr>
      <vt:lpstr>    Langkah 4 untuk backward HPF</vt:lpstr>
      <vt:lpstr>Langkah 4 untuk backward BPF</vt:lpstr>
      <vt:lpstr>Langkah 4 untuk backward BSF</vt:lpstr>
      <vt:lpstr>    Langkah 5. Menentukan orde filter</vt:lpstr>
      <vt:lpstr>   Orde filter Chebyschev 1-2 :</vt:lpstr>
      <vt:lpstr>   Langkah 6. Desain filter analog LPF ternormalisasi</vt:lpstr>
      <vt:lpstr>    Filter Chebyschev 1-2 LPF ternormalisasi orde N : </vt:lpstr>
      <vt:lpstr>    Tabel Chebyschev 1-2 untuk ripple 0,5 dB dan 1 dB</vt:lpstr>
      <vt:lpstr>    Tabel Chebyschev 1-2 untuk ripple 2 dB dan 3 dB</vt:lpstr>
      <vt:lpstr>    Langkah 7. Forward Process : Desain filter analog    sesuai spesifikasi dengan cara analog to analog transformation </vt:lpstr>
      <vt:lpstr>Langkah 8. Desain filter digital dari filter analog dengan cara analog to digital transformation (bilinear/impulse invarian) </vt:lpstr>
      <vt:lpstr>    Impulse Invariance Transformation 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3134</cp:revision>
  <dcterms:created xsi:type="dcterms:W3CDTF">2014-11-12T21:47:38Z</dcterms:created>
  <dcterms:modified xsi:type="dcterms:W3CDTF">2020-05-12T07:49:46Z</dcterms:modified>
  <cp:category/>
</cp:coreProperties>
</file>