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479" r:id="rId2"/>
    <p:sldId id="1481" r:id="rId3"/>
    <p:sldId id="1482" r:id="rId4"/>
    <p:sldId id="1483" r:id="rId5"/>
    <p:sldId id="1484" r:id="rId6"/>
    <p:sldId id="1485" r:id="rId7"/>
    <p:sldId id="1486" r:id="rId8"/>
    <p:sldId id="1487" r:id="rId9"/>
    <p:sldId id="1488" r:id="rId10"/>
    <p:sldId id="1489" r:id="rId11"/>
    <p:sldId id="1490" r:id="rId12"/>
    <p:sldId id="1491" r:id="rId13"/>
    <p:sldId id="1492" r:id="rId14"/>
    <p:sldId id="1493" r:id="rId15"/>
    <p:sldId id="1494" r:id="rId16"/>
    <p:sldId id="1495" r:id="rId17"/>
    <p:sldId id="1496" r:id="rId18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8" d="100"/>
          <a:sy n="38" d="100"/>
        </p:scale>
        <p:origin x="126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F395E-F0BF-48C1-9F88-8405AF4AB0B1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83A3F6-AD84-4121-BFDE-EAAE568384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99B700D-61E1-4A54-900D-05A1F9B8A684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B8233B76-7250-4A8E-B58C-16CDFD8C8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997E384-C34D-40E1-8F53-362E940A2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479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64F3C20-D42A-46D3-95FC-0EA2D4069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058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A87FDD7-5C7D-4361-AABF-D0C87A87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A13556F-62A9-4A86-A6BF-3B9592F6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62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43E9433-C8B0-481E-88D4-FF454568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9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38B0A74-0C51-4FB0-9666-ECF02308F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F8EBD3-F9A7-4EA9-BE04-9C4362FAB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9F2077-CC4A-41AC-B8FB-961142F6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28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1B7D-8A43-4622-9FC7-6C1F9B4C0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40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4EAF-947E-47B6-8E7F-F9A7214605AC}" type="datetimeFigureOut">
              <a:rPr lang="en-US"/>
              <a:pPr>
                <a:defRPr/>
              </a:pPr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3E960-7023-4198-83D9-8491A428E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C10C-AB29-4C27-96BA-DDF67D265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23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4CF9F5A-CED9-479D-B3D1-369EEAF9D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95D487-D7DB-4BC7-ABAD-41ABD7F66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5345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CE7CB69-AA51-48D8-A85B-610D4B214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03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75BA06F-023F-4A3A-B367-04AB4B5E9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4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E995CB3-8C85-4364-B880-59AAED8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89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019C6-81C8-4EE5-B978-FC3F0802F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605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C05DE0-70A0-4F07-8904-B3B1FECFC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1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7ADBD2E4-06A5-4589-8408-26FFA52C6D02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0FC2153-20B0-46A4-86F3-22A320AD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425825" y="4276724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619500" y="5513385"/>
            <a:ext cx="17037050" cy="4581525"/>
          </a:xfrm>
          <a:noFill/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PERANCANGAN IIR DENGAN TIPE BUTTERWORTH DAN CHEBYSCHEV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id-ID" altLang="en-US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130425" y="9234487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06825" y="1371600"/>
            <a:ext cx="16611600" cy="10515600"/>
          </a:xfrm>
          <a:prstGeom prst="rect">
            <a:avLst/>
          </a:prstGeom>
          <a:blipFill rotWithShape="1">
            <a:blip r:embed="rId2" cstate="print"/>
            <a:stretch>
              <a:fillRect l="-1175" t="-928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>
                <a:noFill/>
                <a:latin typeface="+mn-lt"/>
              </a:rPr>
              <a:t> </a:t>
            </a:r>
          </a:p>
        </p:txBody>
      </p:sp>
      <p:pic>
        <p:nvPicPr>
          <p:cNvPr id="112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7010400"/>
            <a:ext cx="5791200" cy="4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9225" y="1676401"/>
            <a:ext cx="16154400" cy="9768058"/>
          </a:xfrm>
          <a:prstGeom prst="rect">
            <a:avLst/>
          </a:prstGeom>
          <a:blipFill rotWithShape="1">
            <a:blip r:embed="rId2" cstate="print"/>
            <a:stretch>
              <a:fillRect l="-1132" t="-999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>
                <a:noFill/>
                <a:latin typeface="+mn-lt"/>
              </a:rPr>
              <a:t> 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9225" y="2895601"/>
          <a:ext cx="15697200" cy="366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5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82880" marR="182880" marT="91418" marB="914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9225" y="8077200"/>
          <a:ext cx="140208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endParaRPr lang="en-US" sz="72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959225" y="457201"/>
            <a:ext cx="16459200" cy="11795126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err="1" smtClean="0"/>
              <a:t>Direncanakan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desain</a:t>
            </a:r>
            <a:r>
              <a:rPr lang="en-US" altLang="en-US" dirty="0" smtClean="0"/>
              <a:t> </a:t>
            </a:r>
            <a:r>
              <a:rPr lang="en-US" altLang="en-US" dirty="0" smtClean="0"/>
              <a:t>filter (</a:t>
            </a:r>
            <a:r>
              <a:rPr lang="en-US" altLang="en-US" dirty="0" err="1" smtClean="0"/>
              <a:t>Chebyschev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Tipe</a:t>
            </a:r>
            <a:r>
              <a:rPr lang="en-US" altLang="en-US" dirty="0" smtClean="0"/>
              <a:t> 1) </a:t>
            </a:r>
            <a:r>
              <a:rPr lang="en-US" altLang="en-US" dirty="0" smtClean="0"/>
              <a:t>yang </a:t>
            </a:r>
            <a:r>
              <a:rPr lang="en-US" altLang="en-US" dirty="0" err="1" smtClean="0"/>
              <a:t>meloloskan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err="1" smtClean="0"/>
              <a:t>sinyal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bawah</a:t>
            </a:r>
            <a:r>
              <a:rPr lang="en-US" altLang="en-US" dirty="0" smtClean="0"/>
              <a:t> 300Hz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redaman</a:t>
            </a:r>
            <a:r>
              <a:rPr lang="en-US" altLang="en-US" dirty="0" smtClean="0"/>
              <a:t> 3dB.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err="1" smtClean="0"/>
              <a:t>Redaman</a:t>
            </a:r>
            <a:r>
              <a:rPr lang="en-US" altLang="en-US" dirty="0" smtClean="0"/>
              <a:t> 20dB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frekuensi</a:t>
            </a:r>
            <a:r>
              <a:rPr lang="en-US" altLang="en-US" dirty="0" smtClean="0"/>
              <a:t> 400Hz. </a:t>
            </a:r>
            <a:r>
              <a:rPr lang="en-US" altLang="en-US" dirty="0" err="1" smtClean="0"/>
              <a:t>Pada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err="1" smtClean="0"/>
              <a:t>bagian</a:t>
            </a:r>
            <a:r>
              <a:rPr lang="en-US" altLang="en-US" dirty="0" smtClean="0"/>
              <a:t> passband </a:t>
            </a:r>
            <a:r>
              <a:rPr lang="en-US" altLang="en-US" dirty="0" err="1" smtClean="0"/>
              <a:t>terdapat</a:t>
            </a:r>
            <a:r>
              <a:rPr lang="en-US" altLang="en-US" dirty="0" smtClean="0"/>
              <a:t> ripple. </a:t>
            </a:r>
            <a:r>
              <a:rPr lang="en-US" altLang="en-US" dirty="0" err="1" smtClean="0"/>
              <a:t>Frekuensi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sampling 1200Hz.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err="1" smtClean="0"/>
              <a:t>Hitung</a:t>
            </a:r>
            <a:r>
              <a:rPr lang="en-US" altLang="en-US" dirty="0" smtClean="0"/>
              <a:t>: a. </a:t>
            </a:r>
            <a:r>
              <a:rPr lang="en-US" altLang="en-US" dirty="0" err="1" smtClean="0"/>
              <a:t>Orde</a:t>
            </a:r>
            <a:r>
              <a:rPr lang="en-US" altLang="en-US" dirty="0" smtClean="0"/>
              <a:t> filter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	    b. </a:t>
            </a:r>
            <a:r>
              <a:rPr lang="en-US" altLang="en-US" dirty="0" err="1" smtClean="0"/>
              <a:t>Respon</a:t>
            </a:r>
            <a:r>
              <a:rPr lang="en-US" altLang="en-US" dirty="0" smtClean="0"/>
              <a:t> LPF </a:t>
            </a:r>
            <a:r>
              <a:rPr lang="en-US" altLang="en-US" dirty="0" err="1" smtClean="0"/>
              <a:t>ternormalisasi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Hn</a:t>
            </a:r>
            <a:r>
              <a:rPr lang="en-US" altLang="en-US" dirty="0" smtClean="0"/>
              <a:t>(s)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	    c. </a:t>
            </a:r>
            <a:r>
              <a:rPr lang="en-US" altLang="en-US" dirty="0" err="1" smtClean="0"/>
              <a:t>Respon</a:t>
            </a:r>
            <a:r>
              <a:rPr lang="en-US" altLang="en-US" dirty="0" smtClean="0"/>
              <a:t> filter digital H(z)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16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35625" y="2286000"/>
            <a:ext cx="12990864" cy="9030420"/>
          </a:xfrm>
          <a:prstGeom prst="rect">
            <a:avLst/>
          </a:prstGeom>
          <a:blipFill rotWithShape="1">
            <a:blip r:embed="rId2" cstate="print"/>
            <a:stretch>
              <a:fillRect l="-845"/>
            </a:stretch>
          </a:blipFill>
        </p:spPr>
        <p:txBody>
          <a:bodyPr/>
          <a:lstStyle/>
          <a:p>
            <a:pPr>
              <a:defRPr/>
            </a:pPr>
            <a:r>
              <a:rPr lang="en-US" sz="7200">
                <a:noFill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68825" y="1524000"/>
          <a:ext cx="15544800" cy="979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170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82880" marR="182880" marT="91434" marB="914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72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6" y="2095500"/>
            <a:ext cx="16325850" cy="1024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58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6" y="133351"/>
            <a:ext cx="16097250" cy="99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50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9225" y="457201"/>
            <a:ext cx="16459200" cy="10880726"/>
          </a:xfrm>
          <a:blipFill rotWithShape="1">
            <a:blip r:embed="rId2" cstate="print"/>
            <a:stretch>
              <a:fillRect l="-59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86" y="457201"/>
            <a:ext cx="12821064" cy="125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9225" y="457201"/>
            <a:ext cx="17373600" cy="10880726"/>
          </a:xfrm>
          <a:blipFill rotWithShape="1">
            <a:blip r:embed="rId2" cstate="print"/>
            <a:stretch>
              <a:fillRect l="-1614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87" y="1605422"/>
            <a:ext cx="16051213" cy="104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959225" y="609601"/>
            <a:ext cx="16459200" cy="11642726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5600"/>
              <a:t>Rancanglah filter digital LPF IIR spesifikasinya sebagai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5600"/>
              <a:t>berikut: frekuensi cut off -3 dB pada frekuensi 500 Hz,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5600"/>
              <a:t>monotonik dan daerah redaman pada -15 dB pada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5600"/>
              <a:t>frekuensi 750 Hz dimana frekuensi samplingnya 2000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5600"/>
              <a:t>sample/detik.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Jawab:</a:t>
            </a:r>
          </a:p>
          <a:p>
            <a:pPr marL="685800" lvl="1" indent="-685800" eaLnBrk="1" hangingPunct="1"/>
            <a:r>
              <a:rPr lang="en-US" altLang="en-US" smtClean="0"/>
              <a:t>Kita hitung spek. filter digital 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			         rad/sample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			          rad/sample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3076" name="Object 1"/>
          <p:cNvGraphicFramePr>
            <a:graphicFrameLocks noChangeAspect="1"/>
          </p:cNvGraphicFramePr>
          <p:nvPr/>
        </p:nvGraphicFramePr>
        <p:xfrm>
          <a:off x="4416425" y="7772400"/>
          <a:ext cx="472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3" imgW="1269449" imgH="393529" progId="Equation.3">
                  <p:embed/>
                </p:oleObj>
              </mc:Choice>
              <mc:Fallback>
                <p:oleObj name="Equation" r:id="rId3" imgW="1269449" imgH="393529" progId="Equation.3">
                  <p:embed/>
                  <p:pic>
                    <p:nvPicPr>
                      <p:cNvPr id="307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7772400"/>
                        <a:ext cx="4724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3079" name="Object 5"/>
          <p:cNvGraphicFramePr>
            <a:graphicFrameLocks noChangeAspect="1"/>
          </p:cNvGraphicFramePr>
          <p:nvPr/>
        </p:nvGraphicFramePr>
        <p:xfrm>
          <a:off x="4264025" y="9601200"/>
          <a:ext cx="5029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5" imgW="1345616" imgH="393529" progId="Equation.3">
                  <p:embed/>
                </p:oleObj>
              </mc:Choice>
              <mc:Fallback>
                <p:oleObj name="Equation" r:id="rId5" imgW="1345616" imgH="393529" progId="Equation.3">
                  <p:embed/>
                  <p:pic>
                    <p:nvPicPr>
                      <p:cNvPr id="30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9601200"/>
                        <a:ext cx="5029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2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3959225" y="609601"/>
            <a:ext cx="16459200" cy="11642726"/>
          </a:xfrm>
        </p:spPr>
        <p:txBody>
          <a:bodyPr/>
          <a:lstStyle/>
          <a:p>
            <a:pPr marL="685800" lvl="1" indent="-685800" eaLnBrk="1" hangingPunct="1"/>
            <a:r>
              <a:rPr lang="en-US" altLang="en-US" smtClean="0"/>
              <a:t>Kita hitung spek. Filter analog 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					   </a:t>
            </a:r>
            <a:r>
              <a:rPr lang="en-US" altLang="en-US" sz="5600"/>
              <a:t>rad/detik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						                  rad/detik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Kita hitung frekuensi cut off LPF ternormalisasi 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Kita hitung orde filter 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4100" name="Object 1"/>
          <p:cNvGraphicFramePr>
            <a:graphicFrameLocks noChangeAspect="1"/>
          </p:cNvGraphicFramePr>
          <p:nvPr/>
        </p:nvGraphicFramePr>
        <p:xfrm>
          <a:off x="4111625" y="1524000"/>
          <a:ext cx="929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3" imgW="2819400" imgH="431800" progId="Equation.3">
                  <p:embed/>
                </p:oleObj>
              </mc:Choice>
              <mc:Fallback>
                <p:oleObj name="Equation" r:id="rId3" imgW="2819400" imgH="431800" progId="Equation.3">
                  <p:embed/>
                  <p:pic>
                    <p:nvPicPr>
                      <p:cNvPr id="410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1524000"/>
                        <a:ext cx="929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4102" name="Object 3"/>
          <p:cNvGraphicFramePr>
            <a:graphicFrameLocks noChangeAspect="1"/>
          </p:cNvGraphicFramePr>
          <p:nvPr/>
        </p:nvGraphicFramePr>
        <p:xfrm>
          <a:off x="4111625" y="3657600"/>
          <a:ext cx="11887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5" imgW="3060700" imgH="457200" progId="Equation.3">
                  <p:embed/>
                </p:oleObj>
              </mc:Choice>
              <mc:Fallback>
                <p:oleObj name="Equation" r:id="rId5" imgW="3060700" imgH="457200" progId="Equation.3">
                  <p:embed/>
                  <p:pic>
                    <p:nvPicPr>
                      <p:cNvPr id="41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3657600"/>
                        <a:ext cx="11887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4104" name="Object 5"/>
          <p:cNvGraphicFramePr>
            <a:graphicFrameLocks noChangeAspect="1"/>
          </p:cNvGraphicFramePr>
          <p:nvPr/>
        </p:nvGraphicFramePr>
        <p:xfrm>
          <a:off x="4568825" y="7315200"/>
          <a:ext cx="6096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7" imgW="1320227" imgH="393529" progId="Equation.3">
                  <p:embed/>
                </p:oleObj>
              </mc:Choice>
              <mc:Fallback>
                <p:oleObj name="Equation" r:id="rId7" imgW="1320227" imgH="393529" progId="Equation.3">
                  <p:embed/>
                  <p:pic>
                    <p:nvPicPr>
                      <p:cNvPr id="41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7315200"/>
                        <a:ext cx="6096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4106" name="Object 8"/>
          <p:cNvGraphicFramePr>
            <a:graphicFrameLocks noChangeAspect="1"/>
          </p:cNvGraphicFramePr>
          <p:nvPr/>
        </p:nvGraphicFramePr>
        <p:xfrm>
          <a:off x="11884025" y="8534400"/>
          <a:ext cx="7315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9" imgW="1333500" imgH="1397000" progId="Equation.3">
                  <p:embed/>
                </p:oleObj>
              </mc:Choice>
              <mc:Fallback>
                <p:oleObj name="Equation" r:id="rId9" imgW="1333500" imgH="1397000" progId="Equation.3">
                  <p:embed/>
                  <p:pic>
                    <p:nvPicPr>
                      <p:cNvPr id="41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4025" y="8534400"/>
                        <a:ext cx="73152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1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4829176" y="1108076"/>
          <a:ext cx="8883650" cy="544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3" imgW="1943100" imgH="1371600" progId="Equation.3">
                  <p:embed/>
                </p:oleObj>
              </mc:Choice>
              <mc:Fallback>
                <p:oleObj name="Equation" r:id="rId3" imgW="1943100" imgH="1371600" progId="Equation.3">
                  <p:embed/>
                  <p:pic>
                    <p:nvPicPr>
                      <p:cNvPr id="512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6" y="1108076"/>
                        <a:ext cx="8883650" cy="544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Content Placeholder 6"/>
          <p:cNvSpPr>
            <a:spLocks noGrp="1"/>
          </p:cNvSpPr>
          <p:nvPr>
            <p:ph idx="1"/>
          </p:nvPr>
        </p:nvSpPr>
        <p:spPr>
          <a:xfrm>
            <a:off x="3959225" y="7010400"/>
            <a:ext cx="16459200" cy="2133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Lihat tabel butterworth untuk N=2, maka didapat fungsi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alih butterworth order-2 ternormalisasi: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560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4826" y="-32316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4873625" y="9906000"/>
          <a:ext cx="822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5" imgW="1600200" imgH="419100" progId="Equation.3">
                  <p:embed/>
                </p:oleObj>
              </mc:Choice>
              <mc:Fallback>
                <p:oleObj name="Equation" r:id="rId5" imgW="1600200" imgH="419100" progId="Equation.3">
                  <p:embed/>
                  <p:pic>
                    <p:nvPicPr>
                      <p:cNvPr id="51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9906000"/>
                        <a:ext cx="8229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2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959225" y="457201"/>
            <a:ext cx="16459200" cy="11795126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Fungsi alih butterworth order-2 untuk </a:t>
            </a:r>
            <a:r>
              <a:rPr lang="el-GR" altLang="en-US" sz="5600"/>
              <a:t>ῼ</a:t>
            </a:r>
            <a:r>
              <a:rPr lang="en-US" altLang="en-US" sz="5600"/>
              <a:t>p=4000,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diperoleh menggunakan transformasi analog to analog,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600"/>
              <a:t>hasilnya: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3714751"/>
            <a:ext cx="17373600" cy="802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9225" y="457201"/>
            <a:ext cx="16459200" cy="10880726"/>
          </a:xfrm>
          <a:blipFill rotWithShape="1">
            <a:blip r:embed="rId2" cstate="print"/>
            <a:stretch>
              <a:fillRect/>
            </a:stretch>
          </a:blipFill>
          <a:ln>
            <a:miter lim="800000"/>
            <a:headEnd/>
            <a:tailEnd/>
          </a:ln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noFill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25" y="1195955"/>
            <a:ext cx="15776399" cy="101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959225" y="5791201"/>
            <a:ext cx="16459200" cy="6461126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Transformasi Impulse Invariance</a:t>
            </a:r>
          </a:p>
        </p:txBody>
      </p:sp>
    </p:spTree>
    <p:extLst>
      <p:ext uri="{BB962C8B-B14F-4D97-AF65-F5344CB8AC3E}">
        <p14:creationId xmlns:p14="http://schemas.microsoft.com/office/powerpoint/2010/main" val="41268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9225" y="1066800"/>
            <a:ext cx="16611600" cy="9906000"/>
          </a:xfrm>
          <a:prstGeom prst="rect">
            <a:avLst/>
          </a:prstGeom>
          <a:blipFill rotWithShape="1">
            <a:blip r:embed="rId2" cstate="print"/>
            <a:stretch>
              <a:fillRect l="-1101" t="-985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>
                <a:noFill/>
                <a:latin typeface="+mn-lt"/>
              </a:rPr>
              <a:t> </a:t>
            </a:r>
          </a:p>
        </p:txBody>
      </p:sp>
      <p:cxnSp>
        <p:nvCxnSpPr>
          <p:cNvPr id="6" name="Curved Connector 5"/>
          <p:cNvCxnSpPr/>
          <p:nvPr/>
        </p:nvCxnSpPr>
        <p:spPr>
          <a:xfrm>
            <a:off x="7007225" y="2286000"/>
            <a:ext cx="2133600" cy="18288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25" y="3505200"/>
            <a:ext cx="388937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3625" y="1219201"/>
            <a:ext cx="13868400" cy="9457974"/>
          </a:xfrm>
          <a:prstGeom prst="rect">
            <a:avLst/>
          </a:prstGeom>
          <a:blipFill rotWithShape="1">
            <a:blip r:embed="rId2" cstate="print"/>
            <a:stretch>
              <a:fillRect l="-1318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>
                <a:noFill/>
                <a:latin typeface="+mn-lt"/>
              </a:rPr>
              <a:t> 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21225" y="2590800"/>
          <a:ext cx="13563600" cy="838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0">
                <a:tc>
                  <a:txBody>
                    <a:bodyPr/>
                    <a:lstStyle/>
                    <a:p>
                      <a:endParaRPr lang="en-US" sz="72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026025" y="762000"/>
            <a:ext cx="1828800" cy="1676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5047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22123</TotalTime>
  <Words>144</Words>
  <Application>Microsoft Office PowerPoint</Application>
  <PresentationFormat>Custom</PresentationFormat>
  <Paragraphs>45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Lato</vt:lpstr>
      <vt:lpstr>Lato Bold</vt:lpstr>
      <vt:lpstr>Lato Light</vt:lpstr>
      <vt:lpstr>Times New Roman</vt:lpstr>
      <vt:lpstr>Halaman Depan Slide</vt:lpstr>
      <vt:lpstr>Microsoft Equation 3.0</vt:lpstr>
      <vt:lpstr>FEH3A3– PENGOLAHAN SINYAL WAKTU DISKRIT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3137</cp:revision>
  <dcterms:created xsi:type="dcterms:W3CDTF">2014-11-12T21:47:38Z</dcterms:created>
  <dcterms:modified xsi:type="dcterms:W3CDTF">2020-05-12T08:07:54Z</dcterms:modified>
  <cp:category/>
</cp:coreProperties>
</file>