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479" r:id="rId2"/>
    <p:sldId id="1480" r:id="rId3"/>
    <p:sldId id="1481" r:id="rId4"/>
    <p:sldId id="1482" r:id="rId5"/>
    <p:sldId id="1483" r:id="rId6"/>
    <p:sldId id="1484" r:id="rId7"/>
    <p:sldId id="1485" r:id="rId8"/>
    <p:sldId id="1486" r:id="rId9"/>
    <p:sldId id="1487" r:id="rId10"/>
    <p:sldId id="1488" r:id="rId11"/>
    <p:sldId id="1489" r:id="rId12"/>
    <p:sldId id="1490" r:id="rId13"/>
    <p:sldId id="1491" r:id="rId14"/>
    <p:sldId id="1492" r:id="rId15"/>
    <p:sldId id="1493" r:id="rId16"/>
    <p:sldId id="1494" r:id="rId17"/>
    <p:sldId id="1495" r:id="rId18"/>
    <p:sldId id="1496" r:id="rId19"/>
    <p:sldId id="1497" r:id="rId20"/>
    <p:sldId id="1498" r:id="rId21"/>
    <p:sldId id="1499" r:id="rId22"/>
    <p:sldId id="1500" r:id="rId23"/>
    <p:sldId id="1501" r:id="rId24"/>
    <p:sldId id="1502" r:id="rId25"/>
    <p:sldId id="1503" r:id="rId26"/>
    <p:sldId id="1504" r:id="rId27"/>
    <p:sldId id="1505" r:id="rId28"/>
    <p:sldId id="1506" r:id="rId29"/>
    <p:sldId id="1507" r:id="rId30"/>
    <p:sldId id="1508" r:id="rId31"/>
    <p:sldId id="1509" r:id="rId32"/>
    <p:sldId id="1510" r:id="rId33"/>
    <p:sldId id="1511" r:id="rId34"/>
    <p:sldId id="1512" r:id="rId35"/>
    <p:sldId id="1513" r:id="rId36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9409" autoAdjust="0"/>
  </p:normalViewPr>
  <p:slideViewPr>
    <p:cSldViewPr snapToGrid="0" snapToObjects="1">
      <p:cViewPr>
        <p:scale>
          <a:sx n="38" d="100"/>
          <a:sy n="38" d="100"/>
        </p:scale>
        <p:origin x="126" y="-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F395E-F0BF-48C1-9F88-8405AF4AB0B1}" type="datetimeFigureOut">
              <a:rPr lang="id-ID"/>
              <a:pPr>
                <a:defRPr/>
              </a:pPr>
              <a:t>11/05/2020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83A3F6-AD84-4121-BFDE-EAAE568384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99B700D-61E1-4A54-900D-05A1F9B8A684}" type="datetimeFigureOut">
              <a:rPr lang="en-US"/>
              <a:pPr>
                <a:defRPr/>
              </a:pPr>
              <a:t>5/11/2020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B8233B76-7250-4A8E-B58C-16CDFD8C8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997E384-C34D-40E1-8F53-362E940A2F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479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64F3C20-D42A-46D3-95FC-0EA2D4069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058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A87FDD7-5C7D-4361-AABF-D0C87A87F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21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A13556F-62A9-4A86-A6BF-3B9592F6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62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43E9433-C8B0-481E-88D4-FF454568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49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38B0A74-0C51-4FB0-9666-ECF02308F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89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DF8EBD3-F9A7-4EA9-BE04-9C4362FAB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79F2077-CC4A-41AC-B8FB-961142F66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228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1B7D-8A43-4622-9FC7-6C1F9B4C0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40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B883-65AF-4CDB-B1FC-D5B9453119ED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2C79-1EB0-48AF-A574-3A475BE3E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3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B883-65AF-4CDB-B1FC-D5B9453119ED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2C79-1EB0-48AF-A574-3A475BE3E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C10C-AB29-4C27-96BA-DDF67D265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023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B883-65AF-4CDB-B1FC-D5B9453119ED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2C79-1EB0-48AF-A574-3A475BE3E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4CF9F5A-CED9-479D-B3D1-369EEAF9D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295D487-D7DB-4BC7-ABAD-41ABD7F66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5345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CE7CB69-AA51-48D8-A85B-610D4B214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033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75BA06F-023F-4A3A-B367-04AB4B5E9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742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E995CB3-8C85-4364-B880-59AAED8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897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5C019C6-81C8-4EE5-B978-FC3F0802F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605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1C05DE0-70A0-4F07-8904-B3B1FECFC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01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7ADBD2E4-06A5-4589-8408-26FFA52C6D02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0FC2153-20B0-46A4-86F3-22A320AD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  <p:sldLayoutId id="2147484762" r:id="rId18"/>
    <p:sldLayoutId id="2147484763" r:id="rId19"/>
    <p:sldLayoutId id="2147484764" r:id="rId20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jpe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jpeg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7.jpe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41.jpe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5.jpeg"/><Relationship Id="rId4" Type="http://schemas.openxmlformats.org/officeDocument/2006/relationships/image" Target="../media/image42.wmf"/><Relationship Id="rId9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3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38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5.png"/><Relationship Id="rId9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2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11" Type="http://schemas.openxmlformats.org/officeDocument/2006/relationships/image" Target="../media/image75.png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74.png"/><Relationship Id="rId4" Type="http://schemas.openxmlformats.org/officeDocument/2006/relationships/image" Target="../media/image69.wmf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94225" y="4470400"/>
            <a:ext cx="13057188" cy="914400"/>
          </a:xfrm>
          <a:noFill/>
        </p:spPr>
        <p:txBody>
          <a:bodyPr/>
          <a:lstStyle/>
          <a:p>
            <a:r>
              <a:rPr altLang="en-US" b="1" dirty="0" smtClean="0">
                <a:latin typeface="Lato"/>
              </a:rPr>
              <a:t>FEH3A3</a:t>
            </a:r>
            <a:r>
              <a:rPr lang="id-ID" altLang="en-US" b="1" dirty="0" smtClean="0">
                <a:latin typeface="Lato"/>
              </a:rPr>
              <a:t>– </a:t>
            </a:r>
            <a:r>
              <a:rPr altLang="en-US" b="1" dirty="0" smtClean="0">
                <a:latin typeface="Lato"/>
              </a:rPr>
              <a:t>PENGOLAHAN 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051300" y="4589462"/>
            <a:ext cx="17037050" cy="4581525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pPr algn="ctr"/>
            <a:r>
              <a:rPr lang="en-US" altLang="en-US" b="1" dirty="0" smtClean="0">
                <a:latin typeface="Lato"/>
              </a:rPr>
              <a:t>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765425" y="8767761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851776" y="8991600"/>
          <a:ext cx="7794626" cy="326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091880" imgH="457200" progId="Equation.3">
                  <p:embed/>
                </p:oleObj>
              </mc:Choice>
              <mc:Fallback>
                <p:oleObj name="Equation" r:id="rId3" imgW="1091880" imgH="457200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6" y="8991600"/>
                        <a:ext cx="7794626" cy="3267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5" descr="C:\My Documents\I 2003-2004\Pemrosesan Sinyal\f2.3.jpg"/>
          <p:cNvPicPr>
            <a:picLocks noChangeAspect="1" noChangeArrowheads="1"/>
          </p:cNvPicPr>
          <p:nvPr/>
        </p:nvPicPr>
        <p:blipFill>
          <a:blip r:embed="rId5">
            <a:lum bright="10000"/>
          </a:blip>
          <a:srcRect/>
          <a:stretch>
            <a:fillRect/>
          </a:stretch>
        </p:blipFill>
        <p:spPr bwMode="auto">
          <a:xfrm>
            <a:off x="5178425" y="2590800"/>
            <a:ext cx="14173200" cy="513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9225" y="762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 Unit step signal</a:t>
            </a:r>
            <a:endParaRPr lang="en-US" sz="7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0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7966076" y="8991600"/>
          <a:ext cx="7794626" cy="326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91880" imgH="457200" progId="Equation.3">
                  <p:embed/>
                </p:oleObj>
              </mc:Choice>
              <mc:Fallback>
                <p:oleObj name="Equation" r:id="rId3" imgW="1091880" imgH="457200" progId="Equation.3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076" y="8991600"/>
                        <a:ext cx="7794626" cy="3267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5" descr="C:\My Documents\I 2003-2004\Pemrosesan Sinyal\f2.4.jpg"/>
          <p:cNvPicPr>
            <a:picLocks noChangeAspect="1" noChangeArrowheads="1"/>
          </p:cNvPicPr>
          <p:nvPr/>
        </p:nvPicPr>
        <p:blipFill>
          <a:blip r:embed="rId5">
            <a:lum bright="10000"/>
          </a:blip>
          <a:srcRect/>
          <a:stretch>
            <a:fillRect/>
          </a:stretch>
        </p:blipFill>
        <p:spPr bwMode="auto">
          <a:xfrm>
            <a:off x="4568825" y="2438401"/>
            <a:ext cx="140208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9225" y="762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 Unit ramp signal</a:t>
            </a:r>
            <a:endParaRPr lang="en-US" sz="7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5026026" y="2133601"/>
          <a:ext cx="4260850" cy="163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96880" imgH="228600" progId="Equation.3">
                  <p:embed/>
                </p:oleObj>
              </mc:Choice>
              <mc:Fallback>
                <p:oleObj name="Equation" r:id="rId3" imgW="596880" imgH="228600" progId="Equation.3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6" y="2133601"/>
                        <a:ext cx="4260850" cy="1635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7" name="Picture 5" descr="C:\My Documents\I 2003-2004\Pemrosesan Sinyal\f2.5.jpg"/>
          <p:cNvPicPr>
            <a:picLocks noChangeAspect="1" noChangeArrowheads="1"/>
          </p:cNvPicPr>
          <p:nvPr/>
        </p:nvPicPr>
        <p:blipFill>
          <a:blip r:embed="rId5">
            <a:lum bright="10000"/>
          </a:blip>
          <a:srcRect/>
          <a:stretch>
            <a:fillRect/>
          </a:stretch>
        </p:blipFill>
        <p:spPr bwMode="auto">
          <a:xfrm>
            <a:off x="5026025" y="5029200"/>
            <a:ext cx="1402080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9225" y="762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 Exponential signal </a:t>
            </a:r>
            <a:r>
              <a:rPr lang="en-US" sz="7200" b="1" dirty="0">
                <a:solidFill>
                  <a:schemeClr val="accent2"/>
                </a:solidFill>
              </a:rPr>
              <a:t>(a </a:t>
            </a:r>
            <a:r>
              <a:rPr lang="en-US" sz="7200" b="1" dirty="0" err="1">
                <a:solidFill>
                  <a:schemeClr val="accent2"/>
                </a:solidFill>
              </a:rPr>
              <a:t>nyata</a:t>
            </a:r>
            <a:r>
              <a:rPr lang="en-US" sz="7200" b="1" dirty="0">
                <a:solidFill>
                  <a:schemeClr val="accent2"/>
                </a:solidFill>
              </a:rPr>
              <a:t>)</a:t>
            </a:r>
            <a:endParaRPr lang="en-US" sz="7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59225" y="549276"/>
            <a:ext cx="16459200" cy="2286000"/>
          </a:xfrm>
        </p:spPr>
        <p:txBody>
          <a:bodyPr/>
          <a:lstStyle/>
          <a:p>
            <a:r>
              <a:rPr lang="en-US" sz="8000" b="1" dirty="0" err="1" smtClean="0"/>
              <a:t>Klasifikasi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Sinyal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9225" y="3200401"/>
            <a:ext cx="16459200" cy="9051926"/>
          </a:xfrm>
        </p:spPr>
        <p:txBody>
          <a:bodyPr>
            <a:normAutofit/>
          </a:bodyPr>
          <a:lstStyle/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energi</a:t>
            </a:r>
            <a:endParaRPr lang="en-US" sz="7200" b="1" dirty="0">
              <a:solidFill>
                <a:srgbClr val="663300"/>
              </a:solidFill>
            </a:endParaRP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daya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genap</a:t>
            </a:r>
            <a:r>
              <a:rPr lang="en-US" sz="7200" b="1" dirty="0">
                <a:solidFill>
                  <a:srgbClr val="663300"/>
                </a:solidFill>
              </a:rPr>
              <a:t> (</a:t>
            </a: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simetris</a:t>
            </a:r>
            <a:r>
              <a:rPr lang="en-US" sz="7200" b="1" dirty="0">
                <a:solidFill>
                  <a:srgbClr val="663300"/>
                </a:solidFill>
              </a:rPr>
              <a:t>)</a:t>
            </a: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ganjil</a:t>
            </a:r>
            <a:r>
              <a:rPr lang="en-US" sz="7200" b="1" dirty="0">
                <a:solidFill>
                  <a:srgbClr val="663300"/>
                </a:solidFill>
              </a:rPr>
              <a:t> (</a:t>
            </a: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antisimetris</a:t>
            </a:r>
            <a:r>
              <a:rPr lang="en-US" sz="7200" b="1" dirty="0">
                <a:solidFill>
                  <a:srgbClr val="663300"/>
                </a:solidFill>
              </a:rPr>
              <a:t>)</a:t>
            </a:r>
            <a:endParaRPr 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6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654425" y="457200"/>
            <a:ext cx="1691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Energi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dan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Daya</a:t>
            </a:r>
            <a:endParaRPr lang="en-US" sz="7200" b="1" dirty="0">
              <a:solidFill>
                <a:srgbClr val="663300"/>
              </a:solidFill>
            </a:endParaRP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205075" y="1895476"/>
          <a:ext cx="4791076" cy="233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88840" imgH="431640" progId="Equation.3">
                  <p:embed/>
                </p:oleObj>
              </mc:Choice>
              <mc:Fallback>
                <p:oleObj name="Equation" r:id="rId3" imgW="888840" imgH="431640" progId="Equation.3">
                  <p:embed/>
                  <p:pic>
                    <p:nvPicPr>
                      <p:cNvPr id="65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5075" y="1895476"/>
                        <a:ext cx="4791076" cy="2333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502025" y="2438400"/>
            <a:ext cx="7772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663300"/>
                </a:solidFill>
              </a:rPr>
              <a:t>Energi dari sinyal x(n)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2036425" y="3200400"/>
            <a:ext cx="25908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502025" y="4572000"/>
            <a:ext cx="9296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663300"/>
                </a:solidFill>
              </a:rPr>
              <a:t>Bila E terbatas (0 &lt; E &lt; </a:t>
            </a:r>
            <a:r>
              <a:rPr lang="en-US" sz="6400">
                <a:solidFill>
                  <a:srgbClr val="663300"/>
                </a:solidFill>
                <a:sym typeface="Symbol" pitchFamily="18" charset="2"/>
              </a:rPr>
              <a:t>)</a:t>
            </a:r>
            <a:endParaRPr lang="en-US" sz="6400">
              <a:solidFill>
                <a:srgbClr val="663300"/>
              </a:solidFill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4322425" y="4572000"/>
            <a:ext cx="7010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009900"/>
                </a:solidFill>
              </a:rPr>
              <a:t>x(n) = sinyal energi</a:t>
            </a: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12646025" y="5181600"/>
            <a:ext cx="16764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2912726" y="6096001"/>
          <a:ext cx="8489950" cy="233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574640" imgH="431640" progId="Equation.3">
                  <p:embed/>
                </p:oleObj>
              </mc:Choice>
              <mc:Fallback>
                <p:oleObj name="Equation" r:id="rId5" imgW="1574640" imgH="431640" progId="Equation.3">
                  <p:embed/>
                  <p:pic>
                    <p:nvPicPr>
                      <p:cNvPr id="65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2726" y="6096001"/>
                        <a:ext cx="8489950" cy="2333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502025" y="670560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009900"/>
                </a:solidFill>
              </a:rPr>
              <a:t>Daya dari sinyal x(n)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11122025" y="7315200"/>
            <a:ext cx="15240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3346452" y="8753476"/>
          <a:ext cx="5340350" cy="233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990360" imgH="431640" progId="Equation.3">
                  <p:embed/>
                </p:oleObj>
              </mc:Choice>
              <mc:Fallback>
                <p:oleObj name="Equation" r:id="rId7" imgW="990360" imgH="431640" progId="Equation.3">
                  <p:embed/>
                  <p:pic>
                    <p:nvPicPr>
                      <p:cNvPr id="655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2" y="8753476"/>
                        <a:ext cx="5340350" cy="2333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8988425" y="10058400"/>
            <a:ext cx="15240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2252326" y="8940801"/>
          <a:ext cx="62293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155600" imgH="393480" progId="Equation.3">
                  <p:embed/>
                </p:oleObj>
              </mc:Choice>
              <mc:Fallback>
                <p:oleObj name="Equation" r:id="rId9" imgW="1155600" imgH="393480" progId="Equation.3">
                  <p:embed/>
                  <p:pic>
                    <p:nvPicPr>
                      <p:cNvPr id="655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2326" y="8940801"/>
                        <a:ext cx="6229350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3654425" y="11582400"/>
            <a:ext cx="8534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663300"/>
                </a:solidFill>
              </a:rPr>
              <a:t>Bila P terbatas dan  </a:t>
            </a:r>
            <a:r>
              <a:rPr lang="en-US" sz="6400">
                <a:solidFill>
                  <a:srgbClr val="663300"/>
                </a:solidFill>
                <a:sym typeface="Symbol" pitchFamily="18" charset="2"/>
              </a:rPr>
              <a:t> 0</a:t>
            </a:r>
            <a:endParaRPr lang="en-US" sz="6400">
              <a:solidFill>
                <a:srgbClr val="663300"/>
              </a:solidFill>
            </a:endParaRPr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12036425" y="12192000"/>
            <a:ext cx="16764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13865225" y="11582400"/>
            <a:ext cx="701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009900"/>
                </a:solidFill>
              </a:rPr>
              <a:t>x(n) = sinyal daya</a:t>
            </a:r>
          </a:p>
        </p:txBody>
      </p:sp>
    </p:spTree>
    <p:extLst>
      <p:ext uri="{BB962C8B-B14F-4D97-AF65-F5344CB8AC3E}">
        <p14:creationId xmlns:p14="http://schemas.microsoft.com/office/powerpoint/2010/main" val="13395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42" grpId="0" autoUpdateAnimBg="0"/>
      <p:bldP spid="65543" grpId="0" animBg="1"/>
      <p:bldP spid="65544" grpId="0" autoUpdateAnimBg="0"/>
      <p:bldP spid="65547" grpId="0" autoUpdateAnimBg="0"/>
      <p:bldP spid="65548" grpId="0" animBg="1"/>
      <p:bldP spid="65550" grpId="0" autoUpdateAnimBg="0"/>
      <p:bldP spid="65551" grpId="0" animBg="1"/>
      <p:bldP spid="65553" grpId="0" animBg="1"/>
      <p:bldP spid="65555" grpId="0" autoUpdateAnimBg="0"/>
      <p:bldP spid="65556" grpId="0" animBg="1"/>
      <p:bldP spid="6555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06825" y="2438401"/>
            <a:ext cx="1402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663300"/>
                </a:solidFill>
              </a:rPr>
              <a:t>x(n + N) = x(n)	</a:t>
            </a:r>
            <a:r>
              <a:rPr lang="en-US" sz="6400">
                <a:solidFill>
                  <a:srgbClr val="663300"/>
                </a:solidFill>
                <a:sym typeface="Wingdings" pitchFamily="2" charset="2"/>
              </a:rPr>
              <a:t>	N = perioda</a:t>
            </a:r>
            <a:endParaRPr lang="en-US" sz="6400">
              <a:solidFill>
                <a:srgbClr val="663300"/>
              </a:solidFill>
            </a:endParaRP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274425" y="5181600"/>
            <a:ext cx="16764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13865225" y="6553201"/>
          <a:ext cx="5549900" cy="233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028520" imgH="431640" progId="Equation.3">
                  <p:embed/>
                </p:oleObj>
              </mc:Choice>
              <mc:Fallback>
                <p:oleObj name="Equation" r:id="rId3" imgW="1028520" imgH="431640" progId="Equation.3">
                  <p:embed/>
                  <p:pic>
                    <p:nvPicPr>
                      <p:cNvPr id="6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225" y="6553201"/>
                        <a:ext cx="5549900" cy="2333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654425" y="701040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009900"/>
                </a:solidFill>
              </a:rPr>
              <a:t>Daya dari sinyal x(n)</a:t>
            </a: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11274425" y="7620000"/>
            <a:ext cx="15240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7200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806825" y="9601200"/>
            <a:ext cx="6858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663300"/>
                </a:solidFill>
              </a:rPr>
              <a:t>P terbatas : 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3959225" y="11582401"/>
            <a:ext cx="1524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009900"/>
                </a:solidFill>
              </a:rPr>
              <a:t>Sinyal periodik  = sinyal daya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3654425" y="609601"/>
            <a:ext cx="14935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663300"/>
                </a:solidFill>
              </a:rPr>
              <a:t>Bila x(n) adalah sinyal periodik :</a:t>
            </a:r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3806826" y="4572000"/>
          <a:ext cx="7118350" cy="123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665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6" y="4572000"/>
                        <a:ext cx="7118350" cy="1235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13865225" y="4114801"/>
          <a:ext cx="2670176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95000" imgH="393480" progId="Equation.3">
                  <p:embed/>
                </p:oleObj>
              </mc:Choice>
              <mc:Fallback>
                <p:oleObj name="Equation" r:id="rId7" imgW="495000" imgH="393480" progId="Equation.3">
                  <p:embed/>
                  <p:pic>
                    <p:nvPicPr>
                      <p:cNvPr id="665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225" y="4114801"/>
                        <a:ext cx="2670176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0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8" grpId="0" animBg="1"/>
      <p:bldP spid="66570" grpId="0" autoUpdateAnimBg="0"/>
      <p:bldP spid="66571" grpId="0" animBg="1"/>
      <p:bldP spid="66575" grpId="0" autoUpdateAnimBg="0"/>
      <p:bldP spid="66577" grpId="0" autoUpdateAnimBg="0"/>
      <p:bldP spid="665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654425" y="457200"/>
            <a:ext cx="1691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009900"/>
                </a:solidFill>
              </a:rPr>
              <a:t>Genap</a:t>
            </a:r>
            <a:r>
              <a:rPr lang="en-US" sz="7200" b="1" dirty="0">
                <a:solidFill>
                  <a:srgbClr val="009900"/>
                </a:solidFill>
              </a:rPr>
              <a:t> (</a:t>
            </a:r>
            <a:r>
              <a:rPr lang="en-US" sz="7200" b="1" dirty="0" err="1">
                <a:solidFill>
                  <a:srgbClr val="663300"/>
                </a:solidFill>
              </a:rPr>
              <a:t>Simetris</a:t>
            </a:r>
            <a:r>
              <a:rPr lang="en-US" sz="7200" b="1" dirty="0">
                <a:solidFill>
                  <a:srgbClr val="009900"/>
                </a:solidFill>
              </a:rPr>
              <a:t>)</a:t>
            </a:r>
            <a:endParaRPr lang="en-US" sz="7200" b="1" dirty="0">
              <a:solidFill>
                <a:srgbClr val="009900"/>
              </a:solidFill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6092825" y="2206624"/>
          <a:ext cx="5791200" cy="145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812520" imgH="203040" progId="Equation.3">
                  <p:embed/>
                </p:oleObj>
              </mc:Choice>
              <mc:Fallback>
                <p:oleObj name="Equation" r:id="rId3" imgW="812520" imgH="203040" progId="Equation.3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2206624"/>
                        <a:ext cx="5791200" cy="1450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2" name="Picture 4" descr="C:\My Documents\I 2003-2004\Pemrosesan Sinyal\f2.8a.jpg"/>
          <p:cNvPicPr>
            <a:picLocks noChangeAspect="1" noChangeArrowheads="1"/>
          </p:cNvPicPr>
          <p:nvPr/>
        </p:nvPicPr>
        <p:blipFill>
          <a:blip r:embed="rId5">
            <a:lum bright="6000"/>
          </a:blip>
          <a:srcRect/>
          <a:stretch>
            <a:fillRect/>
          </a:stretch>
        </p:blipFill>
        <p:spPr bwMode="auto">
          <a:xfrm>
            <a:off x="3349625" y="4572000"/>
            <a:ext cx="17678400" cy="59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9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654425" y="457200"/>
            <a:ext cx="1691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009900"/>
                </a:solidFill>
              </a:rPr>
              <a:t>Ganjil</a:t>
            </a:r>
            <a:r>
              <a:rPr lang="en-US" sz="7200" b="1" dirty="0">
                <a:solidFill>
                  <a:srgbClr val="009900"/>
                </a:solidFill>
              </a:rPr>
              <a:t> (</a:t>
            </a:r>
            <a:r>
              <a:rPr lang="en-US" sz="7200" b="1" dirty="0" err="1">
                <a:solidFill>
                  <a:srgbClr val="663300"/>
                </a:solidFill>
              </a:rPr>
              <a:t>Antisimetris</a:t>
            </a:r>
            <a:r>
              <a:rPr lang="en-US" sz="7200" b="1" dirty="0">
                <a:solidFill>
                  <a:srgbClr val="009900"/>
                </a:solidFill>
              </a:rPr>
              <a:t>)</a:t>
            </a:r>
            <a:endParaRPr lang="en-US" sz="7200" b="1" dirty="0">
              <a:solidFill>
                <a:srgbClr val="009900"/>
              </a:solidFill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6372225" y="2286000"/>
          <a:ext cx="6426200" cy="145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901440" imgH="203040" progId="Equation.3">
                  <p:embed/>
                </p:oleObj>
              </mc:Choice>
              <mc:Fallback>
                <p:oleObj name="Equation" r:id="rId3" imgW="901440" imgH="203040" progId="Equation.3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86000"/>
                        <a:ext cx="6426200" cy="1450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7" name="Picture 5" descr="C:\My Documents\I 2003-2004\Pemrosesan Sinyal\f2.8b.jpg"/>
          <p:cNvPicPr>
            <a:picLocks noChangeAspect="1" noChangeArrowheads="1"/>
          </p:cNvPicPr>
          <p:nvPr/>
        </p:nvPicPr>
        <p:blipFill>
          <a:blip r:embed="rId5">
            <a:lum bright="6000"/>
          </a:blip>
          <a:srcRect/>
          <a:stretch>
            <a:fillRect/>
          </a:stretch>
        </p:blipFill>
        <p:spPr bwMode="auto">
          <a:xfrm>
            <a:off x="5940425" y="4572000"/>
            <a:ext cx="12801600" cy="758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76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654425" y="609601"/>
            <a:ext cx="14935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rgbClr val="663300"/>
                </a:solidFill>
              </a:rPr>
              <a:t>Bila x(n) adalah sinyal sebarang :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873625" y="2438401"/>
          <a:ext cx="79375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473120" imgH="393480" progId="Equation.3">
                  <p:embed/>
                </p:oleObj>
              </mc:Choice>
              <mc:Fallback>
                <p:oleObj name="Equation" r:id="rId3" imgW="1473120" imgH="39348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438401"/>
                        <a:ext cx="7937500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4873625" y="5181601"/>
          <a:ext cx="10950576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031840" imgH="393480" progId="Equation.3">
                  <p:embed/>
                </p:oleObj>
              </mc:Choice>
              <mc:Fallback>
                <p:oleObj name="Equation" r:id="rId5" imgW="2031840" imgH="393480" progId="Equation.3">
                  <p:embed/>
                  <p:pic>
                    <p:nvPicPr>
                      <p:cNvPr id="70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5181601"/>
                        <a:ext cx="10950576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4873625" y="8534401"/>
            <a:ext cx="1158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>
                <a:solidFill>
                  <a:schemeClr val="accent2"/>
                </a:solidFill>
              </a:rPr>
              <a:t>x</a:t>
            </a:r>
            <a:r>
              <a:rPr lang="en-US" sz="6400" baseline="-25000">
                <a:solidFill>
                  <a:schemeClr val="accent2"/>
                </a:solidFill>
              </a:rPr>
              <a:t>e</a:t>
            </a:r>
            <a:r>
              <a:rPr lang="en-US" sz="6400">
                <a:solidFill>
                  <a:schemeClr val="accent2"/>
                </a:solidFill>
              </a:rPr>
              <a:t>(n) adalah sinyal genap</a:t>
            </a:r>
          </a:p>
        </p:txBody>
      </p:sp>
    </p:spTree>
    <p:extLst>
      <p:ext uri="{BB962C8B-B14F-4D97-AF65-F5344CB8AC3E}">
        <p14:creationId xmlns:p14="http://schemas.microsoft.com/office/powerpoint/2010/main" val="4112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6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4251325" y="762001"/>
          <a:ext cx="79375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473120" imgH="393480" progId="Equation.3">
                  <p:embed/>
                </p:oleObj>
              </mc:Choice>
              <mc:Fallback>
                <p:oleObj name="Equation" r:id="rId3" imgW="1473120" imgH="393480" progId="Equation.3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762001"/>
                        <a:ext cx="7937500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4264025" y="3200401"/>
          <a:ext cx="11496676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133360" imgH="393480" progId="Equation.3">
                  <p:embed/>
                </p:oleObj>
              </mc:Choice>
              <mc:Fallback>
                <p:oleObj name="Equation" r:id="rId5" imgW="2133360" imgH="393480" progId="Equation.3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3200401"/>
                        <a:ext cx="11496676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264025" y="5851525"/>
            <a:ext cx="1158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400" dirty="0">
                <a:solidFill>
                  <a:schemeClr val="accent2"/>
                </a:solidFill>
              </a:rPr>
              <a:t>x</a:t>
            </a:r>
            <a:r>
              <a:rPr lang="en-US" sz="6400" baseline="-25000" dirty="0">
                <a:solidFill>
                  <a:schemeClr val="accent2"/>
                </a:solidFill>
              </a:rPr>
              <a:t>o </a:t>
            </a:r>
            <a:r>
              <a:rPr lang="en-US" sz="6400" dirty="0">
                <a:solidFill>
                  <a:schemeClr val="accent2"/>
                </a:solidFill>
              </a:rPr>
              <a:t>(n) </a:t>
            </a:r>
            <a:r>
              <a:rPr lang="en-US" sz="6400" dirty="0" err="1">
                <a:solidFill>
                  <a:schemeClr val="accent2"/>
                </a:solidFill>
              </a:rPr>
              <a:t>adalah</a:t>
            </a:r>
            <a:r>
              <a:rPr lang="en-US" sz="6400" dirty="0">
                <a:solidFill>
                  <a:schemeClr val="accent2"/>
                </a:solidFill>
              </a:rPr>
              <a:t> </a:t>
            </a:r>
            <a:r>
              <a:rPr lang="en-US" sz="6400" dirty="0" err="1">
                <a:solidFill>
                  <a:schemeClr val="accent2"/>
                </a:solidFill>
              </a:rPr>
              <a:t>sinyal</a:t>
            </a:r>
            <a:r>
              <a:rPr lang="en-US" sz="6400" dirty="0">
                <a:solidFill>
                  <a:schemeClr val="accent2"/>
                </a:solidFill>
              </a:rPr>
              <a:t> </a:t>
            </a:r>
            <a:r>
              <a:rPr lang="en-US" sz="6400" dirty="0" err="1">
                <a:solidFill>
                  <a:schemeClr val="accent2"/>
                </a:solidFill>
              </a:rPr>
              <a:t>ganjil</a:t>
            </a:r>
            <a:endParaRPr lang="en-US" sz="6400" dirty="0">
              <a:solidFill>
                <a:schemeClr val="accent2"/>
              </a:solidFill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368801" y="7924801"/>
          <a:ext cx="13001624" cy="466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412720" imgH="863280" progId="Equation.3">
                  <p:embed/>
                </p:oleObj>
              </mc:Choice>
              <mc:Fallback>
                <p:oleObj name="Equation" r:id="rId7" imgW="2412720" imgH="863280" progId="Equation.3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1" y="7924801"/>
                        <a:ext cx="13001624" cy="4664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2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ADBC10C-AB29-4C27-96BA-DDF67D2659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4366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59225" y="549276"/>
            <a:ext cx="16459200" cy="2286000"/>
          </a:xfrm>
        </p:spPr>
        <p:txBody>
          <a:bodyPr/>
          <a:lstStyle/>
          <a:p>
            <a:r>
              <a:rPr lang="en-US" sz="8000" b="1" dirty="0" err="1" smtClean="0"/>
              <a:t>Operasi-operasi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Sinyal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9225" y="3200401"/>
            <a:ext cx="16459200" cy="9051926"/>
          </a:xfrm>
        </p:spPr>
        <p:txBody>
          <a:bodyPr>
            <a:normAutofit/>
          </a:bodyPr>
          <a:lstStyle/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>
                <a:solidFill>
                  <a:srgbClr val="663300"/>
                </a:solidFill>
              </a:rPr>
              <a:t>Time delay (</a:t>
            </a:r>
            <a:r>
              <a:rPr lang="en-US" sz="7200" b="1" dirty="0" err="1">
                <a:solidFill>
                  <a:srgbClr val="663300"/>
                </a:solidFill>
              </a:rPr>
              <a:t>pergeseran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waktu</a:t>
            </a:r>
            <a:r>
              <a:rPr lang="en-US" sz="7200" b="1" dirty="0">
                <a:solidFill>
                  <a:srgbClr val="663300"/>
                </a:solidFill>
              </a:rPr>
              <a:t>) </a:t>
            </a: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>
                <a:solidFill>
                  <a:srgbClr val="663300"/>
                </a:solidFill>
              </a:rPr>
              <a:t>Folding (</a:t>
            </a:r>
            <a:r>
              <a:rPr lang="en-US" sz="7200" b="1" dirty="0" err="1">
                <a:solidFill>
                  <a:srgbClr val="663300"/>
                </a:solidFill>
              </a:rPr>
              <a:t>pencerminan</a:t>
            </a:r>
            <a:r>
              <a:rPr lang="en-US" sz="7200" b="1" dirty="0">
                <a:solidFill>
                  <a:srgbClr val="663300"/>
                </a:solidFill>
              </a:rPr>
              <a:t>)</a:t>
            </a: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>
                <a:solidFill>
                  <a:srgbClr val="663300"/>
                </a:solidFill>
              </a:rPr>
              <a:t>Time Scaling (</a:t>
            </a:r>
            <a:r>
              <a:rPr lang="en-US" sz="7200" b="1" dirty="0" err="1">
                <a:solidFill>
                  <a:srgbClr val="663300"/>
                </a:solidFill>
              </a:rPr>
              <a:t>skala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waktu</a:t>
            </a:r>
            <a:r>
              <a:rPr lang="en-US" sz="7200" b="1" dirty="0">
                <a:solidFill>
                  <a:srgbClr val="6633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512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7" name="Picture 5" descr="C:\My Documents\I 2003-2004\Pemrosesan Sinyal\f2.9.jpg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rcRect b="2222"/>
          <a:stretch>
            <a:fillRect/>
          </a:stretch>
        </p:blipFill>
        <p:spPr bwMode="auto">
          <a:xfrm>
            <a:off x="10287138" y="304800"/>
            <a:ext cx="11064874" cy="134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654425" y="457200"/>
            <a:ext cx="1691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Time Delay</a:t>
            </a:r>
            <a:endParaRPr lang="en-US" sz="7200" b="1" dirty="0">
              <a:solidFill>
                <a:srgbClr val="009900"/>
              </a:solidFill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759202" y="1828800"/>
          <a:ext cx="588645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066680" imgH="457200" progId="Equation.3">
                  <p:embed/>
                </p:oleObj>
              </mc:Choice>
              <mc:Fallback>
                <p:oleObj name="Equation" r:id="rId4" imgW="1066680" imgH="457200" progId="Equation.3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2" y="1828800"/>
                        <a:ext cx="5886450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3349625" y="4419601"/>
          <a:ext cx="7315200" cy="390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1714320" imgH="914400" progId="Equation.3">
                  <p:embed/>
                </p:oleObj>
              </mc:Choice>
              <mc:Fallback>
                <p:oleObj name="Equation" r:id="rId6" imgW="1714320" imgH="914400" progId="Equation.3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4419601"/>
                        <a:ext cx="7315200" cy="39062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641713" y="7315202"/>
            <a:ext cx="5943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b="1" dirty="0" err="1">
                <a:solidFill>
                  <a:schemeClr val="accent2"/>
                </a:solidFill>
              </a:rPr>
              <a:t>digeser</a:t>
            </a:r>
            <a:r>
              <a:rPr lang="en-US" sz="5600" b="1" dirty="0">
                <a:solidFill>
                  <a:schemeClr val="accent2"/>
                </a:solidFill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</a:rPr>
              <a:t>ke</a:t>
            </a:r>
            <a:r>
              <a:rPr lang="en-US" sz="5600" b="1" dirty="0">
                <a:solidFill>
                  <a:schemeClr val="accent2"/>
                </a:solidFill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</a:rPr>
              <a:t>kanan</a:t>
            </a:r>
            <a:r>
              <a:rPr lang="en-US" sz="5600" b="1" dirty="0">
                <a:solidFill>
                  <a:schemeClr val="accent2"/>
                </a:solidFill>
              </a:rPr>
              <a:t> </a:t>
            </a:r>
            <a:r>
              <a:rPr lang="en-US" sz="5600" b="1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3349628" y="9275531"/>
          <a:ext cx="8381998" cy="413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1803240" imgH="888840" progId="Equation.3">
                  <p:embed/>
                </p:oleObj>
              </mc:Choice>
              <mc:Fallback>
                <p:oleObj name="Equation" r:id="rId8" imgW="1803240" imgH="888840" progId="Equation.3">
                  <p:embed/>
                  <p:pic>
                    <p:nvPicPr>
                      <p:cNvPr id="747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8" y="9275531"/>
                        <a:ext cx="8381998" cy="4135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4721225" y="12423912"/>
            <a:ext cx="655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b="1" dirty="0" err="1">
                <a:solidFill>
                  <a:schemeClr val="accent2"/>
                </a:solidFill>
              </a:rPr>
              <a:t>digeser</a:t>
            </a:r>
            <a:r>
              <a:rPr lang="en-US" sz="5600" b="1" dirty="0">
                <a:solidFill>
                  <a:schemeClr val="accent2"/>
                </a:solidFill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</a:rPr>
              <a:t>ke</a:t>
            </a:r>
            <a:r>
              <a:rPr lang="en-US" sz="5600" b="1" dirty="0">
                <a:solidFill>
                  <a:schemeClr val="accent2"/>
                </a:solidFill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</a:rPr>
              <a:t>kiri</a:t>
            </a:r>
            <a:r>
              <a:rPr lang="en-US" sz="5600" b="1" dirty="0">
                <a:solidFill>
                  <a:schemeClr val="accent2"/>
                </a:solidFill>
              </a:rPr>
              <a:t> </a:t>
            </a:r>
            <a:r>
              <a:rPr lang="en-US" sz="5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33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9" grpId="0" autoUpdateAnimBg="0"/>
      <p:bldP spid="7476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" descr="C:\My Documents\I 2003-2004\Pemrosesan Sinyal\f2.10.jpg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12760325" y="1524000"/>
            <a:ext cx="8572500" cy="12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654425" y="457200"/>
            <a:ext cx="1691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Folding</a:t>
            </a:r>
            <a:endParaRPr lang="en-US" sz="7200" b="1" dirty="0">
              <a:solidFill>
                <a:srgbClr val="009900"/>
              </a:solidFill>
            </a:endParaRP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3502025" y="2286000"/>
          <a:ext cx="9512300" cy="134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523880" imgH="215640" progId="Equation.3">
                  <p:embed/>
                </p:oleObj>
              </mc:Choice>
              <mc:Fallback>
                <p:oleObj name="Equation" r:id="rId4" imgW="1523880" imgH="215640" progId="Equation.3">
                  <p:embed/>
                  <p:pic>
                    <p:nvPicPr>
                      <p:cNvPr id="75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2286000"/>
                        <a:ext cx="9512300" cy="1349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3502025" y="3810000"/>
          <a:ext cx="7978776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1574640" imgH="888840" progId="Equation.3">
                  <p:embed/>
                </p:oleObj>
              </mc:Choice>
              <mc:Fallback>
                <p:oleObj name="Equation" r:id="rId6" imgW="1574640" imgH="888840" progId="Equation.3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3810000"/>
                        <a:ext cx="7978776" cy="450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5151921" y="7368208"/>
            <a:ext cx="86868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200" b="1" dirty="0" err="1">
                <a:solidFill>
                  <a:schemeClr val="accent2"/>
                </a:solidFill>
              </a:rPr>
              <a:t>dicerminkan</a:t>
            </a:r>
            <a:r>
              <a:rPr lang="en-US" sz="5200" b="1" dirty="0">
                <a:solidFill>
                  <a:schemeClr val="accent2"/>
                </a:solidFill>
              </a:rPr>
              <a:t> </a:t>
            </a:r>
            <a:r>
              <a:rPr lang="en-US" sz="5200" b="1" dirty="0" err="1">
                <a:solidFill>
                  <a:schemeClr val="accent2"/>
                </a:solidFill>
              </a:rPr>
              <a:t>sumbu</a:t>
            </a:r>
            <a:r>
              <a:rPr lang="en-US" sz="5200" b="1" dirty="0">
                <a:solidFill>
                  <a:schemeClr val="accent2"/>
                </a:solidFill>
              </a:rPr>
              <a:t> </a:t>
            </a:r>
            <a:r>
              <a:rPr lang="en-US" sz="5200" b="1" dirty="0" err="1">
                <a:solidFill>
                  <a:schemeClr val="accent2"/>
                </a:solidFill>
              </a:rPr>
              <a:t>vertikal</a:t>
            </a:r>
            <a:endParaRPr lang="en-US" sz="5200" b="1" dirty="0">
              <a:solidFill>
                <a:schemeClr val="accent2"/>
              </a:solidFill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3479801" y="8296627"/>
          <a:ext cx="10233024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2019240" imgH="914400" progId="Equation.3">
                  <p:embed/>
                </p:oleObj>
              </mc:Choice>
              <mc:Fallback>
                <p:oleObj name="Equation" r:id="rId8" imgW="2019240" imgH="914400" progId="Equation.3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1" y="8296627"/>
                        <a:ext cx="10233024" cy="464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13385" y="11904392"/>
            <a:ext cx="86868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200" b="1" dirty="0" err="1">
                <a:solidFill>
                  <a:schemeClr val="accent2"/>
                </a:solidFill>
              </a:rPr>
              <a:t>dicerminkan</a:t>
            </a:r>
            <a:r>
              <a:rPr lang="en-US" sz="5200" b="1" dirty="0">
                <a:solidFill>
                  <a:schemeClr val="accent2"/>
                </a:solidFill>
              </a:rPr>
              <a:t>, </a:t>
            </a:r>
            <a:r>
              <a:rPr lang="en-US" sz="5200" b="1" dirty="0" err="1">
                <a:solidFill>
                  <a:schemeClr val="accent2"/>
                </a:solidFill>
              </a:rPr>
              <a:t>kemudian</a:t>
            </a:r>
            <a:r>
              <a:rPr lang="en-US" sz="5200" b="1" dirty="0">
                <a:solidFill>
                  <a:schemeClr val="accent2"/>
                </a:solidFill>
              </a:rPr>
              <a:t> </a:t>
            </a:r>
            <a:r>
              <a:rPr lang="en-US" sz="5200" b="1" dirty="0" err="1">
                <a:solidFill>
                  <a:schemeClr val="accent2"/>
                </a:solidFill>
              </a:rPr>
              <a:t>digeser</a:t>
            </a:r>
            <a:r>
              <a:rPr lang="en-US" sz="5200" b="1" dirty="0">
                <a:solidFill>
                  <a:schemeClr val="accent2"/>
                </a:solidFill>
              </a:rPr>
              <a:t> </a:t>
            </a:r>
            <a:r>
              <a:rPr lang="en-US" sz="5200" b="1" dirty="0" err="1">
                <a:solidFill>
                  <a:schemeClr val="accent2"/>
                </a:solidFill>
              </a:rPr>
              <a:t>ke</a:t>
            </a:r>
            <a:r>
              <a:rPr lang="en-US" sz="5200" b="1" dirty="0">
                <a:solidFill>
                  <a:schemeClr val="accent2"/>
                </a:solidFill>
              </a:rPr>
              <a:t> </a:t>
            </a:r>
            <a:r>
              <a:rPr lang="en-US" sz="5200" b="1" dirty="0" err="1">
                <a:solidFill>
                  <a:schemeClr val="accent2"/>
                </a:solidFill>
              </a:rPr>
              <a:t>kanan</a:t>
            </a:r>
            <a:r>
              <a:rPr lang="en-US" sz="5200" b="1" dirty="0">
                <a:solidFill>
                  <a:schemeClr val="accent2"/>
                </a:solidFill>
              </a:rPr>
              <a:t> 2 </a:t>
            </a:r>
            <a:r>
              <a:rPr lang="en-US" sz="5200" b="1" dirty="0" err="1">
                <a:solidFill>
                  <a:schemeClr val="accent2"/>
                </a:solidFill>
              </a:rPr>
              <a:t>satuan</a:t>
            </a:r>
            <a:endParaRPr lang="en-US" sz="5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654425" y="457200"/>
            <a:ext cx="1691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Time </a:t>
            </a:r>
            <a:r>
              <a:rPr lang="en-US" sz="7200" b="1" dirty="0">
                <a:solidFill>
                  <a:srgbClr val="663300"/>
                </a:solidFill>
              </a:rPr>
              <a:t>Scaling </a:t>
            </a:r>
            <a:endParaRPr lang="en-US" sz="7200" b="1" dirty="0">
              <a:solidFill>
                <a:srgbClr val="009900"/>
              </a:solidFill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959226" y="1828800"/>
          <a:ext cx="5153026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825480" imgH="203040" progId="Equation.3">
                  <p:embed/>
                </p:oleObj>
              </mc:Choice>
              <mc:Fallback>
                <p:oleObj name="Equation" r:id="rId3" imgW="825480" imgH="203040" progId="Equation.3">
                  <p:embed/>
                  <p:pic>
                    <p:nvPicPr>
                      <p:cNvPr id="76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6" y="1828800"/>
                        <a:ext cx="5153026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6" name="Picture 6" descr="C:\My Documents\I 2003-2004\Pemrosesan Sinyal\f2.11.jpg"/>
          <p:cNvPicPr>
            <a:picLocks noChangeAspect="1" noChangeArrowheads="1"/>
          </p:cNvPicPr>
          <p:nvPr/>
        </p:nvPicPr>
        <p:blipFill>
          <a:blip r:embed="rId5">
            <a:lum bright="6000"/>
          </a:blip>
          <a:srcRect/>
          <a:stretch>
            <a:fillRect/>
          </a:stretch>
        </p:blipFill>
        <p:spPr bwMode="auto">
          <a:xfrm>
            <a:off x="9293225" y="2438400"/>
            <a:ext cx="12039600" cy="101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4111625" y="5984876"/>
          <a:ext cx="4587876" cy="453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901440" imgH="888840" progId="Equation.3">
                  <p:embed/>
                </p:oleObj>
              </mc:Choice>
              <mc:Fallback>
                <p:oleObj name="Equation" r:id="rId6" imgW="901440" imgH="888840" progId="Equation.3">
                  <p:embed/>
                  <p:pic>
                    <p:nvPicPr>
                      <p:cNvPr id="76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5984876"/>
                        <a:ext cx="4587876" cy="45307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959225" y="3232151"/>
          <a:ext cx="4137024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812520" imgH="203040" progId="Equation.3">
                  <p:embed/>
                </p:oleObj>
              </mc:Choice>
              <mc:Fallback>
                <p:oleObj name="Equation" r:id="rId8" imgW="812520" imgH="203040" progId="Equation.3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232151"/>
                        <a:ext cx="4137024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2580" y="4653914"/>
            <a:ext cx="29258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 err="1">
                <a:solidFill>
                  <a:schemeClr val="accent2"/>
                </a:solidFill>
              </a:rPr>
              <a:t>Contoh</a:t>
            </a:r>
            <a:r>
              <a:rPr lang="en-US" sz="5200" b="1" dirty="0">
                <a:solidFill>
                  <a:schemeClr val="accent2"/>
                </a:solidFill>
              </a:rPr>
              <a:t> :</a:t>
            </a:r>
            <a:endParaRPr lang="en-US" sz="5200" dirty="0"/>
          </a:p>
        </p:txBody>
      </p:sp>
      <p:sp>
        <p:nvSpPr>
          <p:cNvPr id="9" name="Rectangle 8"/>
          <p:cNvSpPr/>
          <p:nvPr/>
        </p:nvSpPr>
        <p:spPr>
          <a:xfrm>
            <a:off x="4111626" y="10972800"/>
            <a:ext cx="203773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 b="1" dirty="0">
                <a:solidFill>
                  <a:schemeClr val="accent2"/>
                </a:solidFill>
              </a:rPr>
              <a:t>… </a:t>
            </a:r>
            <a:r>
              <a:rPr lang="en-US" sz="5200" b="1" dirty="0" err="1">
                <a:solidFill>
                  <a:schemeClr val="accent2"/>
                </a:solidFill>
              </a:rPr>
              <a:t>dst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41345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654425" y="3352800"/>
            <a:ext cx="17221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dirty="0" err="1">
                <a:solidFill>
                  <a:schemeClr val="accent2"/>
                </a:solidFill>
              </a:rPr>
              <a:t>Diketahui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suatu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sinyal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diskrit</a:t>
            </a:r>
            <a:r>
              <a:rPr lang="en-US" sz="5600" dirty="0">
                <a:solidFill>
                  <a:schemeClr val="accent2"/>
                </a:solidFill>
              </a:rPr>
              <a:t> yang </a:t>
            </a:r>
            <a:r>
              <a:rPr lang="en-US" sz="5600" dirty="0" err="1">
                <a:solidFill>
                  <a:schemeClr val="accent2"/>
                </a:solidFill>
              </a:rPr>
              <a:t>didefinisikan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sebagai</a:t>
            </a:r>
            <a:r>
              <a:rPr lang="en-US" sz="5600" dirty="0">
                <a:solidFill>
                  <a:schemeClr val="accent2"/>
                </a:solidFill>
              </a:rPr>
              <a:t> :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6397625" y="4876801"/>
          <a:ext cx="10448924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828800" imgH="711000" progId="Equation.3">
                  <p:embed/>
                </p:oleObj>
              </mc:Choice>
              <mc:Fallback>
                <p:oleObj name="Equation" r:id="rId3" imgW="1828800" imgH="711000" progId="Equation.3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4876801"/>
                        <a:ext cx="10448924" cy="407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654425" y="9548099"/>
            <a:ext cx="16306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dirty="0" err="1">
                <a:solidFill>
                  <a:schemeClr val="accent2"/>
                </a:solidFill>
              </a:rPr>
              <a:t>Gambarkan</a:t>
            </a:r>
            <a:r>
              <a:rPr lang="en-US" sz="5600" dirty="0">
                <a:solidFill>
                  <a:schemeClr val="accent2"/>
                </a:solidFill>
              </a:rPr>
              <a:t> :</a:t>
            </a:r>
          </a:p>
          <a:p>
            <a:pPr marL="1028700" indent="-1028700">
              <a:spcBef>
                <a:spcPct val="50000"/>
              </a:spcBef>
            </a:pPr>
            <a:r>
              <a:rPr lang="en-US" sz="5600" dirty="0">
                <a:solidFill>
                  <a:schemeClr val="accent2"/>
                </a:solidFill>
              </a:rPr>
              <a:t>a.  x(n)	b.  x(-n-2)	c.  x(-2n+4)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 smtClean="0">
                <a:solidFill>
                  <a:schemeClr val="accent2"/>
                </a:solidFill>
              </a:rPr>
              <a:t>Contoh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u="sng" dirty="0" err="1" smtClean="0">
                <a:solidFill>
                  <a:schemeClr val="accent2"/>
                </a:solidFill>
              </a:rPr>
              <a:t>Soal</a:t>
            </a:r>
            <a:r>
              <a:rPr lang="en-US" u="sng" dirty="0" smtClean="0">
                <a:solidFill>
                  <a:schemeClr val="accent2"/>
                </a:solidFill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2026" y="6400800"/>
            <a:ext cx="1054804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8426" y="1828800"/>
            <a:ext cx="99478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2" name="Text Box 57"/>
          <p:cNvSpPr txBox="1">
            <a:spLocks noChangeArrowheads="1"/>
          </p:cNvSpPr>
          <p:nvPr/>
        </p:nvSpPr>
        <p:spPr bwMode="auto">
          <a:xfrm>
            <a:off x="3654425" y="1524001"/>
            <a:ext cx="1828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b="1" dirty="0"/>
              <a:t>a.</a:t>
            </a:r>
            <a:endParaRPr lang="en-US" sz="5600" b="1" dirty="0"/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3502025" y="432766"/>
            <a:ext cx="32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b="1" dirty="0" err="1">
                <a:solidFill>
                  <a:schemeClr val="accent2"/>
                </a:solidFill>
              </a:rPr>
              <a:t>Jawab</a:t>
            </a:r>
            <a:r>
              <a:rPr lang="en-US" sz="5600" b="1" dirty="0">
                <a:solidFill>
                  <a:schemeClr val="accent2"/>
                </a:solidFill>
              </a:rPr>
              <a:t> :</a:t>
            </a:r>
            <a:endParaRPr lang="en-US" sz="5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1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46026" y="5334001"/>
            <a:ext cx="85915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Box 57"/>
          <p:cNvSpPr txBox="1">
            <a:spLocks noChangeArrowheads="1"/>
          </p:cNvSpPr>
          <p:nvPr/>
        </p:nvSpPr>
        <p:spPr bwMode="auto">
          <a:xfrm>
            <a:off x="3502025" y="477560"/>
            <a:ext cx="8839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b="1" dirty="0"/>
              <a:t>b. </a:t>
            </a:r>
            <a:r>
              <a:rPr lang="en-US" sz="5600" b="1" dirty="0" err="1"/>
              <a:t>Gambarkan</a:t>
            </a:r>
            <a:endParaRPr lang="en-US" sz="5600" b="1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654424" y="2590800"/>
          <a:ext cx="8991602" cy="123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574640" imgH="215640" progId="Equation.3">
                  <p:embed/>
                </p:oleObj>
              </mc:Choice>
              <mc:Fallback>
                <p:oleObj name="Equation" r:id="rId4" imgW="1574640" imgH="21564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4" y="2590800"/>
                        <a:ext cx="8991602" cy="1235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 rot="5400000" flipH="1" flipV="1">
            <a:off x="8455025" y="4037012"/>
            <a:ext cx="760412" cy="158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16825" y="4394965"/>
            <a:ext cx="444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cerminkan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9707133" y="485216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geser</a:t>
            </a:r>
            <a:r>
              <a:rPr lang="en-US" sz="7200" dirty="0"/>
              <a:t> </a:t>
            </a:r>
            <a:r>
              <a:rPr lang="en-US" sz="7200" dirty="0" err="1"/>
              <a:t>ke</a:t>
            </a:r>
            <a:r>
              <a:rPr lang="en-US" sz="7200" dirty="0"/>
              <a:t> </a:t>
            </a:r>
            <a:r>
              <a:rPr lang="en-US" sz="7200" dirty="0" err="1"/>
              <a:t>kiri</a:t>
            </a:r>
            <a:r>
              <a:rPr lang="en-US" sz="7200" dirty="0"/>
              <a:t> 2 </a:t>
            </a:r>
            <a:r>
              <a:rPr lang="en-US" sz="7200" dirty="0" err="1"/>
              <a:t>satuan</a:t>
            </a:r>
            <a:endParaRPr lang="en-US" sz="7200" dirty="0"/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10280513" y="3762028"/>
            <a:ext cx="1066800" cy="10668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2026" y="7620001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cerminkan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3763" y="12245009"/>
            <a:ext cx="6043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geser</a:t>
            </a:r>
            <a:r>
              <a:rPr lang="en-US" sz="4800" dirty="0"/>
              <a:t> </a:t>
            </a:r>
            <a:r>
              <a:rPr lang="en-US" sz="4800" dirty="0" err="1"/>
              <a:t>ke</a:t>
            </a:r>
            <a:r>
              <a:rPr lang="en-US" sz="4800" dirty="0"/>
              <a:t> </a:t>
            </a:r>
            <a:r>
              <a:rPr lang="en-US" sz="4800" dirty="0" err="1"/>
              <a:t>kiri</a:t>
            </a:r>
            <a:r>
              <a:rPr lang="en-US" sz="4800" dirty="0"/>
              <a:t> 2 </a:t>
            </a:r>
            <a:r>
              <a:rPr lang="en-US" sz="4800" dirty="0" err="1"/>
              <a:t>satuan</a:t>
            </a:r>
            <a:endParaRPr lang="en-US" sz="4800" dirty="0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8074026" y="461343"/>
          <a:ext cx="3482974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609480" imgH="203040" progId="Equation.3">
                  <p:embed/>
                </p:oleObj>
              </mc:Choice>
              <mc:Fallback>
                <p:oleObj name="Equation" r:id="rId6" imgW="609480" imgH="203040" progId="Equation.3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6" y="461343"/>
                        <a:ext cx="3482974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631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635260" y="609600"/>
            <a:ext cx="85915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631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817226" y="9944100"/>
            <a:ext cx="8705850" cy="3314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1" name="TextBox 20"/>
          <p:cNvSpPr txBox="1"/>
          <p:nvPr/>
        </p:nvSpPr>
        <p:spPr>
          <a:xfrm>
            <a:off x="3692718" y="1667471"/>
            <a:ext cx="614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Cara 1. </a:t>
            </a:r>
            <a:r>
              <a:rPr lang="en-US" sz="4800" dirty="0" err="1">
                <a:solidFill>
                  <a:srgbClr val="C00000"/>
                </a:solidFill>
              </a:rPr>
              <a:t>operasi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sinyal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7226" y="9906000"/>
            <a:ext cx="8705850" cy="3314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9" name="TextBox 108"/>
          <p:cNvSpPr txBox="1"/>
          <p:nvPr/>
        </p:nvSpPr>
        <p:spPr>
          <a:xfrm>
            <a:off x="3654425" y="600671"/>
            <a:ext cx="5634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Cara 2. </a:t>
            </a:r>
            <a:r>
              <a:rPr lang="en-US" sz="4800" dirty="0" err="1">
                <a:solidFill>
                  <a:srgbClr val="C00000"/>
                </a:solidFill>
              </a:rPr>
              <a:t>perhitungan</a:t>
            </a:r>
            <a:endParaRPr lang="en-US" sz="4800" dirty="0">
              <a:solidFill>
                <a:srgbClr val="C00000"/>
              </a:solidFill>
            </a:endParaRPr>
          </a:p>
        </p:txBody>
      </p:sp>
      <p:graphicFrame>
        <p:nvGraphicFramePr>
          <p:cNvPr id="83050" name="Object 106"/>
          <p:cNvGraphicFramePr>
            <a:graphicFrameLocks noChangeAspect="1"/>
          </p:cNvGraphicFramePr>
          <p:nvPr/>
        </p:nvGraphicFramePr>
        <p:xfrm>
          <a:off x="3902076" y="1860550"/>
          <a:ext cx="5276850" cy="103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041120" imgH="203040" progId="Equation.3">
                  <p:embed/>
                </p:oleObj>
              </mc:Choice>
              <mc:Fallback>
                <p:oleObj name="Equation" r:id="rId4" imgW="1041120" imgH="203040" progId="Equation.3">
                  <p:embed/>
                  <p:pic>
                    <p:nvPicPr>
                      <p:cNvPr id="8305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6" y="1860550"/>
                        <a:ext cx="5276850" cy="1031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6"/>
          <p:cNvGraphicFramePr>
            <a:graphicFrameLocks noChangeAspect="1"/>
          </p:cNvGraphicFramePr>
          <p:nvPr/>
        </p:nvGraphicFramePr>
        <p:xfrm>
          <a:off x="3806825" y="3349624"/>
          <a:ext cx="9782176" cy="914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1930320" imgH="1803240" progId="Equation.3">
                  <p:embed/>
                </p:oleObj>
              </mc:Choice>
              <mc:Fallback>
                <p:oleObj name="Equation" r:id="rId6" imgW="1930320" imgH="1803240" progId="Equation.3">
                  <p:embed/>
                  <p:pic>
                    <p:nvPicPr>
                      <p:cNvPr id="24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349624"/>
                        <a:ext cx="9782176" cy="9147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635260" y="4457700"/>
            <a:ext cx="85915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05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76" y="609601"/>
            <a:ext cx="85915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" name="Text Box 57"/>
          <p:cNvSpPr txBox="1">
            <a:spLocks noChangeArrowheads="1"/>
          </p:cNvSpPr>
          <p:nvPr/>
        </p:nvSpPr>
        <p:spPr bwMode="auto">
          <a:xfrm>
            <a:off x="3502025" y="477560"/>
            <a:ext cx="8839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b="1" dirty="0"/>
              <a:t>c. </a:t>
            </a:r>
            <a:r>
              <a:rPr lang="en-US" sz="5600" b="1" dirty="0" err="1"/>
              <a:t>Gambarkan</a:t>
            </a:r>
            <a:endParaRPr lang="en-US" sz="5600" b="1" dirty="0"/>
          </a:p>
        </p:txBody>
      </p:sp>
      <p:graphicFrame>
        <p:nvGraphicFramePr>
          <p:cNvPr id="111" name="Object 4"/>
          <p:cNvGraphicFramePr>
            <a:graphicFrameLocks noChangeAspect="1"/>
          </p:cNvGraphicFramePr>
          <p:nvPr/>
        </p:nvGraphicFramePr>
        <p:xfrm>
          <a:off x="3219452" y="2590800"/>
          <a:ext cx="9861550" cy="123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1726920" imgH="215640" progId="Equation.3">
                  <p:embed/>
                </p:oleObj>
              </mc:Choice>
              <mc:Fallback>
                <p:oleObj name="Equation" r:id="rId4" imgW="1726920" imgH="215640" progId="Equation.3">
                  <p:embed/>
                  <p:pic>
                    <p:nvPicPr>
                      <p:cNvPr id="1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2" y="2590800"/>
                        <a:ext cx="9861550" cy="1235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" name="Straight Arrow Connector 111"/>
          <p:cNvCxnSpPr/>
          <p:nvPr/>
        </p:nvCxnSpPr>
        <p:spPr>
          <a:xfrm rot="5400000" flipH="1" flipV="1">
            <a:off x="8455025" y="4037012"/>
            <a:ext cx="760412" cy="158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54825" y="4442937"/>
            <a:ext cx="444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cerminkan</a:t>
            </a:r>
            <a:endParaRPr lang="en-US" sz="7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707133" y="4472609"/>
            <a:ext cx="10289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geser</a:t>
            </a:r>
            <a:r>
              <a:rPr lang="en-US" sz="7200" dirty="0"/>
              <a:t> </a:t>
            </a:r>
            <a:r>
              <a:rPr lang="en-US" sz="7200" dirty="0" err="1"/>
              <a:t>ke</a:t>
            </a:r>
            <a:r>
              <a:rPr lang="en-US" sz="7200" dirty="0"/>
              <a:t> </a:t>
            </a:r>
            <a:r>
              <a:rPr lang="en-US" sz="7200" dirty="0" err="1"/>
              <a:t>kanan</a:t>
            </a:r>
            <a:r>
              <a:rPr lang="en-US" sz="7200" dirty="0"/>
              <a:t> 2 </a:t>
            </a:r>
            <a:r>
              <a:rPr lang="en-US" sz="7200" dirty="0" err="1"/>
              <a:t>satuan</a:t>
            </a:r>
            <a:endParaRPr lang="en-US" sz="7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319729" y="7405663"/>
            <a:ext cx="3506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kompresi</a:t>
            </a:r>
            <a:r>
              <a:rPr lang="en-US" sz="4800" dirty="0"/>
              <a:t> 2x</a:t>
            </a:r>
            <a:endParaRPr lang="en-US" sz="4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462331" y="11761305"/>
            <a:ext cx="6938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geser</a:t>
            </a:r>
            <a:r>
              <a:rPr lang="en-US" sz="4800" dirty="0"/>
              <a:t> </a:t>
            </a:r>
            <a:r>
              <a:rPr lang="en-US" sz="4800" dirty="0" err="1"/>
              <a:t>ke</a:t>
            </a:r>
            <a:r>
              <a:rPr lang="en-US" sz="4800" dirty="0"/>
              <a:t> </a:t>
            </a:r>
            <a:r>
              <a:rPr lang="en-US" sz="4800" dirty="0" err="1"/>
              <a:t>kanan</a:t>
            </a:r>
            <a:r>
              <a:rPr lang="en-US" sz="4800" dirty="0"/>
              <a:t> 2 </a:t>
            </a:r>
            <a:r>
              <a:rPr lang="en-US" sz="4800" dirty="0" err="1"/>
              <a:t>satuan</a:t>
            </a:r>
            <a:endParaRPr lang="en-US" sz="4800" dirty="0"/>
          </a:p>
        </p:txBody>
      </p:sp>
      <p:graphicFrame>
        <p:nvGraphicFramePr>
          <p:cNvPr id="118" name="Object 4"/>
          <p:cNvGraphicFramePr>
            <a:graphicFrameLocks noChangeAspect="1"/>
          </p:cNvGraphicFramePr>
          <p:nvPr/>
        </p:nvGraphicFramePr>
        <p:xfrm>
          <a:off x="7858126" y="460377"/>
          <a:ext cx="39179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685800" imgH="203040" progId="Equation.3">
                  <p:embed/>
                </p:oleObj>
              </mc:Choice>
              <mc:Fallback>
                <p:oleObj name="Equation" r:id="rId6" imgW="685800" imgH="203040" progId="Equation.3">
                  <p:embed/>
                  <p:pic>
                    <p:nvPicPr>
                      <p:cNvPr id="1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6" y="460377"/>
                        <a:ext cx="391795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3692718" y="1667471"/>
            <a:ext cx="614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Cara 1. </a:t>
            </a:r>
            <a:r>
              <a:rPr lang="en-US" sz="4800" dirty="0" err="1">
                <a:solidFill>
                  <a:srgbClr val="C00000"/>
                </a:solidFill>
              </a:rPr>
              <a:t>operasi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sinyal</a:t>
            </a:r>
            <a:endParaRPr lang="en-US" sz="4800" dirty="0">
              <a:solidFill>
                <a:srgbClr val="C0000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rot="5400000" flipH="1" flipV="1">
            <a:off x="8713311" y="4414830"/>
            <a:ext cx="146304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074026" y="5052537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kompresi</a:t>
            </a:r>
            <a:r>
              <a:rPr lang="en-US" sz="7200" dirty="0"/>
              <a:t> 2x</a:t>
            </a:r>
            <a:endParaRPr lang="en-US" sz="72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5400000" flipH="1" flipV="1">
            <a:off x="10409721" y="4037012"/>
            <a:ext cx="760412" cy="158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402768" y="5162551"/>
            <a:ext cx="41338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317168" y="9449631"/>
            <a:ext cx="5048250" cy="3981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4501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3654425" y="600671"/>
            <a:ext cx="5634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Cara 2. </a:t>
            </a:r>
            <a:r>
              <a:rPr lang="en-US" sz="4800" dirty="0" err="1">
                <a:solidFill>
                  <a:srgbClr val="C00000"/>
                </a:solidFill>
              </a:rPr>
              <a:t>perhitungan</a:t>
            </a:r>
            <a:endParaRPr lang="en-US" sz="4800" dirty="0">
              <a:solidFill>
                <a:srgbClr val="C00000"/>
              </a:solidFill>
            </a:endParaRPr>
          </a:p>
        </p:txBody>
      </p:sp>
      <p:graphicFrame>
        <p:nvGraphicFramePr>
          <p:cNvPr id="83050" name="Object 106"/>
          <p:cNvGraphicFramePr>
            <a:graphicFrameLocks noChangeAspect="1"/>
          </p:cNvGraphicFramePr>
          <p:nvPr/>
        </p:nvGraphicFramePr>
        <p:xfrm>
          <a:off x="3711576" y="1860550"/>
          <a:ext cx="5661026" cy="103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117440" imgH="203040" progId="Equation.3">
                  <p:embed/>
                </p:oleObj>
              </mc:Choice>
              <mc:Fallback>
                <p:oleObj name="Equation" r:id="rId3" imgW="1117440" imgH="203040" progId="Equation.3">
                  <p:embed/>
                  <p:pic>
                    <p:nvPicPr>
                      <p:cNvPr id="8305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6" y="1860550"/>
                        <a:ext cx="5661026" cy="1031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6"/>
          <p:cNvGraphicFramePr>
            <a:graphicFrameLocks noChangeAspect="1"/>
          </p:cNvGraphicFramePr>
          <p:nvPr/>
        </p:nvGraphicFramePr>
        <p:xfrm>
          <a:off x="3654425" y="3352800"/>
          <a:ext cx="8689976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714320" imgH="888840" progId="Equation.3">
                  <p:embed/>
                </p:oleObj>
              </mc:Choice>
              <mc:Fallback>
                <p:oleObj name="Equation" r:id="rId5" imgW="1714320" imgH="888840" progId="Equation.3">
                  <p:embed/>
                  <p:pic>
                    <p:nvPicPr>
                      <p:cNvPr id="24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352800"/>
                        <a:ext cx="8689976" cy="450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35260" y="1119808"/>
            <a:ext cx="85915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389226" y="5772151"/>
            <a:ext cx="5048250" cy="3981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76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78225" y="1260476"/>
            <a:ext cx="16459200" cy="2286000"/>
          </a:xfrm>
        </p:spPr>
        <p:txBody>
          <a:bodyPr/>
          <a:lstStyle/>
          <a:p>
            <a:r>
              <a:rPr lang="id-ID" sz="8000" b="1" dirty="0" smtClean="0"/>
              <a:t>Content</a:t>
            </a:r>
            <a:endParaRPr lang="en-US" sz="8000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9225" y="3200401"/>
            <a:ext cx="16459200" cy="9051926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endParaRPr lang="en-US" dirty="0" smtClean="0"/>
          </a:p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endParaRPr lang="en-US" dirty="0" smtClean="0"/>
          </a:p>
          <a:p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endParaRPr lang="en-US" dirty="0" smtClean="0"/>
          </a:p>
          <a:p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5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654425" y="3352800"/>
            <a:ext cx="17221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dirty="0" err="1">
                <a:solidFill>
                  <a:schemeClr val="accent2"/>
                </a:solidFill>
              </a:rPr>
              <a:t>Diketahui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suatu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sinyal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diskrit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sebagai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berikut</a:t>
            </a:r>
            <a:r>
              <a:rPr lang="en-US" sz="5600" dirty="0">
                <a:solidFill>
                  <a:schemeClr val="accent2"/>
                </a:solidFill>
              </a:rPr>
              <a:t> :</a:t>
            </a:r>
            <a:endParaRPr lang="en-US" sz="5600" dirty="0">
              <a:solidFill>
                <a:schemeClr val="accent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 smtClean="0">
                <a:solidFill>
                  <a:schemeClr val="accent2"/>
                </a:solidFill>
              </a:rPr>
              <a:t>Contoh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u="sng" dirty="0" err="1" smtClean="0">
                <a:solidFill>
                  <a:schemeClr val="accent2"/>
                </a:solidFill>
              </a:rPr>
              <a:t>Soal</a:t>
            </a:r>
            <a:r>
              <a:rPr lang="en-US" u="sng" dirty="0" smtClean="0">
                <a:solidFill>
                  <a:schemeClr val="accent2"/>
                </a:solidFill>
              </a:rPr>
              <a:t> 2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2026" y="4724400"/>
            <a:ext cx="1054804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49625" y="9807574"/>
            <a:ext cx="17221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dirty="0"/>
              <a:t>a. </a:t>
            </a:r>
            <a:r>
              <a:rPr lang="en-US" sz="5600" dirty="0" err="1"/>
              <a:t>Gambarkan</a:t>
            </a:r>
            <a:r>
              <a:rPr lang="en-US" sz="5600" dirty="0"/>
              <a:t> </a:t>
            </a:r>
            <a:r>
              <a:rPr lang="en-US" sz="5600" dirty="0" err="1"/>
              <a:t>bagian</a:t>
            </a:r>
            <a:r>
              <a:rPr lang="en-US" sz="5600" dirty="0"/>
              <a:t> </a:t>
            </a:r>
            <a:r>
              <a:rPr lang="en-US" sz="5600" dirty="0" err="1"/>
              <a:t>genap</a:t>
            </a:r>
            <a:r>
              <a:rPr lang="en-US" sz="5600" dirty="0"/>
              <a:t> </a:t>
            </a:r>
            <a:r>
              <a:rPr lang="en-US" sz="5600" dirty="0" err="1"/>
              <a:t>dari</a:t>
            </a:r>
            <a:r>
              <a:rPr lang="en-US" sz="5600" dirty="0"/>
              <a:t> x(n)=</a:t>
            </a:r>
            <a:r>
              <a:rPr lang="en-US" sz="5600" dirty="0" err="1"/>
              <a:t>x</a:t>
            </a:r>
            <a:r>
              <a:rPr lang="en-US" sz="5600" baseline="-25000" dirty="0" err="1"/>
              <a:t>e</a:t>
            </a:r>
            <a:r>
              <a:rPr lang="en-US" sz="5600" dirty="0"/>
              <a:t>(n)</a:t>
            </a:r>
          </a:p>
          <a:p>
            <a:pPr>
              <a:spcBef>
                <a:spcPct val="50000"/>
              </a:spcBef>
            </a:pPr>
            <a:r>
              <a:rPr lang="en-US" sz="5600" dirty="0"/>
              <a:t>b. </a:t>
            </a:r>
            <a:r>
              <a:rPr lang="en-US" sz="5600" dirty="0" err="1"/>
              <a:t>Gambarkan</a:t>
            </a:r>
            <a:r>
              <a:rPr lang="en-US" sz="5600" dirty="0"/>
              <a:t> </a:t>
            </a:r>
            <a:r>
              <a:rPr lang="en-US" sz="5600" dirty="0" err="1"/>
              <a:t>bagian</a:t>
            </a:r>
            <a:r>
              <a:rPr lang="en-US" sz="5600" dirty="0"/>
              <a:t> </a:t>
            </a:r>
            <a:r>
              <a:rPr lang="en-US" sz="5600" dirty="0" err="1"/>
              <a:t>ganjil</a:t>
            </a:r>
            <a:r>
              <a:rPr lang="en-US" sz="5600" dirty="0"/>
              <a:t> </a:t>
            </a:r>
            <a:r>
              <a:rPr lang="en-US" sz="5600" dirty="0" err="1"/>
              <a:t>dari</a:t>
            </a:r>
            <a:r>
              <a:rPr lang="en-US" sz="5600" dirty="0"/>
              <a:t> x(n)=x</a:t>
            </a:r>
            <a:r>
              <a:rPr lang="en-US" sz="5600" baseline="-25000" dirty="0"/>
              <a:t>o</a:t>
            </a:r>
            <a:r>
              <a:rPr lang="en-US" sz="5600" dirty="0"/>
              <a:t>(n)</a:t>
            </a:r>
          </a:p>
          <a:p>
            <a:pPr>
              <a:spcBef>
                <a:spcPct val="50000"/>
              </a:spcBef>
            </a:pPr>
            <a:r>
              <a:rPr lang="en-US" sz="5600" dirty="0"/>
              <a:t>c. </a:t>
            </a:r>
            <a:r>
              <a:rPr lang="en-US" sz="5600" dirty="0" err="1"/>
              <a:t>Jumlahkan</a:t>
            </a:r>
            <a:r>
              <a:rPr lang="en-US" sz="5600" dirty="0"/>
              <a:t> </a:t>
            </a:r>
            <a:r>
              <a:rPr lang="en-US" sz="5600" dirty="0" err="1"/>
              <a:t>kedua</a:t>
            </a:r>
            <a:r>
              <a:rPr lang="en-US" sz="5600" dirty="0"/>
              <a:t> </a:t>
            </a:r>
            <a:r>
              <a:rPr lang="en-US" sz="5600" dirty="0" err="1"/>
              <a:t>bagian</a:t>
            </a:r>
            <a:r>
              <a:rPr lang="en-US" sz="5600" dirty="0"/>
              <a:t> </a:t>
            </a:r>
            <a:r>
              <a:rPr lang="en-US" sz="5600" dirty="0" err="1"/>
              <a:t>ini</a:t>
            </a:r>
            <a:r>
              <a:rPr lang="en-US" sz="5600" dirty="0"/>
              <a:t>, </a:t>
            </a:r>
            <a:r>
              <a:rPr lang="en-US" sz="5600" dirty="0" err="1"/>
              <a:t>apakah</a:t>
            </a:r>
            <a:r>
              <a:rPr lang="en-US" sz="5600" dirty="0"/>
              <a:t> </a:t>
            </a:r>
            <a:r>
              <a:rPr lang="en-US" sz="5600" dirty="0" err="1"/>
              <a:t>sama</a:t>
            </a:r>
            <a:r>
              <a:rPr lang="en-US" sz="5600" dirty="0"/>
              <a:t> </a:t>
            </a:r>
            <a:r>
              <a:rPr lang="en-US" sz="5600" dirty="0" err="1"/>
              <a:t>dengan</a:t>
            </a:r>
            <a:r>
              <a:rPr lang="en-US" sz="5600" dirty="0"/>
              <a:t> x(n)?</a:t>
            </a:r>
          </a:p>
        </p:txBody>
      </p:sp>
    </p:spTree>
    <p:extLst>
      <p:ext uri="{BB962C8B-B14F-4D97-AF65-F5344CB8AC3E}">
        <p14:creationId xmlns:p14="http://schemas.microsoft.com/office/powerpoint/2010/main" val="27802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4476" y="1"/>
            <a:ext cx="8591550" cy="824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2076" y="9486900"/>
            <a:ext cx="7829550" cy="3924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99328" name="Object 0"/>
          <p:cNvGraphicFramePr>
            <a:graphicFrameLocks noChangeAspect="1"/>
          </p:cNvGraphicFramePr>
          <p:nvPr/>
        </p:nvGraphicFramePr>
        <p:xfrm>
          <a:off x="4873625" y="7871792"/>
          <a:ext cx="6096000" cy="159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1511280" imgH="393480" progId="Equation.3">
                  <p:embed/>
                </p:oleObj>
              </mc:Choice>
              <mc:Fallback>
                <p:oleObj name="Equation" r:id="rId5" imgW="1511280" imgH="393480" progId="Equation.3">
                  <p:embed/>
                  <p:pic>
                    <p:nvPicPr>
                      <p:cNvPr id="9932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7871792"/>
                        <a:ext cx="6096000" cy="1591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588876" y="9467851"/>
            <a:ext cx="7829550" cy="3943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3" name="Object 0"/>
          <p:cNvGraphicFramePr>
            <a:graphicFrameLocks noChangeAspect="1"/>
          </p:cNvGraphicFramePr>
          <p:nvPr/>
        </p:nvGraphicFramePr>
        <p:xfrm>
          <a:off x="13636626" y="7851777"/>
          <a:ext cx="5940426" cy="159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8" imgW="1473120" imgH="393480" progId="Equation.3">
                  <p:embed/>
                </p:oleObj>
              </mc:Choice>
              <mc:Fallback>
                <p:oleObj name="Equation" r:id="rId8" imgW="1473120" imgH="393480" progId="Equation.3">
                  <p:embed/>
                  <p:pic>
                    <p:nvPicPr>
                      <p:cNvPr id="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26" y="7851777"/>
                        <a:ext cx="5940426" cy="1590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9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9276" y="152400"/>
            <a:ext cx="7829550" cy="3924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9276" y="5029201"/>
            <a:ext cx="7829550" cy="3943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7616826" y="3810001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  <a:endParaRPr lang="en-US" sz="8000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9276" y="9639300"/>
            <a:ext cx="8591550" cy="3924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7616826" y="8560905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=</a:t>
            </a:r>
            <a:endParaRPr lang="en-US" sz="8000" dirty="0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4170025" y="8061324"/>
          <a:ext cx="6705600" cy="123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6" imgW="1244520" imgH="228600" progId="Equation.3">
                  <p:embed/>
                </p:oleObj>
              </mc:Choice>
              <mc:Fallback>
                <p:oleObj name="Equation" r:id="rId6" imgW="1244520" imgH="228600" progId="Equation.3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0025" y="8061324"/>
                        <a:ext cx="6705600" cy="1235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9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654425" y="3352800"/>
            <a:ext cx="17221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 dirty="0" err="1">
                <a:solidFill>
                  <a:schemeClr val="accent2"/>
                </a:solidFill>
              </a:rPr>
              <a:t>Gambarkan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sinyal-sinyal</a:t>
            </a:r>
            <a:r>
              <a:rPr lang="en-US" sz="5600" dirty="0">
                <a:solidFill>
                  <a:schemeClr val="accent2"/>
                </a:solidFill>
              </a:rPr>
              <a:t> </a:t>
            </a:r>
            <a:r>
              <a:rPr lang="en-US" sz="5600" dirty="0" err="1">
                <a:solidFill>
                  <a:schemeClr val="accent2"/>
                </a:solidFill>
              </a:rPr>
              <a:t>berikut</a:t>
            </a:r>
            <a:r>
              <a:rPr lang="en-US" sz="5600" dirty="0">
                <a:solidFill>
                  <a:schemeClr val="accent2"/>
                </a:solidFill>
              </a:rPr>
              <a:t> :</a:t>
            </a:r>
            <a:endParaRPr lang="en-US" sz="5600" dirty="0">
              <a:solidFill>
                <a:schemeClr val="accent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 smtClean="0">
                <a:solidFill>
                  <a:schemeClr val="accent2"/>
                </a:solidFill>
              </a:rPr>
              <a:t>Contoh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u="sng" dirty="0" err="1" smtClean="0">
                <a:solidFill>
                  <a:schemeClr val="accent2"/>
                </a:solidFill>
              </a:rPr>
              <a:t>Soal</a:t>
            </a:r>
            <a:r>
              <a:rPr lang="en-US" u="sng" dirty="0" smtClean="0">
                <a:solidFill>
                  <a:schemeClr val="accent2"/>
                </a:solidFill>
              </a:rPr>
              <a:t> 3</a:t>
            </a:r>
            <a:endParaRPr lang="en-US" dirty="0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019552" y="5013327"/>
          <a:ext cx="8464550" cy="326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777680" imgH="685800" progId="Equation.3">
                  <p:embed/>
                </p:oleObj>
              </mc:Choice>
              <mc:Fallback>
                <p:oleObj name="Equation" r:id="rId3" imgW="1777680" imgH="685800" progId="Equation.3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2" y="5013327"/>
                        <a:ext cx="8464550" cy="3267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3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3654426" y="247650"/>
          <a:ext cx="665162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6" y="247650"/>
                        <a:ext cx="665162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033251" y="800100"/>
          <a:ext cx="7861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650960" imgH="215640" progId="Equation.3">
                  <p:embed/>
                </p:oleObj>
              </mc:Choice>
              <mc:Fallback>
                <p:oleObj name="Equation" r:id="rId5" imgW="1650960" imgH="21564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1" y="800100"/>
                        <a:ext cx="7861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2825" y="2286000"/>
            <a:ext cx="59055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4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39329" y="6286500"/>
            <a:ext cx="5905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4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50925" y="10210801"/>
            <a:ext cx="5905500" cy="2495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5315305" y="4724401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-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19130" y="8686801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=</a:t>
            </a:r>
            <a:endParaRPr lang="en-US" sz="8000" dirty="0">
              <a:solidFill>
                <a:srgbClr val="C00000"/>
              </a:solidFill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45176" y="2914651"/>
            <a:ext cx="5886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39213" y="6648451"/>
            <a:ext cx="5981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197225" y="10143744"/>
            <a:ext cx="7738088" cy="25054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3" name="Down Arrow 12"/>
          <p:cNvSpPr/>
          <p:nvPr/>
        </p:nvSpPr>
        <p:spPr>
          <a:xfrm>
            <a:off x="8153537" y="5791200"/>
            <a:ext cx="914400" cy="4572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" name="Down Arrow 13"/>
          <p:cNvSpPr/>
          <p:nvPr/>
        </p:nvSpPr>
        <p:spPr>
          <a:xfrm>
            <a:off x="8146913" y="9243392"/>
            <a:ext cx="914400" cy="4572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5183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787776" y="609601"/>
          <a:ext cx="8645526" cy="108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1815840" imgH="228600" progId="Equation.3">
                  <p:embed/>
                </p:oleObj>
              </mc:Choice>
              <mc:Fallback>
                <p:oleObj name="Equation" r:id="rId3" imgW="1815840" imgH="22860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6" y="609601"/>
                        <a:ext cx="8645526" cy="1089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8072" y="2171700"/>
            <a:ext cx="6877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64576" y="5867400"/>
            <a:ext cx="6877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5672" y="10248900"/>
            <a:ext cx="6915150" cy="2400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1969959" y="4419601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-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3784" y="8420101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=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59225" y="981077"/>
            <a:ext cx="16459200" cy="2286000"/>
          </a:xfrm>
        </p:spPr>
        <p:txBody>
          <a:bodyPr/>
          <a:lstStyle/>
          <a:p>
            <a:r>
              <a:rPr lang="en-US" sz="8000" b="1" dirty="0" err="1" smtClean="0"/>
              <a:t>Representasi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Sinyal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9225" y="3200401"/>
            <a:ext cx="16459200" cy="9051926"/>
          </a:xfrm>
        </p:spPr>
        <p:txBody>
          <a:bodyPr>
            <a:normAutofit/>
          </a:bodyPr>
          <a:lstStyle/>
          <a:p>
            <a:pPr marL="790576" indent="-790576">
              <a:buClr>
                <a:schemeClr val="accent2"/>
              </a:buClr>
            </a:pPr>
            <a:r>
              <a:rPr lang="en-US" sz="7200" b="1" dirty="0" err="1">
                <a:solidFill>
                  <a:srgbClr val="663300"/>
                </a:solidFill>
              </a:rPr>
              <a:t>Grafik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(Graphical Representation)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</a:p>
          <a:p>
            <a:pPr marL="790576" indent="-790576">
              <a:buClr>
                <a:schemeClr val="accent2"/>
              </a:buClr>
            </a:pPr>
            <a:r>
              <a:rPr lang="en-US" sz="7200" b="1" dirty="0" err="1">
                <a:solidFill>
                  <a:srgbClr val="663300"/>
                </a:solidFill>
              </a:rPr>
              <a:t>Fungsional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(Functional Representation)</a:t>
            </a:r>
          </a:p>
          <a:p>
            <a:pPr marL="790576" indent="-790576">
              <a:buClr>
                <a:schemeClr val="accent2"/>
              </a:buClr>
            </a:pPr>
            <a:r>
              <a:rPr lang="en-US" sz="7200" b="1" dirty="0" err="1">
                <a:solidFill>
                  <a:srgbClr val="663300"/>
                </a:solidFill>
              </a:rPr>
              <a:t>Tabel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(Tabular Representation)</a:t>
            </a:r>
          </a:p>
          <a:p>
            <a:pPr marL="790576" indent="-790576">
              <a:buClr>
                <a:schemeClr val="accent2"/>
              </a:buClr>
            </a:pPr>
            <a:r>
              <a:rPr lang="en-US" sz="7200" b="1" dirty="0" err="1">
                <a:solidFill>
                  <a:srgbClr val="663300"/>
                </a:solidFill>
              </a:rPr>
              <a:t>Deret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(Sequence Representation)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8000" b="1" dirty="0">
                <a:solidFill>
                  <a:schemeClr val="accent2"/>
                </a:solidFill>
              </a:rPr>
              <a:t> </a:t>
            </a:r>
          </a:p>
          <a:p>
            <a:pPr marL="790576" indent="-790576">
              <a:buClr>
                <a:schemeClr val="accent2"/>
              </a:buClr>
            </a:pPr>
            <a:endParaRPr lang="en-US" sz="7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959225" y="762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 err="1">
                <a:solidFill>
                  <a:srgbClr val="663300"/>
                </a:solidFill>
              </a:rPr>
              <a:t>Grafik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(Graphical Representation)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959225" y="8156712"/>
            <a:ext cx="16459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6400" dirty="0"/>
              <a:t> n = integer (</a:t>
            </a:r>
            <a:r>
              <a:rPr lang="en-US" sz="6400" dirty="0" err="1"/>
              <a:t>bilangan</a:t>
            </a:r>
            <a:r>
              <a:rPr lang="en-US" sz="6400" dirty="0"/>
              <a:t> </a:t>
            </a:r>
            <a:r>
              <a:rPr lang="en-US" sz="6400" dirty="0" err="1"/>
              <a:t>bulat</a:t>
            </a:r>
            <a:r>
              <a:rPr lang="en-US" sz="6400" dirty="0"/>
              <a:t>)</a:t>
            </a:r>
            <a:r>
              <a:rPr lang="en-US" sz="6400" dirty="0">
                <a:sym typeface="Wingdings" pitchFamily="2" charset="2"/>
              </a:rPr>
              <a:t>   - </a:t>
            </a:r>
            <a:r>
              <a:rPr lang="en-US" sz="6400" dirty="0">
                <a:sym typeface="Symbol" pitchFamily="18" charset="2"/>
              </a:rPr>
              <a:t> &lt; n &lt; 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6400" dirty="0">
                <a:sym typeface="Symbol" pitchFamily="18" charset="2"/>
              </a:rPr>
              <a:t> </a:t>
            </a:r>
            <a:r>
              <a:rPr lang="en-US" sz="6400" dirty="0" err="1">
                <a:sym typeface="Symbol" pitchFamily="18" charset="2"/>
              </a:rPr>
              <a:t>x</a:t>
            </a:r>
            <a:r>
              <a:rPr lang="en-US" sz="6400" baseline="-25000" dirty="0" err="1">
                <a:sym typeface="Symbol" pitchFamily="18" charset="2"/>
              </a:rPr>
              <a:t>a</a:t>
            </a:r>
            <a:r>
              <a:rPr lang="en-US" sz="6400" dirty="0">
                <a:sym typeface="Symbol" pitchFamily="18" charset="2"/>
              </a:rPr>
              <a:t>(t) </a:t>
            </a:r>
            <a:r>
              <a:rPr lang="en-US" sz="6400" dirty="0">
                <a:sym typeface="Wingdings" pitchFamily="2" charset="2"/>
              </a:rPr>
              <a:t>  x(n) = </a:t>
            </a:r>
            <a:r>
              <a:rPr lang="en-US" sz="6400" dirty="0" err="1">
                <a:sym typeface="Wingdings" pitchFamily="2" charset="2"/>
              </a:rPr>
              <a:t>x</a:t>
            </a:r>
            <a:r>
              <a:rPr lang="en-US" sz="6400" baseline="-25000" dirty="0" err="1">
                <a:sym typeface="Wingdings" pitchFamily="2" charset="2"/>
              </a:rPr>
              <a:t>a</a:t>
            </a:r>
            <a:r>
              <a:rPr lang="en-US" sz="6400" dirty="0">
                <a:sym typeface="Wingdings" pitchFamily="2" charset="2"/>
              </a:rPr>
              <a:t>(</a:t>
            </a:r>
            <a:r>
              <a:rPr lang="en-US" sz="6400" dirty="0" err="1">
                <a:sym typeface="Wingdings" pitchFamily="2" charset="2"/>
              </a:rPr>
              <a:t>nT</a:t>
            </a:r>
            <a:r>
              <a:rPr lang="en-US" sz="6400" dirty="0">
                <a:sym typeface="Wingdings" pitchFamily="2" charset="2"/>
              </a:rPr>
              <a:t>), T = </a:t>
            </a:r>
            <a:r>
              <a:rPr lang="en-US" sz="6400" dirty="0" err="1">
                <a:sym typeface="Wingdings" pitchFamily="2" charset="2"/>
              </a:rPr>
              <a:t>perioda</a:t>
            </a:r>
            <a:r>
              <a:rPr lang="en-US" sz="6400" dirty="0">
                <a:sym typeface="Wingdings" pitchFamily="2" charset="2"/>
              </a:rPr>
              <a:t> sampling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6400" dirty="0">
                <a:sym typeface="Wingdings" pitchFamily="2" charset="2"/>
              </a:rPr>
              <a:t> x(n) = </a:t>
            </a:r>
            <a:r>
              <a:rPr lang="en-US" sz="6400" dirty="0" err="1">
                <a:sym typeface="Wingdings" pitchFamily="2" charset="2"/>
              </a:rPr>
              <a:t>sinyal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ke</a:t>
            </a:r>
            <a:r>
              <a:rPr lang="en-US" sz="6400" dirty="0">
                <a:sym typeface="Wingdings" pitchFamily="2" charset="2"/>
              </a:rPr>
              <a:t>-n  </a:t>
            </a:r>
            <a:endParaRPr lang="en-US" sz="6400" dirty="0">
              <a:sym typeface="Symbol" pitchFamily="18" charset="2"/>
            </a:endParaRPr>
          </a:p>
        </p:txBody>
      </p:sp>
      <p:pic>
        <p:nvPicPr>
          <p:cNvPr id="2129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6425" y="2743200"/>
            <a:ext cx="747162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35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6130926" y="2216151"/>
          <a:ext cx="8188326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562040" imgH="914400" progId="Equation.3">
                  <p:embed/>
                </p:oleObj>
              </mc:Choice>
              <mc:Fallback>
                <p:oleObj name="Equation" r:id="rId3" imgW="1562040" imgH="91440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6" y="2216151"/>
                        <a:ext cx="8188326" cy="479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7237" y="9439276"/>
            <a:ext cx="9563588" cy="275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59225" y="762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 err="1">
                <a:solidFill>
                  <a:srgbClr val="663300"/>
                </a:solidFill>
              </a:rPr>
              <a:t>Fungsional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(Functional Representation)</a:t>
            </a:r>
            <a:endParaRPr lang="en-US" sz="7200" b="1" dirty="0">
              <a:solidFill>
                <a:srgbClr val="009900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959225" y="7620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 err="1">
                <a:solidFill>
                  <a:srgbClr val="663300"/>
                </a:solidFill>
              </a:rPr>
              <a:t>Tabel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(Tabular Representation)</a:t>
            </a:r>
            <a:endParaRPr lang="en-US" sz="7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4568825" y="2644773"/>
            <a:ext cx="1463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6400">
                <a:solidFill>
                  <a:schemeClr val="accent2"/>
                </a:solidFill>
              </a:rPr>
              <a:t> Deret dengan durasi tak terbatas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76873" y="4168775"/>
            <a:ext cx="12198352" cy="2079626"/>
            <a:chOff x="656" y="1248"/>
            <a:chExt cx="3842" cy="655"/>
          </a:xfrm>
        </p:grpSpPr>
        <p:graphicFrame>
          <p:nvGraphicFramePr>
            <p:cNvPr id="2053" name="Object 3"/>
            <p:cNvGraphicFramePr>
              <a:graphicFrameLocks noChangeAspect="1"/>
            </p:cNvGraphicFramePr>
            <p:nvPr/>
          </p:nvGraphicFramePr>
          <p:xfrm>
            <a:off x="656" y="1248"/>
            <a:ext cx="384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993680" imgH="215640" progId="Equation.3">
                    <p:embed/>
                  </p:oleObj>
                </mc:Choice>
                <mc:Fallback>
                  <p:oleObj name="Equation" r:id="rId3" imgW="1993680" imgH="215640" progId="Equation.3">
                    <p:embed/>
                    <p:pic>
                      <p:nvPicPr>
                        <p:cNvPr id="205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1248"/>
                          <a:ext cx="3842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Line 13"/>
            <p:cNvSpPr>
              <a:spLocks noChangeShapeType="1"/>
            </p:cNvSpPr>
            <p:nvPr/>
          </p:nvSpPr>
          <p:spPr bwMode="auto">
            <a:xfrm>
              <a:off x="2784" y="161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7200"/>
            </a:p>
          </p:txBody>
        </p:sp>
      </p:grp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4568825" y="7162801"/>
            <a:ext cx="1463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6400">
                <a:solidFill>
                  <a:schemeClr val="accent2"/>
                </a:solidFill>
              </a:rPr>
              <a:t> Deret dengan durasi terbatas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553076" y="8534400"/>
            <a:ext cx="8312150" cy="2133600"/>
            <a:chOff x="1363" y="2832"/>
            <a:chExt cx="2618" cy="672"/>
          </a:xfrm>
        </p:grpSpPr>
        <p:graphicFrame>
          <p:nvGraphicFramePr>
            <p:cNvPr id="2051" name="Object 22"/>
            <p:cNvGraphicFramePr>
              <a:graphicFrameLocks noChangeAspect="1"/>
            </p:cNvGraphicFramePr>
            <p:nvPr/>
          </p:nvGraphicFramePr>
          <p:xfrm>
            <a:off x="1363" y="2832"/>
            <a:ext cx="261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358640" imgH="215640" progId="Equation.3">
                    <p:embed/>
                  </p:oleObj>
                </mc:Choice>
                <mc:Fallback>
                  <p:oleObj name="Equation" r:id="rId5" imgW="1358640" imgH="215640" progId="Equation.3">
                    <p:embed/>
                    <p:pic>
                      <p:nvPicPr>
                        <p:cNvPr id="205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832"/>
                          <a:ext cx="2618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Line 23"/>
            <p:cNvSpPr>
              <a:spLocks noChangeShapeType="1"/>
            </p:cNvSpPr>
            <p:nvPr/>
          </p:nvSpPr>
          <p:spPr bwMode="auto">
            <a:xfrm>
              <a:off x="2857" y="32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 sz="7200"/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959225" y="762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 err="1">
                <a:solidFill>
                  <a:srgbClr val="663300"/>
                </a:solidFill>
              </a:rPr>
              <a:t>Deret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>
                <a:solidFill>
                  <a:srgbClr val="009900"/>
                </a:solidFill>
              </a:rPr>
              <a:t>(Sequence Representation)</a:t>
            </a:r>
            <a:endParaRPr lang="en-US" sz="7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utoUpdateAnimBg="0"/>
      <p:bldP spid="53268" grpId="0" autoUpdateAnimBg="0"/>
      <p:bldP spid="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59225" y="1158876"/>
            <a:ext cx="16459200" cy="2286000"/>
          </a:xfrm>
        </p:spPr>
        <p:txBody>
          <a:bodyPr/>
          <a:lstStyle/>
          <a:p>
            <a:r>
              <a:rPr lang="en-US" sz="8000" b="1" dirty="0" err="1" smtClean="0"/>
              <a:t>Sinyal-sinyal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Dasar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9225" y="3200401"/>
            <a:ext cx="16459200" cy="9051926"/>
          </a:xfrm>
        </p:spPr>
        <p:txBody>
          <a:bodyPr>
            <a:normAutofit/>
          </a:bodyPr>
          <a:lstStyle/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>
                <a:solidFill>
                  <a:srgbClr val="663300"/>
                </a:solidFill>
              </a:rPr>
              <a:t>Unit </a:t>
            </a:r>
            <a:r>
              <a:rPr lang="en-US" sz="7200" b="1" dirty="0" err="1">
                <a:solidFill>
                  <a:srgbClr val="663300"/>
                </a:solidFill>
              </a:rPr>
              <a:t>impuls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  <a:r>
              <a:rPr lang="en-US" sz="7200" b="1" dirty="0" err="1">
                <a:solidFill>
                  <a:srgbClr val="663300"/>
                </a:solidFill>
              </a:rPr>
              <a:t>sinyal</a:t>
            </a:r>
            <a:r>
              <a:rPr lang="en-US" sz="7200" b="1" dirty="0">
                <a:solidFill>
                  <a:srgbClr val="663300"/>
                </a:solidFill>
              </a:rPr>
              <a:t> </a:t>
            </a: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>
                <a:solidFill>
                  <a:srgbClr val="663300"/>
                </a:solidFill>
              </a:rPr>
              <a:t>Unit step signal</a:t>
            </a:r>
            <a:endParaRPr lang="en-US" sz="7200" b="1" dirty="0">
              <a:solidFill>
                <a:srgbClr val="009900"/>
              </a:solidFill>
            </a:endParaRP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>
                <a:solidFill>
                  <a:srgbClr val="663300"/>
                </a:solidFill>
              </a:rPr>
              <a:t>Unit ramp signal</a:t>
            </a:r>
            <a:endParaRPr lang="en-US" sz="7200" b="1" dirty="0">
              <a:solidFill>
                <a:srgbClr val="009900"/>
              </a:solidFill>
            </a:endParaRPr>
          </a:p>
          <a:p>
            <a:pPr marL="790576" indent="-790576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7200" b="1" dirty="0">
                <a:solidFill>
                  <a:srgbClr val="663300"/>
                </a:solidFill>
              </a:rPr>
              <a:t>Exponential signal</a:t>
            </a:r>
            <a:endParaRPr lang="en-US" sz="7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4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:\My Documents\I 2003-2004\Pemrosesan Sinyal\f2.2.jpg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rcRect/>
          <a:stretch>
            <a:fillRect/>
          </a:stretch>
        </p:blipFill>
        <p:spPr bwMode="auto">
          <a:xfrm>
            <a:off x="5709245" y="2590800"/>
            <a:ext cx="1303278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7769225" y="8991601"/>
          <a:ext cx="7620000" cy="312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117440" imgH="457200" progId="Equation.3">
                  <p:embed/>
                </p:oleObj>
              </mc:Choice>
              <mc:Fallback>
                <p:oleObj name="Equation" r:id="rId4" imgW="1117440" imgH="457200" progId="Equation.3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8991601"/>
                        <a:ext cx="7620000" cy="3121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9225" y="762000"/>
            <a:ext cx="16459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0576" indent="-790576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7200" b="1" dirty="0">
                <a:solidFill>
                  <a:srgbClr val="663300"/>
                </a:solidFill>
              </a:rPr>
              <a:t> Unit impulse signal</a:t>
            </a:r>
            <a:endParaRPr lang="en-US" sz="7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21902</TotalTime>
  <Words>434</Words>
  <Application>Microsoft Office PowerPoint</Application>
  <PresentationFormat>Custom</PresentationFormat>
  <Paragraphs>103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Lato</vt:lpstr>
      <vt:lpstr>Lato Bold</vt:lpstr>
      <vt:lpstr>Lato Light</vt:lpstr>
      <vt:lpstr>Symbol</vt:lpstr>
      <vt:lpstr>Wingdings</vt:lpstr>
      <vt:lpstr>Halaman Depan Slide</vt:lpstr>
      <vt:lpstr>Equation</vt:lpstr>
      <vt:lpstr>FEH3A3– PENGOLAHAN SINYAL WAKTU DISKRIT</vt:lpstr>
      <vt:lpstr>PowerPoint Presentation</vt:lpstr>
      <vt:lpstr>Content</vt:lpstr>
      <vt:lpstr>Representasi Sinyal</vt:lpstr>
      <vt:lpstr>PowerPoint Presentation</vt:lpstr>
      <vt:lpstr>PowerPoint Presentation</vt:lpstr>
      <vt:lpstr>PowerPoint Presentation</vt:lpstr>
      <vt:lpstr>Sinyal-sinyal Dasar</vt:lpstr>
      <vt:lpstr>PowerPoint Presentation</vt:lpstr>
      <vt:lpstr>PowerPoint Presentation</vt:lpstr>
      <vt:lpstr>PowerPoint Presentation</vt:lpstr>
      <vt:lpstr>PowerPoint Presentation</vt:lpstr>
      <vt:lpstr>Klasifikasi Sinyal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Operasi-operasi Sinyal</vt:lpstr>
      <vt:lpstr>PowerPoint Presentation</vt:lpstr>
      <vt:lpstr>PowerPoint Presentation</vt:lpstr>
      <vt:lpstr>PowerPoint Presentation</vt:lpstr>
      <vt:lpstr>Contoh Soal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Soal 2</vt:lpstr>
      <vt:lpstr>PowerPoint Presentation</vt:lpstr>
      <vt:lpstr>PowerPoint Presentation</vt:lpstr>
      <vt:lpstr>Contoh Soal 3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3126</cp:revision>
  <dcterms:created xsi:type="dcterms:W3CDTF">2014-11-12T21:47:38Z</dcterms:created>
  <dcterms:modified xsi:type="dcterms:W3CDTF">2020-05-12T04:27:20Z</dcterms:modified>
  <cp:category/>
</cp:coreProperties>
</file>