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479" r:id="rId2"/>
    <p:sldId id="1482" r:id="rId3"/>
    <p:sldId id="1483" r:id="rId4"/>
    <p:sldId id="1484" r:id="rId5"/>
    <p:sldId id="1485" r:id="rId6"/>
    <p:sldId id="1486" r:id="rId7"/>
    <p:sldId id="1487" r:id="rId8"/>
    <p:sldId id="1488" r:id="rId9"/>
    <p:sldId id="1489" r:id="rId10"/>
    <p:sldId id="1490" r:id="rId11"/>
    <p:sldId id="1491" r:id="rId12"/>
    <p:sldId id="1492" r:id="rId13"/>
    <p:sldId id="1493" r:id="rId14"/>
    <p:sldId id="1494" r:id="rId15"/>
    <p:sldId id="1495" r:id="rId16"/>
    <p:sldId id="1496" r:id="rId17"/>
    <p:sldId id="1497" r:id="rId18"/>
    <p:sldId id="1498" r:id="rId19"/>
    <p:sldId id="1499" r:id="rId20"/>
    <p:sldId id="1500" r:id="rId21"/>
    <p:sldId id="1501" r:id="rId22"/>
    <p:sldId id="1502" r:id="rId23"/>
    <p:sldId id="1503" r:id="rId24"/>
    <p:sldId id="1504" r:id="rId25"/>
    <p:sldId id="1506" r:id="rId26"/>
    <p:sldId id="1507" r:id="rId27"/>
    <p:sldId id="1508" r:id="rId28"/>
    <p:sldId id="1509" r:id="rId29"/>
    <p:sldId id="1510" r:id="rId30"/>
    <p:sldId id="1511" r:id="rId31"/>
    <p:sldId id="1512" r:id="rId32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409" autoAdjust="0"/>
  </p:normalViewPr>
  <p:slideViewPr>
    <p:cSldViewPr snapToGrid="0" snapToObjects="1">
      <p:cViewPr varScale="1">
        <p:scale>
          <a:sx n="43" d="100"/>
          <a:sy n="43" d="100"/>
        </p:scale>
        <p:origin x="59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A33FA-1E3D-4CA7-9740-727E511EE3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D007-1371-44AD-A9BC-6D229D678733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/>
            <a:t>SIFAT-SIFAT (PROPERTY) TZ</a:t>
          </a:r>
        </a:p>
      </dgm:t>
    </dgm:pt>
    <dgm:pt modelId="{719C1480-52A1-4588-A8F1-5B8F2D318F36}" type="parTrans" cxnId="{5CF1DC03-06B3-4EDA-8722-C120C7C2A9D8}">
      <dgm:prSet/>
      <dgm:spPr/>
      <dgm:t>
        <a:bodyPr/>
        <a:lstStyle/>
        <a:p>
          <a:endParaRPr lang="en-US"/>
        </a:p>
      </dgm:t>
    </dgm:pt>
    <dgm:pt modelId="{C4164054-218A-4A91-9645-89B3BF44D82C}" type="sibTrans" cxnId="{5CF1DC03-06B3-4EDA-8722-C120C7C2A9D8}">
      <dgm:prSet/>
      <dgm:spPr/>
      <dgm:t>
        <a:bodyPr/>
        <a:lstStyle/>
        <a:p>
          <a:endParaRPr lang="en-US"/>
        </a:p>
      </dgm:t>
    </dgm:pt>
    <dgm:pt modelId="{04E695DB-C766-42C0-80B8-74FC470F0292}" type="pres">
      <dgm:prSet presAssocID="{E7FA33FA-1E3D-4CA7-9740-727E511EE3FE}" presName="linear" presStyleCnt="0">
        <dgm:presLayoutVars>
          <dgm:animLvl val="lvl"/>
          <dgm:resizeHandles val="exact"/>
        </dgm:presLayoutVars>
      </dgm:prSet>
      <dgm:spPr/>
    </dgm:pt>
    <dgm:pt modelId="{E533EBEB-B3B3-4CF3-8C04-1007B3E9956F}" type="pres">
      <dgm:prSet presAssocID="{5116D007-1371-44AD-A9BC-6D229D67873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F1DC03-06B3-4EDA-8722-C120C7C2A9D8}" srcId="{E7FA33FA-1E3D-4CA7-9740-727E511EE3FE}" destId="{5116D007-1371-44AD-A9BC-6D229D678733}" srcOrd="0" destOrd="0" parTransId="{719C1480-52A1-4588-A8F1-5B8F2D318F36}" sibTransId="{C4164054-218A-4A91-9645-89B3BF44D82C}"/>
    <dgm:cxn modelId="{9368C036-D462-4693-BC0E-D947E7B1BEE7}" type="presOf" srcId="{E7FA33FA-1E3D-4CA7-9740-727E511EE3FE}" destId="{04E695DB-C766-42C0-80B8-74FC470F0292}" srcOrd="0" destOrd="0" presId="urn:microsoft.com/office/officeart/2005/8/layout/vList2"/>
    <dgm:cxn modelId="{2F8C028D-D4C9-4FA8-BE5B-884F4D41F71A}" type="presOf" srcId="{5116D007-1371-44AD-A9BC-6D229D678733}" destId="{E533EBEB-B3B3-4CF3-8C04-1007B3E9956F}" srcOrd="0" destOrd="0" presId="urn:microsoft.com/office/officeart/2005/8/layout/vList2"/>
    <dgm:cxn modelId="{6D36E09B-0BB4-46B0-BE60-EE153F67DAAE}" type="presParOf" srcId="{04E695DB-C766-42C0-80B8-74FC470F0292}" destId="{E533EBEB-B3B3-4CF3-8C04-1007B3E995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3EBEB-B3B3-4CF3-8C04-1007B3E9956F}">
      <dsp:nvSpPr>
        <dsp:cNvPr id="0" name=""/>
        <dsp:cNvSpPr/>
      </dsp:nvSpPr>
      <dsp:spPr>
        <a:xfrm>
          <a:off x="0" y="77481"/>
          <a:ext cx="17369076" cy="15210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SIFAT-SIFAT (PROPERTY) TZ</a:t>
          </a:r>
        </a:p>
      </dsp:txBody>
      <dsp:txXfrm>
        <a:off x="74249" y="151730"/>
        <a:ext cx="17220578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3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A98E2C-8D60-4591-ACAD-59CAE8F7DA57}" type="datetimeFigureOut">
              <a:rPr lang="id-ID"/>
              <a:pPr>
                <a:defRPr/>
              </a:pPr>
              <a:t>18/10/2021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2326DA-4CA2-4595-ACF8-FE5198180B7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71279BA3-5E57-4138-AB03-63C1AFB071A8}" type="datetimeFigureOut">
              <a:rPr lang="en-US"/>
              <a:pPr>
                <a:defRPr/>
              </a:pPr>
              <a:t>10/18/2021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61FB498F-44A4-4B66-AC71-BDAAB8357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080810AD-D685-40B4-B496-B98B6E7F0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964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29662FDE-506D-463A-A912-AB3BE4E26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93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49E8B9F-7249-49FF-8F26-B151DB399A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5432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9212CBCF-E009-4F70-BB2C-D02EFD28F6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7870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DFEFE6B-D56E-4671-85E4-422021274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93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0238611-19BA-4F0E-97DB-46D0B07729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587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E64DA8B5-F948-47CC-BA36-8FB13692D6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0650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F8B3D03-571D-43EB-B0E2-DF9A8CF02C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257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31360-D815-44D7-AD12-736936DC6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1887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76" y="2736850"/>
            <a:ext cx="21250253" cy="8885656"/>
          </a:xfrm>
        </p:spPr>
        <p:txBody>
          <a:bodyPr/>
          <a:lstStyle>
            <a:lvl2pPr marL="1371257" indent="-457086">
              <a:buFont typeface="Wingdings" panose="05000000000000000000" pitchFamily="2" charset="2"/>
              <a:buChar char="ü"/>
              <a:defRPr/>
            </a:lvl2pPr>
            <a:lvl3pPr marL="2285429" indent="-457086">
              <a:buFont typeface="Wingdings" panose="05000000000000000000" pitchFamily="2" charset="2"/>
              <a:buChar char="ü"/>
              <a:defRPr/>
            </a:lvl3pPr>
            <a:lvl4pPr marL="3199600" indent="-457086">
              <a:buFont typeface="Wingdings" panose="05000000000000000000" pitchFamily="2" charset="2"/>
              <a:buChar char="ü"/>
              <a:defRPr/>
            </a:lvl4pPr>
            <a:lvl5pPr marL="4113771" indent="-457086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18/10/2021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4358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B883-65AF-4CDB-B1FC-D5B9453119E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2C79-1EB0-48AF-A574-3A475BE3E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EB99C-5E26-4C33-8330-C69BD07465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8933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E26D-1E5C-4F0A-B911-4ADFE63D2ED6}" type="datetime1">
              <a:rPr lang="id-ID" smtClean="0"/>
              <a:t>18/10/2021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86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11E-D9CC-486E-9840-506D8366E283}" type="datetime1">
              <a:rPr lang="id-ID" smtClean="0"/>
              <a:t>18/10/2021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145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33AB267-0F0E-4B51-A0D7-D2B00B21D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6854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0384AE7-360C-4247-9DC4-1C6E14AB8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187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429F36E-45A0-4025-8159-A1C63730A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5299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D710125F-832A-40F6-986D-70CEC48D6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663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D2521428-A229-4A0C-8804-8FC42C08E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47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D854DAA-9B51-4C80-B35C-1DF61B372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391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4EAB368-B70F-4AFC-BF91-E828C50AF2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4101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578AF99D-DDF4-43C4-AC79-E52C89F0EE85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A98CB40-33DA-4ACB-903B-F1528F083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7" r:id="rId6"/>
    <p:sldLayoutId id="2147484658" r:id="rId7"/>
    <p:sldLayoutId id="2147484659" r:id="rId8"/>
    <p:sldLayoutId id="2147484660" r:id="rId9"/>
    <p:sldLayoutId id="2147484662" r:id="rId10"/>
    <p:sldLayoutId id="2147484663" r:id="rId11"/>
    <p:sldLayoutId id="2147484669" r:id="rId12"/>
    <p:sldLayoutId id="2147484675" r:id="rId13"/>
    <p:sldLayoutId id="2147484711" r:id="rId14"/>
    <p:sldLayoutId id="2147484712" r:id="rId15"/>
    <p:sldLayoutId id="2147484719" r:id="rId16"/>
    <p:sldLayoutId id="2147484651" r:id="rId17"/>
    <p:sldLayoutId id="2147484721" r:id="rId18"/>
    <p:sldLayoutId id="2147484722" r:id="rId19"/>
    <p:sldLayoutId id="2147484723" r:id="rId20"/>
    <p:sldLayoutId id="2147484724" r:id="rId21"/>
  </p:sldLayoutIdLst>
  <p:transition advClick="0"/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2508250" y="4470401"/>
            <a:ext cx="13057188" cy="914400"/>
          </a:xfrm>
          <a:noFill/>
        </p:spPr>
        <p:txBody>
          <a:bodyPr/>
          <a:lstStyle/>
          <a:p>
            <a:r>
              <a:rPr lang="en-US" altLang="en-US" b="1" dirty="0">
                <a:latin typeface="Lato" panose="020F0502020204030203"/>
              </a:rPr>
              <a:t>FEH3A3</a:t>
            </a:r>
            <a:r>
              <a:rPr lang="id-ID" altLang="en-US" b="1" dirty="0">
                <a:latin typeface="Lato" panose="020F0502020204030203"/>
              </a:rPr>
              <a:t>– </a:t>
            </a:r>
            <a:r>
              <a:rPr lang="en-US" altLang="en-US" b="1" dirty="0">
                <a:latin typeface="Lato" panose="020F0502020204030203"/>
              </a:rPr>
              <a:t>PENGOLAHAN SINYAL WAKTU DISKRIT</a:t>
            </a:r>
            <a:endParaRPr lang="id-ID" altLang="en-US" b="1" dirty="0">
              <a:latin typeface="Lato" panose="020F0502020204030203"/>
            </a:endParaRP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1622425" y="4622800"/>
            <a:ext cx="13057188" cy="4581525"/>
          </a:xfrm>
          <a:noFill/>
        </p:spPr>
        <p:txBody>
          <a:bodyPr/>
          <a:lstStyle/>
          <a:p>
            <a:endParaRPr lang="id-ID" altLang="en-US" b="1" dirty="0">
              <a:latin typeface="Lato" panose="020F0502020204030203"/>
            </a:endParaRPr>
          </a:p>
          <a:p>
            <a:r>
              <a:rPr lang="en-US" altLang="en-US" b="1" dirty="0">
                <a:latin typeface="Lato" panose="020F0502020204030203"/>
              </a:rPr>
              <a:t>TRANSFORMASI Z</a:t>
            </a:r>
            <a:endParaRPr lang="id-ID" altLang="en-US" b="1" dirty="0">
              <a:latin typeface="Lato" panose="020F0502020204030203"/>
            </a:endParaRPr>
          </a:p>
        </p:txBody>
      </p:sp>
      <p:sp>
        <p:nvSpPr>
          <p:cNvPr id="87045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7469188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Lato" panose="020F0502020204030203"/>
              </a:rPr>
              <a:t>FAKULTAS TEKNIK ELEKTRO</a:t>
            </a:r>
            <a:endParaRPr lang="id-ID" altLang="en-US" dirty="0">
              <a:latin typeface="Lato" panose="020F0502020204030203"/>
            </a:endParaRPr>
          </a:p>
        </p:txBody>
      </p:sp>
      <p:pic>
        <p:nvPicPr>
          <p:cNvPr id="870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			SIFAT-SIFAT TRANSFORMASI-Z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287" y="2591911"/>
            <a:ext cx="16302553" cy="152360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err="1">
                <a:solidFill>
                  <a:srgbClr val="008000"/>
                </a:solidFill>
              </a:rPr>
              <a:t>Linieritas</a:t>
            </a:r>
            <a:endParaRPr 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180251" y="7162721"/>
          <a:ext cx="14753557" cy="374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6" name="Equation" r:id="rId3" imgW="3301920" imgH="838080" progId="Equation.3">
                  <p:embed/>
                </p:oleObj>
              </mc:Choice>
              <mc:Fallback>
                <p:oleObj name="Equation" r:id="rId3" imgW="3301920" imgH="83808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51" y="7162721"/>
                        <a:ext cx="14753557" cy="3742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59151" y="6400919"/>
            <a:ext cx="16759634" cy="21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r>
              <a:rPr lang="en-US" sz="4799" dirty="0"/>
              <a:t> 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230675" y="10760176"/>
          <a:ext cx="17886467" cy="280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7" name="Equation" r:id="rId5" imgW="4546440" imgH="711000" progId="Equation.3">
                  <p:embed/>
                </p:oleObj>
              </mc:Choice>
              <mc:Fallback>
                <p:oleObj name="Equation" r:id="rId5" imgW="4546440" imgH="711000" progId="Equation.3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75" y="10760176"/>
                        <a:ext cx="17886467" cy="280167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 rot="19542656">
            <a:off x="2920955" y="7190115"/>
            <a:ext cx="3199567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rgbClr val="00B050"/>
                </a:solidFill>
              </a:rPr>
              <a:t>Jawab</a:t>
            </a:r>
            <a:r>
              <a:rPr lang="en-US" sz="5599" b="1" u="sng" dirty="0">
                <a:solidFill>
                  <a:srgbClr val="00B050"/>
                </a:solidFill>
              </a:rPr>
              <a:t>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04098" y="3963154"/>
          <a:ext cx="15207463" cy="96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8" name="Equation" r:id="rId7" imgW="3403440" imgH="215640" progId="Equation.3">
                  <p:embed/>
                </p:oleObj>
              </mc:Choice>
              <mc:Fallback>
                <p:oleObj name="Equation" r:id="rId7" imgW="3403440" imgH="2156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098" y="3963154"/>
                        <a:ext cx="15207463" cy="9649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04287" y="518203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5: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944281" y="6241580"/>
          <a:ext cx="7167283" cy="104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9" name="Equation" r:id="rId9" imgW="1739880" imgH="253800" progId="Equation.3">
                  <p:embed/>
                </p:oleObj>
              </mc:Choice>
              <mc:Fallback>
                <p:oleObj name="Equation" r:id="rId9" imgW="1739880" imgH="25380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4281" y="6241580"/>
                        <a:ext cx="7167283" cy="104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5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7" grpId="0" build="p" autoUpdateAnimBg="0"/>
      <p:bldP spid="13319" grpId="0" build="p" autoUpdateAnimBg="0"/>
      <p:bldP spid="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			SIFAT-SIFAT TRANSFORMASI-Z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287" y="2591911"/>
            <a:ext cx="16302553" cy="152360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err="1">
                <a:solidFill>
                  <a:srgbClr val="008000"/>
                </a:solidFill>
              </a:rPr>
              <a:t>Pergeseran</a:t>
            </a:r>
            <a:endParaRPr 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440536" y="8686324"/>
          <a:ext cx="13553719" cy="1815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0" name="Equation" r:id="rId3" imgW="3035160" imgH="406080" progId="Equation.3">
                  <p:embed/>
                </p:oleObj>
              </mc:Choice>
              <mc:Fallback>
                <p:oleObj name="Equation" r:id="rId3" imgW="3035160" imgH="40608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536" y="8686324"/>
                        <a:ext cx="13553719" cy="1815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59151" y="6400919"/>
            <a:ext cx="16759634" cy="21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r>
              <a:rPr lang="en-US" sz="4799" dirty="0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083257" y="7528385"/>
            <a:ext cx="3081321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rgbClr val="00B050"/>
                </a:solidFill>
              </a:rPr>
              <a:t>Jawab</a:t>
            </a:r>
            <a:r>
              <a:rPr lang="en-US" sz="5599" b="1" u="sng" dirty="0">
                <a:solidFill>
                  <a:srgbClr val="00B050"/>
                </a:solidFill>
              </a:rPr>
              <a:t>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874988" y="3852059"/>
          <a:ext cx="7262508" cy="119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1" name="Equation" r:id="rId5" imgW="1625400" imgH="266400" progId="Equation.3">
                  <p:embed/>
                </p:oleObj>
              </mc:Choice>
              <mc:Fallback>
                <p:oleObj name="Equation" r:id="rId5" imgW="1625400" imgH="2664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988" y="3852059"/>
                        <a:ext cx="7262508" cy="119031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04287" y="518203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5: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3255350" y="6423137"/>
          <a:ext cx="4288309" cy="89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2" name="Equation" r:id="rId7" imgW="1041120" imgH="215640" progId="Equation.3">
                  <p:embed/>
                </p:oleObj>
              </mc:Choice>
              <mc:Fallback>
                <p:oleObj name="Equation" r:id="rId7" imgW="1041120" imgH="2156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350" y="6423137"/>
                        <a:ext cx="4288309" cy="89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97967" y="10813023"/>
          <a:ext cx="17788066" cy="195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3" name="Equation" r:id="rId9" imgW="4051080" imgH="444240" progId="Equation.3">
                  <p:embed/>
                </p:oleObj>
              </mc:Choice>
              <mc:Fallback>
                <p:oleObj name="Equation" r:id="rId9" imgW="4051080" imgH="4442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967" y="10813023"/>
                        <a:ext cx="17788066" cy="195211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4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7" grpId="0" build="p" autoUpdateAnimBg="0"/>
      <p:bldP spid="13319" grpId="0" build="p" autoUpdateAnimBg="0"/>
      <p:bldP spid="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			SIFAT-SIFAT TRANSFORMASI-Z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287" y="2591911"/>
            <a:ext cx="16302553" cy="152360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Time Reversal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440536" y="8686324"/>
          <a:ext cx="13553719" cy="1815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4" name="Equation" r:id="rId3" imgW="3035160" imgH="406080" progId="Equation.3">
                  <p:embed/>
                </p:oleObj>
              </mc:Choice>
              <mc:Fallback>
                <p:oleObj name="Equation" r:id="rId3" imgW="3035160" imgH="40608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536" y="8686324"/>
                        <a:ext cx="13553719" cy="1815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59151" y="6400919"/>
            <a:ext cx="16759634" cy="21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r>
              <a:rPr lang="en-US" sz="4799" dirty="0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083257" y="7528385"/>
            <a:ext cx="3081321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rgbClr val="00B050"/>
                </a:solidFill>
              </a:rPr>
              <a:t>Jawab</a:t>
            </a:r>
            <a:r>
              <a:rPr lang="en-US" sz="5599" b="1" u="sng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04287" y="518203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6: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3490239" y="6423142"/>
          <a:ext cx="3818531" cy="89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5" name="Equation" r:id="rId5" imgW="927000" imgH="215640" progId="Equation.3">
                  <p:embed/>
                </p:oleObj>
              </mc:Choice>
              <mc:Fallback>
                <p:oleObj name="Equation" r:id="rId5" imgW="927000" imgH="2156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0239" y="6423142"/>
                        <a:ext cx="3818531" cy="89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329710" y="10971728"/>
          <a:ext cx="17696016" cy="215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6" name="Equation" r:id="rId7" imgW="3962160" imgH="482400" progId="Equation.3">
                  <p:embed/>
                </p:oleObj>
              </mc:Choice>
              <mc:Fallback>
                <p:oleObj name="Equation" r:id="rId7" imgW="3962160" imgH="4824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710" y="10971728"/>
                        <a:ext cx="17696016" cy="2158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" name="Object 0"/>
          <p:cNvGraphicFramePr>
            <a:graphicFrameLocks noChangeAspect="1"/>
          </p:cNvGraphicFramePr>
          <p:nvPr/>
        </p:nvGraphicFramePr>
        <p:xfrm>
          <a:off x="9465384" y="3906022"/>
          <a:ext cx="5729384" cy="113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7" name="Equation" r:id="rId9" imgW="1282680" imgH="253800" progId="Equation.3">
                  <p:embed/>
                </p:oleObj>
              </mc:Choice>
              <mc:Fallback>
                <p:oleObj name="Equation" r:id="rId9" imgW="1282680" imgH="253800" progId="Equation.3">
                  <p:embed/>
                  <p:pic>
                    <p:nvPicPr>
                      <p:cNvPr id="686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5384" y="3906022"/>
                        <a:ext cx="5729384" cy="113952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0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7" grpId="0" build="p" autoUpdateAnimBg="0"/>
      <p:bldP spid="13319" grpId="0" build="p" autoUpdateAnimBg="0"/>
      <p:bldP spid="1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			SIFAT-SIFAT TRANSFORMASI-Z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287" y="2591911"/>
            <a:ext cx="16302553" cy="152360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err="1">
                <a:solidFill>
                  <a:srgbClr val="008000"/>
                </a:solidFill>
              </a:rPr>
              <a:t>Diferensiasi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dalam</a:t>
            </a:r>
            <a:r>
              <a:rPr lang="en-US" b="1" dirty="0">
                <a:solidFill>
                  <a:srgbClr val="008000"/>
                </a:solidFill>
              </a:rPr>
              <a:t> domain z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59151" y="6400919"/>
            <a:ext cx="16759634" cy="21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r>
              <a:rPr lang="en-US" sz="4799" dirty="0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 rot="19355634">
            <a:off x="2807355" y="7211478"/>
            <a:ext cx="3081321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rgbClr val="00B050"/>
                </a:solidFill>
              </a:rPr>
              <a:t>Jawab</a:t>
            </a:r>
            <a:r>
              <a:rPr lang="en-US" sz="5599" b="1" u="sng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04287" y="518203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7:</a:t>
            </a:r>
          </a:p>
        </p:txBody>
      </p:sp>
      <p:graphicFrame>
        <p:nvGraphicFramePr>
          <p:cNvPr id="69632" name="Object 0"/>
          <p:cNvGraphicFramePr>
            <a:graphicFrameLocks noChangeAspect="1"/>
          </p:cNvGraphicFramePr>
          <p:nvPr/>
        </p:nvGraphicFramePr>
        <p:xfrm>
          <a:off x="8075099" y="3658434"/>
          <a:ext cx="6354695" cy="176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0" name="Equation" r:id="rId3" imgW="1422360" imgH="393480" progId="Equation.3">
                  <p:embed/>
                </p:oleObj>
              </mc:Choice>
              <mc:Fallback>
                <p:oleObj name="Equation" r:id="rId3" imgW="1422360" imgH="393480" progId="Equation.3">
                  <p:embed/>
                  <p:pic>
                    <p:nvPicPr>
                      <p:cNvPr id="6963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099" y="3658434"/>
                        <a:ext cx="6354695" cy="17648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13229954" y="6207299"/>
          <a:ext cx="4180387" cy="104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1" name="Equation" r:id="rId5" imgW="1015920" imgH="253800" progId="Equation.3">
                  <p:embed/>
                </p:oleObj>
              </mc:Choice>
              <mc:Fallback>
                <p:oleObj name="Equation" r:id="rId5" imgW="1015920" imgH="2538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9954" y="6207299"/>
                        <a:ext cx="4180387" cy="104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5249864" y="7315081"/>
          <a:ext cx="14404616" cy="167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2" name="Equation" r:id="rId7" imgW="3492360" imgH="406080" progId="Equation.3">
                  <p:embed/>
                </p:oleObj>
              </mc:Choice>
              <mc:Fallback>
                <p:oleObj name="Equation" r:id="rId7" imgW="3492360" imgH="406080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4" y="7315081"/>
                        <a:ext cx="14404616" cy="167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39176" y="9162450"/>
          <a:ext cx="16137496" cy="420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3" name="Equation" r:id="rId9" imgW="3797280" imgH="990360" progId="Equation.3">
                  <p:embed/>
                </p:oleObj>
              </mc:Choice>
              <mc:Fallback>
                <p:oleObj name="Equation" r:id="rId9" imgW="3797280" imgH="99036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176" y="9162450"/>
                        <a:ext cx="16137496" cy="4202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770921" y="11428809"/>
          <a:ext cx="6329301" cy="187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4" name="Equation" r:id="rId11" imgW="1752480" imgH="520560" progId="Equation.3">
                  <p:embed/>
                </p:oleObj>
              </mc:Choice>
              <mc:Fallback>
                <p:oleObj name="Equation" r:id="rId11" imgW="1752480" imgH="520560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921" y="11428809"/>
                        <a:ext cx="6329301" cy="187911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0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7" grpId="0" build="p" autoUpdateAnimBg="0"/>
      <p:bldP spid="13319" grpId="0" build="p" autoUpdateAnimBg="0"/>
      <p:bldP spid="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			SIFAT-SIFAT TRANSFORMASI-Z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287" y="2591911"/>
            <a:ext cx="16302553" cy="152360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err="1">
                <a:solidFill>
                  <a:srgbClr val="008000"/>
                </a:solidFill>
              </a:rPr>
              <a:t>Konvolusi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antara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dua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sinyal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59151" y="6248559"/>
            <a:ext cx="16759634" cy="21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konvolusi</a:t>
            </a:r>
            <a:r>
              <a:rPr lang="en-US" sz="4799" dirty="0"/>
              <a:t> </a:t>
            </a:r>
            <a:r>
              <a:rPr lang="en-US" sz="4799" dirty="0" err="1"/>
              <a:t>antara</a:t>
            </a:r>
            <a:r>
              <a:rPr lang="en-US" sz="4799" dirty="0"/>
              <a:t> x</a:t>
            </a:r>
            <a:r>
              <a:rPr lang="en-US" sz="4799" baseline="-25000" dirty="0"/>
              <a:t>1</a:t>
            </a:r>
            <a:r>
              <a:rPr lang="en-US" sz="4799" dirty="0"/>
              <a:t>(n) </a:t>
            </a:r>
            <a:r>
              <a:rPr lang="en-US" sz="4799" dirty="0" err="1"/>
              <a:t>dan</a:t>
            </a:r>
            <a:r>
              <a:rPr lang="en-US" sz="4799" dirty="0"/>
              <a:t> x</a:t>
            </a:r>
            <a:r>
              <a:rPr lang="en-US" sz="4799" baseline="-25000" dirty="0"/>
              <a:t>2</a:t>
            </a:r>
            <a:r>
              <a:rPr lang="en-US" sz="4799" dirty="0"/>
              <a:t>(n) </a:t>
            </a:r>
            <a:r>
              <a:rPr lang="en-US" sz="4799" dirty="0" err="1"/>
              <a:t>dengan</a:t>
            </a:r>
            <a:r>
              <a:rPr lang="en-US" sz="4799" dirty="0"/>
              <a:t> :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 rot="19355634">
            <a:off x="3112076" y="8125640"/>
            <a:ext cx="3081321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rgbClr val="00B050"/>
                </a:solidFill>
              </a:rPr>
              <a:t>Jawab</a:t>
            </a:r>
            <a:r>
              <a:rPr lang="en-US" sz="5599" b="1" u="sng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04287" y="518203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8:</a:t>
            </a:r>
          </a:p>
        </p:txBody>
      </p:sp>
      <p:graphicFrame>
        <p:nvGraphicFramePr>
          <p:cNvPr id="70656" name="Object 0"/>
          <p:cNvGraphicFramePr>
            <a:graphicFrameLocks noChangeAspect="1"/>
          </p:cNvGraphicFramePr>
          <p:nvPr/>
        </p:nvGraphicFramePr>
        <p:xfrm>
          <a:off x="5827782" y="3963154"/>
          <a:ext cx="12760176" cy="96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6" name="Equation" r:id="rId3" imgW="2857320" imgH="215640" progId="Equation.3">
                  <p:embed/>
                </p:oleObj>
              </mc:Choice>
              <mc:Fallback>
                <p:oleObj name="Equation" r:id="rId3" imgW="2857320" imgH="215640" progId="Equation.3">
                  <p:embed/>
                  <p:pic>
                    <p:nvPicPr>
                      <p:cNvPr id="7065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82" y="3963154"/>
                        <a:ext cx="12760176" cy="9681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5637335" y="7308735"/>
          <a:ext cx="9681228" cy="168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7" name="Equation" r:id="rId5" imgW="2628720" imgH="457200" progId="Equation.3">
                  <p:embed/>
                </p:oleObj>
              </mc:Choice>
              <mc:Fallback>
                <p:oleObj name="Equation" r:id="rId5" imgW="2628720" imgH="457200" progId="Equation.3">
                  <p:embed/>
                  <p:pic>
                    <p:nvPicPr>
                      <p:cNvPr id="706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335" y="7308735"/>
                        <a:ext cx="9681228" cy="168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5085028" y="9308462"/>
          <a:ext cx="14112374" cy="90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8" name="Equation" r:id="rId7" imgW="3962160" imgH="253800" progId="Equation.3">
                  <p:embed/>
                </p:oleObj>
              </mc:Choice>
              <mc:Fallback>
                <p:oleObj name="Equation" r:id="rId7" imgW="3962160" imgH="253800" progId="Equation.3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028" y="9308462"/>
                        <a:ext cx="14112374" cy="901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481933" y="10362287"/>
          <a:ext cx="15020187" cy="90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9" name="Equation" r:id="rId9" imgW="4216320" imgH="253800" progId="Equation.3">
                  <p:embed/>
                </p:oleObj>
              </mc:Choice>
              <mc:Fallback>
                <p:oleObj name="Equation" r:id="rId9" imgW="4216320" imgH="2538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933" y="10362287"/>
                        <a:ext cx="15020187" cy="90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4434321" y="11428810"/>
          <a:ext cx="8821026" cy="90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70" name="Equation" r:id="rId11" imgW="2476440" imgH="253800" progId="Equation.3">
                  <p:embed/>
                </p:oleObj>
              </mc:Choice>
              <mc:Fallback>
                <p:oleObj name="Equation" r:id="rId11" imgW="2476440" imgH="253800" progId="Equation.3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321" y="11428810"/>
                        <a:ext cx="8821026" cy="90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961368" y="12539773"/>
          <a:ext cx="9633615" cy="76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71" name="Equation" r:id="rId13" imgW="2705040" imgH="215640" progId="Equation.3">
                  <p:embed/>
                </p:oleObj>
              </mc:Choice>
              <mc:Fallback>
                <p:oleObj name="Equation" r:id="rId13" imgW="2705040" imgH="215640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368" y="12539773"/>
                        <a:ext cx="9633615" cy="76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9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7" grpId="0" build="p" autoUpdateAnimBg="0"/>
      <p:bldP spid="13319" grpId="0" build="p" autoUpdateAnimBg="0"/>
      <p:bldP spid="1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206" y="611227"/>
            <a:ext cx="18283238" cy="914162"/>
          </a:xfrm>
        </p:spPr>
        <p:txBody>
          <a:bodyPr>
            <a:noAutofit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	TRANSFORMASI Z RASIONAL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6648" y="2057222"/>
            <a:ext cx="14626590" cy="121888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Pole </a:t>
            </a:r>
            <a:r>
              <a:rPr lang="en-US" b="1" dirty="0" err="1">
                <a:solidFill>
                  <a:srgbClr val="008000"/>
                </a:solidFill>
              </a:rPr>
              <a:t>dan</a:t>
            </a:r>
            <a:r>
              <a:rPr lang="en-US" b="1" dirty="0">
                <a:solidFill>
                  <a:srgbClr val="008000"/>
                </a:solidFill>
              </a:rPr>
              <a:t> Zero	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74673" y="3458938"/>
            <a:ext cx="15540752" cy="163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999" dirty="0"/>
              <a:t>Pole : </a:t>
            </a:r>
            <a:r>
              <a:rPr lang="en-US" sz="3999" dirty="0" err="1"/>
              <a:t>harga-harga</a:t>
            </a:r>
            <a:r>
              <a:rPr lang="en-US" sz="3999" dirty="0"/>
              <a:t> z = p</a:t>
            </a:r>
            <a:r>
              <a:rPr lang="en-US" sz="3999" baseline="-25000" dirty="0"/>
              <a:t>i</a:t>
            </a:r>
            <a:r>
              <a:rPr lang="en-US" sz="3999" dirty="0"/>
              <a:t> yang </a:t>
            </a:r>
            <a:r>
              <a:rPr lang="en-US" sz="3999" dirty="0" err="1"/>
              <a:t>menyebabkan</a:t>
            </a:r>
            <a:r>
              <a:rPr lang="en-US" sz="3999" dirty="0"/>
              <a:t> X(z) = </a:t>
            </a:r>
            <a:r>
              <a:rPr lang="en-US" sz="3999" dirty="0">
                <a:sym typeface="Symbol" pitchFamily="18" charset="2"/>
              </a:rPr>
              <a:t></a:t>
            </a:r>
            <a:r>
              <a:rPr lang="en-US" sz="3999" dirty="0"/>
              <a:t>  </a:t>
            </a:r>
          </a:p>
          <a:p>
            <a:pPr>
              <a:spcBef>
                <a:spcPct val="50000"/>
              </a:spcBef>
            </a:pPr>
            <a:r>
              <a:rPr lang="en-US" sz="3999" dirty="0"/>
              <a:t>Zero : </a:t>
            </a:r>
            <a:r>
              <a:rPr lang="en-US" sz="3999" dirty="0" err="1"/>
              <a:t>harga-harga</a:t>
            </a:r>
            <a:r>
              <a:rPr lang="en-US" sz="3999" dirty="0"/>
              <a:t> z = </a:t>
            </a:r>
            <a:r>
              <a:rPr lang="en-US" sz="3999" dirty="0" err="1"/>
              <a:t>z</a:t>
            </a:r>
            <a:r>
              <a:rPr lang="en-US" sz="3999" baseline="-25000" dirty="0" err="1"/>
              <a:t>i</a:t>
            </a:r>
            <a:r>
              <a:rPr lang="en-US" sz="3999" dirty="0"/>
              <a:t> yang </a:t>
            </a:r>
            <a:r>
              <a:rPr lang="en-US" sz="3999" dirty="0" err="1"/>
              <a:t>menyebabkan</a:t>
            </a:r>
            <a:r>
              <a:rPr lang="en-US" sz="3999" dirty="0"/>
              <a:t> X(z) = 0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418449" y="6096199"/>
          <a:ext cx="12036465" cy="328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82" name="Equation" r:id="rId3" imgW="3073320" imgH="838080" progId="Equation.3">
                  <p:embed/>
                </p:oleObj>
              </mc:Choice>
              <mc:Fallback>
                <p:oleObj name="Equation" r:id="rId3" imgW="3073320" imgH="83808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449" y="6096199"/>
                        <a:ext cx="12036465" cy="3288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656648" y="5484855"/>
            <a:ext cx="12798266" cy="9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5599" b="1" dirty="0">
                <a:solidFill>
                  <a:srgbClr val="663300"/>
                </a:solidFill>
              </a:rPr>
              <a:t> </a:t>
            </a:r>
            <a:r>
              <a:rPr lang="en-US" sz="5599" b="1" dirty="0" err="1">
                <a:solidFill>
                  <a:srgbClr val="008000"/>
                </a:solidFill>
              </a:rPr>
              <a:t>Fungsi</a:t>
            </a:r>
            <a:r>
              <a:rPr lang="en-US" sz="5599" b="1" dirty="0">
                <a:solidFill>
                  <a:srgbClr val="008000"/>
                </a:solidFill>
              </a:rPr>
              <a:t> </a:t>
            </a:r>
            <a:r>
              <a:rPr lang="en-US" sz="5599" b="1" dirty="0" err="1">
                <a:solidFill>
                  <a:srgbClr val="008000"/>
                </a:solidFill>
              </a:rPr>
              <a:t>Rasional</a:t>
            </a:r>
            <a:endParaRPr lang="en-US" sz="5599" b="1" dirty="0">
              <a:solidFill>
                <a:srgbClr val="008000"/>
              </a:solidFill>
            </a:endParaRP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281960" y="9797284"/>
          <a:ext cx="15829601" cy="339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83" name="Equation" r:id="rId5" imgW="4394160" imgH="939600" progId="Equation.3">
                  <p:embed/>
                </p:oleObj>
              </mc:Choice>
              <mc:Fallback>
                <p:oleObj name="Equation" r:id="rId5" imgW="4394160" imgH="939600" progId="Equation.3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960" y="9797284"/>
                        <a:ext cx="15829601" cy="3390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7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build="p" autoUpdateAnimBg="0"/>
      <p:bldP spid="20484" grpId="0" autoUpdateAnimBg="0"/>
      <p:bldP spid="204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56648" y="4267878"/>
            <a:ext cx="12798266" cy="9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5599" b="1">
                <a:solidFill>
                  <a:srgbClr val="663300"/>
                </a:solidFill>
              </a:rPr>
              <a:t> </a:t>
            </a:r>
            <a:r>
              <a:rPr lang="en-US" sz="5599" b="1">
                <a:solidFill>
                  <a:srgbClr val="008000"/>
                </a:solidFill>
              </a:rPr>
              <a:t>N(z) dan D(z) polinom</a:t>
            </a:r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3809008" y="611227"/>
          <a:ext cx="16911995" cy="362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8" name="Equation" r:id="rId3" imgW="4394160" imgH="939600" progId="Equation.3">
                  <p:embed/>
                </p:oleObj>
              </mc:Choice>
              <mc:Fallback>
                <p:oleObj name="Equation" r:id="rId3" imgW="4394160" imgH="939600" progId="Equation.3">
                  <p:embed/>
                  <p:pic>
                    <p:nvPicPr>
                      <p:cNvPr id="716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008" y="611227"/>
                        <a:ext cx="16911995" cy="3621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3961368" y="6248562"/>
          <a:ext cx="14321869" cy="18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9" name="Equation" r:id="rId5" imgW="3327120" imgH="431640" progId="Equation.3">
                  <p:embed/>
                </p:oleObj>
              </mc:Choice>
              <mc:Fallback>
                <p:oleObj name="Equation" r:id="rId5" imgW="3327120" imgH="431640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368" y="6248562"/>
                        <a:ext cx="14321869" cy="186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961368" y="8838687"/>
          <a:ext cx="8227457" cy="3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0" name="Equation" r:id="rId7" imgW="1777680" imgH="838080" progId="Equation.3">
                  <p:embed/>
                </p:oleObj>
              </mc:Choice>
              <mc:Fallback>
                <p:oleObj name="Equation" r:id="rId7" imgW="1777680" imgH="838080" progId="Equation.3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368" y="8838687"/>
                        <a:ext cx="8227457" cy="387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2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22312" y="2896632"/>
            <a:ext cx="7465655" cy="106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pole </a:t>
            </a:r>
            <a:r>
              <a:rPr lang="en-US" sz="4799" dirty="0" err="1"/>
              <a:t>dan</a:t>
            </a:r>
            <a:r>
              <a:rPr lang="en-US" sz="4799" dirty="0"/>
              <a:t> zero </a:t>
            </a:r>
            <a:r>
              <a:rPr lang="en-US" sz="4799" dirty="0" err="1"/>
              <a:t>dari</a:t>
            </a:r>
            <a:r>
              <a:rPr lang="en-US" sz="4799" dirty="0"/>
              <a:t>  </a:t>
            </a:r>
          </a:p>
        </p:txBody>
      </p:sp>
      <p:graphicFrame>
        <p:nvGraphicFramePr>
          <p:cNvPr id="72704" name="Object 1024"/>
          <p:cNvGraphicFramePr>
            <a:graphicFrameLocks noChangeAspect="1"/>
          </p:cNvGraphicFramePr>
          <p:nvPr/>
        </p:nvGraphicFramePr>
        <p:xfrm>
          <a:off x="11427026" y="2443363"/>
          <a:ext cx="7011748" cy="1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2" name="Equation" r:id="rId3" imgW="1701720" imgH="469800" progId="Equation.3">
                  <p:embed/>
                </p:oleObj>
              </mc:Choice>
              <mc:Fallback>
                <p:oleObj name="Equation" r:id="rId3" imgW="1701720" imgH="469800" progId="Equation.3">
                  <p:embed/>
                  <p:pic>
                    <p:nvPicPr>
                      <p:cNvPr id="7270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7026" y="2443363"/>
                        <a:ext cx="7011748" cy="1939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28660" y="4572595"/>
            <a:ext cx="3199567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chemeClr val="accent2"/>
                </a:solidFill>
              </a:rPr>
              <a:t>Jawab</a:t>
            </a:r>
            <a:r>
              <a:rPr lang="en-US" sz="5599" b="1" u="sng" dirty="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72705" name="Object 1025"/>
          <p:cNvGraphicFramePr>
            <a:graphicFrameLocks noChangeAspect="1"/>
          </p:cNvGraphicFramePr>
          <p:nvPr/>
        </p:nvGraphicFramePr>
        <p:xfrm>
          <a:off x="4945365" y="5943838"/>
          <a:ext cx="10773144" cy="377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3" name="Equation" r:id="rId5" imgW="2616120" imgH="914400" progId="Equation.3">
                  <p:embed/>
                </p:oleObj>
              </mc:Choice>
              <mc:Fallback>
                <p:oleObj name="Equation" r:id="rId5" imgW="2616120" imgH="914400" progId="Equation.3">
                  <p:embed/>
                  <p:pic>
                    <p:nvPicPr>
                      <p:cNvPr id="7270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365" y="5943838"/>
                        <a:ext cx="10773144" cy="377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" name="Object 1026"/>
          <p:cNvGraphicFramePr>
            <a:graphicFrameLocks noChangeAspect="1"/>
          </p:cNvGraphicFramePr>
          <p:nvPr/>
        </p:nvGraphicFramePr>
        <p:xfrm>
          <a:off x="5027893" y="10301979"/>
          <a:ext cx="7062534" cy="188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4" name="Equation" r:id="rId7" imgW="1714320" imgH="457200" progId="Equation.3">
                  <p:embed/>
                </p:oleObj>
              </mc:Choice>
              <mc:Fallback>
                <p:oleObj name="Equation" r:id="rId7" imgW="1714320" imgH="457200" progId="Equation.3">
                  <p:embed/>
                  <p:pic>
                    <p:nvPicPr>
                      <p:cNvPr id="7270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893" y="10301979"/>
                        <a:ext cx="7062534" cy="188863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4287" y="1220669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9:</a:t>
            </a:r>
          </a:p>
        </p:txBody>
      </p:sp>
    </p:spTree>
    <p:extLst>
      <p:ext uri="{BB962C8B-B14F-4D97-AF65-F5344CB8AC3E}">
        <p14:creationId xmlns:p14="http://schemas.microsoft.com/office/powerpoint/2010/main" val="10352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build="p" autoUpdateAnimBg="0"/>
      <p:bldP spid="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206" y="611227"/>
            <a:ext cx="18283238" cy="914162"/>
          </a:xfrm>
        </p:spPr>
        <p:txBody>
          <a:bodyPr>
            <a:noAutofit/>
          </a:bodyPr>
          <a:lstStyle/>
          <a:p>
            <a:pPr eaLnBrk="1" hangingPunct="1">
              <a:buClr>
                <a:srgbClr val="FF00FF"/>
              </a:buClr>
            </a:pPr>
            <a:r>
              <a:rPr lang="en-US" sz="7998" b="1" dirty="0"/>
              <a:t>TRANSFORMASI -Z BALIK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56648" y="2287194"/>
            <a:ext cx="12798266" cy="9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5599" b="1">
                <a:solidFill>
                  <a:srgbClr val="663300"/>
                </a:solidFill>
              </a:rPr>
              <a:t> </a:t>
            </a:r>
            <a:r>
              <a:rPr lang="en-US" sz="5599" b="1">
                <a:solidFill>
                  <a:srgbClr val="008000"/>
                </a:solidFill>
              </a:rPr>
              <a:t>Definisi transformasi balik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650166" y="3547338"/>
          <a:ext cx="5557978" cy="215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6" name="Equation" r:id="rId3" imgW="1244520" imgH="482400" progId="Equation.3">
                  <p:embed/>
                </p:oleObj>
              </mc:Choice>
              <mc:Fallback>
                <p:oleObj name="Equation" r:id="rId3" imgW="1244520" imgH="48240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166" y="3547338"/>
                        <a:ext cx="5557978" cy="2155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0969943" y="4633539"/>
            <a:ext cx="1645491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7198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3255347" y="3780325"/>
          <a:ext cx="6691157" cy="187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7" name="Equation" r:id="rId5" imgW="1498320" imgH="419040" progId="Equation.3">
                  <p:embed/>
                </p:oleObj>
              </mc:Choice>
              <mc:Fallback>
                <p:oleObj name="Equation" r:id="rId5" imgW="1498320" imgH="41904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347" y="3780325"/>
                        <a:ext cx="6691157" cy="1875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821705" y="7965791"/>
          <a:ext cx="17127838" cy="363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8" name="Equation" r:id="rId7" imgW="3835080" imgH="812520" progId="Equation.3">
                  <p:embed/>
                </p:oleObj>
              </mc:Choice>
              <mc:Fallback>
                <p:oleObj name="Equation" r:id="rId7" imgW="3835080" imgH="81252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705" y="7965791"/>
                        <a:ext cx="17127838" cy="3637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113729" y="6248562"/>
            <a:ext cx="8836898" cy="9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5599" b="1">
                <a:solidFill>
                  <a:srgbClr val="663300"/>
                </a:solidFill>
              </a:rPr>
              <a:t>Teorema residu Cauchy :</a:t>
            </a:r>
            <a:endParaRPr lang="en-US" sz="5599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7" grpId="0" animBg="1"/>
      <p:bldP spid="2868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656648" y="915951"/>
            <a:ext cx="12798266" cy="9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5599" b="1">
                <a:solidFill>
                  <a:srgbClr val="663300"/>
                </a:solidFill>
              </a:rPr>
              <a:t> </a:t>
            </a:r>
            <a:r>
              <a:rPr lang="en-US" sz="5599" b="1">
                <a:solidFill>
                  <a:srgbClr val="008000"/>
                </a:solidFill>
              </a:rPr>
              <a:t>Ekspansi deret dalam z dan z</a:t>
            </a:r>
            <a:r>
              <a:rPr lang="en-US" sz="5599" b="1" baseline="30000">
                <a:solidFill>
                  <a:srgbClr val="008000"/>
                </a:solidFill>
              </a:rPr>
              <a:t>-1</a:t>
            </a:r>
            <a:endParaRPr lang="en-US" sz="5599" b="1">
              <a:solidFill>
                <a:srgbClr val="008000"/>
              </a:solidFill>
            </a:endParaRPr>
          </a:p>
        </p:txBody>
      </p:sp>
      <p:graphicFrame>
        <p:nvGraphicFramePr>
          <p:cNvPr id="73728" name="Object 1024"/>
          <p:cNvGraphicFramePr>
            <a:graphicFrameLocks noChangeAspect="1"/>
          </p:cNvGraphicFramePr>
          <p:nvPr/>
        </p:nvGraphicFramePr>
        <p:xfrm>
          <a:off x="4494629" y="2134830"/>
          <a:ext cx="5561151" cy="215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2" name="Equation" r:id="rId3" imgW="1244520" imgH="482400" progId="Equation.3">
                  <p:embed/>
                </p:oleObj>
              </mc:Choice>
              <mc:Fallback>
                <p:oleObj name="Equation" r:id="rId3" imgW="1244520" imgH="482400" progId="Equation.3">
                  <p:embed/>
                  <p:pic>
                    <p:nvPicPr>
                      <p:cNvPr id="7372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629" y="2134830"/>
                        <a:ext cx="5561151" cy="215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174673" y="5943838"/>
            <a:ext cx="9293979" cy="21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-z </a:t>
            </a:r>
            <a:r>
              <a:rPr lang="en-US" sz="4799" dirty="0" err="1"/>
              <a:t>balik</a:t>
            </a:r>
            <a:r>
              <a:rPr lang="en-US" sz="4799" dirty="0"/>
              <a:t> </a:t>
            </a:r>
            <a:r>
              <a:rPr lang="en-US" sz="4799" dirty="0" err="1"/>
              <a:t>dari</a:t>
            </a:r>
            <a:r>
              <a:rPr lang="en-US" sz="4799" dirty="0"/>
              <a:t>  </a:t>
            </a:r>
          </a:p>
        </p:txBody>
      </p:sp>
      <p:graphicFrame>
        <p:nvGraphicFramePr>
          <p:cNvPr id="73729" name="Object 1025"/>
          <p:cNvGraphicFramePr>
            <a:graphicFrameLocks noChangeAspect="1"/>
          </p:cNvGraphicFramePr>
          <p:nvPr/>
        </p:nvGraphicFramePr>
        <p:xfrm>
          <a:off x="13283919" y="5604202"/>
          <a:ext cx="6592757" cy="241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3" name="Equation" r:id="rId5" imgW="1600200" imgH="583920" progId="Equation.3">
                  <p:embed/>
                </p:oleObj>
              </mc:Choice>
              <mc:Fallback>
                <p:oleObj name="Equation" r:id="rId5" imgW="1600200" imgH="583920" progId="Equation.3">
                  <p:embed/>
                  <p:pic>
                    <p:nvPicPr>
                      <p:cNvPr id="7372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3919" y="5604202"/>
                        <a:ext cx="6592757" cy="2412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13728" y="7315081"/>
            <a:ext cx="3199567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chemeClr val="accent2"/>
                </a:solidFill>
              </a:rPr>
              <a:t>Jawab</a:t>
            </a:r>
            <a:r>
              <a:rPr lang="en-US" sz="5599" b="1" u="sng" dirty="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73730" name="Object 1026"/>
          <p:cNvGraphicFramePr>
            <a:graphicFrameLocks noChangeAspect="1"/>
          </p:cNvGraphicFramePr>
          <p:nvPr/>
        </p:nvGraphicFramePr>
        <p:xfrm>
          <a:off x="4548591" y="8716796"/>
          <a:ext cx="11296881" cy="162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4" name="Equation" r:id="rId7" imgW="2743200" imgH="393480" progId="Equation.3">
                  <p:embed/>
                </p:oleObj>
              </mc:Choice>
              <mc:Fallback>
                <p:oleObj name="Equation" r:id="rId7" imgW="2743200" imgH="393480" progId="Equation.3">
                  <p:embed/>
                  <p:pic>
                    <p:nvPicPr>
                      <p:cNvPr id="7373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591" y="8716796"/>
                        <a:ext cx="11296881" cy="162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028"/>
          <p:cNvGraphicFramePr>
            <a:graphicFrameLocks noChangeAspect="1"/>
          </p:cNvGraphicFramePr>
          <p:nvPr/>
        </p:nvGraphicFramePr>
        <p:xfrm>
          <a:off x="4500981" y="10628921"/>
          <a:ext cx="7687847" cy="178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5" name="Equation" r:id="rId9" imgW="1866600" imgH="431640" progId="Equation.3">
                  <p:embed/>
                </p:oleObj>
              </mc:Choice>
              <mc:Fallback>
                <p:oleObj name="Equation" r:id="rId9" imgW="1866600" imgH="431640" progId="Equation.3">
                  <p:embed/>
                  <p:pic>
                    <p:nvPicPr>
                      <p:cNvPr id="7373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81" y="10628921"/>
                        <a:ext cx="7687847" cy="1783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56648" y="4572596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5599" b="1" dirty="0" err="1">
                <a:solidFill>
                  <a:srgbClr val="008000"/>
                </a:solidFill>
              </a:rPr>
              <a:t>Contoh</a:t>
            </a:r>
            <a:r>
              <a:rPr lang="en-US" sz="5599" b="1" dirty="0">
                <a:solidFill>
                  <a:srgbClr val="008000"/>
                </a:solidFill>
              </a:rPr>
              <a:t> 11: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400266" y="12213465"/>
            <a:ext cx="0" cy="7313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198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69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build="p" autoUpdateAnimBg="0"/>
      <p:bldP spid="29702" grpId="0" build="p" autoUpdateAnimBg="0"/>
      <p:bldP spid="12" grpId="0" build="p" autoUpdateAnimBg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18/10/2021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2</a:t>
            </a:fld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8917" y="4666431"/>
            <a:ext cx="16454914" cy="9049569"/>
          </a:xfrm>
        </p:spPr>
        <p:txBody>
          <a:bodyPr>
            <a:normAutofit/>
          </a:bodyPr>
          <a:lstStyle/>
          <a:p>
            <a:r>
              <a:rPr lang="en-US" dirty="0"/>
              <a:t>Overview TZ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 </a:t>
            </a:r>
            <a:r>
              <a:rPr lang="en-US" dirty="0" err="1"/>
              <a:t>kausal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anti </a:t>
            </a:r>
            <a:r>
              <a:rPr lang="en-US" dirty="0" err="1"/>
              <a:t>kausal</a:t>
            </a:r>
            <a:r>
              <a:rPr lang="en-US" dirty="0"/>
              <a:t>, ROC, Zero Pole, TZ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impuls</a:t>
            </a:r>
            <a:r>
              <a:rPr lang="en-US" dirty="0"/>
              <a:t>, TZ </a:t>
            </a:r>
            <a:r>
              <a:rPr lang="en-US" dirty="0" err="1"/>
              <a:t>fungsi</a:t>
            </a:r>
            <a:r>
              <a:rPr lang="en-US" dirty="0"/>
              <a:t> sinusoidal</a:t>
            </a:r>
          </a:p>
          <a:p>
            <a:r>
              <a:rPr lang="en-US" dirty="0"/>
              <a:t>Overview ITZ :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, </a:t>
            </a:r>
            <a:r>
              <a:rPr lang="en-US" dirty="0" err="1"/>
              <a:t>manipulasi</a:t>
            </a:r>
            <a:r>
              <a:rPr lang="en-US" dirty="0"/>
              <a:t> ITZ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propertynya</a:t>
            </a:r>
            <a:r>
              <a:rPr lang="en-US" dirty="0"/>
              <a:t>, </a:t>
            </a:r>
            <a:r>
              <a:rPr lang="en-US" dirty="0" err="1"/>
              <a:t>ROCnya</a:t>
            </a:r>
            <a:r>
              <a:rPr lang="en-US" dirty="0"/>
              <a:t> (</a:t>
            </a:r>
            <a:r>
              <a:rPr lang="en-US" dirty="0" err="1"/>
              <a:t>kausal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anti </a:t>
            </a:r>
            <a:r>
              <a:rPr lang="en-US" dirty="0" err="1"/>
              <a:t>kausal</a:t>
            </a:r>
            <a:r>
              <a:rPr lang="en-US" dirty="0"/>
              <a:t>), </a:t>
            </a:r>
            <a:r>
              <a:rPr lang="en-US" dirty="0" err="1"/>
              <a:t>fungsinya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 ITZ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logaritma</a:t>
            </a:r>
            <a:r>
              <a:rPr lang="en-US" dirty="0"/>
              <a:t> f(z) </a:t>
            </a:r>
            <a:r>
              <a:rPr lang="en-US" dirty="0" err="1"/>
              <a:t>dan</a:t>
            </a:r>
            <a:r>
              <a:rPr lang="en-US" dirty="0"/>
              <a:t> TZ </a:t>
            </a:r>
            <a:r>
              <a:rPr lang="en-US" dirty="0" err="1"/>
              <a:t>fungsi</a:t>
            </a:r>
            <a:r>
              <a:rPr lang="en-US" dirty="0"/>
              <a:t> x(n)/n.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28917" y="2381026"/>
            <a:ext cx="16454914" cy="2285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798" b="1" dirty="0"/>
              <a:t>Content</a:t>
            </a:r>
            <a:endParaRPr lang="en-US" sz="8798" b="1" dirty="0"/>
          </a:p>
        </p:txBody>
      </p:sp>
    </p:spTree>
    <p:extLst>
      <p:ext uri="{BB962C8B-B14F-4D97-AF65-F5344CB8AC3E}">
        <p14:creationId xmlns:p14="http://schemas.microsoft.com/office/powerpoint/2010/main" val="385095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206" y="611227"/>
            <a:ext cx="18283238" cy="914162"/>
          </a:xfrm>
        </p:spPr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  <a:buFont typeface="Wingdings" pitchFamily="2" charset="2"/>
              <a:buChar char="q"/>
            </a:pPr>
            <a:r>
              <a:rPr lang="en-US" sz="6398" b="1">
                <a:solidFill>
                  <a:schemeClr val="accent2"/>
                </a:solidFill>
              </a:rPr>
              <a:t>TRANSFORMASI-Z SATU SISI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008" y="1982470"/>
            <a:ext cx="4875530" cy="1218883"/>
          </a:xfrm>
        </p:spPr>
        <p:txBody>
          <a:bodyPr/>
          <a:lstStyle/>
          <a:p>
            <a:pPr marL="555487" indent="-555487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008000"/>
                </a:solidFill>
              </a:rPr>
              <a:t>Definisi :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656648" y="3810794"/>
            <a:ext cx="16759634" cy="274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198" b="1" u="sng">
                <a:solidFill>
                  <a:schemeClr val="accent2"/>
                </a:solidFill>
              </a:rPr>
              <a:t>Contoh Soal 8.20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198"/>
              <a:t>Tentukan transformasi Z satu sisi dari beberapa sinyal diskrit di bawah ini</a:t>
            </a:r>
          </a:p>
        </p:txBody>
      </p:sp>
      <p:graphicFrame>
        <p:nvGraphicFramePr>
          <p:cNvPr id="87040" name="Object 0"/>
          <p:cNvGraphicFramePr>
            <a:graphicFrameLocks noChangeAspect="1"/>
          </p:cNvGraphicFramePr>
          <p:nvPr/>
        </p:nvGraphicFramePr>
        <p:xfrm>
          <a:off x="8894033" y="1830110"/>
          <a:ext cx="5726208" cy="192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2" name="Equation" r:id="rId3" imgW="1282680" imgH="431640" progId="Equation.3">
                  <p:embed/>
                </p:oleObj>
              </mc:Choice>
              <mc:Fallback>
                <p:oleObj name="Equation" r:id="rId3" imgW="1282680" imgH="431640" progId="Equation.3">
                  <p:embed/>
                  <p:pic>
                    <p:nvPicPr>
                      <p:cNvPr id="8704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4033" y="1830110"/>
                        <a:ext cx="5726208" cy="1929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09011" y="7525663"/>
            <a:ext cx="8335379" cy="6122981"/>
            <a:chOff x="244" y="2391"/>
            <a:chExt cx="2626" cy="1929"/>
          </a:xfrm>
        </p:grpSpPr>
        <p:graphicFrame>
          <p:nvGraphicFramePr>
            <p:cNvPr id="41987" name="Object 1"/>
            <p:cNvGraphicFramePr>
              <a:graphicFrameLocks noChangeAspect="1"/>
            </p:cNvGraphicFramePr>
            <p:nvPr/>
          </p:nvGraphicFramePr>
          <p:xfrm>
            <a:off x="244" y="2391"/>
            <a:ext cx="2626" cy="1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303" name="Equation" r:id="rId5" imgW="1866600" imgH="1143000" progId="Equation.3">
                    <p:embed/>
                  </p:oleObj>
                </mc:Choice>
                <mc:Fallback>
                  <p:oleObj name="Equation" r:id="rId5" imgW="1866600" imgH="1143000" progId="Equation.3">
                    <p:embed/>
                    <p:pic>
                      <p:nvPicPr>
                        <p:cNvPr id="41987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2391"/>
                          <a:ext cx="2626" cy="1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V="1">
              <a:off x="1776" y="29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198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1632" y="40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198"/>
            </a:p>
          </p:txBody>
        </p:sp>
      </p:grpSp>
    </p:spTree>
    <p:extLst>
      <p:ext uri="{BB962C8B-B14F-4D97-AF65-F5344CB8AC3E}">
        <p14:creationId xmlns:p14="http://schemas.microsoft.com/office/powerpoint/2010/main" val="36836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build="p" autoUpdateAnimBg="0"/>
      <p:bldP spid="4915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656647" y="611227"/>
            <a:ext cx="5637332" cy="106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7198" b="1" u="sng">
                <a:solidFill>
                  <a:schemeClr val="accent2"/>
                </a:solidFill>
              </a:rPr>
              <a:t>Jawab:</a:t>
            </a:r>
          </a:p>
        </p:txBody>
      </p: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3809008" y="1677749"/>
          <a:ext cx="11236573" cy="204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0" name="Equation" r:id="rId3" imgW="2514600" imgH="457200" progId="Equation.3">
                  <p:embed/>
                </p:oleObj>
              </mc:Choice>
              <mc:Fallback>
                <p:oleObj name="Equation" r:id="rId3" imgW="2514600" imgH="457200" progId="Equation.3">
                  <p:embed/>
                  <p:pic>
                    <p:nvPicPr>
                      <p:cNvPr id="8806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008" y="1677749"/>
                        <a:ext cx="11236573" cy="2044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09008" y="3963154"/>
            <a:ext cx="7659281" cy="3123386"/>
            <a:chOff x="240" y="1248"/>
            <a:chExt cx="2413" cy="984"/>
          </a:xfrm>
        </p:grpSpPr>
        <p:graphicFrame>
          <p:nvGraphicFramePr>
            <p:cNvPr id="43013" name="Object 3"/>
            <p:cNvGraphicFramePr>
              <a:graphicFrameLocks noChangeAspect="1"/>
            </p:cNvGraphicFramePr>
            <p:nvPr/>
          </p:nvGraphicFramePr>
          <p:xfrm>
            <a:off x="240" y="1248"/>
            <a:ext cx="2413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31" name="Equation" r:id="rId5" imgW="1714320" imgH="698400" progId="Equation.3">
                    <p:embed/>
                  </p:oleObj>
                </mc:Choice>
                <mc:Fallback>
                  <p:oleObj name="Equation" r:id="rId5" imgW="1714320" imgH="698400" progId="Equation.3">
                    <p:embed/>
                    <p:pic>
                      <p:nvPicPr>
                        <p:cNvPr id="4301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48"/>
                          <a:ext cx="2413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8" name="Line 6"/>
            <p:cNvSpPr>
              <a:spLocks noChangeShapeType="1"/>
            </p:cNvSpPr>
            <p:nvPr/>
          </p:nvSpPr>
          <p:spPr bwMode="auto">
            <a:xfrm flipV="1">
              <a:off x="1824" y="15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198"/>
            </a:p>
          </p:txBody>
        </p:sp>
      </p:grp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3809011" y="7619804"/>
          <a:ext cx="11915846" cy="21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2" name="Equation" r:id="rId7" imgW="2666880" imgH="482400" progId="Equation.3">
                  <p:embed/>
                </p:oleObj>
              </mc:Choice>
              <mc:Fallback>
                <p:oleObj name="Equation" r:id="rId7" imgW="2666880" imgH="482400" progId="Equation.3">
                  <p:embed/>
                  <p:pic>
                    <p:nvPicPr>
                      <p:cNvPr id="880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011" y="7619804"/>
                        <a:ext cx="11915846" cy="215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1368" y="10057567"/>
            <a:ext cx="7376778" cy="3123386"/>
            <a:chOff x="288" y="3168"/>
            <a:chExt cx="2324" cy="984"/>
          </a:xfrm>
        </p:grpSpPr>
        <p:graphicFrame>
          <p:nvGraphicFramePr>
            <p:cNvPr id="43012" name="Object 2"/>
            <p:cNvGraphicFramePr>
              <a:graphicFrameLocks noChangeAspect="1"/>
            </p:cNvGraphicFramePr>
            <p:nvPr/>
          </p:nvGraphicFramePr>
          <p:xfrm>
            <a:off x="288" y="3168"/>
            <a:ext cx="2324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33" name="Equation" r:id="rId9" imgW="1650960" imgH="698400" progId="Equation.3">
                    <p:embed/>
                  </p:oleObj>
                </mc:Choice>
                <mc:Fallback>
                  <p:oleObj name="Equation" r:id="rId9" imgW="1650960" imgH="698400" progId="Equation.3">
                    <p:embed/>
                    <p:pic>
                      <p:nvPicPr>
                        <p:cNvPr id="4301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68"/>
                          <a:ext cx="2324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" name="Line 10"/>
            <p:cNvSpPr>
              <a:spLocks noChangeShapeType="1"/>
            </p:cNvSpPr>
            <p:nvPr/>
          </p:nvSpPr>
          <p:spPr bwMode="auto">
            <a:xfrm flipV="1">
              <a:off x="1728" y="35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198"/>
            </a:p>
          </p:txBody>
        </p:sp>
      </p:grpSp>
    </p:spTree>
    <p:extLst>
      <p:ext uri="{BB962C8B-B14F-4D97-AF65-F5344CB8AC3E}">
        <p14:creationId xmlns:p14="http://schemas.microsoft.com/office/powerpoint/2010/main" val="39234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656648" y="611227"/>
            <a:ext cx="16759634" cy="259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198" b="1" u="sng">
                <a:solidFill>
                  <a:schemeClr val="accent2"/>
                </a:solidFill>
              </a:rPr>
              <a:t>Contoh Soal 8.21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198"/>
              <a:t>Tentukan transformasi Z satu sisi dari beberapa sinyal impuls di bawah ini</a:t>
            </a:r>
          </a:p>
        </p:txBody>
      </p:sp>
      <p:graphicFrame>
        <p:nvGraphicFramePr>
          <p:cNvPr id="890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67257"/>
              </p:ext>
            </p:extLst>
          </p:nvPr>
        </p:nvGraphicFramePr>
        <p:xfrm>
          <a:off x="12927614" y="4186054"/>
          <a:ext cx="8624230" cy="306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4" name="Equation" r:id="rId3" imgW="1930320" imgH="685800" progId="Equation.3">
                  <p:embed/>
                </p:oleObj>
              </mc:Choice>
              <mc:Fallback>
                <p:oleObj name="Equation" r:id="rId3" imgW="1930320" imgH="685800" progId="Equation.3">
                  <p:embed/>
                  <p:pic>
                    <p:nvPicPr>
                      <p:cNvPr id="8908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7614" y="4186054"/>
                        <a:ext cx="8624230" cy="306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809008" y="6248559"/>
            <a:ext cx="5637332" cy="91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>
                <a:solidFill>
                  <a:schemeClr val="accent2"/>
                </a:solidFill>
              </a:rPr>
              <a:t>Jawab:</a:t>
            </a:r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3809008" y="7162721"/>
          <a:ext cx="8459173" cy="192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5" name="Equation" r:id="rId5" imgW="1892160" imgH="431640" progId="Equation.3">
                  <p:embed/>
                </p:oleObj>
              </mc:Choice>
              <mc:Fallback>
                <p:oleObj name="Equation" r:id="rId5" imgW="1892160" imgH="431640" progId="Equation.3">
                  <p:embed/>
                  <p:pic>
                    <p:nvPicPr>
                      <p:cNvPr id="890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008" y="7162721"/>
                        <a:ext cx="8459173" cy="192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3840752" y="8991045"/>
          <a:ext cx="10328760" cy="192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6" name="Equation" r:id="rId7" imgW="2311200" imgH="431640" progId="Equation.3">
                  <p:embed/>
                </p:oleObj>
              </mc:Choice>
              <mc:Fallback>
                <p:oleObj name="Equation" r:id="rId7" imgW="2311200" imgH="431640" progId="Equation.3">
                  <p:embed/>
                  <p:pic>
                    <p:nvPicPr>
                      <p:cNvPr id="89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752" y="8991045"/>
                        <a:ext cx="10328760" cy="192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3850274" y="11276449"/>
          <a:ext cx="9709797" cy="192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7" name="Equation" r:id="rId9" imgW="2171520" imgH="431640" progId="Equation.3">
                  <p:embed/>
                </p:oleObj>
              </mc:Choice>
              <mc:Fallback>
                <p:oleObj name="Equation" r:id="rId9" imgW="2171520" imgH="431640" progId="Equation.3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274" y="11276449"/>
                        <a:ext cx="9709797" cy="192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6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656647" y="611227"/>
            <a:ext cx="7160935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6398" b="1">
                <a:solidFill>
                  <a:srgbClr val="008000"/>
                </a:solidFill>
              </a:rPr>
              <a:t>Time Delay</a:t>
            </a:r>
          </a:p>
        </p:txBody>
      </p:sp>
      <p:graphicFrame>
        <p:nvGraphicFramePr>
          <p:cNvPr id="90112" name="Object 1024"/>
          <p:cNvGraphicFramePr>
            <a:graphicFrameLocks noChangeAspect="1"/>
          </p:cNvGraphicFramePr>
          <p:nvPr/>
        </p:nvGraphicFramePr>
        <p:xfrm>
          <a:off x="4564464" y="1373032"/>
          <a:ext cx="10979466" cy="204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6" name="Equation" r:id="rId3" imgW="2323800" imgH="431640" progId="Equation.3">
                  <p:embed/>
                </p:oleObj>
              </mc:Choice>
              <mc:Fallback>
                <p:oleObj name="Equation" r:id="rId3" imgW="2323800" imgH="431640" progId="Equation.3">
                  <p:embed/>
                  <p:pic>
                    <p:nvPicPr>
                      <p:cNvPr id="901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464" y="1373032"/>
                        <a:ext cx="10979466" cy="2040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113728" y="2896632"/>
            <a:ext cx="16607274" cy="274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198" b="1" u="sng" dirty="0" err="1">
                <a:solidFill>
                  <a:schemeClr val="accent2"/>
                </a:solidFill>
              </a:rPr>
              <a:t>Contoh</a:t>
            </a:r>
            <a:r>
              <a:rPr lang="en-US" sz="7198" b="1" u="sng" dirty="0">
                <a:solidFill>
                  <a:schemeClr val="accent2"/>
                </a:solidFill>
              </a:rPr>
              <a:t> </a:t>
            </a:r>
            <a:r>
              <a:rPr lang="en-US" sz="7198" b="1" u="sng" dirty="0" err="1">
                <a:solidFill>
                  <a:schemeClr val="accent2"/>
                </a:solidFill>
              </a:rPr>
              <a:t>Soal</a:t>
            </a:r>
            <a:r>
              <a:rPr lang="en-US" sz="7198" b="1" u="sng" dirty="0">
                <a:solidFill>
                  <a:schemeClr val="accent2"/>
                </a:solidFill>
              </a:rPr>
              <a:t> 8.22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800" dirty="0" err="1"/>
              <a:t>Tentukan</a:t>
            </a:r>
            <a:r>
              <a:rPr lang="en-US" sz="4800" dirty="0"/>
              <a:t> </a:t>
            </a:r>
            <a:r>
              <a:rPr lang="en-US" sz="4800" dirty="0" err="1"/>
              <a:t>transformasi</a:t>
            </a:r>
            <a:r>
              <a:rPr lang="en-US" sz="4800" dirty="0"/>
              <a:t> Z </a:t>
            </a:r>
            <a:r>
              <a:rPr lang="en-US" sz="4800" dirty="0" err="1"/>
              <a:t>satu</a:t>
            </a:r>
            <a:r>
              <a:rPr lang="en-US" sz="4800" dirty="0"/>
              <a:t> </a:t>
            </a:r>
            <a:r>
              <a:rPr lang="en-US" sz="4800" dirty="0" err="1"/>
              <a:t>sisi</a:t>
            </a:r>
            <a:r>
              <a:rPr lang="en-US" sz="4800" dirty="0"/>
              <a:t> </a:t>
            </a:r>
            <a:r>
              <a:rPr lang="en-US" sz="4800" dirty="0" err="1"/>
              <a:t>dari</a:t>
            </a:r>
            <a:r>
              <a:rPr lang="en-US" sz="4800" dirty="0"/>
              <a:t> x</a:t>
            </a:r>
            <a:r>
              <a:rPr lang="en-US" sz="4800" baseline="-25000" dirty="0"/>
              <a:t>1</a:t>
            </a:r>
            <a:r>
              <a:rPr lang="en-US" sz="4800" dirty="0"/>
              <a:t>(n) = x(n-2)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800" dirty="0" err="1"/>
              <a:t>dimana</a:t>
            </a:r>
            <a:r>
              <a:rPr lang="en-US" sz="4800" dirty="0"/>
              <a:t> x(n) = </a:t>
            </a:r>
            <a:r>
              <a:rPr lang="en-US" sz="4800" dirty="0" err="1"/>
              <a:t>a</a:t>
            </a:r>
            <a:r>
              <a:rPr lang="en-US" sz="4800" baseline="30000" dirty="0" err="1"/>
              <a:t>n</a:t>
            </a:r>
            <a:r>
              <a:rPr lang="en-US" sz="4800" dirty="0" err="1"/>
              <a:t>u</a:t>
            </a:r>
            <a:r>
              <a:rPr lang="en-US" sz="4800" dirty="0"/>
              <a:t>(n ) </a:t>
            </a:r>
          </a:p>
        </p:txBody>
      </p:sp>
      <p:graphicFrame>
        <p:nvGraphicFramePr>
          <p:cNvPr id="9011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81151"/>
              </p:ext>
            </p:extLst>
          </p:nvPr>
        </p:nvGraphicFramePr>
        <p:xfrm>
          <a:off x="4789827" y="6058112"/>
          <a:ext cx="12055510" cy="18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7" name="Equation" r:id="rId5" imgW="2552400" imgH="393480" progId="Equation.3">
                  <p:embed/>
                </p:oleObj>
              </mc:Choice>
              <mc:Fallback>
                <p:oleObj name="Equation" r:id="rId5" imgW="2552400" imgH="393480" progId="Equation.3">
                  <p:embed/>
                  <p:pic>
                    <p:nvPicPr>
                      <p:cNvPr id="901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827" y="6058112"/>
                        <a:ext cx="12055510" cy="186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00593"/>
              </p:ext>
            </p:extLst>
          </p:nvPr>
        </p:nvGraphicFramePr>
        <p:xfrm>
          <a:off x="4543528" y="7729164"/>
          <a:ext cx="10919156" cy="533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8" name="Equation" r:id="rId7" imgW="2311200" imgH="1130040" progId="Equation.3">
                  <p:embed/>
                </p:oleObj>
              </mc:Choice>
              <mc:Fallback>
                <p:oleObj name="Equation" r:id="rId7" imgW="2311200" imgH="1130040" progId="Equation.3">
                  <p:embed/>
                  <p:pic>
                    <p:nvPicPr>
                      <p:cNvPr id="9011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528" y="7729164"/>
                        <a:ext cx="10919156" cy="5338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41828" y="6492805"/>
            <a:ext cx="5637332" cy="91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chemeClr val="accent2"/>
                </a:solidFill>
              </a:rPr>
              <a:t>Jawab</a:t>
            </a:r>
            <a:r>
              <a:rPr lang="en-US" sz="5599" b="1" u="sng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254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8" grpId="0" build="p" autoUpdateAnimBg="0"/>
      <p:bldP spid="522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656647" y="611227"/>
            <a:ext cx="7160935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6398" b="1">
                <a:solidFill>
                  <a:srgbClr val="008000"/>
                </a:solidFill>
              </a:rPr>
              <a:t>Time advance</a:t>
            </a:r>
          </a:p>
        </p:txBody>
      </p:sp>
      <p:graphicFrame>
        <p:nvGraphicFramePr>
          <p:cNvPr id="91136" name="Object 0"/>
          <p:cNvGraphicFramePr>
            <a:graphicFrameLocks noChangeAspect="1"/>
          </p:cNvGraphicFramePr>
          <p:nvPr/>
        </p:nvGraphicFramePr>
        <p:xfrm>
          <a:off x="4716824" y="1525392"/>
          <a:ext cx="10557300" cy="204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0" name="Equation" r:id="rId3" imgW="2234880" imgH="431640" progId="Equation.3">
                  <p:embed/>
                </p:oleObj>
              </mc:Choice>
              <mc:Fallback>
                <p:oleObj name="Equation" r:id="rId3" imgW="2234880" imgH="431640" progId="Equation.3">
                  <p:embed/>
                  <p:pic>
                    <p:nvPicPr>
                      <p:cNvPr id="9113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824" y="1525392"/>
                        <a:ext cx="10557300" cy="2040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113728" y="5943838"/>
            <a:ext cx="5637332" cy="91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>
                <a:solidFill>
                  <a:schemeClr val="accent2"/>
                </a:solidFill>
              </a:rPr>
              <a:t>Jawab:</a:t>
            </a:r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16890"/>
              </p:ext>
            </p:extLst>
          </p:nvPr>
        </p:nvGraphicFramePr>
        <p:xfrm>
          <a:off x="3656647" y="6858000"/>
          <a:ext cx="12055510" cy="18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1" name="Equation" r:id="rId5" imgW="2552400" imgH="393480" progId="Equation.3">
                  <p:embed/>
                </p:oleObj>
              </mc:Choice>
              <mc:Fallback>
                <p:oleObj name="Equation" r:id="rId5" imgW="2552400" imgH="393480" progId="Equation.3">
                  <p:embed/>
                  <p:pic>
                    <p:nvPicPr>
                      <p:cNvPr id="911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647" y="6858000"/>
                        <a:ext cx="12055510" cy="186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4113731" y="8375258"/>
          <a:ext cx="8998782" cy="533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2" name="Equation" r:id="rId7" imgW="1904760" imgH="1130040" progId="Equation.3">
                  <p:embed/>
                </p:oleObj>
              </mc:Choice>
              <mc:Fallback>
                <p:oleObj name="Equation" r:id="rId7" imgW="1904760" imgH="1130040" progId="Equation.3">
                  <p:embed/>
                  <p:pic>
                    <p:nvPicPr>
                      <p:cNvPr id="911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31" y="8375258"/>
                        <a:ext cx="8998782" cy="5338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113728" y="3201352"/>
            <a:ext cx="16607274" cy="274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198" b="1" u="sng" dirty="0" err="1">
                <a:solidFill>
                  <a:schemeClr val="accent2"/>
                </a:solidFill>
              </a:rPr>
              <a:t>Contoh</a:t>
            </a:r>
            <a:r>
              <a:rPr lang="en-US" sz="7198" b="1" u="sng" dirty="0">
                <a:solidFill>
                  <a:schemeClr val="accent2"/>
                </a:solidFill>
              </a:rPr>
              <a:t> </a:t>
            </a:r>
            <a:r>
              <a:rPr lang="en-US" sz="7198" b="1" u="sng" dirty="0" err="1">
                <a:solidFill>
                  <a:schemeClr val="accent2"/>
                </a:solidFill>
              </a:rPr>
              <a:t>Soal</a:t>
            </a:r>
            <a:r>
              <a:rPr lang="en-US" sz="7198" b="1" u="sng" dirty="0">
                <a:solidFill>
                  <a:schemeClr val="accent2"/>
                </a:solidFill>
              </a:rPr>
              <a:t> 8.23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800" dirty="0" err="1"/>
              <a:t>Tentukan</a:t>
            </a:r>
            <a:r>
              <a:rPr lang="en-US" sz="4800" dirty="0"/>
              <a:t> </a:t>
            </a:r>
            <a:r>
              <a:rPr lang="en-US" sz="4800" dirty="0" err="1"/>
              <a:t>transformasi</a:t>
            </a:r>
            <a:r>
              <a:rPr lang="en-US" sz="4800" dirty="0"/>
              <a:t> Z </a:t>
            </a:r>
            <a:r>
              <a:rPr lang="en-US" sz="4800" dirty="0" err="1"/>
              <a:t>satu</a:t>
            </a:r>
            <a:r>
              <a:rPr lang="en-US" sz="4800" dirty="0"/>
              <a:t> </a:t>
            </a:r>
            <a:r>
              <a:rPr lang="en-US" sz="4800" dirty="0" err="1"/>
              <a:t>sisi</a:t>
            </a:r>
            <a:r>
              <a:rPr lang="en-US" sz="4800" dirty="0"/>
              <a:t> </a:t>
            </a:r>
            <a:r>
              <a:rPr lang="en-US" sz="4800" dirty="0" err="1"/>
              <a:t>dari</a:t>
            </a:r>
            <a:r>
              <a:rPr lang="en-US" sz="4800" dirty="0"/>
              <a:t> x</a:t>
            </a:r>
            <a:r>
              <a:rPr lang="en-US" sz="4800" baseline="-25000" dirty="0"/>
              <a:t>2</a:t>
            </a:r>
            <a:r>
              <a:rPr lang="en-US" sz="4800" dirty="0"/>
              <a:t>(n) = x(n+2) </a:t>
            </a:r>
            <a:r>
              <a:rPr lang="en-US" sz="4800" dirty="0" err="1"/>
              <a:t>dimana</a:t>
            </a:r>
            <a:r>
              <a:rPr lang="en-US" sz="4800" dirty="0"/>
              <a:t> x(n) = </a:t>
            </a:r>
            <a:r>
              <a:rPr lang="en-US" sz="4800" dirty="0" err="1"/>
              <a:t>a</a:t>
            </a:r>
            <a:r>
              <a:rPr lang="en-US" sz="4800" baseline="30000" dirty="0" err="1"/>
              <a:t>n</a:t>
            </a:r>
            <a:r>
              <a:rPr lang="en-US" sz="4800" dirty="0" err="1"/>
              <a:t>u</a:t>
            </a:r>
            <a:r>
              <a:rPr lang="en-US" sz="4800" dirty="0"/>
              <a:t>(n ) </a:t>
            </a:r>
          </a:p>
        </p:txBody>
      </p:sp>
    </p:spTree>
    <p:extLst>
      <p:ext uri="{BB962C8B-B14F-4D97-AF65-F5344CB8AC3E}">
        <p14:creationId xmlns:p14="http://schemas.microsoft.com/office/powerpoint/2010/main" val="1915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2" grpId="0" build="p" autoUpdateAnimBg="0"/>
      <p:bldP spid="5325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654425" y="609601"/>
            <a:ext cx="76738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u="sng">
                <a:solidFill>
                  <a:schemeClr val="accent2"/>
                </a:solidFill>
              </a:rPr>
              <a:t>Contoh Soal 8.24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54250" y="1795759"/>
            <a:ext cx="224599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cs typeface="Times New Roman" pitchFamily="18" charset="0"/>
              </a:rPr>
              <a:t>Tentukan</a:t>
            </a:r>
            <a:r>
              <a:rPr lang="en-US" sz="4800" dirty="0">
                <a:cs typeface="Times New Roman" pitchFamily="18" charset="0"/>
              </a:rPr>
              <a:t> output </a:t>
            </a:r>
            <a:r>
              <a:rPr lang="en-US" sz="4800" dirty="0" err="1">
                <a:cs typeface="Times New Roman" pitchFamily="18" charset="0"/>
              </a:rPr>
              <a:t>dari</a:t>
            </a: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4800" dirty="0" err="1">
                <a:cs typeface="Times New Roman" pitchFamily="18" charset="0"/>
              </a:rPr>
              <a:t>suatu</a:t>
            </a: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4800" dirty="0" err="1">
                <a:cs typeface="Times New Roman" pitchFamily="18" charset="0"/>
              </a:rPr>
              <a:t>sistem</a:t>
            </a:r>
            <a:r>
              <a:rPr lang="en-US" sz="4800" dirty="0">
                <a:cs typeface="Times New Roman" pitchFamily="18" charset="0"/>
              </a:rPr>
              <a:t> LTI (Linear Time Invariant) yang </a:t>
            </a:r>
            <a:r>
              <a:rPr lang="en-US" sz="4800" dirty="0" err="1">
                <a:cs typeface="Times New Roman" pitchFamily="18" charset="0"/>
              </a:rPr>
              <a:t>dinyatakan</a:t>
            </a: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4800" dirty="0" err="1">
                <a:cs typeface="Times New Roman" pitchFamily="18" charset="0"/>
              </a:rPr>
              <a:t>oleh</a:t>
            </a: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4800" dirty="0" err="1">
                <a:cs typeface="Times New Roman" pitchFamily="18" charset="0"/>
              </a:rPr>
              <a:t>persamaan</a:t>
            </a: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4800" dirty="0" err="1">
                <a:cs typeface="Times New Roman" pitchFamily="18" charset="0"/>
              </a:rPr>
              <a:t>beda</a:t>
            </a:r>
            <a:r>
              <a:rPr lang="en-US" sz="4800" dirty="0">
                <a:cs typeface="Times New Roman" pitchFamily="18" charset="0"/>
              </a:rPr>
              <a:t> :</a:t>
            </a:r>
            <a:r>
              <a:rPr lang="en-US" sz="7200" dirty="0">
                <a:cs typeface="Times New Roman" pitchFamily="18" charset="0"/>
              </a:rPr>
              <a:t>	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806825" y="7315200"/>
            <a:ext cx="320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626" indent="-555626">
              <a:spcBef>
                <a:spcPct val="20000"/>
              </a:spcBef>
              <a:buClr>
                <a:schemeClr val="accent2"/>
              </a:buClr>
            </a:pPr>
            <a:r>
              <a:rPr lang="en-US" sz="5600" b="1" u="sng">
                <a:solidFill>
                  <a:schemeClr val="accent2"/>
                </a:solidFill>
              </a:rPr>
              <a:t>Jawab:</a:t>
            </a:r>
          </a:p>
        </p:txBody>
      </p:sp>
      <p:graphicFrame>
        <p:nvGraphicFramePr>
          <p:cNvPr id="92160" name="Object 0"/>
          <p:cNvGraphicFramePr>
            <a:graphicFrameLocks noChangeAspect="1"/>
          </p:cNvGraphicFramePr>
          <p:nvPr/>
        </p:nvGraphicFramePr>
        <p:xfrm>
          <a:off x="4111625" y="8991601"/>
          <a:ext cx="12344400" cy="244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6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921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8991601"/>
                        <a:ext cx="12344400" cy="2447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3959225" y="3810000"/>
          <a:ext cx="150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7" name="Equation" r:id="rId5" imgW="3263760" imgH="203040" progId="Equation.3">
                  <p:embed/>
                </p:oleObj>
              </mc:Choice>
              <mc:Fallback>
                <p:oleObj name="Equation" r:id="rId5" imgW="3263760" imgH="203040" progId="Equation.3">
                  <p:embed/>
                  <p:pic>
                    <p:nvPicPr>
                      <p:cNvPr id="921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810000"/>
                        <a:ext cx="1508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3959225" y="5029200"/>
          <a:ext cx="815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8" name="Equation" r:id="rId7" imgW="1841400" imgH="203040" progId="Equation.3">
                  <p:embed/>
                </p:oleObj>
              </mc:Choice>
              <mc:Fallback>
                <p:oleObj name="Equation" r:id="rId7" imgW="1841400" imgH="203040" progId="Equation.3">
                  <p:embed/>
                  <p:pic>
                    <p:nvPicPr>
                      <p:cNvPr id="921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029200"/>
                        <a:ext cx="815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12341225" y="6705600"/>
            <a:ext cx="22860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5570202" y="6276977"/>
          <a:ext cx="3876674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9" name="Equation" r:id="rId9" imgW="876240" imgH="215640" progId="Equation.3">
                  <p:embed/>
                </p:oleObj>
              </mc:Choice>
              <mc:Fallback>
                <p:oleObj name="Equation" r:id="rId9" imgW="876240" imgH="215640" progId="Equation.3">
                  <p:embed/>
                  <p:pic>
                    <p:nvPicPr>
                      <p:cNvPr id="92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0202" y="6276977"/>
                        <a:ext cx="3876674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312025" y="6331029"/>
            <a:ext cx="4557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dengan</a:t>
            </a:r>
            <a:r>
              <a:rPr lang="en-US" dirty="0"/>
              <a:t> input x(n) = 0</a:t>
            </a:r>
          </a:p>
        </p:txBody>
      </p:sp>
    </p:spTree>
    <p:extLst>
      <p:ext uri="{BB962C8B-B14F-4D97-AF65-F5344CB8AC3E}">
        <p14:creationId xmlns:p14="http://schemas.microsoft.com/office/powerpoint/2010/main" val="13447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build="p" autoUpdateAnimBg="0"/>
      <p:bldP spid="542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654426" y="4876800"/>
          <a:ext cx="12290426" cy="404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48" name="Equation" r:id="rId3" imgW="2539800" imgH="838080" progId="Equation.3">
                  <p:embed/>
                </p:oleObj>
              </mc:Choice>
              <mc:Fallback>
                <p:oleObj name="Equation" r:id="rId3" imgW="2539800" imgH="838080" progId="Equation.3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4876800"/>
                        <a:ext cx="12290426" cy="4041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562352" y="609600"/>
          <a:ext cx="17770474" cy="373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49" name="Equation" r:id="rId5" imgW="3492360" imgH="736560" progId="Equation.3">
                  <p:embed/>
                </p:oleObj>
              </mc:Choice>
              <mc:Fallback>
                <p:oleObj name="Equation" r:id="rId5" imgW="3492360" imgH="73656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2" y="609600"/>
                        <a:ext cx="17770474" cy="373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806826" y="9906001"/>
          <a:ext cx="11614150" cy="214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0" name="Equation" r:id="rId7" imgW="2400120" imgH="444240" progId="Equation.3">
                  <p:embed/>
                </p:oleObj>
              </mc:Choice>
              <mc:Fallback>
                <p:oleObj name="Equation" r:id="rId7" imgW="2400120" imgH="44424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9906001"/>
                        <a:ext cx="11614150" cy="2143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4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654425" y="762001"/>
          <a:ext cx="16002000" cy="206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4" name="Equation" r:id="rId3" imgW="3429000" imgH="444240" progId="Equation.3">
                  <p:embed/>
                </p:oleObj>
              </mc:Choice>
              <mc:Fallback>
                <p:oleObj name="Equation" r:id="rId3" imgW="3429000" imgH="444240" progId="Equation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762001"/>
                        <a:ext cx="16002000" cy="206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806825" y="3505200"/>
          <a:ext cx="14744700" cy="441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5" name="Equation" r:id="rId5" imgW="3047760" imgH="914400" progId="Equation.3">
                  <p:embed/>
                </p:oleObj>
              </mc:Choice>
              <mc:Fallback>
                <p:oleObj name="Equation" r:id="rId5" imgW="3047760" imgH="914400" progId="Equation.3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505200"/>
                        <a:ext cx="14744700" cy="441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806825" y="8229601"/>
          <a:ext cx="132715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6" name="Equation" r:id="rId7" imgW="2743200" imgH="393480" progId="Equation.3">
                  <p:embed/>
                </p:oleObj>
              </mc:Choice>
              <mc:Fallback>
                <p:oleObj name="Equation" r:id="rId7" imgW="2743200" imgH="39348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8229601"/>
                        <a:ext cx="132715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806826" y="10972801"/>
          <a:ext cx="8112126" cy="110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7" name="Equation" r:id="rId9" imgW="1676160" imgH="228600" progId="Equation.3">
                  <p:embed/>
                </p:oleObj>
              </mc:Choice>
              <mc:Fallback>
                <p:oleObj name="Equation" r:id="rId9" imgW="1676160" imgH="228600" progId="Equation.3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10972801"/>
                        <a:ext cx="8112126" cy="1101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2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4425" y="609600"/>
            <a:ext cx="929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7200" b="1" u="sng">
                <a:solidFill>
                  <a:schemeClr val="accent2"/>
                </a:solidFill>
              </a:rPr>
              <a:t>Contoh Soal 8.25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959225" y="5486400"/>
            <a:ext cx="320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626" indent="-555626">
              <a:spcBef>
                <a:spcPct val="20000"/>
              </a:spcBef>
              <a:buClr>
                <a:schemeClr val="accent2"/>
              </a:buClr>
            </a:pPr>
            <a:r>
              <a:rPr lang="en-US" sz="5600" b="1" u="sng">
                <a:solidFill>
                  <a:schemeClr val="accent2"/>
                </a:solidFill>
              </a:rPr>
              <a:t>Jawab: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806825" y="1676400"/>
            <a:ext cx="17526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7200">
                <a:cs typeface="Times New Roman" pitchFamily="18" charset="0"/>
              </a:rPr>
              <a:t>Tentukan output dari suatu sistem LTI yang mendapat input x(n) = u(n) dan dinyatakan oleh persamaan beda :	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959225" y="3505200"/>
          <a:ext cx="17373600" cy="189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6" name="Equation" r:id="rId3" imgW="3962160" imgH="431640" progId="Equation.3">
                  <p:embed/>
                </p:oleObj>
              </mc:Choice>
              <mc:Fallback>
                <p:oleObj name="Equation" r:id="rId3" imgW="3962160" imgH="431640" progId="Equation.3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505200"/>
                        <a:ext cx="17373600" cy="189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111625" y="6705601"/>
          <a:ext cx="1722120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7" name="Equation" r:id="rId5" imgW="3708360" imgH="736560" progId="Equation.3">
                  <p:embed/>
                </p:oleObj>
              </mc:Choice>
              <mc:Fallback>
                <p:oleObj name="Equation" r:id="rId5" imgW="3708360" imgH="736560" progId="Equation.3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6705601"/>
                        <a:ext cx="17221200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162426" y="10515601"/>
          <a:ext cx="11934826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8" name="Equation" r:id="rId7" imgW="2577960" imgH="482400" progId="Equation.3">
                  <p:embed/>
                </p:oleObj>
              </mc:Choice>
              <mc:Fallback>
                <p:oleObj name="Equation" r:id="rId7" imgW="2577960" imgH="482400" progId="Equation.3">
                  <p:embed/>
                  <p:pic>
                    <p:nvPicPr>
                      <p:cNvPr id="5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6" y="10515601"/>
                        <a:ext cx="11934826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3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  <p:bldP spid="57347" grpId="0" build="p" autoUpdateAnimBg="0"/>
      <p:bldP spid="5734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654426" y="609601"/>
          <a:ext cx="11934826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4" name="Equation" r:id="rId3" imgW="2577960" imgH="482400" progId="Equation.3">
                  <p:embed/>
                </p:oleObj>
              </mc:Choice>
              <mc:Fallback>
                <p:oleObj name="Equation" r:id="rId3" imgW="2577960" imgH="48240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609601"/>
                        <a:ext cx="11934826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06826" y="3505201"/>
          <a:ext cx="15224126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5" name="Equation" r:id="rId5" imgW="3288960" imgH="419040" progId="Equation.3">
                  <p:embed/>
                </p:oleObj>
              </mc:Choice>
              <mc:Fallback>
                <p:oleObj name="Equation" r:id="rId5" imgW="3288960" imgH="419040" progId="Equation.3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3505201"/>
                        <a:ext cx="15224126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806826" y="5791201"/>
          <a:ext cx="12226926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6" name="Equation" r:id="rId7" imgW="2641320" imgH="444240" progId="Equation.3">
                  <p:embed/>
                </p:oleObj>
              </mc:Choice>
              <mc:Fallback>
                <p:oleObj name="Equation" r:id="rId7" imgW="2641320" imgH="444240" progId="Equation.3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5791201"/>
                        <a:ext cx="12226926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806825" y="8229601"/>
          <a:ext cx="999490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7" name="Equation" r:id="rId9" imgW="2158920" imgH="444240" progId="Equation.3">
                  <p:embed/>
                </p:oleObj>
              </mc:Choice>
              <mc:Fallback>
                <p:oleObj name="Equation" r:id="rId9" imgW="2158920" imgH="44424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8229601"/>
                        <a:ext cx="999490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806825" y="10820401"/>
          <a:ext cx="858520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8" name="Equation" r:id="rId11" imgW="1854000" imgH="444240" progId="Equation.3">
                  <p:embed/>
                </p:oleObj>
              </mc:Choice>
              <mc:Fallback>
                <p:oleObj name="Equation" r:id="rId11" imgW="1854000" imgH="444240" progId="Equation.3">
                  <p:embed/>
                  <p:pic>
                    <p:nvPicPr>
                      <p:cNvPr id="58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0820401"/>
                        <a:ext cx="858520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8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18/10/2021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3</a:t>
            </a:fld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“Domains of representation ”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3603" y="3931096"/>
            <a:ext cx="16913878" cy="5270925"/>
            <a:chOff x="762000" y="1965166"/>
            <a:chExt cx="8459142" cy="2636149"/>
          </a:xfrm>
        </p:grpSpPr>
        <p:sp>
          <p:nvSpPr>
            <p:cNvPr id="8" name="TextBox 7"/>
            <p:cNvSpPr txBox="1"/>
            <p:nvPr/>
          </p:nvSpPr>
          <p:spPr>
            <a:xfrm>
              <a:off x="2667000" y="1980406"/>
              <a:ext cx="6554142" cy="78490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799" dirty="0"/>
                <a:t>Domain-n (discrete time) :</a:t>
              </a:r>
            </a:p>
            <a:p>
              <a:r>
                <a:rPr lang="en-US" sz="4799" dirty="0"/>
                <a:t>Sequence, impulse response, </a:t>
              </a:r>
              <a:r>
                <a:rPr lang="en-US" sz="4799" dirty="0" err="1"/>
                <a:t>persamaan</a:t>
              </a:r>
              <a:r>
                <a:rPr lang="en-US" sz="4799" dirty="0"/>
                <a:t> </a:t>
              </a:r>
              <a:r>
                <a:rPr lang="en-US" sz="4799" dirty="0" err="1"/>
                <a:t>beda</a:t>
              </a:r>
              <a:endParaRPr lang="en-US" sz="4799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2902009"/>
              <a:ext cx="5474238" cy="78490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799" dirty="0"/>
                <a:t>Domain-      :</a:t>
              </a:r>
            </a:p>
            <a:p>
              <a:r>
                <a:rPr lang="en-US" sz="4799" dirty="0"/>
                <a:t>Freq. response, spectral representation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7612" y="3816409"/>
              <a:ext cx="3349545" cy="7849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799" dirty="0"/>
                <a:t>Domain-z :</a:t>
              </a:r>
            </a:p>
            <a:p>
              <a:r>
                <a:rPr lang="en-US" sz="4799" dirty="0"/>
                <a:t>Operator, </a:t>
              </a:r>
              <a:r>
                <a:rPr lang="en-US" sz="4799" dirty="0" err="1"/>
                <a:t>dan</a:t>
              </a:r>
              <a:r>
                <a:rPr lang="en-US" sz="4799" dirty="0"/>
                <a:t> pole-zero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80024" y="1965166"/>
              <a:ext cx="534194" cy="2286000"/>
              <a:chOff x="2132806" y="2134394"/>
              <a:chExt cx="534194" cy="2286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990600" y="3276600"/>
                <a:ext cx="2286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133600" y="25146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133600" y="3579812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133600" y="4418012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Down Arrow 11"/>
            <p:cNvSpPr/>
            <p:nvPr/>
          </p:nvSpPr>
          <p:spPr>
            <a:xfrm>
              <a:off x="762000" y="2514600"/>
              <a:ext cx="484632" cy="17526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64890" y="9460941"/>
            <a:ext cx="19377339" cy="304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398" dirty="0" err="1"/>
              <a:t>Apabila</a:t>
            </a:r>
            <a:r>
              <a:rPr lang="en-US" sz="6398" dirty="0"/>
              <a:t> </a:t>
            </a:r>
            <a:r>
              <a:rPr lang="en-US" sz="6398" dirty="0" err="1"/>
              <a:t>suatu</a:t>
            </a:r>
            <a:r>
              <a:rPr lang="en-US" sz="6398" dirty="0"/>
              <a:t> </a:t>
            </a:r>
            <a:r>
              <a:rPr lang="en-US" sz="6398" dirty="0" err="1"/>
              <a:t>kasus</a:t>
            </a:r>
            <a:r>
              <a:rPr lang="en-US" sz="6398" dirty="0"/>
              <a:t> </a:t>
            </a:r>
            <a:r>
              <a:rPr lang="en-US" sz="6398" dirty="0" err="1"/>
              <a:t>sulit</a:t>
            </a:r>
            <a:r>
              <a:rPr lang="en-US" sz="6398" dirty="0"/>
              <a:t> </a:t>
            </a:r>
            <a:r>
              <a:rPr lang="en-US" sz="6398" dirty="0" err="1"/>
              <a:t>dipecahkan</a:t>
            </a:r>
            <a:r>
              <a:rPr lang="en-US" sz="6398" dirty="0"/>
              <a:t> </a:t>
            </a:r>
            <a:r>
              <a:rPr lang="en-US" sz="6398" dirty="0" err="1"/>
              <a:t>pada</a:t>
            </a:r>
            <a:r>
              <a:rPr lang="en-US" sz="6398" dirty="0"/>
              <a:t> </a:t>
            </a:r>
            <a:r>
              <a:rPr lang="en-US" sz="6398" dirty="0" err="1"/>
              <a:t>suatu</a:t>
            </a:r>
            <a:r>
              <a:rPr lang="en-US" sz="6398" dirty="0"/>
              <a:t> domain </a:t>
            </a:r>
            <a:r>
              <a:rPr lang="en-US" sz="6398" dirty="0" err="1"/>
              <a:t>tertentu</a:t>
            </a:r>
            <a:r>
              <a:rPr lang="en-US" sz="6398" dirty="0"/>
              <a:t>, </a:t>
            </a:r>
            <a:r>
              <a:rPr lang="en-US" sz="6398" dirty="0" err="1"/>
              <a:t>maka</a:t>
            </a:r>
            <a:r>
              <a:rPr lang="en-US" sz="6398" dirty="0"/>
              <a:t> </a:t>
            </a:r>
            <a:r>
              <a:rPr lang="en-US" sz="6398" dirty="0" err="1"/>
              <a:t>transformasi</a:t>
            </a:r>
            <a:r>
              <a:rPr lang="en-US" sz="6398" dirty="0"/>
              <a:t> </a:t>
            </a:r>
            <a:r>
              <a:rPr lang="en-US" sz="6398" dirty="0" err="1"/>
              <a:t>ke</a:t>
            </a:r>
            <a:r>
              <a:rPr lang="en-US" sz="6398" dirty="0"/>
              <a:t> domain yang lain </a:t>
            </a:r>
            <a:r>
              <a:rPr lang="en-US" sz="6398" dirty="0" err="1"/>
              <a:t>akan</a:t>
            </a:r>
            <a:r>
              <a:rPr lang="en-US" sz="6398" dirty="0"/>
              <a:t> </a:t>
            </a:r>
            <a:r>
              <a:rPr lang="en-US" sz="6398" dirty="0" err="1"/>
              <a:t>mudah</a:t>
            </a:r>
            <a:r>
              <a:rPr lang="en-US" sz="6398" dirty="0"/>
              <a:t> </a:t>
            </a:r>
            <a:r>
              <a:rPr lang="en-US" sz="6398" dirty="0" err="1"/>
              <a:t>menyelesaikannya</a:t>
            </a:r>
            <a:r>
              <a:rPr lang="en-US" sz="6398" dirty="0"/>
              <a:t>.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26102" y="608728"/>
            <a:ext cx="16454914" cy="2285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798" b="1" dirty="0" err="1"/>
              <a:t>Latar</a:t>
            </a:r>
            <a:r>
              <a:rPr lang="en-US" sz="8798" b="1" dirty="0"/>
              <a:t> </a:t>
            </a:r>
            <a:r>
              <a:rPr lang="en-US" sz="8798" b="1" dirty="0" err="1"/>
              <a:t>Belakang</a:t>
            </a:r>
            <a:endParaRPr lang="en-US" sz="8798" b="1" dirty="0"/>
          </a:p>
        </p:txBody>
      </p:sp>
    </p:spTree>
    <p:extLst>
      <p:ext uri="{BB962C8B-B14F-4D97-AF65-F5344CB8AC3E}">
        <p14:creationId xmlns:p14="http://schemas.microsoft.com/office/powerpoint/2010/main" val="1835771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4" name="Object 0"/>
          <p:cNvGraphicFramePr>
            <a:graphicFrameLocks noChangeAspect="1"/>
          </p:cNvGraphicFramePr>
          <p:nvPr/>
        </p:nvGraphicFramePr>
        <p:xfrm>
          <a:off x="3654426" y="609601"/>
          <a:ext cx="1534795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8" name="Equation" r:id="rId3" imgW="3314520" imgH="444240" progId="Equation.3">
                  <p:embed/>
                </p:oleObj>
              </mc:Choice>
              <mc:Fallback>
                <p:oleObj name="Equation" r:id="rId3" imgW="3314520" imgH="444240" progId="Equation.3">
                  <p:embed/>
                  <p:pic>
                    <p:nvPicPr>
                      <p:cNvPr id="931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609601"/>
                        <a:ext cx="1534795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3806826" y="2895601"/>
          <a:ext cx="1329055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9" name="Equation" r:id="rId5" imgW="2869920" imgH="444240" progId="Equation.3">
                  <p:embed/>
                </p:oleObj>
              </mc:Choice>
              <mc:Fallback>
                <p:oleObj name="Equation" r:id="rId5" imgW="2869920" imgH="44424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2895601"/>
                        <a:ext cx="1329055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806826" y="5334001"/>
          <a:ext cx="14525626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0" name="Equation" r:id="rId7" imgW="3136680" imgH="482400" progId="Equation.3">
                  <p:embed/>
                </p:oleObj>
              </mc:Choice>
              <mc:Fallback>
                <p:oleObj name="Equation" r:id="rId7" imgW="3136680" imgH="482400" progId="Equation.3">
                  <p:embed/>
                  <p:pic>
                    <p:nvPicPr>
                      <p:cNvPr id="931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5334001"/>
                        <a:ext cx="14525626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3603625" y="8077201"/>
          <a:ext cx="149352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1" name="Equation" r:id="rId9" imgW="3225600" imgH="482400" progId="Equation.3">
                  <p:embed/>
                </p:oleObj>
              </mc:Choice>
              <mc:Fallback>
                <p:oleObj name="Equation" r:id="rId9" imgW="3225600" imgH="482400" progId="Equation.3">
                  <p:embed/>
                  <p:pic>
                    <p:nvPicPr>
                      <p:cNvPr id="93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8077201"/>
                        <a:ext cx="149352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3565526" y="10515601"/>
          <a:ext cx="14703426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2" name="Equation" r:id="rId11" imgW="3174840" imgH="482400" progId="Equation.3">
                  <p:embed/>
                </p:oleObj>
              </mc:Choice>
              <mc:Fallback>
                <p:oleObj name="Equation" r:id="rId11" imgW="3174840" imgH="482400" progId="Equation.3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10515601"/>
                        <a:ext cx="14703426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34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8" name="Object 0"/>
          <p:cNvGraphicFramePr>
            <a:graphicFrameLocks noChangeAspect="1"/>
          </p:cNvGraphicFramePr>
          <p:nvPr/>
        </p:nvGraphicFramePr>
        <p:xfrm>
          <a:off x="4111626" y="914401"/>
          <a:ext cx="83502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68" name="Equation" r:id="rId3" imgW="1803240" imgH="419040" progId="Equation.3">
                  <p:embed/>
                </p:oleObj>
              </mc:Choice>
              <mc:Fallback>
                <p:oleObj name="Equation" r:id="rId3" imgW="1803240" imgH="419040" progId="Equation.3">
                  <p:embed/>
                  <p:pic>
                    <p:nvPicPr>
                      <p:cNvPr id="942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6" y="914401"/>
                        <a:ext cx="83502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4264026" y="3810000"/>
          <a:ext cx="10229850" cy="181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69" name="Equation" r:id="rId5" imgW="2209680" imgH="393480" progId="Equation.3">
                  <p:embed/>
                </p:oleObj>
              </mc:Choice>
              <mc:Fallback>
                <p:oleObj name="Equation" r:id="rId5" imgW="2209680" imgH="393480" progId="Equation.3">
                  <p:embed/>
                  <p:pic>
                    <p:nvPicPr>
                      <p:cNvPr id="942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6" y="3810000"/>
                        <a:ext cx="10229850" cy="181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4264025" y="6705601"/>
          <a:ext cx="10972800" cy="113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0" name="Equation" r:id="rId7" imgW="2197080" imgH="228600" progId="Equation.3">
                  <p:embed/>
                </p:oleObj>
              </mc:Choice>
              <mc:Fallback>
                <p:oleObj name="Equation" r:id="rId7" imgW="2197080" imgH="228600" progId="Equation.3">
                  <p:embed/>
                  <p:pic>
                    <p:nvPicPr>
                      <p:cNvPr id="94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6705601"/>
                        <a:ext cx="10972800" cy="1139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5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Clr>
                <a:srgbClr val="FF00FF"/>
              </a:buClr>
            </a:pPr>
            <a:br>
              <a:rPr lang="en-US" b="1" dirty="0"/>
            </a:br>
            <a:br>
              <a:rPr lang="en-US" b="1" dirty="0"/>
            </a:br>
            <a:br>
              <a:rPr lang="en-US" sz="8000" b="1" dirty="0"/>
            </a:br>
            <a:r>
              <a:rPr lang="en-US" sz="8000" b="1" dirty="0"/>
              <a:t>		TRANSFORMASI-Z LANGSUNG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961368" y="3174728"/>
            <a:ext cx="16454914" cy="9049569"/>
          </a:xfrm>
          <a:prstGeom prst="rect">
            <a:avLst/>
          </a:prstGeom>
        </p:spPr>
        <p:txBody>
          <a:bodyPr vert="horz" lIns="182832" tIns="91416" rIns="182832" bIns="91416" rtlCol="0">
            <a:normAutofit/>
          </a:bodyPr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6398" b="1" dirty="0" err="1">
                <a:solidFill>
                  <a:srgbClr val="008000"/>
                </a:solidFill>
              </a:rPr>
              <a:t>Definisi</a:t>
            </a:r>
            <a:r>
              <a:rPr lang="en-US" sz="6398" b="1" dirty="0">
                <a:solidFill>
                  <a:srgbClr val="008000"/>
                </a:solidFill>
              </a:rPr>
              <a:t> :</a:t>
            </a:r>
          </a:p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6398" b="1" dirty="0">
              <a:solidFill>
                <a:srgbClr val="008000"/>
              </a:solidFill>
            </a:endParaRPr>
          </a:p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6398" b="1" dirty="0">
              <a:solidFill>
                <a:srgbClr val="008000"/>
              </a:solidFill>
            </a:endParaRPr>
          </a:p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6398" b="1" dirty="0" err="1">
                <a:solidFill>
                  <a:srgbClr val="008000"/>
                </a:solidFill>
              </a:rPr>
              <a:t>Contoh</a:t>
            </a:r>
            <a:r>
              <a:rPr lang="en-US" sz="6398" b="1" dirty="0">
                <a:solidFill>
                  <a:srgbClr val="008000"/>
                </a:solidFill>
              </a:rPr>
              <a:t> 1:</a:t>
            </a:r>
          </a:p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6398" b="1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811913" y="4420235"/>
          <a:ext cx="5557978" cy="215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0" name="Equation" r:id="rId3" imgW="1244520" imgH="482400" progId="Equation.3">
                  <p:embed/>
                </p:oleObj>
              </mc:Choice>
              <mc:Fallback>
                <p:oleObj name="Equation" r:id="rId3" imgW="1244520" imgH="4824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13" y="4420235"/>
                        <a:ext cx="5557978" cy="2155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5748432" y="7929637"/>
          <a:ext cx="10554125" cy="215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1" name="Equation" r:id="rId5" imgW="2361960" imgH="482400" progId="Equation.3">
                  <p:embed/>
                </p:oleObj>
              </mc:Choice>
              <mc:Fallback>
                <p:oleObj name="Equation" r:id="rId5" imgW="2361960" imgH="482400" progId="Equation.3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432" y="7929637"/>
                        <a:ext cx="10554125" cy="215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5664623" y="10183306"/>
            <a:ext cx="6865738" cy="1390290"/>
            <a:chOff x="794" y="1176"/>
            <a:chExt cx="2163" cy="438"/>
          </a:xfrm>
        </p:grpSpPr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794" y="1176"/>
            <a:ext cx="216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972" name="Equation" r:id="rId7" imgW="1536480" imgH="215640" progId="Equation.3">
                    <p:embed/>
                  </p:oleObj>
                </mc:Choice>
                <mc:Fallback>
                  <p:oleObj name="Equation" r:id="rId7" imgW="1536480" imgH="215640" progId="Equation.3">
                    <p:embed/>
                    <p:pic>
                      <p:nvPicPr>
                        <p:cNvPr id="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176"/>
                          <a:ext cx="216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2231" y="1441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198"/>
            </a:p>
          </p:txBody>
        </p:sp>
      </p:grp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5742081" y="11581173"/>
          <a:ext cx="9646313" cy="113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3" name="Equation" r:id="rId9" imgW="2158920" imgH="253800" progId="Equation.3">
                  <p:embed/>
                </p:oleObj>
              </mc:Choice>
              <mc:Fallback>
                <p:oleObj name="Equation" r:id="rId9" imgW="2158920" imgH="253800" progId="Equation.3">
                  <p:embed/>
                  <p:pic>
                    <p:nvPicPr>
                      <p:cNvPr id="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081" y="11581173"/>
                        <a:ext cx="9646313" cy="1136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8989258" y="8686324"/>
            <a:ext cx="0" cy="549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198"/>
          </a:p>
        </p:txBody>
      </p:sp>
    </p:spTree>
    <p:extLst>
      <p:ext uri="{BB962C8B-B14F-4D97-AF65-F5344CB8AC3E}">
        <p14:creationId xmlns:p14="http://schemas.microsoft.com/office/powerpoint/2010/main" val="41153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1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656648" y="61122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6398" b="1" dirty="0" err="1">
                <a:solidFill>
                  <a:srgbClr val="008000"/>
                </a:solidFill>
              </a:rPr>
              <a:t>Contoh</a:t>
            </a:r>
            <a:r>
              <a:rPr lang="en-US" sz="6398" b="1" dirty="0">
                <a:solidFill>
                  <a:srgbClr val="008000"/>
                </a:solidFill>
              </a:rPr>
              <a:t> 2: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319083" y="6248559"/>
            <a:ext cx="5637332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chemeClr val="accent2"/>
                </a:solidFill>
              </a:rPr>
              <a:t>Jawab</a:t>
            </a:r>
            <a:r>
              <a:rPr lang="en-US" sz="5599" b="1" u="sng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0315" y="1982472"/>
            <a:ext cx="16117617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beberapa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r>
              <a:rPr lang="en-US" sz="4799" dirty="0"/>
              <a:t> </a:t>
            </a:r>
            <a:r>
              <a:rPr lang="en-US" sz="4799" dirty="0" err="1"/>
              <a:t>di</a:t>
            </a:r>
            <a:r>
              <a:rPr lang="en-US" sz="4799" dirty="0"/>
              <a:t> </a:t>
            </a:r>
            <a:r>
              <a:rPr lang="en-US" sz="4799" dirty="0" err="1"/>
              <a:t>bawah</a:t>
            </a:r>
            <a:r>
              <a:rPr lang="en-US" sz="4799" dirty="0"/>
              <a:t> </a:t>
            </a:r>
            <a:r>
              <a:rPr lang="en-US" sz="4799" dirty="0" err="1"/>
              <a:t>ini</a:t>
            </a:r>
            <a:r>
              <a:rPr lang="en-US" sz="4799" dirty="0"/>
              <a:t>:</a:t>
            </a:r>
          </a:p>
        </p:txBody>
      </p:sp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6504" y="5829568"/>
            <a:ext cx="5427836" cy="255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64353" y="3074386"/>
          <a:ext cx="7033968" cy="408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4" name="Equation" r:id="rId4" imgW="1574640" imgH="914400" progId="Equation.3">
                  <p:embed/>
                </p:oleObj>
              </mc:Choice>
              <mc:Fallback>
                <p:oleObj name="Equation" r:id="rId4" imgW="1574640" imgH="91440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353" y="3074386"/>
                        <a:ext cx="7033968" cy="408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422905" y="7356346"/>
          <a:ext cx="8805156" cy="199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5" name="Equation" r:id="rId6" imgW="2133360" imgH="482400" progId="Equation.3">
                  <p:embed/>
                </p:oleObj>
              </mc:Choice>
              <mc:Fallback>
                <p:oleObj name="Equation" r:id="rId6" imgW="2133360" imgH="48240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905" y="7356346"/>
                        <a:ext cx="8805156" cy="1990206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424848" y="9381179"/>
          <a:ext cx="8541697" cy="197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6" name="Equation" r:id="rId8" imgW="2197080" imgH="482400" progId="Equation.3">
                  <p:embed/>
                </p:oleObj>
              </mc:Choice>
              <mc:Fallback>
                <p:oleObj name="Equation" r:id="rId8" imgW="2197080" imgH="4824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848" y="9381179"/>
                        <a:ext cx="8541697" cy="197967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440667" y="11385607"/>
          <a:ext cx="8532178" cy="197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7" name="Equation" r:id="rId10" imgW="2120760" imgH="482400" progId="Equation.3">
                  <p:embed/>
                </p:oleObj>
              </mc:Choice>
              <mc:Fallback>
                <p:oleObj name="Equation" r:id="rId10" imgW="2120760" imgH="4824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667" y="11385607"/>
                        <a:ext cx="8532178" cy="197860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2150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045581" y="8533964"/>
            <a:ext cx="5980142" cy="259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215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464846" y="11390719"/>
            <a:ext cx="5427836" cy="232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0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656648" y="61122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6398" b="1" dirty="0" err="1">
                <a:solidFill>
                  <a:srgbClr val="008000"/>
                </a:solidFill>
              </a:rPr>
              <a:t>Contoh</a:t>
            </a:r>
            <a:r>
              <a:rPr lang="en-US" sz="6398" b="1" dirty="0">
                <a:solidFill>
                  <a:srgbClr val="008000"/>
                </a:solidFill>
              </a:rPr>
              <a:t> 3: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266089" y="3353713"/>
            <a:ext cx="2742486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chemeClr val="accent2"/>
                </a:solidFill>
              </a:rPr>
              <a:t>Jawab</a:t>
            </a:r>
            <a:r>
              <a:rPr lang="en-US" sz="5599" b="1" u="sng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0315" y="1982472"/>
            <a:ext cx="9742475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endParaRPr lang="en-US" sz="4799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255350" y="2009759"/>
          <a:ext cx="3234483" cy="91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6" name="Equation" r:id="rId3" imgW="723600" imgH="203040" progId="Equation.3">
                  <p:embed/>
                </p:oleObj>
              </mc:Choice>
              <mc:Fallback>
                <p:oleObj name="Equation" r:id="rId3" imgW="723600" imgH="20304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350" y="2009759"/>
                        <a:ext cx="3234483" cy="91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474966" y="7200811"/>
          <a:ext cx="12991892" cy="377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7" name="Equation" r:id="rId5" imgW="3149280" imgH="914400" progId="Equation.3">
                  <p:embed/>
                </p:oleObj>
              </mc:Choice>
              <mc:Fallback>
                <p:oleObj name="Equation" r:id="rId5" imgW="3149280" imgH="91440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966" y="7200811"/>
                        <a:ext cx="12991892" cy="377091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22577" y="4496415"/>
            <a:ext cx="5504016" cy="236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473027" y="11098695"/>
          <a:ext cx="12941105" cy="166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8" name="Equation" r:id="rId8" imgW="3149280" imgH="406080" progId="Equation.3">
                  <p:embed/>
                </p:oleObj>
              </mc:Choice>
              <mc:Fallback>
                <p:oleObj name="Equation" r:id="rId8" imgW="3149280" imgH="406080" progId="Equation.3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027" y="11098695"/>
                        <a:ext cx="12941105" cy="16664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0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656648" y="611227"/>
            <a:ext cx="16759634" cy="1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6398" b="1" dirty="0" err="1">
                <a:solidFill>
                  <a:srgbClr val="008000"/>
                </a:solidFill>
              </a:rPr>
              <a:t>Contoh</a:t>
            </a:r>
            <a:r>
              <a:rPr lang="en-US" sz="6398" b="1" dirty="0">
                <a:solidFill>
                  <a:srgbClr val="008000"/>
                </a:solidFill>
              </a:rPr>
              <a:t> 4: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266089" y="3353713"/>
            <a:ext cx="2742486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487" indent="-555487">
              <a:spcBef>
                <a:spcPct val="20000"/>
              </a:spcBef>
              <a:buClr>
                <a:schemeClr val="accent2"/>
              </a:buClr>
            </a:pPr>
            <a:r>
              <a:rPr lang="en-US" sz="5599" b="1" u="sng" dirty="0" err="1">
                <a:solidFill>
                  <a:schemeClr val="accent2"/>
                </a:solidFill>
              </a:rPr>
              <a:t>Jawab</a:t>
            </a:r>
            <a:r>
              <a:rPr lang="en-US" sz="5599" b="1" u="sng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0315" y="1982472"/>
            <a:ext cx="9742475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99" dirty="0" err="1"/>
              <a:t>Tentukan</a:t>
            </a:r>
            <a:r>
              <a:rPr lang="en-US" sz="4799" dirty="0"/>
              <a:t> </a:t>
            </a:r>
            <a:r>
              <a:rPr lang="en-US" sz="4799" dirty="0" err="1"/>
              <a:t>transformasi</a:t>
            </a:r>
            <a:r>
              <a:rPr lang="en-US" sz="4799" dirty="0"/>
              <a:t> Z </a:t>
            </a:r>
            <a:r>
              <a:rPr lang="en-US" sz="4799" dirty="0" err="1"/>
              <a:t>dari</a:t>
            </a:r>
            <a:r>
              <a:rPr lang="en-US" sz="4799" dirty="0"/>
              <a:t> </a:t>
            </a:r>
            <a:r>
              <a:rPr lang="en-US" sz="4799" dirty="0" err="1"/>
              <a:t>sinyal</a:t>
            </a:r>
            <a:endParaRPr lang="en-US" sz="4799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255347" y="1749480"/>
          <a:ext cx="4142297" cy="113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0" name="Equation" r:id="rId3" imgW="927000" imgH="253800" progId="Equation.3">
                  <p:embed/>
                </p:oleObj>
              </mc:Choice>
              <mc:Fallback>
                <p:oleObj name="Equation" r:id="rId3" imgW="927000" imgH="25380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347" y="1749480"/>
                        <a:ext cx="4142297" cy="1139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312470" y="4902709"/>
          <a:ext cx="13252174" cy="591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1" name="Equation" r:id="rId5" imgW="3213000" imgH="1434960" progId="Equation.3">
                  <p:embed/>
                </p:oleObj>
              </mc:Choice>
              <mc:Fallback>
                <p:oleObj name="Equation" r:id="rId5" imgW="3213000" imgH="143496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470" y="4902709"/>
                        <a:ext cx="13252174" cy="591665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310530" y="11022518"/>
          <a:ext cx="14505971" cy="182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2" name="Equation" r:id="rId7" imgW="3530520" imgH="444240" progId="Equation.3">
                  <p:embed/>
                </p:oleObj>
              </mc:Choice>
              <mc:Fallback>
                <p:oleObj name="Equation" r:id="rId7" imgW="3530520" imgH="444240" progId="Equation.3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530" y="11022518"/>
                        <a:ext cx="14505971" cy="1821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9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1225" y="2433946"/>
            <a:ext cx="17052406" cy="10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3504287" y="656635"/>
            <a:ext cx="17369076" cy="1630555"/>
            <a:chOff x="0" y="11354"/>
            <a:chExt cx="8686800" cy="81549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11354"/>
              <a:ext cx="8686800" cy="81549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9809" y="51163"/>
              <a:ext cx="8607182" cy="735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9013" tIns="259013" rIns="259013" bIns="259013" numCol="1" spcCol="1270" anchor="ctr" anchorCtr="0">
              <a:noAutofit/>
            </a:bodyPr>
            <a:lstStyle/>
            <a:p>
              <a:pPr defTabSz="3021844">
                <a:lnSpc>
                  <a:spcPct val="90000"/>
                </a:lnSpc>
                <a:spcAft>
                  <a:spcPct val="35000"/>
                </a:spcAft>
              </a:pPr>
              <a:r>
                <a:rPr lang="en-US" sz="6798" dirty="0"/>
                <a:t>TABEL FUNGSI DASAR TZ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74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656647" y="915948"/>
          <a:ext cx="17369076" cy="167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6014" y="2896632"/>
            <a:ext cx="17811446" cy="70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6188781"/>
      </p:ext>
    </p:extLst>
  </p:cSld>
  <p:clrMapOvr>
    <a:masterClrMapping/>
  </p:clrMapOvr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20845</TotalTime>
  <Words>500</Words>
  <Application>Microsoft Office PowerPoint</Application>
  <PresentationFormat>Custom</PresentationFormat>
  <Paragraphs>101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Lato</vt:lpstr>
      <vt:lpstr>Lato Bold</vt:lpstr>
      <vt:lpstr>Lato Light</vt:lpstr>
      <vt:lpstr>Wingdings</vt:lpstr>
      <vt:lpstr>Halaman Depan Slide</vt:lpstr>
      <vt:lpstr>Equation</vt:lpstr>
      <vt:lpstr>FEH3A3– PENGOLAHAN SINYAL WAKTU DISKRIT</vt:lpstr>
      <vt:lpstr>PowerPoint Presentation</vt:lpstr>
      <vt:lpstr>PowerPoint Presentation</vt:lpstr>
      <vt:lpstr>     TRANSFORMASI-Z LANGSUNG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SIFAT-SIFAT TRANSFORMASI-Z</vt:lpstr>
      <vt:lpstr>   SIFAT-SIFAT TRANSFORMASI-Z</vt:lpstr>
      <vt:lpstr>   SIFAT-SIFAT TRANSFORMASI-Z</vt:lpstr>
      <vt:lpstr>   SIFAT-SIFAT TRANSFORMASI-Z</vt:lpstr>
      <vt:lpstr>   SIFAT-SIFAT TRANSFORMASI-Z</vt:lpstr>
      <vt:lpstr> TRANSFORMASI Z RASIONAL </vt:lpstr>
      <vt:lpstr>PowerPoint Presentation</vt:lpstr>
      <vt:lpstr>PowerPoint Presentation</vt:lpstr>
      <vt:lpstr>TRANSFORMASI -Z BALIK</vt:lpstr>
      <vt:lpstr>PowerPoint Presentation</vt:lpstr>
      <vt:lpstr>TRANSFORMASI-Z SATU SISI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Muhammad Hasyim Abdillah Pronosumarto</cp:lastModifiedBy>
  <cp:revision>3111</cp:revision>
  <dcterms:created xsi:type="dcterms:W3CDTF">2014-11-12T21:47:38Z</dcterms:created>
  <dcterms:modified xsi:type="dcterms:W3CDTF">2021-10-18T06:04:05Z</dcterms:modified>
  <cp:category/>
</cp:coreProperties>
</file>