
<file path=[Content_Types].xml><?xml version="1.0" encoding="utf-8"?>
<Types xmlns="http://schemas.openxmlformats.org/package/2006/content-types">
  <Default ContentType="image/png" Extension="png"/>
  <Default ContentType="application/vnd.openxmlformats-officedocument.oleObject" Extension="bin"/>
  <Default ContentType="image/x-wmf" Extension="wmf"/>
  <Default ContentType="image/x-emf" Extension="emf"/>
  <Default ContentType="image/jpeg" Extension="jpeg"/>
  <Default ContentType="application/vnd.openxmlformats-package.relationships+xml" Extension="rels"/>
  <Default ContentType="application/xml" Extension="xml"/>
  <Default ContentType="application/vnd.openxmlformats-officedocument.vmlDrawing" Extension="v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tags+xml" PartName="/ppt/tags/tag6.xml"/>
  <Override ContentType="application/vnd.openxmlformats-officedocument.presentationml.tags+xml" PartName="/ppt/tags/tag7.xml"/>
  <Override ContentType="application/vnd.openxmlformats-officedocument.presentationml.tags+xml" PartName="/ppt/tags/tag8.xml"/>
  <Override ContentType="application/vnd.openxmlformats-officedocument.presentationml.tags+xml" PartName="/ppt/tags/tag9.xml"/>
  <Override ContentType="application/vnd.openxmlformats-officedocument.presentationml.tags+xml" PartName="/ppt/tags/tag10.xml"/>
  <Override ContentType="application/vnd.openxmlformats-officedocument.presentationml.tags+xml" PartName="/ppt/tags/tag11.xml"/>
  <Override ContentType="application/vnd.openxmlformats-officedocument.presentationml.tags+xml" PartName="/ppt/tags/tag12.xml"/>
  <Override ContentType="application/vnd.openxmlformats-officedocument.presentationml.tags+xml" PartName="/ppt/tags/tag13.xml"/>
  <Override ContentType="application/vnd.openxmlformats-officedocument.presentationml.tags+xml" PartName="/ppt/tags/tag14.xml"/>
  <Override ContentType="application/vnd.openxmlformats-officedocument.presentationml.tags+xml" PartName="/ppt/tags/tag15.xml"/>
  <Override ContentType="application/vnd.openxmlformats-officedocument.presentationml.tags+xml" PartName="/ppt/tags/tag16.xml"/>
  <Override ContentType="application/vnd.openxmlformats-officedocument.presentationml.tags+xml" PartName="/ppt/tags/tag17.xml"/>
  <Override ContentType="application/vnd.openxmlformats-officedocument.presentationml.tags+xml" PartName="/ppt/tags/tag18.xml"/>
  <Override ContentType="application/vnd.openxmlformats-officedocument.presentationml.tags+xml" PartName="/ppt/tags/tag19.xml"/>
  <Override ContentType="application/vnd.openxmlformats-officedocument.presentationml.tags+xml" PartName="/ppt/tags/tag20.xml"/>
  <Override ContentType="application/vnd.openxmlformats-officedocument.presentationml.tags+xml" PartName="/ppt/tags/tag21.xml"/>
  <Override ContentType="application/vnd.openxmlformats-officedocument.presentationml.tags+xml" PartName="/ppt/tags/tag22.xml"/>
  <Override ContentType="application/vnd.openxmlformats-officedocument.presentationml.tags+xml" PartName="/ppt/tags/tag23.xml"/>
  <Override ContentType="application/vnd.openxmlformats-officedocument.presentationml.tags+xml" PartName="/ppt/tags/tag24.xml"/>
  <Override ContentType="application/vnd.openxmlformats-officedocument.presentationml.tags+xml" PartName="/ppt/tags/tag25.xml"/>
  <Override ContentType="application/vnd.openxmlformats-officedocument.presentationml.tags+xml" PartName="/ppt/tags/tag26.xml"/>
  <Override ContentType="application/vnd.openxmlformats-officedocument.presentationml.tags+xml" PartName="/ppt/tags/tag27.xml"/>
  <Override ContentType="application/vnd.openxmlformats-officedocument.presentationml.tags+xml" PartName="/ppt/tags/tag28.xml"/>
  <Override ContentType="application/vnd.openxmlformats-officedocument.presentationml.tags+xml" PartName="/ppt/tags/tag29.xml"/>
  <Override ContentType="application/vnd.openxmlformats-officedocument.presentationml.tags+xml" PartName="/ppt/tags/tag30.xml"/>
  <Override ContentType="application/vnd.openxmlformats-officedocument.presentationml.tags+xml" PartName="/ppt/tags/tag31.xml"/>
  <Override ContentType="application/vnd.openxmlformats-officedocument.presentationml.tags+xml" PartName="/ppt/tags/tag32.xml"/>
  <Override ContentType="application/vnd.openxmlformats-officedocument.presentationml.tags+xml" PartName="/ppt/tags/tag33.xml"/>
  <Override ContentType="application/vnd.openxmlformats-officedocument.presentationml.tags+xml" PartName="/ppt/tags/tag34.xml"/>
  <Override ContentType="application/vnd.openxmlformats-officedocument.presentationml.tags+xml" PartName="/ppt/tags/tag35.xml"/>
  <Override ContentType="application/vnd.openxmlformats-officedocument.presentationml.tags+xml" PartName="/ppt/tags/tag36.xml"/>
  <Override ContentType="application/vnd.openxmlformats-officedocument.presentationml.tags+xml" PartName="/ppt/tags/tag37.xml"/>
  <Override ContentType="application/vnd.openxmlformats-officedocument.presentationml.tags+xml" PartName="/ppt/tags/tag38.xml"/>
  <Override ContentType="application/vnd.openxmlformats-officedocument.presentationml.tags+xml" PartName="/ppt/tags/tag39.xml"/>
  <Override ContentType="application/vnd.openxmlformats-officedocument.presentationml.tags+xml" PartName="/ppt/tags/tag40.xml"/>
  <Override ContentType="application/vnd.openxmlformats-officedocument.presentationml.tags+xml" PartName="/ppt/tags/tag41.xml"/>
  <Override ContentType="application/vnd.openxmlformats-officedocument.presentationml.tags+xml" PartName="/ppt/tags/tag42.xml"/>
  <Override ContentType="application/vnd.openxmlformats-officedocument.presentationml.tags+xml" PartName="/ppt/tags/tag43.xml"/>
  <Override ContentType="application/vnd.openxmlformats-officedocument.presentationml.tags+xml" PartName="/ppt/tags/tag44.xml"/>
  <Override ContentType="application/vnd.openxmlformats-officedocument.presentationml.tags+xml" PartName="/ppt/tags/tag45.xml"/>
  <Override ContentType="application/vnd.openxmlformats-officedocument.presentationml.tags+xml" PartName="/ppt/tags/tag46.xml"/>
  <Override ContentType="application/vnd.openxmlformats-officedocument.presentationml.tags+xml" PartName="/ppt/tags/tag47.xml"/>
  <Override ContentType="application/vnd.openxmlformats-officedocument.presentationml.tags+xml" PartName="/ppt/tags/tag48.xml"/>
  <Override ContentType="application/vnd.openxmlformats-officedocument.presentationml.tags+xml" PartName="/ppt/tags/tag49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1479" r:id="rId2"/>
    <p:sldId id="1585" r:id="rId3"/>
    <p:sldId id="1586" r:id="rId4"/>
    <p:sldId id="1536" r:id="rId5"/>
    <p:sldId id="1537" r:id="rId6"/>
    <p:sldId id="1538" r:id="rId7"/>
    <p:sldId id="1539" r:id="rId8"/>
    <p:sldId id="1543" r:id="rId9"/>
    <p:sldId id="1547" r:id="rId10"/>
    <p:sldId id="1548" r:id="rId11"/>
    <p:sldId id="1549" r:id="rId12"/>
    <p:sldId id="1550" r:id="rId13"/>
    <p:sldId id="1551" r:id="rId14"/>
    <p:sldId id="1554" r:id="rId15"/>
    <p:sldId id="1555" r:id="rId16"/>
    <p:sldId id="1556" r:id="rId17"/>
    <p:sldId id="1557" r:id="rId18"/>
    <p:sldId id="1558" r:id="rId19"/>
    <p:sldId id="1560" r:id="rId20"/>
    <p:sldId id="1561" r:id="rId21"/>
    <p:sldId id="1562" r:id="rId22"/>
    <p:sldId id="1563" r:id="rId23"/>
    <p:sldId id="1564" r:id="rId24"/>
    <p:sldId id="1565" r:id="rId25"/>
    <p:sldId id="1566" r:id="rId26"/>
    <p:sldId id="1567" r:id="rId27"/>
    <p:sldId id="1568" r:id="rId28"/>
    <p:sldId id="1569" r:id="rId29"/>
    <p:sldId id="1605" r:id="rId30"/>
    <p:sldId id="1606" r:id="rId31"/>
    <p:sldId id="1607" r:id="rId32"/>
    <p:sldId id="1608" r:id="rId33"/>
    <p:sldId id="1609" r:id="rId34"/>
    <p:sldId id="1610" r:id="rId35"/>
    <p:sldId id="1611" r:id="rId36"/>
    <p:sldId id="1612" r:id="rId37"/>
    <p:sldId id="1613" r:id="rId38"/>
    <p:sldId id="1614" r:id="rId39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9"/>
    <a:srgbClr val="FBB62B"/>
    <a:srgbClr val="364D65"/>
    <a:srgbClr val="19232E"/>
    <a:srgbClr val="2F2F2F"/>
    <a:srgbClr val="FBC81F"/>
    <a:srgbClr val="2C4054"/>
    <a:srgbClr val="FAD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7" autoAdjust="0"/>
    <p:restoredTop sz="99409" autoAdjust="0"/>
  </p:normalViewPr>
  <p:slideViewPr>
    <p:cSldViewPr snapToGrid="0" snapToObjects="1">
      <p:cViewPr>
        <p:scale>
          <a:sx n="36" d="100"/>
          <a:sy n="36" d="100"/>
        </p:scale>
        <p:origin x="288" y="-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e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4" Type="http://schemas.openxmlformats.org/officeDocument/2006/relationships/image" Target="../media/image1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1B79A9-3CFA-41DB-AFF2-592DE0727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F28C3-B98C-40F1-8F62-3DBD131AD2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E0B205E-F442-4F45-A886-A0904D700F8C}" type="datetimeFigureOut">
              <a:rPr lang="id-ID"/>
              <a:pPr>
                <a:defRPr/>
              </a:pPr>
              <a:t>11/05/2020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5C9B2-06FE-4FC1-ABD1-518FB82BF4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81806-9674-48E2-B39A-AEA66677A3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3FF2C58-855B-4356-972E-E49AD9259F22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F1BF91-004A-406C-A2EB-CA12568648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49429-8D0A-452D-9D3C-E44073ACFBD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fld id="{1EC9CCB6-4821-4EA4-8866-A013C5071B8F}" type="datetimeFigureOut">
              <a:rPr lang="en-US"/>
              <a:pPr>
                <a:defRPr/>
              </a:pPr>
              <a:t>5/11/2020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6D73B2-DD44-41BF-A980-1186DCFC0B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C2B0B50-C86C-4ED8-8C19-9219FA753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45AE5-306C-4A33-A0EF-584A6CE5A8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1FB40-DD57-48B7-9B10-F4C01910CD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fld id="{C55D83AA-330C-45B5-9A45-9C5593CD54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28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72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16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0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827213" fontAlgn="base">
              <a:spcBef>
                <a:spcPct val="0"/>
              </a:spcBef>
              <a:spcAft>
                <a:spcPct val="0"/>
              </a:spcAft>
            </a:pPr>
            <a:fld id="{0F2A5515-33F0-4F4B-AA69-DE9E96F4B745}" type="slidenum">
              <a:rPr lang="en-US" altLang="en-US" smtClean="0"/>
              <a:pPr defTabSz="1827213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827213" fontAlgn="base">
              <a:spcBef>
                <a:spcPct val="0"/>
              </a:spcBef>
              <a:spcAft>
                <a:spcPct val="0"/>
              </a:spcAft>
            </a:pPr>
            <a:fld id="{944B7CF4-0ACC-4CEE-803E-DF911949D647}" type="slidenum">
              <a:rPr lang="en-US" altLang="en-US" smtClean="0"/>
              <a:pPr defTabSz="1827213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827213" fontAlgn="base">
              <a:spcBef>
                <a:spcPct val="0"/>
              </a:spcBef>
              <a:spcAft>
                <a:spcPct val="0"/>
              </a:spcAft>
            </a:pPr>
            <a:fld id="{E22653F5-382B-4E16-80F6-1D20DD7D2F58}" type="slidenum">
              <a:rPr lang="en-US" altLang="en-US" smtClean="0"/>
              <a:pPr defTabSz="1827213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827213" fontAlgn="base">
              <a:spcBef>
                <a:spcPct val="0"/>
              </a:spcBef>
              <a:spcAft>
                <a:spcPct val="0"/>
              </a:spcAft>
            </a:pPr>
            <a:fld id="{DC248860-6051-4B1F-9719-E5FBB82A9CC7}" type="slidenum">
              <a:rPr lang="en-US" altLang="en-US" smtClean="0"/>
              <a:pPr defTabSz="1827213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aman Depa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4CC4B-4200-49B6-A38D-ED9A74134DB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36401" y="2246811"/>
            <a:ext cx="1305797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algn="r">
              <a:defRPr sz="3600"/>
            </a:lvl1pPr>
          </a:lstStyle>
          <a:p>
            <a:pPr lvl="0"/>
            <a:r>
              <a:rPr lang="id-ID" altLang="id-ID" dirty="0"/>
              <a:t>Kode Mata Kuliah – Nama Mata Kuliah</a:t>
            </a:r>
            <a:endParaRPr lang="en-US" alt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0F126-9AA0-4A74-9886-9EE9699122D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736401" y="3651254"/>
            <a:ext cx="13057979" cy="45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>
            <a:lvl1pPr algn="r">
              <a:defRPr sz="8000"/>
            </a:lvl1pPr>
          </a:lstStyle>
          <a:p>
            <a:pPr lvl="0"/>
            <a:endParaRPr lang="en-US" altLang="id-ID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041D80-A403-4086-842E-86ADAB96D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6401" y="8543108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C64EB4-5A7B-4B64-8628-30300DFFD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6399" y="9898177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2B15A3-53D5-4879-B0E1-463DB8845C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760575" y="2246313"/>
            <a:ext cx="8880475" cy="8696325"/>
          </a:xfrm>
          <a:prstGeom prst="rect">
            <a:avLst/>
          </a:prstGeom>
        </p:spPr>
        <p:txBody>
          <a:bodyPr/>
          <a:lstStyle/>
          <a:p>
            <a:pPr lvl="0"/>
            <a:endParaRPr lang="id-ID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2DFF25D-20B8-4A94-B5FA-1C616572F78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865AE96-9725-47B2-8D20-145BF2D2498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8303E061-301D-414F-9D76-B8A383F149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7941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32238A8-4F03-48A4-A298-7E55F18813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41910FE-DAAC-4E6A-99ED-705B092F34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654812BC-6FE1-412B-A0FF-02A7281CEC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03095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vi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75648" cy="13716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997A7E2-1467-4B13-9676-0C465945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5BF45EA-12AB-4DF3-A86C-21E9EEDE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5D266C8F-AD51-4318-9F5D-08591CA7ED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63186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sk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3945706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129396F-2A9C-4CD8-BBFA-089AAC8232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2748EE-5278-4D3B-A7DE-29A3359627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5539C58C-5919-46ED-98F3-CC58DE9881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8986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9103C6E-9DC7-459B-AD6B-76CBB86779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50E11EE-79BB-49C9-B506-B5090D9D92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BECED47B-11DB-4569-A1CC-6AAB58264B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63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4"/>
            <a:ext cx="10613571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endParaRPr lang="en-US" noProof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4B2A6C8-0F49-4F6C-B8E7-FB3B7958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146F051-923F-4499-8996-ADB77467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45CD828B-6554-4714-940E-2EA09A45A9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5136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284648" y="2124292"/>
            <a:ext cx="7241628" cy="1287517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009B6E7-A324-4310-B9DE-39CD5F0D05C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90196ED-12CA-4A9E-A5D8-C2333B23B34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CF297E29-DA23-44A2-AB97-C9ABE4C94C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5296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253207" y="6230198"/>
            <a:ext cx="5756336" cy="102067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73D3404-B500-4772-942B-D6048BFEBB6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BE7912F-129C-43D2-BAF9-EF998F040B4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EBB6EB59-5448-41B7-988A-69F3EBA252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4021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C6B9A5B-B623-439E-8115-37F178EC20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E3761B6-5ED0-42E9-A24E-796C2D18A7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40D895D2-F9D0-4205-B0CA-2C78B68738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40628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012-5A56-44F1-B7EB-715958BD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949BF60-D5F3-4686-AE44-B51407E54D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BE432EA-40EE-46D6-84D1-0B32A2C423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A65E1-930C-42F6-9EE3-CF9F92C05F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29256"/>
      </p:ext>
    </p:extLst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7FBC2-5720-4368-9168-A385D9A7195D}" type="datetimeFigureOut">
              <a:rPr lang="en-US"/>
              <a:pPr>
                <a:defRPr/>
              </a:pPr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0881A6-EC7A-4CC8-901E-2C0F06E08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1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328A-8EF3-4843-B504-799FE34C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080" y="2743200"/>
            <a:ext cx="21775490" cy="19637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D6B470-9CEE-4F3F-8FB4-1DA6B358B3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0410" y="5094288"/>
            <a:ext cx="21775490" cy="6792912"/>
          </a:xfrm>
          <a:prstGeom prst="rect">
            <a:avLst/>
          </a:prstGeom>
        </p:spPr>
        <p:txBody>
          <a:bodyPr/>
          <a:lstStyle>
            <a:lvl1pPr marL="857250" indent="-857250">
              <a:buFont typeface="Arial" panose="020B0604020202020204" pitchFamily="34" charset="0"/>
              <a:buChar char="•"/>
              <a:defRPr/>
            </a:lvl1pPr>
            <a:lvl2pPr marL="1485900" indent="-571500">
              <a:buFont typeface="Arial" panose="020B0604020202020204" pitchFamily="34" charset="0"/>
              <a:buChar char="•"/>
              <a:defRPr/>
            </a:lvl2pPr>
            <a:lvl3pPr marL="2400300" indent="-571500">
              <a:buFont typeface="Arial" panose="020B0604020202020204" pitchFamily="34" charset="0"/>
              <a:buChar char="•"/>
              <a:defRPr/>
            </a:lvl3pPr>
            <a:lvl4pPr marL="3200400" indent="-457200">
              <a:buFont typeface="Arial" panose="020B0604020202020204" pitchFamily="34" charset="0"/>
              <a:buChar char="•"/>
              <a:defRPr/>
            </a:lvl4pPr>
            <a:lvl5pPr marL="4114800" indent="-4572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2443F81-E18A-4AB3-9ACE-A33F3A2A046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749CE8A-9BCD-446A-A3FF-A3CF6DF499B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BD885-C18D-473C-B17F-661E7F3D9F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80160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479B1-B740-4948-AD3F-3ACCD93D9A65}" type="datetimeFigureOut">
              <a:rPr lang="en-US"/>
              <a:pPr>
                <a:defRPr/>
              </a:pPr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316EFB-6D82-46B6-AE3B-A1AAA0EB3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7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148104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409748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278926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13841-8713-4B2C-A4D0-BADC4B00C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09748" y="7068973"/>
            <a:ext cx="19558208" cy="254529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/>
            <a:endParaRPr lang="id-ID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62D0C-A092-4946-A0CF-9B6D8A1D7A1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2661331-5ED6-48BB-85C6-F2C7D569357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34AD9907-CE4F-4F39-8B86-E2E813E1C5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88840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132235" y="2653564"/>
            <a:ext cx="7434751" cy="801688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E6430-2778-4EE6-BE6D-5C8DDC542C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07675" y="5121275"/>
            <a:ext cx="12638088" cy="2873375"/>
          </a:xfrm>
          <a:prstGeom prst="rect">
            <a:avLst/>
          </a:prstGeom>
        </p:spPr>
        <p:txBody>
          <a:bodyPr/>
          <a:lstStyle/>
          <a:p>
            <a:pPr lvl="0"/>
            <a:endParaRPr lang="id-ID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B402312-C349-4ABC-B1D5-F36E06F8CC0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A9FDC-3A85-41D8-9E46-AD550AB47F5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870CC7AE-16D0-4193-BACD-1872AF438C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00436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E2DBEFD-5E76-4987-95A0-18B3465A46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B53EFFC-E60F-4F23-B8A3-4E931ED7D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5F96CB70-9384-49F4-8AA1-1133B854A7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41908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M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45840" y="3125033"/>
            <a:ext cx="12105684" cy="676960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7A209-DC34-421F-B9C0-0DF92AF513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79813" y="6008688"/>
            <a:ext cx="7758112" cy="38862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pPr lvl="0"/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30679-0D43-4ED4-92E9-25ED907195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C3AC34-2DD6-4946-922A-0BBF2DD524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81741AA9-C19E-4A52-A549-3FB77C0ADA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08564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" y="4"/>
            <a:ext cx="24377648" cy="13715999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3E37A87-DAC5-4065-AAC9-4796A2FB22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3ADB64-DC9D-45F4-BDE3-86D3A81C1C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77E4488B-67DA-46ED-908D-8741FE2E38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16869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6F1BB88-E2E7-471C-8578-5B17B0780FD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B3FD6E0-D7C3-4627-A7EB-B743112982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9B5E88C3-48B7-4BD2-B46B-BF38F01CBB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26127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647C2B9-A914-49B1-BAF1-6046FB5B0A3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64A66E9-E533-4AE5-A5AF-A411DF97D09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EA0040CA-9FD6-48FB-9866-3B25A9C3E3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90570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Box 8">
            <a:extLst>
              <a:ext uri="{FF2B5EF4-FFF2-40B4-BE49-F238E27FC236}">
                <a16:creationId xmlns:a16="http://schemas.microsoft.com/office/drawing/2014/main" id="{98BBFB5A-115E-482E-9E56-A51815BDFE5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098125" y="606425"/>
            <a:ext cx="8302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07" tIns="91404" rIns="182807" bIns="91404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defRPr/>
            </a:pPr>
            <a:fld id="{0EFA8E81-A09B-4695-886A-1878F08E087E}" type="slidenum">
              <a:rPr lang="id-ID" altLang="id-ID" sz="2800" b="1" smtClean="0">
                <a:solidFill>
                  <a:schemeClr val="bg1"/>
                </a:solidFill>
                <a:latin typeface="Lato Bold"/>
                <a:ea typeface="Lato Bold"/>
                <a:cs typeface="Lato Bold"/>
              </a:rPr>
              <a:pPr algn="ctr" eaLnBrk="1" hangingPunct="1">
                <a:defRPr/>
              </a:pPr>
              <a:t>‹#›</a:t>
            </a:fld>
            <a:endParaRPr lang="id-ID" altLang="id-ID" sz="2800" b="1">
              <a:solidFill>
                <a:schemeClr val="bg1"/>
              </a:solidFill>
              <a:latin typeface="Lato Bold"/>
              <a:ea typeface="Lato Bold"/>
              <a:cs typeface="Lato Bold"/>
            </a:endParaRPr>
          </a:p>
        </p:txBody>
      </p:sp>
      <p:pic>
        <p:nvPicPr>
          <p:cNvPr id="1027" name="Picture 6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313" y="606425"/>
            <a:ext cx="3109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1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6988"/>
            <a:ext cx="4703763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8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0" y="9644063"/>
            <a:ext cx="4260850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949BF60-D5F3-4686-AE44-B51407E54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65988" y="12607925"/>
            <a:ext cx="8226425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BE432EA-40EE-46D6-84D1-0B32A2C42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6600" y="12607925"/>
            <a:ext cx="1379538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6C2476BC-1338-433A-B768-33AD936816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3" r:id="rId1"/>
    <p:sldLayoutId id="2147484594" r:id="rId2"/>
    <p:sldLayoutId id="2147484595" r:id="rId3"/>
    <p:sldLayoutId id="2147484596" r:id="rId4"/>
    <p:sldLayoutId id="2147484597" r:id="rId5"/>
    <p:sldLayoutId id="2147484598" r:id="rId6"/>
    <p:sldLayoutId id="2147484599" r:id="rId7"/>
    <p:sldLayoutId id="2147484600" r:id="rId8"/>
    <p:sldLayoutId id="2147484601" r:id="rId9"/>
    <p:sldLayoutId id="2147484602" r:id="rId10"/>
    <p:sldLayoutId id="2147484603" r:id="rId11"/>
    <p:sldLayoutId id="2147484604" r:id="rId12"/>
    <p:sldLayoutId id="2147484605" r:id="rId13"/>
    <p:sldLayoutId id="2147484606" r:id="rId14"/>
    <p:sldLayoutId id="2147484607" r:id="rId15"/>
    <p:sldLayoutId id="2147484608" r:id="rId16"/>
    <p:sldLayoutId id="2147484609" r:id="rId17"/>
    <p:sldLayoutId id="2147484592" r:id="rId18"/>
    <p:sldLayoutId id="2147484610" r:id="rId19"/>
    <p:sldLayoutId id="2147484611" r:id="rId20"/>
  </p:sldLayoutIdLst>
  <p:transition advClick="0"/>
  <p:timing>
    <p:tnLst>
      <p:par>
        <p:cTn id="1" dur="indefinite" restart="never" nodeType="tmRoot"/>
      </p:par>
    </p:tnLst>
  </p:timing>
  <p:hf hdr="0" ftr="0" dt="0"/>
  <p:txStyles>
    <p:titleStyle>
      <a:lvl1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4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  <a:lvl2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2pPr>
      <a:lvl3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3pPr>
      <a:lvl4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4pPr>
      <a:lvl5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9pPr>
    </p:titleStyle>
    <p:bodyStyle>
      <a:lvl1pPr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6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9144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8288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27432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36576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44.wmf"/><Relationship Id="rId3" Type="http://schemas.openxmlformats.org/officeDocument/2006/relationships/oleObject" Target="../embeddings/oleObject24.bin"/><Relationship Id="rId7" Type="http://schemas.openxmlformats.org/officeDocument/2006/relationships/image" Target="../media/image45.jpeg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11" Type="http://schemas.openxmlformats.org/officeDocument/2006/relationships/image" Target="../media/image43.wmf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40.wmf"/><Relationship Id="rId9" Type="http://schemas.openxmlformats.org/officeDocument/2006/relationships/image" Target="../media/image4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1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69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6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5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7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6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8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8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7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7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96.wmf"/><Relationship Id="rId4" Type="http://schemas.openxmlformats.org/officeDocument/2006/relationships/oleObject" Target="../embeddings/oleObject7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98.jpeg"/><Relationship Id="rId4" Type="http://schemas.openxmlformats.org/officeDocument/2006/relationships/image" Target="../media/image9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99.wmf"/><Relationship Id="rId4" Type="http://schemas.openxmlformats.org/officeDocument/2006/relationships/oleObject" Target="../embeddings/oleObject7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8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7" Type="http://schemas.openxmlformats.org/officeDocument/2006/relationships/image" Target="../media/image10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105.jpeg"/><Relationship Id="rId4" Type="http://schemas.openxmlformats.org/officeDocument/2006/relationships/image" Target="../media/image10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8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10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11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94.bin"/></Relationships>
</file>

<file path=ppt/slides/_rels/slide4.xml.rels><?xml version="1.0" encoding="UTF-8" standalone="yes" ?><Relationships xmlns="http://schemas.openxmlformats.org/package/2006/relationships"><Relationship Id="rId26" Target="../tags/tag25.xml" Type="http://schemas.openxmlformats.org/officeDocument/2006/relationships/tags"/><Relationship Id="rId21" Target="../tags/tag20.xml" Type="http://schemas.openxmlformats.org/officeDocument/2006/relationships/tags"/><Relationship Id="rId34" Target="../embeddings/oleObject3.bin" Type="http://schemas.openxmlformats.org/officeDocument/2006/relationships/oleObject"/><Relationship Id="rId42" Target="../embeddings/oleObject8.bin" Type="http://schemas.openxmlformats.org/officeDocument/2006/relationships/oleObject"/><Relationship Id="rId47" Target="../media/image18.jpeg" Type="http://schemas.openxmlformats.org/officeDocument/2006/relationships/image"/><Relationship Id="rId50" Target="../media/image21.jpeg" Type="http://schemas.openxmlformats.org/officeDocument/2006/relationships/image"/><Relationship Id="rId55" Target="../media/image26.jpeg" Type="http://schemas.openxmlformats.org/officeDocument/2006/relationships/image"/><Relationship Id="rId63" Target="../embeddings/oleObject14.bin" Type="http://schemas.openxmlformats.org/officeDocument/2006/relationships/oleObject"/><Relationship Id="rId68" Target="../embeddings/oleObject17.bin" Type="http://schemas.openxmlformats.org/officeDocument/2006/relationships/oleObject"/><Relationship Id="rId7" Target="../tags/tag6.xml" Type="http://schemas.openxmlformats.org/officeDocument/2006/relationships/tags"/><Relationship Id="rId2" Target="../tags/tag1.xml" Type="http://schemas.openxmlformats.org/officeDocument/2006/relationships/tags"/><Relationship Id="rId16" Target="../tags/tag15.xml" Type="http://schemas.openxmlformats.org/officeDocument/2006/relationships/tags"/><Relationship Id="rId29" Target="../slideLayouts/slideLayout20.xml" Type="http://schemas.openxmlformats.org/officeDocument/2006/relationships/slideLayout"/><Relationship Id="rId11" Target="../tags/tag10.xml" Type="http://schemas.openxmlformats.org/officeDocument/2006/relationships/tags"/><Relationship Id="rId24" Target="../tags/tag23.xml" Type="http://schemas.openxmlformats.org/officeDocument/2006/relationships/tags"/><Relationship Id="rId32" Target="../embeddings/oleObject2.bin" Type="http://schemas.openxmlformats.org/officeDocument/2006/relationships/oleObject"/><Relationship Id="rId37" Target="../media/image8.wmf" Type="http://schemas.openxmlformats.org/officeDocument/2006/relationships/image"/><Relationship Id="rId40" Target="../embeddings/oleObject6.bin" Type="http://schemas.openxmlformats.org/officeDocument/2006/relationships/oleObject"/><Relationship Id="rId45" Target="../media/image16.png" Type="http://schemas.openxmlformats.org/officeDocument/2006/relationships/image"/><Relationship Id="rId53" Target="../media/image24.jpeg" Type="http://schemas.openxmlformats.org/officeDocument/2006/relationships/image"/><Relationship Id="rId58" Target="../embeddings/oleObject11.bin" Type="http://schemas.openxmlformats.org/officeDocument/2006/relationships/oleObject"/><Relationship Id="rId66" Target="../media/image15.wmf" Type="http://schemas.openxmlformats.org/officeDocument/2006/relationships/image"/><Relationship Id="rId5" Target="../tags/tag4.xml" Type="http://schemas.openxmlformats.org/officeDocument/2006/relationships/tags"/><Relationship Id="rId61" Target="../media/image13.wmf" Type="http://schemas.openxmlformats.org/officeDocument/2006/relationships/image"/><Relationship Id="rId19" Target="../tags/tag18.xml" Type="http://schemas.openxmlformats.org/officeDocument/2006/relationships/tags"/><Relationship Id="rId14" Target="../tags/tag13.xml" Type="http://schemas.openxmlformats.org/officeDocument/2006/relationships/tags"/><Relationship Id="rId22" Target="../tags/tag21.xml" Type="http://schemas.openxmlformats.org/officeDocument/2006/relationships/tags"/><Relationship Id="rId27" Target="../tags/tag26.xml" Type="http://schemas.openxmlformats.org/officeDocument/2006/relationships/tags"/><Relationship Id="rId30" Target="../embeddings/oleObject1.bin" Type="http://schemas.openxmlformats.org/officeDocument/2006/relationships/oleObject"/><Relationship Id="rId35" Target="../media/image7.wmf" Type="http://schemas.openxmlformats.org/officeDocument/2006/relationships/image"/><Relationship Id="rId43" Target="../media/image10.wmf" Type="http://schemas.openxmlformats.org/officeDocument/2006/relationships/image"/><Relationship Id="rId48" Target="../media/image19.png" Type="http://schemas.openxmlformats.org/officeDocument/2006/relationships/image"/><Relationship Id="rId56" Target="../embeddings/oleObject10.bin" Type="http://schemas.openxmlformats.org/officeDocument/2006/relationships/oleObject"/><Relationship Id="rId64" Target="../media/image14.wmf" Type="http://schemas.openxmlformats.org/officeDocument/2006/relationships/image"/><Relationship Id="rId8" Target="../tags/tag7.xml" Type="http://schemas.openxmlformats.org/officeDocument/2006/relationships/tags"/><Relationship Id="rId51" Target="../media/image22.png" Type="http://schemas.openxmlformats.org/officeDocument/2006/relationships/image"/><Relationship Id="rId3" Target="../tags/tag2.xml" Type="http://schemas.openxmlformats.org/officeDocument/2006/relationships/tags"/><Relationship Id="rId12" Target="../tags/tag11.xml" Type="http://schemas.openxmlformats.org/officeDocument/2006/relationships/tags"/><Relationship Id="rId17" Target="../tags/tag16.xml" Type="http://schemas.openxmlformats.org/officeDocument/2006/relationships/tags"/><Relationship Id="rId25" Target="../tags/tag24.xml" Type="http://schemas.openxmlformats.org/officeDocument/2006/relationships/tags"/><Relationship Id="rId33" Target="../media/image6.emf" Type="http://schemas.openxmlformats.org/officeDocument/2006/relationships/image"/><Relationship Id="rId38" Target="../embeddings/oleObject5.bin" Type="http://schemas.openxmlformats.org/officeDocument/2006/relationships/oleObject"/><Relationship Id="rId46" Target="../media/image17.png" Type="http://schemas.openxmlformats.org/officeDocument/2006/relationships/image"/><Relationship Id="rId59" Target="../media/image12.wmf" Type="http://schemas.openxmlformats.org/officeDocument/2006/relationships/image"/><Relationship Id="rId67" Target="../embeddings/oleObject16.bin" Type="http://schemas.openxmlformats.org/officeDocument/2006/relationships/oleObject"/><Relationship Id="rId20" Target="../tags/tag19.xml" Type="http://schemas.openxmlformats.org/officeDocument/2006/relationships/tags"/><Relationship Id="rId41" Target="../embeddings/oleObject7.bin" Type="http://schemas.openxmlformats.org/officeDocument/2006/relationships/oleObject"/><Relationship Id="rId54" Target="../media/image25.png" Type="http://schemas.openxmlformats.org/officeDocument/2006/relationships/image"/><Relationship Id="rId62" Target="../embeddings/oleObject13.bin" Type="http://schemas.openxmlformats.org/officeDocument/2006/relationships/oleObject"/><Relationship Id="rId1" Target="../drawings/vmlDrawing1.vml" Type="http://schemas.openxmlformats.org/officeDocument/2006/relationships/vmlDrawing"/><Relationship Id="rId6" Target="../tags/tag5.xml" Type="http://schemas.openxmlformats.org/officeDocument/2006/relationships/tags"/><Relationship Id="rId15" Target="../tags/tag14.xml" Type="http://schemas.openxmlformats.org/officeDocument/2006/relationships/tags"/><Relationship Id="rId23" Target="../tags/tag22.xml" Type="http://schemas.openxmlformats.org/officeDocument/2006/relationships/tags"/><Relationship Id="rId28" Target="../tags/tag27.xml" Type="http://schemas.openxmlformats.org/officeDocument/2006/relationships/tags"/><Relationship Id="rId36" Target="../embeddings/oleObject4.bin" Type="http://schemas.openxmlformats.org/officeDocument/2006/relationships/oleObject"/><Relationship Id="rId49" Target="../media/image20.png" Type="http://schemas.openxmlformats.org/officeDocument/2006/relationships/image"/><Relationship Id="rId57" Target="../media/image11.wmf" Type="http://schemas.openxmlformats.org/officeDocument/2006/relationships/image"/><Relationship Id="rId10" Target="../tags/tag9.xml" Type="http://schemas.openxmlformats.org/officeDocument/2006/relationships/tags"/><Relationship Id="rId31" Target="../media/image5.wmf" Type="http://schemas.openxmlformats.org/officeDocument/2006/relationships/image"/><Relationship Id="rId44" Target="../embeddings/oleObject9.bin" Type="http://schemas.openxmlformats.org/officeDocument/2006/relationships/oleObject"/><Relationship Id="rId52" Target="../media/image23.jpeg" Type="http://schemas.openxmlformats.org/officeDocument/2006/relationships/image"/><Relationship Id="rId60" Target="../embeddings/oleObject12.bin" Type="http://schemas.openxmlformats.org/officeDocument/2006/relationships/oleObject"/><Relationship Id="rId65" Target="../embeddings/oleObject15.bin" Type="http://schemas.openxmlformats.org/officeDocument/2006/relationships/oleObject"/><Relationship Id="rId4" Target="../tags/tag3.xml" Type="http://schemas.openxmlformats.org/officeDocument/2006/relationships/tags"/><Relationship Id="rId9" Target="../tags/tag8.xml" Type="http://schemas.openxmlformats.org/officeDocument/2006/relationships/tags"/><Relationship Id="rId13" Target="../tags/tag12.xml" Type="http://schemas.openxmlformats.org/officeDocument/2006/relationships/tags"/><Relationship Id="rId18" Target="../tags/tag17.xml" Type="http://schemas.openxmlformats.org/officeDocument/2006/relationships/tags"/><Relationship Id="rId39" Target="../media/image9.wmf" Type="http://schemas.openxmlformats.org/officeDocument/2006/relationships/image"/></Relationships>
</file>

<file path=ppt/slides/_rels/slide5.xml.rels><?xml version="1.0" encoding="UTF-8" standalone="yes" ?><Relationships xmlns="http://schemas.openxmlformats.org/package/2006/relationships"><Relationship Id="rId13" Target="../tags/tag40.xml" Type="http://schemas.openxmlformats.org/officeDocument/2006/relationships/tags"/><Relationship Id="rId18" Target="../tags/tag45.xml" Type="http://schemas.openxmlformats.org/officeDocument/2006/relationships/tags"/><Relationship Id="rId26" Target="../media/image17.png" Type="http://schemas.openxmlformats.org/officeDocument/2006/relationships/image"/><Relationship Id="rId3" Target="../tags/tag30.xml" Type="http://schemas.openxmlformats.org/officeDocument/2006/relationships/tags"/><Relationship Id="rId21" Target="../tags/tag48.xml" Type="http://schemas.openxmlformats.org/officeDocument/2006/relationships/tags"/><Relationship Id="rId34" Target="../media/image30.png" Type="http://schemas.openxmlformats.org/officeDocument/2006/relationships/image"/><Relationship Id="rId7" Target="../tags/tag34.xml" Type="http://schemas.openxmlformats.org/officeDocument/2006/relationships/tags"/><Relationship Id="rId12" Target="../tags/tag39.xml" Type="http://schemas.openxmlformats.org/officeDocument/2006/relationships/tags"/><Relationship Id="rId17" Target="../tags/tag44.xml" Type="http://schemas.openxmlformats.org/officeDocument/2006/relationships/tags"/><Relationship Id="rId25" Target="../media/image27.png" Type="http://schemas.openxmlformats.org/officeDocument/2006/relationships/image"/><Relationship Id="rId33" Target="../media/image29.png" Type="http://schemas.openxmlformats.org/officeDocument/2006/relationships/image"/><Relationship Id="rId2" Target="../tags/tag29.xml" Type="http://schemas.openxmlformats.org/officeDocument/2006/relationships/tags"/><Relationship Id="rId16" Target="../tags/tag43.xml" Type="http://schemas.openxmlformats.org/officeDocument/2006/relationships/tags"/><Relationship Id="rId20" Target="../tags/tag47.xml" Type="http://schemas.openxmlformats.org/officeDocument/2006/relationships/tags"/><Relationship Id="rId29" Target="../media/image18.jpeg" Type="http://schemas.openxmlformats.org/officeDocument/2006/relationships/image"/><Relationship Id="rId1" Target="../tags/tag28.xml" Type="http://schemas.openxmlformats.org/officeDocument/2006/relationships/tags"/><Relationship Id="rId6" Target="../tags/tag33.xml" Type="http://schemas.openxmlformats.org/officeDocument/2006/relationships/tags"/><Relationship Id="rId11" Target="../tags/tag38.xml" Type="http://schemas.openxmlformats.org/officeDocument/2006/relationships/tags"/><Relationship Id="rId24" Target="../notesSlides/notesSlide1.xml" Type="http://schemas.openxmlformats.org/officeDocument/2006/relationships/notesSlide"/><Relationship Id="rId32" Target="../media/image28.png" Type="http://schemas.openxmlformats.org/officeDocument/2006/relationships/image"/><Relationship Id="rId5" Target="../tags/tag32.xml" Type="http://schemas.openxmlformats.org/officeDocument/2006/relationships/tags"/><Relationship Id="rId15" Target="../tags/tag42.xml" Type="http://schemas.openxmlformats.org/officeDocument/2006/relationships/tags"/><Relationship Id="rId23" Target="../slideLayouts/slideLayout19.xml" Type="http://schemas.openxmlformats.org/officeDocument/2006/relationships/slideLayout"/><Relationship Id="rId28" Target="../media/image22.png" Type="http://schemas.openxmlformats.org/officeDocument/2006/relationships/image"/><Relationship Id="rId10" Target="../tags/tag37.xml" Type="http://schemas.openxmlformats.org/officeDocument/2006/relationships/tags"/><Relationship Id="rId19" Target="../tags/tag46.xml" Type="http://schemas.openxmlformats.org/officeDocument/2006/relationships/tags"/><Relationship Id="rId31" Target="../media/image20.png" Type="http://schemas.openxmlformats.org/officeDocument/2006/relationships/image"/><Relationship Id="rId4" Target="../tags/tag31.xml" Type="http://schemas.openxmlformats.org/officeDocument/2006/relationships/tags"/><Relationship Id="rId9" Target="../tags/tag36.xml" Type="http://schemas.openxmlformats.org/officeDocument/2006/relationships/tags"/><Relationship Id="rId14" Target="../tags/tag41.xml" Type="http://schemas.openxmlformats.org/officeDocument/2006/relationships/tags"/><Relationship Id="rId22" Target="../tags/tag49.xml" Type="http://schemas.openxmlformats.org/officeDocument/2006/relationships/tags"/><Relationship Id="rId27" Target="../media/image21.jpeg" Type="http://schemas.openxmlformats.org/officeDocument/2006/relationships/image"/><Relationship Id="rId30" Target="../media/image19.png" Type="http://schemas.openxmlformats.org/officeDocument/2006/relationships/image"/><Relationship Id="rId8" Target="../tags/tag35.xml" Type="http://schemas.openxmlformats.org/officeDocument/2006/relationships/tags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736600" y="3651250"/>
            <a:ext cx="21113750" cy="4581525"/>
          </a:xfrm>
          <a:noFill/>
        </p:spPr>
        <p:txBody>
          <a:bodyPr/>
          <a:lstStyle/>
          <a:p>
            <a:endParaRPr lang="id-ID" altLang="en-US" b="1" dirty="0" smtClean="0">
              <a:latin typeface="Lato"/>
            </a:endParaRPr>
          </a:p>
          <a:p>
            <a:r>
              <a:rPr altLang="en-US" b="1" dirty="0" err="1" smtClean="0">
                <a:latin typeface="Lato"/>
              </a:rPr>
              <a:t>Pencuplikan</a:t>
            </a:r>
            <a:r>
              <a:rPr altLang="en-US" b="1" dirty="0" smtClean="0">
                <a:latin typeface="Lato"/>
              </a:rPr>
              <a:t> </a:t>
            </a:r>
            <a:r>
              <a:rPr altLang="en-US" b="1" dirty="0" err="1" smtClean="0">
                <a:latin typeface="Lato"/>
              </a:rPr>
              <a:t>Sinyal</a:t>
            </a:r>
            <a:r>
              <a:rPr altLang="en-US" b="1" dirty="0" smtClean="0">
                <a:latin typeface="Lato"/>
              </a:rPr>
              <a:t> </a:t>
            </a:r>
            <a:r>
              <a:rPr altLang="en-US" b="1" dirty="0" err="1" smtClean="0">
                <a:latin typeface="Lato"/>
              </a:rPr>
              <a:t>Waktu</a:t>
            </a:r>
            <a:r>
              <a:rPr altLang="en-US" b="1" dirty="0" smtClean="0">
                <a:latin typeface="Lato"/>
              </a:rPr>
              <a:t> </a:t>
            </a:r>
            <a:r>
              <a:rPr altLang="en-US" b="1" dirty="0" err="1" smtClean="0">
                <a:latin typeface="Lato"/>
              </a:rPr>
              <a:t>Kontinyu</a:t>
            </a:r>
            <a:endParaRPr lang="id-ID" altLang="en-US" b="1" dirty="0" smtClean="0">
              <a:latin typeface="Lato"/>
            </a:endParaRPr>
          </a:p>
        </p:txBody>
      </p:sp>
      <p:sp>
        <p:nvSpPr>
          <p:cNvPr id="23555" name="Text Placeholder 4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2317115" y="7332345"/>
            <a:ext cx="13057188" cy="1044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altLang="en-US" dirty="0" smtClean="0">
                <a:latin typeface="Lato"/>
              </a:rPr>
              <a:t>Fa</a:t>
            </a:r>
            <a:r>
              <a:rPr altLang="en-US" dirty="0" err="1" smtClean="0">
                <a:latin typeface="Lato"/>
              </a:rPr>
              <a:t>kultas</a:t>
            </a:r>
            <a:r>
              <a:rPr altLang="en-US" dirty="0" smtClean="0">
                <a:latin typeface="Lato"/>
              </a:rPr>
              <a:t> </a:t>
            </a:r>
            <a:r>
              <a:rPr altLang="en-US" dirty="0" err="1" smtClean="0">
                <a:latin typeface="Lato"/>
              </a:rPr>
              <a:t>Teknik</a:t>
            </a:r>
            <a:r>
              <a:rPr altLang="en-US" dirty="0" smtClean="0">
                <a:latin typeface="Lato"/>
              </a:rPr>
              <a:t> </a:t>
            </a:r>
            <a:r>
              <a:rPr altLang="en-US" dirty="0" err="1" smtClean="0">
                <a:latin typeface="Lato"/>
              </a:rPr>
              <a:t>Elektro</a:t>
            </a:r>
            <a:endParaRPr lang="id-ID" altLang="en-US" dirty="0" smtClean="0">
              <a:latin typeface="Lato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613" y="622300"/>
            <a:ext cx="51752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4"/>
          <p:cNvSpPr txBox="1">
            <a:spLocks/>
          </p:cNvSpPr>
          <p:nvPr/>
        </p:nvSpPr>
        <p:spPr bwMode="auto">
          <a:xfrm>
            <a:off x="-3657600" y="1663700"/>
            <a:ext cx="23306088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 anchor="ctr"/>
          <a:lstStyle>
            <a:lvl1pPr algn="r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600" kern="1200">
                <a:solidFill>
                  <a:schemeClr val="tx1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  <a:lvl2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"/>
              </a:defRPr>
            </a:lvl2pPr>
            <a:lvl3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"/>
              </a:defRPr>
            </a:lvl3pPr>
            <a:lvl4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"/>
              </a:defRPr>
            </a:lvl4pPr>
            <a:lvl5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"/>
              </a:defRPr>
            </a:lvl5pPr>
            <a:lvl6pPr marL="457200" algn="l" defTabSz="18272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Lato"/>
              </a:defRPr>
            </a:lvl6pPr>
            <a:lvl7pPr marL="914400" algn="l" defTabSz="18272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Lato"/>
              </a:defRPr>
            </a:lvl7pPr>
            <a:lvl8pPr marL="1371600" algn="l" defTabSz="18272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Lato"/>
              </a:defRPr>
            </a:lvl8pPr>
            <a:lvl9pPr marL="1828800" algn="l" defTabSz="18272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Lato"/>
              </a:defRPr>
            </a:lvl9pPr>
          </a:lstStyle>
          <a:p>
            <a:pPr>
              <a:defRPr/>
            </a:pPr>
            <a:r>
              <a:rPr sz="4800" b="1" dirty="0" smtClean="0">
                <a:solidFill>
                  <a:schemeClr val="accent6">
                    <a:lumMod val="75000"/>
                  </a:schemeClr>
                </a:solidFill>
              </a:rPr>
              <a:t>FEH3A3-PENGOLAHAN SINYAL WAKTU DISKRIT</a:t>
            </a:r>
            <a:endParaRPr sz="48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D:\Users\dosen\at\kuliah\TE-313 sistem pemrosesan sinyal\f1.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225" y="0"/>
            <a:ext cx="9753600" cy="57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0656" name="Object 0"/>
          <p:cNvGraphicFramePr>
            <a:graphicFrameLocks noChangeAspect="1"/>
          </p:cNvGraphicFramePr>
          <p:nvPr/>
        </p:nvGraphicFramePr>
        <p:xfrm>
          <a:off x="3502025" y="2590800"/>
          <a:ext cx="70707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Equation" r:id="rId4" imgW="1333500" imgH="228600" progId="Equation.3">
                  <p:embed/>
                </p:oleObj>
              </mc:Choice>
              <mc:Fallback>
                <p:oleObj name="Equation" r:id="rId4" imgW="133350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25" y="2590800"/>
                        <a:ext cx="7070725" cy="120967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502025" y="5943600"/>
            <a:ext cx="161544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7200">
                <a:solidFill>
                  <a:srgbClr val="663300"/>
                </a:solidFill>
              </a:rPr>
              <a:t>  </a:t>
            </a:r>
            <a:r>
              <a:rPr lang="en-US" altLang="en-US" sz="5600" b="1">
                <a:solidFill>
                  <a:srgbClr val="006600"/>
                </a:solidFill>
              </a:rPr>
              <a:t>Untuk setiap frekuensi F 	</a:t>
            </a:r>
            <a:r>
              <a:rPr lang="en-US" altLang="en-US" sz="5600" b="1">
                <a:solidFill>
                  <a:srgbClr val="006600"/>
                </a:solidFill>
                <a:sym typeface="Wingdings" panose="05000000000000000000" pitchFamily="2" charset="2"/>
              </a:rPr>
              <a:t>	x</a:t>
            </a:r>
            <a:r>
              <a:rPr lang="en-US" altLang="en-US" sz="5600" b="1" baseline="-25000">
                <a:solidFill>
                  <a:srgbClr val="006600"/>
                </a:solidFill>
                <a:sym typeface="Wingdings" panose="05000000000000000000" pitchFamily="2" charset="2"/>
              </a:rPr>
              <a:t>a</a:t>
            </a:r>
            <a:r>
              <a:rPr lang="en-US" altLang="en-US" sz="5600" b="1">
                <a:solidFill>
                  <a:srgbClr val="006600"/>
                </a:solidFill>
                <a:sym typeface="Wingdings" panose="05000000000000000000" pitchFamily="2" charset="2"/>
              </a:rPr>
              <a:t>(t) periodik</a:t>
            </a:r>
            <a:endParaRPr lang="en-US" altLang="en-US" sz="7200" b="1">
              <a:solidFill>
                <a:srgbClr val="006600"/>
              </a:solidFill>
            </a:endParaRPr>
          </a:p>
        </p:txBody>
      </p:sp>
      <p:graphicFrame>
        <p:nvGraphicFramePr>
          <p:cNvPr id="70657" name="Object 1"/>
          <p:cNvGraphicFramePr>
            <a:graphicFrameLocks noChangeAspect="1"/>
          </p:cNvGraphicFramePr>
          <p:nvPr/>
        </p:nvGraphicFramePr>
        <p:xfrm>
          <a:off x="5026025" y="7162800"/>
          <a:ext cx="141732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Equation" r:id="rId6" imgW="2933700" imgH="393700" progId="Equation.3">
                  <p:embed/>
                </p:oleObj>
              </mc:Choice>
              <mc:Fallback>
                <p:oleObj name="Equation" r:id="rId6" imgW="2933700" imgH="393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7162800"/>
                        <a:ext cx="14173200" cy="189865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502025" y="9448800"/>
            <a:ext cx="16154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65150" indent="-565150">
              <a:defRPr sz="3600">
                <a:solidFill>
                  <a:schemeClr val="tx1"/>
                </a:solidFill>
                <a:latin typeface="Lato Light"/>
              </a:defRPr>
            </a:lvl1pPr>
            <a:lvl2pPr>
              <a:defRPr sz="3600">
                <a:solidFill>
                  <a:schemeClr val="tx1"/>
                </a:solidFill>
                <a:latin typeface="Lato Light"/>
              </a:defRPr>
            </a:lvl2pPr>
            <a:lvl3pPr>
              <a:defRPr sz="3600">
                <a:solidFill>
                  <a:schemeClr val="tx1"/>
                </a:solidFill>
                <a:latin typeface="Lato Light"/>
              </a:defRPr>
            </a:lvl3pPr>
            <a:lvl4pPr>
              <a:defRPr sz="3600">
                <a:solidFill>
                  <a:schemeClr val="tx1"/>
                </a:solidFill>
                <a:latin typeface="Lato Light"/>
              </a:defRPr>
            </a:lvl4pPr>
            <a:lvl5pPr>
              <a:defRPr sz="3600">
                <a:solidFill>
                  <a:schemeClr val="tx1"/>
                </a:solidFill>
                <a:latin typeface="Lato Light"/>
              </a:defRPr>
            </a:lvl5pPr>
            <a:lvl6pPr marL="41132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45704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0276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54848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4800" b="1">
                <a:solidFill>
                  <a:srgbClr val="FF0000"/>
                </a:solidFill>
              </a:rPr>
              <a:t>Sinyal-sinyal sinusoidal waktu kontinu dengan frekuensi berbeda dapat dibedakan 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502025" y="10972800"/>
            <a:ext cx="1615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65150" indent="-565150">
              <a:defRPr sz="3600">
                <a:solidFill>
                  <a:schemeClr val="tx1"/>
                </a:solidFill>
                <a:latin typeface="Lato Light"/>
              </a:defRPr>
            </a:lvl1pPr>
            <a:lvl2pPr>
              <a:defRPr sz="3600">
                <a:solidFill>
                  <a:schemeClr val="tx1"/>
                </a:solidFill>
                <a:latin typeface="Lato Light"/>
              </a:defRPr>
            </a:lvl2pPr>
            <a:lvl3pPr>
              <a:defRPr sz="3600">
                <a:solidFill>
                  <a:schemeClr val="tx1"/>
                </a:solidFill>
                <a:latin typeface="Lato Light"/>
              </a:defRPr>
            </a:lvl3pPr>
            <a:lvl4pPr>
              <a:defRPr sz="3600">
                <a:solidFill>
                  <a:schemeClr val="tx1"/>
                </a:solidFill>
                <a:latin typeface="Lato Light"/>
              </a:defRPr>
            </a:lvl4pPr>
            <a:lvl5pPr>
              <a:defRPr sz="3600">
                <a:solidFill>
                  <a:schemeClr val="tx1"/>
                </a:solidFill>
                <a:latin typeface="Lato Light"/>
              </a:defRPr>
            </a:lvl5pPr>
            <a:lvl6pPr marL="41132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45704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0276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54848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4800" b="1">
                <a:solidFill>
                  <a:srgbClr val="FF0000"/>
                </a:solidFill>
              </a:rPr>
              <a:t>Frekuensi diperbesar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959225" y="11887200"/>
            <a:ext cx="1615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65150" indent="-565150">
              <a:defRPr sz="3600">
                <a:solidFill>
                  <a:schemeClr val="tx1"/>
                </a:solidFill>
                <a:latin typeface="Lato Light"/>
              </a:defRPr>
            </a:lvl1pPr>
            <a:lvl2pPr>
              <a:defRPr sz="3600">
                <a:solidFill>
                  <a:schemeClr val="tx1"/>
                </a:solidFill>
                <a:latin typeface="Lato Light"/>
              </a:defRPr>
            </a:lvl2pPr>
            <a:lvl3pPr>
              <a:defRPr sz="3600">
                <a:solidFill>
                  <a:schemeClr val="tx1"/>
                </a:solidFill>
                <a:latin typeface="Lato Light"/>
              </a:defRPr>
            </a:lvl3pPr>
            <a:lvl4pPr>
              <a:defRPr sz="3600">
                <a:solidFill>
                  <a:schemeClr val="tx1"/>
                </a:solidFill>
                <a:latin typeface="Lato Light"/>
              </a:defRPr>
            </a:lvl4pPr>
            <a:lvl5pPr>
              <a:defRPr sz="3600">
                <a:solidFill>
                  <a:schemeClr val="tx1"/>
                </a:solidFill>
                <a:latin typeface="Lato Light"/>
              </a:defRPr>
            </a:lvl5pPr>
            <a:lvl6pPr marL="41132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45704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0276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54848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4800">
                <a:solidFill>
                  <a:srgbClr val="663300"/>
                </a:solidFill>
              </a:rPr>
              <a:t> </a:t>
            </a:r>
            <a:r>
              <a:rPr lang="en-US" altLang="en-US" sz="4800" b="1"/>
              <a:t>Untuk suatu waktu tertentu </a:t>
            </a:r>
            <a:r>
              <a:rPr lang="en-US" altLang="en-US" sz="4800" b="1">
                <a:sym typeface="Wingdings" panose="05000000000000000000" pitchFamily="2" charset="2"/>
              </a:rPr>
              <a:t>jumlah perioda bertambah</a:t>
            </a:r>
            <a:endParaRPr lang="en-US" altLang="en-US" sz="4800" b="1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  <p:bldP spid="21510" grpId="0" autoUpdateAnimBg="0"/>
      <p:bldP spid="215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25" y="762000"/>
            <a:ext cx="179832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65150" indent="-565150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altLang="en-US" b="1" smtClean="0">
                <a:solidFill>
                  <a:srgbClr val="009900"/>
                </a:solidFill>
                <a:latin typeface="Lato"/>
              </a:rPr>
              <a:t> Sinyal sinusoidal waktu diskrit </a:t>
            </a:r>
          </a:p>
          <a:p>
            <a:pPr marL="1489075" lvl="1" indent="-685800" eaLnBrk="1" hangingPunct="1">
              <a:buClr>
                <a:schemeClr val="accent2"/>
              </a:buClr>
            </a:pPr>
            <a:endParaRPr altLang="en-US" b="1" smtClean="0">
              <a:solidFill>
                <a:srgbClr val="663300"/>
              </a:solidFill>
              <a:latin typeface="Lato"/>
            </a:endParaRPr>
          </a:p>
          <a:p>
            <a:pPr marL="1489075" lvl="1" indent="-685800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altLang="en-US" b="1" smtClean="0">
              <a:solidFill>
                <a:srgbClr val="663300"/>
              </a:solidFill>
              <a:latin typeface="Lato"/>
            </a:endParaRPr>
          </a:p>
          <a:p>
            <a:pPr marL="1489075" lvl="1" indent="-685800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altLang="en-US" sz="4800" b="1" smtClean="0">
              <a:solidFill>
                <a:srgbClr val="663300"/>
              </a:solidFill>
              <a:latin typeface="Lato"/>
            </a:endParaRP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4216400" y="2505075"/>
          <a:ext cx="123221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Equation" r:id="rId3" imgW="2324100" imgH="203200" progId="Equation.3">
                  <p:embed/>
                </p:oleObj>
              </mc:Choice>
              <mc:Fallback>
                <p:oleObj name="Equation" r:id="rId3" imgW="23241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2505075"/>
                        <a:ext cx="12322175" cy="107315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483225" y="10210800"/>
            <a:ext cx="13868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 b="1"/>
              <a:t>f = frekuensi [siklus/sampel]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483225" y="3810000"/>
            <a:ext cx="10363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 b="1"/>
              <a:t>n = bilangan bulat (integer)</a:t>
            </a:r>
          </a:p>
          <a:p>
            <a:pPr>
              <a:spcBef>
                <a:spcPct val="50000"/>
              </a:spcBef>
            </a:pPr>
            <a:r>
              <a:rPr lang="en-US" altLang="en-US" sz="4800" b="1"/>
              <a:t>A = amplituda</a:t>
            </a:r>
          </a:p>
          <a:p>
            <a:pPr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en-US" sz="4800" b="1">
                <a:sym typeface="Symbol" panose="05050102010706020507" pitchFamily="18" charset="2"/>
              </a:rPr>
              <a:t> = frekuensi [radian/sampel]</a:t>
            </a:r>
          </a:p>
          <a:p>
            <a:pPr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en-US" sz="4800" b="1">
                <a:sym typeface="Symbol" panose="05050102010706020507" pitchFamily="18" charset="2"/>
              </a:rPr>
              <a:t> = fasa [radian]</a:t>
            </a:r>
            <a:endParaRPr lang="en-US" altLang="en-US" sz="4800" b="1"/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4416425" y="8839200"/>
          <a:ext cx="127952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Equation" r:id="rId5" imgW="2413000" imgH="203200" progId="Equation.3">
                  <p:embed/>
                </p:oleObj>
              </mc:Choice>
              <mc:Fallback>
                <p:oleObj name="Equation" r:id="rId5" imgW="24130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5" y="8839200"/>
                        <a:ext cx="12795250" cy="107632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autoUpdateAnimBg="0"/>
      <p:bldP spid="22532" grpId="0" autoUpdateAnimBg="0"/>
      <p:bldP spid="2253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3375025" y="546100"/>
          <a:ext cx="76771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8" name="Equation" r:id="rId3" imgW="1536700" imgH="228600" progId="Equation.3">
                  <p:embed/>
                </p:oleObj>
              </mc:Choice>
              <mc:Fallback>
                <p:oleObj name="Equation" r:id="rId3" imgW="15367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5" y="546100"/>
                        <a:ext cx="767715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502025" y="5486400"/>
            <a:ext cx="161544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65150" indent="-565150">
              <a:defRPr sz="3600">
                <a:solidFill>
                  <a:schemeClr val="tx1"/>
                </a:solidFill>
                <a:latin typeface="Lato Light"/>
              </a:defRPr>
            </a:lvl1pPr>
            <a:lvl2pPr>
              <a:defRPr sz="3600">
                <a:solidFill>
                  <a:schemeClr val="tx1"/>
                </a:solidFill>
                <a:latin typeface="Lato Light"/>
              </a:defRPr>
            </a:lvl2pPr>
            <a:lvl3pPr>
              <a:defRPr sz="3600">
                <a:solidFill>
                  <a:schemeClr val="tx1"/>
                </a:solidFill>
                <a:latin typeface="Lato Light"/>
              </a:defRPr>
            </a:lvl3pPr>
            <a:lvl4pPr>
              <a:defRPr sz="3600">
                <a:solidFill>
                  <a:schemeClr val="tx1"/>
                </a:solidFill>
                <a:latin typeface="Lato Light"/>
              </a:defRPr>
            </a:lvl4pPr>
            <a:lvl5pPr>
              <a:defRPr sz="3600">
                <a:solidFill>
                  <a:schemeClr val="tx1"/>
                </a:solidFill>
                <a:latin typeface="Lato Light"/>
              </a:defRPr>
            </a:lvl5pPr>
            <a:lvl6pPr marL="41132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45704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0276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54848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5600">
                <a:solidFill>
                  <a:srgbClr val="663300"/>
                </a:solidFill>
                <a:sym typeface="Wingdings" panose="05000000000000000000" pitchFamily="2" charset="2"/>
              </a:rPr>
              <a:t>x</a:t>
            </a:r>
            <a:r>
              <a:rPr lang="en-US" altLang="en-US" sz="5600" baseline="-25000">
                <a:solidFill>
                  <a:srgbClr val="6633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5600">
                <a:solidFill>
                  <a:srgbClr val="663300"/>
                </a:solidFill>
                <a:sym typeface="Wingdings" panose="05000000000000000000" pitchFamily="2" charset="2"/>
              </a:rPr>
              <a:t>(n) periodik hanya bila frekuensi f merupakan bilangan rasional</a:t>
            </a:r>
            <a:endParaRPr lang="en-US" altLang="en-US" sz="7200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3070225" y="7620000"/>
          <a:ext cx="1826260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9" name="Equation" r:id="rId5" imgW="3860800" imgH="431800" progId="Equation.3">
                  <p:embed/>
                </p:oleObj>
              </mc:Choice>
              <mc:Fallback>
                <p:oleObj name="Equation" r:id="rId5" imgW="3860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7620000"/>
                        <a:ext cx="18262600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7" name="Picture 5" descr="D:\Users\dosen\at\kuliah\TE-313 sistem pemrosesan sinyal\f1.1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25" y="0"/>
            <a:ext cx="10058400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3362325" y="1828800"/>
          <a:ext cx="63881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0" name="Equation" r:id="rId8" imgW="1345616" imgH="393529" progId="Equation.3">
                  <p:embed/>
                </p:oleObj>
              </mc:Choice>
              <mc:Fallback>
                <p:oleObj name="Equation" r:id="rId8" imgW="1345616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1828800"/>
                        <a:ext cx="63881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3806825" y="3514725"/>
          <a:ext cx="176212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1" name="Equation" r:id="rId10" imgW="380835" imgH="393529" progId="Equation.3">
                  <p:embed/>
                </p:oleObj>
              </mc:Choice>
              <mc:Fallback>
                <p:oleObj name="Equation" r:id="rId10" imgW="380835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3514725"/>
                        <a:ext cx="1762125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4733925" y="10058400"/>
          <a:ext cx="781367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2" name="Equation" r:id="rId12" imgW="1688367" imgH="393529" progId="Equation.3">
                  <p:embed/>
                </p:oleObj>
              </mc:Choice>
              <mc:Fallback>
                <p:oleObj name="Equation" r:id="rId12" imgW="1688367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10058400"/>
                        <a:ext cx="7813675" cy="181927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3654425" y="12192000"/>
            <a:ext cx="16154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65150" indent="-565150">
              <a:defRPr sz="3600">
                <a:solidFill>
                  <a:schemeClr val="tx1"/>
                </a:solidFill>
                <a:latin typeface="Lato Light"/>
              </a:defRPr>
            </a:lvl1pPr>
            <a:lvl2pPr>
              <a:defRPr sz="3600">
                <a:solidFill>
                  <a:schemeClr val="tx1"/>
                </a:solidFill>
                <a:latin typeface="Lato Light"/>
              </a:defRPr>
            </a:lvl2pPr>
            <a:lvl3pPr>
              <a:defRPr sz="3600">
                <a:solidFill>
                  <a:schemeClr val="tx1"/>
                </a:solidFill>
                <a:latin typeface="Lato Light"/>
              </a:defRPr>
            </a:lvl3pPr>
            <a:lvl4pPr>
              <a:defRPr sz="3600">
                <a:solidFill>
                  <a:schemeClr val="tx1"/>
                </a:solidFill>
                <a:latin typeface="Lato Light"/>
              </a:defRPr>
            </a:lvl4pPr>
            <a:lvl5pPr>
              <a:defRPr sz="3600">
                <a:solidFill>
                  <a:schemeClr val="tx1"/>
                </a:solidFill>
                <a:latin typeface="Lato Light"/>
              </a:defRPr>
            </a:lvl5pPr>
            <a:lvl6pPr marL="41132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45704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0276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54848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</a:pPr>
            <a:r>
              <a:rPr lang="en-US" altLang="en-US" sz="5600">
                <a:solidFill>
                  <a:srgbClr val="663300"/>
                </a:solidFill>
                <a:sym typeface="Wingdings" panose="05000000000000000000" pitchFamily="2" charset="2"/>
              </a:rPr>
              <a:t>Harga terkecil dari N disebut perioda dasar</a:t>
            </a:r>
            <a:endParaRPr lang="en-US" altLang="en-US" sz="720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6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502025" y="762000"/>
            <a:ext cx="16154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65150" indent="-565150">
              <a:defRPr sz="3600">
                <a:solidFill>
                  <a:schemeClr val="tx1"/>
                </a:solidFill>
                <a:latin typeface="Lato Light"/>
              </a:defRPr>
            </a:lvl1pPr>
            <a:lvl2pPr>
              <a:defRPr sz="3600">
                <a:solidFill>
                  <a:schemeClr val="tx1"/>
                </a:solidFill>
                <a:latin typeface="Lato Light"/>
              </a:defRPr>
            </a:lvl2pPr>
            <a:lvl3pPr>
              <a:defRPr sz="3600">
                <a:solidFill>
                  <a:schemeClr val="tx1"/>
                </a:solidFill>
                <a:latin typeface="Lato Light"/>
              </a:defRPr>
            </a:lvl3pPr>
            <a:lvl4pPr>
              <a:defRPr sz="3600">
                <a:solidFill>
                  <a:schemeClr val="tx1"/>
                </a:solidFill>
                <a:latin typeface="Lato Light"/>
              </a:defRPr>
            </a:lvl4pPr>
            <a:lvl5pPr>
              <a:defRPr sz="3600">
                <a:solidFill>
                  <a:schemeClr val="tx1"/>
                </a:solidFill>
                <a:latin typeface="Lato Light"/>
              </a:defRPr>
            </a:lvl5pPr>
            <a:lvl6pPr marL="41132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45704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0276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54848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§"/>
            </a:pPr>
            <a:r>
              <a:rPr lang="en-US" altLang="en-US" sz="4800" b="1">
                <a:solidFill>
                  <a:srgbClr val="FF0000"/>
                </a:solidFill>
              </a:rPr>
              <a:t>Sinyal-sinyal sinusoidal waktu diskrit dengan frekuensi-frekuensi yang berbeda sebanyak 2</a:t>
            </a:r>
            <a:r>
              <a:rPr lang="en-US" altLang="en-US" sz="4800" b="1">
                <a:solidFill>
                  <a:srgbClr val="FF0000"/>
                </a:solidFill>
                <a:sym typeface="Symbol" panose="05050102010706020507" pitchFamily="18" charset="2"/>
              </a:rPr>
              <a:t> k adalah identik (tidak dapat</a:t>
            </a:r>
            <a:r>
              <a:rPr lang="en-US" altLang="en-US" sz="4800" b="1">
                <a:solidFill>
                  <a:srgbClr val="FF0000"/>
                </a:solidFill>
              </a:rPr>
              <a:t> dibedakan) 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3835400" y="3749675"/>
          <a:ext cx="164433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Equation" r:id="rId3" imgW="3403600" imgH="228600" progId="Equation.3">
                  <p:embed/>
                </p:oleObj>
              </mc:Choice>
              <mc:Fallback>
                <p:oleObj name="Equation" r:id="rId3" imgW="34036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3749675"/>
                        <a:ext cx="164433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3959225" y="5181600"/>
          <a:ext cx="10982325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Equation" r:id="rId5" imgW="2273300" imgH="457200" progId="Equation.3">
                  <p:embed/>
                </p:oleObj>
              </mc:Choice>
              <mc:Fallback>
                <p:oleObj name="Equation" r:id="rId5" imgW="22733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5181600"/>
                        <a:ext cx="10982325" cy="220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5026025" y="7854950"/>
          <a:ext cx="889635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Equation" r:id="rId7" imgW="1841500" imgH="393700" progId="Equation.3">
                  <p:embed/>
                </p:oleObj>
              </mc:Choice>
              <mc:Fallback>
                <p:oleObj name="Equation" r:id="rId7" imgW="18415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7854950"/>
                        <a:ext cx="8896350" cy="189865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502025" y="10363200"/>
            <a:ext cx="1615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65150" indent="-565150">
              <a:defRPr sz="3600">
                <a:solidFill>
                  <a:schemeClr val="tx1"/>
                </a:solidFill>
                <a:latin typeface="Lato Light"/>
              </a:defRPr>
            </a:lvl1pPr>
            <a:lvl2pPr>
              <a:defRPr sz="3600">
                <a:solidFill>
                  <a:schemeClr val="tx1"/>
                </a:solidFill>
                <a:latin typeface="Lato Light"/>
              </a:defRPr>
            </a:lvl2pPr>
            <a:lvl3pPr>
              <a:defRPr sz="3600">
                <a:solidFill>
                  <a:schemeClr val="tx1"/>
                </a:solidFill>
                <a:latin typeface="Lato Light"/>
              </a:defRPr>
            </a:lvl3pPr>
            <a:lvl4pPr>
              <a:defRPr sz="3600">
                <a:solidFill>
                  <a:schemeClr val="tx1"/>
                </a:solidFill>
                <a:latin typeface="Lato Light"/>
              </a:defRPr>
            </a:lvl4pPr>
            <a:lvl5pPr>
              <a:defRPr sz="3600">
                <a:solidFill>
                  <a:schemeClr val="tx1"/>
                </a:solidFill>
                <a:latin typeface="Lato Light"/>
              </a:defRPr>
            </a:lvl5pPr>
            <a:lvl6pPr marL="41132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45704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0276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54848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spcBef>
                <a:spcPct val="50000"/>
              </a:spcBef>
              <a:buClr>
                <a:srgbClr val="006600"/>
              </a:buClr>
              <a:buFont typeface="Wingdings" panose="05000000000000000000" pitchFamily="2" charset="2"/>
              <a:buChar char="§"/>
            </a:pPr>
            <a:r>
              <a:rPr lang="en-US" altLang="en-US" sz="4800" b="1">
                <a:solidFill>
                  <a:srgbClr val="FF0000"/>
                </a:solidFill>
              </a:rPr>
              <a:t>Frekuensi diperbesar </a:t>
            </a:r>
            <a:r>
              <a:rPr lang="en-US" altLang="en-US" sz="4800" b="1">
                <a:solidFill>
                  <a:srgbClr val="FF0000"/>
                </a:solidFill>
                <a:sym typeface="Wingdings" panose="05000000000000000000" pitchFamily="2" charset="2"/>
              </a:rPr>
              <a:t> harga maksimum f = 1/2</a:t>
            </a:r>
            <a:endParaRPr lang="en-US" altLang="en-US" sz="7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8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502025" y="1981200"/>
            <a:ext cx="17068800" cy="3352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65150" indent="-565150">
              <a:defRPr sz="3600">
                <a:solidFill>
                  <a:schemeClr val="tx1"/>
                </a:solidFill>
                <a:latin typeface="Lato Light"/>
              </a:defRPr>
            </a:lvl1pPr>
            <a:lvl2pPr>
              <a:defRPr sz="3600">
                <a:solidFill>
                  <a:schemeClr val="tx1"/>
                </a:solidFill>
                <a:latin typeface="Lato Light"/>
              </a:defRPr>
            </a:lvl2pPr>
            <a:lvl3pPr>
              <a:defRPr sz="3600">
                <a:solidFill>
                  <a:schemeClr val="tx1"/>
                </a:solidFill>
                <a:latin typeface="Lato Light"/>
              </a:defRPr>
            </a:lvl3pPr>
            <a:lvl4pPr>
              <a:defRPr sz="3600">
                <a:solidFill>
                  <a:schemeClr val="tx1"/>
                </a:solidFill>
                <a:latin typeface="Lato Light"/>
              </a:defRPr>
            </a:lvl4pPr>
            <a:lvl5pPr>
              <a:defRPr sz="3600">
                <a:solidFill>
                  <a:schemeClr val="tx1"/>
                </a:solidFill>
                <a:latin typeface="Lato Light"/>
              </a:defRPr>
            </a:lvl5pPr>
            <a:lvl6pPr marL="41132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45704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0276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54848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sz="5600" b="1">
                <a:solidFill>
                  <a:srgbClr val="009900"/>
                </a:solidFill>
              </a:rPr>
              <a:t> Sampling </a:t>
            </a:r>
            <a:r>
              <a:rPr lang="en-US" altLang="en-US" sz="5600" b="1">
                <a:solidFill>
                  <a:srgbClr val="663300"/>
                </a:solidFill>
              </a:rPr>
              <a:t>(pencuplikan)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sz="5600" b="1">
                <a:solidFill>
                  <a:srgbClr val="009900"/>
                </a:solidFill>
              </a:rPr>
              <a:t> Quantization </a:t>
            </a:r>
            <a:r>
              <a:rPr lang="en-US" altLang="en-US" sz="5600" b="1">
                <a:solidFill>
                  <a:srgbClr val="663300"/>
                </a:solidFill>
              </a:rPr>
              <a:t>(kuantisasi)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sz="5600" b="1">
                <a:solidFill>
                  <a:srgbClr val="009900"/>
                </a:solidFill>
              </a:rPr>
              <a:t> Coding </a:t>
            </a:r>
            <a:r>
              <a:rPr lang="en-US" altLang="en-US" sz="5600" b="1">
                <a:solidFill>
                  <a:srgbClr val="663300"/>
                </a:solidFill>
              </a:rPr>
              <a:t>(pengkodean)</a:t>
            </a:r>
            <a:endParaRPr lang="en-US" altLang="en-US" sz="4000" b="1">
              <a:solidFill>
                <a:srgbClr val="663300"/>
              </a:solidFill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044825" y="457200"/>
            <a:ext cx="17526000" cy="10668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Blip>
                <a:blip r:embed="rId2"/>
              </a:buBlip>
            </a:pPr>
            <a:r>
              <a:rPr lang="en-US" altLang="en-US" sz="6400" b="1">
                <a:solidFill>
                  <a:schemeClr val="accent2"/>
                </a:solidFill>
              </a:rPr>
              <a:t>  ANALOG TO DIGITAL CONVERSION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90875" y="5486400"/>
            <a:ext cx="18141950" cy="7988300"/>
            <a:chOff x="46" y="1632"/>
            <a:chExt cx="5714" cy="2516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184" y="2304"/>
              <a:ext cx="57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4000"/>
                <a:t>01011</a:t>
              </a:r>
            </a:p>
          </p:txBody>
        </p:sp>
        <p:grpSp>
          <p:nvGrpSpPr>
            <p:cNvPr id="52230" name="Group 6"/>
            <p:cNvGrpSpPr>
              <a:grpSpLocks/>
            </p:cNvGrpSpPr>
            <p:nvPr/>
          </p:nvGrpSpPr>
          <p:grpSpPr bwMode="auto">
            <a:xfrm>
              <a:off x="46" y="1632"/>
              <a:ext cx="5330" cy="2516"/>
              <a:chOff x="46" y="1632"/>
              <a:chExt cx="5330" cy="2516"/>
            </a:xfrm>
          </p:grpSpPr>
          <p:sp>
            <p:nvSpPr>
              <p:cNvPr id="52231" name="Text Box 7"/>
              <p:cNvSpPr txBox="1">
                <a:spLocks noChangeArrowheads="1"/>
              </p:cNvSpPr>
              <p:nvPr/>
            </p:nvSpPr>
            <p:spPr bwMode="auto">
              <a:xfrm>
                <a:off x="192" y="2160"/>
                <a:ext cx="672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4000"/>
                  <a:t>  X</a:t>
                </a:r>
                <a:r>
                  <a:rPr lang="en-US" altLang="en-US" sz="4000" baseline="-25000"/>
                  <a:t>a</a:t>
                </a:r>
                <a:r>
                  <a:rPr lang="en-US" altLang="en-US" sz="4000"/>
                  <a:t>(t)</a:t>
                </a:r>
              </a:p>
            </p:txBody>
          </p:sp>
          <p:sp>
            <p:nvSpPr>
              <p:cNvPr id="52232" name="Line 8"/>
              <p:cNvSpPr>
                <a:spLocks noChangeShapeType="1"/>
              </p:cNvSpPr>
              <p:nvPr/>
            </p:nvSpPr>
            <p:spPr bwMode="auto">
              <a:xfrm>
                <a:off x="144" y="2448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2304" y="2304"/>
                <a:ext cx="960" cy="7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7200"/>
                  <a:t>Quantizer</a:t>
                </a:r>
              </a:p>
            </p:txBody>
          </p:sp>
          <p:sp>
            <p:nvSpPr>
              <p:cNvPr id="52234" name="Line 10"/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35" name="Text Box 11"/>
              <p:cNvSpPr txBox="1">
                <a:spLocks noChangeArrowheads="1"/>
              </p:cNvSpPr>
              <p:nvPr/>
            </p:nvSpPr>
            <p:spPr bwMode="auto">
              <a:xfrm>
                <a:off x="768" y="2304"/>
                <a:ext cx="912" cy="7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7200"/>
                  <a:t>Sampler</a:t>
                </a:r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680" y="2448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37" name="Line 13"/>
              <p:cNvSpPr>
                <a:spLocks noChangeShapeType="1"/>
              </p:cNvSpPr>
              <p:nvPr/>
            </p:nvSpPr>
            <p:spPr bwMode="auto">
              <a:xfrm>
                <a:off x="4656" y="2448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38" name="Text Box 14"/>
              <p:cNvSpPr txBox="1">
                <a:spLocks noChangeArrowheads="1"/>
              </p:cNvSpPr>
              <p:nvPr/>
            </p:nvSpPr>
            <p:spPr bwMode="auto">
              <a:xfrm>
                <a:off x="3840" y="2304"/>
                <a:ext cx="816" cy="7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7200"/>
                  <a:t>Coder</a:t>
                </a:r>
              </a:p>
            </p:txBody>
          </p:sp>
          <p:sp>
            <p:nvSpPr>
              <p:cNvPr id="52239" name="Text Box 15"/>
              <p:cNvSpPr txBox="1">
                <a:spLocks noChangeArrowheads="1"/>
              </p:cNvSpPr>
              <p:nvPr/>
            </p:nvSpPr>
            <p:spPr bwMode="auto">
              <a:xfrm>
                <a:off x="1248" y="3072"/>
                <a:ext cx="1367" cy="1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7200"/>
                  <a:t>Discrete-time signal</a:t>
                </a:r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2968" y="3072"/>
                <a:ext cx="1104" cy="1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7200"/>
                  <a:t>Quantized signal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728" y="2160"/>
                <a:ext cx="672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4000"/>
                  <a:t> X(n)</a:t>
                </a:r>
              </a:p>
            </p:txBody>
          </p:sp>
          <p:sp>
            <p:nvSpPr>
              <p:cNvPr id="52242" name="Text Box 18"/>
              <p:cNvSpPr txBox="1">
                <a:spLocks noChangeArrowheads="1"/>
              </p:cNvSpPr>
              <p:nvPr/>
            </p:nvSpPr>
            <p:spPr bwMode="auto">
              <a:xfrm>
                <a:off x="3264" y="2112"/>
                <a:ext cx="672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4000"/>
                  <a:t> X</a:t>
                </a:r>
                <a:r>
                  <a:rPr lang="en-US" altLang="en-US" sz="4000" baseline="-25000"/>
                  <a:t>q</a:t>
                </a:r>
                <a:r>
                  <a:rPr lang="en-US" altLang="en-US" sz="4000"/>
                  <a:t>(n)</a:t>
                </a:r>
              </a:p>
            </p:txBody>
          </p:sp>
          <p:sp>
            <p:nvSpPr>
              <p:cNvPr id="52243" name="Line 19"/>
              <p:cNvSpPr>
                <a:spLocks noChangeShapeType="1"/>
              </p:cNvSpPr>
              <p:nvPr/>
            </p:nvSpPr>
            <p:spPr bwMode="auto">
              <a:xfrm flipH="1" flipV="1">
                <a:off x="3504" y="2496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44" name="Line 20"/>
              <p:cNvSpPr>
                <a:spLocks noChangeShapeType="1"/>
              </p:cNvSpPr>
              <p:nvPr/>
            </p:nvSpPr>
            <p:spPr bwMode="auto">
              <a:xfrm flipH="1" flipV="1">
                <a:off x="1920" y="2496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45" name="Text Box 21"/>
              <p:cNvSpPr txBox="1">
                <a:spLocks noChangeArrowheads="1"/>
              </p:cNvSpPr>
              <p:nvPr/>
            </p:nvSpPr>
            <p:spPr bwMode="auto">
              <a:xfrm>
                <a:off x="4464" y="1632"/>
                <a:ext cx="912" cy="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7200"/>
                  <a:t>Digital signal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>
                <a:off x="4848" y="1882"/>
                <a:ext cx="0" cy="51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47" name="Text Box 23"/>
              <p:cNvSpPr txBox="1">
                <a:spLocks noChangeArrowheads="1"/>
              </p:cNvSpPr>
              <p:nvPr/>
            </p:nvSpPr>
            <p:spPr bwMode="auto">
              <a:xfrm>
                <a:off x="46" y="3071"/>
                <a:ext cx="912" cy="1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7200"/>
                  <a:t>Analog signal</a:t>
                </a:r>
              </a:p>
            </p:txBody>
          </p:sp>
          <p:sp>
            <p:nvSpPr>
              <p:cNvPr id="52248" name="Line 24"/>
              <p:cNvSpPr>
                <a:spLocks noChangeShapeType="1"/>
              </p:cNvSpPr>
              <p:nvPr/>
            </p:nvSpPr>
            <p:spPr bwMode="auto">
              <a:xfrm flipV="1">
                <a:off x="384" y="2496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nimBg="1" autoUpdateAnimBg="0"/>
      <p:bldP spid="2765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25" y="457200"/>
            <a:ext cx="17526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65150" indent="-565150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altLang="en-US" b="1" smtClean="0">
                <a:solidFill>
                  <a:srgbClr val="009900"/>
                </a:solidFill>
                <a:latin typeface="Lato"/>
              </a:rPr>
              <a:t> </a:t>
            </a:r>
            <a:r>
              <a:rPr altLang="en-US" b="1" smtClean="0">
                <a:solidFill>
                  <a:srgbClr val="006600"/>
                </a:solidFill>
                <a:latin typeface="Lato"/>
              </a:rPr>
              <a:t>Sampling (pencuplikan)</a:t>
            </a:r>
          </a:p>
          <a:p>
            <a:pPr marL="1489075" lvl="1" indent="-685800" eaLnBrk="1" hangingPunct="1">
              <a:buClr>
                <a:srgbClr val="006600"/>
              </a:buClr>
              <a:buFont typeface="Wingdings" panose="05000000000000000000" pitchFamily="2" charset="2"/>
              <a:buChar char="§"/>
            </a:pPr>
            <a:r>
              <a:rPr altLang="en-US" b="1" smtClean="0">
                <a:latin typeface="Lato"/>
              </a:rPr>
              <a:t>Sinyal waktu kontinu </a:t>
            </a:r>
            <a:r>
              <a:rPr altLang="en-US" b="1" smtClean="0">
                <a:latin typeface="Lato"/>
                <a:sym typeface="Wingdings" panose="05000000000000000000" pitchFamily="2" charset="2"/>
              </a:rPr>
              <a:t> sinyal waktu diskrit</a:t>
            </a:r>
          </a:p>
          <a:p>
            <a:pPr marL="1489075" lvl="1" indent="-685800" eaLnBrk="1" hangingPunct="1">
              <a:buClr>
                <a:srgbClr val="006600"/>
              </a:buClr>
              <a:buFont typeface="Wingdings" panose="05000000000000000000" pitchFamily="2" charset="2"/>
              <a:buChar char="§"/>
            </a:pPr>
            <a:r>
              <a:rPr altLang="en-US" b="1" smtClean="0">
                <a:latin typeface="Lato"/>
                <a:sym typeface="Wingdings" panose="05000000000000000000" pitchFamily="2" charset="2"/>
              </a:rPr>
              <a:t>T = sampling interval</a:t>
            </a:r>
          </a:p>
          <a:p>
            <a:pPr marL="1489075" lvl="1" indent="-685800" eaLnBrk="1" hangingPunct="1">
              <a:buClr>
                <a:srgbClr val="006600"/>
              </a:buClr>
              <a:buFont typeface="Wingdings" panose="05000000000000000000" pitchFamily="2" charset="2"/>
              <a:buChar char="§"/>
            </a:pPr>
            <a:r>
              <a:rPr altLang="en-US" b="1" smtClean="0">
                <a:latin typeface="Lato"/>
              </a:rPr>
              <a:t>F</a:t>
            </a:r>
            <a:r>
              <a:rPr altLang="en-US" b="1" baseline="-25000" smtClean="0">
                <a:latin typeface="Lato"/>
              </a:rPr>
              <a:t>s</a:t>
            </a:r>
            <a:r>
              <a:rPr altLang="en-US" b="1" smtClean="0">
                <a:latin typeface="Lato"/>
              </a:rPr>
              <a:t> = sampling rate (sampel/detik)</a:t>
            </a:r>
          </a:p>
          <a:p>
            <a:pPr marL="1489075" lvl="1" indent="-685800" eaLnBrk="1" hangingPunct="1">
              <a:buClr>
                <a:schemeClr val="accent2"/>
              </a:buClr>
            </a:pPr>
            <a:endParaRPr altLang="en-US" b="1" smtClean="0">
              <a:solidFill>
                <a:srgbClr val="FF0000"/>
              </a:solidFill>
              <a:latin typeface="Lato"/>
            </a:endParaRPr>
          </a:p>
          <a:p>
            <a:pPr marL="1489075" lvl="1" indent="-685800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altLang="en-US" b="1" smtClean="0">
              <a:solidFill>
                <a:srgbClr val="FF0000"/>
              </a:solidFill>
              <a:latin typeface="Lato"/>
            </a:endParaRPr>
          </a:p>
          <a:p>
            <a:pPr marL="1489075" lvl="1" indent="-685800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altLang="en-US" sz="4800" b="1" smtClean="0">
              <a:solidFill>
                <a:srgbClr val="663300"/>
              </a:solidFill>
              <a:latin typeface="Lato"/>
            </a:endParaRPr>
          </a:p>
        </p:txBody>
      </p:sp>
      <p:pic>
        <p:nvPicPr>
          <p:cNvPr id="28675" name="Picture 3" descr="D:\Users\dosen\at\kuliah\TE-313 sistem pemrosesan sinyal\f1.16a.jpg"/>
          <p:cNvPicPr>
            <a:picLocks noChangeAspect="1" noChangeArrowheads="1"/>
          </p:cNvPicPr>
          <p:nvPr/>
        </p:nvPicPr>
        <p:blipFill>
          <a:blip r:embed="rId2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4876800"/>
            <a:ext cx="13411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 descr="D:\Users\dosen\at\kuliah\TE-313 sistem pemrosesan sinyal\f1.16b.jpg"/>
          <p:cNvPicPr>
            <a:picLocks noChangeAspect="1" noChangeArrowheads="1"/>
          </p:cNvPicPr>
          <p:nvPr/>
        </p:nvPicPr>
        <p:blipFill>
          <a:blip r:embed="rId3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8382000"/>
            <a:ext cx="8991600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 descr="D:\Users\dosen\at\kuliah\TE-313 sistem pemrosesan sinyal\f1.16c.jpg"/>
          <p:cNvPicPr>
            <a:picLocks noChangeAspect="1" noChangeArrowheads="1"/>
          </p:cNvPicPr>
          <p:nvPr/>
        </p:nvPicPr>
        <p:blipFill>
          <a:blip r:embed="rId4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025" y="8518525"/>
            <a:ext cx="8686800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622675" y="609600"/>
          <a:ext cx="8839200" cy="459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4" name="Equation" r:id="rId3" imgW="1828800" imgH="952500" progId="Equation.3">
                  <p:embed/>
                </p:oleObj>
              </mc:Choice>
              <mc:Fallback>
                <p:oleObj name="Equation" r:id="rId3" imgW="1828800" imgH="952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609600"/>
                        <a:ext cx="8839200" cy="459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3387725" y="5208588"/>
          <a:ext cx="126619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Equation" r:id="rId5" imgW="2387600" imgH="431800" progId="Equation.3">
                  <p:embed/>
                </p:oleObj>
              </mc:Choice>
              <mc:Fallback>
                <p:oleObj name="Equation" r:id="rId5" imgW="23876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725" y="5208588"/>
                        <a:ext cx="126619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3368675" y="7494588"/>
          <a:ext cx="1071245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6" name="Equation" r:id="rId7" imgW="2019300" imgH="393700" progId="Equation.3">
                  <p:embed/>
                </p:oleObj>
              </mc:Choice>
              <mc:Fallback>
                <p:oleObj name="Equation" r:id="rId7" imgW="20193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7494588"/>
                        <a:ext cx="1071245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3906838" y="9501188"/>
          <a:ext cx="5254625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Equation" r:id="rId9" imgW="990170" imgH="393529" progId="Equation.3">
                  <p:embed/>
                </p:oleObj>
              </mc:Choice>
              <mc:Fallback>
                <p:oleObj name="Equation" r:id="rId9" imgW="990170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9501188"/>
                        <a:ext cx="5254625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3562350" y="609600"/>
          <a:ext cx="11045825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" name="Equation" r:id="rId3" imgW="2286000" imgH="685800" progId="Equation.3">
                  <p:embed/>
                </p:oleObj>
              </mc:Choice>
              <mc:Fallback>
                <p:oleObj name="Equation" r:id="rId3" imgW="2286000" imgH="68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609600"/>
                        <a:ext cx="11045825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3625850" y="3962400"/>
          <a:ext cx="17183100" cy="625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Equation" r:id="rId5" imgW="3556000" imgH="1295400" progId="Equation.3">
                  <p:embed/>
                </p:oleObj>
              </mc:Choice>
              <mc:Fallback>
                <p:oleObj name="Equation" r:id="rId5" imgW="3556000" imgH="1295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3962400"/>
                        <a:ext cx="17183100" cy="625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502025" y="10820400"/>
            <a:ext cx="716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/>
              <a:t>x</a:t>
            </a:r>
            <a:r>
              <a:rPr lang="en-US" altLang="en-US" sz="4800" baseline="-25000"/>
              <a:t>2</a:t>
            </a:r>
            <a:r>
              <a:rPr lang="en-US" altLang="en-US" sz="4800"/>
              <a:t>(n) identik dengan x</a:t>
            </a:r>
            <a:r>
              <a:rPr lang="en-US" altLang="en-US" sz="4800" baseline="-25000"/>
              <a:t>1</a:t>
            </a:r>
            <a:r>
              <a:rPr lang="en-US" altLang="en-US" sz="4800"/>
              <a:t>(n)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2036425" y="108204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4800"/>
              <a:t>F</a:t>
            </a:r>
            <a:r>
              <a:rPr lang="en-US" altLang="en-US" sz="4800" baseline="-25000"/>
              <a:t>2</a:t>
            </a:r>
            <a:r>
              <a:rPr lang="en-US" altLang="en-US" sz="4800"/>
              <a:t> (50 Hz) = alias dari F</a:t>
            </a:r>
            <a:r>
              <a:rPr lang="en-US" altLang="en-US" sz="4800" baseline="-25000"/>
              <a:t>1</a:t>
            </a:r>
            <a:r>
              <a:rPr lang="en-US" altLang="en-US" sz="4800"/>
              <a:t>(10 Hz)</a:t>
            </a:r>
            <a:endParaRPr lang="en-US" altLang="en-US" sz="4800" baseline="-25000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10207625" y="11277600"/>
            <a:ext cx="14636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501774" y="12247473"/>
            <a:ext cx="187293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7200"/>
              <a:t>90 Hz, 130 Hz, …. </a:t>
            </a:r>
            <a:r>
              <a:rPr lang="en-US" altLang="en-US" sz="7200" dirty="0" err="1"/>
              <a:t>juga</a:t>
            </a:r>
            <a:r>
              <a:rPr lang="en-US" altLang="en-US" sz="7200" dirty="0"/>
              <a:t> alias 10 Hz</a:t>
            </a:r>
            <a:endParaRPr lang="en-US" altLang="en-US" sz="7200" baseline="-25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utoUpdateAnimBg="0"/>
      <p:bldP spid="30725" grpId="0" autoUpdateAnimBg="0"/>
      <p:bldP spid="3072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8531225" y="457200"/>
          <a:ext cx="7242175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name="Equation" r:id="rId3" imgW="1498600" imgH="457200" progId="Equation.3">
                  <p:embed/>
                </p:oleObj>
              </mc:Choice>
              <mc:Fallback>
                <p:oleObj name="Equation" r:id="rId3" imgW="14986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1225" y="457200"/>
                        <a:ext cx="7242175" cy="220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3470275" y="2743200"/>
          <a:ext cx="883602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4" name="Equation" r:id="rId5" imgW="1828800" imgH="457200" progId="Equation.3">
                  <p:embed/>
                </p:oleObj>
              </mc:Choice>
              <mc:Fallback>
                <p:oleObj name="Equation" r:id="rId5" imgW="18288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2743200"/>
                        <a:ext cx="883602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5607050" y="5334000"/>
          <a:ext cx="10236200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5" name="Equation" r:id="rId7" imgW="2184400" imgH="1168400" progId="Equation.3">
                  <p:embed/>
                </p:oleObj>
              </mc:Choice>
              <mc:Fallback>
                <p:oleObj name="Equation" r:id="rId7" imgW="21844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5334000"/>
                        <a:ext cx="10236200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103225" y="2133600"/>
            <a:ext cx="4419600" cy="8229600"/>
            <a:chOff x="3168" y="672"/>
            <a:chExt cx="1392" cy="2736"/>
          </a:xfrm>
        </p:grpSpPr>
        <p:sp>
          <p:nvSpPr>
            <p:cNvPr id="56328" name="Line 6"/>
            <p:cNvSpPr>
              <a:spLocks noChangeShapeType="1"/>
            </p:cNvSpPr>
            <p:nvPr/>
          </p:nvSpPr>
          <p:spPr bwMode="auto">
            <a:xfrm>
              <a:off x="4560" y="672"/>
              <a:ext cx="0" cy="273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9" name="Line 7"/>
            <p:cNvSpPr>
              <a:spLocks noChangeShapeType="1"/>
            </p:cNvSpPr>
            <p:nvPr/>
          </p:nvSpPr>
          <p:spPr bwMode="auto">
            <a:xfrm flipH="1">
              <a:off x="3168" y="3408"/>
              <a:ext cx="139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0" name="Line 8"/>
            <p:cNvSpPr>
              <a:spLocks noChangeShapeType="1"/>
            </p:cNvSpPr>
            <p:nvPr/>
          </p:nvSpPr>
          <p:spPr bwMode="auto">
            <a:xfrm>
              <a:off x="4176" y="672"/>
              <a:ext cx="384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4111625" y="5151438"/>
            <a:ext cx="0" cy="5668962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3502025" y="10972800"/>
            <a:ext cx="701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/>
              <a:t>Alias dari F</a:t>
            </a:r>
            <a:r>
              <a:rPr lang="en-US" altLang="en-US" sz="4800" baseline="-25000"/>
              <a:t>o</a:t>
            </a:r>
            <a:endParaRPr lang="en-US" altLang="en-US" sz="480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502025" y="457200"/>
            <a:ext cx="1645920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14400" indent="-914400">
              <a:defRPr sz="3600">
                <a:solidFill>
                  <a:schemeClr val="tx1"/>
                </a:solidFill>
                <a:latin typeface="Lato Light"/>
              </a:defRPr>
            </a:lvl1pPr>
            <a:lvl2pPr>
              <a:defRPr sz="3600">
                <a:solidFill>
                  <a:schemeClr val="tx1"/>
                </a:solidFill>
                <a:latin typeface="Lato Light"/>
              </a:defRPr>
            </a:lvl2pPr>
            <a:lvl3pPr>
              <a:defRPr sz="3600">
                <a:solidFill>
                  <a:schemeClr val="tx1"/>
                </a:solidFill>
                <a:latin typeface="Lato Light"/>
              </a:defRPr>
            </a:lvl3pPr>
            <a:lvl4pPr>
              <a:defRPr sz="3600">
                <a:solidFill>
                  <a:schemeClr val="tx1"/>
                </a:solidFill>
                <a:latin typeface="Lato Light"/>
              </a:defRPr>
            </a:lvl4pPr>
            <a:lvl5pPr>
              <a:defRPr sz="3600">
                <a:solidFill>
                  <a:schemeClr val="tx1"/>
                </a:solidFill>
                <a:latin typeface="Lato Light"/>
              </a:defRPr>
            </a:lvl5pPr>
            <a:lvl6pPr marL="41132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45704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0276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54848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5600" b="1" u="sng">
                <a:solidFill>
                  <a:schemeClr val="accent2"/>
                </a:solidFill>
              </a:rPr>
              <a:t>Contoh 1:</a:t>
            </a:r>
          </a:p>
          <a:p>
            <a:pPr>
              <a:spcBef>
                <a:spcPct val="50000"/>
              </a:spcBef>
            </a:pPr>
            <a:r>
              <a:rPr lang="en-US" altLang="en-US" sz="4800"/>
              <a:t>Diketahui sebuah sinyal analog  x(t) = 3 cos 100</a:t>
            </a:r>
            <a:r>
              <a:rPr lang="en-US" altLang="en-US" sz="4800">
                <a:sym typeface="Symbol" panose="05050102010706020507" pitchFamily="18" charset="2"/>
              </a:rPr>
              <a:t>t</a:t>
            </a:r>
          </a:p>
          <a:p>
            <a:pPr>
              <a:spcBef>
                <a:spcPct val="50000"/>
              </a:spcBef>
              <a:buFontTx/>
              <a:buAutoNum type="alphaLcParenR"/>
            </a:pPr>
            <a:r>
              <a:rPr lang="en-US" altLang="en-US" sz="4800">
                <a:sym typeface="Symbol" panose="05050102010706020507" pitchFamily="18" charset="2"/>
              </a:rPr>
              <a:t>Tentukan F</a:t>
            </a:r>
            <a:r>
              <a:rPr lang="en-US" altLang="en-US" sz="4800" baseline="-25000">
                <a:sym typeface="Symbol" panose="05050102010706020507" pitchFamily="18" charset="2"/>
              </a:rPr>
              <a:t>s</a:t>
            </a:r>
            <a:r>
              <a:rPr lang="en-US" altLang="en-US" sz="4800">
                <a:sym typeface="Symbol" panose="05050102010706020507" pitchFamily="18" charset="2"/>
              </a:rPr>
              <a:t> minimum</a:t>
            </a:r>
          </a:p>
          <a:p>
            <a:pPr>
              <a:spcBef>
                <a:spcPct val="50000"/>
              </a:spcBef>
              <a:buFontTx/>
              <a:buAutoNum type="alphaLcParenR"/>
            </a:pPr>
            <a:r>
              <a:rPr lang="en-US" altLang="en-US" sz="4800"/>
              <a:t>Bila F</a:t>
            </a:r>
            <a:r>
              <a:rPr lang="en-US" altLang="en-US" sz="4800" baseline="-25000"/>
              <a:t>s</a:t>
            </a:r>
            <a:r>
              <a:rPr lang="en-US" altLang="en-US" sz="4800"/>
              <a:t> = 200 Hz, tentukan x(n)</a:t>
            </a:r>
          </a:p>
          <a:p>
            <a:pPr>
              <a:spcBef>
                <a:spcPct val="50000"/>
              </a:spcBef>
              <a:buFontTx/>
              <a:buAutoNum type="alphaLcParenR"/>
            </a:pPr>
            <a:r>
              <a:rPr lang="en-US" altLang="en-US" sz="4800"/>
              <a:t>Bila F</a:t>
            </a:r>
            <a:r>
              <a:rPr lang="en-US" altLang="en-US" sz="4800" baseline="-25000"/>
              <a:t>s</a:t>
            </a:r>
            <a:r>
              <a:rPr lang="en-US" altLang="en-US" sz="4800"/>
              <a:t> = 75 Hz, tentukan x(n)</a:t>
            </a:r>
          </a:p>
          <a:p>
            <a:pPr>
              <a:spcBef>
                <a:spcPct val="50000"/>
              </a:spcBef>
              <a:buFontTx/>
              <a:buAutoNum type="alphaLcParenR"/>
            </a:pPr>
            <a:r>
              <a:rPr lang="en-US" altLang="en-US" sz="4800"/>
              <a:t>Berapa 0 &lt; F &lt; F</a:t>
            </a:r>
            <a:r>
              <a:rPr lang="en-US" altLang="en-US" sz="4800" baseline="-25000"/>
              <a:t>s</a:t>
            </a:r>
            <a:r>
              <a:rPr lang="en-US" altLang="en-US" sz="4800"/>
              <a:t>/2 yang menghasilkan x(n) sama dengan c)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502025" y="7620000"/>
            <a:ext cx="2743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600" b="1" u="sng">
                <a:solidFill>
                  <a:schemeClr val="accent2"/>
                </a:solidFill>
              </a:rPr>
              <a:t>Jawab: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502025" y="8991600"/>
            <a:ext cx="1295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/>
              <a:t>a)    F = 50 Hz  </a:t>
            </a:r>
            <a:r>
              <a:rPr lang="en-US" altLang="en-US" sz="4800">
                <a:sym typeface="Wingdings" panose="05000000000000000000" pitchFamily="2" charset="2"/>
              </a:rPr>
              <a:t> F</a:t>
            </a:r>
            <a:r>
              <a:rPr lang="en-US" altLang="en-US" sz="4800" baseline="-25000">
                <a:sym typeface="Wingdings" panose="05000000000000000000" pitchFamily="2" charset="2"/>
              </a:rPr>
              <a:t>s</a:t>
            </a:r>
            <a:r>
              <a:rPr lang="en-US" altLang="en-US" sz="4800">
                <a:sym typeface="Wingdings" panose="05000000000000000000" pitchFamily="2" charset="2"/>
              </a:rPr>
              <a:t> minimum = 100 Hz</a:t>
            </a:r>
            <a:endParaRPr lang="en-US" altLang="en-US" sz="4800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502025" y="10344150"/>
            <a:ext cx="121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/>
              <a:t>b) </a:t>
            </a:r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4568825" y="9886950"/>
          <a:ext cx="88963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Equation" r:id="rId3" imgW="1892300" imgH="393700" progId="Equation.3">
                  <p:embed/>
                </p:oleObj>
              </mc:Choice>
              <mc:Fallback>
                <p:oleObj name="Equation" r:id="rId3" imgW="18923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5" y="9886950"/>
                        <a:ext cx="889635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19" grpId="0" autoUpdateAnimBg="0"/>
      <p:bldP spid="34820" grpId="0" autoUpdateAnimBg="0"/>
      <p:bldP spid="3482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947AA7D-2154-4B42-A255-4086A0F4C99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4579" name="Content Placeholder 2"/>
          <p:cNvSpPr txBox="1">
            <a:spLocks/>
          </p:cNvSpPr>
          <p:nvPr/>
        </p:nvSpPr>
        <p:spPr bwMode="auto">
          <a:xfrm>
            <a:off x="4572000" y="3586163"/>
            <a:ext cx="16764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57250" indent="-857250">
              <a:defRPr sz="3600">
                <a:solidFill>
                  <a:schemeClr val="tx1"/>
                </a:solidFill>
                <a:latin typeface="Lato Light"/>
              </a:defRPr>
            </a:lvl1pPr>
            <a:lvl2pPr marL="914400">
              <a:defRPr sz="3600">
                <a:solidFill>
                  <a:schemeClr val="tx1"/>
                </a:solidFill>
                <a:latin typeface="Lato Light"/>
              </a:defRPr>
            </a:lvl2pPr>
            <a:lvl3pPr marL="1828800">
              <a:defRPr sz="3600">
                <a:solidFill>
                  <a:schemeClr val="tx1"/>
                </a:solidFill>
                <a:latin typeface="Lato Light"/>
              </a:defRPr>
            </a:lvl3pPr>
            <a:lvl4pPr marL="2743200">
              <a:defRPr sz="3600">
                <a:solidFill>
                  <a:schemeClr val="tx1"/>
                </a:solidFill>
                <a:latin typeface="Lato Light"/>
              </a:defRPr>
            </a:lvl4pPr>
            <a:lvl5pPr marL="3657600">
              <a:defRPr sz="3600">
                <a:solidFill>
                  <a:schemeClr val="tx1"/>
                </a:solidFill>
                <a:latin typeface="Lato Light"/>
              </a:defRPr>
            </a:lvl5pPr>
            <a:lvl6pPr marL="4114800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4572000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029200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5486400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Char char="Ø"/>
            </a:pPr>
            <a:r>
              <a:rPr lang="en-US" altLang="en-US" sz="6000">
                <a:latin typeface="Lato"/>
              </a:rPr>
              <a:t>Konsep Sampling</a:t>
            </a:r>
          </a:p>
          <a:p>
            <a:pPr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Char char="Ø"/>
            </a:pPr>
            <a:r>
              <a:rPr lang="en-US" altLang="en-US" sz="6000">
                <a:latin typeface="Lato"/>
              </a:rPr>
              <a:t>Kuantisasi</a:t>
            </a:r>
          </a:p>
          <a:p>
            <a:pPr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Char char="Ø"/>
            </a:pPr>
            <a:r>
              <a:rPr lang="en-US" altLang="en-US" sz="6000">
                <a:latin typeface="Lato"/>
              </a:rPr>
              <a:t>Coding</a:t>
            </a:r>
          </a:p>
          <a:p>
            <a:pPr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Char char="Ø"/>
            </a:pPr>
            <a:r>
              <a:rPr lang="en-US" altLang="en-US" sz="6000">
                <a:latin typeface="Lato"/>
              </a:rPr>
              <a:t>Decoding</a:t>
            </a:r>
          </a:p>
          <a:p>
            <a:pPr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Char char="Ø"/>
            </a:pPr>
            <a:r>
              <a:rPr lang="en-US" altLang="en-US" sz="6000">
                <a:latin typeface="Lato"/>
              </a:rPr>
              <a:t>Filtering (ADC-DAC)</a:t>
            </a:r>
          </a:p>
          <a:p>
            <a:pPr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Char char="Ø"/>
            </a:pPr>
            <a:r>
              <a:rPr lang="en-US" altLang="en-US" sz="6000">
                <a:latin typeface="Lato"/>
              </a:rPr>
              <a:t>Perhitungan error kuantisasi dikaitkan dengan level kuantisasi dan sampling rate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 bwMode="auto">
          <a:xfrm>
            <a:off x="4297363" y="1392238"/>
            <a:ext cx="16459200" cy="228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altLang="en-US" sz="7200" b="1" smtClean="0">
                <a:latin typeface="Lato"/>
              </a:rPr>
              <a:t>Content</a:t>
            </a:r>
            <a:endParaRPr altLang="en-US" sz="7200" b="1" smtClean="0">
              <a:latin typeface="Lato"/>
            </a:endParaRP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4327525" y="609600"/>
          <a:ext cx="10693400" cy="379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9" name="Equation" r:id="rId3" imgW="2286000" imgH="812800" progId="Equation.3">
                  <p:embed/>
                </p:oleObj>
              </mc:Choice>
              <mc:Fallback>
                <p:oleObj name="Equation" r:id="rId3" imgW="2286000" imgH="812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525" y="609600"/>
                        <a:ext cx="10693400" cy="379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349625" y="1066800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/>
              <a:t>c)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349625" y="4724400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/>
              <a:t>d)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4416425" y="4267200"/>
          <a:ext cx="9813925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0" name="Equation" r:id="rId5" imgW="2057400" imgH="393700" progId="Equation.3">
                  <p:embed/>
                </p:oleObj>
              </mc:Choice>
              <mc:Fallback>
                <p:oleObj name="Equation" r:id="rId5" imgW="20574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5" y="4267200"/>
                        <a:ext cx="9813925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14859000" y="5233988"/>
            <a:ext cx="18288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17675225" y="4267200"/>
          <a:ext cx="19050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1" name="Equation" r:id="rId7" imgW="393529" imgH="393529" progId="Equation.3">
                  <p:embed/>
                </p:oleObj>
              </mc:Choice>
              <mc:Fallback>
                <p:oleObj name="Equation" r:id="rId7" imgW="393529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5225" y="4267200"/>
                        <a:ext cx="1905000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4495800" y="5970588"/>
          <a:ext cx="230187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2" name="Equation" r:id="rId9" imgW="482391" imgH="431613" progId="Equation.3">
                  <p:embed/>
                </p:oleObj>
              </mc:Choice>
              <mc:Fallback>
                <p:oleObj name="Equation" r:id="rId9" imgW="482391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970588"/>
                        <a:ext cx="2301875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7696200" y="6958013"/>
            <a:ext cx="24384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11112500" y="5995988"/>
          <a:ext cx="7813675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3" name="Equation" r:id="rId11" imgW="1637589" imgH="393529" progId="Equation.3">
                  <p:embed/>
                </p:oleObj>
              </mc:Choice>
              <mc:Fallback>
                <p:oleObj name="Equation" r:id="rId11" imgW="1637589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0" y="5995988"/>
                        <a:ext cx="7813675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4495800" y="8561388"/>
          <a:ext cx="122396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4" name="Equation" r:id="rId13" imgW="2565400" imgH="228600" progId="Equation.3">
                  <p:embed/>
                </p:oleObj>
              </mc:Choice>
              <mc:Fallback>
                <p:oleObj name="Equation" r:id="rId13" imgW="25654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8561388"/>
                        <a:ext cx="122396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4495800" y="9932988"/>
          <a:ext cx="6848475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5" name="Equation" r:id="rId15" imgW="1435100" imgH="393700" progId="Equation.3">
                  <p:embed/>
                </p:oleObj>
              </mc:Choice>
              <mc:Fallback>
                <p:oleObj name="Equation" r:id="rId15" imgW="1435100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9932988"/>
                        <a:ext cx="6848475" cy="187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12115800" y="10847388"/>
            <a:ext cx="2286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15163800" y="10237788"/>
          <a:ext cx="46704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6" name="Equation" r:id="rId17" imgW="965200" imgH="228600" progId="Equation.3">
                  <p:embed/>
                </p:oleObj>
              </mc:Choice>
              <mc:Fallback>
                <p:oleObj name="Equation" r:id="rId17" imgW="9652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3800" y="10237788"/>
                        <a:ext cx="46704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4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06825" y="4267200"/>
            <a:ext cx="16916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600">
                <a:solidFill>
                  <a:schemeClr val="tx1"/>
                </a:solidFill>
                <a:latin typeface="Lato Light"/>
              </a:defRPr>
            </a:lvl1pPr>
            <a:lvl2pPr marL="1489075" indent="-685800">
              <a:defRPr sz="3600">
                <a:solidFill>
                  <a:schemeClr val="tx1"/>
                </a:solidFill>
                <a:latin typeface="Lato Light"/>
              </a:defRPr>
            </a:lvl2pPr>
            <a:lvl3pPr>
              <a:defRPr sz="3600">
                <a:solidFill>
                  <a:schemeClr val="tx1"/>
                </a:solidFill>
                <a:latin typeface="Lato Light"/>
              </a:defRPr>
            </a:lvl3pPr>
            <a:lvl4pPr>
              <a:defRPr sz="3600">
                <a:solidFill>
                  <a:schemeClr val="tx1"/>
                </a:solidFill>
                <a:latin typeface="Lato Light"/>
              </a:defRPr>
            </a:lvl4pPr>
            <a:lvl5pPr>
              <a:defRPr sz="3600">
                <a:solidFill>
                  <a:schemeClr val="tx1"/>
                </a:solidFill>
                <a:latin typeface="Lato Light"/>
              </a:defRPr>
            </a:lvl5pPr>
            <a:lvl6pPr marL="41132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45704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0276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54848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5600" b="1">
                <a:solidFill>
                  <a:srgbClr val="663300"/>
                </a:solidFill>
              </a:rPr>
              <a:t>Suara pembicaraan  </a:t>
            </a:r>
            <a:r>
              <a:rPr lang="en-US" altLang="en-US" sz="5600" b="1">
                <a:solidFill>
                  <a:srgbClr val="663300"/>
                </a:solidFill>
                <a:sym typeface="Wingdings" panose="05000000000000000000" pitchFamily="2" charset="2"/>
              </a:rPr>
              <a:t> f</a:t>
            </a:r>
            <a:r>
              <a:rPr lang="en-US" altLang="en-US" sz="5600" b="1" baseline="-25000">
                <a:solidFill>
                  <a:srgbClr val="663300"/>
                </a:solidFill>
                <a:sym typeface="Wingdings" panose="05000000000000000000" pitchFamily="2" charset="2"/>
              </a:rPr>
              <a:t>i</a:t>
            </a:r>
            <a:r>
              <a:rPr lang="en-US" altLang="en-US" sz="5600" b="1">
                <a:solidFill>
                  <a:srgbClr val="663300"/>
                </a:solidFill>
                <a:sym typeface="Wingdings" panose="05000000000000000000" pitchFamily="2" charset="2"/>
              </a:rPr>
              <a:t> &lt; 3 kHz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5600" b="1">
                <a:solidFill>
                  <a:srgbClr val="663300"/>
                </a:solidFill>
                <a:sym typeface="Wingdings" panose="05000000000000000000" pitchFamily="2" charset="2"/>
              </a:rPr>
              <a:t>Sinyal televisi    f</a:t>
            </a:r>
            <a:r>
              <a:rPr lang="en-US" altLang="en-US" sz="5600" b="1" baseline="-25000">
                <a:solidFill>
                  <a:srgbClr val="663300"/>
                </a:solidFill>
                <a:sym typeface="Wingdings" panose="05000000000000000000" pitchFamily="2" charset="2"/>
              </a:rPr>
              <a:t>i</a:t>
            </a:r>
            <a:r>
              <a:rPr lang="en-US" altLang="en-US" sz="5600" b="1">
                <a:solidFill>
                  <a:srgbClr val="663300"/>
                </a:solidFill>
                <a:sym typeface="Wingdings" panose="05000000000000000000" pitchFamily="2" charset="2"/>
              </a:rPr>
              <a:t> &lt; 5 MHz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5600" b="1">
                <a:solidFill>
                  <a:srgbClr val="663300"/>
                </a:solidFill>
                <a:sym typeface="Wingdings" panose="05000000000000000000" pitchFamily="2" charset="2"/>
              </a:rPr>
              <a:t>F</a:t>
            </a:r>
            <a:r>
              <a:rPr lang="en-US" altLang="en-US" sz="5600" b="1" baseline="-25000">
                <a:solidFill>
                  <a:srgbClr val="663300"/>
                </a:solidFill>
                <a:sym typeface="Wingdings" panose="05000000000000000000" pitchFamily="2" charset="2"/>
              </a:rPr>
              <a:t>maks</a:t>
            </a:r>
            <a:r>
              <a:rPr lang="en-US" altLang="en-US" sz="5600" b="1">
                <a:solidFill>
                  <a:srgbClr val="663300"/>
                </a:solidFill>
                <a:sym typeface="Wingdings" panose="05000000000000000000" pitchFamily="2" charset="2"/>
              </a:rPr>
              <a:t> = B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5600" b="1">
                <a:solidFill>
                  <a:srgbClr val="663300"/>
                </a:solidFill>
              </a:rPr>
              <a:t>F</a:t>
            </a:r>
            <a:r>
              <a:rPr lang="en-US" altLang="en-US" sz="5600" b="1" baseline="-25000">
                <a:solidFill>
                  <a:srgbClr val="663300"/>
                </a:solidFill>
              </a:rPr>
              <a:t>s</a:t>
            </a:r>
            <a:r>
              <a:rPr lang="en-US" altLang="en-US" sz="5600" b="1">
                <a:solidFill>
                  <a:srgbClr val="663300"/>
                </a:solidFill>
              </a:rPr>
              <a:t> = sampling rate = ?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endParaRPr lang="en-US" altLang="en-US" sz="5600" b="1">
              <a:solidFill>
                <a:srgbClr val="663300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sz="5600" b="1">
              <a:solidFill>
                <a:srgbClr val="663300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sz="7200" b="1">
              <a:solidFill>
                <a:srgbClr val="663300"/>
              </a:solidFill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06825" y="457200"/>
            <a:ext cx="6932613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sz="6400" b="1">
                <a:solidFill>
                  <a:srgbClr val="009900"/>
                </a:solidFill>
              </a:rPr>
              <a:t> Teori Sampling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5584825" y="1676400"/>
          <a:ext cx="83312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3" name="Equation" r:id="rId3" imgW="1562100" imgH="431800" progId="Equation.3">
                  <p:embed/>
                </p:oleObj>
              </mc:Choice>
              <mc:Fallback>
                <p:oleObj name="Equation" r:id="rId3" imgW="1562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25" y="1676400"/>
                        <a:ext cx="8331200" cy="229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4568825" y="8382000"/>
          <a:ext cx="58928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name="Equation" r:id="rId5" imgW="1104900" imgH="431800" progId="Equation.3">
                  <p:embed/>
                </p:oleObj>
              </mc:Choice>
              <mc:Fallback>
                <p:oleObj name="Equation" r:id="rId5" imgW="11049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5" y="8382000"/>
                        <a:ext cx="5892800" cy="229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11274425" y="9448800"/>
            <a:ext cx="2286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14608175" y="8483600"/>
          <a:ext cx="501332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name="Equation" r:id="rId7" imgW="939392" imgH="393529" progId="Equation.3">
                  <p:embed/>
                </p:oleObj>
              </mc:Choice>
              <mc:Fallback>
                <p:oleObj name="Equation" r:id="rId7" imgW="939392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8175" y="8483600"/>
                        <a:ext cx="5013325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4873625" y="10668000"/>
          <a:ext cx="56927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6" name="Equation" r:id="rId9" imgW="1066800" imgH="228600" progId="Equation.3">
                  <p:embed/>
                </p:oleObj>
              </mc:Choice>
              <mc:Fallback>
                <p:oleObj name="Equation" r:id="rId9" imgW="1066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10668000"/>
                        <a:ext cx="56927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11274425" y="11277600"/>
            <a:ext cx="2286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4170025" y="10668000"/>
            <a:ext cx="62484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600" b="1">
                <a:solidFill>
                  <a:srgbClr val="FF00FF"/>
                </a:solidFill>
              </a:rPr>
              <a:t>Frekuensi Nyquist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autoUpdateAnimBg="0"/>
      <p:bldP spid="36867" grpId="0" autoUpdateAnimBg="0"/>
      <p:bldP spid="3687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502025" y="457200"/>
            <a:ext cx="1737360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14400" indent="-914400">
              <a:defRPr sz="3600">
                <a:solidFill>
                  <a:schemeClr val="tx1"/>
                </a:solidFill>
                <a:latin typeface="Lato Light"/>
              </a:defRPr>
            </a:lvl1pPr>
            <a:lvl2pPr>
              <a:defRPr sz="3600">
                <a:solidFill>
                  <a:schemeClr val="tx1"/>
                </a:solidFill>
                <a:latin typeface="Lato Light"/>
              </a:defRPr>
            </a:lvl2pPr>
            <a:lvl3pPr>
              <a:defRPr sz="3600">
                <a:solidFill>
                  <a:schemeClr val="tx1"/>
                </a:solidFill>
                <a:latin typeface="Lato Light"/>
              </a:defRPr>
            </a:lvl3pPr>
            <a:lvl4pPr>
              <a:defRPr sz="3600">
                <a:solidFill>
                  <a:schemeClr val="tx1"/>
                </a:solidFill>
                <a:latin typeface="Lato Light"/>
              </a:defRPr>
            </a:lvl4pPr>
            <a:lvl5pPr>
              <a:defRPr sz="3600">
                <a:solidFill>
                  <a:schemeClr val="tx1"/>
                </a:solidFill>
                <a:latin typeface="Lato Light"/>
              </a:defRPr>
            </a:lvl5pPr>
            <a:lvl6pPr marL="41132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45704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0276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54848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5600" b="1" u="sng">
                <a:solidFill>
                  <a:schemeClr val="accent2"/>
                </a:solidFill>
              </a:rPr>
              <a:t>Contoh 2:</a:t>
            </a:r>
          </a:p>
          <a:p>
            <a:pPr>
              <a:spcBef>
                <a:spcPct val="50000"/>
              </a:spcBef>
            </a:pPr>
            <a:r>
              <a:rPr lang="en-US" altLang="en-US" sz="4800"/>
              <a:t>Diketahui sebuah sinyal analog </a:t>
            </a:r>
          </a:p>
          <a:p>
            <a:pPr>
              <a:spcBef>
                <a:spcPct val="50000"/>
              </a:spcBef>
            </a:pPr>
            <a:r>
              <a:rPr lang="en-US" altLang="en-US" sz="4800"/>
              <a:t>	x(t) = 3 cos (2000 </a:t>
            </a:r>
            <a:r>
              <a:rPr lang="en-US" altLang="en-US" sz="4800">
                <a:sym typeface="Symbol" panose="05050102010706020507" pitchFamily="18" charset="2"/>
              </a:rPr>
              <a:t>t) + 5sin(6000 t) + 10 cos (12000 t)</a:t>
            </a:r>
          </a:p>
          <a:p>
            <a:pPr>
              <a:spcBef>
                <a:spcPct val="50000"/>
              </a:spcBef>
            </a:pPr>
            <a:r>
              <a:rPr lang="en-US" altLang="en-US" sz="4800"/>
              <a:t>a) Tentukan frekuensi Nyquistnya </a:t>
            </a:r>
          </a:p>
          <a:p>
            <a:pPr>
              <a:spcBef>
                <a:spcPct val="50000"/>
              </a:spcBef>
            </a:pPr>
            <a:r>
              <a:rPr lang="en-US" altLang="en-US" sz="4800"/>
              <a:t>b) Bila F</a:t>
            </a:r>
            <a:r>
              <a:rPr lang="en-US" altLang="en-US" sz="4800" baseline="-25000"/>
              <a:t>s</a:t>
            </a:r>
            <a:r>
              <a:rPr lang="en-US" altLang="en-US" sz="4800"/>
              <a:t> = 5000 Hz, tentukan x(n)</a:t>
            </a:r>
          </a:p>
          <a:p>
            <a:pPr>
              <a:spcBef>
                <a:spcPct val="50000"/>
              </a:spcBef>
            </a:pPr>
            <a:r>
              <a:rPr lang="en-US" altLang="en-US" sz="4800"/>
              <a:t>c) Tentukan x(t) dari x(n) pada b) bila proses D/A C nya sempurna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654425" y="7467600"/>
            <a:ext cx="2743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600" b="1" u="sng">
                <a:solidFill>
                  <a:schemeClr val="accent2"/>
                </a:solidFill>
              </a:rPr>
              <a:t>Jawab: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4291013" y="8839200"/>
          <a:ext cx="11725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1" name="Equation" r:id="rId3" imgW="2197100" imgH="228600" progId="Equation.3">
                  <p:embed/>
                </p:oleObj>
              </mc:Choice>
              <mc:Fallback>
                <p:oleObj name="Equation" r:id="rId3" imgW="2197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8839200"/>
                        <a:ext cx="11725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4291013" y="10363200"/>
          <a:ext cx="576262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2" name="Equation" r:id="rId5" imgW="1079500" imgH="228600" progId="Equation.3">
                  <p:embed/>
                </p:oleObj>
              </mc:Choice>
              <mc:Fallback>
                <p:oleObj name="Equation" r:id="rId5" imgW="1079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10363200"/>
                        <a:ext cx="576262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349625" y="8991600"/>
            <a:ext cx="121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/>
              <a:t>a) 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10691813" y="10972800"/>
            <a:ext cx="18288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13147675" y="10363200"/>
          <a:ext cx="589915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" name="Equation" r:id="rId7" imgW="1104900" imgH="228600" progId="Equation.3">
                  <p:embed/>
                </p:oleObj>
              </mc:Choice>
              <mc:Fallback>
                <p:oleObj name="Equation" r:id="rId7" imgW="11049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7675" y="10363200"/>
                        <a:ext cx="5899150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1" grpId="0" autoUpdateAnimBg="0"/>
      <p:bldP spid="3789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349625" y="1028700"/>
            <a:ext cx="121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/>
              <a:t>b) 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4222750" y="457200"/>
          <a:ext cx="1009967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Equation" r:id="rId3" imgW="1892300" imgH="393700" progId="Equation.3">
                  <p:embed/>
                </p:oleObj>
              </mc:Choice>
              <mc:Fallback>
                <p:oleObj name="Equation" r:id="rId3" imgW="18923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57200"/>
                        <a:ext cx="10099675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4111625" y="2854325"/>
          <a:ext cx="15767050" cy="381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8" name="Equation" r:id="rId5" imgW="3352800" imgH="812800" progId="Equation.3">
                  <p:embed/>
                </p:oleObj>
              </mc:Choice>
              <mc:Fallback>
                <p:oleObj name="Equation" r:id="rId5" imgW="3352800" imgH="812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5" y="2854325"/>
                        <a:ext cx="15767050" cy="381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4010025" y="7277100"/>
          <a:ext cx="17322800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9" name="Equation" r:id="rId7" imgW="3683000" imgH="393700" progId="Equation.3">
                  <p:embed/>
                </p:oleObj>
              </mc:Choice>
              <mc:Fallback>
                <p:oleObj name="Equation" r:id="rId7" imgW="36830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7277100"/>
                        <a:ext cx="17322800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4111625" y="9699625"/>
          <a:ext cx="1606867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0" name="Equation" r:id="rId9" imgW="3416300" imgH="393700" progId="Equation.3">
                  <p:embed/>
                </p:oleObj>
              </mc:Choice>
              <mc:Fallback>
                <p:oleObj name="Equation" r:id="rId9" imgW="34163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5" y="9699625"/>
                        <a:ext cx="16068675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4502150" y="746125"/>
          <a:ext cx="1606867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6" name="Equation" r:id="rId3" imgW="3416300" imgH="393700" progId="Equation.3">
                  <p:embed/>
                </p:oleObj>
              </mc:Choice>
              <mc:Fallback>
                <p:oleObj name="Equation" r:id="rId3" imgW="34163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746125"/>
                        <a:ext cx="16068675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4568825" y="3200400"/>
          <a:ext cx="1093152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7" name="Equation" r:id="rId5" imgW="2324100" imgH="393700" progId="Equation.3">
                  <p:embed/>
                </p:oleObj>
              </mc:Choice>
              <mc:Fallback>
                <p:oleObj name="Equation" r:id="rId5" imgW="23241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5" y="3200400"/>
                        <a:ext cx="10931525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502025" y="6705600"/>
            <a:ext cx="121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/>
              <a:t>c) </a:t>
            </a: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4518025" y="6711950"/>
          <a:ext cx="10871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8" name="Equation" r:id="rId7" imgW="2311400" imgH="203200" progId="Equation.3">
                  <p:embed/>
                </p:oleObj>
              </mc:Choice>
              <mc:Fallback>
                <p:oleObj name="Equation" r:id="rId7" imgW="23114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6711950"/>
                        <a:ext cx="10871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502025" y="307975"/>
            <a:ext cx="17373600" cy="1018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indent="-914400">
              <a:spcBef>
                <a:spcPct val="50000"/>
              </a:spcBef>
              <a:defRPr/>
            </a:pPr>
            <a:r>
              <a:rPr lang="en-US" sz="5600" b="1" u="sng" dirty="0" err="1">
                <a:solidFill>
                  <a:schemeClr val="accent2"/>
                </a:solidFill>
              </a:rPr>
              <a:t>Contoh</a:t>
            </a:r>
            <a:r>
              <a:rPr lang="en-US" sz="5600" b="1" u="sng" dirty="0">
                <a:solidFill>
                  <a:schemeClr val="accent2"/>
                </a:solidFill>
              </a:rPr>
              <a:t> 3:</a:t>
            </a:r>
          </a:p>
          <a:p>
            <a:pPr marL="787400" indent="-787400">
              <a:spcBef>
                <a:spcPct val="50000"/>
              </a:spcBef>
              <a:defRPr/>
            </a:pPr>
            <a:r>
              <a:rPr lang="en-US" sz="4800" dirty="0" err="1"/>
              <a:t>Diketahui</a:t>
            </a:r>
            <a:r>
              <a:rPr lang="en-US" sz="4800" dirty="0"/>
              <a:t> </a:t>
            </a:r>
            <a:r>
              <a:rPr lang="en-US" sz="4800" dirty="0" err="1"/>
              <a:t>sebuah</a:t>
            </a:r>
            <a:r>
              <a:rPr lang="en-US" sz="4800" dirty="0"/>
              <a:t> </a:t>
            </a:r>
            <a:r>
              <a:rPr lang="en-US" sz="4800" dirty="0" err="1"/>
              <a:t>sinyal</a:t>
            </a:r>
            <a:r>
              <a:rPr lang="en-US" sz="4800" dirty="0"/>
              <a:t> analog </a:t>
            </a:r>
          </a:p>
          <a:p>
            <a:pPr marL="787400" indent="-787400">
              <a:spcBef>
                <a:spcPct val="50000"/>
              </a:spcBef>
              <a:defRPr/>
            </a:pPr>
            <a:r>
              <a:rPr lang="en-US" sz="4800" dirty="0"/>
              <a:t>	x(t) = 3 </a:t>
            </a:r>
            <a:r>
              <a:rPr lang="en-US" sz="4800" dirty="0" err="1"/>
              <a:t>cos</a:t>
            </a:r>
            <a:r>
              <a:rPr lang="en-US" sz="4800" dirty="0"/>
              <a:t> (50 </a:t>
            </a:r>
            <a:r>
              <a:rPr lang="en-US" sz="4800" dirty="0">
                <a:sym typeface="Symbol" pitchFamily="18" charset="2"/>
              </a:rPr>
              <a:t>t) + 10 sin(300 t) - </a:t>
            </a:r>
            <a:r>
              <a:rPr lang="en-US" sz="4800" dirty="0" err="1">
                <a:sym typeface="Symbol" pitchFamily="18" charset="2"/>
              </a:rPr>
              <a:t>cos</a:t>
            </a:r>
            <a:r>
              <a:rPr lang="en-US" sz="4800" dirty="0">
                <a:sym typeface="Symbol" pitchFamily="18" charset="2"/>
              </a:rPr>
              <a:t> (100 t)</a:t>
            </a:r>
          </a:p>
          <a:p>
            <a:pPr marL="787400" indent="-787400">
              <a:spcBef>
                <a:spcPct val="50000"/>
              </a:spcBef>
              <a:defRPr/>
            </a:pPr>
            <a:r>
              <a:rPr lang="en-US" sz="4800" dirty="0"/>
              <a:t>a) </a:t>
            </a:r>
            <a:r>
              <a:rPr lang="en-US" sz="4800" dirty="0" err="1"/>
              <a:t>Tentukan</a:t>
            </a:r>
            <a:r>
              <a:rPr lang="en-US" sz="4800" dirty="0"/>
              <a:t> </a:t>
            </a:r>
            <a:r>
              <a:rPr lang="en-US" sz="4800" dirty="0" err="1"/>
              <a:t>laju</a:t>
            </a:r>
            <a:r>
              <a:rPr lang="en-US" sz="4800" dirty="0"/>
              <a:t> </a:t>
            </a:r>
            <a:r>
              <a:rPr lang="en-US" sz="4800" dirty="0" err="1"/>
              <a:t>pencuplikan</a:t>
            </a:r>
            <a:r>
              <a:rPr lang="en-US" sz="4800" dirty="0"/>
              <a:t> minimum yang </a:t>
            </a:r>
            <a:r>
              <a:rPr lang="en-US" sz="4800" dirty="0" err="1"/>
              <a:t>dibutuhkan</a:t>
            </a:r>
            <a:r>
              <a:rPr lang="en-US" sz="4800" dirty="0"/>
              <a:t> </a:t>
            </a:r>
            <a:r>
              <a:rPr lang="en-US" sz="4800" dirty="0" err="1"/>
              <a:t>untuk</a:t>
            </a:r>
            <a:r>
              <a:rPr lang="en-US" sz="4800" dirty="0"/>
              <a:t> </a:t>
            </a:r>
            <a:r>
              <a:rPr lang="en-US" sz="4800" dirty="0" err="1"/>
              <a:t>menghindari</a:t>
            </a:r>
            <a:r>
              <a:rPr lang="en-US" sz="4800" dirty="0"/>
              <a:t> </a:t>
            </a:r>
            <a:r>
              <a:rPr lang="en-US" sz="4800" dirty="0" err="1"/>
              <a:t>pengaliasan</a:t>
            </a:r>
            <a:r>
              <a:rPr lang="en-US" sz="4800" dirty="0"/>
              <a:t> </a:t>
            </a:r>
          </a:p>
          <a:p>
            <a:pPr marL="787400" indent="-787400">
              <a:spcBef>
                <a:spcPct val="50000"/>
              </a:spcBef>
              <a:defRPr/>
            </a:pPr>
            <a:r>
              <a:rPr lang="en-US" sz="4800" dirty="0"/>
              <a:t>b)  </a:t>
            </a:r>
            <a:r>
              <a:rPr lang="en-US" sz="4800" dirty="0" err="1"/>
              <a:t>Bila</a:t>
            </a:r>
            <a:r>
              <a:rPr lang="en-US" sz="4800" dirty="0"/>
              <a:t> </a:t>
            </a:r>
            <a:r>
              <a:rPr lang="en-US" sz="4800" dirty="0" err="1"/>
              <a:t>sinyal</a:t>
            </a:r>
            <a:r>
              <a:rPr lang="en-US" sz="4800" dirty="0"/>
              <a:t> </a:t>
            </a:r>
            <a:r>
              <a:rPr lang="en-US" sz="4800" dirty="0" err="1"/>
              <a:t>tersebut</a:t>
            </a:r>
            <a:r>
              <a:rPr lang="en-US" sz="4800" dirty="0"/>
              <a:t> </a:t>
            </a:r>
            <a:r>
              <a:rPr lang="en-US" sz="4800" dirty="0" err="1"/>
              <a:t>dicuplik</a:t>
            </a:r>
            <a:r>
              <a:rPr lang="en-US" sz="4800" dirty="0"/>
              <a:t> </a:t>
            </a:r>
            <a:r>
              <a:rPr lang="en-US" sz="4800" dirty="0" err="1"/>
              <a:t>dengan</a:t>
            </a:r>
            <a:r>
              <a:rPr lang="en-US" sz="4800" dirty="0"/>
              <a:t> </a:t>
            </a:r>
            <a:r>
              <a:rPr lang="en-US" sz="4800" dirty="0" err="1"/>
              <a:t>laju</a:t>
            </a:r>
            <a:r>
              <a:rPr lang="en-US" sz="4800" dirty="0"/>
              <a:t> 100 </a:t>
            </a:r>
            <a:r>
              <a:rPr lang="en-US" sz="4800" dirty="0" err="1"/>
              <a:t>pencuplikan</a:t>
            </a:r>
            <a:r>
              <a:rPr lang="en-US" sz="4800" dirty="0"/>
              <a:t>/</a:t>
            </a:r>
            <a:r>
              <a:rPr lang="en-US" sz="4800" dirty="0" err="1"/>
              <a:t>sekon</a:t>
            </a:r>
            <a:r>
              <a:rPr lang="en-US" sz="4800" dirty="0"/>
              <a:t>, </a:t>
            </a:r>
            <a:r>
              <a:rPr lang="en-US" sz="4800" dirty="0" err="1"/>
              <a:t>berapa</a:t>
            </a:r>
            <a:r>
              <a:rPr lang="en-US" sz="4800" dirty="0"/>
              <a:t> </a:t>
            </a:r>
            <a:r>
              <a:rPr lang="en-US" sz="4800" dirty="0" err="1"/>
              <a:t>sinyal</a:t>
            </a:r>
            <a:r>
              <a:rPr lang="en-US" sz="4800" dirty="0"/>
              <a:t> </a:t>
            </a:r>
            <a:r>
              <a:rPr lang="en-US" sz="4800" dirty="0" err="1"/>
              <a:t>waktu</a:t>
            </a:r>
            <a:r>
              <a:rPr lang="en-US" sz="4800" dirty="0"/>
              <a:t> </a:t>
            </a:r>
            <a:r>
              <a:rPr lang="en-US" sz="4800" dirty="0" err="1"/>
              <a:t>diskrit</a:t>
            </a:r>
            <a:r>
              <a:rPr lang="en-US" sz="4800" dirty="0"/>
              <a:t> yang </a:t>
            </a:r>
            <a:r>
              <a:rPr lang="en-US" sz="4800" dirty="0" err="1"/>
              <a:t>diperoleh</a:t>
            </a:r>
            <a:r>
              <a:rPr lang="en-US" sz="4800" dirty="0"/>
              <a:t> </a:t>
            </a:r>
            <a:r>
              <a:rPr lang="en-US" sz="4800" dirty="0" err="1"/>
              <a:t>sesudah</a:t>
            </a:r>
            <a:r>
              <a:rPr lang="en-US" sz="4800" dirty="0"/>
              <a:t> </a:t>
            </a:r>
            <a:r>
              <a:rPr lang="en-US" sz="4800" dirty="0" err="1"/>
              <a:t>pencuplikan</a:t>
            </a:r>
            <a:endParaRPr lang="en-US" sz="4800" dirty="0"/>
          </a:p>
          <a:p>
            <a:pPr marL="787400" indent="-787400">
              <a:spcBef>
                <a:spcPct val="50000"/>
              </a:spcBef>
              <a:defRPr/>
            </a:pPr>
            <a:r>
              <a:rPr lang="en-US" sz="4800" dirty="0"/>
              <a:t>c)  </a:t>
            </a:r>
            <a:r>
              <a:rPr lang="en-US" sz="4800" dirty="0" err="1"/>
              <a:t>Bila</a:t>
            </a:r>
            <a:r>
              <a:rPr lang="en-US" sz="4800" dirty="0"/>
              <a:t> </a:t>
            </a:r>
            <a:r>
              <a:rPr lang="en-US" sz="4800" dirty="0" err="1"/>
              <a:t>sinyal</a:t>
            </a:r>
            <a:r>
              <a:rPr lang="en-US" sz="4800" dirty="0"/>
              <a:t> </a:t>
            </a:r>
            <a:r>
              <a:rPr lang="en-US" sz="4800" dirty="0" err="1"/>
              <a:t>tersebut</a:t>
            </a:r>
            <a:r>
              <a:rPr lang="en-US" sz="4800" dirty="0"/>
              <a:t> </a:t>
            </a:r>
            <a:r>
              <a:rPr lang="en-US" sz="4800" dirty="0" err="1"/>
              <a:t>dicuplik</a:t>
            </a:r>
            <a:r>
              <a:rPr lang="en-US" sz="4800" dirty="0"/>
              <a:t> </a:t>
            </a:r>
            <a:r>
              <a:rPr lang="en-US" sz="4800" dirty="0" err="1"/>
              <a:t>dengan</a:t>
            </a:r>
            <a:r>
              <a:rPr lang="en-US" sz="4800" dirty="0"/>
              <a:t> </a:t>
            </a:r>
            <a:r>
              <a:rPr lang="en-US" sz="4800" dirty="0" err="1"/>
              <a:t>laju</a:t>
            </a:r>
            <a:r>
              <a:rPr lang="en-US" sz="4800" dirty="0"/>
              <a:t> 200 </a:t>
            </a:r>
            <a:r>
              <a:rPr lang="en-US" sz="4800" dirty="0" err="1"/>
              <a:t>pencuplikan</a:t>
            </a:r>
            <a:r>
              <a:rPr lang="en-US" sz="4800" dirty="0"/>
              <a:t>/</a:t>
            </a:r>
            <a:r>
              <a:rPr lang="en-US" sz="4800" dirty="0" err="1"/>
              <a:t>sekon</a:t>
            </a:r>
            <a:r>
              <a:rPr lang="en-US" sz="4800" dirty="0"/>
              <a:t>, </a:t>
            </a:r>
            <a:r>
              <a:rPr lang="en-US" sz="4800" dirty="0" err="1"/>
              <a:t>berapa</a:t>
            </a:r>
            <a:r>
              <a:rPr lang="en-US" sz="4800" dirty="0"/>
              <a:t> </a:t>
            </a:r>
            <a:r>
              <a:rPr lang="en-US" sz="4800" dirty="0" err="1"/>
              <a:t>sinyal</a:t>
            </a:r>
            <a:r>
              <a:rPr lang="en-US" sz="4800" dirty="0"/>
              <a:t> </a:t>
            </a:r>
            <a:r>
              <a:rPr lang="en-US" sz="4800" dirty="0" err="1"/>
              <a:t>waktu</a:t>
            </a:r>
            <a:r>
              <a:rPr lang="en-US" sz="4800" dirty="0"/>
              <a:t> </a:t>
            </a:r>
            <a:r>
              <a:rPr lang="en-US" sz="4800" dirty="0" err="1"/>
              <a:t>diskrit</a:t>
            </a:r>
            <a:r>
              <a:rPr lang="en-US" sz="4800" dirty="0"/>
              <a:t> yang </a:t>
            </a:r>
            <a:r>
              <a:rPr lang="en-US" sz="4800" dirty="0" err="1"/>
              <a:t>diperoleh</a:t>
            </a:r>
            <a:r>
              <a:rPr lang="en-US" sz="4800" dirty="0"/>
              <a:t> </a:t>
            </a:r>
            <a:r>
              <a:rPr lang="en-US" sz="4800" dirty="0" err="1"/>
              <a:t>sesudah</a:t>
            </a:r>
            <a:r>
              <a:rPr lang="en-US" sz="4800" dirty="0"/>
              <a:t> </a:t>
            </a:r>
            <a:r>
              <a:rPr lang="en-US" sz="4800" dirty="0" err="1"/>
              <a:t>pencuplikan</a:t>
            </a:r>
            <a:endParaRPr lang="en-US" sz="4800" dirty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79450" y="10609262"/>
            <a:ext cx="2743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600" b="1" u="sng" dirty="0" err="1">
                <a:solidFill>
                  <a:schemeClr val="accent2"/>
                </a:solidFill>
              </a:rPr>
              <a:t>Jawab</a:t>
            </a:r>
            <a:r>
              <a:rPr lang="en-US" altLang="en-US" sz="5600" b="1" u="sng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806825" y="10671175"/>
            <a:ext cx="121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/>
              <a:t>a) </a:t>
            </a: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4994275" y="10518775"/>
          <a:ext cx="1240155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3" name="Equation" r:id="rId3" imgW="2324100" imgH="228600" progId="Equation.3">
                  <p:embed/>
                </p:oleObj>
              </mc:Choice>
              <mc:Fallback>
                <p:oleObj name="Equation" r:id="rId3" imgW="2324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10518775"/>
                        <a:ext cx="12401550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4975225" y="12195175"/>
          <a:ext cx="616902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4" name="Equation" r:id="rId5" imgW="1155700" imgH="228600" progId="Equation.3">
                  <p:embed/>
                </p:oleObj>
              </mc:Choice>
              <mc:Fallback>
                <p:oleObj name="Equation" r:id="rId5" imgW="11557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12195175"/>
                        <a:ext cx="616902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13773150" y="12195175"/>
          <a:ext cx="60356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5" name="Equation" r:id="rId7" imgW="1130300" imgH="228600" progId="Equation.3">
                  <p:embed/>
                </p:oleObj>
              </mc:Choice>
              <mc:Fallback>
                <p:oleObj name="Equation" r:id="rId7" imgW="11303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3150" y="12195175"/>
                        <a:ext cx="60356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11579225" y="12804775"/>
            <a:ext cx="18288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4" grpId="0" autoUpdateAnimBg="0"/>
      <p:bldP spid="4096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4873625" y="179388"/>
          <a:ext cx="989647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4" name="Equation" r:id="rId3" imgW="1854200" imgH="393700" progId="Equation.3">
                  <p:embed/>
                </p:oleObj>
              </mc:Choice>
              <mc:Fallback>
                <p:oleObj name="Equation" r:id="rId3" imgW="18542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179388"/>
                        <a:ext cx="9896475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502025" y="762000"/>
            <a:ext cx="121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/>
              <a:t>b) 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4873625" y="2133600"/>
          <a:ext cx="14097000" cy="381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5" name="Equation" r:id="rId5" imgW="2997200" imgH="812800" progId="Equation.3">
                  <p:embed/>
                </p:oleObj>
              </mc:Choice>
              <mc:Fallback>
                <p:oleObj name="Equation" r:id="rId5" imgW="2997200" imgH="812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2133600"/>
                        <a:ext cx="14097000" cy="381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4911725" y="6248400"/>
          <a:ext cx="15354300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6" name="Equation" r:id="rId7" imgW="3263900" imgH="393700" progId="Equation.3">
                  <p:embed/>
                </p:oleObj>
              </mc:Choice>
              <mc:Fallback>
                <p:oleObj name="Equation" r:id="rId7" imgW="32639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25" y="6248400"/>
                        <a:ext cx="15354300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4873625" y="8534400"/>
          <a:ext cx="14160500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7" name="Equation" r:id="rId9" imgW="3009900" imgH="393700" progId="Equation.3">
                  <p:embed/>
                </p:oleObj>
              </mc:Choice>
              <mc:Fallback>
                <p:oleObj name="Equation" r:id="rId9" imgW="30099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8534400"/>
                        <a:ext cx="14160500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4873625" y="10820400"/>
          <a:ext cx="121316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8" name="Equation" r:id="rId11" imgW="2578100" imgH="203200" progId="Equation.3">
                  <p:embed/>
                </p:oleObj>
              </mc:Choice>
              <mc:Fallback>
                <p:oleObj name="Equation" r:id="rId11" imgW="25781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10820400"/>
                        <a:ext cx="121316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4638675" y="52388"/>
          <a:ext cx="103695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8" name="Equation" r:id="rId3" imgW="1943100" imgH="393700" progId="Equation.3">
                  <p:embed/>
                </p:oleObj>
              </mc:Choice>
              <mc:Fallback>
                <p:oleObj name="Equation" r:id="rId3" imgW="19431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675" y="52388"/>
                        <a:ext cx="1036955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502025" y="609600"/>
            <a:ext cx="121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/>
              <a:t>c) 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4721225" y="2133600"/>
          <a:ext cx="14097000" cy="381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9" name="Equation" r:id="rId5" imgW="2997200" imgH="812800" progId="Equation.3">
                  <p:embed/>
                </p:oleObj>
              </mc:Choice>
              <mc:Fallback>
                <p:oleObj name="Equation" r:id="rId5" imgW="2997200" imgH="812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5" y="2133600"/>
                        <a:ext cx="14097000" cy="381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4773613" y="6248400"/>
          <a:ext cx="15297150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0" name="Equation" r:id="rId7" imgW="3251200" imgH="393700" progId="Equation.3">
                  <p:embed/>
                </p:oleObj>
              </mc:Choice>
              <mc:Fallback>
                <p:oleObj name="Equation" r:id="rId7" imgW="32512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6248400"/>
                        <a:ext cx="15297150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4791075" y="8534400"/>
          <a:ext cx="1493837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name="Equation" r:id="rId9" imgW="3175000" imgH="393700" progId="Equation.3">
                  <p:embed/>
                </p:oleObj>
              </mc:Choice>
              <mc:Fallback>
                <p:oleObj name="Equation" r:id="rId9" imgW="31750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8534400"/>
                        <a:ext cx="14938375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4873625" y="10820400"/>
          <a:ext cx="14224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2" name="Equation" r:id="rId11" imgW="3022600" imgH="203200" progId="Equation.3">
                  <p:embed/>
                </p:oleObj>
              </mc:Choice>
              <mc:Fallback>
                <p:oleObj name="Equation" r:id="rId11" imgW="30226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10820400"/>
                        <a:ext cx="14224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9625" y="304800"/>
            <a:ext cx="17526000" cy="1066800"/>
          </a:xfrm>
          <a:prstGeom prst="rect">
            <a:avLst/>
          </a:prstGeom>
          <a:solidFill>
            <a:srgbClr val="FFFFCC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altLang="en-US" sz="6400" b="1" smtClean="0">
                <a:solidFill>
                  <a:schemeClr val="accent2"/>
                </a:solidFill>
                <a:latin typeface="Lato"/>
              </a:rPr>
              <a:t>  DIGITAL TO ANALOG TO CONVERSION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25" y="2286000"/>
            <a:ext cx="179832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65150" indent="-565150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altLang="en-US" b="1" smtClean="0">
                <a:solidFill>
                  <a:srgbClr val="009900"/>
                </a:solidFill>
                <a:latin typeface="Lato"/>
              </a:rPr>
              <a:t> Kuantisasi sinyal amplituda kontinu </a:t>
            </a:r>
          </a:p>
          <a:p>
            <a:pPr marL="1489075" lvl="1" indent="-685800" eaLnBrk="1" hangingPunct="1">
              <a:buClr>
                <a:schemeClr val="accent2"/>
              </a:buClr>
            </a:pPr>
            <a:endParaRPr altLang="en-US" b="1" smtClean="0">
              <a:solidFill>
                <a:srgbClr val="663300"/>
              </a:solidFill>
              <a:latin typeface="Lato"/>
            </a:endParaRPr>
          </a:p>
          <a:p>
            <a:pPr marL="1489075" lvl="1" indent="-685800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altLang="en-US" b="1" smtClean="0">
              <a:solidFill>
                <a:srgbClr val="663300"/>
              </a:solidFill>
              <a:latin typeface="Lato"/>
            </a:endParaRPr>
          </a:p>
          <a:p>
            <a:pPr marL="1489075" lvl="1" indent="-685800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altLang="en-US" sz="4800" b="1" smtClean="0">
              <a:solidFill>
                <a:srgbClr val="663300"/>
              </a:solidFill>
              <a:latin typeface="Lato"/>
            </a:endParaRPr>
          </a:p>
        </p:txBody>
      </p:sp>
      <p:graphicFrame>
        <p:nvGraphicFramePr>
          <p:cNvPr id="71680" name="Object 0"/>
          <p:cNvGraphicFramePr>
            <a:graphicFrameLocks noChangeAspect="1"/>
          </p:cNvGraphicFramePr>
          <p:nvPr/>
        </p:nvGraphicFramePr>
        <p:xfrm>
          <a:off x="4721225" y="4419600"/>
          <a:ext cx="1387157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" name="Equation" r:id="rId4" imgW="2616200" imgH="241300" progId="Equation.3">
                  <p:embed/>
                </p:oleObj>
              </mc:Choice>
              <mc:Fallback>
                <p:oleObj name="Equation" r:id="rId4" imgW="2616200" imgH="2413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5" y="4419600"/>
                        <a:ext cx="13871575" cy="127635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721225" y="6759575"/>
            <a:ext cx="14478000" cy="44005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600" b="1"/>
              <a:t>Q = proses kuantisasi (rounding, truncation)</a:t>
            </a:r>
          </a:p>
          <a:p>
            <a:pPr>
              <a:spcBef>
                <a:spcPct val="50000"/>
              </a:spcBef>
            </a:pPr>
            <a:r>
              <a:rPr lang="en-US" altLang="en-US" sz="5600" b="1"/>
              <a:t>x</a:t>
            </a:r>
            <a:r>
              <a:rPr lang="en-US" altLang="en-US" sz="5600" b="1" baseline="-25000"/>
              <a:t>q</a:t>
            </a:r>
            <a:r>
              <a:rPr lang="en-US" altLang="en-US" sz="5600" b="1"/>
              <a:t>(n) = sinyal hasil kuantisasi</a:t>
            </a:r>
          </a:p>
          <a:p>
            <a:pPr>
              <a:spcBef>
                <a:spcPct val="50000"/>
              </a:spcBef>
            </a:pPr>
            <a:r>
              <a:rPr lang="en-US" altLang="en-US" sz="5600" b="1"/>
              <a:t>e</a:t>
            </a:r>
            <a:r>
              <a:rPr lang="en-US" altLang="en-US" sz="5600" b="1" baseline="-25000"/>
              <a:t>q</a:t>
            </a:r>
            <a:r>
              <a:rPr lang="en-US" altLang="en-US" sz="5600" b="1"/>
              <a:t>(n) = error kuantisasi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nimBg="1" autoUpdateAnimBg="0"/>
      <p:bldP spid="44035" grpId="0" build="p" autoUpdateAnimBg="0"/>
      <p:bldP spid="4403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3806825" y="609600"/>
          <a:ext cx="1548765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Equation" r:id="rId3" imgW="2921000" imgH="990600" progId="Equation.3">
                  <p:embed/>
                </p:oleObj>
              </mc:Choice>
              <mc:Fallback>
                <p:oleObj name="Equation" r:id="rId3" imgW="2921000" imgH="990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609600"/>
                        <a:ext cx="15487650" cy="523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59" name="Picture 3" descr="C:\My Documents\I 2003-2004\f1.20a.jpg"/>
          <p:cNvPicPr>
            <a:picLocks noChangeAspect="1" noChangeArrowheads="1"/>
          </p:cNvPicPr>
          <p:nvPr/>
        </p:nvPicPr>
        <p:blipFill>
          <a:blip r:embed="rId5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734050"/>
            <a:ext cx="14020800" cy="798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CA3BD47-B472-4BBB-92AF-106EAF0FE54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5603" name="Content Placeholder 111"/>
          <p:cNvSpPr txBox="1">
            <a:spLocks/>
          </p:cNvSpPr>
          <p:nvPr/>
        </p:nvSpPr>
        <p:spPr bwMode="auto">
          <a:xfrm>
            <a:off x="4165600" y="5173663"/>
            <a:ext cx="1515586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1600200" indent="-685800">
              <a:defRPr sz="3600">
                <a:solidFill>
                  <a:schemeClr val="tx1"/>
                </a:solidFill>
                <a:latin typeface="Lato Light"/>
              </a:defRPr>
            </a:lvl2pPr>
            <a:lvl3pPr marL="1828800">
              <a:defRPr sz="3600">
                <a:solidFill>
                  <a:schemeClr val="tx1"/>
                </a:solidFill>
                <a:latin typeface="Lato Light"/>
              </a:defRPr>
            </a:lvl3pPr>
            <a:lvl4pPr marL="2743200">
              <a:defRPr sz="3600">
                <a:solidFill>
                  <a:schemeClr val="tx1"/>
                </a:solidFill>
                <a:latin typeface="Lato Light"/>
              </a:defRPr>
            </a:lvl4pPr>
            <a:lvl5pPr marL="3657600">
              <a:defRPr sz="3600">
                <a:solidFill>
                  <a:schemeClr val="tx1"/>
                </a:solidFill>
                <a:latin typeface="Lato Light"/>
              </a:defRPr>
            </a:lvl5pPr>
            <a:lvl6pPr marL="4114800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4572000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029200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5486400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</a:pPr>
            <a:r>
              <a:rPr lang="en-US" altLang="en-US" sz="5400" b="1">
                <a:latin typeface="Garamond" panose="02020404030301010803" pitchFamily="18" charset="0"/>
              </a:rPr>
              <a:t>Mengubah sinyal analog menjadi sinyal digital</a:t>
            </a:r>
          </a:p>
          <a:p>
            <a: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</a:pPr>
            <a:r>
              <a:rPr lang="en-US" altLang="en-US" sz="5400" b="1">
                <a:latin typeface="Garamond" panose="02020404030301010803" pitchFamily="18" charset="0"/>
              </a:rPr>
              <a:t>Proses yang terjadi dalam ADC :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5400" b="1">
                <a:latin typeface="Garamond" panose="02020404030301010803" pitchFamily="18" charset="0"/>
              </a:rPr>
              <a:t>Sampling (pencuplikan)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5400" b="1">
                <a:latin typeface="Garamond" panose="02020404030301010803" pitchFamily="18" charset="0"/>
              </a:rPr>
              <a:t>Quantizing (kuantiasasi)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5400" b="1">
                <a:latin typeface="Garamond" panose="02020404030301010803" pitchFamily="18" charset="0"/>
              </a:rPr>
              <a:t>Encoding (pengkodean)</a:t>
            </a:r>
          </a:p>
          <a:p>
            <a: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</a:pPr>
            <a:endParaRPr lang="en-US" altLang="en-US" sz="6000" b="1">
              <a:latin typeface="Garamond" panose="02020404030301010803" pitchFamily="18" charset="0"/>
            </a:endParaRPr>
          </a:p>
          <a:p>
            <a: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</a:pPr>
            <a:endParaRPr lang="en-US" altLang="en-US" sz="6000">
              <a:latin typeface="Lato"/>
            </a:endParaRPr>
          </a:p>
        </p:txBody>
      </p:sp>
      <p:sp>
        <p:nvSpPr>
          <p:cNvPr id="25604" name="Title 100"/>
          <p:cNvSpPr>
            <a:spLocks noGrp="1"/>
          </p:cNvSpPr>
          <p:nvPr>
            <p:ph type="title"/>
          </p:nvPr>
        </p:nvSpPr>
        <p:spPr bwMode="auto">
          <a:xfrm>
            <a:off x="4703763" y="2946400"/>
            <a:ext cx="21775737" cy="196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altLang="en-US" sz="6600" b="1" smtClean="0">
                <a:latin typeface="Lato"/>
              </a:rPr>
              <a:t>ADC (Analog to Digital Converter)</a:t>
            </a:r>
          </a:p>
        </p:txBody>
      </p:sp>
    </p:spTree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Group 2"/>
          <p:cNvGraphicFramePr>
            <a:graphicFrameLocks noGrp="1"/>
          </p:cNvGraphicFramePr>
          <p:nvPr/>
        </p:nvGraphicFramePr>
        <p:xfrm>
          <a:off x="3654425" y="1066800"/>
          <a:ext cx="16916400" cy="10936284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2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182880" marR="182880" marT="91441" marB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x(n)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4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(n)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(Truncation)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4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(n)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(Rounding)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r>
                        <a:rPr kumimoji="0" lang="en-US" sz="4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(n)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(Rounding)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2880" marR="182880" marT="91441" marB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1,0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1,0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2880" marR="182880" marT="91441" marB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0,9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0,9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2880" marR="182880" marT="91441" marB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0.81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0,8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0,8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- 0,01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2880" marR="182880" marT="91441" marB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0,729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0,7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0,7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- 0,029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182880" marR="182880" marT="91441" marB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0,6561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0,6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0,7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0,0439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2880" marR="182880" marT="91441" marB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0,59049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0,5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0,6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0,00951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2880" marR="182880" marT="91441" marB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0,5311441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0,5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0,5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- 0,031441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182880" marR="182880" marT="91441" marB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0,4782969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0,4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0,5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0,0217071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82880" marR="182880" marT="91441" marB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0,43046721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0,4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0,4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- 0,03046721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14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182880" marR="182880" marT="91441" marB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0,387420489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0,3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0,4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0,012579511</a:t>
                      </a:r>
                    </a:p>
                  </a:txBody>
                  <a:tcPr marL="182880" marR="182880" marT="91441" marB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C:\My Documents\I 2003-2004\f1.20b.jpg"/>
          <p:cNvPicPr>
            <a:picLocks noChangeAspect="1" noChangeArrowheads="1"/>
          </p:cNvPicPr>
          <p:nvPr/>
        </p:nvPicPr>
        <p:blipFill>
          <a:blip r:embed="rId3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355600"/>
            <a:ext cx="161544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416425" y="7823200"/>
            <a:ext cx="14478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600" b="1">
                <a:solidFill>
                  <a:srgbClr val="663300"/>
                </a:solidFill>
              </a:rPr>
              <a:t>L = level kuantisasi	</a:t>
            </a:r>
            <a:r>
              <a:rPr lang="en-US" altLang="en-US" sz="5600" b="1">
                <a:solidFill>
                  <a:srgbClr val="663300"/>
                </a:solidFill>
                <a:sym typeface="Wingdings" panose="05000000000000000000" pitchFamily="2" charset="2"/>
              </a:rPr>
              <a:t>	 L = 11</a:t>
            </a:r>
            <a:endParaRPr lang="en-US" altLang="en-US" sz="5600" b="1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5600" b="1">
                <a:solidFill>
                  <a:srgbClr val="663300"/>
                </a:solidFill>
                <a:sym typeface="Symbol" panose="05050102010706020507" pitchFamily="18" charset="2"/>
              </a:rPr>
              <a:t> </a:t>
            </a:r>
            <a:r>
              <a:rPr lang="en-US" altLang="en-US" sz="5600" b="1">
                <a:solidFill>
                  <a:srgbClr val="663300"/>
                </a:solidFill>
              </a:rPr>
              <a:t>= Quantization step	</a:t>
            </a:r>
            <a:r>
              <a:rPr lang="en-US" altLang="en-US" sz="5600" b="1">
                <a:solidFill>
                  <a:srgbClr val="663300"/>
                </a:solidFill>
                <a:sym typeface="Wingdings" panose="05000000000000000000" pitchFamily="2" charset="2"/>
              </a:rPr>
              <a:t>	 </a:t>
            </a:r>
            <a:r>
              <a:rPr lang="en-US" altLang="en-US" sz="5600" b="1">
                <a:solidFill>
                  <a:srgbClr val="663300"/>
                </a:solidFill>
                <a:sym typeface="Symbol" panose="05050102010706020507" pitchFamily="18" charset="2"/>
              </a:rPr>
              <a:t> = 0,1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4416425" y="10871200"/>
          <a:ext cx="16017875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5" name="Equation" r:id="rId4" imgW="3022600" imgH="393700" progId="Equation.3">
                  <p:embed/>
                </p:oleObj>
              </mc:Choice>
              <mc:Fallback>
                <p:oleObj name="Equation" r:id="rId4" imgW="30226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5" y="10871200"/>
                        <a:ext cx="16017875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349625" y="457200"/>
            <a:ext cx="1706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65150" indent="-565150">
              <a:defRPr sz="3600">
                <a:solidFill>
                  <a:schemeClr val="tx1"/>
                </a:solidFill>
                <a:latin typeface="Lato Light"/>
              </a:defRPr>
            </a:lvl1pPr>
            <a:lvl2pPr marL="1489075" indent="-685800">
              <a:defRPr sz="3600">
                <a:solidFill>
                  <a:schemeClr val="tx1"/>
                </a:solidFill>
                <a:latin typeface="Lato Light"/>
              </a:defRPr>
            </a:lvl2pPr>
            <a:lvl3pPr>
              <a:defRPr sz="3600">
                <a:solidFill>
                  <a:schemeClr val="tx1"/>
                </a:solidFill>
                <a:latin typeface="Lato Light"/>
              </a:defRPr>
            </a:lvl3pPr>
            <a:lvl4pPr>
              <a:defRPr sz="3600">
                <a:solidFill>
                  <a:schemeClr val="tx1"/>
                </a:solidFill>
                <a:latin typeface="Lato Light"/>
              </a:defRPr>
            </a:lvl4pPr>
            <a:lvl5pPr>
              <a:defRPr sz="3600">
                <a:solidFill>
                  <a:schemeClr val="tx1"/>
                </a:solidFill>
                <a:latin typeface="Lato Light"/>
              </a:defRPr>
            </a:lvl5pPr>
            <a:lvl6pPr marL="41132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45704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0276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54848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sz="6400" b="1">
                <a:solidFill>
                  <a:srgbClr val="009900"/>
                </a:solidFill>
              </a:rPr>
              <a:t> Kuantisasi sinyal sinusoidal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</a:pPr>
            <a:endParaRPr lang="en-US" altLang="en-US" sz="5600" b="1">
              <a:solidFill>
                <a:srgbClr val="663300"/>
              </a:solidFill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sz="5600" b="1">
              <a:solidFill>
                <a:srgbClr val="663300"/>
              </a:solidFill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sz="7200" b="1">
              <a:solidFill>
                <a:srgbClr val="663300"/>
              </a:solidFill>
            </a:endParaRPr>
          </a:p>
        </p:txBody>
      </p:sp>
      <p:pic>
        <p:nvPicPr>
          <p:cNvPr id="48131" name="Picture 3" descr="C:\My Documents\I 2003-2004\f1.21.jpg"/>
          <p:cNvPicPr>
            <a:picLocks noChangeAspect="1" noChangeArrowheads="1"/>
          </p:cNvPicPr>
          <p:nvPr/>
        </p:nvPicPr>
        <p:blipFill>
          <a:blip r:embed="rId3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25" y="3048000"/>
            <a:ext cx="15544800" cy="1008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4721225" y="1981200"/>
          <a:ext cx="59245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9" name="Equation" r:id="rId4" imgW="1117600" imgH="228600" progId="Equation.3">
                  <p:embed/>
                </p:oleObj>
              </mc:Choice>
              <mc:Fallback>
                <p:oleObj name="Equation" r:id="rId4" imgW="1117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5" y="1981200"/>
                        <a:ext cx="592455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4111625" y="609600"/>
          <a:ext cx="113125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0" name="Equation" r:id="rId3" imgW="2133600" imgH="241300" progId="Equation.3">
                  <p:embed/>
                </p:oleObj>
              </mc:Choice>
              <mc:Fallback>
                <p:oleObj name="Equation" r:id="rId3" imgW="21336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5" y="609600"/>
                        <a:ext cx="11312525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5" name="Picture 3" descr="C:\My Documents\I 2003-2004\f1.22.jpg"/>
          <p:cNvPicPr>
            <a:picLocks noChangeAspect="1" noChangeArrowheads="1"/>
          </p:cNvPicPr>
          <p:nvPr/>
        </p:nvPicPr>
        <p:blipFill>
          <a:blip r:embed="rId5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4876800"/>
            <a:ext cx="182880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654425" y="2133600"/>
            <a:ext cx="176784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600" b="1">
                <a:solidFill>
                  <a:srgbClr val="663300"/>
                </a:solidFill>
              </a:rPr>
              <a:t>x</a:t>
            </a:r>
            <a:r>
              <a:rPr lang="en-US" altLang="en-US" sz="5600" b="1" baseline="-25000">
                <a:solidFill>
                  <a:srgbClr val="663300"/>
                </a:solidFill>
              </a:rPr>
              <a:t>a</a:t>
            </a:r>
            <a:r>
              <a:rPr lang="en-US" altLang="en-US" sz="5600" b="1">
                <a:solidFill>
                  <a:srgbClr val="663300"/>
                </a:solidFill>
              </a:rPr>
              <a:t>(t) dianggap linier diantara level-level kuantisasi</a:t>
            </a:r>
          </a:p>
          <a:p>
            <a:pPr>
              <a:spcBef>
                <a:spcPct val="50000"/>
              </a:spcBef>
            </a:pPr>
            <a:r>
              <a:rPr lang="en-US" altLang="en-US" sz="5600" b="1">
                <a:solidFill>
                  <a:srgbClr val="663300"/>
                </a:solidFill>
                <a:sym typeface="Symbol" panose="05050102010706020507" pitchFamily="18" charset="2"/>
              </a:rPr>
              <a:t> </a:t>
            </a:r>
            <a:r>
              <a:rPr lang="en-US" altLang="en-US" sz="5600" b="1">
                <a:solidFill>
                  <a:srgbClr val="663300"/>
                </a:solidFill>
              </a:rPr>
              <a:t>= waktu selama x</a:t>
            </a:r>
            <a:r>
              <a:rPr lang="en-US" altLang="en-US" sz="5600" b="1" baseline="-25000">
                <a:solidFill>
                  <a:srgbClr val="663300"/>
                </a:solidFill>
              </a:rPr>
              <a:t>a</a:t>
            </a:r>
            <a:r>
              <a:rPr lang="en-US" altLang="en-US" sz="5600" b="1">
                <a:solidFill>
                  <a:srgbClr val="663300"/>
                </a:solidFill>
              </a:rPr>
              <a:t>(t) berada di dalam level kuantisasi </a:t>
            </a: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11363325" y="10515600"/>
          <a:ext cx="969645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1" name="Equation" r:id="rId6" imgW="1828800" imgH="482600" progId="Equation.3">
                  <p:embed/>
                </p:oleObj>
              </mc:Choice>
              <mc:Fallback>
                <p:oleObj name="Equation" r:id="rId6" imgW="18288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3325" y="10515600"/>
                        <a:ext cx="9696450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502025" y="11125200"/>
            <a:ext cx="6248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600" b="1">
                <a:solidFill>
                  <a:schemeClr val="accent2"/>
                </a:solidFill>
              </a:rPr>
              <a:t>Error power (rms)</a:t>
            </a:r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9750425" y="11734800"/>
            <a:ext cx="1981200" cy="0"/>
          </a:xfrm>
          <a:prstGeom prst="line">
            <a:avLst/>
          </a:prstGeom>
          <a:noFill/>
          <a:ln w="57150" cmpd="thinThick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utoUpdateAnimBg="0"/>
      <p:bldP spid="4915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3806825" y="457200"/>
          <a:ext cx="13804900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3" name="Equation" r:id="rId3" imgW="2603500" imgH="495300" progId="Equation.3">
                  <p:embed/>
                </p:oleObj>
              </mc:Choice>
              <mc:Fallback>
                <p:oleObj name="Equation" r:id="rId3" imgW="2603500" imgH="495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457200"/>
                        <a:ext cx="13804900" cy="261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3489325" y="6029325"/>
          <a:ext cx="8620125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4" name="Equation" r:id="rId5" imgW="1624895" imgH="444307" progId="Equation.3">
                  <p:embed/>
                </p:oleObj>
              </mc:Choice>
              <mc:Fallback>
                <p:oleObj name="Equation" r:id="rId5" imgW="1624895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6029325"/>
                        <a:ext cx="8620125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654425" y="3505200"/>
            <a:ext cx="12192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600" b="1">
                <a:solidFill>
                  <a:schemeClr val="accent2"/>
                </a:solidFill>
              </a:rPr>
              <a:t>b = jumlah bit	</a:t>
            </a:r>
            <a:r>
              <a:rPr lang="en-US" altLang="en-US" sz="5600" b="1">
                <a:solidFill>
                  <a:schemeClr val="accent2"/>
                </a:solidFill>
                <a:sym typeface="Wingdings" panose="05000000000000000000" pitchFamily="2" charset="2"/>
              </a:rPr>
              <a:t>	L = 2</a:t>
            </a:r>
            <a:r>
              <a:rPr lang="en-US" altLang="en-US" sz="5600" b="1" baseline="30000">
                <a:solidFill>
                  <a:schemeClr val="accent2"/>
                </a:solidFill>
                <a:sym typeface="Wingdings" panose="05000000000000000000" pitchFamily="2" charset="2"/>
              </a:rPr>
              <a:t>b </a:t>
            </a:r>
            <a:r>
              <a:rPr lang="en-US" altLang="en-US" sz="5600" b="1">
                <a:solidFill>
                  <a:schemeClr val="accent2"/>
                </a:solidFill>
                <a:sym typeface="Wingdings" panose="05000000000000000000" pitchFamily="2" charset="2"/>
              </a:rPr>
              <a:t>+ 1</a:t>
            </a:r>
            <a:endParaRPr lang="en-US" altLang="en-US" sz="5600" b="1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5600" b="1">
                <a:solidFill>
                  <a:schemeClr val="accent2"/>
                </a:solidFill>
              </a:rPr>
              <a:t>X</a:t>
            </a:r>
            <a:r>
              <a:rPr lang="en-US" altLang="en-US" sz="5600" b="1" baseline="-25000">
                <a:solidFill>
                  <a:schemeClr val="accent2"/>
                </a:solidFill>
              </a:rPr>
              <a:t>maks</a:t>
            </a:r>
            <a:r>
              <a:rPr lang="en-US" altLang="en-US" sz="5600" b="1">
                <a:solidFill>
                  <a:schemeClr val="accent2"/>
                </a:solidFill>
              </a:rPr>
              <a:t>-x</a:t>
            </a:r>
            <a:r>
              <a:rPr lang="en-US" altLang="en-US" sz="5600" b="1" baseline="-25000">
                <a:solidFill>
                  <a:schemeClr val="accent2"/>
                </a:solidFill>
              </a:rPr>
              <a:t>min</a:t>
            </a:r>
            <a:r>
              <a:rPr lang="en-US" altLang="en-US" sz="5600" b="1">
                <a:solidFill>
                  <a:schemeClr val="accent2"/>
                </a:solidFill>
              </a:rPr>
              <a:t> = 2A</a:t>
            </a: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3654425" y="8686800"/>
          <a:ext cx="9629775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5" name="Equation" r:id="rId7" imgW="1815312" imgH="495085" progId="Equation.3">
                  <p:embed/>
                </p:oleObj>
              </mc:Choice>
              <mc:Fallback>
                <p:oleObj name="Equation" r:id="rId7" imgW="1815312" imgH="4950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8686800"/>
                        <a:ext cx="9629775" cy="261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13865225" y="11363325"/>
          <a:ext cx="700405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6" name="Equation" r:id="rId9" imgW="1320227" imgH="444307" progId="Equation.3">
                  <p:embed/>
                </p:oleObj>
              </mc:Choice>
              <mc:Fallback>
                <p:oleObj name="Equation" r:id="rId9" imgW="1320227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5225" y="11363325"/>
                        <a:ext cx="7004050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3044825" y="11887200"/>
            <a:ext cx="8991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600" b="1">
                <a:solidFill>
                  <a:schemeClr val="accent2"/>
                </a:solidFill>
              </a:rPr>
              <a:t>Signal-to-quantization ratio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1884025" y="12496800"/>
            <a:ext cx="1524000" cy="0"/>
          </a:xfrm>
          <a:prstGeom prst="line">
            <a:avLst/>
          </a:prstGeom>
          <a:noFill/>
          <a:ln w="57150" cmpd="thinThick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utoUpdateAnimBg="0"/>
      <p:bldP spid="5018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3654425" y="735013"/>
          <a:ext cx="1333182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Equation" r:id="rId3" imgW="2514600" imgH="203200" progId="Equation.3">
                  <p:embed/>
                </p:oleObj>
              </mc:Choice>
              <mc:Fallback>
                <p:oleObj name="Equation" r:id="rId3" imgW="25146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735013"/>
                        <a:ext cx="13331825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654425" y="2106613"/>
            <a:ext cx="166116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9900"/>
              </a:buClr>
              <a:buFont typeface="Wingdings" panose="05000000000000000000" pitchFamily="2" charset="2"/>
              <a:buChar char="§"/>
            </a:pPr>
            <a:r>
              <a:rPr lang="en-US" altLang="en-US" sz="5600" b="1">
                <a:solidFill>
                  <a:schemeClr val="accent2"/>
                </a:solidFill>
              </a:rPr>
              <a:t> Word length (jumlah bit) ditambah satu </a:t>
            </a:r>
            <a:endParaRPr lang="en-US" altLang="en-US" sz="5600" b="1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>
              <a:spcBef>
                <a:spcPct val="50000"/>
              </a:spcBef>
              <a:buClr>
                <a:srgbClr val="009900"/>
              </a:buClr>
              <a:buFont typeface="Wingdings" panose="05000000000000000000" pitchFamily="2" charset="2"/>
              <a:buChar char="§"/>
            </a:pPr>
            <a:r>
              <a:rPr lang="en-US" altLang="en-US" sz="5600" b="1">
                <a:solidFill>
                  <a:schemeClr val="accent2"/>
                </a:solidFill>
                <a:sym typeface="Wingdings" panose="05000000000000000000" pitchFamily="2" charset="2"/>
              </a:rPr>
              <a:t> Level kuantisasi menjadi dua kali lipat</a:t>
            </a:r>
          </a:p>
          <a:p>
            <a:pPr>
              <a:spcBef>
                <a:spcPct val="50000"/>
              </a:spcBef>
              <a:buClr>
                <a:srgbClr val="009900"/>
              </a:buClr>
              <a:buFont typeface="Wingdings" panose="05000000000000000000" pitchFamily="2" charset="2"/>
              <a:buChar char="§"/>
            </a:pPr>
            <a:r>
              <a:rPr lang="en-US" altLang="en-US" sz="5600" b="1">
                <a:solidFill>
                  <a:schemeClr val="accent2"/>
                </a:solidFill>
                <a:sym typeface="Wingdings" panose="05000000000000000000" pitchFamily="2" charset="2"/>
              </a:rPr>
              <a:t> SQNR bertambah 6 dB</a:t>
            </a:r>
            <a:endParaRPr lang="en-US" altLang="en-US" sz="5600" b="1">
              <a:solidFill>
                <a:schemeClr val="accent2"/>
              </a:solidFill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806825" y="5738813"/>
            <a:ext cx="166116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9900"/>
              </a:buClr>
              <a:buFont typeface="Wingdings" panose="05000000000000000000" pitchFamily="2" charset="2"/>
              <a:buNone/>
            </a:pPr>
            <a:r>
              <a:rPr lang="en-US" altLang="en-US" sz="5600" b="1">
                <a:solidFill>
                  <a:srgbClr val="663300"/>
                </a:solidFill>
              </a:rPr>
              <a:t>Contoh :</a:t>
            </a:r>
          </a:p>
          <a:p>
            <a:pPr>
              <a:spcBef>
                <a:spcPct val="50000"/>
              </a:spcBef>
              <a:buClr>
                <a:srgbClr val="009900"/>
              </a:buClr>
              <a:buFont typeface="Wingdings" panose="05000000000000000000" pitchFamily="2" charset="2"/>
              <a:buChar char="§"/>
            </a:pPr>
            <a:r>
              <a:rPr lang="en-US" altLang="en-US" sz="5600" b="1">
                <a:solidFill>
                  <a:srgbClr val="663300"/>
                </a:solidFill>
              </a:rPr>
              <a:t> Compact disk player </a:t>
            </a:r>
            <a:endParaRPr lang="en-US" altLang="en-US" sz="5600" b="1">
              <a:solidFill>
                <a:srgbClr val="663300"/>
              </a:solidFill>
              <a:sym typeface="Wingdings" panose="05000000000000000000" pitchFamily="2" charset="2"/>
            </a:endParaRPr>
          </a:p>
          <a:p>
            <a:pPr>
              <a:spcBef>
                <a:spcPct val="50000"/>
              </a:spcBef>
              <a:buClr>
                <a:srgbClr val="009900"/>
              </a:buClr>
              <a:buFont typeface="Wingdings" panose="05000000000000000000" pitchFamily="2" charset="2"/>
              <a:buChar char="§"/>
            </a:pPr>
            <a:r>
              <a:rPr lang="en-US" altLang="en-US" sz="5600" b="1">
                <a:solidFill>
                  <a:srgbClr val="663300"/>
                </a:solidFill>
                <a:sym typeface="Wingdings" panose="05000000000000000000" pitchFamily="2" charset="2"/>
              </a:rPr>
              <a:t> Sampling frequency 44,1 kHz</a:t>
            </a:r>
          </a:p>
          <a:p>
            <a:pPr>
              <a:spcBef>
                <a:spcPct val="50000"/>
              </a:spcBef>
              <a:buClr>
                <a:srgbClr val="009900"/>
              </a:buClr>
              <a:buFont typeface="Wingdings" panose="05000000000000000000" pitchFamily="2" charset="2"/>
              <a:buChar char="§"/>
            </a:pPr>
            <a:r>
              <a:rPr lang="en-US" altLang="en-US" sz="5600" b="1">
                <a:solidFill>
                  <a:srgbClr val="663300"/>
                </a:solidFill>
                <a:sym typeface="Wingdings" panose="05000000000000000000" pitchFamily="2" charset="2"/>
              </a:rPr>
              <a:t> 16-bit sample resolution</a:t>
            </a:r>
          </a:p>
          <a:p>
            <a:pPr>
              <a:spcBef>
                <a:spcPct val="50000"/>
              </a:spcBef>
              <a:buClr>
                <a:srgbClr val="009900"/>
              </a:buClr>
              <a:buFont typeface="Wingdings" panose="05000000000000000000" pitchFamily="2" charset="2"/>
              <a:buChar char="§"/>
            </a:pPr>
            <a:r>
              <a:rPr lang="en-US" altLang="en-US" sz="5600" b="1">
                <a:solidFill>
                  <a:srgbClr val="663300"/>
                </a:solidFill>
                <a:sym typeface="Wingdings" panose="05000000000000000000" pitchFamily="2" charset="2"/>
              </a:rPr>
              <a:t> SQNR =96 dB</a:t>
            </a:r>
            <a:endParaRPr lang="en-US" altLang="en-US" sz="5600" b="1">
              <a:solidFill>
                <a:srgbClr val="6633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  <p:bldP spid="5120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349625" y="457200"/>
            <a:ext cx="1706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65150" indent="-565150">
              <a:defRPr sz="3600">
                <a:solidFill>
                  <a:schemeClr val="tx1"/>
                </a:solidFill>
                <a:latin typeface="Lato Light"/>
              </a:defRPr>
            </a:lvl1pPr>
            <a:lvl2pPr marL="1489075" indent="-685800">
              <a:defRPr sz="3600">
                <a:solidFill>
                  <a:schemeClr val="tx1"/>
                </a:solidFill>
                <a:latin typeface="Lato Light"/>
              </a:defRPr>
            </a:lvl2pPr>
            <a:lvl3pPr>
              <a:defRPr sz="3600">
                <a:solidFill>
                  <a:schemeClr val="tx1"/>
                </a:solidFill>
                <a:latin typeface="Lato Light"/>
              </a:defRPr>
            </a:lvl3pPr>
            <a:lvl4pPr>
              <a:defRPr sz="3600">
                <a:solidFill>
                  <a:schemeClr val="tx1"/>
                </a:solidFill>
                <a:latin typeface="Lato Light"/>
              </a:defRPr>
            </a:lvl4pPr>
            <a:lvl5pPr>
              <a:defRPr sz="3600">
                <a:solidFill>
                  <a:schemeClr val="tx1"/>
                </a:solidFill>
                <a:latin typeface="Lato Light"/>
              </a:defRPr>
            </a:lvl5pPr>
            <a:lvl6pPr marL="41132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45704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0276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5484813" indent="-1827213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sz="6400" b="1">
                <a:solidFill>
                  <a:srgbClr val="009900"/>
                </a:solidFill>
              </a:rPr>
              <a:t> Coding of Quantized Samples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</a:pPr>
            <a:endParaRPr lang="en-US" altLang="en-US" sz="5600" b="1">
              <a:solidFill>
                <a:srgbClr val="663300"/>
              </a:solidFill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sz="5600" b="1">
              <a:solidFill>
                <a:srgbClr val="663300"/>
              </a:solidFill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sz="7200" b="1">
              <a:solidFill>
                <a:srgbClr val="663300"/>
              </a:solidFill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502025" y="2286000"/>
            <a:ext cx="178308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9900"/>
              </a:buClr>
              <a:buFont typeface="Wingdings" panose="05000000000000000000" pitchFamily="2" charset="2"/>
              <a:buChar char="§"/>
            </a:pPr>
            <a:r>
              <a:rPr lang="en-US" altLang="en-US" sz="5600" b="1">
                <a:solidFill>
                  <a:schemeClr val="accent2"/>
                </a:solidFill>
              </a:rPr>
              <a:t> Level kuantisasi L   </a:t>
            </a:r>
            <a:r>
              <a:rPr lang="en-US" altLang="en-US" sz="5600" b="1">
                <a:solidFill>
                  <a:schemeClr val="accent2"/>
                </a:solidFill>
                <a:sym typeface="Wingdings" panose="05000000000000000000" pitchFamily="2" charset="2"/>
              </a:rPr>
              <a:t>	  L bilangan biner yang berbeda</a:t>
            </a:r>
            <a:r>
              <a:rPr lang="en-US" altLang="en-US" sz="5600" b="1">
                <a:solidFill>
                  <a:schemeClr val="accent2"/>
                </a:solidFill>
              </a:rPr>
              <a:t> </a:t>
            </a:r>
            <a:endParaRPr lang="en-US" altLang="en-US" sz="5600" b="1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>
              <a:spcBef>
                <a:spcPct val="50000"/>
              </a:spcBef>
              <a:buClr>
                <a:srgbClr val="009900"/>
              </a:buClr>
              <a:buFont typeface="Wingdings" panose="05000000000000000000" pitchFamily="2" charset="2"/>
              <a:buChar char="§"/>
            </a:pPr>
            <a:r>
              <a:rPr lang="en-US" altLang="en-US" sz="5600" b="1">
                <a:solidFill>
                  <a:schemeClr val="accent2"/>
                </a:solidFill>
                <a:sym typeface="Wingdings" panose="05000000000000000000" pitchFamily="2" charset="2"/>
              </a:rPr>
              <a:t> Word lengh b		2</a:t>
            </a:r>
            <a:r>
              <a:rPr lang="en-US" altLang="en-US" sz="5600" b="1" baseline="30000">
                <a:solidFill>
                  <a:schemeClr val="accent2"/>
                </a:solidFill>
                <a:sym typeface="Wingdings" panose="05000000000000000000" pitchFamily="2" charset="2"/>
              </a:rPr>
              <a:t>b</a:t>
            </a:r>
            <a:r>
              <a:rPr lang="en-US" altLang="en-US" sz="5600" b="1">
                <a:solidFill>
                  <a:schemeClr val="accent2"/>
                </a:solidFill>
                <a:sym typeface="Wingdings" panose="05000000000000000000" pitchFamily="2" charset="2"/>
              </a:rPr>
              <a:t> bilangan biner berbeda</a:t>
            </a:r>
          </a:p>
          <a:p>
            <a:pPr>
              <a:spcBef>
                <a:spcPct val="50000"/>
              </a:spcBef>
              <a:buClr>
                <a:srgbClr val="009900"/>
              </a:buClr>
              <a:buFont typeface="Wingdings" panose="05000000000000000000" pitchFamily="2" charset="2"/>
              <a:buChar char="§"/>
            </a:pPr>
            <a:r>
              <a:rPr lang="en-US" altLang="en-US" sz="5600" b="1">
                <a:solidFill>
                  <a:schemeClr val="accent2"/>
                </a:solidFill>
                <a:sym typeface="Wingdings" panose="05000000000000000000" pitchFamily="2" charset="2"/>
              </a:rPr>
              <a:t> 2</a:t>
            </a:r>
            <a:r>
              <a:rPr lang="en-US" altLang="en-US" sz="5600" b="1" baseline="30000">
                <a:solidFill>
                  <a:schemeClr val="accent2"/>
                </a:solidFill>
                <a:sym typeface="Wingdings" panose="05000000000000000000" pitchFamily="2" charset="2"/>
              </a:rPr>
              <a:t>b</a:t>
            </a:r>
            <a:r>
              <a:rPr lang="en-US" altLang="en-US" sz="5600" b="1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5600" b="1">
                <a:solidFill>
                  <a:schemeClr val="accent2"/>
                </a:solidFill>
                <a:sym typeface="Symbol" panose="05050102010706020507" pitchFamily="18" charset="2"/>
              </a:rPr>
              <a:t> L	</a:t>
            </a:r>
            <a:r>
              <a:rPr lang="en-US" altLang="en-US" sz="5600" b="1">
                <a:solidFill>
                  <a:schemeClr val="accent2"/>
                </a:solidFill>
                <a:sym typeface="Wingdings" panose="05000000000000000000" pitchFamily="2" charset="2"/>
              </a:rPr>
              <a:t>	b </a:t>
            </a:r>
            <a:r>
              <a:rPr lang="en-US" altLang="en-US" sz="5600" b="1">
                <a:solidFill>
                  <a:schemeClr val="accent2"/>
                </a:solidFill>
                <a:sym typeface="Symbol" panose="05050102010706020507" pitchFamily="18" charset="2"/>
              </a:rPr>
              <a:t> </a:t>
            </a:r>
            <a:r>
              <a:rPr lang="en-US" altLang="en-US" sz="5600" b="1" baseline="3000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en-US" sz="5600" b="1">
                <a:solidFill>
                  <a:schemeClr val="accent2"/>
                </a:solidFill>
                <a:sym typeface="Symbol" panose="05050102010706020507" pitchFamily="18" charset="2"/>
              </a:rPr>
              <a:t>log L</a:t>
            </a:r>
          </a:p>
          <a:p>
            <a:pPr>
              <a:spcBef>
                <a:spcPct val="50000"/>
              </a:spcBef>
              <a:buClr>
                <a:srgbClr val="009900"/>
              </a:buClr>
              <a:buFont typeface="Wingdings" panose="05000000000000000000" pitchFamily="2" charset="2"/>
              <a:buChar char="§"/>
            </a:pPr>
            <a:r>
              <a:rPr lang="en-US" altLang="en-US" sz="5600" b="1">
                <a:solidFill>
                  <a:schemeClr val="accent2"/>
                </a:solidFill>
                <a:sym typeface="Symbol" panose="05050102010706020507" pitchFamily="18" charset="2"/>
              </a:rPr>
              <a:t> L = 11 	</a:t>
            </a:r>
            <a:r>
              <a:rPr lang="en-US" altLang="en-US" sz="5600" b="1">
                <a:solidFill>
                  <a:schemeClr val="accent2"/>
                </a:solidFill>
                <a:sym typeface="Wingdings" panose="05000000000000000000" pitchFamily="2" charset="2"/>
              </a:rPr>
              <a:t>	b = 4 bits</a:t>
            </a:r>
            <a:endParaRPr lang="en-US" altLang="en-US" sz="5600" b="1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 autoUpdateAnimBg="0"/>
      <p:bldP spid="5222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806825" y="609600"/>
            <a:ext cx="94488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indent="-914400">
              <a:spcBef>
                <a:spcPct val="50000"/>
              </a:spcBef>
              <a:defRPr/>
            </a:pPr>
            <a:r>
              <a:rPr lang="en-US" sz="5600" b="1" u="sng" dirty="0" err="1">
                <a:solidFill>
                  <a:schemeClr val="accent2"/>
                </a:solidFill>
              </a:rPr>
              <a:t>Contoh</a:t>
            </a:r>
            <a:r>
              <a:rPr lang="en-US" sz="5600" b="1" u="sng" dirty="0">
                <a:solidFill>
                  <a:schemeClr val="accent2"/>
                </a:solidFill>
              </a:rPr>
              <a:t> 4:</a:t>
            </a:r>
          </a:p>
          <a:p>
            <a:pPr>
              <a:spcBef>
                <a:spcPct val="50000"/>
              </a:spcBef>
              <a:defRPr/>
            </a:pPr>
            <a:r>
              <a:rPr lang="en-US" sz="4800" dirty="0" err="1"/>
              <a:t>Diketahui</a:t>
            </a:r>
            <a:r>
              <a:rPr lang="en-US" sz="4800" dirty="0"/>
              <a:t> </a:t>
            </a:r>
            <a:r>
              <a:rPr lang="en-US" sz="4800" dirty="0" err="1"/>
              <a:t>sinyal</a:t>
            </a:r>
            <a:r>
              <a:rPr lang="en-US" sz="4800" dirty="0"/>
              <a:t> </a:t>
            </a:r>
            <a:r>
              <a:rPr lang="en-US" sz="4800" dirty="0" err="1"/>
              <a:t>waktu</a:t>
            </a:r>
            <a:r>
              <a:rPr lang="en-US" sz="4800" dirty="0"/>
              <a:t> </a:t>
            </a:r>
            <a:r>
              <a:rPr lang="en-US" sz="4800" dirty="0" err="1"/>
              <a:t>diskrit</a:t>
            </a:r>
            <a:r>
              <a:rPr lang="en-US" sz="4800" dirty="0"/>
              <a:t> : 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12036425" y="1219200"/>
          <a:ext cx="6867525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2" name="Equation" r:id="rId3" imgW="1295400" imgH="393700" progId="Equation.3">
                  <p:embed/>
                </p:oleObj>
              </mc:Choice>
              <mc:Fallback>
                <p:oleObj name="Equation" r:id="rId3" imgW="12954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6425" y="1219200"/>
                        <a:ext cx="6867525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3806825" y="3284538"/>
            <a:ext cx="163068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/>
              <a:t>Tentukan jumlah bit yang diperlukan oleh A/D converter agar resolusinya :</a:t>
            </a:r>
          </a:p>
          <a:p>
            <a:pPr>
              <a:spcBef>
                <a:spcPct val="50000"/>
              </a:spcBef>
              <a:buFontTx/>
              <a:buAutoNum type="alphaLcParenR"/>
            </a:pPr>
            <a:r>
              <a:rPr lang="en-US" altLang="en-US" sz="4800">
                <a:sym typeface="Symbol" panose="05050102010706020507" pitchFamily="18" charset="2"/>
              </a:rPr>
              <a:t>  = 0,1</a:t>
            </a:r>
          </a:p>
          <a:p>
            <a:pPr>
              <a:spcBef>
                <a:spcPct val="50000"/>
              </a:spcBef>
              <a:buFontTx/>
              <a:buAutoNum type="alphaLcParenR"/>
            </a:pPr>
            <a:r>
              <a:rPr lang="en-US" altLang="en-US" sz="4800"/>
              <a:t> </a:t>
            </a:r>
            <a:r>
              <a:rPr lang="en-US" altLang="en-US" sz="4800">
                <a:sym typeface="Symbol" panose="05050102010706020507" pitchFamily="18" charset="2"/>
              </a:rPr>
              <a:t> = 0,02</a:t>
            </a:r>
            <a:endParaRPr lang="en-US" altLang="en-US" sz="4800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806825" y="7315200"/>
            <a:ext cx="2743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600" b="1" u="sng">
                <a:solidFill>
                  <a:schemeClr val="accent2"/>
                </a:solidFill>
              </a:rPr>
              <a:t>Jawab: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349625" y="8839200"/>
            <a:ext cx="8991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600"/>
              <a:t>a) x(n) maksimum pada saat : </a:t>
            </a:r>
            <a:endParaRPr lang="en-US" altLang="en-US" sz="7200"/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12188825" y="8229600"/>
          <a:ext cx="8147050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3" name="Equation" r:id="rId5" imgW="1536033" imgH="393529" progId="Equation.3">
                  <p:embed/>
                </p:oleObj>
              </mc:Choice>
              <mc:Fallback>
                <p:oleObj name="Equation" r:id="rId5" imgW="1536033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8825" y="8229600"/>
                        <a:ext cx="8147050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4111625" y="10668000"/>
            <a:ext cx="8534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600"/>
              <a:t>x(n) minimum pada saat : </a:t>
            </a:r>
            <a:endParaRPr lang="en-US" altLang="en-US" sz="7200"/>
          </a:p>
        </p:txBody>
      </p:sp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11884025" y="10183813"/>
          <a:ext cx="9020175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4" name="Equation" r:id="rId7" imgW="1701800" imgH="393700" progId="Equation.3">
                  <p:embed/>
                </p:oleObj>
              </mc:Choice>
              <mc:Fallback>
                <p:oleObj name="Equation" r:id="rId7" imgW="17018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4025" y="10183813"/>
                        <a:ext cx="9020175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2" grpId="0" autoUpdateAnimBg="0"/>
      <p:bldP spid="53253" grpId="0" autoUpdateAnimBg="0"/>
      <p:bldP spid="53254" grpId="0" autoUpdateAnimBg="0"/>
      <p:bldP spid="5325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4027488" y="706438"/>
          <a:ext cx="14687550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7" name="Equation" r:id="rId3" imgW="2844800" imgH="838200" progId="Equation.3">
                  <p:embed/>
                </p:oleObj>
              </mc:Choice>
              <mc:Fallback>
                <p:oleObj name="Equation" r:id="rId3" imgW="2844800" imgH="838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706438"/>
                        <a:ext cx="14687550" cy="421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4111625" y="5499100"/>
          <a:ext cx="807402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8" name="Equation" r:id="rId5" imgW="1485900" imgH="228600" progId="Equation.3">
                  <p:embed/>
                </p:oleObj>
              </mc:Choice>
              <mc:Fallback>
                <p:oleObj name="Equation" r:id="rId5" imgW="14859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5" y="5499100"/>
                        <a:ext cx="807402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4414838" y="7648575"/>
          <a:ext cx="1534160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9" name="Equation" r:id="rId7" imgW="2971800" imgH="419100" progId="Equation.3">
                  <p:embed/>
                </p:oleObj>
              </mc:Choice>
              <mc:Fallback>
                <p:oleObj name="Equation" r:id="rId7" imgW="29718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7648575"/>
                        <a:ext cx="15341600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303588" y="8185150"/>
            <a:ext cx="1524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/>
              <a:t>b)</a:t>
            </a:r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4460875" y="10210800"/>
          <a:ext cx="84899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0" name="Equation" r:id="rId9" imgW="1562100" imgH="228600" progId="Equation.3">
                  <p:embed/>
                </p:oleObj>
              </mc:Choice>
              <mc:Fallback>
                <p:oleObj name="Equation" r:id="rId9" imgW="15621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5" y="10210800"/>
                        <a:ext cx="848995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485"/>
          <p:cNvSpPr>
            <a:spLocks noGrp="1"/>
          </p:cNvSpPr>
          <p:nvPr>
            <p:ph type="title"/>
          </p:nvPr>
        </p:nvSpPr>
        <p:spPr bwMode="auto">
          <a:xfrm>
            <a:off x="4491038" y="1016000"/>
            <a:ext cx="16459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altLang="en-US" b="1" smtClean="0">
                <a:latin typeface="Lato"/>
              </a:rPr>
              <a:t>Proses Pencuplikan (Sampling)</a:t>
            </a:r>
          </a:p>
        </p:txBody>
      </p:sp>
      <p:sp>
        <p:nvSpPr>
          <p:cNvPr id="26627" name="AutoShape 2"/>
          <p:cNvSpPr>
            <a:spLocks noChangeArrowheads="1"/>
          </p:cNvSpPr>
          <p:nvPr/>
        </p:nvSpPr>
        <p:spPr bwMode="auto">
          <a:xfrm>
            <a:off x="6607175" y="3279775"/>
            <a:ext cx="1654175" cy="361950"/>
          </a:xfrm>
          <a:prstGeom prst="rightArrow">
            <a:avLst>
              <a:gd name="adj1" fmla="val 50000"/>
              <a:gd name="adj2" fmla="val 114254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7200"/>
          </a:p>
        </p:txBody>
      </p:sp>
      <p:sp>
        <p:nvSpPr>
          <p:cNvPr id="26628" name="AutoShape 3"/>
          <p:cNvSpPr>
            <a:spLocks noChangeArrowheads="1"/>
          </p:cNvSpPr>
          <p:nvPr/>
        </p:nvSpPr>
        <p:spPr bwMode="auto">
          <a:xfrm>
            <a:off x="10645775" y="3279775"/>
            <a:ext cx="1292225" cy="412750"/>
          </a:xfrm>
          <a:prstGeom prst="rightArrow">
            <a:avLst>
              <a:gd name="adj1" fmla="val 50000"/>
              <a:gd name="adj2" fmla="val 78269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720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8261350" y="2727325"/>
            <a:ext cx="2384425" cy="1447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7200"/>
          </a:p>
        </p:txBody>
      </p:sp>
      <p:sp>
        <p:nvSpPr>
          <p:cNvPr id="26630" name="Line 9"/>
          <p:cNvSpPr>
            <a:spLocks noChangeShapeType="1"/>
          </p:cNvSpPr>
          <p:nvPr/>
        </p:nvSpPr>
        <p:spPr bwMode="auto">
          <a:xfrm flipH="1">
            <a:off x="8261350" y="3492500"/>
            <a:ext cx="793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10"/>
          <p:cNvSpPr>
            <a:spLocks noChangeShapeType="1"/>
          </p:cNvSpPr>
          <p:nvPr/>
        </p:nvSpPr>
        <p:spPr bwMode="auto">
          <a:xfrm flipH="1">
            <a:off x="9852025" y="3514725"/>
            <a:ext cx="793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11"/>
          <p:cNvSpPr>
            <a:spLocks noChangeShapeType="1"/>
          </p:cNvSpPr>
          <p:nvPr/>
        </p:nvSpPr>
        <p:spPr bwMode="auto">
          <a:xfrm flipH="1" flipV="1">
            <a:off x="9156700" y="2892425"/>
            <a:ext cx="695325" cy="622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6633" name="Object 140"/>
          <p:cNvGraphicFramePr>
            <a:graphicFrameLocks noChangeAspect="1"/>
          </p:cNvGraphicFramePr>
          <p:nvPr/>
        </p:nvGraphicFramePr>
        <p:xfrm>
          <a:off x="5226050" y="2908300"/>
          <a:ext cx="14192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2" name="VISIO" r:id="rId30" imgW="723900" imgH="609600" progId="Visio.Drawing.11">
                  <p:embed/>
                </p:oleObj>
              </mc:Choice>
              <mc:Fallback>
                <p:oleObj name="VISIO" r:id="rId30" imgW="723900" imgH="609600" progId="Visio.Drawing.11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2908300"/>
                        <a:ext cx="14192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AutoShape 141"/>
          <p:cNvSpPr>
            <a:spLocks noChangeArrowheads="1"/>
          </p:cNvSpPr>
          <p:nvPr/>
        </p:nvSpPr>
        <p:spPr bwMode="auto">
          <a:xfrm>
            <a:off x="4200525" y="3244850"/>
            <a:ext cx="1063625" cy="365125"/>
          </a:xfrm>
          <a:prstGeom prst="rightArrow">
            <a:avLst>
              <a:gd name="adj1" fmla="val 50000"/>
              <a:gd name="adj2" fmla="val 72826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7200"/>
          </a:p>
        </p:txBody>
      </p:sp>
      <p:sp>
        <p:nvSpPr>
          <p:cNvPr id="26635" name="Text Box 144"/>
          <p:cNvSpPr txBox="1">
            <a:spLocks noChangeArrowheads="1"/>
          </p:cNvSpPr>
          <p:nvPr/>
        </p:nvSpPr>
        <p:spPr bwMode="auto">
          <a:xfrm>
            <a:off x="18408650" y="3038475"/>
            <a:ext cx="9461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>
                <a:sym typeface="Symbol" panose="05050102010706020507" pitchFamily="18" charset="2"/>
              </a:rPr>
              <a:t></a:t>
            </a:r>
          </a:p>
        </p:txBody>
      </p:sp>
      <p:sp>
        <p:nvSpPr>
          <p:cNvPr id="26636" name="Line 145"/>
          <p:cNvSpPr>
            <a:spLocks noChangeShapeType="1"/>
          </p:cNvSpPr>
          <p:nvPr/>
        </p:nvSpPr>
        <p:spPr bwMode="auto">
          <a:xfrm>
            <a:off x="19018250" y="3495675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46"/>
          <p:cNvSpPr>
            <a:spLocks noChangeShapeType="1"/>
          </p:cNvSpPr>
          <p:nvPr/>
        </p:nvSpPr>
        <p:spPr bwMode="auto">
          <a:xfrm>
            <a:off x="18808700" y="249555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6638" name="Object 148"/>
          <p:cNvGraphicFramePr>
            <a:graphicFrameLocks noChangeAspect="1"/>
          </p:cNvGraphicFramePr>
          <p:nvPr/>
        </p:nvGraphicFramePr>
        <p:xfrm>
          <a:off x="15732125" y="3038475"/>
          <a:ext cx="14192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3" name="Visio" r:id="rId32" imgW="751027" imgH="636727" progId="Visio.Drawing.11">
                  <p:embed/>
                </p:oleObj>
              </mc:Choice>
              <mc:Fallback>
                <p:oleObj name="Visio" r:id="rId32" imgW="751027" imgH="636727" progId="Visio.Drawing.11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25" y="3038475"/>
                        <a:ext cx="14192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Line 149"/>
          <p:cNvSpPr>
            <a:spLocks noChangeShapeType="1"/>
          </p:cNvSpPr>
          <p:nvPr/>
        </p:nvSpPr>
        <p:spPr bwMode="auto">
          <a:xfrm>
            <a:off x="14589125" y="3479800"/>
            <a:ext cx="1146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6640" name="Object 238"/>
          <p:cNvGraphicFramePr>
            <a:graphicFrameLocks noChangeAspect="1"/>
          </p:cNvGraphicFramePr>
          <p:nvPr/>
        </p:nvGraphicFramePr>
        <p:xfrm>
          <a:off x="6727825" y="2578100"/>
          <a:ext cx="134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4" name="Equation" r:id="rId34" imgW="279279" imgH="203112" progId="Equation.3">
                  <p:embed/>
                </p:oleObj>
              </mc:Choice>
              <mc:Fallback>
                <p:oleObj name="Equation" r:id="rId34" imgW="279279" imgH="203112" progId="Equation.3">
                  <p:embed/>
                  <p:pic>
                    <p:nvPicPr>
                      <p:cNvPr id="0" name="Object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825" y="2578100"/>
                        <a:ext cx="1346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239"/>
          <p:cNvGraphicFramePr>
            <a:graphicFrameLocks noChangeAspect="1"/>
          </p:cNvGraphicFramePr>
          <p:nvPr/>
        </p:nvGraphicFramePr>
        <p:xfrm>
          <a:off x="10766425" y="2460625"/>
          <a:ext cx="15589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5" name="Equation" r:id="rId36" imgW="330200" imgH="228600" progId="Equation.3">
                  <p:embed/>
                </p:oleObj>
              </mc:Choice>
              <mc:Fallback>
                <p:oleObj name="Equation" r:id="rId36" imgW="330200" imgH="228600" progId="Equation.3">
                  <p:embed/>
                  <p:pic>
                    <p:nvPicPr>
                      <p:cNvPr id="0" name="Object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6425" y="2460625"/>
                        <a:ext cx="15589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240"/>
          <p:cNvGraphicFramePr>
            <a:graphicFrameLocks noChangeAspect="1"/>
          </p:cNvGraphicFramePr>
          <p:nvPr/>
        </p:nvGraphicFramePr>
        <p:xfrm>
          <a:off x="17999075" y="1793875"/>
          <a:ext cx="1511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6" name="Equation" r:id="rId38" imgW="342751" imgH="228501" progId="Equation.3">
                  <p:embed/>
                </p:oleObj>
              </mc:Choice>
              <mc:Fallback>
                <p:oleObj name="Equation" r:id="rId38" imgW="342751" imgH="228501" progId="Equation.3">
                  <p:embed/>
                  <p:pic>
                    <p:nvPicPr>
                      <p:cNvPr id="0" name="Object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9075" y="1793875"/>
                        <a:ext cx="1511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3" name="AutoShape 241"/>
          <p:cNvSpPr>
            <a:spLocks noChangeArrowheads="1"/>
          </p:cNvSpPr>
          <p:nvPr/>
        </p:nvSpPr>
        <p:spPr bwMode="auto">
          <a:xfrm>
            <a:off x="12493625" y="3292475"/>
            <a:ext cx="1431925" cy="460375"/>
          </a:xfrm>
          <a:prstGeom prst="leftRightArrow">
            <a:avLst>
              <a:gd name="adj1" fmla="val 50000"/>
              <a:gd name="adj2" fmla="val 62207"/>
            </a:avLst>
          </a:prstGeom>
          <a:solidFill>
            <a:srgbClr val="99CC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 sz="7200"/>
          </a:p>
        </p:txBody>
      </p:sp>
      <p:graphicFrame>
        <p:nvGraphicFramePr>
          <p:cNvPr id="26644" name="Object 242"/>
          <p:cNvGraphicFramePr>
            <a:graphicFrameLocks noChangeAspect="1"/>
          </p:cNvGraphicFramePr>
          <p:nvPr/>
        </p:nvGraphicFramePr>
        <p:xfrm>
          <a:off x="17287875" y="2768600"/>
          <a:ext cx="12033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7" name="Equation" r:id="rId40" imgW="279279" imgH="203112" progId="Equation.3">
                  <p:embed/>
                </p:oleObj>
              </mc:Choice>
              <mc:Fallback>
                <p:oleObj name="Equation" r:id="rId40" imgW="279279" imgH="203112" progId="Equation.3">
                  <p:embed/>
                  <p:pic>
                    <p:nvPicPr>
                      <p:cNvPr id="0" name="Object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75" y="2768600"/>
                        <a:ext cx="12033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5" name="Line 243"/>
          <p:cNvSpPr>
            <a:spLocks noChangeShapeType="1"/>
          </p:cNvSpPr>
          <p:nvPr/>
        </p:nvSpPr>
        <p:spPr bwMode="auto">
          <a:xfrm>
            <a:off x="17116425" y="351155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6646" name="Object 244"/>
          <p:cNvGraphicFramePr>
            <a:graphicFrameLocks noChangeAspect="1"/>
          </p:cNvGraphicFramePr>
          <p:nvPr/>
        </p:nvGraphicFramePr>
        <p:xfrm>
          <a:off x="19151600" y="2616200"/>
          <a:ext cx="15589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8" name="Equation" r:id="rId41" imgW="330200" imgH="228600" progId="Equation.3">
                  <p:embed/>
                </p:oleObj>
              </mc:Choice>
              <mc:Fallback>
                <p:oleObj name="Equation" r:id="rId41" imgW="330200" imgH="228600" progId="Equation.3">
                  <p:embed/>
                  <p:pic>
                    <p:nvPicPr>
                      <p:cNvPr id="0" name="Object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1600" y="2616200"/>
                        <a:ext cx="15589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7" name="Object 245"/>
          <p:cNvGraphicFramePr>
            <a:graphicFrameLocks noChangeAspect="1"/>
          </p:cNvGraphicFramePr>
          <p:nvPr/>
        </p:nvGraphicFramePr>
        <p:xfrm>
          <a:off x="3260725" y="2619375"/>
          <a:ext cx="15271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9" name="Equation" r:id="rId42" imgW="317225" imgH="203024" progId="Equation.3">
                  <p:embed/>
                </p:oleObj>
              </mc:Choice>
              <mc:Fallback>
                <p:oleObj name="Equation" r:id="rId42" imgW="317225" imgH="203024" progId="Equation.3">
                  <p:embed/>
                  <p:pic>
                    <p:nvPicPr>
                      <p:cNvPr id="0" name="Object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2619375"/>
                        <a:ext cx="15271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8" name="Object 246"/>
          <p:cNvGraphicFramePr>
            <a:graphicFrameLocks noChangeAspect="1"/>
          </p:cNvGraphicFramePr>
          <p:nvPr/>
        </p:nvGraphicFramePr>
        <p:xfrm>
          <a:off x="14373225" y="2720975"/>
          <a:ext cx="15271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0" name="Equation" r:id="rId44" imgW="317225" imgH="203024" progId="Equation.3">
                  <p:embed/>
                </p:oleObj>
              </mc:Choice>
              <mc:Fallback>
                <p:oleObj name="Equation" r:id="rId44" imgW="317225" imgH="203024" progId="Equation.3">
                  <p:embed/>
                  <p:pic>
                    <p:nvPicPr>
                      <p:cNvPr id="0" name="Object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73225" y="2720975"/>
                        <a:ext cx="15271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49" name="Picture 24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725" y="2924175"/>
            <a:ext cx="5429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6650" name="Freeform 248"/>
          <p:cNvSpPr>
            <a:spLocks/>
          </p:cNvSpPr>
          <p:nvPr/>
        </p:nvSpPr>
        <p:spPr bwMode="auto">
          <a:xfrm rot="-1783394">
            <a:off x="8845550" y="2984500"/>
            <a:ext cx="822325" cy="254000"/>
          </a:xfrm>
          <a:custGeom>
            <a:avLst/>
            <a:gdLst>
              <a:gd name="T0" fmla="*/ 0 w 432"/>
              <a:gd name="T1" fmla="*/ 336020833 h 96"/>
              <a:gd name="T2" fmla="*/ 347848763 w 432"/>
              <a:gd name="T3" fmla="*/ 0 h 96"/>
              <a:gd name="T4" fmla="*/ 782658288 w 432"/>
              <a:gd name="T5" fmla="*/ 336020833 h 96"/>
              <a:gd name="T6" fmla="*/ 0 60000 65536"/>
              <a:gd name="T7" fmla="*/ 0 60000 65536"/>
              <a:gd name="T8" fmla="*/ 0 60000 65536"/>
              <a:gd name="T9" fmla="*/ 0 w 432"/>
              <a:gd name="T10" fmla="*/ 0 h 96"/>
              <a:gd name="T11" fmla="*/ 432 w 432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96">
                <a:moveTo>
                  <a:pt x="0" y="96"/>
                </a:moveTo>
                <a:cubicBezTo>
                  <a:pt x="60" y="48"/>
                  <a:pt x="120" y="0"/>
                  <a:pt x="192" y="0"/>
                </a:cubicBezTo>
                <a:cubicBezTo>
                  <a:pt x="264" y="0"/>
                  <a:pt x="392" y="80"/>
                  <a:pt x="432" y="96"/>
                </a:cubicBezTo>
              </a:path>
            </a:pathLst>
          </a:custGeom>
          <a:noFill/>
          <a:ln w="25400">
            <a:solidFill>
              <a:schemeClr val="tx2"/>
            </a:solidFill>
            <a:miter lim="800000"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6651" name="Group 255"/>
          <p:cNvGrpSpPr>
            <a:grpSpLocks/>
          </p:cNvGrpSpPr>
          <p:nvPr/>
        </p:nvGrpSpPr>
        <p:grpSpPr bwMode="auto">
          <a:xfrm>
            <a:off x="4810125" y="4400550"/>
            <a:ext cx="15630525" cy="8705850"/>
            <a:chOff x="556" y="1509"/>
            <a:chExt cx="4923" cy="2742"/>
          </a:xfrm>
        </p:grpSpPr>
        <p:sp>
          <p:nvSpPr>
            <p:cNvPr id="26652" name="Text Box 7"/>
            <p:cNvSpPr txBox="1">
              <a:spLocks noChangeArrowheads="1"/>
            </p:cNvSpPr>
            <p:nvPr/>
          </p:nvSpPr>
          <p:spPr bwMode="auto">
            <a:xfrm>
              <a:off x="556" y="3548"/>
              <a:ext cx="5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endParaRPr lang="en-US" altLang="en-US" sz="4000">
                <a:latin typeface="Times New Roman" panose="02020603050405020304" pitchFamily="18" charset="0"/>
              </a:endParaRPr>
            </a:p>
          </p:txBody>
        </p:sp>
        <p:sp>
          <p:nvSpPr>
            <p:cNvPr id="26653" name="Rectangle 150"/>
            <p:cNvSpPr>
              <a:spLocks noChangeArrowheads="1"/>
            </p:cNvSpPr>
            <p:nvPr/>
          </p:nvSpPr>
          <p:spPr bwMode="auto">
            <a:xfrm>
              <a:off x="3474" y="1515"/>
              <a:ext cx="2005" cy="2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altLang="en-US" sz="7200"/>
            </a:p>
          </p:txBody>
        </p:sp>
        <p:sp>
          <p:nvSpPr>
            <p:cNvPr id="26654" name="Rectangle 151"/>
            <p:cNvSpPr>
              <a:spLocks noChangeArrowheads="1"/>
            </p:cNvSpPr>
            <p:nvPr/>
          </p:nvSpPr>
          <p:spPr bwMode="auto">
            <a:xfrm>
              <a:off x="723" y="1509"/>
              <a:ext cx="2005" cy="2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altLang="en-US" sz="7200"/>
            </a:p>
          </p:txBody>
        </p:sp>
        <p:grpSp>
          <p:nvGrpSpPr>
            <p:cNvPr id="26655" name="Group 152"/>
            <p:cNvGrpSpPr>
              <a:grpSpLocks noChangeAspect="1"/>
            </p:cNvGrpSpPr>
            <p:nvPr/>
          </p:nvGrpSpPr>
          <p:grpSpPr bwMode="auto">
            <a:xfrm>
              <a:off x="3651" y="2116"/>
              <a:ext cx="1658" cy="487"/>
              <a:chOff x="672" y="2688"/>
              <a:chExt cx="1872" cy="624"/>
            </a:xfrm>
          </p:grpSpPr>
          <p:sp>
            <p:nvSpPr>
              <p:cNvPr id="26740" name="AutoShape 153"/>
              <p:cNvSpPr>
                <a:spLocks noChangeAspect="1" noChangeArrowheads="1"/>
              </p:cNvSpPr>
              <p:nvPr/>
            </p:nvSpPr>
            <p:spPr bwMode="auto">
              <a:xfrm rot="10800000">
                <a:off x="1344" y="2976"/>
                <a:ext cx="480" cy="336"/>
              </a:xfrm>
              <a:prstGeom prst="flowChartManualOperation">
                <a:avLst/>
              </a:prstGeom>
              <a:noFill/>
              <a:ln w="28575">
                <a:solidFill>
                  <a:srgbClr val="3333CC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altLang="en-US" sz="7200"/>
              </a:p>
            </p:txBody>
          </p:sp>
          <p:grpSp>
            <p:nvGrpSpPr>
              <p:cNvPr id="26741" name="Group 154"/>
              <p:cNvGrpSpPr>
                <a:grpSpLocks noChangeAspect="1"/>
              </p:cNvGrpSpPr>
              <p:nvPr/>
            </p:nvGrpSpPr>
            <p:grpSpPr bwMode="auto">
              <a:xfrm>
                <a:off x="672" y="2688"/>
                <a:ext cx="1872" cy="624"/>
                <a:chOff x="672" y="2688"/>
                <a:chExt cx="1872" cy="624"/>
              </a:xfrm>
            </p:grpSpPr>
            <p:sp>
              <p:nvSpPr>
                <p:cNvPr id="26742" name="Line 155"/>
                <p:cNvSpPr>
                  <a:spLocks noChangeAspect="1" noChangeShapeType="1"/>
                </p:cNvSpPr>
                <p:nvPr/>
              </p:nvSpPr>
              <p:spPr bwMode="auto">
                <a:xfrm>
                  <a:off x="672" y="3312"/>
                  <a:ext cx="18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6743" name="Line 15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584" y="2688"/>
                  <a:ext cx="0" cy="6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pic>
          <p:nvPicPr>
            <p:cNvPr id="26656" name="Picture 157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8" y="2636"/>
              <a:ext cx="6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6657" name="Picture 158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8" y="2634"/>
              <a:ext cx="64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6658" name="Picture 159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2" y="2614"/>
              <a:ext cx="1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6659" name="Picture 160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9" y="2614"/>
              <a:ext cx="23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grpSp>
          <p:nvGrpSpPr>
            <p:cNvPr id="26660" name="Group 161"/>
            <p:cNvGrpSpPr>
              <a:grpSpLocks noChangeAspect="1"/>
            </p:cNvGrpSpPr>
            <p:nvPr/>
          </p:nvGrpSpPr>
          <p:grpSpPr bwMode="auto">
            <a:xfrm>
              <a:off x="3651" y="2786"/>
              <a:ext cx="1658" cy="485"/>
              <a:chOff x="2976" y="2688"/>
              <a:chExt cx="1872" cy="624"/>
            </a:xfrm>
          </p:grpSpPr>
          <p:grpSp>
            <p:nvGrpSpPr>
              <p:cNvPr id="26732" name="Group 162"/>
              <p:cNvGrpSpPr>
                <a:grpSpLocks noChangeAspect="1"/>
              </p:cNvGrpSpPr>
              <p:nvPr/>
            </p:nvGrpSpPr>
            <p:grpSpPr bwMode="auto">
              <a:xfrm>
                <a:off x="2976" y="2688"/>
                <a:ext cx="1872" cy="624"/>
                <a:chOff x="672" y="2688"/>
                <a:chExt cx="1872" cy="624"/>
              </a:xfrm>
            </p:grpSpPr>
            <p:sp>
              <p:nvSpPr>
                <p:cNvPr id="26738" name="Line 163"/>
                <p:cNvSpPr>
                  <a:spLocks noChangeAspect="1" noChangeShapeType="1"/>
                </p:cNvSpPr>
                <p:nvPr/>
              </p:nvSpPr>
              <p:spPr bwMode="auto">
                <a:xfrm>
                  <a:off x="672" y="3312"/>
                  <a:ext cx="18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6739" name="Line 16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584" y="2688"/>
                  <a:ext cx="0" cy="6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6733" name="Line 165"/>
              <p:cNvSpPr>
                <a:spLocks noChangeAspect="1" noChangeShapeType="1"/>
              </p:cNvSpPr>
              <p:nvPr/>
            </p:nvSpPr>
            <p:spPr bwMode="auto">
              <a:xfrm flipV="1">
                <a:off x="3886" y="2976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734" name="Line 166"/>
              <p:cNvSpPr>
                <a:spLocks noChangeAspect="1" noChangeShapeType="1"/>
              </p:cNvSpPr>
              <p:nvPr/>
            </p:nvSpPr>
            <p:spPr bwMode="auto">
              <a:xfrm flipV="1">
                <a:off x="4464" y="2976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735" name="Line 167"/>
              <p:cNvSpPr>
                <a:spLocks noChangeAspect="1" noChangeShapeType="1"/>
              </p:cNvSpPr>
              <p:nvPr/>
            </p:nvSpPr>
            <p:spPr bwMode="auto">
              <a:xfrm flipV="1">
                <a:off x="3312" y="2976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736" name="Line 168"/>
              <p:cNvSpPr>
                <a:spLocks noChangeAspect="1" noChangeShapeType="1"/>
              </p:cNvSpPr>
              <p:nvPr/>
            </p:nvSpPr>
            <p:spPr bwMode="auto">
              <a:xfrm>
                <a:off x="4608" y="316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737" name="Line 169"/>
              <p:cNvSpPr>
                <a:spLocks noChangeAspect="1"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6661" name="Picture 170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7" y="3309"/>
              <a:ext cx="6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6662" name="Picture 171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3" y="3309"/>
              <a:ext cx="9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6663" name="Picture 172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2" y="3309"/>
              <a:ext cx="19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6664" name="Picture 173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3307"/>
              <a:ext cx="65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26665" name="Line 174"/>
            <p:cNvSpPr>
              <a:spLocks noChangeAspect="1" noChangeShapeType="1"/>
            </p:cNvSpPr>
            <p:nvPr/>
          </p:nvSpPr>
          <p:spPr bwMode="auto">
            <a:xfrm>
              <a:off x="5181" y="3886"/>
              <a:ext cx="1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6" name="AutoShape 175"/>
            <p:cNvSpPr>
              <a:spLocks noChangeAspect="1" noChangeArrowheads="1"/>
            </p:cNvSpPr>
            <p:nvPr/>
          </p:nvSpPr>
          <p:spPr bwMode="auto">
            <a:xfrm rot="10800000">
              <a:off x="4247" y="3811"/>
              <a:ext cx="425" cy="262"/>
            </a:xfrm>
            <a:prstGeom prst="flowChartManualOperation">
              <a:avLst/>
            </a:prstGeom>
            <a:noFill/>
            <a:ln w="28575">
              <a:solidFill>
                <a:srgbClr val="3333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en-US" sz="7200"/>
            </a:p>
          </p:txBody>
        </p:sp>
        <p:sp>
          <p:nvSpPr>
            <p:cNvPr id="26667" name="AutoShape 176"/>
            <p:cNvSpPr>
              <a:spLocks noChangeAspect="1" noChangeArrowheads="1"/>
            </p:cNvSpPr>
            <p:nvPr/>
          </p:nvSpPr>
          <p:spPr bwMode="auto">
            <a:xfrm rot="10800000">
              <a:off x="4756" y="3811"/>
              <a:ext cx="425" cy="262"/>
            </a:xfrm>
            <a:prstGeom prst="flowChartManualOperation">
              <a:avLst/>
            </a:prstGeom>
            <a:noFill/>
            <a:ln w="28575">
              <a:solidFill>
                <a:srgbClr val="3333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en-US" sz="7200"/>
            </a:p>
          </p:txBody>
        </p:sp>
        <p:sp>
          <p:nvSpPr>
            <p:cNvPr id="26668" name="AutoShape 177"/>
            <p:cNvSpPr>
              <a:spLocks noChangeAspect="1" noChangeArrowheads="1"/>
            </p:cNvSpPr>
            <p:nvPr/>
          </p:nvSpPr>
          <p:spPr bwMode="auto">
            <a:xfrm rot="10800000">
              <a:off x="3736" y="3811"/>
              <a:ext cx="425" cy="262"/>
            </a:xfrm>
            <a:prstGeom prst="flowChartManualOperation">
              <a:avLst/>
            </a:prstGeom>
            <a:noFill/>
            <a:ln w="28575">
              <a:solidFill>
                <a:srgbClr val="3333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en-US" sz="7200"/>
            </a:p>
          </p:txBody>
        </p:sp>
        <p:grpSp>
          <p:nvGrpSpPr>
            <p:cNvPr id="26669" name="Group 178"/>
            <p:cNvGrpSpPr>
              <a:grpSpLocks noChangeAspect="1"/>
            </p:cNvGrpSpPr>
            <p:nvPr/>
          </p:nvGrpSpPr>
          <p:grpSpPr bwMode="auto">
            <a:xfrm>
              <a:off x="3651" y="3453"/>
              <a:ext cx="1658" cy="624"/>
              <a:chOff x="672" y="1965"/>
              <a:chExt cx="1872" cy="624"/>
            </a:xfrm>
          </p:grpSpPr>
          <p:sp>
            <p:nvSpPr>
              <p:cNvPr id="26730" name="Line 179"/>
              <p:cNvSpPr>
                <a:spLocks noChangeAspect="1" noChangeShapeType="1"/>
              </p:cNvSpPr>
              <p:nvPr/>
            </p:nvSpPr>
            <p:spPr bwMode="auto">
              <a:xfrm>
                <a:off x="672" y="2589"/>
                <a:ext cx="18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731" name="Line 180"/>
              <p:cNvSpPr>
                <a:spLocks noChangeAspect="1" noChangeShapeType="1"/>
              </p:cNvSpPr>
              <p:nvPr/>
            </p:nvSpPr>
            <p:spPr bwMode="auto">
              <a:xfrm flipV="1">
                <a:off x="1584" y="1965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6670" name="Line 181"/>
            <p:cNvSpPr>
              <a:spLocks noChangeAspect="1" noChangeShapeType="1"/>
            </p:cNvSpPr>
            <p:nvPr/>
          </p:nvSpPr>
          <p:spPr bwMode="auto">
            <a:xfrm>
              <a:off x="3524" y="3886"/>
              <a:ext cx="1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26671" name="Picture 182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8" y="4110"/>
              <a:ext cx="6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6672" name="Picture 183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" y="4110"/>
              <a:ext cx="9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6673" name="Picture 184" descr="txp_fig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2" y="4088"/>
              <a:ext cx="19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6674" name="Picture 185" descr="txp_fig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8" y="4109"/>
              <a:ext cx="64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26675" name="Line 186"/>
            <p:cNvSpPr>
              <a:spLocks noChangeAspect="1" noChangeShapeType="1"/>
            </p:cNvSpPr>
            <p:nvPr/>
          </p:nvSpPr>
          <p:spPr bwMode="auto">
            <a:xfrm>
              <a:off x="4969" y="4035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6" name="Line 187"/>
            <p:cNvSpPr>
              <a:spLocks noChangeAspect="1" noChangeShapeType="1"/>
            </p:cNvSpPr>
            <p:nvPr/>
          </p:nvSpPr>
          <p:spPr bwMode="auto">
            <a:xfrm>
              <a:off x="3949" y="4035"/>
              <a:ext cx="0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7" name="Line 188"/>
            <p:cNvSpPr>
              <a:spLocks noChangeAspect="1" noChangeShapeType="1"/>
            </p:cNvSpPr>
            <p:nvPr/>
          </p:nvSpPr>
          <p:spPr bwMode="auto">
            <a:xfrm>
              <a:off x="1015" y="2631"/>
              <a:ext cx="14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8" name="Line 189"/>
            <p:cNvSpPr>
              <a:spLocks noChangeAspect="1" noChangeShapeType="1"/>
            </p:cNvSpPr>
            <p:nvPr/>
          </p:nvSpPr>
          <p:spPr bwMode="auto">
            <a:xfrm flipV="1">
              <a:off x="1526" y="2031"/>
              <a:ext cx="0" cy="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9" name="Freeform 190"/>
            <p:cNvSpPr>
              <a:spLocks noChangeAspect="1"/>
            </p:cNvSpPr>
            <p:nvPr/>
          </p:nvSpPr>
          <p:spPr bwMode="auto">
            <a:xfrm>
              <a:off x="1100" y="2143"/>
              <a:ext cx="1236" cy="406"/>
            </a:xfrm>
            <a:custGeom>
              <a:avLst/>
              <a:gdLst>
                <a:gd name="T0" fmla="*/ 0 w 1392"/>
                <a:gd name="T1" fmla="*/ 283 h 520"/>
                <a:gd name="T2" fmla="*/ 75 w 1392"/>
                <a:gd name="T3" fmla="*/ 195 h 520"/>
                <a:gd name="T4" fmla="*/ 189 w 1392"/>
                <a:gd name="T5" fmla="*/ 195 h 520"/>
                <a:gd name="T6" fmla="*/ 227 w 1392"/>
                <a:gd name="T7" fmla="*/ 137 h 520"/>
                <a:gd name="T8" fmla="*/ 378 w 1392"/>
                <a:gd name="T9" fmla="*/ 20 h 520"/>
                <a:gd name="T10" fmla="*/ 606 w 1392"/>
                <a:gd name="T11" fmla="*/ 20 h 520"/>
                <a:gd name="T12" fmla="*/ 833 w 1392"/>
                <a:gd name="T13" fmla="*/ 107 h 520"/>
                <a:gd name="T14" fmla="*/ 984 w 1392"/>
                <a:gd name="T15" fmla="*/ 283 h 520"/>
                <a:gd name="T16" fmla="*/ 1097 w 1392"/>
                <a:gd name="T17" fmla="*/ 312 h 5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2"/>
                <a:gd name="T28" fmla="*/ 0 h 520"/>
                <a:gd name="T29" fmla="*/ 1392 w 1392"/>
                <a:gd name="T30" fmla="*/ 520 h 5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2" h="520">
                  <a:moveTo>
                    <a:pt x="0" y="464"/>
                  </a:moveTo>
                  <a:cubicBezTo>
                    <a:pt x="28" y="404"/>
                    <a:pt x="56" y="344"/>
                    <a:pt x="96" y="320"/>
                  </a:cubicBezTo>
                  <a:cubicBezTo>
                    <a:pt x="136" y="296"/>
                    <a:pt x="208" y="336"/>
                    <a:pt x="240" y="320"/>
                  </a:cubicBezTo>
                  <a:cubicBezTo>
                    <a:pt x="272" y="304"/>
                    <a:pt x="248" y="272"/>
                    <a:pt x="288" y="224"/>
                  </a:cubicBezTo>
                  <a:cubicBezTo>
                    <a:pt x="328" y="176"/>
                    <a:pt x="400" y="64"/>
                    <a:pt x="480" y="32"/>
                  </a:cubicBezTo>
                  <a:cubicBezTo>
                    <a:pt x="560" y="0"/>
                    <a:pt x="672" y="8"/>
                    <a:pt x="768" y="32"/>
                  </a:cubicBezTo>
                  <a:cubicBezTo>
                    <a:pt x="864" y="56"/>
                    <a:pt x="976" y="104"/>
                    <a:pt x="1056" y="176"/>
                  </a:cubicBezTo>
                  <a:cubicBezTo>
                    <a:pt x="1136" y="248"/>
                    <a:pt x="1192" y="408"/>
                    <a:pt x="1248" y="464"/>
                  </a:cubicBezTo>
                  <a:cubicBezTo>
                    <a:pt x="1304" y="520"/>
                    <a:pt x="1348" y="516"/>
                    <a:pt x="1392" y="512"/>
                  </a:cubicBezTo>
                </a:path>
              </a:pathLst>
            </a:custGeom>
            <a:noFill/>
            <a:ln w="28575">
              <a:solidFill>
                <a:srgbClr val="3333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26680" name="Picture 191" descr="txp_fig"/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" y="2662"/>
              <a:ext cx="5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6681" name="Picture 192" descr="txp_fig"/>
            <p:cNvPicPr>
              <a:picLocks noChangeAspect="1" noChangeArrowheads="1"/>
            </p:cNvPicPr>
            <p:nvPr>
              <p:custDataLst>
                <p:tags r:id="rId16"/>
              </p:custDataLst>
            </p:nvPr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" y="2668"/>
              <a:ext cx="6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grpSp>
          <p:nvGrpSpPr>
            <p:cNvPr id="26682" name="Group 193"/>
            <p:cNvGrpSpPr>
              <a:grpSpLocks noChangeAspect="1"/>
            </p:cNvGrpSpPr>
            <p:nvPr/>
          </p:nvGrpSpPr>
          <p:grpSpPr bwMode="auto">
            <a:xfrm>
              <a:off x="1091" y="2856"/>
              <a:ext cx="1584" cy="489"/>
              <a:chOff x="672" y="2208"/>
              <a:chExt cx="1584" cy="624"/>
            </a:xfrm>
          </p:grpSpPr>
          <p:sp>
            <p:nvSpPr>
              <p:cNvPr id="26721" name="Line 194"/>
              <p:cNvSpPr>
                <a:spLocks noChangeAspect="1" noChangeShapeType="1"/>
              </p:cNvSpPr>
              <p:nvPr/>
            </p:nvSpPr>
            <p:spPr bwMode="auto">
              <a:xfrm flipV="1">
                <a:off x="1248" y="2208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722" name="Line 195"/>
              <p:cNvSpPr>
                <a:spLocks noChangeAspect="1" noChangeShapeType="1"/>
              </p:cNvSpPr>
              <p:nvPr/>
            </p:nvSpPr>
            <p:spPr bwMode="auto">
              <a:xfrm>
                <a:off x="672" y="2784"/>
                <a:ext cx="1584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723" name="Line 196"/>
              <p:cNvSpPr>
                <a:spLocks noChangeAspect="1" noChangeShapeType="1"/>
              </p:cNvSpPr>
              <p:nvPr/>
            </p:nvSpPr>
            <p:spPr bwMode="auto">
              <a:xfrm flipV="1">
                <a:off x="105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 type="none" w="sm" len="sm"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724" name="Line 197"/>
              <p:cNvSpPr>
                <a:spLocks noChangeAspect="1" noChangeShapeType="1"/>
              </p:cNvSpPr>
              <p:nvPr/>
            </p:nvSpPr>
            <p:spPr bwMode="auto">
              <a:xfrm flipV="1">
                <a:off x="1248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 type="none" w="sm" len="sm"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725" name="Line 198"/>
              <p:cNvSpPr>
                <a:spLocks noChangeAspect="1" noChangeShapeType="1"/>
              </p:cNvSpPr>
              <p:nvPr/>
            </p:nvSpPr>
            <p:spPr bwMode="auto">
              <a:xfrm flipV="1">
                <a:off x="182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 type="none" w="sm" len="sm"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726" name="Line 199"/>
              <p:cNvSpPr>
                <a:spLocks noChangeAspect="1" noChangeShapeType="1"/>
              </p:cNvSpPr>
              <p:nvPr/>
            </p:nvSpPr>
            <p:spPr bwMode="auto">
              <a:xfrm flipV="1">
                <a:off x="1632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 type="none" w="sm" len="sm"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727" name="Line 200"/>
              <p:cNvSpPr>
                <a:spLocks noChangeAspect="1" noChangeShapeType="1"/>
              </p:cNvSpPr>
              <p:nvPr/>
            </p:nvSpPr>
            <p:spPr bwMode="auto">
              <a:xfrm flipV="1">
                <a:off x="144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 type="none" w="sm" len="sm"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728" name="Line 201"/>
              <p:cNvSpPr>
                <a:spLocks noChangeAspect="1" noChangeShapeType="1"/>
              </p:cNvSpPr>
              <p:nvPr/>
            </p:nvSpPr>
            <p:spPr bwMode="auto">
              <a:xfrm>
                <a:off x="1968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729" name="Line 202"/>
              <p:cNvSpPr>
                <a:spLocks noChangeAspect="1" noChangeShapeType="1"/>
              </p:cNvSpPr>
              <p:nvPr/>
            </p:nvSpPr>
            <p:spPr bwMode="auto">
              <a:xfrm>
                <a:off x="768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6683" name="Picture 203" descr="txp_fig"/>
            <p:cNvPicPr>
              <a:picLocks noChangeAspect="1" noChangeArrowheads="1"/>
            </p:cNvPicPr>
            <p:nvPr>
              <p:custDataLst>
                <p:tags r:id="rId17"/>
              </p:custDataLst>
            </p:nvPr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3345"/>
              <a:ext cx="57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6684" name="Picture 204" descr="txp_fig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" y="3334"/>
              <a:ext cx="112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6685" name="Picture 205" descr="txp_fig"/>
            <p:cNvPicPr>
              <a:picLocks noChangeAspect="1" noChangeArrowheads="1"/>
            </p:cNvPicPr>
            <p:nvPr>
              <p:custDataLst>
                <p:tags r:id="rId19"/>
              </p:custDataLst>
            </p:nvPr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6" y="3345"/>
              <a:ext cx="6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6686" name="Picture 206" descr="txp_fig"/>
            <p:cNvPicPr>
              <a:picLocks noChangeAspect="1" noChangeArrowheads="1"/>
            </p:cNvPicPr>
            <p:nvPr>
              <p:custDataLst>
                <p:tags r:id="rId20"/>
              </p:custDataLst>
            </p:nvPr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" y="3336"/>
              <a:ext cx="180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6687" name="Picture 207" descr="txp_fig"/>
            <p:cNvPicPr>
              <a:picLocks noChangeAspect="1" noChangeArrowheads="1"/>
            </p:cNvPicPr>
            <p:nvPr>
              <p:custDataLst>
                <p:tags r:id="rId21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" y="3336"/>
              <a:ext cx="198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6688" name="Picture 208" descr="txp_fig"/>
            <p:cNvPicPr>
              <a:picLocks noChangeAspect="1" noChangeArrowheads="1"/>
            </p:cNvPicPr>
            <p:nvPr>
              <p:custDataLst>
                <p:tags r:id="rId22"/>
              </p:custDataLst>
            </p:nvPr>
          </p:nvPicPr>
          <p:blipFill>
            <a:blip r:embed="rId5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" y="3334"/>
              <a:ext cx="180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26689" name="Line 209"/>
            <p:cNvSpPr>
              <a:spLocks noChangeAspect="1" noChangeShapeType="1"/>
            </p:cNvSpPr>
            <p:nvPr/>
          </p:nvSpPr>
          <p:spPr bwMode="auto">
            <a:xfrm>
              <a:off x="1015" y="4095"/>
              <a:ext cx="14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0" name="Line 210"/>
            <p:cNvSpPr>
              <a:spLocks noChangeAspect="1" noChangeShapeType="1"/>
            </p:cNvSpPr>
            <p:nvPr/>
          </p:nvSpPr>
          <p:spPr bwMode="auto">
            <a:xfrm flipV="1">
              <a:off x="1526" y="3494"/>
              <a:ext cx="0" cy="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1" name="Line 211"/>
            <p:cNvSpPr>
              <a:spLocks noChangeAspect="1" noChangeShapeType="1"/>
            </p:cNvSpPr>
            <p:nvPr/>
          </p:nvSpPr>
          <p:spPr bwMode="auto">
            <a:xfrm flipV="1">
              <a:off x="1526" y="3614"/>
              <a:ext cx="0" cy="481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miter lim="800000"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2" name="Line 212"/>
            <p:cNvSpPr>
              <a:spLocks noChangeAspect="1" noChangeShapeType="1"/>
            </p:cNvSpPr>
            <p:nvPr/>
          </p:nvSpPr>
          <p:spPr bwMode="auto">
            <a:xfrm flipV="1">
              <a:off x="1356" y="3805"/>
              <a:ext cx="0" cy="290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miter lim="800000"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3" name="Line 213"/>
            <p:cNvSpPr>
              <a:spLocks noChangeAspect="1" noChangeShapeType="1"/>
            </p:cNvSpPr>
            <p:nvPr/>
          </p:nvSpPr>
          <p:spPr bwMode="auto">
            <a:xfrm flipV="1">
              <a:off x="1697" y="3607"/>
              <a:ext cx="0" cy="48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miter lim="800000"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4" name="Line 214"/>
            <p:cNvSpPr>
              <a:spLocks noChangeAspect="1" noChangeShapeType="1"/>
            </p:cNvSpPr>
            <p:nvPr/>
          </p:nvSpPr>
          <p:spPr bwMode="auto">
            <a:xfrm flipV="1">
              <a:off x="1867" y="3644"/>
              <a:ext cx="0" cy="451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miter lim="800000"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5" name="Line 215"/>
            <p:cNvSpPr>
              <a:spLocks noChangeAspect="1" noChangeShapeType="1"/>
            </p:cNvSpPr>
            <p:nvPr/>
          </p:nvSpPr>
          <p:spPr bwMode="auto">
            <a:xfrm flipV="1">
              <a:off x="2038" y="3739"/>
              <a:ext cx="0" cy="35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miter lim="800000"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6" name="Line 216"/>
            <p:cNvSpPr>
              <a:spLocks noChangeAspect="1" noChangeShapeType="1"/>
            </p:cNvSpPr>
            <p:nvPr/>
          </p:nvSpPr>
          <p:spPr bwMode="auto">
            <a:xfrm>
              <a:off x="2261" y="3982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7" name="Line 217"/>
            <p:cNvSpPr>
              <a:spLocks noChangeAspect="1" noChangeShapeType="1"/>
            </p:cNvSpPr>
            <p:nvPr/>
          </p:nvSpPr>
          <p:spPr bwMode="auto">
            <a:xfrm>
              <a:off x="950" y="3982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26698" name="Picture 218" descr="txp_fig"/>
            <p:cNvPicPr>
              <a:picLocks noChangeAspect="1" noChangeArrowheads="1"/>
            </p:cNvPicPr>
            <p:nvPr>
              <p:custDataLst>
                <p:tags r:id="rId23"/>
              </p:custDataLst>
            </p:nvPr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" y="4126"/>
              <a:ext cx="5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6699" name="Picture 219" descr="txp_fig"/>
            <p:cNvPicPr>
              <a:picLocks noChangeAspect="1" noChangeArrowheads="1"/>
            </p:cNvPicPr>
            <p:nvPr>
              <p:custDataLst>
                <p:tags r:id="rId24"/>
              </p:custDataLst>
            </p:nvPr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" y="4121"/>
              <a:ext cx="113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6700" name="Picture 220" descr="txp_fig"/>
            <p:cNvPicPr>
              <a:picLocks noChangeAspect="1" noChangeArrowheads="1"/>
            </p:cNvPicPr>
            <p:nvPr>
              <p:custDataLst>
                <p:tags r:id="rId25"/>
              </p:custDataLst>
            </p:nvPr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" y="4131"/>
              <a:ext cx="6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6701" name="Picture 221" descr="txp_fig"/>
            <p:cNvPicPr>
              <a:picLocks noChangeAspect="1" noChangeArrowheads="1"/>
            </p:cNvPicPr>
            <p:nvPr>
              <p:custDataLst>
                <p:tags r:id="rId26"/>
              </p:custDataLst>
            </p:nvPr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9" y="4123"/>
              <a:ext cx="181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6702" name="Picture 222" descr="txp_fig"/>
            <p:cNvPicPr>
              <a:picLocks noChangeAspect="1" noChangeArrowheads="1"/>
            </p:cNvPicPr>
            <p:nvPr>
              <p:custDataLst>
                <p:tags r:id="rId27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" y="4123"/>
              <a:ext cx="197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6703" name="Picture 223" descr="txp_fig"/>
            <p:cNvPicPr>
              <a:picLocks noChangeAspect="1" noChangeArrowheads="1"/>
            </p:cNvPicPr>
            <p:nvPr>
              <p:custDataLst>
                <p:tags r:id="rId28"/>
              </p:custDataLst>
            </p:nvPr>
          </p:nvPicPr>
          <p:blipFill>
            <a:blip r:embed="rId5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" y="4121"/>
              <a:ext cx="181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26704" name="AutoShape 224"/>
            <p:cNvSpPr>
              <a:spLocks noChangeArrowheads="1"/>
            </p:cNvSpPr>
            <p:nvPr/>
          </p:nvSpPr>
          <p:spPr bwMode="auto">
            <a:xfrm>
              <a:off x="2822" y="3148"/>
              <a:ext cx="451" cy="309"/>
            </a:xfrm>
            <a:prstGeom prst="leftRightArrow">
              <a:avLst>
                <a:gd name="adj1" fmla="val 50000"/>
                <a:gd name="adj2" fmla="val 29191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bg2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altLang="en-US" sz="7200"/>
            </a:p>
          </p:txBody>
        </p:sp>
        <p:sp>
          <p:nvSpPr>
            <p:cNvPr id="26705" name="Rectangle 225"/>
            <p:cNvSpPr>
              <a:spLocks noChangeArrowheads="1"/>
            </p:cNvSpPr>
            <p:nvPr/>
          </p:nvSpPr>
          <p:spPr bwMode="auto">
            <a:xfrm>
              <a:off x="1018" y="1559"/>
              <a:ext cx="1403" cy="17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40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Time domain</a:t>
              </a:r>
            </a:p>
          </p:txBody>
        </p:sp>
        <p:sp>
          <p:nvSpPr>
            <p:cNvPr id="26706" name="Rectangle 226"/>
            <p:cNvSpPr>
              <a:spLocks noChangeArrowheads="1"/>
            </p:cNvSpPr>
            <p:nvPr/>
          </p:nvSpPr>
          <p:spPr bwMode="auto">
            <a:xfrm>
              <a:off x="918" y="1780"/>
              <a:ext cx="1704" cy="176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en-US" sz="7200"/>
            </a:p>
          </p:txBody>
        </p:sp>
        <p:sp>
          <p:nvSpPr>
            <p:cNvPr id="26707" name="Rectangle 227"/>
            <p:cNvSpPr>
              <a:spLocks noChangeArrowheads="1"/>
            </p:cNvSpPr>
            <p:nvPr/>
          </p:nvSpPr>
          <p:spPr bwMode="auto">
            <a:xfrm>
              <a:off x="3524" y="1780"/>
              <a:ext cx="1905" cy="22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en-US" sz="7200"/>
            </a:p>
          </p:txBody>
        </p:sp>
        <p:sp>
          <p:nvSpPr>
            <p:cNvPr id="26708" name="Rectangle 228"/>
            <p:cNvSpPr>
              <a:spLocks noChangeArrowheads="1"/>
            </p:cNvSpPr>
            <p:nvPr/>
          </p:nvSpPr>
          <p:spPr bwMode="auto">
            <a:xfrm>
              <a:off x="3725" y="1559"/>
              <a:ext cx="1403" cy="17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40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Frequency domain</a:t>
              </a:r>
            </a:p>
          </p:txBody>
        </p:sp>
        <p:graphicFrame>
          <p:nvGraphicFramePr>
            <p:cNvPr id="26709" name="Object 229"/>
            <p:cNvGraphicFramePr>
              <a:graphicFrameLocks noChangeAspect="1"/>
            </p:cNvGraphicFramePr>
            <p:nvPr/>
          </p:nvGraphicFramePr>
          <p:xfrm>
            <a:off x="1068" y="1736"/>
            <a:ext cx="150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1" name="Equation" r:id="rId56" imgW="1143000" imgH="228600" progId="Equation.3">
                    <p:embed/>
                  </p:oleObj>
                </mc:Choice>
                <mc:Fallback>
                  <p:oleObj name="Equation" r:id="rId56" imgW="1143000" imgH="228600" progId="Equation.3">
                    <p:embed/>
                    <p:pic>
                      <p:nvPicPr>
                        <p:cNvPr id="0" name="Object 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1736"/>
                          <a:ext cx="150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10" name="Object 230"/>
            <p:cNvGraphicFramePr>
              <a:graphicFrameLocks noChangeAspect="1"/>
            </p:cNvGraphicFramePr>
            <p:nvPr/>
          </p:nvGraphicFramePr>
          <p:xfrm>
            <a:off x="3507" y="1780"/>
            <a:ext cx="1922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2" name="Equation" r:id="rId58" imgW="1460500" imgH="228600" progId="Equation.3">
                    <p:embed/>
                  </p:oleObj>
                </mc:Choice>
                <mc:Fallback>
                  <p:oleObj name="Equation" r:id="rId58" imgW="1460500" imgH="228600" progId="Equation.3">
                    <p:embed/>
                    <p:pic>
                      <p:nvPicPr>
                        <p:cNvPr id="0" name="Object 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7" y="1780"/>
                          <a:ext cx="1922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11" name="Object 231"/>
            <p:cNvGraphicFramePr>
              <a:graphicFrameLocks noChangeAspect="1"/>
            </p:cNvGraphicFramePr>
            <p:nvPr/>
          </p:nvGraphicFramePr>
          <p:xfrm>
            <a:off x="4025" y="2134"/>
            <a:ext cx="365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3" name="Equation" r:id="rId60" imgW="494870" imgH="203024" progId="Equation.3">
                    <p:embed/>
                  </p:oleObj>
                </mc:Choice>
                <mc:Fallback>
                  <p:oleObj name="Equation" r:id="rId60" imgW="494870" imgH="203024" progId="Equation.3">
                    <p:embed/>
                    <p:pic>
                      <p:nvPicPr>
                        <p:cNvPr id="0" name="Object 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5" y="2134"/>
                          <a:ext cx="365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12" name="Object 232"/>
            <p:cNvGraphicFramePr>
              <a:graphicFrameLocks noChangeAspect="1"/>
            </p:cNvGraphicFramePr>
            <p:nvPr/>
          </p:nvGraphicFramePr>
          <p:xfrm>
            <a:off x="1263" y="2045"/>
            <a:ext cx="223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4" name="Equation" r:id="rId62" imgW="279279" imgH="203112" progId="Equation.3">
                    <p:embed/>
                  </p:oleObj>
                </mc:Choice>
                <mc:Fallback>
                  <p:oleObj name="Equation" r:id="rId62" imgW="279279" imgH="203112" progId="Equation.3">
                    <p:embed/>
                    <p:pic>
                      <p:nvPicPr>
                        <p:cNvPr id="0" name="Object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3" y="2045"/>
                          <a:ext cx="223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13" name="Object 233"/>
            <p:cNvGraphicFramePr>
              <a:graphicFrameLocks noChangeAspect="1"/>
            </p:cNvGraphicFramePr>
            <p:nvPr/>
          </p:nvGraphicFramePr>
          <p:xfrm>
            <a:off x="3975" y="2795"/>
            <a:ext cx="411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5" name="Equation" r:id="rId63" imgW="558800" imgH="228600" progId="Equation.3">
                    <p:embed/>
                  </p:oleObj>
                </mc:Choice>
                <mc:Fallback>
                  <p:oleObj name="Equation" r:id="rId63" imgW="558800" imgH="228600" progId="Equation.3">
                    <p:embed/>
                    <p:pic>
                      <p:nvPicPr>
                        <p:cNvPr id="0" name="Object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5" y="2795"/>
                          <a:ext cx="411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14" name="Object 234"/>
            <p:cNvGraphicFramePr>
              <a:graphicFrameLocks noChangeAspect="1"/>
            </p:cNvGraphicFramePr>
            <p:nvPr/>
          </p:nvGraphicFramePr>
          <p:xfrm>
            <a:off x="4025" y="3573"/>
            <a:ext cx="401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6" name="Equation" r:id="rId65" imgW="545863" imgH="228501" progId="Equation.3">
                    <p:embed/>
                  </p:oleObj>
                </mc:Choice>
                <mc:Fallback>
                  <p:oleObj name="Equation" r:id="rId65" imgW="545863" imgH="228501" progId="Equation.3">
                    <p:embed/>
                    <p:pic>
                      <p:nvPicPr>
                        <p:cNvPr id="0" name="Object 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5" y="3573"/>
                          <a:ext cx="401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15" name="Object 235"/>
            <p:cNvGraphicFramePr>
              <a:graphicFrameLocks noChangeAspect="1"/>
            </p:cNvGraphicFramePr>
            <p:nvPr/>
          </p:nvGraphicFramePr>
          <p:xfrm>
            <a:off x="1218" y="3501"/>
            <a:ext cx="26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7" name="Equation" r:id="rId67" imgW="330200" imgH="228600" progId="Equation.3">
                    <p:embed/>
                  </p:oleObj>
                </mc:Choice>
                <mc:Fallback>
                  <p:oleObj name="Equation" r:id="rId67" imgW="330200" imgH="228600" progId="Equation.3">
                    <p:embed/>
                    <p:pic>
                      <p:nvPicPr>
                        <p:cNvPr id="0" name="Object 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3501"/>
                          <a:ext cx="26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16" name="Object 236"/>
            <p:cNvGraphicFramePr>
              <a:graphicFrameLocks noChangeAspect="1"/>
            </p:cNvGraphicFramePr>
            <p:nvPr/>
          </p:nvGraphicFramePr>
          <p:xfrm>
            <a:off x="1213" y="2812"/>
            <a:ext cx="27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8" name="Equation" r:id="rId68" imgW="342751" imgH="228501" progId="Equation.3">
                    <p:embed/>
                  </p:oleObj>
                </mc:Choice>
                <mc:Fallback>
                  <p:oleObj name="Equation" r:id="rId68" imgW="342751" imgH="228501" progId="Equation.3">
                    <p:embed/>
                    <p:pic>
                      <p:nvPicPr>
                        <p:cNvPr id="0" name="Object 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3" y="2812"/>
                          <a:ext cx="27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717" name="Freeform 250"/>
            <p:cNvSpPr>
              <a:spLocks noChangeAspect="1"/>
            </p:cNvSpPr>
            <p:nvPr/>
          </p:nvSpPr>
          <p:spPr bwMode="auto">
            <a:xfrm>
              <a:off x="1112" y="3607"/>
              <a:ext cx="1236" cy="406"/>
            </a:xfrm>
            <a:custGeom>
              <a:avLst/>
              <a:gdLst>
                <a:gd name="T0" fmla="*/ 0 w 1392"/>
                <a:gd name="T1" fmla="*/ 283 h 520"/>
                <a:gd name="T2" fmla="*/ 75 w 1392"/>
                <a:gd name="T3" fmla="*/ 195 h 520"/>
                <a:gd name="T4" fmla="*/ 189 w 1392"/>
                <a:gd name="T5" fmla="*/ 195 h 520"/>
                <a:gd name="T6" fmla="*/ 227 w 1392"/>
                <a:gd name="T7" fmla="*/ 137 h 520"/>
                <a:gd name="T8" fmla="*/ 378 w 1392"/>
                <a:gd name="T9" fmla="*/ 20 h 520"/>
                <a:gd name="T10" fmla="*/ 606 w 1392"/>
                <a:gd name="T11" fmla="*/ 20 h 520"/>
                <a:gd name="T12" fmla="*/ 833 w 1392"/>
                <a:gd name="T13" fmla="*/ 107 h 520"/>
                <a:gd name="T14" fmla="*/ 984 w 1392"/>
                <a:gd name="T15" fmla="*/ 283 h 520"/>
                <a:gd name="T16" fmla="*/ 1097 w 1392"/>
                <a:gd name="T17" fmla="*/ 312 h 5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2"/>
                <a:gd name="T28" fmla="*/ 0 h 520"/>
                <a:gd name="T29" fmla="*/ 1392 w 1392"/>
                <a:gd name="T30" fmla="*/ 520 h 5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2" h="520">
                  <a:moveTo>
                    <a:pt x="0" y="464"/>
                  </a:moveTo>
                  <a:cubicBezTo>
                    <a:pt x="28" y="404"/>
                    <a:pt x="56" y="344"/>
                    <a:pt x="96" y="320"/>
                  </a:cubicBezTo>
                  <a:cubicBezTo>
                    <a:pt x="136" y="296"/>
                    <a:pt x="208" y="336"/>
                    <a:pt x="240" y="320"/>
                  </a:cubicBezTo>
                  <a:cubicBezTo>
                    <a:pt x="272" y="304"/>
                    <a:pt x="248" y="272"/>
                    <a:pt x="288" y="224"/>
                  </a:cubicBezTo>
                  <a:cubicBezTo>
                    <a:pt x="328" y="176"/>
                    <a:pt x="400" y="64"/>
                    <a:pt x="480" y="32"/>
                  </a:cubicBezTo>
                  <a:cubicBezTo>
                    <a:pt x="560" y="0"/>
                    <a:pt x="672" y="8"/>
                    <a:pt x="768" y="32"/>
                  </a:cubicBezTo>
                  <a:cubicBezTo>
                    <a:pt x="864" y="56"/>
                    <a:pt x="976" y="104"/>
                    <a:pt x="1056" y="176"/>
                  </a:cubicBezTo>
                  <a:cubicBezTo>
                    <a:pt x="1136" y="248"/>
                    <a:pt x="1192" y="408"/>
                    <a:pt x="1248" y="464"/>
                  </a:cubicBezTo>
                  <a:cubicBezTo>
                    <a:pt x="1304" y="520"/>
                    <a:pt x="1348" y="516"/>
                    <a:pt x="1392" y="512"/>
                  </a:cubicBezTo>
                </a:path>
              </a:pathLst>
            </a:custGeom>
            <a:noFill/>
            <a:ln w="6350">
              <a:solidFill>
                <a:srgbClr val="00CCFF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8" name="Line 251"/>
            <p:cNvSpPr>
              <a:spLocks noChangeAspect="1" noChangeShapeType="1"/>
            </p:cNvSpPr>
            <p:nvPr/>
          </p:nvSpPr>
          <p:spPr bwMode="auto">
            <a:xfrm flipV="1">
              <a:off x="1356" y="3805"/>
              <a:ext cx="0" cy="290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miter lim="800000"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9" name="Line 253"/>
            <p:cNvSpPr>
              <a:spLocks noChangeAspect="1" noChangeShapeType="1"/>
            </p:cNvSpPr>
            <p:nvPr/>
          </p:nvSpPr>
          <p:spPr bwMode="auto">
            <a:xfrm flipV="1">
              <a:off x="1188" y="3847"/>
              <a:ext cx="0" cy="24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miter lim="800000"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0" name="Line 254"/>
            <p:cNvSpPr>
              <a:spLocks noChangeAspect="1" noChangeShapeType="1"/>
            </p:cNvSpPr>
            <p:nvPr/>
          </p:nvSpPr>
          <p:spPr bwMode="auto">
            <a:xfrm flipV="1">
              <a:off x="2190" y="3931"/>
              <a:ext cx="0" cy="15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miter lim="800000"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7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endParaRPr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7651" name="Group 4"/>
          <p:cNvGrpSpPr>
            <a:grpSpLocks/>
          </p:cNvGrpSpPr>
          <p:nvPr/>
        </p:nvGrpSpPr>
        <p:grpSpPr bwMode="auto">
          <a:xfrm>
            <a:off x="3959225" y="8240713"/>
            <a:ext cx="13106400" cy="3505200"/>
            <a:chOff x="288" y="2880"/>
            <a:chExt cx="4128" cy="1104"/>
          </a:xfrm>
        </p:grpSpPr>
        <p:sp>
          <p:nvSpPr>
            <p:cNvPr id="27708" name="Line 5"/>
            <p:cNvSpPr>
              <a:spLocks noChangeAspect="1" noChangeShapeType="1"/>
            </p:cNvSpPr>
            <p:nvPr/>
          </p:nvSpPr>
          <p:spPr bwMode="auto">
            <a:xfrm flipV="1">
              <a:off x="1805" y="2928"/>
              <a:ext cx="0" cy="7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27709" name="Picture 6" descr="txp_fig"/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" y="2945"/>
              <a:ext cx="48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7710" name="Picture 7" descr="txp_fig"/>
            <p:cNvPicPr>
              <a:picLocks noChangeAspect="1" noChangeArrowheads="1"/>
            </p:cNvPicPr>
            <p:nvPr>
              <p:custDataLst>
                <p:tags r:id="rId16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" y="3701"/>
              <a:ext cx="8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7711" name="Picture 8" descr="txp_fig"/>
            <p:cNvPicPr>
              <a:picLocks noChangeAspect="1" noChangeArrowheads="1"/>
            </p:cNvPicPr>
            <p:nvPr>
              <p:custDataLst>
                <p:tags r:id="rId17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" y="3701"/>
              <a:ext cx="12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7712" name="Picture 9" descr="txp_fig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3700"/>
              <a:ext cx="24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7713" name="Picture 10" descr="txp_fig"/>
            <p:cNvPicPr>
              <a:picLocks noChangeAspect="1" noChangeArrowheads="1"/>
            </p:cNvPicPr>
            <p:nvPr>
              <p:custDataLst>
                <p:tags r:id="rId19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" y="3698"/>
              <a:ext cx="8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27714" name="AutoShape 11"/>
            <p:cNvSpPr>
              <a:spLocks noChangeArrowheads="1"/>
            </p:cNvSpPr>
            <p:nvPr/>
          </p:nvSpPr>
          <p:spPr bwMode="auto">
            <a:xfrm>
              <a:off x="1460" y="3264"/>
              <a:ext cx="672" cy="38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3333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en-US" sz="7200"/>
            </a:p>
          </p:txBody>
        </p:sp>
        <p:sp>
          <p:nvSpPr>
            <p:cNvPr id="27715" name="AutoShape 12"/>
            <p:cNvSpPr>
              <a:spLocks noChangeArrowheads="1"/>
            </p:cNvSpPr>
            <p:nvPr/>
          </p:nvSpPr>
          <p:spPr bwMode="auto">
            <a:xfrm>
              <a:off x="2352" y="3264"/>
              <a:ext cx="672" cy="38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3333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en-US" sz="7200"/>
            </a:p>
          </p:txBody>
        </p:sp>
        <p:sp>
          <p:nvSpPr>
            <p:cNvPr id="27716" name="AutoShape 13"/>
            <p:cNvSpPr>
              <a:spLocks noChangeArrowheads="1"/>
            </p:cNvSpPr>
            <p:nvPr/>
          </p:nvSpPr>
          <p:spPr bwMode="auto">
            <a:xfrm>
              <a:off x="528" y="3264"/>
              <a:ext cx="672" cy="38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3333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en-US" sz="7200"/>
            </a:p>
          </p:txBody>
        </p:sp>
        <p:sp>
          <p:nvSpPr>
            <p:cNvPr id="27717" name="Line 14"/>
            <p:cNvSpPr>
              <a:spLocks noChangeAspect="1" noChangeShapeType="1"/>
            </p:cNvSpPr>
            <p:nvPr/>
          </p:nvSpPr>
          <p:spPr bwMode="auto">
            <a:xfrm>
              <a:off x="432" y="3648"/>
              <a:ext cx="27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8" name="Line 15"/>
            <p:cNvSpPr>
              <a:spLocks noChangeAspect="1" noChangeShapeType="1"/>
            </p:cNvSpPr>
            <p:nvPr/>
          </p:nvSpPr>
          <p:spPr bwMode="auto">
            <a:xfrm>
              <a:off x="2688" y="3594"/>
              <a:ext cx="0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9" name="Line 16"/>
            <p:cNvSpPr>
              <a:spLocks noChangeAspect="1" noChangeShapeType="1"/>
            </p:cNvSpPr>
            <p:nvPr/>
          </p:nvSpPr>
          <p:spPr bwMode="auto">
            <a:xfrm>
              <a:off x="864" y="3594"/>
              <a:ext cx="0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27720" name="Picture 17" descr="txp_fig"/>
            <p:cNvPicPr>
              <a:picLocks noChangeAspect="1" noChangeArrowheads="1"/>
            </p:cNvPicPr>
            <p:nvPr>
              <p:custDataLst>
                <p:tags r:id="rId20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3700"/>
              <a:ext cx="18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7721" name="Picture 18" descr="txp_fig"/>
            <p:cNvPicPr>
              <a:picLocks noChangeAspect="1" noChangeArrowheads="1"/>
            </p:cNvPicPr>
            <p:nvPr>
              <p:custDataLst>
                <p:tags r:id="rId21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" y="3700"/>
              <a:ext cx="29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27722" name="Line 19"/>
            <p:cNvSpPr>
              <a:spLocks noChangeAspect="1" noChangeShapeType="1"/>
            </p:cNvSpPr>
            <p:nvPr/>
          </p:nvSpPr>
          <p:spPr bwMode="auto">
            <a:xfrm>
              <a:off x="2352" y="3600"/>
              <a:ext cx="0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3" name="Line 20"/>
            <p:cNvSpPr>
              <a:spLocks noChangeAspect="1" noChangeShapeType="1"/>
            </p:cNvSpPr>
            <p:nvPr/>
          </p:nvSpPr>
          <p:spPr bwMode="auto">
            <a:xfrm>
              <a:off x="1440" y="3600"/>
              <a:ext cx="0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4" name="Line 21"/>
            <p:cNvSpPr>
              <a:spLocks noChangeAspect="1" noChangeShapeType="1"/>
            </p:cNvSpPr>
            <p:nvPr/>
          </p:nvSpPr>
          <p:spPr bwMode="auto">
            <a:xfrm>
              <a:off x="2112" y="3600"/>
              <a:ext cx="0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5" name="Line 22"/>
            <p:cNvSpPr>
              <a:spLocks noChangeAspect="1" noChangeShapeType="1"/>
            </p:cNvSpPr>
            <p:nvPr/>
          </p:nvSpPr>
          <p:spPr bwMode="auto">
            <a:xfrm>
              <a:off x="2880" y="3360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6" name="Line 23"/>
            <p:cNvSpPr>
              <a:spLocks noChangeAspect="1" noChangeShapeType="1"/>
            </p:cNvSpPr>
            <p:nvPr/>
          </p:nvSpPr>
          <p:spPr bwMode="auto">
            <a:xfrm>
              <a:off x="408" y="3360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7" name="Rectangle 24"/>
            <p:cNvSpPr>
              <a:spLocks noChangeArrowheads="1"/>
            </p:cNvSpPr>
            <p:nvPr/>
          </p:nvSpPr>
          <p:spPr bwMode="auto">
            <a:xfrm>
              <a:off x="1344" y="3216"/>
              <a:ext cx="912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en-US" sz="7200"/>
            </a:p>
          </p:txBody>
        </p:sp>
        <p:sp>
          <p:nvSpPr>
            <p:cNvPr id="27728" name="AutoShape 25"/>
            <p:cNvSpPr>
              <a:spLocks noChangeArrowheads="1"/>
            </p:cNvSpPr>
            <p:nvPr/>
          </p:nvSpPr>
          <p:spPr bwMode="auto">
            <a:xfrm>
              <a:off x="288" y="2880"/>
              <a:ext cx="3024" cy="110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6666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en-US" sz="7200"/>
            </a:p>
          </p:txBody>
        </p:sp>
        <p:pic>
          <p:nvPicPr>
            <p:cNvPr id="27729" name="Picture 26" descr="txp_fig"/>
            <p:cNvPicPr>
              <a:picLocks noChangeAspect="1" noChangeArrowheads="1"/>
            </p:cNvPicPr>
            <p:nvPr>
              <p:custDataLst>
                <p:tags r:id="rId22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3577"/>
              <a:ext cx="73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27730" name="Rectangle 27"/>
            <p:cNvSpPr>
              <a:spLocks noChangeArrowheads="1"/>
            </p:cNvSpPr>
            <p:nvPr/>
          </p:nvSpPr>
          <p:spPr bwMode="auto">
            <a:xfrm>
              <a:off x="3504" y="3504"/>
              <a:ext cx="912" cy="28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en-US" sz="7200"/>
            </a:p>
          </p:txBody>
        </p:sp>
        <p:sp>
          <p:nvSpPr>
            <p:cNvPr id="27731" name="AutoShape 28"/>
            <p:cNvSpPr>
              <a:spLocks noChangeArrowheads="1"/>
            </p:cNvSpPr>
            <p:nvPr/>
          </p:nvSpPr>
          <p:spPr bwMode="auto">
            <a:xfrm>
              <a:off x="3312" y="3552"/>
              <a:ext cx="144" cy="240"/>
            </a:xfrm>
            <a:prstGeom prst="rightArrow">
              <a:avLst>
                <a:gd name="adj1" fmla="val 50000"/>
                <a:gd name="adj2" fmla="val 25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6666FF"/>
                </a:gs>
              </a:gsLst>
              <a:lin ang="0" scaled="1"/>
            </a:gradFill>
            <a:ln w="12700">
              <a:solidFill>
                <a:srgbClr val="6666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altLang="en-US" sz="7200"/>
            </a:p>
          </p:txBody>
        </p:sp>
      </p:grpSp>
      <p:sp>
        <p:nvSpPr>
          <p:cNvPr id="27652" name="Text Box 30"/>
          <p:cNvSpPr txBox="1">
            <a:spLocks noChangeArrowheads="1"/>
          </p:cNvSpPr>
          <p:nvPr/>
        </p:nvSpPr>
        <p:spPr bwMode="auto">
          <a:xfrm>
            <a:off x="10529888" y="2273300"/>
            <a:ext cx="32162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FF0000"/>
                </a:solidFill>
                <a:latin typeface="Times New Roman" panose="02020603050405020304" pitchFamily="18" charset="0"/>
              </a:rPr>
              <a:t>LP filter</a:t>
            </a:r>
          </a:p>
        </p:txBody>
      </p:sp>
      <p:sp>
        <p:nvSpPr>
          <p:cNvPr id="27653" name="Freeform 31"/>
          <p:cNvSpPr>
            <a:spLocks/>
          </p:cNvSpPr>
          <p:nvPr/>
        </p:nvSpPr>
        <p:spPr bwMode="auto">
          <a:xfrm>
            <a:off x="8378825" y="2906713"/>
            <a:ext cx="2438400" cy="914400"/>
          </a:xfrm>
          <a:custGeom>
            <a:avLst/>
            <a:gdLst>
              <a:gd name="T0" fmla="*/ 0 w 816"/>
              <a:gd name="T1" fmla="*/ 1633061250 h 256"/>
              <a:gd name="T2" fmla="*/ 1500165835 w 816"/>
              <a:gd name="T3" fmla="*/ 102066328 h 256"/>
              <a:gd name="T4" fmla="*/ 2147483646 w 816"/>
              <a:gd name="T5" fmla="*/ 1020663281 h 256"/>
              <a:gd name="T6" fmla="*/ 0 60000 65536"/>
              <a:gd name="T7" fmla="*/ 0 60000 65536"/>
              <a:gd name="T8" fmla="*/ 0 60000 65536"/>
              <a:gd name="T9" fmla="*/ 0 w 816"/>
              <a:gd name="T10" fmla="*/ 0 h 256"/>
              <a:gd name="T11" fmla="*/ 816 w 816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56">
                <a:moveTo>
                  <a:pt x="0" y="256"/>
                </a:moveTo>
                <a:cubicBezTo>
                  <a:pt x="100" y="144"/>
                  <a:pt x="200" y="32"/>
                  <a:pt x="336" y="16"/>
                </a:cubicBezTo>
                <a:cubicBezTo>
                  <a:pt x="472" y="0"/>
                  <a:pt x="736" y="136"/>
                  <a:pt x="816" y="160"/>
                </a:cubicBezTo>
              </a:path>
            </a:pathLst>
          </a:custGeom>
          <a:noFill/>
          <a:ln w="2540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4" name="Line 32"/>
          <p:cNvSpPr>
            <a:spLocks noChangeAspect="1" noChangeShapeType="1"/>
          </p:cNvSpPr>
          <p:nvPr/>
        </p:nvSpPr>
        <p:spPr bwMode="auto">
          <a:xfrm>
            <a:off x="10664825" y="4430713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5" name="Line 33"/>
          <p:cNvSpPr>
            <a:spLocks noChangeAspect="1" noChangeShapeType="1"/>
          </p:cNvSpPr>
          <p:nvPr/>
        </p:nvSpPr>
        <p:spPr bwMode="auto">
          <a:xfrm>
            <a:off x="4492625" y="4430713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6" name="Line 34"/>
          <p:cNvSpPr>
            <a:spLocks noChangeAspect="1" noChangeShapeType="1"/>
          </p:cNvSpPr>
          <p:nvPr/>
        </p:nvSpPr>
        <p:spPr bwMode="auto">
          <a:xfrm>
            <a:off x="10007600" y="5116513"/>
            <a:ext cx="0" cy="1714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7" name="Line 35"/>
          <p:cNvSpPr>
            <a:spLocks noChangeAspect="1" noChangeShapeType="1"/>
          </p:cNvSpPr>
          <p:nvPr/>
        </p:nvSpPr>
        <p:spPr bwMode="auto">
          <a:xfrm>
            <a:off x="5892800" y="5116513"/>
            <a:ext cx="0" cy="1714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8" name="Line 36"/>
          <p:cNvSpPr>
            <a:spLocks noChangeAspect="1" noChangeShapeType="1"/>
          </p:cNvSpPr>
          <p:nvPr/>
        </p:nvSpPr>
        <p:spPr bwMode="auto">
          <a:xfrm flipV="1">
            <a:off x="7991475" y="3059113"/>
            <a:ext cx="0" cy="22288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7659" name="Picture 3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800" y="5360988"/>
            <a:ext cx="2571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7660" name="Picture 3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5" y="5345113"/>
            <a:ext cx="3968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7661" name="Picture 3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5357813"/>
            <a:ext cx="76835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7662" name="Picture 4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5449888"/>
            <a:ext cx="254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7663" name="Picture 4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3059113"/>
            <a:ext cx="15430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7664" name="AutoShape 42"/>
          <p:cNvSpPr>
            <a:spLocks noChangeArrowheads="1"/>
          </p:cNvSpPr>
          <p:nvPr/>
        </p:nvSpPr>
        <p:spPr bwMode="auto">
          <a:xfrm>
            <a:off x="6908800" y="4071938"/>
            <a:ext cx="2133600" cy="121920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3333CC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 sz="7200"/>
          </a:p>
        </p:txBody>
      </p:sp>
      <p:sp>
        <p:nvSpPr>
          <p:cNvPr id="27665" name="AutoShape 43"/>
          <p:cNvSpPr>
            <a:spLocks noChangeArrowheads="1"/>
          </p:cNvSpPr>
          <p:nvPr/>
        </p:nvSpPr>
        <p:spPr bwMode="auto">
          <a:xfrm>
            <a:off x="8937625" y="4071938"/>
            <a:ext cx="2133600" cy="121920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3333CC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 sz="7200"/>
          </a:p>
        </p:txBody>
      </p:sp>
      <p:sp>
        <p:nvSpPr>
          <p:cNvPr id="27666" name="AutoShape 44"/>
          <p:cNvSpPr>
            <a:spLocks noChangeArrowheads="1"/>
          </p:cNvSpPr>
          <p:nvPr/>
        </p:nvSpPr>
        <p:spPr bwMode="auto">
          <a:xfrm>
            <a:off x="4826000" y="4071938"/>
            <a:ext cx="2133600" cy="121920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3333CC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 sz="7200"/>
          </a:p>
        </p:txBody>
      </p:sp>
      <p:sp>
        <p:nvSpPr>
          <p:cNvPr id="27667" name="Line 45"/>
          <p:cNvSpPr>
            <a:spLocks noChangeAspect="1" noChangeShapeType="1"/>
          </p:cNvSpPr>
          <p:nvPr/>
        </p:nvSpPr>
        <p:spPr bwMode="auto">
          <a:xfrm>
            <a:off x="4270375" y="5287963"/>
            <a:ext cx="730885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7668" name="Picture 4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5" y="5345113"/>
            <a:ext cx="5842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7669" name="Picture 47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5345113"/>
            <a:ext cx="93345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7670" name="Rectangle 48"/>
          <p:cNvSpPr>
            <a:spLocks noChangeArrowheads="1"/>
          </p:cNvSpPr>
          <p:nvPr/>
        </p:nvSpPr>
        <p:spPr bwMode="auto">
          <a:xfrm>
            <a:off x="6861175" y="3821113"/>
            <a:ext cx="2133600" cy="144145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 sz="7200"/>
          </a:p>
        </p:txBody>
      </p:sp>
      <p:sp>
        <p:nvSpPr>
          <p:cNvPr id="27671" name="AutoShape 49"/>
          <p:cNvSpPr>
            <a:spLocks noChangeArrowheads="1"/>
          </p:cNvSpPr>
          <p:nvPr/>
        </p:nvSpPr>
        <p:spPr bwMode="auto">
          <a:xfrm>
            <a:off x="3959225" y="2754313"/>
            <a:ext cx="8077200" cy="3505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6666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 sz="7200"/>
          </a:p>
        </p:txBody>
      </p:sp>
      <p:sp>
        <p:nvSpPr>
          <p:cNvPr id="27672" name="Text Box 50"/>
          <p:cNvSpPr txBox="1">
            <a:spLocks noChangeArrowheads="1"/>
          </p:cNvSpPr>
          <p:nvPr/>
        </p:nvSpPr>
        <p:spPr bwMode="auto">
          <a:xfrm>
            <a:off x="17433925" y="10414000"/>
            <a:ext cx="50895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9900"/>
                </a:solidFill>
                <a:latin typeface="Times New Roman" panose="02020603050405020304" pitchFamily="18" charset="0"/>
              </a:rPr>
              <a:t>Nyquist criteria</a:t>
            </a:r>
          </a:p>
        </p:txBody>
      </p:sp>
      <p:sp>
        <p:nvSpPr>
          <p:cNvPr id="27673" name="AutoShape 51"/>
          <p:cNvSpPr>
            <a:spLocks noChangeArrowheads="1"/>
          </p:cNvSpPr>
          <p:nvPr/>
        </p:nvSpPr>
        <p:spPr bwMode="auto">
          <a:xfrm>
            <a:off x="7616825" y="6259513"/>
            <a:ext cx="914400" cy="4572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6666FF"/>
              </a:gs>
            </a:gsLst>
            <a:lin ang="5400000" scaled="1"/>
          </a:gradFill>
          <a:ln w="12700">
            <a:solidFill>
              <a:srgbClr val="6666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 sz="7200"/>
          </a:p>
        </p:txBody>
      </p:sp>
      <p:grpSp>
        <p:nvGrpSpPr>
          <p:cNvPr id="27674" name="Group 52"/>
          <p:cNvGrpSpPr>
            <a:grpSpLocks/>
          </p:cNvGrpSpPr>
          <p:nvPr/>
        </p:nvGrpSpPr>
        <p:grpSpPr bwMode="auto">
          <a:xfrm>
            <a:off x="6550025" y="6869113"/>
            <a:ext cx="3048000" cy="762000"/>
            <a:chOff x="1248" y="2496"/>
            <a:chExt cx="960" cy="240"/>
          </a:xfrm>
        </p:grpSpPr>
        <p:pic>
          <p:nvPicPr>
            <p:cNvPr id="27706" name="Picture 53" descr="txp_fig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2521"/>
              <a:ext cx="76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27707" name="Rectangle 54"/>
            <p:cNvSpPr>
              <a:spLocks noChangeArrowheads="1"/>
            </p:cNvSpPr>
            <p:nvPr/>
          </p:nvSpPr>
          <p:spPr bwMode="auto">
            <a:xfrm>
              <a:off x="1248" y="2496"/>
              <a:ext cx="960" cy="24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en-US" sz="7200"/>
            </a:p>
          </p:txBody>
        </p:sp>
      </p:grpSp>
      <p:sp>
        <p:nvSpPr>
          <p:cNvPr id="27675" name="Freeform 55"/>
          <p:cNvSpPr>
            <a:spLocks/>
          </p:cNvSpPr>
          <p:nvPr/>
        </p:nvSpPr>
        <p:spPr bwMode="auto">
          <a:xfrm>
            <a:off x="16754475" y="9691688"/>
            <a:ext cx="1524000" cy="457200"/>
          </a:xfrm>
          <a:custGeom>
            <a:avLst/>
            <a:gdLst>
              <a:gd name="T0" fmla="*/ 0 w 432"/>
              <a:gd name="T1" fmla="*/ 1088707500 h 96"/>
              <a:gd name="T2" fmla="*/ 1194741917 w 432"/>
              <a:gd name="T3" fmla="*/ 0 h 96"/>
              <a:gd name="T4" fmla="*/ 2147483646 w 432"/>
              <a:gd name="T5" fmla="*/ 1088707500 h 96"/>
              <a:gd name="T6" fmla="*/ 0 60000 65536"/>
              <a:gd name="T7" fmla="*/ 0 60000 65536"/>
              <a:gd name="T8" fmla="*/ 0 60000 65536"/>
              <a:gd name="T9" fmla="*/ 0 w 432"/>
              <a:gd name="T10" fmla="*/ 0 h 96"/>
              <a:gd name="T11" fmla="*/ 432 w 432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96">
                <a:moveTo>
                  <a:pt x="0" y="96"/>
                </a:moveTo>
                <a:cubicBezTo>
                  <a:pt x="60" y="48"/>
                  <a:pt x="120" y="0"/>
                  <a:pt x="192" y="0"/>
                </a:cubicBezTo>
                <a:cubicBezTo>
                  <a:pt x="264" y="0"/>
                  <a:pt x="392" y="80"/>
                  <a:pt x="432" y="96"/>
                </a:cubicBezTo>
              </a:path>
            </a:pathLst>
          </a:custGeom>
          <a:noFill/>
          <a:ln w="2540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7676" name="Group 56"/>
          <p:cNvGrpSpPr>
            <a:grpSpLocks/>
          </p:cNvGrpSpPr>
          <p:nvPr/>
        </p:nvGrpSpPr>
        <p:grpSpPr bwMode="auto">
          <a:xfrm>
            <a:off x="12646025" y="2754313"/>
            <a:ext cx="7467600" cy="6400800"/>
            <a:chOff x="3024" y="1152"/>
            <a:chExt cx="2352" cy="2016"/>
          </a:xfrm>
        </p:grpSpPr>
        <p:sp>
          <p:nvSpPr>
            <p:cNvPr id="27680" name="AutoShape 57"/>
            <p:cNvSpPr>
              <a:spLocks noChangeArrowheads="1"/>
            </p:cNvSpPr>
            <p:nvPr/>
          </p:nvSpPr>
          <p:spPr bwMode="auto">
            <a:xfrm>
              <a:off x="3848" y="1824"/>
              <a:ext cx="192" cy="96"/>
            </a:xfrm>
            <a:prstGeom prst="triangle">
              <a:avLst>
                <a:gd name="adj" fmla="val 50000"/>
              </a:avLst>
            </a:prstGeom>
            <a:solidFill>
              <a:srgbClr val="FF0066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 altLang="en-US" sz="7200"/>
            </a:p>
          </p:txBody>
        </p:sp>
        <p:sp>
          <p:nvSpPr>
            <p:cNvPr id="27681" name="AutoShape 58"/>
            <p:cNvSpPr>
              <a:spLocks noChangeArrowheads="1"/>
            </p:cNvSpPr>
            <p:nvPr/>
          </p:nvSpPr>
          <p:spPr bwMode="auto">
            <a:xfrm>
              <a:off x="4320" y="1776"/>
              <a:ext cx="192" cy="144"/>
            </a:xfrm>
            <a:prstGeom prst="triangle">
              <a:avLst>
                <a:gd name="adj" fmla="val 50000"/>
              </a:avLst>
            </a:prstGeom>
            <a:solidFill>
              <a:srgbClr val="FF0066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 altLang="en-US" sz="7200"/>
            </a:p>
          </p:txBody>
        </p:sp>
        <p:sp>
          <p:nvSpPr>
            <p:cNvPr id="27682" name="Line 59"/>
            <p:cNvSpPr>
              <a:spLocks noChangeAspect="1" noChangeShapeType="1"/>
            </p:cNvSpPr>
            <p:nvPr/>
          </p:nvSpPr>
          <p:spPr bwMode="auto">
            <a:xfrm flipV="1">
              <a:off x="4205" y="1200"/>
              <a:ext cx="0" cy="7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27683" name="Picture 60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1217"/>
              <a:ext cx="48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7684" name="Picture 61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9" y="1973"/>
              <a:ext cx="8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7685" name="Picture 62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1973"/>
              <a:ext cx="12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7686" name="Picture 63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3" y="1970"/>
              <a:ext cx="8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27687" name="AutoShape 64"/>
            <p:cNvSpPr>
              <a:spLocks noChangeArrowheads="1"/>
            </p:cNvSpPr>
            <p:nvPr/>
          </p:nvSpPr>
          <p:spPr bwMode="auto">
            <a:xfrm>
              <a:off x="3860" y="1536"/>
              <a:ext cx="672" cy="38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3333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en-US" sz="7200"/>
            </a:p>
          </p:txBody>
        </p:sp>
        <p:sp>
          <p:nvSpPr>
            <p:cNvPr id="27688" name="AutoShape 65"/>
            <p:cNvSpPr>
              <a:spLocks noChangeArrowheads="1"/>
            </p:cNvSpPr>
            <p:nvPr/>
          </p:nvSpPr>
          <p:spPr bwMode="auto">
            <a:xfrm>
              <a:off x="4320" y="1536"/>
              <a:ext cx="672" cy="38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3333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en-US" sz="7200"/>
            </a:p>
          </p:txBody>
        </p:sp>
        <p:sp>
          <p:nvSpPr>
            <p:cNvPr id="27689" name="AutoShape 66"/>
            <p:cNvSpPr>
              <a:spLocks noChangeArrowheads="1"/>
            </p:cNvSpPr>
            <p:nvPr/>
          </p:nvSpPr>
          <p:spPr bwMode="auto">
            <a:xfrm>
              <a:off x="3360" y="1536"/>
              <a:ext cx="672" cy="38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3333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en-US" sz="7200"/>
            </a:p>
          </p:txBody>
        </p:sp>
        <p:sp>
          <p:nvSpPr>
            <p:cNvPr id="27690" name="Line 67"/>
            <p:cNvSpPr>
              <a:spLocks noChangeAspect="1" noChangeShapeType="1"/>
            </p:cNvSpPr>
            <p:nvPr/>
          </p:nvSpPr>
          <p:spPr bwMode="auto">
            <a:xfrm>
              <a:off x="3120" y="1920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1" name="Line 68"/>
            <p:cNvSpPr>
              <a:spLocks noChangeAspect="1" noChangeShapeType="1"/>
            </p:cNvSpPr>
            <p:nvPr/>
          </p:nvSpPr>
          <p:spPr bwMode="auto">
            <a:xfrm>
              <a:off x="3696" y="1866"/>
              <a:ext cx="0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2" name="Line 69"/>
            <p:cNvSpPr>
              <a:spLocks noChangeAspect="1" noChangeShapeType="1"/>
            </p:cNvSpPr>
            <p:nvPr/>
          </p:nvSpPr>
          <p:spPr bwMode="auto">
            <a:xfrm>
              <a:off x="4656" y="1872"/>
              <a:ext cx="0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3" name="Line 70"/>
            <p:cNvSpPr>
              <a:spLocks noChangeAspect="1" noChangeShapeType="1"/>
            </p:cNvSpPr>
            <p:nvPr/>
          </p:nvSpPr>
          <p:spPr bwMode="auto">
            <a:xfrm>
              <a:off x="3840" y="1872"/>
              <a:ext cx="0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4" name="Line 71"/>
            <p:cNvSpPr>
              <a:spLocks noChangeAspect="1" noChangeShapeType="1"/>
            </p:cNvSpPr>
            <p:nvPr/>
          </p:nvSpPr>
          <p:spPr bwMode="auto">
            <a:xfrm>
              <a:off x="4512" y="1872"/>
              <a:ext cx="0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5" name="Line 72"/>
            <p:cNvSpPr>
              <a:spLocks noChangeAspect="1" noChangeShapeType="1"/>
            </p:cNvSpPr>
            <p:nvPr/>
          </p:nvSpPr>
          <p:spPr bwMode="auto">
            <a:xfrm>
              <a:off x="4896" y="1632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6" name="Line 73"/>
            <p:cNvSpPr>
              <a:spLocks noChangeAspect="1" noChangeShapeType="1"/>
            </p:cNvSpPr>
            <p:nvPr/>
          </p:nvSpPr>
          <p:spPr bwMode="auto">
            <a:xfrm>
              <a:off x="3264" y="1632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7" name="Rectangle 74"/>
            <p:cNvSpPr>
              <a:spLocks noChangeArrowheads="1"/>
            </p:cNvSpPr>
            <p:nvPr/>
          </p:nvSpPr>
          <p:spPr bwMode="auto">
            <a:xfrm>
              <a:off x="3840" y="1488"/>
              <a:ext cx="672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en-US" sz="7200"/>
            </a:p>
          </p:txBody>
        </p:sp>
        <p:pic>
          <p:nvPicPr>
            <p:cNvPr id="27698" name="Picture 75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972"/>
              <a:ext cx="24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27699" name="AutoShape 76"/>
            <p:cNvSpPr>
              <a:spLocks noChangeArrowheads="1"/>
            </p:cNvSpPr>
            <p:nvPr/>
          </p:nvSpPr>
          <p:spPr bwMode="auto">
            <a:xfrm>
              <a:off x="3024" y="1152"/>
              <a:ext cx="2352" cy="100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6666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en-US" sz="7200"/>
            </a:p>
          </p:txBody>
        </p:sp>
        <p:pic>
          <p:nvPicPr>
            <p:cNvPr id="27700" name="Picture 77" descr="txp_fig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2400"/>
              <a:ext cx="73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27701" name="AutoShape 78"/>
            <p:cNvSpPr>
              <a:spLocks noChangeArrowheads="1"/>
            </p:cNvSpPr>
            <p:nvPr/>
          </p:nvSpPr>
          <p:spPr bwMode="auto">
            <a:xfrm>
              <a:off x="4080" y="2160"/>
              <a:ext cx="288" cy="144"/>
            </a:xfrm>
            <a:prstGeom prst="downArrow">
              <a:avLst>
                <a:gd name="adj1" fmla="val 50000"/>
                <a:gd name="adj2" fmla="val 25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6666FF"/>
                </a:gs>
              </a:gsLst>
              <a:lin ang="5400000" scaled="1"/>
            </a:gradFill>
            <a:ln w="12700">
              <a:solidFill>
                <a:srgbClr val="6666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altLang="en-US" sz="7200"/>
            </a:p>
          </p:txBody>
        </p:sp>
        <p:sp>
          <p:nvSpPr>
            <p:cNvPr id="27702" name="Rectangle 79"/>
            <p:cNvSpPr>
              <a:spLocks noChangeArrowheads="1"/>
            </p:cNvSpPr>
            <p:nvPr/>
          </p:nvSpPr>
          <p:spPr bwMode="auto">
            <a:xfrm>
              <a:off x="3792" y="2352"/>
              <a:ext cx="912" cy="28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en-US" sz="7200"/>
            </a:p>
          </p:txBody>
        </p:sp>
        <p:sp>
          <p:nvSpPr>
            <p:cNvPr id="27703" name="AutoShape 80"/>
            <p:cNvSpPr>
              <a:spLocks noChangeArrowheads="1"/>
            </p:cNvSpPr>
            <p:nvPr/>
          </p:nvSpPr>
          <p:spPr bwMode="auto">
            <a:xfrm>
              <a:off x="4080" y="2688"/>
              <a:ext cx="288" cy="144"/>
            </a:xfrm>
            <a:prstGeom prst="downArrow">
              <a:avLst>
                <a:gd name="adj1" fmla="val 50000"/>
                <a:gd name="adj2" fmla="val 25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6666FF"/>
                </a:gs>
              </a:gsLst>
              <a:lin ang="5400000" scaled="1"/>
            </a:gradFill>
            <a:ln w="12700">
              <a:solidFill>
                <a:srgbClr val="6666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altLang="en-US" sz="7200"/>
            </a:p>
          </p:txBody>
        </p:sp>
        <p:sp>
          <p:nvSpPr>
            <p:cNvPr id="27704" name="Rectangle 81"/>
            <p:cNvSpPr>
              <a:spLocks noChangeArrowheads="1"/>
            </p:cNvSpPr>
            <p:nvPr/>
          </p:nvSpPr>
          <p:spPr bwMode="auto">
            <a:xfrm>
              <a:off x="3792" y="2880"/>
              <a:ext cx="912" cy="28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4800">
                  <a:solidFill>
                    <a:srgbClr val="FF0000"/>
                  </a:solidFill>
                  <a:latin typeface="Times New Roman" panose="02020603050405020304" pitchFamily="18" charset="0"/>
                </a:rPr>
                <a:t>aliasing</a:t>
              </a:r>
            </a:p>
          </p:txBody>
        </p:sp>
        <p:sp>
          <p:nvSpPr>
            <p:cNvPr id="27705" name="Freeform 82"/>
            <p:cNvSpPr>
              <a:spLocks/>
            </p:cNvSpPr>
            <p:nvPr/>
          </p:nvSpPr>
          <p:spPr bwMode="auto">
            <a:xfrm>
              <a:off x="4384" y="1920"/>
              <a:ext cx="608" cy="1056"/>
            </a:xfrm>
            <a:custGeom>
              <a:avLst/>
              <a:gdLst>
                <a:gd name="T0" fmla="*/ 80 w 608"/>
                <a:gd name="T1" fmla="*/ 0 h 1056"/>
                <a:gd name="T2" fmla="*/ 80 w 608"/>
                <a:gd name="T3" fmla="*/ 192 h 1056"/>
                <a:gd name="T4" fmla="*/ 560 w 608"/>
                <a:gd name="T5" fmla="*/ 480 h 1056"/>
                <a:gd name="T6" fmla="*/ 368 w 608"/>
                <a:gd name="T7" fmla="*/ 1056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8"/>
                <a:gd name="T13" fmla="*/ 0 h 1056"/>
                <a:gd name="T14" fmla="*/ 608 w 60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8" h="1056">
                  <a:moveTo>
                    <a:pt x="80" y="0"/>
                  </a:moveTo>
                  <a:cubicBezTo>
                    <a:pt x="40" y="56"/>
                    <a:pt x="0" y="112"/>
                    <a:pt x="80" y="192"/>
                  </a:cubicBezTo>
                  <a:cubicBezTo>
                    <a:pt x="160" y="272"/>
                    <a:pt x="512" y="336"/>
                    <a:pt x="560" y="480"/>
                  </a:cubicBezTo>
                  <a:cubicBezTo>
                    <a:pt x="608" y="624"/>
                    <a:pt x="488" y="840"/>
                    <a:pt x="368" y="105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57" name="Slide Number Placeholder 80"/>
          <p:cNvSpPr>
            <a:spLocks noGrp="1"/>
          </p:cNvSpPr>
          <p:nvPr>
            <p:ph type="sldNum" sz="quarter" idx="12"/>
          </p:nvPr>
        </p:nvSpPr>
        <p:spPr>
          <a:xfrm>
            <a:off x="19484975" y="12734925"/>
            <a:ext cx="1362075" cy="914400"/>
          </a:xfrm>
        </p:spPr>
        <p:txBody>
          <a:bodyPr/>
          <a:lstStyle/>
          <a:p>
            <a:pPr algn="ctr">
              <a:defRPr/>
            </a:pPr>
            <a:fld id="{BFE685C3-CAFA-4F60-92D9-7B1A47061271}" type="slidenum">
              <a:rPr lang="en-US"/>
              <a:pPr algn="ctr">
                <a:defRPr/>
              </a:pPr>
              <a:t>5</a:t>
            </a:fld>
            <a:endParaRPr lang="en-US"/>
          </a:p>
        </p:txBody>
      </p:sp>
      <p:sp>
        <p:nvSpPr>
          <p:cNvPr id="258" name="Footer Placeholder 81"/>
          <p:cNvSpPr txBox="1">
            <a:spLocks/>
          </p:cNvSpPr>
          <p:nvPr/>
        </p:nvSpPr>
        <p:spPr>
          <a:xfrm>
            <a:off x="4895850" y="12874625"/>
            <a:ext cx="14119225" cy="612775"/>
          </a:xfrm>
          <a:prstGeom prst="rect">
            <a:avLst/>
          </a:prstGeom>
        </p:spPr>
        <p:txBody>
          <a:bodyPr lIns="182880" tIns="91440" rIns="182880" bIns="91440" anchor="ctr"/>
          <a:lstStyle/>
          <a:p>
            <a:pPr defTabSz="1828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>
                <a:solidFill>
                  <a:schemeClr val="tx1">
                    <a:tint val="75000"/>
                  </a:schemeClr>
                </a:solidFill>
                <a:latin typeface="+mn-lt"/>
              </a:rPr>
              <a:t>Modul 10 - Siskom I -  ADC/PCM</a:t>
            </a:r>
          </a:p>
        </p:txBody>
      </p:sp>
      <p:sp>
        <p:nvSpPr>
          <p:cNvPr id="27679" name="Title 73"/>
          <p:cNvSpPr>
            <a:spLocks/>
          </p:cNvSpPr>
          <p:nvPr/>
        </p:nvSpPr>
        <p:spPr bwMode="auto">
          <a:xfrm>
            <a:off x="10063163" y="11287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6600" b="1">
                <a:latin typeface="Calibri" panose="020F0502020204030204" pitchFamily="34" charset="0"/>
                <a:cs typeface="Calibri" panose="020F0502020204030204" pitchFamily="34" charset="0"/>
              </a:rPr>
              <a:t>ALIASING EFFECT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73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altLang="en-US" sz="7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br>
              <a:rPr altLang="en-US" sz="72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altLang="en-US" sz="7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699" name="AutoShape 2"/>
          <p:cNvSpPr>
            <a:spLocks noChangeArrowheads="1"/>
          </p:cNvSpPr>
          <p:nvPr/>
        </p:nvSpPr>
        <p:spPr bwMode="auto">
          <a:xfrm>
            <a:off x="8378825" y="5518150"/>
            <a:ext cx="1981200" cy="498475"/>
          </a:xfrm>
          <a:prstGeom prst="rightArrow">
            <a:avLst>
              <a:gd name="adj1" fmla="val 50000"/>
              <a:gd name="adj2" fmla="val 99363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7200"/>
          </a:p>
        </p:txBody>
      </p:sp>
      <p:sp>
        <p:nvSpPr>
          <p:cNvPr id="29700" name="AutoShape 3"/>
          <p:cNvSpPr>
            <a:spLocks noChangeArrowheads="1"/>
          </p:cNvSpPr>
          <p:nvPr/>
        </p:nvSpPr>
        <p:spPr bwMode="auto">
          <a:xfrm>
            <a:off x="14017625" y="5570538"/>
            <a:ext cx="1981200" cy="469900"/>
          </a:xfrm>
          <a:prstGeom prst="rightArrow">
            <a:avLst>
              <a:gd name="adj1" fmla="val 50000"/>
              <a:gd name="adj2" fmla="val 105405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7200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10360025" y="4802188"/>
            <a:ext cx="36576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5600" b="1">
                <a:latin typeface="Times New Roman" panose="02020603050405020304" pitchFamily="18" charset="0"/>
              </a:rPr>
              <a:t>Quantizer</a:t>
            </a:r>
            <a:endParaRPr lang="en-GB" altLang="en-US" sz="5600" b="1">
              <a:latin typeface="Times New Roman" panose="02020603050405020304" pitchFamily="18" charset="0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4568825" y="9401175"/>
            <a:ext cx="724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4000" b="1">
                <a:latin typeface="Garamond" panose="02020404030301010803" pitchFamily="18" charset="0"/>
              </a:rPr>
              <a:t>Terdapat 2 jenis kuantiser yaitu :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568825" y="9575800"/>
            <a:ext cx="1841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en-US" altLang="en-US" sz="4800">
              <a:latin typeface="Times New Roman" panose="02020603050405020304" pitchFamily="18" charset="0"/>
            </a:endParaRP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5330825" y="4371975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V="1">
            <a:off x="5330825" y="3762375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V="1">
            <a:off x="5483225" y="3762375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5330825" y="3762375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V="1">
            <a:off x="5635625" y="3305175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V="1">
            <a:off x="5788025" y="3305175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5635625" y="3305175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flipV="1">
            <a:off x="5940425" y="3609975"/>
            <a:ext cx="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V="1">
            <a:off x="6092825" y="3609975"/>
            <a:ext cx="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5940425" y="3609975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V="1">
            <a:off x="6245225" y="3609975"/>
            <a:ext cx="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V="1">
            <a:off x="6397625" y="3609975"/>
            <a:ext cx="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6245225" y="3609975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 flipV="1">
            <a:off x="6550025" y="3000375"/>
            <a:ext cx="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 flipV="1">
            <a:off x="6702425" y="3000375"/>
            <a:ext cx="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6550025" y="3000375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 flipV="1">
            <a:off x="6854825" y="3305175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 flipV="1">
            <a:off x="7007225" y="3305175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>
            <a:off x="6854825" y="3305175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 flipV="1">
            <a:off x="7159625" y="3609975"/>
            <a:ext cx="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 flipV="1">
            <a:off x="7312025" y="3609975"/>
            <a:ext cx="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>
            <a:off x="7159625" y="3609975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 flipV="1">
            <a:off x="7464425" y="4067175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 flipV="1">
            <a:off x="7616825" y="4067175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>
            <a:off x="7464425" y="4067175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 flipV="1">
            <a:off x="7769225" y="4371975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 flipV="1">
            <a:off x="7921625" y="4371975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7769225" y="4676775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 flipV="1">
            <a:off x="8074025" y="4371975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 flipV="1">
            <a:off x="8226425" y="4371975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>
            <a:off x="8074025" y="4981575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 flipV="1">
            <a:off x="8378825" y="4371975"/>
            <a:ext cx="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 flipV="1">
            <a:off x="8531225" y="4371975"/>
            <a:ext cx="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8378825" y="5133975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 flipV="1">
            <a:off x="8683625" y="4371975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9" name="Line 43"/>
          <p:cNvSpPr>
            <a:spLocks noChangeShapeType="1"/>
          </p:cNvSpPr>
          <p:nvPr/>
        </p:nvSpPr>
        <p:spPr bwMode="auto">
          <a:xfrm flipV="1">
            <a:off x="8836025" y="4371975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0" name="Line 44"/>
          <p:cNvSpPr>
            <a:spLocks noChangeShapeType="1"/>
          </p:cNvSpPr>
          <p:nvPr/>
        </p:nvSpPr>
        <p:spPr bwMode="auto">
          <a:xfrm>
            <a:off x="8683625" y="4981575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 flipV="1">
            <a:off x="8988425" y="4371975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2" name="Line 46"/>
          <p:cNvSpPr>
            <a:spLocks noChangeShapeType="1"/>
          </p:cNvSpPr>
          <p:nvPr/>
        </p:nvSpPr>
        <p:spPr bwMode="auto">
          <a:xfrm flipV="1">
            <a:off x="9140825" y="4371975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3" name="Line 47"/>
          <p:cNvSpPr>
            <a:spLocks noChangeShapeType="1"/>
          </p:cNvSpPr>
          <p:nvPr/>
        </p:nvSpPr>
        <p:spPr bwMode="auto">
          <a:xfrm>
            <a:off x="8988425" y="4676775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4" name="Line 48"/>
          <p:cNvSpPr>
            <a:spLocks noChangeShapeType="1"/>
          </p:cNvSpPr>
          <p:nvPr/>
        </p:nvSpPr>
        <p:spPr bwMode="auto">
          <a:xfrm>
            <a:off x="14779625" y="4371975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5" name="Line 49"/>
          <p:cNvSpPr>
            <a:spLocks noChangeShapeType="1"/>
          </p:cNvSpPr>
          <p:nvPr/>
        </p:nvSpPr>
        <p:spPr bwMode="auto">
          <a:xfrm flipV="1">
            <a:off x="14779625" y="391477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6" name="Line 50"/>
          <p:cNvSpPr>
            <a:spLocks noChangeShapeType="1"/>
          </p:cNvSpPr>
          <p:nvPr/>
        </p:nvSpPr>
        <p:spPr bwMode="auto">
          <a:xfrm flipV="1">
            <a:off x="14932025" y="391477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7" name="Line 51"/>
          <p:cNvSpPr>
            <a:spLocks noChangeShapeType="1"/>
          </p:cNvSpPr>
          <p:nvPr/>
        </p:nvSpPr>
        <p:spPr bwMode="auto">
          <a:xfrm>
            <a:off x="14779625" y="391477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8" name="Line 52"/>
          <p:cNvSpPr>
            <a:spLocks noChangeShapeType="1"/>
          </p:cNvSpPr>
          <p:nvPr/>
        </p:nvSpPr>
        <p:spPr bwMode="auto">
          <a:xfrm flipV="1">
            <a:off x="15084425" y="3457575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9" name="Line 53"/>
          <p:cNvSpPr>
            <a:spLocks noChangeShapeType="1"/>
          </p:cNvSpPr>
          <p:nvPr/>
        </p:nvSpPr>
        <p:spPr bwMode="auto">
          <a:xfrm flipV="1">
            <a:off x="15236825" y="3457575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50" name="Line 54"/>
          <p:cNvSpPr>
            <a:spLocks noChangeShapeType="1"/>
          </p:cNvSpPr>
          <p:nvPr/>
        </p:nvSpPr>
        <p:spPr bwMode="auto">
          <a:xfrm>
            <a:off x="15084425" y="3457575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51" name="Line 55"/>
          <p:cNvSpPr>
            <a:spLocks noChangeShapeType="1"/>
          </p:cNvSpPr>
          <p:nvPr/>
        </p:nvSpPr>
        <p:spPr bwMode="auto">
          <a:xfrm flipV="1">
            <a:off x="15389225" y="3457575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52" name="Line 56"/>
          <p:cNvSpPr>
            <a:spLocks noChangeShapeType="1"/>
          </p:cNvSpPr>
          <p:nvPr/>
        </p:nvSpPr>
        <p:spPr bwMode="auto">
          <a:xfrm flipV="1">
            <a:off x="15541625" y="3457575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53" name="Line 57"/>
          <p:cNvSpPr>
            <a:spLocks noChangeShapeType="1"/>
          </p:cNvSpPr>
          <p:nvPr/>
        </p:nvSpPr>
        <p:spPr bwMode="auto">
          <a:xfrm>
            <a:off x="15389225" y="3457575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54" name="Line 58"/>
          <p:cNvSpPr>
            <a:spLocks noChangeShapeType="1"/>
          </p:cNvSpPr>
          <p:nvPr/>
        </p:nvSpPr>
        <p:spPr bwMode="auto">
          <a:xfrm>
            <a:off x="15694025" y="3457575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55" name="Line 59"/>
          <p:cNvSpPr>
            <a:spLocks noChangeShapeType="1"/>
          </p:cNvSpPr>
          <p:nvPr/>
        </p:nvSpPr>
        <p:spPr bwMode="auto">
          <a:xfrm flipV="1">
            <a:off x="15998825" y="3000375"/>
            <a:ext cx="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56" name="Line 60"/>
          <p:cNvSpPr>
            <a:spLocks noChangeShapeType="1"/>
          </p:cNvSpPr>
          <p:nvPr/>
        </p:nvSpPr>
        <p:spPr bwMode="auto">
          <a:xfrm flipV="1">
            <a:off x="16151225" y="3000375"/>
            <a:ext cx="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57" name="Line 61"/>
          <p:cNvSpPr>
            <a:spLocks noChangeShapeType="1"/>
          </p:cNvSpPr>
          <p:nvPr/>
        </p:nvSpPr>
        <p:spPr bwMode="auto">
          <a:xfrm>
            <a:off x="15998825" y="3000375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58" name="Line 62"/>
          <p:cNvSpPr>
            <a:spLocks noChangeShapeType="1"/>
          </p:cNvSpPr>
          <p:nvPr/>
        </p:nvSpPr>
        <p:spPr bwMode="auto">
          <a:xfrm flipV="1">
            <a:off x="16303625" y="3457575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59" name="Line 63"/>
          <p:cNvSpPr>
            <a:spLocks noChangeShapeType="1"/>
          </p:cNvSpPr>
          <p:nvPr/>
        </p:nvSpPr>
        <p:spPr bwMode="auto">
          <a:xfrm flipV="1">
            <a:off x="16456025" y="3457575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60" name="Line 64"/>
          <p:cNvSpPr>
            <a:spLocks noChangeShapeType="1"/>
          </p:cNvSpPr>
          <p:nvPr/>
        </p:nvSpPr>
        <p:spPr bwMode="auto">
          <a:xfrm>
            <a:off x="16303625" y="3457575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61" name="Line 65"/>
          <p:cNvSpPr>
            <a:spLocks noChangeShapeType="1"/>
          </p:cNvSpPr>
          <p:nvPr/>
        </p:nvSpPr>
        <p:spPr bwMode="auto">
          <a:xfrm flipV="1">
            <a:off x="16608425" y="3457575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62" name="Line 66"/>
          <p:cNvSpPr>
            <a:spLocks noChangeShapeType="1"/>
          </p:cNvSpPr>
          <p:nvPr/>
        </p:nvSpPr>
        <p:spPr bwMode="auto">
          <a:xfrm flipV="1">
            <a:off x="16760825" y="3457575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63" name="Line 67"/>
          <p:cNvSpPr>
            <a:spLocks noChangeShapeType="1"/>
          </p:cNvSpPr>
          <p:nvPr/>
        </p:nvSpPr>
        <p:spPr bwMode="auto">
          <a:xfrm>
            <a:off x="16608425" y="3457575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64" name="Line 68"/>
          <p:cNvSpPr>
            <a:spLocks noChangeShapeType="1"/>
          </p:cNvSpPr>
          <p:nvPr/>
        </p:nvSpPr>
        <p:spPr bwMode="auto">
          <a:xfrm flipV="1">
            <a:off x="16913225" y="3914775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65" name="Line 69"/>
          <p:cNvSpPr>
            <a:spLocks noChangeShapeType="1"/>
          </p:cNvSpPr>
          <p:nvPr/>
        </p:nvSpPr>
        <p:spPr bwMode="auto">
          <a:xfrm flipV="1">
            <a:off x="17065625" y="3914775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66" name="Line 70"/>
          <p:cNvSpPr>
            <a:spLocks noChangeShapeType="1"/>
          </p:cNvSpPr>
          <p:nvPr/>
        </p:nvSpPr>
        <p:spPr bwMode="auto">
          <a:xfrm>
            <a:off x="16913225" y="3914775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67" name="Line 71"/>
          <p:cNvSpPr>
            <a:spLocks noChangeShapeType="1"/>
          </p:cNvSpPr>
          <p:nvPr/>
        </p:nvSpPr>
        <p:spPr bwMode="auto">
          <a:xfrm flipV="1">
            <a:off x="17218025" y="4371975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68" name="Line 72"/>
          <p:cNvSpPr>
            <a:spLocks noChangeShapeType="1"/>
          </p:cNvSpPr>
          <p:nvPr/>
        </p:nvSpPr>
        <p:spPr bwMode="auto">
          <a:xfrm flipV="1">
            <a:off x="17370425" y="4371975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69" name="Line 73"/>
          <p:cNvSpPr>
            <a:spLocks noChangeShapeType="1"/>
          </p:cNvSpPr>
          <p:nvPr/>
        </p:nvSpPr>
        <p:spPr bwMode="auto">
          <a:xfrm>
            <a:off x="17218025" y="4829175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70" name="Line 74"/>
          <p:cNvSpPr>
            <a:spLocks noChangeShapeType="1"/>
          </p:cNvSpPr>
          <p:nvPr/>
        </p:nvSpPr>
        <p:spPr bwMode="auto">
          <a:xfrm flipV="1">
            <a:off x="17522825" y="4371975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71" name="Line 75"/>
          <p:cNvSpPr>
            <a:spLocks noChangeShapeType="1"/>
          </p:cNvSpPr>
          <p:nvPr/>
        </p:nvSpPr>
        <p:spPr bwMode="auto">
          <a:xfrm flipV="1">
            <a:off x="17675225" y="4371975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72" name="Line 76"/>
          <p:cNvSpPr>
            <a:spLocks noChangeShapeType="1"/>
          </p:cNvSpPr>
          <p:nvPr/>
        </p:nvSpPr>
        <p:spPr bwMode="auto">
          <a:xfrm>
            <a:off x="17522825" y="4829175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73" name="Line 77"/>
          <p:cNvSpPr>
            <a:spLocks noChangeShapeType="1"/>
          </p:cNvSpPr>
          <p:nvPr/>
        </p:nvSpPr>
        <p:spPr bwMode="auto">
          <a:xfrm flipV="1">
            <a:off x="17827625" y="4371975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74" name="Line 78"/>
          <p:cNvSpPr>
            <a:spLocks noChangeShapeType="1"/>
          </p:cNvSpPr>
          <p:nvPr/>
        </p:nvSpPr>
        <p:spPr bwMode="auto">
          <a:xfrm flipV="1">
            <a:off x="17980025" y="4371975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75" name="Line 79"/>
          <p:cNvSpPr>
            <a:spLocks noChangeShapeType="1"/>
          </p:cNvSpPr>
          <p:nvPr/>
        </p:nvSpPr>
        <p:spPr bwMode="auto">
          <a:xfrm>
            <a:off x="17827625" y="5286375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76" name="Line 80"/>
          <p:cNvSpPr>
            <a:spLocks noChangeShapeType="1"/>
          </p:cNvSpPr>
          <p:nvPr/>
        </p:nvSpPr>
        <p:spPr bwMode="auto">
          <a:xfrm flipV="1">
            <a:off x="18132425" y="4371975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77" name="Line 81"/>
          <p:cNvSpPr>
            <a:spLocks noChangeShapeType="1"/>
          </p:cNvSpPr>
          <p:nvPr/>
        </p:nvSpPr>
        <p:spPr bwMode="auto">
          <a:xfrm flipV="1">
            <a:off x="18284825" y="4371975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78" name="Line 82"/>
          <p:cNvSpPr>
            <a:spLocks noChangeShapeType="1"/>
          </p:cNvSpPr>
          <p:nvPr/>
        </p:nvSpPr>
        <p:spPr bwMode="auto">
          <a:xfrm>
            <a:off x="18132425" y="4829175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79" name="Line 83"/>
          <p:cNvSpPr>
            <a:spLocks noChangeShapeType="1"/>
          </p:cNvSpPr>
          <p:nvPr/>
        </p:nvSpPr>
        <p:spPr bwMode="auto">
          <a:xfrm flipV="1">
            <a:off x="18437225" y="4371975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0" name="Line 84"/>
          <p:cNvSpPr>
            <a:spLocks noChangeShapeType="1"/>
          </p:cNvSpPr>
          <p:nvPr/>
        </p:nvSpPr>
        <p:spPr bwMode="auto">
          <a:xfrm flipV="1">
            <a:off x="18589625" y="4371975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1" name="Line 85"/>
          <p:cNvSpPr>
            <a:spLocks noChangeShapeType="1"/>
          </p:cNvSpPr>
          <p:nvPr/>
        </p:nvSpPr>
        <p:spPr bwMode="auto">
          <a:xfrm>
            <a:off x="18437225" y="4829175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2" name="Line 86"/>
          <p:cNvSpPr>
            <a:spLocks noChangeShapeType="1"/>
          </p:cNvSpPr>
          <p:nvPr/>
        </p:nvSpPr>
        <p:spPr bwMode="auto">
          <a:xfrm flipV="1">
            <a:off x="15694025" y="3457575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3" name="Line 87"/>
          <p:cNvSpPr>
            <a:spLocks noChangeShapeType="1"/>
          </p:cNvSpPr>
          <p:nvPr/>
        </p:nvSpPr>
        <p:spPr bwMode="auto">
          <a:xfrm flipV="1">
            <a:off x="15846425" y="3457575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4" name="Text Box 88"/>
          <p:cNvSpPr txBox="1">
            <a:spLocks noChangeArrowheads="1"/>
          </p:cNvSpPr>
          <p:nvPr/>
        </p:nvSpPr>
        <p:spPr bwMode="auto">
          <a:xfrm>
            <a:off x="4721225" y="10163175"/>
            <a:ext cx="12188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4000" b="1">
                <a:latin typeface="Garamond" panose="02020404030301010803" pitchFamily="18" charset="0"/>
              </a:rPr>
              <a:t>1) Kuantiser Uniform (lebar selang kuantisasi seragam)</a:t>
            </a:r>
          </a:p>
        </p:txBody>
      </p:sp>
      <p:sp>
        <p:nvSpPr>
          <p:cNvPr id="29785" name="Text Box 89"/>
          <p:cNvSpPr txBox="1">
            <a:spLocks noChangeArrowheads="1"/>
          </p:cNvSpPr>
          <p:nvPr/>
        </p:nvSpPr>
        <p:spPr bwMode="auto">
          <a:xfrm>
            <a:off x="4721225" y="10782300"/>
            <a:ext cx="14616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4000" b="1">
                <a:latin typeface="Garamond" panose="02020404030301010803" pitchFamily="18" charset="0"/>
              </a:rPr>
              <a:t>2) Kuantiser Non-Uniform (lebar selang kuantisasi tidak seragam)</a:t>
            </a:r>
          </a:p>
        </p:txBody>
      </p:sp>
      <p:sp>
        <p:nvSpPr>
          <p:cNvPr id="29786" name="Text Box 90"/>
          <p:cNvSpPr txBox="1">
            <a:spLocks noChangeArrowheads="1"/>
          </p:cNvSpPr>
          <p:nvPr/>
        </p:nvSpPr>
        <p:spPr bwMode="auto">
          <a:xfrm>
            <a:off x="4630738" y="7267575"/>
            <a:ext cx="1415256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4000" b="1">
                <a:latin typeface="Garamond" panose="02020404030301010803" pitchFamily="18" charset="0"/>
              </a:rPr>
              <a:t>Kuantisasi  : mengubah level amplituda menjadi diskret dengan </a:t>
            </a:r>
          </a:p>
          <a:p>
            <a:pPr eaLnBrk="1" hangingPunct="1"/>
            <a:r>
              <a:rPr lang="en-US" altLang="en-US" sz="4000" b="1">
                <a:latin typeface="Garamond" panose="02020404030301010803" pitchFamily="18" charset="0"/>
              </a:rPr>
              <a:t>	        jumlah terbatas. </a:t>
            </a:r>
          </a:p>
          <a:p>
            <a:pPr eaLnBrk="1" hangingPunct="1"/>
            <a:r>
              <a:rPr lang="en-US" altLang="en-US" sz="4000" b="1">
                <a:latin typeface="Garamond" panose="02020404030301010803" pitchFamily="18" charset="0"/>
              </a:rPr>
              <a:t>Jumlah level kuantisasi M = 2</a:t>
            </a:r>
            <a:r>
              <a:rPr lang="en-US" altLang="en-US" sz="4000" b="1" baseline="30000">
                <a:latin typeface="Garamond" panose="02020404030301010803" pitchFamily="18" charset="0"/>
              </a:rPr>
              <a:t>N</a:t>
            </a:r>
            <a:r>
              <a:rPr lang="en-US" altLang="en-US" sz="4000" b="1">
                <a:latin typeface="Garamond" panose="02020404030301010803" pitchFamily="18" charset="0"/>
              </a:rPr>
              <a:t>  	, N = jumlah bit pengkodean</a:t>
            </a:r>
          </a:p>
        </p:txBody>
      </p:sp>
      <p:sp>
        <p:nvSpPr>
          <p:cNvPr id="29787" name="Text Box 91"/>
          <p:cNvSpPr txBox="1">
            <a:spLocks noChangeArrowheads="1"/>
          </p:cNvSpPr>
          <p:nvPr/>
        </p:nvSpPr>
        <p:spPr bwMode="auto">
          <a:xfrm>
            <a:off x="9274175" y="4229100"/>
            <a:ext cx="35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9788" name="Text Box 92"/>
          <p:cNvSpPr txBox="1">
            <a:spLocks noChangeArrowheads="1"/>
          </p:cNvSpPr>
          <p:nvPr/>
        </p:nvSpPr>
        <p:spPr bwMode="auto">
          <a:xfrm>
            <a:off x="18840450" y="4219575"/>
            <a:ext cx="35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0825" y="670560"/>
            <a:ext cx="975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PROSES KUANTISASI</a:t>
            </a:r>
            <a:endParaRPr lang="en-US" sz="66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73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</a:p>
        </p:txBody>
      </p:sp>
      <p:pic>
        <p:nvPicPr>
          <p:cNvPr id="3174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" t="1604" r="6123" b="6868"/>
          <a:stretch>
            <a:fillRect/>
          </a:stretch>
        </p:blipFill>
        <p:spPr bwMode="auto">
          <a:xfrm>
            <a:off x="4416425" y="2743200"/>
            <a:ext cx="15544800" cy="915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73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altLang="en-US" sz="8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altLang="en-US" sz="80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altLang="en-US" sz="8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</a:p>
        </p:txBody>
      </p:sp>
      <p:sp>
        <p:nvSpPr>
          <p:cNvPr id="38915" name="AutoShape 2"/>
          <p:cNvSpPr>
            <a:spLocks noChangeArrowheads="1"/>
          </p:cNvSpPr>
          <p:nvPr/>
        </p:nvSpPr>
        <p:spPr bwMode="auto">
          <a:xfrm>
            <a:off x="8112125" y="6540500"/>
            <a:ext cx="2647950" cy="412750"/>
          </a:xfrm>
          <a:prstGeom prst="rightArrow">
            <a:avLst>
              <a:gd name="adj1" fmla="val 50000"/>
              <a:gd name="adj2" fmla="val 160385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7200"/>
          </a:p>
        </p:txBody>
      </p:sp>
      <p:sp>
        <p:nvSpPr>
          <p:cNvPr id="38916" name="AutoShape 3"/>
          <p:cNvSpPr>
            <a:spLocks noChangeArrowheads="1"/>
          </p:cNvSpPr>
          <p:nvPr/>
        </p:nvSpPr>
        <p:spPr bwMode="auto">
          <a:xfrm>
            <a:off x="14417675" y="6423025"/>
            <a:ext cx="3314700" cy="530225"/>
          </a:xfrm>
          <a:prstGeom prst="rightArrow">
            <a:avLst>
              <a:gd name="adj1" fmla="val 50000"/>
              <a:gd name="adj2" fmla="val 15628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720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0760075" y="5429250"/>
            <a:ext cx="3657600" cy="2438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8000" b="1">
                <a:latin typeface="Times New Roman" panose="02020603050405020304" pitchFamily="18" charset="0"/>
              </a:rPr>
              <a:t>Encod</a:t>
            </a:r>
            <a:endParaRPr lang="en-GB" altLang="en-US" sz="8000" b="1">
              <a:latin typeface="Times New Roman" panose="02020603050405020304" pitchFamily="18" charset="0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5578475" y="8172450"/>
            <a:ext cx="104124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4000" b="1">
                <a:latin typeface="Garamond" panose="02020404030301010803" pitchFamily="18" charset="0"/>
              </a:rPr>
              <a:t>Contoh di atas menunjukkan proses encoding, </a:t>
            </a:r>
          </a:p>
          <a:p>
            <a:pPr eaLnBrk="1" hangingPunct="1"/>
            <a:r>
              <a:rPr lang="en-US" altLang="en-US" sz="4000" b="1">
                <a:latin typeface="Garamond" panose="02020404030301010803" pitchFamily="18" charset="0"/>
              </a:rPr>
              <a:t>1 simbol masukan dikodekan menjadi 8 bit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5578475" y="9525000"/>
            <a:ext cx="1841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en-US" altLang="en-US" sz="4800">
              <a:latin typeface="Times New Roman" panose="02020603050405020304" pitchFamily="18" charset="0"/>
            </a:endParaRP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15179675" y="512445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V="1">
            <a:off x="15179675" y="4362450"/>
            <a:ext cx="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 flipV="1">
            <a:off x="15636875" y="4362450"/>
            <a:ext cx="0" cy="152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15179675" y="4362450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5883275" y="512445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 flipV="1">
            <a:off x="6188075" y="4210050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 flipV="1">
            <a:off x="6340475" y="4210050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6188075" y="421005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 flipV="1">
            <a:off x="6492875" y="4210050"/>
            <a:ext cx="0" cy="914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flipV="1">
            <a:off x="6645275" y="4210050"/>
            <a:ext cx="0" cy="914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6492875" y="4210050"/>
            <a:ext cx="152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6797675" y="4210050"/>
            <a:ext cx="152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flipV="1">
            <a:off x="7102475" y="3752850"/>
            <a:ext cx="0" cy="1371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 flipV="1">
            <a:off x="7254875" y="3752850"/>
            <a:ext cx="0" cy="1371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7102475" y="3752850"/>
            <a:ext cx="152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 flipV="1">
            <a:off x="7407275" y="4210050"/>
            <a:ext cx="0" cy="914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 flipV="1">
            <a:off x="7559675" y="4210050"/>
            <a:ext cx="0" cy="914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7407275" y="4210050"/>
            <a:ext cx="152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 flipV="1">
            <a:off x="7712075" y="4210050"/>
            <a:ext cx="0" cy="914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9" name="Line 27"/>
          <p:cNvSpPr>
            <a:spLocks noChangeShapeType="1"/>
          </p:cNvSpPr>
          <p:nvPr/>
        </p:nvSpPr>
        <p:spPr bwMode="auto">
          <a:xfrm flipV="1">
            <a:off x="7864475" y="4210050"/>
            <a:ext cx="0" cy="914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>
            <a:off x="7712075" y="4210050"/>
            <a:ext cx="152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 flipV="1">
            <a:off x="8016875" y="4667250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 flipV="1">
            <a:off x="8169275" y="4667250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3" name="Line 31"/>
          <p:cNvSpPr>
            <a:spLocks noChangeShapeType="1"/>
          </p:cNvSpPr>
          <p:nvPr/>
        </p:nvSpPr>
        <p:spPr bwMode="auto">
          <a:xfrm>
            <a:off x="8016875" y="4667250"/>
            <a:ext cx="152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4" name="Line 32"/>
          <p:cNvSpPr>
            <a:spLocks noChangeShapeType="1"/>
          </p:cNvSpPr>
          <p:nvPr/>
        </p:nvSpPr>
        <p:spPr bwMode="auto">
          <a:xfrm flipV="1">
            <a:off x="8321675" y="5124450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5" name="Line 33"/>
          <p:cNvSpPr>
            <a:spLocks noChangeShapeType="1"/>
          </p:cNvSpPr>
          <p:nvPr/>
        </p:nvSpPr>
        <p:spPr bwMode="auto">
          <a:xfrm flipV="1">
            <a:off x="8474075" y="5124450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6" name="Line 34"/>
          <p:cNvSpPr>
            <a:spLocks noChangeShapeType="1"/>
          </p:cNvSpPr>
          <p:nvPr/>
        </p:nvSpPr>
        <p:spPr bwMode="auto">
          <a:xfrm>
            <a:off x="8321675" y="5581650"/>
            <a:ext cx="152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 flipV="1">
            <a:off x="8626475" y="5124450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 flipV="1">
            <a:off x="8778875" y="5124450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8626475" y="5581650"/>
            <a:ext cx="152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 flipV="1">
            <a:off x="8931275" y="5124450"/>
            <a:ext cx="0" cy="914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 flipV="1">
            <a:off x="9083675" y="5124450"/>
            <a:ext cx="0" cy="914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>
            <a:off x="8931275" y="6038850"/>
            <a:ext cx="152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 flipV="1">
            <a:off x="9236075" y="5124450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 flipV="1">
            <a:off x="9388475" y="5124450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5" name="Line 43"/>
          <p:cNvSpPr>
            <a:spLocks noChangeShapeType="1"/>
          </p:cNvSpPr>
          <p:nvPr/>
        </p:nvSpPr>
        <p:spPr bwMode="auto">
          <a:xfrm>
            <a:off x="9236075" y="5581650"/>
            <a:ext cx="152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6" name="Line 44"/>
          <p:cNvSpPr>
            <a:spLocks noChangeShapeType="1"/>
          </p:cNvSpPr>
          <p:nvPr/>
        </p:nvSpPr>
        <p:spPr bwMode="auto">
          <a:xfrm flipV="1">
            <a:off x="9540875" y="5124450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7" name="Line 45"/>
          <p:cNvSpPr>
            <a:spLocks noChangeShapeType="1"/>
          </p:cNvSpPr>
          <p:nvPr/>
        </p:nvSpPr>
        <p:spPr bwMode="auto">
          <a:xfrm flipV="1">
            <a:off x="9693275" y="5124450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8" name="Line 46"/>
          <p:cNvSpPr>
            <a:spLocks noChangeShapeType="1"/>
          </p:cNvSpPr>
          <p:nvPr/>
        </p:nvSpPr>
        <p:spPr bwMode="auto">
          <a:xfrm>
            <a:off x="9540875" y="5581650"/>
            <a:ext cx="152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9" name="Line 47"/>
          <p:cNvSpPr>
            <a:spLocks noChangeShapeType="1"/>
          </p:cNvSpPr>
          <p:nvPr/>
        </p:nvSpPr>
        <p:spPr bwMode="auto">
          <a:xfrm flipV="1">
            <a:off x="6797675" y="4210050"/>
            <a:ext cx="0" cy="914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0" name="Line 48"/>
          <p:cNvSpPr>
            <a:spLocks noChangeShapeType="1"/>
          </p:cNvSpPr>
          <p:nvPr/>
        </p:nvSpPr>
        <p:spPr bwMode="auto">
          <a:xfrm flipV="1">
            <a:off x="6950075" y="4210050"/>
            <a:ext cx="0" cy="914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1" name="Line 49"/>
          <p:cNvSpPr>
            <a:spLocks noChangeShapeType="1"/>
          </p:cNvSpPr>
          <p:nvPr/>
        </p:nvSpPr>
        <p:spPr bwMode="auto">
          <a:xfrm>
            <a:off x="15636875" y="5886450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2" name="Line 50"/>
          <p:cNvSpPr>
            <a:spLocks noChangeShapeType="1"/>
          </p:cNvSpPr>
          <p:nvPr/>
        </p:nvSpPr>
        <p:spPr bwMode="auto">
          <a:xfrm flipV="1">
            <a:off x="16094075" y="4362450"/>
            <a:ext cx="0" cy="152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3" name="Line 51"/>
          <p:cNvSpPr>
            <a:spLocks noChangeShapeType="1"/>
          </p:cNvSpPr>
          <p:nvPr/>
        </p:nvSpPr>
        <p:spPr bwMode="auto">
          <a:xfrm>
            <a:off x="16094075" y="4362450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4" name="Line 52"/>
          <p:cNvSpPr>
            <a:spLocks noChangeShapeType="1"/>
          </p:cNvSpPr>
          <p:nvPr/>
        </p:nvSpPr>
        <p:spPr bwMode="auto">
          <a:xfrm flipV="1">
            <a:off x="16856075" y="4362450"/>
            <a:ext cx="0" cy="152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5" name="Line 53"/>
          <p:cNvSpPr>
            <a:spLocks noChangeShapeType="1"/>
          </p:cNvSpPr>
          <p:nvPr/>
        </p:nvSpPr>
        <p:spPr bwMode="auto">
          <a:xfrm flipV="1">
            <a:off x="17313275" y="4362450"/>
            <a:ext cx="0" cy="152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6" name="Line 54"/>
          <p:cNvSpPr>
            <a:spLocks noChangeShapeType="1"/>
          </p:cNvSpPr>
          <p:nvPr/>
        </p:nvSpPr>
        <p:spPr bwMode="auto">
          <a:xfrm flipV="1">
            <a:off x="18532475" y="4362450"/>
            <a:ext cx="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7" name="Line 55"/>
          <p:cNvSpPr>
            <a:spLocks noChangeShapeType="1"/>
          </p:cNvSpPr>
          <p:nvPr/>
        </p:nvSpPr>
        <p:spPr bwMode="auto">
          <a:xfrm>
            <a:off x="16856075" y="5886450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8" name="Line 56"/>
          <p:cNvSpPr>
            <a:spLocks noChangeShapeType="1"/>
          </p:cNvSpPr>
          <p:nvPr/>
        </p:nvSpPr>
        <p:spPr bwMode="auto">
          <a:xfrm>
            <a:off x="17313275" y="4362450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9" name="Line 57"/>
          <p:cNvSpPr>
            <a:spLocks noChangeShapeType="1"/>
          </p:cNvSpPr>
          <p:nvPr/>
        </p:nvSpPr>
        <p:spPr bwMode="auto">
          <a:xfrm>
            <a:off x="6188075" y="603885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0" name="Line 58"/>
          <p:cNvSpPr>
            <a:spLocks noChangeShapeType="1"/>
          </p:cNvSpPr>
          <p:nvPr/>
        </p:nvSpPr>
        <p:spPr bwMode="auto">
          <a:xfrm flipV="1">
            <a:off x="6188075" y="5124450"/>
            <a:ext cx="0" cy="9144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1" name="Line 59"/>
          <p:cNvSpPr>
            <a:spLocks noChangeShapeType="1"/>
          </p:cNvSpPr>
          <p:nvPr/>
        </p:nvSpPr>
        <p:spPr bwMode="auto">
          <a:xfrm flipV="1">
            <a:off x="6492875" y="5124450"/>
            <a:ext cx="0" cy="9144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2" name="Text Box 60"/>
          <p:cNvSpPr txBox="1">
            <a:spLocks noChangeArrowheads="1"/>
          </p:cNvSpPr>
          <p:nvPr/>
        </p:nvSpPr>
        <p:spPr bwMode="auto">
          <a:xfrm>
            <a:off x="6035675" y="6038850"/>
            <a:ext cx="536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4000" b="1">
                <a:latin typeface="Garamond" panose="02020404030301010803" pitchFamily="18" charset="0"/>
              </a:rPr>
              <a:t>T</a:t>
            </a:r>
          </a:p>
        </p:txBody>
      </p:sp>
      <p:sp>
        <p:nvSpPr>
          <p:cNvPr id="38973" name="Line 61"/>
          <p:cNvSpPr>
            <a:spLocks noChangeShapeType="1"/>
          </p:cNvSpPr>
          <p:nvPr/>
        </p:nvSpPr>
        <p:spPr bwMode="auto">
          <a:xfrm>
            <a:off x="15179675" y="3905250"/>
            <a:ext cx="3352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4" name="Line 62"/>
          <p:cNvSpPr>
            <a:spLocks noChangeShapeType="1"/>
          </p:cNvSpPr>
          <p:nvPr/>
        </p:nvSpPr>
        <p:spPr bwMode="auto">
          <a:xfrm flipV="1">
            <a:off x="15179675" y="3905250"/>
            <a:ext cx="0" cy="9144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5" name="Line 63"/>
          <p:cNvSpPr>
            <a:spLocks noChangeShapeType="1"/>
          </p:cNvSpPr>
          <p:nvPr/>
        </p:nvSpPr>
        <p:spPr bwMode="auto">
          <a:xfrm flipV="1">
            <a:off x="18532475" y="3905250"/>
            <a:ext cx="0" cy="9144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6" name="Text Box 64"/>
          <p:cNvSpPr txBox="1">
            <a:spLocks noChangeArrowheads="1"/>
          </p:cNvSpPr>
          <p:nvPr/>
        </p:nvSpPr>
        <p:spPr bwMode="auto">
          <a:xfrm>
            <a:off x="16446500" y="3263900"/>
            <a:ext cx="536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4000" b="1">
                <a:latin typeface="Garamond" panose="02020404030301010803" pitchFamily="18" charset="0"/>
              </a:rPr>
              <a:t>T</a:t>
            </a:r>
          </a:p>
        </p:txBody>
      </p:sp>
      <p:sp>
        <p:nvSpPr>
          <p:cNvPr id="38977" name="Text Box 65"/>
          <p:cNvSpPr txBox="1">
            <a:spLocks noChangeArrowheads="1"/>
          </p:cNvSpPr>
          <p:nvPr/>
        </p:nvSpPr>
        <p:spPr bwMode="auto">
          <a:xfrm>
            <a:off x="5578475" y="9696450"/>
            <a:ext cx="131937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4000" b="1">
                <a:latin typeface="Garamond" panose="02020404030301010803" pitchFamily="18" charset="0"/>
              </a:rPr>
              <a:t>Jumlah bit untuk mengkodekan tiap simbol ditentukan oleh</a:t>
            </a:r>
          </a:p>
          <a:p>
            <a:pPr eaLnBrk="1" hangingPunct="1"/>
            <a:r>
              <a:rPr lang="en-US" altLang="en-US" sz="4000" b="1">
                <a:latin typeface="Garamond" panose="02020404030301010803" pitchFamily="18" charset="0"/>
              </a:rPr>
              <a:t>perangkat ADC (Analog to Digital Converter)</a:t>
            </a:r>
          </a:p>
        </p:txBody>
      </p:sp>
      <p:sp>
        <p:nvSpPr>
          <p:cNvPr id="38978" name="Text Box 67"/>
          <p:cNvSpPr txBox="1">
            <a:spLocks noChangeArrowheads="1"/>
          </p:cNvSpPr>
          <p:nvPr/>
        </p:nvSpPr>
        <p:spPr bwMode="auto">
          <a:xfrm>
            <a:off x="9947275" y="5006975"/>
            <a:ext cx="35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8979" name="Text Box 68"/>
          <p:cNvSpPr txBox="1">
            <a:spLocks noChangeArrowheads="1"/>
          </p:cNvSpPr>
          <p:nvPr/>
        </p:nvSpPr>
        <p:spPr bwMode="auto">
          <a:xfrm>
            <a:off x="19107150" y="5022850"/>
            <a:ext cx="35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</a:rPr>
              <a:t>t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5" y="304800"/>
            <a:ext cx="17526000" cy="1066800"/>
          </a:xfrm>
          <a:solidFill>
            <a:srgbClr val="FFFFCC"/>
          </a:solidFill>
        </p:spPr>
        <p:txBody>
          <a:bodyPr>
            <a:normAutofit fontScale="90000"/>
          </a:bodyPr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sz="7200" b="1">
                <a:solidFill>
                  <a:schemeClr val="accent2"/>
                </a:solidFill>
              </a:rPr>
              <a:t>  KONSEP FREKUENSI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25" y="1676400"/>
            <a:ext cx="179832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65150" indent="-565150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altLang="en-US" b="1" smtClean="0">
                <a:solidFill>
                  <a:srgbClr val="009900"/>
                </a:solidFill>
                <a:latin typeface="Lato"/>
              </a:rPr>
              <a:t> Sinyal sinusoidal waktu kontinu </a:t>
            </a:r>
          </a:p>
          <a:p>
            <a:pPr marL="1489075" lvl="1" indent="-685800" eaLnBrk="1" hangingPunct="1">
              <a:buClr>
                <a:schemeClr val="accent2"/>
              </a:buClr>
            </a:pPr>
            <a:endParaRPr altLang="en-US" b="1" smtClean="0">
              <a:solidFill>
                <a:srgbClr val="663300"/>
              </a:solidFill>
              <a:latin typeface="Lato"/>
            </a:endParaRPr>
          </a:p>
          <a:p>
            <a:pPr marL="1489075" lvl="1" indent="-685800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altLang="en-US" b="1" smtClean="0">
              <a:solidFill>
                <a:srgbClr val="663300"/>
              </a:solidFill>
              <a:latin typeface="Lato"/>
            </a:endParaRPr>
          </a:p>
          <a:p>
            <a:pPr marL="1489075" lvl="1" indent="-685800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altLang="en-US" sz="4800" b="1" smtClean="0">
              <a:solidFill>
                <a:srgbClr val="663300"/>
              </a:solidFill>
              <a:latin typeface="Lato"/>
            </a:endParaRP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4283075" y="3352800"/>
          <a:ext cx="121888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Equation" r:id="rId4" imgW="2298700" imgH="228600" progId="Equation.3">
                  <p:embed/>
                </p:oleObj>
              </mc:Choice>
              <mc:Fallback>
                <p:oleObj name="Equation" r:id="rId4" imgW="2298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3352800"/>
                        <a:ext cx="12188825" cy="120967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754688" y="10353675"/>
            <a:ext cx="13258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 b="1"/>
              <a:t>F = frekuensi [siklus/detik, hertz (Hz)]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635625" y="4638675"/>
            <a:ext cx="99060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 b="1"/>
              <a:t>t = waktu</a:t>
            </a:r>
          </a:p>
          <a:p>
            <a:pPr>
              <a:spcBef>
                <a:spcPct val="50000"/>
              </a:spcBef>
            </a:pPr>
            <a:r>
              <a:rPr lang="en-US" altLang="en-US" sz="4800" b="1"/>
              <a:t>A = amplituda</a:t>
            </a:r>
          </a:p>
          <a:p>
            <a:pPr>
              <a:spcBef>
                <a:spcPct val="50000"/>
              </a:spcBef>
              <a:buFont typeface="Symbol" panose="05050102010706020507" pitchFamily="18" charset="2"/>
              <a:buChar char="W"/>
            </a:pPr>
            <a:r>
              <a:rPr lang="en-US" altLang="en-US" sz="4800" b="1">
                <a:sym typeface="Symbol" panose="05050102010706020507" pitchFamily="18" charset="2"/>
              </a:rPr>
              <a:t> = frekuensi sudut[radian/detik]</a:t>
            </a:r>
          </a:p>
          <a:p>
            <a:pPr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en-US" sz="4800" b="1">
                <a:sym typeface="Symbol" panose="05050102010706020507" pitchFamily="18" charset="2"/>
              </a:rPr>
              <a:t> = fasa [radian]</a:t>
            </a:r>
            <a:endParaRPr lang="en-US" altLang="en-US" sz="4800" b="1"/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4337050" y="9001125"/>
          <a:ext cx="129286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name="Equation" r:id="rId6" imgW="2438400" imgH="228600" progId="Equation.3">
                  <p:embed/>
                </p:oleObj>
              </mc:Choice>
              <mc:Fallback>
                <p:oleObj name="Equation" r:id="rId6" imgW="2438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9001125"/>
                        <a:ext cx="12928600" cy="120967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 autoUpdateAnimBg="0"/>
      <p:bldP spid="20483" grpId="0" build="p" autoUpdateAnimBg="0"/>
      <p:bldP spid="20485" grpId="0" autoUpdateAnimBg="0"/>
      <p:bldP spid="20486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_s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20"/>
  <p:tag name="PICTUREFILESIZE" val="257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11"/>
  <p:tag name="PICTUREFILESIZE" val="185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_s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17"/>
  <p:tag name="PICTUREFILESIZE" val="254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-f_s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33"/>
  <p:tag name="PICTUREFILESIZE" val="300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0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11"/>
  <p:tag name="PICTUREFILESIZE" val="179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8"/>
  <p:tag name="PICTUREFILESIZE" val="150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0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11"/>
  <p:tag name="PICTUREFILESIZE" val="179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8"/>
  <p:tag name="PICTUREFILESIZE" val="150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_s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20"/>
  <p:tag name="PICTUREFILESIZE" val="257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0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11"/>
  <p:tag name="PICTUREFILESIZE" val="179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2T_s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32"/>
  <p:tag name="PICTUREFILESIZE" val="36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11"/>
  <p:tag name="PICTUREFILESIZE" val="185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-T_s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35"/>
  <p:tag name="PICTUREFILESIZE" val="292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3T_s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32"/>
  <p:tag name="PICTUREFILESIZE" val="397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8"/>
  <p:tag name="PICTUREFILESIZE" val="150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_s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20"/>
  <p:tag name="PICTUREFILESIZE" val="25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0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11"/>
  <p:tag name="PICTUREFILESIZE" val="179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2T_s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32"/>
  <p:tag name="PICTUREFILESIZE" val="369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-T_s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35"/>
  <p:tag name="PICTUREFILESIZE" val="29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3T_s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32"/>
  <p:tag name="PICTUREFILESIZE" val="397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11"/>
  <p:tag name="PICTUREFILESIZE" val="185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_s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17"/>
  <p:tag name="PICTUREFILESIZE" val="25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0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11"/>
  <p:tag name="PICTUREFILESIZE" val="179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-f_s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33"/>
  <p:tag name="PICTUREFILESIZE" val="300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0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11"/>
  <p:tag name="PICTUREFILESIZE" val="179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|X_s(f)|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66"/>
  <p:tag name="PICTUREFILESIZE" val="743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_m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25"/>
  <p:tag name="PICTUREFILESIZE" val="299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-f_m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40"/>
  <p:tag name="PICTUREFILESIZE" val="349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|X_s(f)|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66"/>
  <p:tag name="PICTUREFILESIZE" val="743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11"/>
  <p:tag name="PICTUREFILESIZE" val="185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_s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17"/>
  <p:tag name="PICTUREFILESIZE" val="254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0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11"/>
  <p:tag name="PICTUREFILESIZE" val="179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-f_s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33"/>
  <p:tag name="PICTUREFILESIZE" val="300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_m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25"/>
  <p:tag name="PICTUREFILESIZE" val="299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_s&lt;2f_m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84"/>
  <p:tag name="PICTUREFILESIZE" val="690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_s=2f_m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87"/>
  <p:tag name="PICTUREFILESIZE" val="647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|X_s(f)|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66"/>
  <p:tag name="PICTUREFILESIZE" val="743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11"/>
  <p:tag name="PICTUREFILESIZE" val="185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_s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17"/>
  <p:tag name="PICTUREFILESIZE" val="254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-f_s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33"/>
  <p:tag name="PICTUREFILESIZE" val="300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0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11"/>
  <p:tag name="PICTUREFILESIZE" val="179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_m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25"/>
  <p:tag name="PICTUREFILESIZE" val="299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-f_m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40"/>
  <p:tag name="PICTUREFILESIZE" val="349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_s&gt;2f_m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84"/>
  <p:tag name="PICTUREFILESIZE" val="68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-f_m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40"/>
  <p:tag name="PICTUREFILESIZE" val="349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11"/>
  <p:tag name="PICTUREFILESIZE" val="18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_s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17"/>
  <p:tag name="PICTUREFILESIZE" val="25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-f_s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33"/>
  <p:tag name="PICTUREFILESIZE" val="300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0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11"/>
  <p:tag name="PICTUREFILESIZE" val="1799"/>
</p:tagLst>
</file>

<file path=ppt/theme/theme1.xml><?xml version="1.0" encoding="utf-8"?>
<a:theme xmlns:a="http://schemas.openxmlformats.org/drawingml/2006/main" name="Halaman Depan Slid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21146</TotalTime>
  <Words>767</Words>
  <Application>Microsoft Office PowerPoint</Application>
  <PresentationFormat>Custom</PresentationFormat>
  <Paragraphs>237</Paragraphs>
  <Slides>38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</vt:lpstr>
      <vt:lpstr>Calibri</vt:lpstr>
      <vt:lpstr>Garamond</vt:lpstr>
      <vt:lpstr>Lato</vt:lpstr>
      <vt:lpstr>Lato Bold</vt:lpstr>
      <vt:lpstr>Lato Light</vt:lpstr>
      <vt:lpstr>Symbol</vt:lpstr>
      <vt:lpstr>Times New Roman</vt:lpstr>
      <vt:lpstr>Wingdings</vt:lpstr>
      <vt:lpstr>Halaman Depan Slide</vt:lpstr>
      <vt:lpstr>VISIO</vt:lpstr>
      <vt:lpstr>Visio</vt:lpstr>
      <vt:lpstr>Equation</vt:lpstr>
      <vt:lpstr>PowerPoint Presentation</vt:lpstr>
      <vt:lpstr>Content</vt:lpstr>
      <vt:lpstr>ADC (Analog to Digital Converter)</vt:lpstr>
      <vt:lpstr>Proses Pencuplikan (Sampling)</vt:lpstr>
      <vt:lpstr>PowerPoint Presentation</vt:lpstr>
      <vt:lpstr>             </vt:lpstr>
      <vt:lpstr>        </vt:lpstr>
      <vt:lpstr>                      </vt:lpstr>
      <vt:lpstr>  KONSEP FREKUENSI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DIGITAL TO ANALOG TO CONVERSION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HP</cp:lastModifiedBy>
  <cp:revision>3115</cp:revision>
  <dcterms:created xsi:type="dcterms:W3CDTF">2014-11-12T21:47:38Z</dcterms:created>
  <dcterms:modified xsi:type="dcterms:W3CDTF">2020-05-10T18:06:00Z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523935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S9.0.1</vt:lpwstr>
  </property>
</Properties>
</file>