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479" r:id="rId2"/>
    <p:sldId id="1481" r:id="rId3"/>
    <p:sldId id="1482" r:id="rId4"/>
    <p:sldId id="1483" r:id="rId5"/>
    <p:sldId id="1484" r:id="rId6"/>
    <p:sldId id="1485" r:id="rId7"/>
    <p:sldId id="1486" r:id="rId8"/>
    <p:sldId id="1487" r:id="rId9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8" d="100"/>
          <a:sy n="38" d="100"/>
        </p:scale>
        <p:origin x="126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3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F395E-F0BF-48C1-9F88-8405AF4AB0B1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83A3F6-AD84-4121-BFDE-EAAE568384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99B700D-61E1-4A54-900D-05A1F9B8A684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B8233B76-7250-4A8E-B58C-16CDFD8C8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997E384-C34D-40E1-8F53-362E940A2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479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64F3C20-D42A-46D3-95FC-0EA2D4069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058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A87FDD7-5C7D-4361-AABF-D0C87A87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A13556F-62A9-4A86-A6BF-3B9592F6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62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43E9433-C8B0-481E-88D4-FF454568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9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38B0A74-0C51-4FB0-9666-ECF02308F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F8EBD3-F9A7-4EA9-BE04-9C4362FAB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9F2077-CC4A-41AC-B8FB-961142F6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28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1B7D-8A43-4622-9FC7-6C1F9B4C0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40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A4B72-BC8D-43FD-91FF-6690D755E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407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C29F7-731F-4904-BEE4-BE4476468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04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C10C-AB29-4C27-96BA-DDF67D265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23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4CF9F5A-CED9-479D-B3D1-369EEAF9D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95D487-D7DB-4BC7-ABAD-41ABD7F66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5345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CE7CB69-AA51-48D8-A85B-610D4B214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03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75BA06F-023F-4A3A-B367-04AB4B5E9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4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E995CB3-8C85-4364-B880-59AAED8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89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019C6-81C8-4EE5-B978-FC3F0802F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605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C05DE0-70A0-4F07-8904-B3B1FECFC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1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7ADBD2E4-06A5-4589-8408-26FFA52C6D02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0FC2153-20B0-46A4-86F3-22A320AD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  <p:sldLayoutId id="2147484763" r:id="rId19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94225" y="4470400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051300" y="4589462"/>
            <a:ext cx="17037050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pPr algn="ctr"/>
            <a:r>
              <a:rPr lang="en-US" altLang="en-US" b="1" dirty="0" smtClean="0">
                <a:latin typeface="Lato"/>
              </a:rPr>
              <a:t>TRANSFORMASI FOURIER DISKRIT [1/2]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765425" y="8767761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676" y="708026"/>
            <a:ext cx="18288000" cy="1371600"/>
          </a:xfrm>
        </p:spPr>
        <p:txBody>
          <a:bodyPr/>
          <a:lstStyle/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q"/>
            </a:pPr>
            <a:r>
              <a:rPr lang="en-US" altLang="en-US" sz="7200" b="1" dirty="0">
                <a:solidFill>
                  <a:schemeClr val="accent2"/>
                </a:solidFill>
              </a:rPr>
              <a:t>DFT </a:t>
            </a:r>
            <a:r>
              <a:rPr lang="en-US" altLang="en-US" sz="7200" b="1" dirty="0" err="1">
                <a:solidFill>
                  <a:schemeClr val="accent2"/>
                </a:solidFill>
              </a:rPr>
              <a:t>dan</a:t>
            </a:r>
            <a:r>
              <a:rPr lang="en-US" altLang="en-US" sz="7200" b="1" dirty="0">
                <a:solidFill>
                  <a:schemeClr val="accent2"/>
                </a:solidFill>
              </a:rPr>
              <a:t> IDFT </a:t>
            </a:r>
            <a:r>
              <a:rPr lang="en-US" altLang="en-US" sz="7200" b="1" dirty="0" err="1">
                <a:solidFill>
                  <a:schemeClr val="accent2"/>
                </a:solidFill>
              </a:rPr>
              <a:t>sebagai</a:t>
            </a:r>
            <a:r>
              <a:rPr lang="en-US" altLang="en-US" sz="7200" b="1" dirty="0">
                <a:solidFill>
                  <a:schemeClr val="accent2"/>
                </a:solidFill>
              </a:rPr>
              <a:t> </a:t>
            </a:r>
            <a:r>
              <a:rPr lang="en-US" altLang="en-US" sz="7200" b="1" dirty="0" err="1">
                <a:solidFill>
                  <a:schemeClr val="accent2"/>
                </a:solidFill>
              </a:rPr>
              <a:t>transformasi</a:t>
            </a:r>
            <a:r>
              <a:rPr lang="en-US" altLang="en-US" sz="7200" b="1" dirty="0">
                <a:solidFill>
                  <a:schemeClr val="accent2"/>
                </a:solidFill>
              </a:rPr>
              <a:t> linier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876676" y="2133600"/>
          <a:ext cx="16621126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3416040" imgH="431640" progId="Equation.3">
                  <p:embed/>
                </p:oleObj>
              </mc:Choice>
              <mc:Fallback>
                <p:oleObj name="Equation" r:id="rId3" imgW="3416040" imgH="43164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6" y="2133600"/>
                        <a:ext cx="16621126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044825" y="8382000"/>
          <a:ext cx="18288000" cy="183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4305300" imgH="431800" progId="Equation.3">
                  <p:embed/>
                </p:oleObj>
              </mc:Choice>
              <mc:Fallback>
                <p:oleObj name="Equation" r:id="rId5" imgW="4305300" imgH="431800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8382000"/>
                        <a:ext cx="18288000" cy="183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654425" y="4724401"/>
          <a:ext cx="4876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863225" imgH="241195" progId="Equation.3">
                  <p:embed/>
                </p:oleObj>
              </mc:Choice>
              <mc:Fallback>
                <p:oleObj name="Equation" r:id="rId7" imgW="863225" imgH="241195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724401"/>
                        <a:ext cx="48768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416425" y="6197600"/>
            <a:ext cx="1554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DFT sebagai transformasi linier dari x(n)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06825" y="10668000"/>
            <a:ext cx="1554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IDFT sebagai transformasi linier dari X(k)</a:t>
            </a:r>
          </a:p>
        </p:txBody>
      </p:sp>
    </p:spTree>
    <p:extLst>
      <p:ext uri="{BB962C8B-B14F-4D97-AF65-F5344CB8AC3E}">
        <p14:creationId xmlns:p14="http://schemas.microsoft.com/office/powerpoint/2010/main" val="40837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9" grpId="0" autoUpdateAnimBg="0"/>
      <p:bldP spid="225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44654"/>
              </p:ext>
            </p:extLst>
          </p:nvPr>
        </p:nvGraphicFramePr>
        <p:xfrm>
          <a:off x="4489452" y="1066801"/>
          <a:ext cx="9451974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146300" imgH="914400" progId="Equation.3">
                  <p:embed/>
                </p:oleObj>
              </mc:Choice>
              <mc:Fallback>
                <p:oleObj name="Equation" r:id="rId3" imgW="2146300" imgH="91440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2" y="1066801"/>
                        <a:ext cx="9451974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78527"/>
              </p:ext>
            </p:extLst>
          </p:nvPr>
        </p:nvGraphicFramePr>
        <p:xfrm>
          <a:off x="3959225" y="5340351"/>
          <a:ext cx="11099800" cy="564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552700" imgH="1295400" progId="Equation.3">
                  <p:embed/>
                </p:oleObj>
              </mc:Choice>
              <mc:Fallback>
                <p:oleObj name="Equation" r:id="rId5" imgW="2552700" imgH="129540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340351"/>
                        <a:ext cx="11099800" cy="564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854952" y="10982327"/>
          <a:ext cx="3546474" cy="112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723586" imgH="228501" progId="Equation.3">
                  <p:embed/>
                </p:oleObj>
              </mc:Choice>
              <mc:Fallback>
                <p:oleObj name="Equation" r:id="rId7" imgW="723586" imgH="228501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2" y="10982327"/>
                        <a:ext cx="3546474" cy="112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959225" y="3505201"/>
          <a:ext cx="6149976" cy="301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1447800" imgH="711200" progId="Equation.3">
                  <p:embed/>
                </p:oleObj>
              </mc:Choice>
              <mc:Fallback>
                <p:oleObj name="Equation" r:id="rId3" imgW="1447800" imgH="7112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505201"/>
                        <a:ext cx="6149976" cy="3019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984751" y="7369176"/>
          <a:ext cx="11007724" cy="192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2247900" imgH="393700" progId="Equation.3">
                  <p:embed/>
                </p:oleObj>
              </mc:Choice>
              <mc:Fallback>
                <p:oleObj name="Equation" r:id="rId5" imgW="2247900" imgH="393700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1" y="7369176"/>
                        <a:ext cx="11007724" cy="192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149726" y="762000"/>
          <a:ext cx="11566526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2362200" imgH="482600" progId="Equation.3">
                  <p:embed/>
                </p:oleObj>
              </mc:Choice>
              <mc:Fallback>
                <p:oleObj name="Equation" r:id="rId7" imgW="2362200" imgH="482600" progId="Equation.3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6" y="762000"/>
                        <a:ext cx="11566526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52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654425" y="1576754"/>
            <a:ext cx="1203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 u="sng" dirty="0" err="1">
                <a:solidFill>
                  <a:schemeClr val="accent2"/>
                </a:solidFill>
              </a:rPr>
              <a:t>Contoh</a:t>
            </a:r>
            <a:r>
              <a:rPr lang="en-US" altLang="en-US" sz="5600" b="1" u="sng" dirty="0">
                <a:solidFill>
                  <a:schemeClr val="accent2"/>
                </a:solidFill>
              </a:rPr>
              <a:t> </a:t>
            </a:r>
            <a:r>
              <a:rPr lang="en-US" altLang="en-US" sz="5600" b="1" u="sng" dirty="0" err="1">
                <a:solidFill>
                  <a:schemeClr val="accent2"/>
                </a:solidFill>
              </a:rPr>
              <a:t>Soal</a:t>
            </a:r>
            <a:r>
              <a:rPr lang="en-US" altLang="en-US" sz="5600" b="1" u="sng" dirty="0">
                <a:solidFill>
                  <a:schemeClr val="accent2"/>
                </a:solidFill>
              </a:rPr>
              <a:t> 10.3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87825" y="2555035"/>
            <a:ext cx="1661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dirty="0" err="1"/>
              <a:t>Diketahui</a:t>
            </a:r>
            <a:r>
              <a:rPr lang="en-US" altLang="en-US" sz="5600" dirty="0"/>
              <a:t> </a:t>
            </a:r>
            <a:r>
              <a:rPr lang="en-US" altLang="en-US" sz="5600" dirty="0" err="1"/>
              <a:t>deret</a:t>
            </a:r>
            <a:r>
              <a:rPr lang="en-US" altLang="en-US" sz="5600" dirty="0"/>
              <a:t> </a:t>
            </a:r>
            <a:r>
              <a:rPr lang="en-US" altLang="en-US" sz="5600" dirty="0" err="1"/>
              <a:t>diskrit</a:t>
            </a:r>
            <a:r>
              <a:rPr lang="en-US" altLang="en-US" sz="5600" dirty="0"/>
              <a:t> x(n) </a:t>
            </a:r>
            <a:r>
              <a:rPr lang="en-US" altLang="en-US" sz="5600" dirty="0" err="1"/>
              <a:t>dengan</a:t>
            </a:r>
            <a:r>
              <a:rPr lang="en-US" altLang="en-US" sz="5600" dirty="0"/>
              <a:t> </a:t>
            </a:r>
            <a:r>
              <a:rPr lang="en-US" altLang="en-US" sz="5600" dirty="0" err="1"/>
              <a:t>panjang</a:t>
            </a:r>
            <a:r>
              <a:rPr lang="en-US" altLang="en-US" sz="5600" dirty="0"/>
              <a:t> </a:t>
            </a:r>
            <a:r>
              <a:rPr lang="en-US" altLang="en-US" sz="5600" dirty="0" err="1"/>
              <a:t>terbatas</a:t>
            </a:r>
            <a:r>
              <a:rPr lang="en-US" altLang="en-US" sz="5600" dirty="0"/>
              <a:t> 4 :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08445"/>
              </p:ext>
            </p:extLst>
          </p:nvPr>
        </p:nvGraphicFramePr>
        <p:xfrm>
          <a:off x="3806825" y="3598463"/>
          <a:ext cx="7585076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1459866" imgH="203112" progId="Equation.3">
                  <p:embed/>
                </p:oleObj>
              </mc:Choice>
              <mc:Fallback>
                <p:oleObj name="Equation" r:id="rId3" imgW="1459866" imgH="203112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598463"/>
                        <a:ext cx="7585076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654425" y="4498134"/>
            <a:ext cx="1661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dirty="0" err="1"/>
              <a:t>Tentukan</a:t>
            </a:r>
            <a:r>
              <a:rPr lang="en-US" altLang="en-US" sz="5600" dirty="0"/>
              <a:t> 4-point DFT </a:t>
            </a:r>
            <a:r>
              <a:rPr lang="en-US" altLang="en-US" sz="5600" dirty="0" err="1"/>
              <a:t>dari</a:t>
            </a:r>
            <a:r>
              <a:rPr lang="en-US" altLang="en-US" sz="5600" dirty="0"/>
              <a:t> x(n)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654425" y="5458591"/>
            <a:ext cx="1203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 u="sng" dirty="0" err="1">
                <a:solidFill>
                  <a:schemeClr val="accent2"/>
                </a:solidFill>
              </a:rPr>
              <a:t>Jawab</a:t>
            </a:r>
            <a:r>
              <a:rPr lang="en-US" altLang="en-US" sz="5600" b="1" u="sng" dirty="0">
                <a:solidFill>
                  <a:schemeClr val="accent2"/>
                </a:solidFill>
              </a:rPr>
              <a:t> :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1209"/>
              </p:ext>
            </p:extLst>
          </p:nvPr>
        </p:nvGraphicFramePr>
        <p:xfrm>
          <a:off x="3654425" y="6696880"/>
          <a:ext cx="4876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863225" imgH="241195" progId="Equation.3">
                  <p:embed/>
                </p:oleObj>
              </mc:Choice>
              <mc:Fallback>
                <p:oleObj name="Equation" r:id="rId5" imgW="863225" imgH="241195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6696880"/>
                        <a:ext cx="48768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9293225" y="7379505"/>
            <a:ext cx="2286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7200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03909"/>
              </p:ext>
            </p:extLst>
          </p:nvPr>
        </p:nvGraphicFramePr>
        <p:xfrm>
          <a:off x="12218987" y="6559551"/>
          <a:ext cx="5165726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914400" imgH="241300" progId="Equation.3">
                  <p:embed/>
                </p:oleObj>
              </mc:Choice>
              <mc:Fallback>
                <p:oleObj name="Equation" r:id="rId7" imgW="914400" imgH="241300" progId="Equation.3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8987" y="6559551"/>
                        <a:ext cx="5165726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73944"/>
              </p:ext>
            </p:extLst>
          </p:nvPr>
        </p:nvGraphicFramePr>
        <p:xfrm>
          <a:off x="7013575" y="8208983"/>
          <a:ext cx="13252450" cy="423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3187700" imgH="1016000" progId="Equation.3">
                  <p:embed/>
                </p:oleObj>
              </mc:Choice>
              <mc:Fallback>
                <p:oleObj name="Equation" r:id="rId9" imgW="3187700" imgH="1016000" progId="Equation.3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8208983"/>
                        <a:ext cx="13252450" cy="423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191875"/>
              </p:ext>
            </p:extLst>
          </p:nvPr>
        </p:nvGraphicFramePr>
        <p:xfrm>
          <a:off x="4187825" y="8208983"/>
          <a:ext cx="240665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545863" imgH="914003" progId="Equation.3">
                  <p:embed/>
                </p:oleObj>
              </mc:Choice>
              <mc:Fallback>
                <p:oleObj name="Equation" r:id="rId11" imgW="545863" imgH="914003" progId="Equation.3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8208983"/>
                        <a:ext cx="2406650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5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664326" y="34927"/>
          <a:ext cx="11960226" cy="1114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2222500" imgH="1968500" progId="Equation.3">
                  <p:embed/>
                </p:oleObj>
              </mc:Choice>
              <mc:Fallback>
                <p:oleObj name="Equation" r:id="rId3" imgW="2222500" imgH="196850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6" y="34927"/>
                        <a:ext cx="11960226" cy="1114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5694025" y="1"/>
          <a:ext cx="45847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1054100" imgH="914400" progId="Equation.3">
                  <p:embed/>
                </p:oleObj>
              </mc:Choice>
              <mc:Fallback>
                <p:oleObj name="Equation" r:id="rId3" imgW="1054100" imgH="9144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4025" y="1"/>
                        <a:ext cx="45847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959225" y="4876801"/>
          <a:ext cx="134747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3098800" imgH="914400" progId="Equation.3">
                  <p:embed/>
                </p:oleObj>
              </mc:Choice>
              <mc:Fallback>
                <p:oleObj name="Equation" r:id="rId5" imgW="3098800" imgH="91440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876801"/>
                        <a:ext cx="134747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959226" y="0"/>
          <a:ext cx="1124585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2705100" imgH="990600" progId="Equation.3">
                  <p:embed/>
                </p:oleObj>
              </mc:Choice>
              <mc:Fallback>
                <p:oleObj name="Equation" r:id="rId7" imgW="2705100" imgH="99060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6" y="0"/>
                        <a:ext cx="1124585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806825" y="9144001"/>
          <a:ext cx="14798676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3403600" imgH="914400" progId="Equation.3">
                  <p:embed/>
                </p:oleObj>
              </mc:Choice>
              <mc:Fallback>
                <p:oleObj name="Equation" r:id="rId9" imgW="3403600" imgH="914400" progId="Equation.3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9144001"/>
                        <a:ext cx="14798676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6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825" y="609600"/>
            <a:ext cx="17373600" cy="1371600"/>
          </a:xfrm>
        </p:spPr>
        <p:txBody>
          <a:bodyPr/>
          <a:lstStyle/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q"/>
            </a:pPr>
            <a:r>
              <a:rPr lang="en-US" altLang="en-US" sz="7200" b="1">
                <a:solidFill>
                  <a:schemeClr val="accent2"/>
                </a:solidFill>
              </a:rPr>
              <a:t>  Sifat-sifat DFT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44825" y="2133600"/>
          <a:ext cx="18288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3759200" imgH="431800" progId="Equation.3">
                  <p:embed/>
                </p:oleObj>
              </mc:Choice>
              <mc:Fallback>
                <p:oleObj name="Equation" r:id="rId3" imgW="3759200" imgH="4318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133600"/>
                        <a:ext cx="18288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044825" y="7620000"/>
          <a:ext cx="18288000" cy="183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4305300" imgH="431800" progId="Equation.3">
                  <p:embed/>
                </p:oleObj>
              </mc:Choice>
              <mc:Fallback>
                <p:oleObj name="Equation" r:id="rId5" imgW="4305300" imgH="4318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7620000"/>
                        <a:ext cx="18288000" cy="183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654425" y="4724401"/>
          <a:ext cx="4876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863225" imgH="241195" progId="Equation.3">
                  <p:embed/>
                </p:oleObj>
              </mc:Choice>
              <mc:Fallback>
                <p:oleObj name="Equation" r:id="rId7" imgW="863225" imgH="241195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724401"/>
                        <a:ext cx="48768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654425" y="6096000"/>
            <a:ext cx="1554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DFT sebagai transformasi linier dari x(n)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654425" y="9601200"/>
            <a:ext cx="1554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IDFT sebagai transformasi linier dari X(k)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8074025" y="11125200"/>
          <a:ext cx="5092700" cy="208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901309" imgH="368140" progId="Equation.3">
                  <p:embed/>
                </p:oleObj>
              </mc:Choice>
              <mc:Fallback>
                <p:oleObj name="Equation" r:id="rId9" imgW="901309" imgH="36814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11125200"/>
                        <a:ext cx="5092700" cy="2085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2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30" grpId="0" autoUpdateAnimBg="0"/>
      <p:bldP spid="26631" grpId="0" autoUpdateAnimBg="0"/>
    </p:bldLst>
  </p:timing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21936</TotalTime>
  <Words>73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Lato</vt:lpstr>
      <vt:lpstr>Lato Bold</vt:lpstr>
      <vt:lpstr>Lato Light</vt:lpstr>
      <vt:lpstr>Times New Roman</vt:lpstr>
      <vt:lpstr>Wingdings</vt:lpstr>
      <vt:lpstr>Halaman Depan Slide</vt:lpstr>
      <vt:lpstr>Microsoft Equation 3.0</vt:lpstr>
      <vt:lpstr>FEH3A3– PENGOLAHAN SINYAL WAKTU DISKRIT</vt:lpstr>
      <vt:lpstr>DFT dan IDFT sebagai transformasi linier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Sifat-sifat DFT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3128</cp:revision>
  <dcterms:created xsi:type="dcterms:W3CDTF">2014-11-12T21:47:38Z</dcterms:created>
  <dcterms:modified xsi:type="dcterms:W3CDTF">2020-05-12T05:01:23Z</dcterms:modified>
  <cp:category/>
</cp:coreProperties>
</file>