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9" r:id="rId3"/>
    <p:sldId id="360" r:id="rId4"/>
    <p:sldId id="361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82" r:id="rId20"/>
    <p:sldId id="383" r:id="rId21"/>
    <p:sldId id="384" r:id="rId22"/>
    <p:sldId id="385" r:id="rId23"/>
    <p:sldId id="3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2A4D-66AF-4BC4-ADC9-4FF11819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223-0DC0-494F-A748-B9807B6B1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46C1-3975-4F43-97FA-56C05A08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D142-128A-42FB-8F63-5F03F9C7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0FF1-41BA-4D59-BDAC-580AF058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98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CF0-7BA8-447C-820C-D159A776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AF8CA-D347-404C-AF9E-E1BC0F56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A56BE-1551-4250-B78B-299A1A98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0A75-09B9-4178-944F-B6ED793A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0A8F-2694-4CA0-B72F-F3FF2D24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47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4D5ED-0785-4636-AB4D-7D99CEFE5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5CE1-FCA7-4639-BDAF-F3091F8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6931-3979-459F-A263-D1E821AE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383F-305C-43E1-83A9-80974E58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0E56-78F5-40AA-8FA1-054D1600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52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61EA-5567-4F5A-AF8E-A14F8F3C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159D-45B4-4211-B442-1AE33B0E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1C6A-71CB-415B-91EA-22782583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EEC4-7D08-4CE2-B66F-4B75FE7D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B2F5-4B37-45EF-9CD3-CA75E60A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4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F66-6DED-4A43-A997-416EADD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498D-2EA5-4652-9E45-6937432D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9CD7-D673-4A4B-BEC2-C32188B1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7D7C-3031-4D9D-9C14-2EF9D24F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17B8-4B31-481B-A050-6DF202C2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996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EA48-9123-4493-8658-929DB589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9C0-2C1F-4B37-B4DC-096AC60B2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89E65-C37C-4D8F-AA29-566C202C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F3185-85E6-4562-B517-85EF9076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8CAD4-52EB-4F9C-BEF6-6A6F76C7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147F-8B21-44B5-9700-8F075797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61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8C17-33CA-4B3D-9DA6-993BDE81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F484-23FF-40C0-B870-E2FDF14A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03EC4-BE64-4400-B416-2CC1AE17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B240-E216-4624-A7C5-B01AC6A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821A-1415-4C63-B847-6B5073A1B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27AE9-56EC-4516-94ED-B836BE87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82C49-FD93-4E68-9431-29E50745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3D317-F34D-46CE-8B51-2CB40419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23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ED19-A1B4-4F91-9136-BA2270E0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68751-F62E-4EF1-A47F-A9E34B96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DC6CA-871C-4BCA-A974-BF7DD348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A7FEB-A3AC-49A2-AEED-EDF2E67E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023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5A9CB-A110-4F0F-BA48-D2C32CE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379FF-9C12-4338-A3FF-C5A75DD2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BF4AD-9263-4EAF-8096-5BA53F4E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27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81EC-623F-4FE7-B99F-BD6DA06D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6975-B441-49A9-A62E-4FD3DE6A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FCBA1-E97D-4B84-AC76-1A449DF2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F50B-3712-4DEA-9819-CD47714F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3F1C-EA20-42E6-9A6C-FAE643FF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B00A0-2267-49A9-8E5B-BB216E11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1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60C0-8E38-4CA3-9954-2F7FE987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2E660-4B65-4B0C-BCF8-9F497BAE9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18ABF-149E-415A-BF0D-FFF050BBC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FC619-B3CE-4E3F-91CA-35251057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81F56-679D-4125-BDA5-DB4B3982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38A8-CDC1-4BA9-A009-BD578EB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73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8D1D6-29C3-493F-8FD7-EFE145D4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A6EA-582F-4FB4-8FC8-5F88D504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4D96-4412-43EB-BFDD-471CB333F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2657-F959-4EC3-A5D1-C33099FA1855}" type="datetimeFigureOut">
              <a:rPr lang="en-ID" smtClean="0"/>
              <a:t>10/12/2020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8D84-2EBB-480A-80D3-4E6BE527B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DAFC-6D7C-45B9-B46D-816A6A6FB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811A-286F-48AF-ADDA-D868F1720F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91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FC8B3BE-FEA8-4630-B0C7-6CEAEE6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E0C03-54D3-4E09-BFC3-CB3A732D8A7B}" type="slidenum">
              <a:rPr lang="en-US" altLang="en-US" b="0"/>
              <a:pPr eaLnBrk="1" hangingPunct="1"/>
              <a:t>1</a:t>
            </a:fld>
            <a:endParaRPr lang="en-US" altLang="en-US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982C6F2-9044-4F4C-A8A4-8CE042421B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PHOTODETECTOR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A7B704C-4FB1-4ED2-B1CB-D3B6A73A3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" descr="D:\Documents and Settings\Administrator\Desktop\APWiMob (logo)\Design\logo sponsor\index5.jpg">
            <a:extLst>
              <a:ext uri="{FF2B5EF4-FFF2-40B4-BE49-F238E27FC236}">
                <a16:creationId xmlns:a16="http://schemas.microsoft.com/office/drawing/2014/main" id="{4D251D19-1795-4902-920E-3F3BAFE2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1200" y="278296"/>
            <a:ext cx="1828800" cy="218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530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CAE98E60-93B3-467D-9A09-644B8813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06F861-54D9-4A30-B991-9D9C6A93F4C6}" type="slidenum">
              <a:rPr lang="en-US" altLang="en-US" b="0"/>
              <a:pPr eaLnBrk="1" hangingPunct="1"/>
              <a:t>10</a:t>
            </a:fld>
            <a:endParaRPr lang="en-US" altLang="en-US" b="0"/>
          </a:p>
        </p:txBody>
      </p:sp>
      <p:pic>
        <p:nvPicPr>
          <p:cNvPr id="32771" name="Picture 4" descr="F1F1491E">
            <a:extLst>
              <a:ext uri="{FF2B5EF4-FFF2-40B4-BE49-F238E27FC236}">
                <a16:creationId xmlns:a16="http://schemas.microsoft.com/office/drawing/2014/main" id="{4176AB91-D519-4D7B-B9E9-6433EC6D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9" y="457200"/>
            <a:ext cx="48609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>
            <a:extLst>
              <a:ext uri="{FF2B5EF4-FFF2-40B4-BE49-F238E27FC236}">
                <a16:creationId xmlns:a16="http://schemas.microsoft.com/office/drawing/2014/main" id="{664A0CFF-578F-4E26-86B9-7ACC93035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15001"/>
            <a:ext cx="571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Koefisien absorbsi sbg fungsi panj gelombang</a:t>
            </a:r>
          </a:p>
        </p:txBody>
      </p:sp>
    </p:spTree>
    <p:extLst>
      <p:ext uri="{BB962C8B-B14F-4D97-AF65-F5344CB8AC3E}">
        <p14:creationId xmlns:p14="http://schemas.microsoft.com/office/powerpoint/2010/main" val="317032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0BEC7876-3051-4A56-8641-365F7E20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497E1A-0552-4752-A01C-CFC7F51E28C4}" type="slidenum">
              <a:rPr lang="en-US" altLang="en-US" b="0"/>
              <a:pPr eaLnBrk="1" hangingPunct="1"/>
              <a:t>11</a:t>
            </a:fld>
            <a:endParaRPr lang="en-US" altLang="en-US" b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C2AC64A-5140-4E3B-981D-79C79D9BE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Contoh 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F21F4A04-A424-4092-BEAA-F3B2E6F9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76400"/>
            <a:ext cx="678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Dioda-foto terbuat dr GaAs, memiliki energi band gap 1,43 eV pd 300</a:t>
            </a:r>
            <a:r>
              <a:rPr lang="en-US" altLang="en-US" baseline="30000"/>
              <a:t>o</a:t>
            </a:r>
            <a:r>
              <a:rPr lang="en-US" altLang="en-US"/>
              <a:t> K.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Panjang gel cutoff :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09826AC8-9C38-4464-89F9-3A3B0B3BDBD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581400" y="3001963"/>
          <a:ext cx="60960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914400" progId="Equation.3">
                  <p:embed/>
                </p:oleObj>
              </mc:Choice>
              <mc:Fallback>
                <p:oleObj name="Equation" r:id="rId2" imgW="3416040" imgH="914400" progId="Equation.3">
                  <p:embed/>
                  <p:pic>
                    <p:nvPicPr>
                      <p:cNvPr id="3074" name="Object 6">
                        <a:extLst>
                          <a:ext uri="{FF2B5EF4-FFF2-40B4-BE49-F238E27FC236}">
                            <a16:creationId xmlns:a16="http://schemas.microsoft.com/office/drawing/2014/main" id="{09826AC8-9C38-4464-89F9-3A3B0B3BDB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01963"/>
                        <a:ext cx="609600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8">
            <a:extLst>
              <a:ext uri="{FF2B5EF4-FFF2-40B4-BE49-F238E27FC236}">
                <a16:creationId xmlns:a16="http://schemas.microsoft.com/office/drawing/2014/main" id="{D2814534-0900-4867-A46C-3E9ABCC9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8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atau</a:t>
            </a:r>
          </a:p>
        </p:txBody>
      </p:sp>
      <p:sp>
        <p:nvSpPr>
          <p:cNvPr id="3079" name="Text Box 9">
            <a:extLst>
              <a:ext uri="{FF2B5EF4-FFF2-40B4-BE49-F238E27FC236}">
                <a16:creationId xmlns:a16="http://schemas.microsoft.com/office/drawing/2014/main" id="{03633DE0-606E-40B5-8FC5-61EE3651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0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Dioda-foto tidak akan beroperasi utk photon dng panjang gelombang lebih dari 867 nm</a:t>
            </a:r>
          </a:p>
        </p:txBody>
      </p:sp>
    </p:spTree>
    <p:extLst>
      <p:ext uri="{BB962C8B-B14F-4D97-AF65-F5344CB8AC3E}">
        <p14:creationId xmlns:p14="http://schemas.microsoft.com/office/powerpoint/2010/main" val="264482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205ED863-7BEB-4A5D-BDDB-D3FE86DA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803342-DD35-4862-A05B-B0664374B58E}" type="slidenum">
              <a:rPr lang="en-US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773A9972-0E92-4EE4-8F2E-564CC3FAA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192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Jika daerah deplesi memiliki lebar w, maka daya diserap :</a:t>
            </a: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F6D5546A-39FD-4AF2-B29B-EB0BC311C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3338" y="1981200"/>
          <a:ext cx="40052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241200" progId="Equation.3">
                  <p:embed/>
                </p:oleObj>
              </mc:Choice>
              <mc:Fallback>
                <p:oleObj name="Equation" r:id="rId2" imgW="1396800" imgH="241200" progId="Equation.3">
                  <p:embed/>
                  <p:pic>
                    <p:nvPicPr>
                      <p:cNvPr id="4098" name="Object 5">
                        <a:extLst>
                          <a:ext uri="{FF2B5EF4-FFF2-40B4-BE49-F238E27FC236}">
                            <a16:creationId xmlns:a16="http://schemas.microsoft.com/office/drawing/2014/main" id="{F6D5546A-39FD-4AF2-B29B-EB0BC311C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981200"/>
                        <a:ext cx="40052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C3E98CE9-4B02-42F3-97C3-F9A967AE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743200"/>
            <a:ext cx="586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Jika memperhatikan reflektifitas permukaan dioda-foto R</a:t>
            </a:r>
            <a:r>
              <a:rPr lang="en-US" altLang="en-US" baseline="-25000"/>
              <a:t>f</a:t>
            </a:r>
            <a:r>
              <a:rPr lang="en-US" altLang="en-US"/>
              <a:t>, maka arus foto primer I</a:t>
            </a:r>
            <a:r>
              <a:rPr lang="en-US" altLang="en-US" baseline="-25000"/>
              <a:t>p</a:t>
            </a:r>
            <a:r>
              <a:rPr lang="en-US" altLang="en-US"/>
              <a:t> :</a:t>
            </a:r>
          </a:p>
        </p:txBody>
      </p:sp>
      <p:graphicFrame>
        <p:nvGraphicFramePr>
          <p:cNvPr id="4099" name="Object 7">
            <a:extLst>
              <a:ext uri="{FF2B5EF4-FFF2-40B4-BE49-F238E27FC236}">
                <a16:creationId xmlns:a16="http://schemas.microsoft.com/office/drawing/2014/main" id="{D5DCAFA4-EED4-4A94-A2A1-5A7806FDA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429001"/>
          <a:ext cx="56070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419040" progId="Equation.3">
                  <p:embed/>
                </p:oleObj>
              </mc:Choice>
              <mc:Fallback>
                <p:oleObj name="Equation" r:id="rId4" imgW="1955520" imgH="419040" progId="Equation.3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D5DCAFA4-EED4-4A94-A2A1-5A7806FDA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1"/>
                        <a:ext cx="56070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8">
            <a:extLst>
              <a:ext uri="{FF2B5EF4-FFF2-40B4-BE49-F238E27FC236}">
                <a16:creationId xmlns:a16="http://schemas.microsoft.com/office/drawing/2014/main" id="{78113407-FFAF-49EE-BBD5-1CA412CD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24401"/>
            <a:ext cx="5715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q : muatan elektron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 hf : energi photon</a:t>
            </a:r>
          </a:p>
        </p:txBody>
      </p:sp>
    </p:spTree>
    <p:extLst>
      <p:ext uri="{BB962C8B-B14F-4D97-AF65-F5344CB8AC3E}">
        <p14:creationId xmlns:p14="http://schemas.microsoft.com/office/powerpoint/2010/main" val="32827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ED0C1EF-C1DF-4C7C-A179-42376B34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A8307A-8F61-48A0-AF58-A0AB3027E51E}" type="slidenum">
              <a:rPr lang="en-US" altLang="en-US" b="0"/>
              <a:pPr eaLnBrk="1" hangingPunct="1"/>
              <a:t>13</a:t>
            </a:fld>
            <a:endParaRPr lang="en-US" altLang="en-US" b="0"/>
          </a:p>
        </p:txBody>
      </p:sp>
      <p:grpSp>
        <p:nvGrpSpPr>
          <p:cNvPr id="5125" name="Group 6">
            <a:extLst>
              <a:ext uri="{FF2B5EF4-FFF2-40B4-BE49-F238E27FC236}">
                <a16:creationId xmlns:a16="http://schemas.microsoft.com/office/drawing/2014/main" id="{E6626A09-37B5-4229-B065-973A951D790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990600"/>
            <a:ext cx="6400800" cy="1797050"/>
            <a:chOff x="528" y="672"/>
            <a:chExt cx="4032" cy="1132"/>
          </a:xfrm>
        </p:grpSpPr>
        <p:sp>
          <p:nvSpPr>
            <p:cNvPr id="5129" name="Text Box 4">
              <a:extLst>
                <a:ext uri="{FF2B5EF4-FFF2-40B4-BE49-F238E27FC236}">
                  <a16:creationId xmlns:a16="http://schemas.microsoft.com/office/drawing/2014/main" id="{21BFD321-3452-4996-8331-C35D21F33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72"/>
              <a:ext cx="4032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Efisiensi kuantum :</a:t>
              </a:r>
            </a:p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en-US"/>
                <a:t>         Jumlah elektron hole yg dibangkitkan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 </a:t>
              </a:r>
              <a:r>
                <a:rPr lang="el-GR" altLang="en-US">
                  <a:cs typeface="Arial" panose="020B0604020202020204" pitchFamily="34" charset="0"/>
                </a:rPr>
                <a:t>η</a:t>
              </a:r>
              <a:r>
                <a:rPr lang="en-US" altLang="en-US">
                  <a:cs typeface="Arial" panose="020B0604020202020204" pitchFamily="34" charset="0"/>
                </a:rPr>
                <a:t> = -------------------------------------------------------- = 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                  Jumlah photon datang</a:t>
              </a:r>
            </a:p>
            <a:p>
              <a:pPr eaLnBrk="1" hangingPunct="1">
                <a:spcBef>
                  <a:spcPct val="50000"/>
                </a:spcBef>
              </a:pPr>
              <a:endParaRPr lang="el-GR" altLang="en-US">
                <a:cs typeface="Arial" panose="020B0604020202020204" pitchFamily="34" charset="0"/>
              </a:endParaRPr>
            </a:p>
          </p:txBody>
        </p:sp>
        <p:graphicFrame>
          <p:nvGraphicFramePr>
            <p:cNvPr id="5123" name="Object 5">
              <a:extLst>
                <a:ext uri="{FF2B5EF4-FFF2-40B4-BE49-F238E27FC236}">
                  <a16:creationId xmlns:a16="http://schemas.microsoft.com/office/drawing/2014/main" id="{B803BA1E-95C3-49AF-AFFA-7AE26A61A8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008"/>
            <a:ext cx="672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7960" imgH="457200" progId="Equation.3">
                    <p:embed/>
                  </p:oleObj>
                </mc:Choice>
                <mc:Fallback>
                  <p:oleObj name="Equation" r:id="rId2" imgW="507960" imgH="457200" progId="Equation.3">
                    <p:embed/>
                    <p:pic>
                      <p:nvPicPr>
                        <p:cNvPr id="5123" name="Object 5">
                          <a:extLst>
                            <a:ext uri="{FF2B5EF4-FFF2-40B4-BE49-F238E27FC236}">
                              <a16:creationId xmlns:a16="http://schemas.microsoft.com/office/drawing/2014/main" id="{B803BA1E-95C3-49AF-AFFA-7AE26A61A8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008"/>
                          <a:ext cx="672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6" name="Text Box 7">
            <a:extLst>
              <a:ext uri="{FF2B5EF4-FFF2-40B4-BE49-F238E27FC236}">
                <a16:creationId xmlns:a16="http://schemas.microsoft.com/office/drawing/2014/main" id="{87AC9938-D1AA-4C7A-9052-CF4D8B130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16263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Responsivitas :</a:t>
            </a:r>
          </a:p>
        </p:txBody>
      </p:sp>
      <p:graphicFrame>
        <p:nvGraphicFramePr>
          <p:cNvPr id="5122" name="Object 8">
            <a:extLst>
              <a:ext uri="{FF2B5EF4-FFF2-40B4-BE49-F238E27FC236}">
                <a16:creationId xmlns:a16="http://schemas.microsoft.com/office/drawing/2014/main" id="{58C8690E-775D-4BBA-B548-D8131D94A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429001"/>
          <a:ext cx="25527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457200" progId="Equation.3">
                  <p:embed/>
                </p:oleObj>
              </mc:Choice>
              <mc:Fallback>
                <p:oleObj name="Equation" r:id="rId4" imgW="990360" imgH="457200" progId="Equation.3">
                  <p:embed/>
                  <p:pic>
                    <p:nvPicPr>
                      <p:cNvPr id="5122" name="Object 8">
                        <a:extLst>
                          <a:ext uri="{FF2B5EF4-FFF2-40B4-BE49-F238E27FC236}">
                            <a16:creationId xmlns:a16="http://schemas.microsoft.com/office/drawing/2014/main" id="{58C8690E-775D-4BBA-B548-D8131D94A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1"/>
                        <a:ext cx="25527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9">
            <a:extLst>
              <a:ext uri="{FF2B5EF4-FFF2-40B4-BE49-F238E27FC236}">
                <a16:creationId xmlns:a16="http://schemas.microsoft.com/office/drawing/2014/main" id="{596FA0AA-E66B-49D7-816F-BE081AEE2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Parameter ini sangat berguna karena menspesifikasikan arus foto yg dibangkitkan tiap satuan daya.</a:t>
            </a:r>
          </a:p>
        </p:txBody>
      </p:sp>
      <p:sp>
        <p:nvSpPr>
          <p:cNvPr id="5128" name="Text Box 10">
            <a:extLst>
              <a:ext uri="{FF2B5EF4-FFF2-40B4-BE49-F238E27FC236}">
                <a16:creationId xmlns:a16="http://schemas.microsoft.com/office/drawing/2014/main" id="{D6BB6DE5-D850-4CD8-B01C-AAC0EC99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733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/>
              <a:t>[A/W]</a:t>
            </a:r>
          </a:p>
        </p:txBody>
      </p:sp>
    </p:spTree>
    <p:extLst>
      <p:ext uri="{BB962C8B-B14F-4D97-AF65-F5344CB8AC3E}">
        <p14:creationId xmlns:p14="http://schemas.microsoft.com/office/powerpoint/2010/main" val="136800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40542AB9-6A36-4594-BDB8-06B531C0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55845-2C16-44DE-9379-765560613F96}" type="slidenum">
              <a:rPr lang="en-US" altLang="en-US" b="0"/>
              <a:pPr eaLnBrk="1" hangingPunct="1"/>
              <a:t>14</a:t>
            </a:fld>
            <a:endParaRPr lang="en-US" altLang="en-US" b="0"/>
          </a:p>
        </p:txBody>
      </p:sp>
      <p:pic>
        <p:nvPicPr>
          <p:cNvPr id="33795" name="Picture 4" descr="9050AA87">
            <a:extLst>
              <a:ext uri="{FF2B5EF4-FFF2-40B4-BE49-F238E27FC236}">
                <a16:creationId xmlns:a16="http://schemas.microsoft.com/office/drawing/2014/main" id="{937A5DE9-04E5-43A0-93D4-7BA59875E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8486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>
            <a:extLst>
              <a:ext uri="{FF2B5EF4-FFF2-40B4-BE49-F238E27FC236}">
                <a16:creationId xmlns:a16="http://schemas.microsoft.com/office/drawing/2014/main" id="{1A5203D2-50FF-453E-8C51-2C757EB9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10200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Perbandingan responsivitas dan efisiensi kuantum sbg fungsi panj gel </a:t>
            </a:r>
          </a:p>
        </p:txBody>
      </p:sp>
    </p:spTree>
    <p:extLst>
      <p:ext uri="{BB962C8B-B14F-4D97-AF65-F5344CB8AC3E}">
        <p14:creationId xmlns:p14="http://schemas.microsoft.com/office/powerpoint/2010/main" val="107815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C2C04C30-07C2-4D0A-A79E-B99CBE9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3C7535-8C7F-44E0-9C14-AB4454E00357}" type="slidenum">
              <a:rPr lang="en-US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D6D9B7CF-38E9-4DF4-B329-C3FFA0BD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762000"/>
            <a:ext cx="4114800" cy="731838"/>
          </a:xfrm>
        </p:spPr>
        <p:txBody>
          <a:bodyPr/>
          <a:lstStyle/>
          <a:p>
            <a:pPr eaLnBrk="1" hangingPunct="1"/>
            <a:r>
              <a:rPr lang="en-US" altLang="en-US" sz="3200"/>
              <a:t>Contoh </a:t>
            </a:r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D1DB1101-7387-4A6D-9237-53B31BD8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744664"/>
            <a:ext cx="67056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InGaAs pd panj gel 1100 nm &lt;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 &lt; 1600 nm, memiliki efisiensi kuantum 60 %.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Berapa responsivitasnya pd panj gel 1300 nm 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Jika daya optis yg datang 10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W, berapa arus foton yg dibangkitkan ?</a:t>
            </a:r>
            <a:endParaRPr lang="el-G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6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7BDFC0D1-6916-4463-9881-2AEEBB1B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EE03CC-95F7-41AE-BE56-83B4ADF48AA2}" type="slidenum">
              <a:rPr lang="en-US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9CBA4D4D-6E5D-4D9F-BCA6-7D9D43941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Avalanche Photodiode (APD)</a:t>
            </a:r>
          </a:p>
        </p:txBody>
      </p:sp>
      <p:pic>
        <p:nvPicPr>
          <p:cNvPr id="35844" name="Picture 5" descr="Cross-section and Operation of an APD">
            <a:extLst>
              <a:ext uri="{FF2B5EF4-FFF2-40B4-BE49-F238E27FC236}">
                <a16:creationId xmlns:a16="http://schemas.microsoft.com/office/drawing/2014/main" id="{E9615959-E40F-4429-A0FF-9F45FAEE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480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85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74C74701-2A3A-4C56-BE3F-C7FCA7A3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FEBFA7-7193-422B-A195-3A8582421E4D}" type="slidenum">
              <a:rPr lang="en-US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EB5C0F2C-18DB-4CA2-9113-72BE6999E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762000"/>
            <a:ext cx="4419600" cy="655638"/>
          </a:xfrm>
        </p:spPr>
        <p:txBody>
          <a:bodyPr/>
          <a:lstStyle/>
          <a:p>
            <a:pPr eaLnBrk="1" hangingPunct="1"/>
            <a:r>
              <a:rPr lang="en-US" altLang="en-US" sz="3200"/>
              <a:t>Avalanche Photodiode</a:t>
            </a:r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F802ACC4-A29E-472A-9985-427F6FDA0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1"/>
            <a:ext cx="6096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APD secara internal melipat gandakan arus foto sinyal primer sebelum memasuki sirkit penguat </a:t>
            </a:r>
            <a:r>
              <a:rPr lang="en-US" altLang="en-US">
                <a:sym typeface="Wingdings" panose="05000000000000000000" pitchFamily="2" charset="2"/>
              </a:rPr>
              <a:t> meningkatkan sensitifitas penerima</a:t>
            </a:r>
            <a:r>
              <a:rPr lang="en-US" altLang="en-US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Mekanisme pelipatgandaan elektron/hole disebut impact ionization.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Carrier baru yg dibangkitkan juga dipercepat oleh medan listrik kuat, shg menguatkan energi utk impact ionization selanjutnya.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Phenomena tsb disebut efek avalanche.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Dibawah tegangan breakdown jumlah carrier yg dibangkitkan tertentu, sedangkan diatas tegangan breakdown carrier yg dibangkitkan dpt tak terbatas.</a:t>
            </a:r>
          </a:p>
        </p:txBody>
      </p:sp>
    </p:spTree>
    <p:extLst>
      <p:ext uri="{BB962C8B-B14F-4D97-AF65-F5344CB8AC3E}">
        <p14:creationId xmlns:p14="http://schemas.microsoft.com/office/powerpoint/2010/main" val="381956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9B7313B5-CB39-4316-82B7-D9FA4C17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7FE88D-5DC0-4918-BF98-C611B29E311D}" type="slidenum">
              <a:rPr lang="en-US" altLang="en-US" b="0"/>
              <a:pPr eaLnBrk="1" hangingPunct="1"/>
              <a:t>18</a:t>
            </a:fld>
            <a:endParaRPr lang="en-US" altLang="en-US" b="0"/>
          </a:p>
        </p:txBody>
      </p:sp>
      <p:pic>
        <p:nvPicPr>
          <p:cNvPr id="37891" name="Picture 4" descr="1F3972DC">
            <a:extLst>
              <a:ext uri="{FF2B5EF4-FFF2-40B4-BE49-F238E27FC236}">
                <a16:creationId xmlns:a16="http://schemas.microsoft.com/office/drawing/2014/main" id="{778142CF-88B8-496D-B238-F81C0F9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61" y="406366"/>
            <a:ext cx="4583478" cy="265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>
            <a:extLst>
              <a:ext uri="{FF2B5EF4-FFF2-40B4-BE49-F238E27FC236}">
                <a16:creationId xmlns:a16="http://schemas.microsoft.com/office/drawing/2014/main" id="{AAA65E32-D2A8-473E-BDE5-42C3F8701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45643"/>
            <a:ext cx="533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/>
              <a:t>Konstruksi</a:t>
            </a:r>
            <a:r>
              <a:rPr lang="en-US" altLang="en-US" dirty="0"/>
              <a:t> p</a:t>
            </a:r>
            <a:r>
              <a:rPr lang="en-US" altLang="en-US" baseline="30000" dirty="0"/>
              <a:t>+</a:t>
            </a:r>
            <a:r>
              <a:rPr lang="el-GR" altLang="en-US" dirty="0">
                <a:cs typeface="Arial" panose="020B0604020202020204" pitchFamily="34" charset="0"/>
              </a:rPr>
              <a:t>π</a:t>
            </a:r>
            <a:r>
              <a:rPr lang="en-US" altLang="en-US" dirty="0" err="1">
                <a:cs typeface="Arial" panose="020B0604020202020204" pitchFamily="34" charset="0"/>
              </a:rPr>
              <a:t>pn</a:t>
            </a:r>
            <a:r>
              <a:rPr lang="en-US" altLang="en-US" baseline="30000" dirty="0">
                <a:cs typeface="Arial" panose="020B0604020202020204" pitchFamily="34" charset="0"/>
              </a:rPr>
              <a:t>+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reach-through APD (RAPD)</a:t>
            </a:r>
          </a:p>
        </p:txBody>
      </p:sp>
      <p:sp>
        <p:nvSpPr>
          <p:cNvPr id="37893" name="Text Box 6">
            <a:extLst>
              <a:ext uri="{FF2B5EF4-FFF2-40B4-BE49-F238E27FC236}">
                <a16:creationId xmlns:a16="http://schemas.microsoft.com/office/drawing/2014/main" id="{935F1C95-DF98-4968-A363-80C96E5E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877917"/>
            <a:ext cx="5562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45000"/>
              </a:spcBef>
            </a:pPr>
            <a:r>
              <a:rPr lang="en-US" altLang="en-US" b="0" dirty="0"/>
              <a:t>p-type : </a:t>
            </a:r>
            <a:r>
              <a:rPr lang="en-US" altLang="en-US" b="0" dirty="0" err="1"/>
              <a:t>resistivitas</a:t>
            </a:r>
            <a:r>
              <a:rPr lang="en-US" altLang="en-US" b="0" dirty="0"/>
              <a:t> </a:t>
            </a:r>
            <a:r>
              <a:rPr lang="en-US" altLang="en-US" b="0" dirty="0" err="1"/>
              <a:t>tinggi</a:t>
            </a:r>
            <a:endParaRPr lang="en-US" altLang="en-US" b="0" dirty="0"/>
          </a:p>
          <a:p>
            <a:pPr eaLnBrk="1" hangingPunct="1">
              <a:lnSpc>
                <a:spcPct val="75000"/>
              </a:lnSpc>
              <a:spcBef>
                <a:spcPct val="45000"/>
              </a:spcBef>
            </a:pPr>
            <a:r>
              <a:rPr lang="en-US" altLang="en-US" b="0" dirty="0"/>
              <a:t>p</a:t>
            </a:r>
            <a:r>
              <a:rPr lang="en-US" altLang="en-US" b="0" baseline="30000" dirty="0"/>
              <a:t>+ </a:t>
            </a:r>
            <a:r>
              <a:rPr lang="en-US" altLang="en-US" b="0" dirty="0"/>
              <a:t>: heavily doped p-type</a:t>
            </a:r>
          </a:p>
          <a:p>
            <a:pPr eaLnBrk="1" hangingPunct="1">
              <a:lnSpc>
                <a:spcPct val="75000"/>
              </a:lnSpc>
              <a:spcBef>
                <a:spcPct val="45000"/>
              </a:spcBef>
            </a:pPr>
            <a:r>
              <a:rPr lang="en-US" altLang="en-US" b="0" dirty="0"/>
              <a:t>n</a:t>
            </a:r>
            <a:r>
              <a:rPr lang="en-US" altLang="en-US" b="0" baseline="30000" dirty="0"/>
              <a:t>+</a:t>
            </a:r>
            <a:r>
              <a:rPr lang="en-US" altLang="en-US" b="0" dirty="0"/>
              <a:t> : heavily doped n-type</a:t>
            </a:r>
          </a:p>
          <a:p>
            <a:pPr eaLnBrk="1" hangingPunct="1">
              <a:lnSpc>
                <a:spcPct val="75000"/>
              </a:lnSpc>
              <a:spcBef>
                <a:spcPct val="45000"/>
              </a:spcBef>
            </a:pPr>
            <a:r>
              <a:rPr lang="el-GR" altLang="en-US" b="0" dirty="0">
                <a:cs typeface="Arial" panose="020B0604020202020204" pitchFamily="34" charset="0"/>
              </a:rPr>
              <a:t>π</a:t>
            </a:r>
            <a:r>
              <a:rPr lang="en-US" altLang="en-US" b="0" dirty="0">
                <a:cs typeface="Arial" panose="020B0604020202020204" pitchFamily="34" charset="0"/>
              </a:rPr>
              <a:t> :  </a:t>
            </a:r>
            <a:r>
              <a:rPr lang="en-US" altLang="en-US" b="0" dirty="0" err="1">
                <a:cs typeface="Arial" panose="020B0604020202020204" pitchFamily="34" charset="0"/>
              </a:rPr>
              <a:t>bahan</a:t>
            </a:r>
            <a:r>
              <a:rPr lang="en-US" altLang="en-US" b="0" dirty="0">
                <a:cs typeface="Arial" panose="020B0604020202020204" pitchFamily="34" charset="0"/>
              </a:rPr>
              <a:t> </a:t>
            </a:r>
            <a:r>
              <a:rPr lang="en-US" altLang="en-US" b="0" dirty="0" err="1">
                <a:cs typeface="Arial" panose="020B0604020202020204" pitchFamily="34" charset="0"/>
              </a:rPr>
              <a:t>intrinsik</a:t>
            </a:r>
            <a:r>
              <a:rPr lang="en-US" altLang="en-US" b="0" dirty="0">
                <a:cs typeface="Arial" panose="020B0604020202020204" pitchFamily="34" charset="0"/>
              </a:rPr>
              <a:t> </a:t>
            </a:r>
            <a:r>
              <a:rPr lang="en-US" altLang="en-US" b="0" dirty="0" err="1">
                <a:cs typeface="Arial" panose="020B0604020202020204" pitchFamily="34" charset="0"/>
              </a:rPr>
              <a:t>tdk</a:t>
            </a:r>
            <a:r>
              <a:rPr lang="en-US" altLang="en-US" b="0" dirty="0">
                <a:cs typeface="Arial" panose="020B0604020202020204" pitchFamily="34" charset="0"/>
              </a:rPr>
              <a:t> </a:t>
            </a:r>
            <a:r>
              <a:rPr lang="en-US" altLang="en-US" b="0" dirty="0" err="1">
                <a:cs typeface="Arial" panose="020B0604020202020204" pitchFamily="34" charset="0"/>
              </a:rPr>
              <a:t>murni</a:t>
            </a:r>
            <a:r>
              <a:rPr lang="en-US" altLang="en-US" b="0" dirty="0">
                <a:cs typeface="Arial" panose="020B0604020202020204" pitchFamily="34" charset="0"/>
              </a:rPr>
              <a:t> </a:t>
            </a:r>
            <a:r>
              <a:rPr lang="en-US" altLang="en-US" b="0" dirty="0" err="1">
                <a:cs typeface="Arial" panose="020B0604020202020204" pitchFamily="34" charset="0"/>
              </a:rPr>
              <a:t>krn</a:t>
            </a:r>
            <a:r>
              <a:rPr lang="en-US" altLang="en-US" b="0" dirty="0">
                <a:cs typeface="Arial" panose="020B0604020202020204" pitchFamily="34" charset="0"/>
              </a:rPr>
              <a:t> </a:t>
            </a:r>
            <a:r>
              <a:rPr lang="en-US" altLang="en-US" b="0" dirty="0" err="1">
                <a:cs typeface="Arial" panose="020B0604020202020204" pitchFamily="34" charset="0"/>
              </a:rPr>
              <a:t>kurang</a:t>
            </a:r>
            <a:r>
              <a:rPr lang="en-US" altLang="en-US" b="0" dirty="0">
                <a:cs typeface="Arial" panose="020B0604020202020204" pitchFamily="34" charset="0"/>
              </a:rPr>
              <a:t> hati2 </a:t>
            </a:r>
            <a:r>
              <a:rPr lang="en-US" altLang="en-US" b="0" dirty="0" err="1">
                <a:cs typeface="Arial" panose="020B0604020202020204" pitchFamily="34" charset="0"/>
              </a:rPr>
              <a:t>shg</a:t>
            </a:r>
            <a:r>
              <a:rPr lang="en-US" altLang="en-US" b="0" dirty="0">
                <a:cs typeface="Arial" panose="020B0604020202020204" pitchFamily="34" charset="0"/>
              </a:rPr>
              <a:t> </a:t>
            </a:r>
            <a:r>
              <a:rPr lang="en-US" altLang="en-US" b="0" dirty="0" err="1">
                <a:cs typeface="Arial" panose="020B0604020202020204" pitchFamily="34" charset="0"/>
              </a:rPr>
              <a:t>tercampur</a:t>
            </a:r>
            <a:r>
              <a:rPr lang="en-US" altLang="en-US" b="0" dirty="0">
                <a:cs typeface="Arial" panose="020B0604020202020204" pitchFamily="34" charset="0"/>
              </a:rPr>
              <a:t> p doping</a:t>
            </a:r>
            <a:endParaRPr lang="el-GR" altLang="en-US" b="0" dirty="0">
              <a:cs typeface="Arial" panose="020B0604020202020204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F9BFF74-4BC2-4394-A38F-A96F23F2E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3525" y="129105"/>
          <a:ext cx="4968875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72920" imgH="7289640" progId="Word.Document.8">
                  <p:embed/>
                </p:oleObj>
              </mc:Choice>
              <mc:Fallback>
                <p:oleObj name="Document" r:id="rId3" imgW="6172920" imgH="7289640" progId="Word.Documen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6F9BFF74-4BC2-4394-A38F-A96F23F2E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129105"/>
                        <a:ext cx="4968875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A26C67E4-1DE8-4F45-B4C1-DF6248FC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CF6F10-80C5-4389-B42D-785F87447E55}" type="slidenum">
              <a:rPr lang="en-US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63EC89E0-17C7-4C0D-ACDC-C83BD36D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0"/>
            <a:ext cx="67818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Pd penggunaan normal RAPD bekerja pd modus depleted penuh.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Cahaya memasuki device mel daerah p</a:t>
            </a:r>
            <a:r>
              <a:rPr lang="en-US" altLang="en-US" baseline="30000"/>
              <a:t>+</a:t>
            </a:r>
            <a:r>
              <a:rPr lang="en-US" altLang="en-US"/>
              <a:t> dan diserap bahan </a:t>
            </a:r>
            <a:r>
              <a:rPr lang="el-GR" altLang="en-US">
                <a:cs typeface="Arial" panose="020B0604020202020204" pitchFamily="34" charset="0"/>
              </a:rPr>
              <a:t>π</a:t>
            </a:r>
            <a:r>
              <a:rPr lang="en-US" altLang="en-US">
                <a:cs typeface="Arial" panose="020B0604020202020204" pitchFamily="34" charset="0"/>
              </a:rPr>
              <a:t> yg bekerja sbg daerah pengumpul carrier yg dibangkitkan oleh photon.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Saat diserap photon memberikan energi, shg membangkitkan pasangan elektron-hole yg kemudiandipisahkan oleh medan listrik di daerah </a:t>
            </a:r>
            <a:r>
              <a:rPr lang="el-GR" altLang="en-US">
                <a:cs typeface="Arial" panose="020B0604020202020204" pitchFamily="34" charset="0"/>
              </a:rPr>
              <a:t>π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Elektron yg dibangkitkan oleh photon bergeser  dr daerah </a:t>
            </a:r>
            <a:r>
              <a:rPr lang="el-GR" altLang="en-US">
                <a:cs typeface="Arial" panose="020B0604020202020204" pitchFamily="34" charset="0"/>
              </a:rPr>
              <a:t>π</a:t>
            </a:r>
            <a:r>
              <a:rPr lang="en-US" altLang="en-US">
                <a:cs typeface="Arial" panose="020B0604020202020204" pitchFamily="34" charset="0"/>
              </a:rPr>
              <a:t> ke pn</a:t>
            </a:r>
            <a:r>
              <a:rPr lang="en-US" altLang="en-US" baseline="30000">
                <a:cs typeface="Arial" panose="020B0604020202020204" pitchFamily="34" charset="0"/>
              </a:rPr>
              <a:t>+</a:t>
            </a:r>
            <a:r>
              <a:rPr lang="en-US" altLang="en-US">
                <a:cs typeface="Arial" panose="020B0604020202020204" pitchFamily="34" charset="0"/>
              </a:rPr>
              <a:t> junction yg terdapat medan listrik kuat.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Pd daerah medan listrik kuat terjadi pelipat gandaan carrier.</a:t>
            </a:r>
            <a:endParaRPr lang="el-G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B8DC53D9-A2F6-4813-BE22-456587F5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62AED8-7EB9-4292-8829-034FADED8BDC}" type="slidenum">
              <a:rPr lang="en-US" altLang="en-US" b="0"/>
              <a:pPr eaLnBrk="1" hangingPunct="1"/>
              <a:t>2</a:t>
            </a:fld>
            <a:endParaRPr lang="en-US" altLang="en-US" b="0"/>
          </a:p>
        </p:txBody>
      </p:sp>
      <p:pic>
        <p:nvPicPr>
          <p:cNvPr id="24579" name="Picture 4" descr="SiPin2">
            <a:extLst>
              <a:ext uri="{FF2B5EF4-FFF2-40B4-BE49-F238E27FC236}">
                <a16:creationId xmlns:a16="http://schemas.microsoft.com/office/drawing/2014/main" id="{F5D0F417-52A2-46CE-A5F6-C05CF7D3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400"/>
            <a:ext cx="51054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>
            <a:extLst>
              <a:ext uri="{FF2B5EF4-FFF2-40B4-BE49-F238E27FC236}">
                <a16:creationId xmlns:a16="http://schemas.microsoft.com/office/drawing/2014/main" id="{E79F999E-458E-471A-AD7A-D7F70E18A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5379243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/>
              <a:t>Detektor</a:t>
            </a:r>
            <a:r>
              <a:rPr lang="en-US" altLang="en-US" dirty="0"/>
              <a:t> </a:t>
            </a:r>
            <a:r>
              <a:rPr lang="en-US" altLang="en-US" dirty="0" err="1"/>
              <a:t>Silikon</a:t>
            </a:r>
            <a:r>
              <a:rPr lang="en-US" altLang="en-US" dirty="0"/>
              <a:t> PIN</a:t>
            </a:r>
          </a:p>
        </p:txBody>
      </p:sp>
    </p:spTree>
    <p:extLst>
      <p:ext uri="{BB962C8B-B14F-4D97-AF65-F5344CB8AC3E}">
        <p14:creationId xmlns:p14="http://schemas.microsoft.com/office/powerpoint/2010/main" val="79673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75B6B72-ABD7-4C1C-9826-F02F909C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FEE80-E7B9-4089-997D-5800932597DB}" type="slidenum">
              <a:rPr lang="en-US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CC9E5B2E-7D70-43A7-9E83-FEA15F78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304800"/>
            <a:ext cx="7086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Ionization rate : </a:t>
            </a:r>
            <a:r>
              <a:rPr lang="en-US" altLang="en-US" dirty="0" err="1"/>
              <a:t>jumlah</a:t>
            </a:r>
            <a:r>
              <a:rPr lang="en-US" altLang="en-US" dirty="0"/>
              <a:t> rata2 </a:t>
            </a:r>
            <a:r>
              <a:rPr lang="en-US" altLang="en-US" dirty="0" err="1"/>
              <a:t>pasangan</a:t>
            </a:r>
            <a:r>
              <a:rPr lang="en-US" altLang="en-US" dirty="0"/>
              <a:t> </a:t>
            </a:r>
            <a:r>
              <a:rPr lang="en-US" altLang="en-US" dirty="0" err="1"/>
              <a:t>elektron</a:t>
            </a:r>
            <a:r>
              <a:rPr lang="en-US" altLang="en-US" dirty="0"/>
              <a:t>-hole </a:t>
            </a:r>
            <a:r>
              <a:rPr lang="en-US" altLang="en-US" dirty="0" err="1"/>
              <a:t>yg</a:t>
            </a:r>
            <a:r>
              <a:rPr lang="en-US" altLang="en-US" dirty="0"/>
              <a:t> </a:t>
            </a:r>
            <a:r>
              <a:rPr lang="en-US" altLang="en-US" dirty="0" err="1"/>
              <a:t>dibangkitkan</a:t>
            </a:r>
            <a:r>
              <a:rPr lang="en-US" altLang="en-US" dirty="0"/>
              <a:t> </a:t>
            </a:r>
            <a:r>
              <a:rPr lang="en-US" altLang="en-US" dirty="0" err="1"/>
              <a:t>persatuan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dirty="0" err="1"/>
              <a:t>tempuh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Banyak </a:t>
            </a:r>
            <a:r>
              <a:rPr lang="en-US" altLang="en-US" dirty="0" err="1"/>
              <a:t>bahan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laju</a:t>
            </a:r>
            <a:r>
              <a:rPr lang="en-US" altLang="en-US" dirty="0"/>
              <a:t> </a:t>
            </a:r>
            <a:r>
              <a:rPr lang="en-US" altLang="en-US" dirty="0" err="1"/>
              <a:t>ionisasi</a:t>
            </a:r>
            <a:r>
              <a:rPr lang="en-US" altLang="en-US" dirty="0"/>
              <a:t> </a:t>
            </a:r>
            <a:r>
              <a:rPr lang="en-US" altLang="en-US" dirty="0" err="1"/>
              <a:t>elektron</a:t>
            </a:r>
            <a:r>
              <a:rPr lang="en-US" altLang="en-US" dirty="0"/>
              <a:t> </a:t>
            </a: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berbeda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dng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laju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ionisasi</a:t>
            </a:r>
            <a:r>
              <a:rPr lang="en-US" altLang="en-US" dirty="0">
                <a:cs typeface="Arial" panose="020B0604020202020204" pitchFamily="34" charset="0"/>
              </a:rPr>
              <a:t> hole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cs typeface="Arial" panose="020B0604020202020204" pitchFamily="34" charset="0"/>
              </a:rPr>
              <a:t>Perbandingan</a:t>
            </a:r>
            <a:r>
              <a:rPr lang="en-US" altLang="en-US" dirty="0">
                <a:cs typeface="Arial" panose="020B0604020202020204" pitchFamily="34" charset="0"/>
              </a:rPr>
              <a:t> k =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/</a:t>
            </a: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merupakan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ukuran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unjuk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kerja</a:t>
            </a:r>
            <a:r>
              <a:rPr lang="en-US" altLang="en-US" dirty="0">
                <a:cs typeface="Arial" panose="020B0604020202020204" pitchFamily="34" charset="0"/>
              </a:rPr>
              <a:t> photodetector.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1098E0DA-F5DD-438B-877D-2E430056D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2514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Faktor multiplikasi :</a:t>
            </a:r>
          </a:p>
        </p:txBody>
      </p:sp>
      <p:graphicFrame>
        <p:nvGraphicFramePr>
          <p:cNvPr id="10242" name="Object 6">
            <a:extLst>
              <a:ext uri="{FF2B5EF4-FFF2-40B4-BE49-F238E27FC236}">
                <a16:creationId xmlns:a16="http://schemas.microsoft.com/office/drawing/2014/main" id="{32DABE6E-9EFE-48AE-B820-0A88E72F1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00" y="2362199"/>
          <a:ext cx="1371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431640" progId="Equation.3">
                  <p:embed/>
                </p:oleObj>
              </mc:Choice>
              <mc:Fallback>
                <p:oleObj name="Equation" r:id="rId2" imgW="634680" imgH="431640" progId="Equation.3">
                  <p:embed/>
                  <p:pic>
                    <p:nvPicPr>
                      <p:cNvPr id="10242" name="Object 6">
                        <a:extLst>
                          <a:ext uri="{FF2B5EF4-FFF2-40B4-BE49-F238E27FC236}">
                            <a16:creationId xmlns:a16="http://schemas.microsoft.com/office/drawing/2014/main" id="{32DABE6E-9EFE-48AE-B820-0A88E72F1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362199"/>
                        <a:ext cx="1371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id="{CB237E0E-78EC-4104-86D1-DB216506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3276600"/>
            <a:ext cx="5943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</a:t>
            </a:r>
            <a:r>
              <a:rPr lang="en-US" altLang="en-US" baseline="-25000"/>
              <a:t>M</a:t>
            </a:r>
            <a:r>
              <a:rPr lang="en-US" altLang="en-US"/>
              <a:t> : rata2 arus keluaran multiplikasi total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</a:t>
            </a:r>
            <a:r>
              <a:rPr lang="en-US" altLang="en-US" baseline="-25000"/>
              <a:t>P</a:t>
            </a:r>
            <a:r>
              <a:rPr lang="en-US" altLang="en-US"/>
              <a:t> : arus foto tanpa multiplikasi primer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C7AC6148-EBA7-428C-96FC-ABA318AF8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114799"/>
            <a:ext cx="662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Dlm praktek mekanisme avalanche adalah proses statistik, krn tidak semua pasangan carrier yg dibangkitkan dlm dioda menghasilkan multiplikasi sama == &gt; M : harga rata2.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69692F8C-A5B6-4FE2-8412-95FEFA2A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5478462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Responsivitas :</a:t>
            </a:r>
          </a:p>
        </p:txBody>
      </p:sp>
      <p:graphicFrame>
        <p:nvGraphicFramePr>
          <p:cNvPr id="10243" name="Object 10">
            <a:extLst>
              <a:ext uri="{FF2B5EF4-FFF2-40B4-BE49-F238E27FC236}">
                <a16:creationId xmlns:a16="http://schemas.microsoft.com/office/drawing/2014/main" id="{EF0FC971-F342-4238-A506-239D32D09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5257800"/>
          <a:ext cx="3276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19040" progId="Equation.3">
                  <p:embed/>
                </p:oleObj>
              </mc:Choice>
              <mc:Fallback>
                <p:oleObj name="Equation" r:id="rId4" imgW="1549080" imgH="419040" progId="Equation.3">
                  <p:embed/>
                  <p:pic>
                    <p:nvPicPr>
                      <p:cNvPr id="10243" name="Object 10">
                        <a:extLst>
                          <a:ext uri="{FF2B5EF4-FFF2-40B4-BE49-F238E27FC236}">
                            <a16:creationId xmlns:a16="http://schemas.microsoft.com/office/drawing/2014/main" id="{EF0FC971-F342-4238-A506-239D32D09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257800"/>
                        <a:ext cx="3276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9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E063AFE4-137B-48C6-AE51-6024F019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740FC0-2888-448E-916D-35E3C81937AF}" type="slidenum">
              <a:rPr lang="en-US" altLang="en-US" b="0"/>
              <a:pPr eaLnBrk="1" hangingPunct="1"/>
              <a:t>21</a:t>
            </a:fld>
            <a:endParaRPr lang="en-US" altLang="en-US" b="0"/>
          </a:p>
        </p:txBody>
      </p:sp>
      <p:pic>
        <p:nvPicPr>
          <p:cNvPr id="39939" name="Picture 5" descr="266D494A">
            <a:extLst>
              <a:ext uri="{FF2B5EF4-FFF2-40B4-BE49-F238E27FC236}">
                <a16:creationId xmlns:a16="http://schemas.microsoft.com/office/drawing/2014/main" id="{2D40044C-6866-4809-9B9E-F7A1A234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1548"/>
            <a:ext cx="6934200" cy="501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>
            <a:extLst>
              <a:ext uri="{FF2B5EF4-FFF2-40B4-BE49-F238E27FC236}">
                <a16:creationId xmlns:a16="http://schemas.microsoft.com/office/drawing/2014/main" id="{5834A56A-6CD1-4EFD-9A30-268B58C3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191" y="546316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/>
              <a:t>Laju</a:t>
            </a:r>
            <a:r>
              <a:rPr lang="en-US" altLang="en-US" dirty="0"/>
              <a:t> </a:t>
            </a:r>
            <a:r>
              <a:rPr lang="en-US" altLang="en-US" dirty="0" err="1"/>
              <a:t>ionisasi</a:t>
            </a:r>
            <a:r>
              <a:rPr lang="en-US" altLang="en-US" dirty="0"/>
              <a:t> carrier </a:t>
            </a:r>
            <a:r>
              <a:rPr lang="en-US" altLang="en-US" dirty="0" err="1"/>
              <a:t>hasil</a:t>
            </a:r>
            <a:r>
              <a:rPr lang="en-US" altLang="en-US" dirty="0"/>
              <a:t> </a:t>
            </a:r>
            <a:r>
              <a:rPr lang="en-US" altLang="en-US" dirty="0" err="1"/>
              <a:t>percobaan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671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37182FDF-EFCF-4F33-AD6E-47DB35F6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A2E8D9-CF1C-40E2-9113-C93F54A13B90}" type="slidenum">
              <a:rPr lang="en-US" altLang="en-US" b="0"/>
              <a:pPr eaLnBrk="1" hangingPunct="1"/>
              <a:t>22</a:t>
            </a:fld>
            <a:endParaRPr lang="en-US" altLang="en-US" b="0"/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82C76F06-FAB0-449E-AF58-113C7645B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3400" y="762000"/>
            <a:ext cx="3429000" cy="579438"/>
          </a:xfrm>
        </p:spPr>
        <p:txBody>
          <a:bodyPr/>
          <a:lstStyle/>
          <a:p>
            <a:pPr eaLnBrk="1" hangingPunct="1"/>
            <a:r>
              <a:rPr lang="en-US" altLang="en-US" sz="3200"/>
              <a:t>Contoh </a:t>
            </a:r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FACA71C3-4A9F-44F8-9541-20084A98F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752600"/>
            <a:ext cx="6324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Suatu APD memiliki efisiensi kuantum 65 % pd panj gel 900 nm. Jika daya optis 0,50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W menghasilkan arus foto multiplikasi 10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A, berapa faktor multiplikasi M ?</a:t>
            </a:r>
            <a:endParaRPr lang="el-G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0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E944D2BC-7352-4BF2-9677-8C107364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BD429E-DA2B-4AC7-B9DA-77C0109B1F7D}" type="slidenum">
              <a:rPr lang="en-US" altLang="en-US" b="0"/>
              <a:pPr eaLnBrk="1" hangingPunct="1"/>
              <a:t>23</a:t>
            </a:fld>
            <a:endParaRPr lang="en-US" altLang="en-US" b="0"/>
          </a:p>
        </p:txBody>
      </p:sp>
      <p:pic>
        <p:nvPicPr>
          <p:cNvPr id="41987" name="Picture 4" descr="A6FA34C3">
            <a:extLst>
              <a:ext uri="{FF2B5EF4-FFF2-40B4-BE49-F238E27FC236}">
                <a16:creationId xmlns:a16="http://schemas.microsoft.com/office/drawing/2014/main" id="{F3430438-8AC0-4399-8EE4-74503A7B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"/>
            <a:ext cx="50053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5">
            <a:extLst>
              <a:ext uri="{FF2B5EF4-FFF2-40B4-BE49-F238E27FC236}">
                <a16:creationId xmlns:a16="http://schemas.microsoft.com/office/drawing/2014/main" id="{EC45FF77-7E29-4B90-A85B-3E2DCA6DB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5722661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/>
              <a:t>Pengaruh</a:t>
            </a:r>
            <a:r>
              <a:rPr lang="en-US" altLang="en-US" dirty="0"/>
              <a:t> </a:t>
            </a:r>
            <a:r>
              <a:rPr lang="en-US" altLang="en-US" dirty="0" err="1"/>
              <a:t>teg</a:t>
            </a:r>
            <a:r>
              <a:rPr lang="en-US" altLang="en-US" dirty="0"/>
              <a:t> bias </a:t>
            </a:r>
            <a:r>
              <a:rPr lang="en-US" altLang="en-US" dirty="0" err="1"/>
              <a:t>thd</a:t>
            </a:r>
            <a:r>
              <a:rPr lang="en-US" altLang="en-US" dirty="0"/>
              <a:t> </a:t>
            </a:r>
            <a:r>
              <a:rPr lang="en-US" altLang="en-US" dirty="0" err="1"/>
              <a:t>penguatan</a:t>
            </a:r>
            <a:r>
              <a:rPr lang="en-US" altLang="en-US" dirty="0"/>
              <a:t> </a:t>
            </a:r>
            <a:r>
              <a:rPr lang="en-US" altLang="en-US" dirty="0" err="1"/>
              <a:t>arus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8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A21BD862-C9A6-4E78-ACEF-45E1163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3BD274-01B4-4800-BD8F-FB6B96969A36}" type="slidenum">
              <a:rPr lang="en-US" altLang="en-US" b="0"/>
              <a:pPr eaLnBrk="1" hangingPunct="1"/>
              <a:t>3</a:t>
            </a:fld>
            <a:endParaRPr lang="en-US" altLang="en-US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29D191B-1C68-4518-B41C-E8C32E384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Syarat foto detektor 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31FE79D-D0A1-47A4-AAFA-F3DB33A5D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600201"/>
            <a:ext cx="64008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High response atau sensitifitas</a:t>
            </a:r>
          </a:p>
          <a:p>
            <a:pPr eaLnBrk="1" hangingPunct="1"/>
            <a:r>
              <a:rPr lang="en-US" altLang="en-US" sz="2400"/>
              <a:t>Noise rendah</a:t>
            </a:r>
          </a:p>
          <a:p>
            <a:pPr eaLnBrk="1" hangingPunct="1"/>
            <a:r>
              <a:rPr lang="en-US" altLang="en-US" sz="2400"/>
              <a:t>Respon cepat atau bandwidth lebar</a:t>
            </a:r>
          </a:p>
          <a:p>
            <a:pPr eaLnBrk="1" hangingPunct="1"/>
            <a:r>
              <a:rPr lang="en-US" altLang="en-US" sz="2400"/>
              <a:t>Tidak sensitif thd variasi suhu</a:t>
            </a:r>
          </a:p>
          <a:p>
            <a:pPr eaLnBrk="1" hangingPunct="1"/>
            <a:r>
              <a:rPr lang="en-US" altLang="en-US" sz="2400"/>
              <a:t>Kompatibel dgn fiber</a:t>
            </a:r>
          </a:p>
          <a:p>
            <a:pPr eaLnBrk="1" hangingPunct="1"/>
            <a:r>
              <a:rPr lang="en-US" altLang="en-US" sz="2400"/>
              <a:t>Murah</a:t>
            </a:r>
          </a:p>
          <a:p>
            <a:pPr eaLnBrk="1" hangingPunct="1"/>
            <a:r>
              <a:rPr lang="en-US" altLang="en-US" sz="2400"/>
              <a:t>Tahan lama</a:t>
            </a:r>
          </a:p>
        </p:txBody>
      </p:sp>
    </p:spTree>
    <p:extLst>
      <p:ext uri="{BB962C8B-B14F-4D97-AF65-F5344CB8AC3E}">
        <p14:creationId xmlns:p14="http://schemas.microsoft.com/office/powerpoint/2010/main" val="95514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8B37E2D-CED3-4D2E-849A-4B80495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093494-0C9C-40BC-8685-309E7BE53A26}" type="slidenum">
              <a:rPr lang="en-US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03E804D-C43E-42E4-92A5-0E772D553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Detektor foto yg ada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9A8E92C-7C2D-4CC5-B2D4-40C232964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057400"/>
            <a:ext cx="8077200" cy="3124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Photomultiplier (photocathode + multiplier </a:t>
            </a:r>
            <a:r>
              <a:rPr lang="en-US" altLang="en-US" sz="2400" dirty="0" err="1"/>
              <a:t>dlm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vacum</a:t>
            </a:r>
            <a:r>
              <a:rPr lang="en-US" altLang="en-US" sz="2400" dirty="0"/>
              <a:t> tube)</a:t>
            </a:r>
          </a:p>
          <a:p>
            <a:pPr eaLnBrk="1" hangingPunct="1"/>
            <a:r>
              <a:rPr lang="en-US" altLang="en-US" sz="2400" dirty="0"/>
              <a:t>Pyroelectric detector (</a:t>
            </a:r>
            <a:r>
              <a:rPr lang="en-US" altLang="en-US" sz="2400" dirty="0" err="1"/>
              <a:t>konversi</a:t>
            </a:r>
            <a:r>
              <a:rPr lang="en-US" altLang="en-US" sz="2400" dirty="0"/>
              <a:t> photon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panas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 </a:t>
            </a:r>
            <a:r>
              <a:rPr lang="en-US" altLang="en-US" sz="2400" dirty="0" err="1">
                <a:sym typeface="Wingdings" panose="05000000000000000000" pitchFamily="2" charset="2"/>
              </a:rPr>
              <a:t>konstanta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dielektrik</a:t>
            </a:r>
            <a:r>
              <a:rPr lang="en-US" altLang="en-US" sz="2400" dirty="0">
                <a:sym typeface="Wingdings" panose="05000000000000000000" pitchFamily="2" charset="2"/>
              </a:rPr>
              <a:t>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Semiconductor-based photoconductor (pin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APD) </a:t>
            </a:r>
            <a:r>
              <a:rPr lang="en-US" altLang="en-US" sz="2400" dirty="0" err="1"/>
              <a:t>cocok</a:t>
            </a:r>
            <a:r>
              <a:rPr lang="en-US" altLang="en-US" sz="2400" dirty="0"/>
              <a:t> u fiber </a:t>
            </a:r>
            <a:r>
              <a:rPr lang="en-US" altLang="en-US" sz="2400" dirty="0" err="1"/>
              <a:t>optik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598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07E9BFCE-0C9C-4E5C-ABD0-4B5F6ADC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7628BB-1130-4A43-82FF-0EF075014F9D}" type="slidenum">
              <a:rPr lang="en-US" altLang="en-US" b="0"/>
              <a:pPr eaLnBrk="1" hangingPunct="1"/>
              <a:t>5</a:t>
            </a:fld>
            <a:endParaRPr lang="en-US" altLang="en-US" b="0"/>
          </a:p>
        </p:txBody>
      </p:sp>
      <p:pic>
        <p:nvPicPr>
          <p:cNvPr id="29699" name="Picture 4" descr="apd">
            <a:extLst>
              <a:ext uri="{FF2B5EF4-FFF2-40B4-BE49-F238E27FC236}">
                <a16:creationId xmlns:a16="http://schemas.microsoft.com/office/drawing/2014/main" id="{AB60DF7C-6317-4906-943C-93D44BF1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1"/>
            <a:ext cx="54864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>
            <a:extLst>
              <a:ext uri="{FF2B5EF4-FFF2-40B4-BE49-F238E27FC236}">
                <a16:creationId xmlns:a16="http://schemas.microsoft.com/office/drawing/2014/main" id="{3E726352-E4BD-4675-92B8-C2B2B735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91201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Konfigurasi detektor PIN</a:t>
            </a:r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82EA8D14-BA98-44FC-9C9F-249789BD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0">
                <a:solidFill>
                  <a:schemeClr val="tx2"/>
                </a:solidFill>
              </a:rPr>
              <a:t>Detektor PIN</a:t>
            </a:r>
          </a:p>
        </p:txBody>
      </p:sp>
    </p:spTree>
    <p:extLst>
      <p:ext uri="{BB962C8B-B14F-4D97-AF65-F5344CB8AC3E}">
        <p14:creationId xmlns:p14="http://schemas.microsoft.com/office/powerpoint/2010/main" val="24932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1229F187-C250-481C-9510-19E809BA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DA578B-B370-4C34-8EAB-FC7A43E246D4}" type="slidenum">
              <a:rPr lang="en-US" altLang="en-US" b="0"/>
              <a:pPr eaLnBrk="1" hangingPunct="1"/>
              <a:t>6</a:t>
            </a:fld>
            <a:endParaRPr lang="en-US" altLang="en-US" b="0"/>
          </a:p>
        </p:txBody>
      </p:sp>
      <p:pic>
        <p:nvPicPr>
          <p:cNvPr id="30723" name="Picture 6" descr="41BC2490">
            <a:extLst>
              <a:ext uri="{FF2B5EF4-FFF2-40B4-BE49-F238E27FC236}">
                <a16:creationId xmlns:a16="http://schemas.microsoft.com/office/drawing/2014/main" id="{0EEFE5DA-69AE-4AF7-A7C1-68AD4CF9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1"/>
            <a:ext cx="57150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9">
            <a:extLst>
              <a:ext uri="{FF2B5EF4-FFF2-40B4-BE49-F238E27FC236}">
                <a16:creationId xmlns:a16="http://schemas.microsoft.com/office/drawing/2014/main" id="{EAA63441-D859-4362-8AC2-2ED25EDA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76801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Sirkit dioda foto pin diberi tegangan mundur</a:t>
            </a:r>
          </a:p>
        </p:txBody>
      </p:sp>
    </p:spTree>
    <p:extLst>
      <p:ext uri="{BB962C8B-B14F-4D97-AF65-F5344CB8AC3E}">
        <p14:creationId xmlns:p14="http://schemas.microsoft.com/office/powerpoint/2010/main" val="176083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0D13C64B-3D0F-440E-9403-830A0B3E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FAC792-AF44-47E7-9839-E35BA795C5B5}" type="slidenum">
              <a:rPr lang="en-US" altLang="en-US" b="0"/>
              <a:pPr eaLnBrk="1" hangingPunct="1"/>
              <a:t>7</a:t>
            </a:fld>
            <a:endParaRPr lang="en-US" altLang="en-US" b="0"/>
          </a:p>
        </p:txBody>
      </p:sp>
      <p:pic>
        <p:nvPicPr>
          <p:cNvPr id="31747" name="Picture 4" descr="DF2F3B51">
            <a:extLst>
              <a:ext uri="{FF2B5EF4-FFF2-40B4-BE49-F238E27FC236}">
                <a16:creationId xmlns:a16="http://schemas.microsoft.com/office/drawing/2014/main" id="{C3C87789-80F1-4ED7-A18A-90D3E3BA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1"/>
            <a:ext cx="53340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5">
            <a:extLst>
              <a:ext uri="{FF2B5EF4-FFF2-40B4-BE49-F238E27FC236}">
                <a16:creationId xmlns:a16="http://schemas.microsoft.com/office/drawing/2014/main" id="{952EB041-AA7D-467F-8442-B1F0D504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53001"/>
            <a:ext cx="6934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Photon datang memiliki energi  </a:t>
            </a:r>
            <a:r>
              <a:rPr lang="en-US" altLang="en-US">
                <a:cs typeface="Arial" panose="020B0604020202020204" pitchFamily="34" charset="0"/>
              </a:rPr>
              <a:t>≥ energi band-gap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 photon akan memberikan energinya dan membangkitkan elektron (di depletion region) dr pita valensi ke pita konduksi  photocarrier.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1749" name="Text Box 6">
            <a:extLst>
              <a:ext uri="{FF2B5EF4-FFF2-40B4-BE49-F238E27FC236}">
                <a16:creationId xmlns:a16="http://schemas.microsoft.com/office/drawing/2014/main" id="{03CDDCE7-4E1A-4D98-893D-2490C0C86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14801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Diagram pita energi dioda foto pin</a:t>
            </a:r>
          </a:p>
        </p:txBody>
      </p:sp>
    </p:spTree>
    <p:extLst>
      <p:ext uri="{BB962C8B-B14F-4D97-AF65-F5344CB8AC3E}">
        <p14:creationId xmlns:p14="http://schemas.microsoft.com/office/powerpoint/2010/main" val="20261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>
            <a:extLst>
              <a:ext uri="{FF2B5EF4-FFF2-40B4-BE49-F238E27FC236}">
                <a16:creationId xmlns:a16="http://schemas.microsoft.com/office/drawing/2014/main" id="{636D1DB6-8E8E-46F9-A0A1-DCFA4A1B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A28724-4A7C-44DF-8754-05323A0369FA}" type="slidenum">
              <a:rPr lang="en-US" altLang="en-US" b="0"/>
              <a:pPr eaLnBrk="1" hangingPunct="1"/>
              <a:t>8</a:t>
            </a:fld>
            <a:endParaRPr lang="en-US" altLang="en-US" b="0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1A886953-9709-4405-9118-3B378C92C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581400"/>
          <a:ext cx="19812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558720" progId="Equation.3">
                  <p:embed/>
                </p:oleObj>
              </mc:Choice>
              <mc:Fallback>
                <p:oleObj name="Equation" r:id="rId2" imgW="888840" imgH="558720" progId="Equation.3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1A886953-9709-4405-9118-3B378C92C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81400"/>
                        <a:ext cx="19812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>
            <a:extLst>
              <a:ext uri="{FF2B5EF4-FFF2-40B4-BE49-F238E27FC236}">
                <a16:creationId xmlns:a16="http://schemas.microsoft.com/office/drawing/2014/main" id="{0766AB9E-3F90-4BC9-8C7F-1226A1BD2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29201"/>
            <a:ext cx="4572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  <a:r>
              <a:rPr lang="en-US" altLang="en-US" baseline="-25000"/>
              <a:t>n</a:t>
            </a:r>
            <a:r>
              <a:rPr lang="en-US" altLang="en-US"/>
              <a:t> : koefisien difusi elektron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  <a:r>
              <a:rPr lang="en-US" altLang="en-US" baseline="-25000"/>
              <a:t>p</a:t>
            </a:r>
            <a:r>
              <a:rPr lang="en-US" altLang="en-US"/>
              <a:t> : koefisien difusi hole</a:t>
            </a:r>
          </a:p>
        </p:txBody>
      </p:sp>
      <p:grpSp>
        <p:nvGrpSpPr>
          <p:cNvPr id="1031" name="Group 9">
            <a:extLst>
              <a:ext uri="{FF2B5EF4-FFF2-40B4-BE49-F238E27FC236}">
                <a16:creationId xmlns:a16="http://schemas.microsoft.com/office/drawing/2014/main" id="{730632AE-5871-442D-8DA9-958147C1DD4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990601"/>
            <a:ext cx="6400800" cy="2290763"/>
            <a:chOff x="864" y="624"/>
            <a:chExt cx="4032" cy="1443"/>
          </a:xfrm>
        </p:grpSpPr>
        <p:sp>
          <p:nvSpPr>
            <p:cNvPr id="1032" name="Text Box 4">
              <a:extLst>
                <a:ext uri="{FF2B5EF4-FFF2-40B4-BE49-F238E27FC236}">
                  <a16:creationId xmlns:a16="http://schemas.microsoft.com/office/drawing/2014/main" id="{C8FF068B-0D49-40F9-8439-ADFBB3257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24"/>
              <a:ext cx="4032" cy="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Carrier bermuatan mengalir melalui material, beberapa pasangan elektron-hole berekombinasi dan hilang. Elektron bergerak sejauh L</a:t>
              </a:r>
              <a:r>
                <a:rPr lang="en-US" altLang="en-US" baseline="-25000"/>
                <a:t>n</a:t>
              </a:r>
              <a:r>
                <a:rPr lang="en-US" altLang="en-US"/>
                <a:t> sedang hole bergerak sejauh L</a:t>
              </a:r>
              <a:r>
                <a:rPr lang="en-US" altLang="en-US" baseline="-25000"/>
                <a:t>p</a:t>
              </a:r>
              <a:r>
                <a:rPr lang="en-US" altLang="en-US"/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Jarak tsb disebut panjang difusi.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Waktu yg dibutuhkan berekombinasi disebut carrier lifetime, elektron selama   </a:t>
              </a:r>
              <a:r>
                <a:rPr lang="en-US" altLang="en-US" baseline="-25000"/>
                <a:t>n</a:t>
              </a:r>
              <a:r>
                <a:rPr lang="en-US" altLang="en-US"/>
                <a:t> dan hole selama   </a:t>
              </a:r>
              <a:r>
                <a:rPr lang="en-US" altLang="en-US" baseline="-25000"/>
                <a:t>p</a:t>
              </a:r>
              <a:r>
                <a:rPr lang="en-US" altLang="en-US"/>
                <a:t>.</a:t>
              </a:r>
            </a:p>
          </p:txBody>
        </p:sp>
        <p:graphicFrame>
          <p:nvGraphicFramePr>
            <p:cNvPr id="1027" name="Object 7">
              <a:extLst>
                <a:ext uri="{FF2B5EF4-FFF2-40B4-BE49-F238E27FC236}">
                  <a16:creationId xmlns:a16="http://schemas.microsoft.com/office/drawing/2014/main" id="{71663F90-13C8-49EB-B836-CB894F0F18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872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39680" progId="Equation.3">
                    <p:embed/>
                  </p:oleObj>
                </mc:Choice>
                <mc:Fallback>
                  <p:oleObj name="Equation" r:id="rId4" imgW="126720" imgH="139680" progId="Equation.3">
                    <p:embed/>
                    <p:pic>
                      <p:nvPicPr>
                        <p:cNvPr id="1027" name="Object 7">
                          <a:extLst>
                            <a:ext uri="{FF2B5EF4-FFF2-40B4-BE49-F238E27FC236}">
                              <a16:creationId xmlns:a16="http://schemas.microsoft.com/office/drawing/2014/main" id="{71663F90-13C8-49EB-B836-CB894F0F18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72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8">
              <a:extLst>
                <a:ext uri="{FF2B5EF4-FFF2-40B4-BE49-F238E27FC236}">
                  <a16:creationId xmlns:a16="http://schemas.microsoft.com/office/drawing/2014/main" id="{0783AB94-58BE-4A89-B644-17AFC1309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872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39680" progId="Equation.3">
                    <p:embed/>
                  </p:oleObj>
                </mc:Choice>
                <mc:Fallback>
                  <p:oleObj name="Equation" r:id="rId6" imgW="126720" imgH="139680" progId="Equation.3">
                    <p:embed/>
                    <p:pic>
                      <p:nvPicPr>
                        <p:cNvPr id="1028" name="Object 8">
                          <a:extLst>
                            <a:ext uri="{FF2B5EF4-FFF2-40B4-BE49-F238E27FC236}">
                              <a16:creationId xmlns:a16="http://schemas.microsoft.com/office/drawing/2014/main" id="{0783AB94-58BE-4A89-B644-17AFC1309B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72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372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>
            <a:extLst>
              <a:ext uri="{FF2B5EF4-FFF2-40B4-BE49-F238E27FC236}">
                <a16:creationId xmlns:a16="http://schemas.microsoft.com/office/drawing/2014/main" id="{4502FB63-32A9-4FB8-A22A-9503AF27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4988B9-238B-40BB-B45D-80581DAB9B55}" type="slidenum">
              <a:rPr lang="en-US" altLang="en-US" b="0"/>
              <a:pPr eaLnBrk="1" hangingPunct="1"/>
              <a:t>9</a:t>
            </a:fld>
            <a:endParaRPr lang="en-US" altLang="en-US" b="0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D6D3A22D-0973-4BA6-BFD6-FD7AEE05C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85801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Radiasi optis yg diserap material semikonduktor :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D2376D6E-DBC8-4067-8CAD-810A628AA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4" y="1219200"/>
          <a:ext cx="42957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241200" progId="Equation.3">
                  <p:embed/>
                </p:oleObj>
              </mc:Choice>
              <mc:Fallback>
                <p:oleObj name="Equation" r:id="rId2" imgW="1498320" imgH="241200" progId="Equation.3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D2376D6E-DBC8-4067-8CAD-810A628AA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4" y="1219200"/>
                        <a:ext cx="42957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>
            <a:extLst>
              <a:ext uri="{FF2B5EF4-FFF2-40B4-BE49-F238E27FC236}">
                <a16:creationId xmlns:a16="http://schemas.microsoft.com/office/drawing/2014/main" id="{E9BF5BFB-AE06-4302-A995-903D1526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81201"/>
            <a:ext cx="5638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 baseline="-25000">
                <a:cs typeface="Arial" panose="020B0604020202020204" pitchFamily="34" charset="0"/>
              </a:rPr>
              <a:t>s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) : koefisien absorbsi pd panj gel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0</a:t>
            </a:r>
            <a:r>
              <a:rPr lang="en-US" altLang="en-US">
                <a:cs typeface="Arial" panose="020B0604020202020204" pitchFamily="34" charset="0"/>
              </a:rPr>
              <a:t> : daya optis </a:t>
            </a:r>
            <a:r>
              <a:rPr lang="en-US" altLang="en-US"/>
              <a:t>datang</a:t>
            </a: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cs typeface="Arial" panose="020B0604020202020204" pitchFamily="34" charset="0"/>
              </a:rPr>
              <a:t>P(x) : daya optis diserap sejauh x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99137826-C9D8-4891-9196-5EBF309E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05201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Upper wavelength cutoff :</a:t>
            </a:r>
          </a:p>
        </p:txBody>
      </p:sp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8827F6E6-24A0-4580-A9F2-84E94FF31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038601"/>
          <a:ext cx="3429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444240" progId="Equation.3">
                  <p:embed/>
                </p:oleObj>
              </mc:Choice>
              <mc:Fallback>
                <p:oleObj name="Equation" r:id="rId4" imgW="1676160" imgH="444240" progId="Equation.3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id="{8827F6E6-24A0-4580-A9F2-84E94FF31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1"/>
                        <a:ext cx="3429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9">
            <a:extLst>
              <a:ext uri="{FF2B5EF4-FFF2-40B4-BE49-F238E27FC236}">
                <a16:creationId xmlns:a16="http://schemas.microsoft.com/office/drawing/2014/main" id="{C80A486B-AD16-4706-A1A3-EBA533C1F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57801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Panj gel cutoff Si sekitar 1,06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m, dan Ge sekitar 1,6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>
                <a:cs typeface="Arial" panose="020B0604020202020204" pitchFamily="34" charset="0"/>
              </a:rPr>
              <a:t>m</a:t>
            </a:r>
            <a:endParaRPr lang="el-G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9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734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Equation</vt:lpstr>
      <vt:lpstr>Document</vt:lpstr>
      <vt:lpstr>PHOTODETECTOR</vt:lpstr>
      <vt:lpstr>PowerPoint Presentation</vt:lpstr>
      <vt:lpstr>Syarat foto detektor </vt:lpstr>
      <vt:lpstr>Detektor foto yg 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</vt:lpstr>
      <vt:lpstr>PowerPoint Presentation</vt:lpstr>
      <vt:lpstr>PowerPoint Presentation</vt:lpstr>
      <vt:lpstr>PowerPoint Presentation</vt:lpstr>
      <vt:lpstr>Contoh </vt:lpstr>
      <vt:lpstr>Avalanche Photodiode (APD)</vt:lpstr>
      <vt:lpstr>Avalanche Photodiode</vt:lpstr>
      <vt:lpstr>PowerPoint Presentation</vt:lpstr>
      <vt:lpstr>PowerPoint Presentation</vt:lpstr>
      <vt:lpstr>PowerPoint Presentation</vt:lpstr>
      <vt:lpstr>PowerPoint Presentation</vt:lpstr>
      <vt:lpstr>Contoh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PHOTODETECTOR</dc:title>
  <dc:creator>AKHMAD HAMBALI</dc:creator>
  <cp:lastModifiedBy>AKHMAD HAMBALI</cp:lastModifiedBy>
  <cp:revision>1</cp:revision>
  <dcterms:created xsi:type="dcterms:W3CDTF">2020-12-10T01:31:39Z</dcterms:created>
  <dcterms:modified xsi:type="dcterms:W3CDTF">2020-12-10T01:33:26Z</dcterms:modified>
</cp:coreProperties>
</file>