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45" r:id="rId3"/>
    <p:sldId id="344" r:id="rId4"/>
    <p:sldId id="346" r:id="rId5"/>
    <p:sldId id="280" r:id="rId6"/>
    <p:sldId id="275" r:id="rId7"/>
    <p:sldId id="276" r:id="rId8"/>
    <p:sldId id="277" r:id="rId9"/>
    <p:sldId id="278" r:id="rId10"/>
    <p:sldId id="283" r:id="rId11"/>
    <p:sldId id="285" r:id="rId12"/>
    <p:sldId id="287" r:id="rId13"/>
    <p:sldId id="289" r:id="rId14"/>
    <p:sldId id="290" r:id="rId15"/>
    <p:sldId id="302" r:id="rId16"/>
    <p:sldId id="303" r:id="rId17"/>
    <p:sldId id="304" r:id="rId18"/>
    <p:sldId id="305" r:id="rId19"/>
    <p:sldId id="307" r:id="rId20"/>
    <p:sldId id="310" r:id="rId21"/>
    <p:sldId id="312" r:id="rId22"/>
    <p:sldId id="313" r:id="rId23"/>
    <p:sldId id="329" r:id="rId24"/>
    <p:sldId id="330" r:id="rId25"/>
    <p:sldId id="331" r:id="rId26"/>
    <p:sldId id="332" r:id="rId27"/>
    <p:sldId id="336" r:id="rId28"/>
    <p:sldId id="337" r:id="rId29"/>
    <p:sldId id="338" r:id="rId30"/>
    <p:sldId id="339" r:id="rId31"/>
    <p:sldId id="340" r:id="rId32"/>
    <p:sldId id="342" r:id="rId33"/>
    <p:sldId id="34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EEB82-A7AB-4407-9442-6A03107952F8}" type="datetimeFigureOut">
              <a:rPr lang="en-ID" smtClean="0"/>
              <a:t>26/11/2020</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0F0D8-B02D-4A53-B93B-63EB1A399E2F}" type="slidenum">
              <a:rPr lang="en-ID" smtClean="0"/>
              <a:t>‹#›</a:t>
            </a:fld>
            <a:endParaRPr lang="en-ID"/>
          </a:p>
        </p:txBody>
      </p:sp>
    </p:spTree>
    <p:extLst>
      <p:ext uri="{BB962C8B-B14F-4D97-AF65-F5344CB8AC3E}">
        <p14:creationId xmlns:p14="http://schemas.microsoft.com/office/powerpoint/2010/main" val="8519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8B2426-A195-452D-921F-E27F03B7FC06}" type="slidenum">
              <a:rPr lang="en-US" smtClean="0"/>
              <a:pPr/>
              <a:t>7</a:t>
            </a:fld>
            <a:endParaRPr lang="en-US"/>
          </a:p>
        </p:txBody>
      </p:sp>
    </p:spTree>
    <p:extLst>
      <p:ext uri="{BB962C8B-B14F-4D97-AF65-F5344CB8AC3E}">
        <p14:creationId xmlns:p14="http://schemas.microsoft.com/office/powerpoint/2010/main" val="2395141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C2F8-5DC4-43F8-B855-8096BE4312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218D016B-317D-4368-B9F9-87160591B7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189E9BC7-3170-4E2F-B020-AFBE11C8C09D}"/>
              </a:ext>
            </a:extLst>
          </p:cNvPr>
          <p:cNvSpPr>
            <a:spLocks noGrp="1"/>
          </p:cNvSpPr>
          <p:nvPr>
            <p:ph type="dt" sz="half" idx="10"/>
          </p:nvPr>
        </p:nvSpPr>
        <p:spPr/>
        <p:txBody>
          <a:bodyPr/>
          <a:lstStyle/>
          <a:p>
            <a:fld id="{95E8D3BC-6A64-43CE-8A52-36F5F22053F7}" type="datetimeFigureOut">
              <a:rPr lang="en-ID" smtClean="0"/>
              <a:t>26/11/2020</a:t>
            </a:fld>
            <a:endParaRPr lang="en-ID"/>
          </a:p>
        </p:txBody>
      </p:sp>
      <p:sp>
        <p:nvSpPr>
          <p:cNvPr id="5" name="Footer Placeholder 4">
            <a:extLst>
              <a:ext uri="{FF2B5EF4-FFF2-40B4-BE49-F238E27FC236}">
                <a16:creationId xmlns:a16="http://schemas.microsoft.com/office/drawing/2014/main" id="{518BA0E3-072F-4547-BF42-12BFA22E598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A742F26-8845-4B30-82CA-D839520EC202}"/>
              </a:ext>
            </a:extLst>
          </p:cNvPr>
          <p:cNvSpPr>
            <a:spLocks noGrp="1"/>
          </p:cNvSpPr>
          <p:nvPr>
            <p:ph type="sldNum" sz="quarter" idx="12"/>
          </p:nvPr>
        </p:nvSpPr>
        <p:spPr/>
        <p:txBody>
          <a:bodyPr/>
          <a:lstStyle/>
          <a:p>
            <a:fld id="{E2814459-EB3A-49B3-8B43-2CFB3F22FB72}" type="slidenum">
              <a:rPr lang="en-ID" smtClean="0"/>
              <a:t>‹#›</a:t>
            </a:fld>
            <a:endParaRPr lang="en-ID"/>
          </a:p>
        </p:txBody>
      </p:sp>
    </p:spTree>
    <p:extLst>
      <p:ext uri="{BB962C8B-B14F-4D97-AF65-F5344CB8AC3E}">
        <p14:creationId xmlns:p14="http://schemas.microsoft.com/office/powerpoint/2010/main" val="415432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E1DC-6D20-48E1-A3E3-0841958DD103}"/>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CE427E89-2420-4CBB-B43C-E57DDDEC4A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5D11784-25DB-4C49-B00E-537C8AFB60E5}"/>
              </a:ext>
            </a:extLst>
          </p:cNvPr>
          <p:cNvSpPr>
            <a:spLocks noGrp="1"/>
          </p:cNvSpPr>
          <p:nvPr>
            <p:ph type="dt" sz="half" idx="10"/>
          </p:nvPr>
        </p:nvSpPr>
        <p:spPr/>
        <p:txBody>
          <a:bodyPr/>
          <a:lstStyle/>
          <a:p>
            <a:fld id="{95E8D3BC-6A64-43CE-8A52-36F5F22053F7}" type="datetimeFigureOut">
              <a:rPr lang="en-ID" smtClean="0"/>
              <a:t>26/11/2020</a:t>
            </a:fld>
            <a:endParaRPr lang="en-ID"/>
          </a:p>
        </p:txBody>
      </p:sp>
      <p:sp>
        <p:nvSpPr>
          <p:cNvPr id="5" name="Footer Placeholder 4">
            <a:extLst>
              <a:ext uri="{FF2B5EF4-FFF2-40B4-BE49-F238E27FC236}">
                <a16:creationId xmlns:a16="http://schemas.microsoft.com/office/drawing/2014/main" id="{E9760479-1F03-4007-866D-F89968412EB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339A255-EC3D-4579-98E5-9AC5FA44FCE4}"/>
              </a:ext>
            </a:extLst>
          </p:cNvPr>
          <p:cNvSpPr>
            <a:spLocks noGrp="1"/>
          </p:cNvSpPr>
          <p:nvPr>
            <p:ph type="sldNum" sz="quarter" idx="12"/>
          </p:nvPr>
        </p:nvSpPr>
        <p:spPr/>
        <p:txBody>
          <a:bodyPr/>
          <a:lstStyle/>
          <a:p>
            <a:fld id="{E2814459-EB3A-49B3-8B43-2CFB3F22FB72}" type="slidenum">
              <a:rPr lang="en-ID" smtClean="0"/>
              <a:t>‹#›</a:t>
            </a:fld>
            <a:endParaRPr lang="en-ID"/>
          </a:p>
        </p:txBody>
      </p:sp>
    </p:spTree>
    <p:extLst>
      <p:ext uri="{BB962C8B-B14F-4D97-AF65-F5344CB8AC3E}">
        <p14:creationId xmlns:p14="http://schemas.microsoft.com/office/powerpoint/2010/main" val="2994238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774A67-2C5E-497A-93F5-7FE197818B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04B93D5-8B5D-4E46-9252-CB81F99D19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57103BA-5C1D-49D4-A039-4E9117325C5A}"/>
              </a:ext>
            </a:extLst>
          </p:cNvPr>
          <p:cNvSpPr>
            <a:spLocks noGrp="1"/>
          </p:cNvSpPr>
          <p:nvPr>
            <p:ph type="dt" sz="half" idx="10"/>
          </p:nvPr>
        </p:nvSpPr>
        <p:spPr/>
        <p:txBody>
          <a:bodyPr/>
          <a:lstStyle/>
          <a:p>
            <a:fld id="{95E8D3BC-6A64-43CE-8A52-36F5F22053F7}" type="datetimeFigureOut">
              <a:rPr lang="en-ID" smtClean="0"/>
              <a:t>26/11/2020</a:t>
            </a:fld>
            <a:endParaRPr lang="en-ID"/>
          </a:p>
        </p:txBody>
      </p:sp>
      <p:sp>
        <p:nvSpPr>
          <p:cNvPr id="5" name="Footer Placeholder 4">
            <a:extLst>
              <a:ext uri="{FF2B5EF4-FFF2-40B4-BE49-F238E27FC236}">
                <a16:creationId xmlns:a16="http://schemas.microsoft.com/office/drawing/2014/main" id="{D20AD5CC-C700-4609-B2BD-5CC7F3EF453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408CAE5-7151-49FF-A9DB-4954A602DDFC}"/>
              </a:ext>
            </a:extLst>
          </p:cNvPr>
          <p:cNvSpPr>
            <a:spLocks noGrp="1"/>
          </p:cNvSpPr>
          <p:nvPr>
            <p:ph type="sldNum" sz="quarter" idx="12"/>
          </p:nvPr>
        </p:nvSpPr>
        <p:spPr/>
        <p:txBody>
          <a:bodyPr/>
          <a:lstStyle/>
          <a:p>
            <a:fld id="{E2814459-EB3A-49B3-8B43-2CFB3F22FB72}" type="slidenum">
              <a:rPr lang="en-ID" smtClean="0"/>
              <a:t>‹#›</a:t>
            </a:fld>
            <a:endParaRPr lang="en-ID"/>
          </a:p>
        </p:txBody>
      </p:sp>
    </p:spTree>
    <p:extLst>
      <p:ext uri="{BB962C8B-B14F-4D97-AF65-F5344CB8AC3E}">
        <p14:creationId xmlns:p14="http://schemas.microsoft.com/office/powerpoint/2010/main" val="20177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42D1-2A4A-43EB-AABA-C52DF58AB56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B272567-3E13-4A75-ACB3-328BCD989B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BE0E5CB-4ABB-4336-9EC8-BD3EE775AB25}"/>
              </a:ext>
            </a:extLst>
          </p:cNvPr>
          <p:cNvSpPr>
            <a:spLocks noGrp="1"/>
          </p:cNvSpPr>
          <p:nvPr>
            <p:ph type="dt" sz="half" idx="10"/>
          </p:nvPr>
        </p:nvSpPr>
        <p:spPr/>
        <p:txBody>
          <a:bodyPr/>
          <a:lstStyle/>
          <a:p>
            <a:fld id="{95E8D3BC-6A64-43CE-8A52-36F5F22053F7}" type="datetimeFigureOut">
              <a:rPr lang="en-ID" smtClean="0"/>
              <a:t>26/11/2020</a:t>
            </a:fld>
            <a:endParaRPr lang="en-ID"/>
          </a:p>
        </p:txBody>
      </p:sp>
      <p:sp>
        <p:nvSpPr>
          <p:cNvPr id="5" name="Footer Placeholder 4">
            <a:extLst>
              <a:ext uri="{FF2B5EF4-FFF2-40B4-BE49-F238E27FC236}">
                <a16:creationId xmlns:a16="http://schemas.microsoft.com/office/drawing/2014/main" id="{079F6122-0B18-4249-ADF6-54C79B100B8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BD62CA7-5346-45DD-8E14-36DF84481D29}"/>
              </a:ext>
            </a:extLst>
          </p:cNvPr>
          <p:cNvSpPr>
            <a:spLocks noGrp="1"/>
          </p:cNvSpPr>
          <p:nvPr>
            <p:ph type="sldNum" sz="quarter" idx="12"/>
          </p:nvPr>
        </p:nvSpPr>
        <p:spPr/>
        <p:txBody>
          <a:bodyPr/>
          <a:lstStyle/>
          <a:p>
            <a:fld id="{E2814459-EB3A-49B3-8B43-2CFB3F22FB72}" type="slidenum">
              <a:rPr lang="en-ID" smtClean="0"/>
              <a:t>‹#›</a:t>
            </a:fld>
            <a:endParaRPr lang="en-ID"/>
          </a:p>
        </p:txBody>
      </p:sp>
    </p:spTree>
    <p:extLst>
      <p:ext uri="{BB962C8B-B14F-4D97-AF65-F5344CB8AC3E}">
        <p14:creationId xmlns:p14="http://schemas.microsoft.com/office/powerpoint/2010/main" val="295214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5754-0996-4F32-911A-A2D03432DA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CC9BC02-3C8C-4C17-971F-81DA918834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92F2EF-E4D8-40EE-8A04-F7D83B3DA4C5}"/>
              </a:ext>
            </a:extLst>
          </p:cNvPr>
          <p:cNvSpPr>
            <a:spLocks noGrp="1"/>
          </p:cNvSpPr>
          <p:nvPr>
            <p:ph type="dt" sz="half" idx="10"/>
          </p:nvPr>
        </p:nvSpPr>
        <p:spPr/>
        <p:txBody>
          <a:bodyPr/>
          <a:lstStyle/>
          <a:p>
            <a:fld id="{95E8D3BC-6A64-43CE-8A52-36F5F22053F7}" type="datetimeFigureOut">
              <a:rPr lang="en-ID" smtClean="0"/>
              <a:t>26/11/2020</a:t>
            </a:fld>
            <a:endParaRPr lang="en-ID"/>
          </a:p>
        </p:txBody>
      </p:sp>
      <p:sp>
        <p:nvSpPr>
          <p:cNvPr id="5" name="Footer Placeholder 4">
            <a:extLst>
              <a:ext uri="{FF2B5EF4-FFF2-40B4-BE49-F238E27FC236}">
                <a16:creationId xmlns:a16="http://schemas.microsoft.com/office/drawing/2014/main" id="{995726D6-7C4A-4E9D-A262-001DD7800DB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1F587F9-C49B-401F-A870-873D6CA808CC}"/>
              </a:ext>
            </a:extLst>
          </p:cNvPr>
          <p:cNvSpPr>
            <a:spLocks noGrp="1"/>
          </p:cNvSpPr>
          <p:nvPr>
            <p:ph type="sldNum" sz="quarter" idx="12"/>
          </p:nvPr>
        </p:nvSpPr>
        <p:spPr/>
        <p:txBody>
          <a:bodyPr/>
          <a:lstStyle/>
          <a:p>
            <a:fld id="{E2814459-EB3A-49B3-8B43-2CFB3F22FB72}" type="slidenum">
              <a:rPr lang="en-ID" smtClean="0"/>
              <a:t>‹#›</a:t>
            </a:fld>
            <a:endParaRPr lang="en-ID"/>
          </a:p>
        </p:txBody>
      </p:sp>
    </p:spTree>
    <p:extLst>
      <p:ext uri="{BB962C8B-B14F-4D97-AF65-F5344CB8AC3E}">
        <p14:creationId xmlns:p14="http://schemas.microsoft.com/office/powerpoint/2010/main" val="303596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7DBFB-BA95-45BE-913A-766412FC996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0B6B148-5CC5-4F59-980D-A075F78652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8DFF4A0B-3F25-4356-8D0F-476FA9E362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DB6795AD-A048-4918-90C2-5D92BBE3DA3A}"/>
              </a:ext>
            </a:extLst>
          </p:cNvPr>
          <p:cNvSpPr>
            <a:spLocks noGrp="1"/>
          </p:cNvSpPr>
          <p:nvPr>
            <p:ph type="dt" sz="half" idx="10"/>
          </p:nvPr>
        </p:nvSpPr>
        <p:spPr/>
        <p:txBody>
          <a:bodyPr/>
          <a:lstStyle/>
          <a:p>
            <a:fld id="{95E8D3BC-6A64-43CE-8A52-36F5F22053F7}" type="datetimeFigureOut">
              <a:rPr lang="en-ID" smtClean="0"/>
              <a:t>26/11/2020</a:t>
            </a:fld>
            <a:endParaRPr lang="en-ID"/>
          </a:p>
        </p:txBody>
      </p:sp>
      <p:sp>
        <p:nvSpPr>
          <p:cNvPr id="6" name="Footer Placeholder 5">
            <a:extLst>
              <a:ext uri="{FF2B5EF4-FFF2-40B4-BE49-F238E27FC236}">
                <a16:creationId xmlns:a16="http://schemas.microsoft.com/office/drawing/2014/main" id="{57542F5F-6BD0-4DEC-BCA1-1F45076EB0E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E6C4774-C98E-4A48-B388-D489448821E5}"/>
              </a:ext>
            </a:extLst>
          </p:cNvPr>
          <p:cNvSpPr>
            <a:spLocks noGrp="1"/>
          </p:cNvSpPr>
          <p:nvPr>
            <p:ph type="sldNum" sz="quarter" idx="12"/>
          </p:nvPr>
        </p:nvSpPr>
        <p:spPr/>
        <p:txBody>
          <a:bodyPr/>
          <a:lstStyle/>
          <a:p>
            <a:fld id="{E2814459-EB3A-49B3-8B43-2CFB3F22FB72}" type="slidenum">
              <a:rPr lang="en-ID" smtClean="0"/>
              <a:t>‹#›</a:t>
            </a:fld>
            <a:endParaRPr lang="en-ID"/>
          </a:p>
        </p:txBody>
      </p:sp>
    </p:spTree>
    <p:extLst>
      <p:ext uri="{BB962C8B-B14F-4D97-AF65-F5344CB8AC3E}">
        <p14:creationId xmlns:p14="http://schemas.microsoft.com/office/powerpoint/2010/main" val="264059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6D2E0-8AD9-4142-9387-40146A456524}"/>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2225037-7E5A-47C1-9173-71DFE3FE0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B90389-732D-4A1A-B65E-6B3BF8E1AA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21A1C7B-4CF0-4997-87A5-2757811FE6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D1A446-6B65-4A5D-990C-C92968B562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1E358564-F9DF-4B06-8F73-685E1EFBC12F}"/>
              </a:ext>
            </a:extLst>
          </p:cNvPr>
          <p:cNvSpPr>
            <a:spLocks noGrp="1"/>
          </p:cNvSpPr>
          <p:nvPr>
            <p:ph type="dt" sz="half" idx="10"/>
          </p:nvPr>
        </p:nvSpPr>
        <p:spPr/>
        <p:txBody>
          <a:bodyPr/>
          <a:lstStyle/>
          <a:p>
            <a:fld id="{95E8D3BC-6A64-43CE-8A52-36F5F22053F7}" type="datetimeFigureOut">
              <a:rPr lang="en-ID" smtClean="0"/>
              <a:t>26/11/2020</a:t>
            </a:fld>
            <a:endParaRPr lang="en-ID"/>
          </a:p>
        </p:txBody>
      </p:sp>
      <p:sp>
        <p:nvSpPr>
          <p:cNvPr id="8" name="Footer Placeholder 7">
            <a:extLst>
              <a:ext uri="{FF2B5EF4-FFF2-40B4-BE49-F238E27FC236}">
                <a16:creationId xmlns:a16="http://schemas.microsoft.com/office/drawing/2014/main" id="{76952AD2-97E4-4354-B5BA-BA8FAFCC6081}"/>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77C2077E-9BF8-4CF3-BAB6-DEA0CB0F5E37}"/>
              </a:ext>
            </a:extLst>
          </p:cNvPr>
          <p:cNvSpPr>
            <a:spLocks noGrp="1"/>
          </p:cNvSpPr>
          <p:nvPr>
            <p:ph type="sldNum" sz="quarter" idx="12"/>
          </p:nvPr>
        </p:nvSpPr>
        <p:spPr/>
        <p:txBody>
          <a:bodyPr/>
          <a:lstStyle/>
          <a:p>
            <a:fld id="{E2814459-EB3A-49B3-8B43-2CFB3F22FB72}" type="slidenum">
              <a:rPr lang="en-ID" smtClean="0"/>
              <a:t>‹#›</a:t>
            </a:fld>
            <a:endParaRPr lang="en-ID"/>
          </a:p>
        </p:txBody>
      </p:sp>
    </p:spTree>
    <p:extLst>
      <p:ext uri="{BB962C8B-B14F-4D97-AF65-F5344CB8AC3E}">
        <p14:creationId xmlns:p14="http://schemas.microsoft.com/office/powerpoint/2010/main" val="8090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EAE5-677F-42F7-A8F1-870283E0D5DF}"/>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9E20906-B95F-4828-897C-3F3919FD69E3}"/>
              </a:ext>
            </a:extLst>
          </p:cNvPr>
          <p:cNvSpPr>
            <a:spLocks noGrp="1"/>
          </p:cNvSpPr>
          <p:nvPr>
            <p:ph type="dt" sz="half" idx="10"/>
          </p:nvPr>
        </p:nvSpPr>
        <p:spPr/>
        <p:txBody>
          <a:bodyPr/>
          <a:lstStyle/>
          <a:p>
            <a:fld id="{95E8D3BC-6A64-43CE-8A52-36F5F22053F7}" type="datetimeFigureOut">
              <a:rPr lang="en-ID" smtClean="0"/>
              <a:t>26/11/2020</a:t>
            </a:fld>
            <a:endParaRPr lang="en-ID"/>
          </a:p>
        </p:txBody>
      </p:sp>
      <p:sp>
        <p:nvSpPr>
          <p:cNvPr id="4" name="Footer Placeholder 3">
            <a:extLst>
              <a:ext uri="{FF2B5EF4-FFF2-40B4-BE49-F238E27FC236}">
                <a16:creationId xmlns:a16="http://schemas.microsoft.com/office/drawing/2014/main" id="{05CECCF7-70BC-4413-837F-D299C9D85933}"/>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8D3E6367-E071-4BE5-A519-65DD080EF0DF}"/>
              </a:ext>
            </a:extLst>
          </p:cNvPr>
          <p:cNvSpPr>
            <a:spLocks noGrp="1"/>
          </p:cNvSpPr>
          <p:nvPr>
            <p:ph type="sldNum" sz="quarter" idx="12"/>
          </p:nvPr>
        </p:nvSpPr>
        <p:spPr/>
        <p:txBody>
          <a:bodyPr/>
          <a:lstStyle/>
          <a:p>
            <a:fld id="{E2814459-EB3A-49B3-8B43-2CFB3F22FB72}" type="slidenum">
              <a:rPr lang="en-ID" smtClean="0"/>
              <a:t>‹#›</a:t>
            </a:fld>
            <a:endParaRPr lang="en-ID"/>
          </a:p>
        </p:txBody>
      </p:sp>
    </p:spTree>
    <p:extLst>
      <p:ext uri="{BB962C8B-B14F-4D97-AF65-F5344CB8AC3E}">
        <p14:creationId xmlns:p14="http://schemas.microsoft.com/office/powerpoint/2010/main" val="24543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D5E6D0-42EE-4B73-ACC5-7682B15ABE56}"/>
              </a:ext>
            </a:extLst>
          </p:cNvPr>
          <p:cNvSpPr>
            <a:spLocks noGrp="1"/>
          </p:cNvSpPr>
          <p:nvPr>
            <p:ph type="dt" sz="half" idx="10"/>
          </p:nvPr>
        </p:nvSpPr>
        <p:spPr/>
        <p:txBody>
          <a:bodyPr/>
          <a:lstStyle/>
          <a:p>
            <a:fld id="{95E8D3BC-6A64-43CE-8A52-36F5F22053F7}" type="datetimeFigureOut">
              <a:rPr lang="en-ID" smtClean="0"/>
              <a:t>26/11/2020</a:t>
            </a:fld>
            <a:endParaRPr lang="en-ID"/>
          </a:p>
        </p:txBody>
      </p:sp>
      <p:sp>
        <p:nvSpPr>
          <p:cNvPr id="3" name="Footer Placeholder 2">
            <a:extLst>
              <a:ext uri="{FF2B5EF4-FFF2-40B4-BE49-F238E27FC236}">
                <a16:creationId xmlns:a16="http://schemas.microsoft.com/office/drawing/2014/main" id="{2E926F2E-1A18-4AC5-9CF0-3D1E2FAEE7A3}"/>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920DEA36-3787-429F-8E90-C24726C5AA42}"/>
              </a:ext>
            </a:extLst>
          </p:cNvPr>
          <p:cNvSpPr>
            <a:spLocks noGrp="1"/>
          </p:cNvSpPr>
          <p:nvPr>
            <p:ph type="sldNum" sz="quarter" idx="12"/>
          </p:nvPr>
        </p:nvSpPr>
        <p:spPr/>
        <p:txBody>
          <a:bodyPr/>
          <a:lstStyle/>
          <a:p>
            <a:fld id="{E2814459-EB3A-49B3-8B43-2CFB3F22FB72}" type="slidenum">
              <a:rPr lang="en-ID" smtClean="0"/>
              <a:t>‹#›</a:t>
            </a:fld>
            <a:endParaRPr lang="en-ID"/>
          </a:p>
        </p:txBody>
      </p:sp>
    </p:spTree>
    <p:extLst>
      <p:ext uri="{BB962C8B-B14F-4D97-AF65-F5344CB8AC3E}">
        <p14:creationId xmlns:p14="http://schemas.microsoft.com/office/powerpoint/2010/main" val="612986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B486-3C0F-40DB-A147-F7C430517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A2BF29C1-EE36-4E42-AF6F-4C9384BD1E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2B68EAA6-40C8-4889-ABDB-888852D7F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328E2-C63D-4D60-A353-4CE4235368E8}"/>
              </a:ext>
            </a:extLst>
          </p:cNvPr>
          <p:cNvSpPr>
            <a:spLocks noGrp="1"/>
          </p:cNvSpPr>
          <p:nvPr>
            <p:ph type="dt" sz="half" idx="10"/>
          </p:nvPr>
        </p:nvSpPr>
        <p:spPr/>
        <p:txBody>
          <a:bodyPr/>
          <a:lstStyle/>
          <a:p>
            <a:fld id="{95E8D3BC-6A64-43CE-8A52-36F5F22053F7}" type="datetimeFigureOut">
              <a:rPr lang="en-ID" smtClean="0"/>
              <a:t>26/11/2020</a:t>
            </a:fld>
            <a:endParaRPr lang="en-ID"/>
          </a:p>
        </p:txBody>
      </p:sp>
      <p:sp>
        <p:nvSpPr>
          <p:cNvPr id="6" name="Footer Placeholder 5">
            <a:extLst>
              <a:ext uri="{FF2B5EF4-FFF2-40B4-BE49-F238E27FC236}">
                <a16:creationId xmlns:a16="http://schemas.microsoft.com/office/drawing/2014/main" id="{9F414DE1-29F0-468F-87DF-BA3C54B936F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A044D29-21AF-48CA-8DEC-42CBB894ED86}"/>
              </a:ext>
            </a:extLst>
          </p:cNvPr>
          <p:cNvSpPr>
            <a:spLocks noGrp="1"/>
          </p:cNvSpPr>
          <p:nvPr>
            <p:ph type="sldNum" sz="quarter" idx="12"/>
          </p:nvPr>
        </p:nvSpPr>
        <p:spPr/>
        <p:txBody>
          <a:bodyPr/>
          <a:lstStyle/>
          <a:p>
            <a:fld id="{E2814459-EB3A-49B3-8B43-2CFB3F22FB72}" type="slidenum">
              <a:rPr lang="en-ID" smtClean="0"/>
              <a:t>‹#›</a:t>
            </a:fld>
            <a:endParaRPr lang="en-ID"/>
          </a:p>
        </p:txBody>
      </p:sp>
    </p:spTree>
    <p:extLst>
      <p:ext uri="{BB962C8B-B14F-4D97-AF65-F5344CB8AC3E}">
        <p14:creationId xmlns:p14="http://schemas.microsoft.com/office/powerpoint/2010/main" val="384361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E0E0-44CE-4210-AF3C-37CFD7533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D39ED9FC-F195-4971-9B5B-3F0CC5297E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45188FC-D1A9-4D6C-889D-E28F9DEBD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E9D37-4E75-4EA9-BD3F-94FAE57422C5}"/>
              </a:ext>
            </a:extLst>
          </p:cNvPr>
          <p:cNvSpPr>
            <a:spLocks noGrp="1"/>
          </p:cNvSpPr>
          <p:nvPr>
            <p:ph type="dt" sz="half" idx="10"/>
          </p:nvPr>
        </p:nvSpPr>
        <p:spPr/>
        <p:txBody>
          <a:bodyPr/>
          <a:lstStyle/>
          <a:p>
            <a:fld id="{95E8D3BC-6A64-43CE-8A52-36F5F22053F7}" type="datetimeFigureOut">
              <a:rPr lang="en-ID" smtClean="0"/>
              <a:t>26/11/2020</a:t>
            </a:fld>
            <a:endParaRPr lang="en-ID"/>
          </a:p>
        </p:txBody>
      </p:sp>
      <p:sp>
        <p:nvSpPr>
          <p:cNvPr id="6" name="Footer Placeholder 5">
            <a:extLst>
              <a:ext uri="{FF2B5EF4-FFF2-40B4-BE49-F238E27FC236}">
                <a16:creationId xmlns:a16="http://schemas.microsoft.com/office/drawing/2014/main" id="{4666F71B-11DB-42E7-8E13-B36718420AD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CD1CD56-1840-45A5-810E-4242A5E7BD7A}"/>
              </a:ext>
            </a:extLst>
          </p:cNvPr>
          <p:cNvSpPr>
            <a:spLocks noGrp="1"/>
          </p:cNvSpPr>
          <p:nvPr>
            <p:ph type="sldNum" sz="quarter" idx="12"/>
          </p:nvPr>
        </p:nvSpPr>
        <p:spPr/>
        <p:txBody>
          <a:bodyPr/>
          <a:lstStyle/>
          <a:p>
            <a:fld id="{E2814459-EB3A-49B3-8B43-2CFB3F22FB72}" type="slidenum">
              <a:rPr lang="en-ID" smtClean="0"/>
              <a:t>‹#›</a:t>
            </a:fld>
            <a:endParaRPr lang="en-ID"/>
          </a:p>
        </p:txBody>
      </p:sp>
    </p:spTree>
    <p:extLst>
      <p:ext uri="{BB962C8B-B14F-4D97-AF65-F5344CB8AC3E}">
        <p14:creationId xmlns:p14="http://schemas.microsoft.com/office/powerpoint/2010/main" val="65882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6DEBB-3D3A-4C80-888F-B39B43DADC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6733466-EBDC-4FEB-A8FC-7D66FFFF2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F08B3F0-6A33-4262-9CC3-DC76AC52D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8D3BC-6A64-43CE-8A52-36F5F22053F7}" type="datetimeFigureOut">
              <a:rPr lang="en-ID" smtClean="0"/>
              <a:t>26/11/2020</a:t>
            </a:fld>
            <a:endParaRPr lang="en-ID"/>
          </a:p>
        </p:txBody>
      </p:sp>
      <p:sp>
        <p:nvSpPr>
          <p:cNvPr id="5" name="Footer Placeholder 4">
            <a:extLst>
              <a:ext uri="{FF2B5EF4-FFF2-40B4-BE49-F238E27FC236}">
                <a16:creationId xmlns:a16="http://schemas.microsoft.com/office/drawing/2014/main" id="{47FB8FDB-4E4A-42CA-BA68-377B4D661D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039FEBF8-0F95-4329-B335-34959C88FA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14459-EB3A-49B3-8B43-2CFB3F22FB72}" type="slidenum">
              <a:rPr lang="en-ID" smtClean="0"/>
              <a:t>‹#›</a:t>
            </a:fld>
            <a:endParaRPr lang="en-ID"/>
          </a:p>
        </p:txBody>
      </p:sp>
    </p:spTree>
    <p:extLst>
      <p:ext uri="{BB962C8B-B14F-4D97-AF65-F5344CB8AC3E}">
        <p14:creationId xmlns:p14="http://schemas.microsoft.com/office/powerpoint/2010/main" val="257351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image" Target="../media/image17.wmf"/><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8.wmf"/></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0A78-3BCD-4331-B4C7-4193BB1358E5}"/>
              </a:ext>
            </a:extLst>
          </p:cNvPr>
          <p:cNvSpPr>
            <a:spLocks noGrp="1"/>
          </p:cNvSpPr>
          <p:nvPr>
            <p:ph type="ctrTitle"/>
          </p:nvPr>
        </p:nvSpPr>
        <p:spPr/>
        <p:txBody>
          <a:bodyPr/>
          <a:lstStyle/>
          <a:p>
            <a:r>
              <a:rPr lang="en-US" dirty="0" err="1"/>
              <a:t>Transmiter</a:t>
            </a:r>
            <a:r>
              <a:rPr lang="en-US" dirty="0"/>
              <a:t> </a:t>
            </a:r>
            <a:r>
              <a:rPr lang="en-US" dirty="0" err="1"/>
              <a:t>Optik</a:t>
            </a:r>
            <a:endParaRPr lang="en-ID" dirty="0"/>
          </a:p>
        </p:txBody>
      </p:sp>
    </p:spTree>
    <p:extLst>
      <p:ext uri="{BB962C8B-B14F-4D97-AF65-F5344CB8AC3E}">
        <p14:creationId xmlns:p14="http://schemas.microsoft.com/office/powerpoint/2010/main" val="3390120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fontScale="90000"/>
          </a:bodyPr>
          <a:lstStyle/>
          <a:p>
            <a:r>
              <a:rPr lang="en-US"/>
              <a:t>Konfigurasi</a:t>
            </a:r>
          </a:p>
        </p:txBody>
      </p:sp>
      <p:sp>
        <p:nvSpPr>
          <p:cNvPr id="3" name="Content Placeholder 2"/>
          <p:cNvSpPr>
            <a:spLocks noGrp="1"/>
          </p:cNvSpPr>
          <p:nvPr>
            <p:ph sz="quarter" idx="1"/>
          </p:nvPr>
        </p:nvSpPr>
        <p:spPr>
          <a:xfrm>
            <a:off x="609600" y="1166019"/>
            <a:ext cx="10972800" cy="1272382"/>
          </a:xfrm>
        </p:spPr>
        <p:txBody>
          <a:bodyPr>
            <a:noAutofit/>
          </a:bodyPr>
          <a:lstStyle/>
          <a:p>
            <a:r>
              <a:rPr lang="en-US" sz="2400" dirty="0" err="1"/>
              <a:t>Dua</a:t>
            </a:r>
            <a:r>
              <a:rPr lang="en-US" sz="2400" dirty="0"/>
              <a:t> </a:t>
            </a:r>
            <a:r>
              <a:rPr lang="en-US" sz="2400" dirty="0" err="1"/>
              <a:t>konfigurasi</a:t>
            </a:r>
            <a:r>
              <a:rPr lang="en-US" sz="2400" dirty="0"/>
              <a:t> </a:t>
            </a:r>
            <a:r>
              <a:rPr lang="en-US" sz="2400" dirty="0" err="1"/>
              <a:t>dasar</a:t>
            </a:r>
            <a:r>
              <a:rPr lang="en-US" sz="2400" dirty="0"/>
              <a:t> :</a:t>
            </a:r>
          </a:p>
          <a:p>
            <a:pPr marL="731520" lvl="1" indent="-457200">
              <a:buFont typeface="+mj-lt"/>
              <a:buAutoNum type="arabicPeriod"/>
            </a:pPr>
            <a:r>
              <a:rPr lang="en-US" sz="2000" dirty="0" err="1"/>
              <a:t>Emisi</a:t>
            </a:r>
            <a:r>
              <a:rPr lang="en-US" sz="2000" dirty="0"/>
              <a:t> </a:t>
            </a:r>
            <a:r>
              <a:rPr lang="en-US" sz="2000" dirty="0" err="1"/>
              <a:t>permukaan</a:t>
            </a:r>
            <a:r>
              <a:rPr lang="en-US" sz="2000" dirty="0"/>
              <a:t>/</a:t>
            </a:r>
            <a:r>
              <a:rPr lang="en-US" sz="2000" dirty="0" err="1"/>
              <a:t>depan</a:t>
            </a:r>
            <a:r>
              <a:rPr lang="en-US" sz="2000" dirty="0"/>
              <a:t> </a:t>
            </a:r>
            <a:r>
              <a:rPr lang="en-US" sz="2000" dirty="0" err="1"/>
              <a:t>atau</a:t>
            </a:r>
            <a:r>
              <a:rPr lang="en-US" sz="2000" dirty="0"/>
              <a:t> Burrus</a:t>
            </a:r>
          </a:p>
          <a:p>
            <a:pPr marL="731520" lvl="1" indent="-457200">
              <a:buFont typeface="+mj-lt"/>
              <a:buAutoNum type="arabicPeriod"/>
            </a:pPr>
            <a:r>
              <a:rPr lang="en-US" sz="2000" dirty="0" err="1"/>
              <a:t>Emisi</a:t>
            </a:r>
            <a:r>
              <a:rPr lang="en-US" sz="2000" dirty="0"/>
              <a:t> </a:t>
            </a:r>
            <a:r>
              <a:rPr lang="en-US" sz="2000" dirty="0" err="1"/>
              <a:t>ujung</a:t>
            </a:r>
            <a:endParaRPr lang="en-US" sz="2000" dirty="0"/>
          </a:p>
          <a:p>
            <a:pPr marL="0" indent="0">
              <a:buNone/>
            </a:pPr>
            <a:endParaRPr lang="en-US" sz="2000" dirty="0"/>
          </a:p>
        </p:txBody>
      </p:sp>
      <p:pic>
        <p:nvPicPr>
          <p:cNvPr id="4" name="Picture 2">
            <a:extLst>
              <a:ext uri="{FF2B5EF4-FFF2-40B4-BE49-F238E27FC236}">
                <a16:creationId xmlns:a16="http://schemas.microsoft.com/office/drawing/2014/main" id="{C4AE18BD-05A2-4914-9D9C-9ED46E6BB6BC}"/>
              </a:ext>
            </a:extLst>
          </p:cNvPr>
          <p:cNvPicPr>
            <a:picLocks noChangeAspect="1" noChangeArrowheads="1"/>
          </p:cNvPicPr>
          <p:nvPr/>
        </p:nvPicPr>
        <p:blipFill>
          <a:blip r:embed="rId2"/>
          <a:srcRect/>
          <a:stretch>
            <a:fillRect/>
          </a:stretch>
        </p:blipFill>
        <p:spPr bwMode="auto">
          <a:xfrm>
            <a:off x="714375" y="2680495"/>
            <a:ext cx="5040630" cy="3200400"/>
          </a:xfrm>
          <a:prstGeom prst="rect">
            <a:avLst/>
          </a:prstGeom>
          <a:ln>
            <a:noFill/>
          </a:ln>
          <a:effectLst>
            <a:outerShdw blurRad="190500" algn="tl" rotWithShape="0">
              <a:srgbClr val="000000">
                <a:alpha val="70000"/>
              </a:srgbClr>
            </a:outerShdw>
          </a:effectLst>
        </p:spPr>
      </p:pic>
      <p:sp>
        <p:nvSpPr>
          <p:cNvPr id="5" name="Rectangle 4">
            <a:extLst>
              <a:ext uri="{FF2B5EF4-FFF2-40B4-BE49-F238E27FC236}">
                <a16:creationId xmlns:a16="http://schemas.microsoft.com/office/drawing/2014/main" id="{6AE2AE5B-DBBB-4952-A491-FDCE200AC6DE}"/>
              </a:ext>
            </a:extLst>
          </p:cNvPr>
          <p:cNvSpPr/>
          <p:nvPr/>
        </p:nvSpPr>
        <p:spPr>
          <a:xfrm>
            <a:off x="6650354" y="2510980"/>
            <a:ext cx="5257801" cy="3539430"/>
          </a:xfrm>
          <a:prstGeom prst="rect">
            <a:avLst/>
          </a:prstGeom>
        </p:spPr>
        <p:txBody>
          <a:bodyPr wrap="square">
            <a:spAutoFit/>
          </a:bodyPr>
          <a:lstStyle/>
          <a:p>
            <a:r>
              <a:rPr lang="en-US" sz="2400" dirty="0" err="1"/>
              <a:t>Emisi</a:t>
            </a:r>
            <a:r>
              <a:rPr lang="en-US" sz="2400" dirty="0"/>
              <a:t> </a:t>
            </a:r>
            <a:r>
              <a:rPr lang="en-US" sz="2400" dirty="0" err="1"/>
              <a:t>permukaan</a:t>
            </a:r>
            <a:r>
              <a:rPr lang="en-US" sz="2400" dirty="0"/>
              <a:t> :</a:t>
            </a:r>
          </a:p>
          <a:p>
            <a:pPr marL="800100" lvl="1" indent="-342900">
              <a:buFont typeface="Arial" panose="020B0604020202020204" pitchFamily="34" charset="0"/>
              <a:buChar char="•"/>
            </a:pPr>
            <a:r>
              <a:rPr lang="en-US" sz="2000" dirty="0" err="1"/>
              <a:t>Bidang</a:t>
            </a:r>
            <a:r>
              <a:rPr lang="en-US" sz="2000" dirty="0"/>
              <a:t> </a:t>
            </a:r>
            <a:r>
              <a:rPr lang="en-US" sz="2000" dirty="0" err="1"/>
              <a:t>daerah</a:t>
            </a:r>
            <a:r>
              <a:rPr lang="en-US" sz="2000" dirty="0"/>
              <a:t> </a:t>
            </a:r>
            <a:r>
              <a:rPr lang="en-US" sz="2000" dirty="0" err="1"/>
              <a:t>aktif</a:t>
            </a:r>
            <a:r>
              <a:rPr lang="en-US" sz="2000" dirty="0"/>
              <a:t> </a:t>
            </a:r>
            <a:r>
              <a:rPr lang="en-US" sz="2000" dirty="0" err="1"/>
              <a:t>pengemisi</a:t>
            </a:r>
            <a:r>
              <a:rPr lang="en-US" sz="2000" dirty="0"/>
              <a:t> </a:t>
            </a:r>
            <a:r>
              <a:rPr lang="en-US" sz="2000" dirty="0" err="1"/>
              <a:t>cahaya</a:t>
            </a:r>
            <a:r>
              <a:rPr lang="en-US" sz="2000" dirty="0"/>
              <a:t> </a:t>
            </a:r>
            <a:r>
              <a:rPr lang="en-US" sz="2000" dirty="0" err="1"/>
              <a:t>diorientasikan</a:t>
            </a:r>
            <a:r>
              <a:rPr lang="en-US" sz="2000" dirty="0"/>
              <a:t> </a:t>
            </a:r>
            <a:r>
              <a:rPr lang="en-US" sz="2000" dirty="0" err="1"/>
              <a:t>tegak</a:t>
            </a:r>
            <a:r>
              <a:rPr lang="en-US" sz="2000" dirty="0"/>
              <a:t> </a:t>
            </a:r>
            <a:r>
              <a:rPr lang="en-US" sz="2000" dirty="0" err="1"/>
              <a:t>lurus</a:t>
            </a:r>
            <a:r>
              <a:rPr lang="en-US" sz="2000" dirty="0"/>
              <a:t> </a:t>
            </a:r>
            <a:r>
              <a:rPr lang="en-US" sz="2000" dirty="0" err="1"/>
              <a:t>sumbu</a:t>
            </a:r>
            <a:r>
              <a:rPr lang="en-US" sz="2000" dirty="0"/>
              <a:t> fiber.</a:t>
            </a:r>
          </a:p>
          <a:p>
            <a:pPr marL="800100" lvl="1" indent="-342900">
              <a:buFont typeface="Arial" panose="020B0604020202020204" pitchFamily="34" charset="0"/>
              <a:buChar char="•"/>
            </a:pPr>
            <a:r>
              <a:rPr lang="en-US" sz="2000" dirty="0" err="1"/>
              <a:t>Suatu</a:t>
            </a:r>
            <a:r>
              <a:rPr lang="en-US" sz="2000" dirty="0"/>
              <a:t> </a:t>
            </a:r>
            <a:r>
              <a:rPr lang="en-US" sz="2000" dirty="0" err="1"/>
              <a:t>sumur</a:t>
            </a:r>
            <a:r>
              <a:rPr lang="en-US" sz="2000" dirty="0"/>
              <a:t> di-</a:t>
            </a:r>
            <a:r>
              <a:rPr lang="en-US" sz="2000" dirty="0" err="1"/>
              <a:t>etsa</a:t>
            </a:r>
            <a:r>
              <a:rPr lang="en-US" sz="2000" dirty="0"/>
              <a:t>/etched </a:t>
            </a:r>
            <a:r>
              <a:rPr lang="en-US" sz="2000" dirty="0" err="1"/>
              <a:t>pd</a:t>
            </a:r>
            <a:r>
              <a:rPr lang="en-US" sz="2000" dirty="0"/>
              <a:t> </a:t>
            </a:r>
            <a:r>
              <a:rPr lang="en-US" sz="2000" dirty="0" err="1"/>
              <a:t>bahan</a:t>
            </a:r>
            <a:r>
              <a:rPr lang="en-US" sz="2000" dirty="0"/>
              <a:t> </a:t>
            </a:r>
            <a:r>
              <a:rPr lang="en-US" sz="2000" dirty="0" err="1"/>
              <a:t>substrat</a:t>
            </a:r>
            <a:r>
              <a:rPr lang="en-US" sz="2000" dirty="0"/>
              <a:t> </a:t>
            </a:r>
            <a:r>
              <a:rPr lang="it-IT" sz="2000" dirty="0"/>
              <a:t>device, dimana fiber ditanam utk menerima </a:t>
            </a:r>
            <a:r>
              <a:rPr lang="en-US" sz="2000" dirty="0" err="1"/>
              <a:t>cahaya</a:t>
            </a:r>
            <a:r>
              <a:rPr lang="en-US" sz="2000" dirty="0"/>
              <a:t>.</a:t>
            </a:r>
          </a:p>
          <a:p>
            <a:pPr marL="800100" lvl="1" indent="-342900">
              <a:buFont typeface="Arial" panose="020B0604020202020204" pitchFamily="34" charset="0"/>
              <a:buChar char="•"/>
            </a:pPr>
            <a:r>
              <a:rPr lang="en-US" sz="2000" dirty="0"/>
              <a:t>Daerah </a:t>
            </a:r>
            <a:r>
              <a:rPr lang="en-US" sz="2000" dirty="0" err="1"/>
              <a:t>lingkaran</a:t>
            </a:r>
            <a:r>
              <a:rPr lang="en-US" sz="2000" dirty="0"/>
              <a:t> </a:t>
            </a:r>
            <a:r>
              <a:rPr lang="en-US" sz="2000" dirty="0" err="1"/>
              <a:t>aktif</a:t>
            </a:r>
            <a:r>
              <a:rPr lang="en-US" sz="2000" dirty="0"/>
              <a:t> </a:t>
            </a:r>
            <a:r>
              <a:rPr lang="en-US" sz="2000" dirty="0" err="1"/>
              <a:t>berdiameter</a:t>
            </a:r>
            <a:r>
              <a:rPr lang="en-US" sz="2000" dirty="0"/>
              <a:t> 50 </a:t>
            </a:r>
            <a:r>
              <a:rPr lang="el-GR" sz="2000" dirty="0"/>
              <a:t>μ</a:t>
            </a:r>
            <a:r>
              <a:rPr lang="en-US" sz="2000" dirty="0"/>
              <a:t>m </a:t>
            </a:r>
            <a:r>
              <a:rPr lang="en-US" sz="2000" dirty="0" err="1"/>
              <a:t>dan</a:t>
            </a:r>
            <a:r>
              <a:rPr lang="en-US" sz="2000" dirty="0"/>
              <a:t> </a:t>
            </a:r>
            <a:r>
              <a:rPr lang="en-US" sz="2000" dirty="0" err="1"/>
              <a:t>tebal</a:t>
            </a:r>
            <a:r>
              <a:rPr lang="en-US" sz="2000" dirty="0"/>
              <a:t> s/d 2,5 </a:t>
            </a:r>
            <a:r>
              <a:rPr lang="el-GR" sz="2000" dirty="0"/>
              <a:t>μ</a:t>
            </a:r>
            <a:r>
              <a:rPr lang="en-US" sz="2000" dirty="0"/>
              <a:t>m.</a:t>
            </a:r>
          </a:p>
          <a:p>
            <a:pPr marL="800100" lvl="1" indent="-342900">
              <a:buFont typeface="Arial" panose="020B0604020202020204" pitchFamily="34" charset="0"/>
              <a:buChar char="•"/>
            </a:pPr>
            <a:r>
              <a:rPr lang="en-US" sz="2000" dirty="0"/>
              <a:t>Pola </a:t>
            </a:r>
            <a:r>
              <a:rPr lang="en-US" sz="2000" dirty="0" err="1"/>
              <a:t>emisi</a:t>
            </a:r>
            <a:r>
              <a:rPr lang="en-US" sz="2000" dirty="0"/>
              <a:t> </a:t>
            </a:r>
            <a:r>
              <a:rPr lang="en-US" sz="2000" dirty="0" err="1"/>
              <a:t>isotropik</a:t>
            </a:r>
            <a:r>
              <a:rPr lang="en-US" sz="2000" dirty="0"/>
              <a:t> </a:t>
            </a:r>
            <a:r>
              <a:rPr lang="en-US" sz="2000" dirty="0" err="1"/>
              <a:t>secara</a:t>
            </a:r>
            <a:r>
              <a:rPr lang="en-US" sz="2000" dirty="0"/>
              <a:t> </a:t>
            </a:r>
            <a:r>
              <a:rPr lang="en-US" sz="2000" dirty="0" err="1"/>
              <a:t>esensial</a:t>
            </a:r>
            <a:r>
              <a:rPr lang="en-US" sz="2000" dirty="0"/>
              <a:t> (</a:t>
            </a:r>
            <a:r>
              <a:rPr lang="en-US" sz="2000" dirty="0" err="1"/>
              <a:t>lambertian</a:t>
            </a:r>
            <a:r>
              <a:rPr lang="en-US" sz="2000" dirty="0"/>
              <a:t>) </a:t>
            </a:r>
            <a:r>
              <a:rPr lang="en-US" sz="2000" dirty="0" err="1"/>
              <a:t>dng</a:t>
            </a:r>
            <a:r>
              <a:rPr lang="en-US" sz="2000" dirty="0"/>
              <a:t> </a:t>
            </a:r>
            <a:r>
              <a:rPr lang="en-US" sz="2000" dirty="0" err="1"/>
              <a:t>pola</a:t>
            </a:r>
            <a:r>
              <a:rPr lang="en-US" sz="2000" dirty="0"/>
              <a:t> </a:t>
            </a:r>
            <a:r>
              <a:rPr lang="en-US" sz="2000" dirty="0" err="1"/>
              <a:t>daya</a:t>
            </a:r>
            <a:r>
              <a:rPr lang="en-US" sz="2000" dirty="0"/>
              <a:t> cos </a:t>
            </a:r>
            <a:r>
              <a:rPr lang="el-GR" sz="2000" dirty="0"/>
              <a:t>θ </a:t>
            </a:r>
            <a:r>
              <a:rPr lang="en-US" sz="2000" dirty="0" err="1"/>
              <a:t>shg</a:t>
            </a:r>
            <a:r>
              <a:rPr lang="en-US" sz="2000" dirty="0"/>
              <a:t> HPBW 120</a:t>
            </a:r>
            <a:r>
              <a:rPr lang="en-US" sz="2000" baseline="30000" dirty="0"/>
              <a:t>o.</a:t>
            </a:r>
            <a:endParaRPr lang="en-US" dirty="0"/>
          </a:p>
        </p:txBody>
      </p:sp>
    </p:spTree>
    <p:extLst>
      <p:ext uri="{BB962C8B-B14F-4D97-AF65-F5344CB8AC3E}">
        <p14:creationId xmlns:p14="http://schemas.microsoft.com/office/powerpoint/2010/main" val="2716691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199" y="838200"/>
            <a:ext cx="5343525" cy="4221163"/>
          </a:xfrm>
        </p:spPr>
        <p:txBody>
          <a:bodyPr>
            <a:normAutofit fontScale="77500" lnSpcReduction="20000"/>
          </a:bodyPr>
          <a:lstStyle/>
          <a:p>
            <a:pPr marL="0" indent="0">
              <a:buNone/>
            </a:pPr>
            <a:r>
              <a:rPr lang="en-US" dirty="0" err="1"/>
              <a:t>Emisi</a:t>
            </a:r>
            <a:r>
              <a:rPr lang="en-US" dirty="0"/>
              <a:t> Ujung :</a:t>
            </a:r>
          </a:p>
          <a:p>
            <a:pPr lvl="1">
              <a:buFont typeface="Arial" panose="020B0604020202020204" pitchFamily="34" charset="0"/>
              <a:buChar char="•"/>
            </a:pPr>
            <a:r>
              <a:rPr lang="en-US" dirty="0" err="1"/>
              <a:t>Terdiri</a:t>
            </a:r>
            <a:r>
              <a:rPr lang="en-US" dirty="0"/>
              <a:t> </a:t>
            </a:r>
            <a:r>
              <a:rPr lang="en-US" dirty="0" err="1"/>
              <a:t>dari</a:t>
            </a:r>
            <a:r>
              <a:rPr lang="en-US" dirty="0"/>
              <a:t> </a:t>
            </a:r>
            <a:r>
              <a:rPr lang="en-US" dirty="0" err="1"/>
              <a:t>daerah</a:t>
            </a:r>
            <a:r>
              <a:rPr lang="en-US" dirty="0"/>
              <a:t> junction </a:t>
            </a:r>
            <a:r>
              <a:rPr lang="en-US" dirty="0" err="1"/>
              <a:t>aktif</a:t>
            </a:r>
            <a:r>
              <a:rPr lang="en-US" dirty="0"/>
              <a:t> </a:t>
            </a:r>
            <a:r>
              <a:rPr lang="en-US" dirty="0" err="1"/>
              <a:t>merupakan</a:t>
            </a:r>
            <a:r>
              <a:rPr lang="en-US" dirty="0"/>
              <a:t> </a:t>
            </a:r>
            <a:r>
              <a:rPr lang="en-US" dirty="0" err="1"/>
              <a:t>sumber</a:t>
            </a:r>
            <a:r>
              <a:rPr lang="en-US" dirty="0"/>
              <a:t> </a:t>
            </a:r>
            <a:r>
              <a:rPr lang="nl-NL" dirty="0"/>
              <a:t>inkoheren dan dua lapisan pemandu</a:t>
            </a:r>
          </a:p>
          <a:p>
            <a:pPr lvl="1">
              <a:buFont typeface="Arial" panose="020B0604020202020204" pitchFamily="34" charset="0"/>
              <a:buChar char="•"/>
            </a:pPr>
            <a:r>
              <a:rPr lang="fr-FR" dirty="0" err="1"/>
              <a:t>Lapisan</a:t>
            </a:r>
            <a:r>
              <a:rPr lang="fr-FR" dirty="0"/>
              <a:t> </a:t>
            </a:r>
            <a:r>
              <a:rPr lang="fr-FR" dirty="0" err="1"/>
              <a:t>pemandu</a:t>
            </a:r>
            <a:r>
              <a:rPr lang="fr-FR" dirty="0"/>
              <a:t> </a:t>
            </a:r>
            <a:r>
              <a:rPr lang="fr-FR" dirty="0" err="1"/>
              <a:t>memiliki</a:t>
            </a:r>
            <a:r>
              <a:rPr lang="fr-FR" dirty="0"/>
              <a:t> </a:t>
            </a:r>
            <a:r>
              <a:rPr lang="fr-FR" dirty="0" err="1"/>
              <a:t>indeks</a:t>
            </a:r>
            <a:r>
              <a:rPr lang="fr-FR" dirty="0"/>
              <a:t> </a:t>
            </a:r>
            <a:r>
              <a:rPr lang="fr-FR" dirty="0" err="1"/>
              <a:t>bias</a:t>
            </a:r>
            <a:r>
              <a:rPr lang="fr-FR" dirty="0"/>
              <a:t> </a:t>
            </a:r>
            <a:r>
              <a:rPr lang="fr-FR" dirty="0" err="1"/>
              <a:t>lebih</a:t>
            </a:r>
            <a:r>
              <a:rPr lang="fr-FR" dirty="0"/>
              <a:t> </a:t>
            </a:r>
            <a:r>
              <a:rPr lang="fr-FR" dirty="0" err="1"/>
              <a:t>rendah</a:t>
            </a:r>
            <a:r>
              <a:rPr lang="fr-FR" dirty="0"/>
              <a:t> </a:t>
            </a:r>
            <a:r>
              <a:rPr lang="en-US" dirty="0" err="1"/>
              <a:t>dari</a:t>
            </a:r>
            <a:r>
              <a:rPr lang="en-US" dirty="0"/>
              <a:t> </a:t>
            </a:r>
            <a:r>
              <a:rPr lang="en-US" dirty="0" err="1"/>
              <a:t>daerah</a:t>
            </a:r>
            <a:r>
              <a:rPr lang="en-US" dirty="0"/>
              <a:t> </a:t>
            </a:r>
            <a:r>
              <a:rPr lang="en-US" dirty="0" err="1"/>
              <a:t>aktif</a:t>
            </a:r>
            <a:r>
              <a:rPr lang="en-US" dirty="0"/>
              <a:t> </a:t>
            </a:r>
            <a:r>
              <a:rPr lang="en-US" dirty="0" err="1"/>
              <a:t>tetapi</a:t>
            </a:r>
            <a:r>
              <a:rPr lang="en-US" dirty="0"/>
              <a:t> </a:t>
            </a:r>
            <a:r>
              <a:rPr lang="en-US" dirty="0" err="1"/>
              <a:t>lebih</a:t>
            </a:r>
            <a:r>
              <a:rPr lang="en-US" dirty="0"/>
              <a:t> </a:t>
            </a:r>
            <a:r>
              <a:rPr lang="en-US" dirty="0" err="1"/>
              <a:t>besar</a:t>
            </a:r>
            <a:r>
              <a:rPr lang="en-US" dirty="0"/>
              <a:t> </a:t>
            </a:r>
            <a:r>
              <a:rPr lang="en-US" dirty="0" err="1"/>
              <a:t>dari</a:t>
            </a:r>
            <a:r>
              <a:rPr lang="en-US" dirty="0"/>
              <a:t> </a:t>
            </a:r>
            <a:r>
              <a:rPr lang="en-US" dirty="0" err="1"/>
              <a:t>bahan</a:t>
            </a:r>
            <a:r>
              <a:rPr lang="en-US" dirty="0"/>
              <a:t> </a:t>
            </a:r>
            <a:r>
              <a:rPr lang="en-US" dirty="0" err="1"/>
              <a:t>sekitarnya</a:t>
            </a:r>
            <a:endParaRPr lang="en-US" dirty="0"/>
          </a:p>
          <a:p>
            <a:pPr lvl="1">
              <a:buFont typeface="Arial" panose="020B0604020202020204" pitchFamily="34" charset="0"/>
              <a:buChar char="•"/>
            </a:pPr>
            <a:r>
              <a:rPr lang="en-US" dirty="0" err="1"/>
              <a:t>Struktur</a:t>
            </a:r>
            <a:r>
              <a:rPr lang="en-US" dirty="0"/>
              <a:t> </a:t>
            </a:r>
            <a:r>
              <a:rPr lang="en-US" dirty="0" err="1"/>
              <a:t>tersebut</a:t>
            </a:r>
            <a:r>
              <a:rPr lang="en-US" dirty="0"/>
              <a:t> </a:t>
            </a:r>
            <a:r>
              <a:rPr lang="en-US" dirty="0" err="1"/>
              <a:t>membentuk</a:t>
            </a:r>
            <a:r>
              <a:rPr lang="en-US" dirty="0"/>
              <a:t> </a:t>
            </a:r>
            <a:r>
              <a:rPr lang="en-US" dirty="0" err="1"/>
              <a:t>pandu</a:t>
            </a:r>
            <a:r>
              <a:rPr lang="en-US" dirty="0"/>
              <a:t> </a:t>
            </a:r>
            <a:r>
              <a:rPr lang="en-US" dirty="0" err="1"/>
              <a:t>gelombang</a:t>
            </a:r>
            <a:r>
              <a:rPr lang="en-US" dirty="0"/>
              <a:t> yang </a:t>
            </a:r>
            <a:r>
              <a:rPr lang="en-US" dirty="0" err="1"/>
              <a:t>mengarahkan</a:t>
            </a:r>
            <a:r>
              <a:rPr lang="en-US" dirty="0"/>
              <a:t> </a:t>
            </a:r>
            <a:r>
              <a:rPr lang="it-IT" dirty="0"/>
              <a:t>radiasi optik ke inti fiber</a:t>
            </a:r>
          </a:p>
          <a:p>
            <a:pPr lvl="1">
              <a:buFont typeface="Arial" panose="020B0604020202020204" pitchFamily="34" charset="0"/>
              <a:buChar char="•"/>
            </a:pPr>
            <a:r>
              <a:rPr lang="en-US" dirty="0"/>
              <a:t>Pita </a:t>
            </a:r>
            <a:r>
              <a:rPr lang="en-US" dirty="0" err="1"/>
              <a:t>penyambung</a:t>
            </a:r>
            <a:r>
              <a:rPr lang="en-US" dirty="0"/>
              <a:t> </a:t>
            </a:r>
            <a:r>
              <a:rPr lang="en-US" dirty="0" err="1"/>
              <a:t>lebar</a:t>
            </a:r>
            <a:r>
              <a:rPr lang="en-US" dirty="0"/>
              <a:t> 50 s/d 70 </a:t>
            </a:r>
            <a:r>
              <a:rPr lang="el-GR" dirty="0"/>
              <a:t>μ</a:t>
            </a:r>
            <a:r>
              <a:rPr lang="en-US" dirty="0"/>
              <a:t>m agar </a:t>
            </a:r>
            <a:r>
              <a:rPr lang="en-US" dirty="0" err="1"/>
              <a:t>sesuai</a:t>
            </a:r>
            <a:r>
              <a:rPr lang="en-US" dirty="0"/>
              <a:t> </a:t>
            </a:r>
            <a:r>
              <a:rPr lang="en-US" dirty="0" err="1"/>
              <a:t>dengan</a:t>
            </a:r>
            <a:r>
              <a:rPr lang="en-US" dirty="0"/>
              <a:t> </a:t>
            </a:r>
            <a:r>
              <a:rPr lang="en-US" dirty="0" err="1"/>
              <a:t>ukuran</a:t>
            </a:r>
            <a:r>
              <a:rPr lang="en-US" dirty="0"/>
              <a:t> fiber 50 s/d 100 </a:t>
            </a:r>
            <a:r>
              <a:rPr lang="el-GR" dirty="0"/>
              <a:t>μ</a:t>
            </a:r>
            <a:r>
              <a:rPr lang="en-US" dirty="0"/>
              <a:t>m</a:t>
            </a:r>
          </a:p>
          <a:p>
            <a:pPr lvl="1">
              <a:buFont typeface="Arial" panose="020B0604020202020204" pitchFamily="34" charset="0"/>
              <a:buChar char="•"/>
            </a:pPr>
            <a:r>
              <a:rPr lang="en-US" dirty="0"/>
              <a:t>Pola </a:t>
            </a:r>
            <a:r>
              <a:rPr lang="en-US" dirty="0" err="1"/>
              <a:t>emisi</a:t>
            </a:r>
            <a:r>
              <a:rPr lang="en-US" dirty="0"/>
              <a:t> </a:t>
            </a:r>
            <a:r>
              <a:rPr lang="en-US" dirty="0" err="1"/>
              <a:t>lebih</a:t>
            </a:r>
            <a:r>
              <a:rPr lang="en-US" dirty="0"/>
              <a:t> </a:t>
            </a:r>
            <a:r>
              <a:rPr lang="en-US" dirty="0" err="1"/>
              <a:t>terarah</a:t>
            </a:r>
            <a:r>
              <a:rPr lang="en-US" dirty="0"/>
              <a:t> </a:t>
            </a:r>
            <a:r>
              <a:rPr lang="en-US" dirty="0" err="1"/>
              <a:t>dibanding</a:t>
            </a:r>
            <a:r>
              <a:rPr lang="en-US" dirty="0"/>
              <a:t> </a:t>
            </a:r>
            <a:r>
              <a:rPr lang="en-US" dirty="0" err="1"/>
              <a:t>emisi</a:t>
            </a:r>
            <a:r>
              <a:rPr lang="en-US" dirty="0"/>
              <a:t> </a:t>
            </a:r>
            <a:r>
              <a:rPr lang="en-US" dirty="0" err="1"/>
              <a:t>permukaan</a:t>
            </a:r>
            <a:endParaRPr lang="en-US" dirty="0"/>
          </a:p>
          <a:p>
            <a:pPr lvl="1">
              <a:buFont typeface="Arial" panose="020B0604020202020204" pitchFamily="34" charset="0"/>
              <a:buChar char="•"/>
            </a:pPr>
            <a:r>
              <a:rPr lang="en-US" dirty="0" err="1"/>
              <a:t>Pada</a:t>
            </a:r>
            <a:r>
              <a:rPr lang="en-US" dirty="0"/>
              <a:t> </a:t>
            </a:r>
            <a:r>
              <a:rPr lang="en-US" dirty="0" err="1"/>
              <a:t>bidang</a:t>
            </a:r>
            <a:r>
              <a:rPr lang="en-US" dirty="0"/>
              <a:t> </a:t>
            </a:r>
            <a:r>
              <a:rPr lang="en-US" dirty="0" err="1"/>
              <a:t>sejajar</a:t>
            </a:r>
            <a:r>
              <a:rPr lang="en-US" dirty="0"/>
              <a:t> </a:t>
            </a:r>
            <a:r>
              <a:rPr lang="en-US" dirty="0" err="1"/>
              <a:t>dengan</a:t>
            </a:r>
            <a:r>
              <a:rPr lang="en-US" dirty="0"/>
              <a:t> junction </a:t>
            </a:r>
            <a:r>
              <a:rPr lang="en-US" dirty="0" err="1"/>
              <a:t>pola</a:t>
            </a:r>
            <a:r>
              <a:rPr lang="en-US" dirty="0"/>
              <a:t> </a:t>
            </a:r>
            <a:r>
              <a:rPr lang="en-US" dirty="0" err="1"/>
              <a:t>emisi</a:t>
            </a:r>
            <a:r>
              <a:rPr lang="en-US" dirty="0"/>
              <a:t> </a:t>
            </a:r>
            <a:r>
              <a:rPr lang="en-US" dirty="0" err="1"/>
              <a:t>lambertian</a:t>
            </a:r>
            <a:r>
              <a:rPr lang="en-US" dirty="0"/>
              <a:t>, </a:t>
            </a:r>
            <a:r>
              <a:rPr lang="en-US" dirty="0" err="1"/>
              <a:t>pada</a:t>
            </a:r>
            <a:r>
              <a:rPr lang="en-US" dirty="0"/>
              <a:t> </a:t>
            </a:r>
            <a:r>
              <a:rPr lang="en-US" dirty="0" err="1"/>
              <a:t>arah</a:t>
            </a:r>
            <a:r>
              <a:rPr lang="en-US" dirty="0"/>
              <a:t> </a:t>
            </a:r>
            <a:r>
              <a:rPr lang="en-US" dirty="0" err="1"/>
              <a:t>tegak</a:t>
            </a:r>
            <a:r>
              <a:rPr lang="en-US" dirty="0"/>
              <a:t> </a:t>
            </a:r>
            <a:r>
              <a:rPr lang="en-US" dirty="0" err="1"/>
              <a:t>lurus</a:t>
            </a:r>
            <a:r>
              <a:rPr lang="en-US" dirty="0"/>
              <a:t> junction </a:t>
            </a:r>
            <a:r>
              <a:rPr lang="en-US" dirty="0" err="1"/>
              <a:t>memiliki</a:t>
            </a:r>
            <a:r>
              <a:rPr lang="en-US" dirty="0"/>
              <a:t> HPBW 25 s/d 35o </a:t>
            </a:r>
            <a:r>
              <a:rPr lang="en-US" dirty="0" err="1"/>
              <a:t>cocok</a:t>
            </a:r>
            <a:r>
              <a:rPr lang="en-US" dirty="0"/>
              <a:t> </a:t>
            </a:r>
            <a:r>
              <a:rPr lang="en-US" dirty="0" err="1"/>
              <a:t>dengan</a:t>
            </a:r>
            <a:r>
              <a:rPr lang="en-US" dirty="0"/>
              <a:t> </a:t>
            </a:r>
            <a:r>
              <a:rPr lang="en-US" dirty="0" err="1"/>
              <a:t>ketebalan</a:t>
            </a:r>
            <a:r>
              <a:rPr lang="en-US" dirty="0"/>
              <a:t> </a:t>
            </a:r>
            <a:r>
              <a:rPr lang="en-US" dirty="0" err="1"/>
              <a:t>pandu</a:t>
            </a:r>
            <a:r>
              <a:rPr lang="en-US" dirty="0"/>
              <a:t> </a:t>
            </a:r>
            <a:r>
              <a:rPr lang="en-US" dirty="0" err="1"/>
              <a:t>gelombang</a:t>
            </a:r>
            <a:endParaRPr lang="en-US" dirty="0"/>
          </a:p>
        </p:txBody>
      </p:sp>
      <p:pic>
        <p:nvPicPr>
          <p:cNvPr id="4" name="Picture 2">
            <a:extLst>
              <a:ext uri="{FF2B5EF4-FFF2-40B4-BE49-F238E27FC236}">
                <a16:creationId xmlns:a16="http://schemas.microsoft.com/office/drawing/2014/main" id="{68A0BA2A-F5DA-43D8-891C-D90570C61B60}"/>
              </a:ext>
            </a:extLst>
          </p:cNvPr>
          <p:cNvPicPr>
            <a:picLocks noChangeAspect="1" noChangeArrowheads="1"/>
          </p:cNvPicPr>
          <p:nvPr/>
        </p:nvPicPr>
        <p:blipFill>
          <a:blip r:embed="rId2"/>
          <a:srcRect/>
          <a:stretch>
            <a:fillRect/>
          </a:stretch>
        </p:blipFill>
        <p:spPr bwMode="auto">
          <a:xfrm>
            <a:off x="5943600" y="838200"/>
            <a:ext cx="5601949" cy="33289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11593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50566"/>
          </a:xfrm>
        </p:spPr>
        <p:txBody>
          <a:bodyPr>
            <a:normAutofit fontScale="90000"/>
          </a:bodyPr>
          <a:lstStyle/>
          <a:p>
            <a:r>
              <a:rPr lang="en-US" sz="4000" dirty="0"/>
              <a:t>Panjang </a:t>
            </a:r>
            <a:r>
              <a:rPr lang="en-US" sz="4000" dirty="0" err="1"/>
              <a:t>Gelombang</a:t>
            </a:r>
            <a:r>
              <a:rPr lang="en-US" sz="4000" dirty="0"/>
              <a:t> dan Material</a:t>
            </a:r>
          </a:p>
        </p:txBody>
      </p:sp>
      <p:sp>
        <p:nvSpPr>
          <p:cNvPr id="3" name="Content Placeholder 2"/>
          <p:cNvSpPr>
            <a:spLocks noGrp="1"/>
          </p:cNvSpPr>
          <p:nvPr>
            <p:ph sz="quarter" idx="1"/>
          </p:nvPr>
        </p:nvSpPr>
        <p:spPr>
          <a:xfrm>
            <a:off x="838200" y="1059161"/>
            <a:ext cx="10515600" cy="1379240"/>
          </a:xfrm>
        </p:spPr>
        <p:txBody>
          <a:bodyPr/>
          <a:lstStyle/>
          <a:p>
            <a:r>
              <a:rPr lang="en-US" sz="2000" dirty="0"/>
              <a:t>Ada </a:t>
            </a:r>
            <a:r>
              <a:rPr lang="en-US" sz="2000" dirty="0" err="1"/>
              <a:t>hubungan</a:t>
            </a:r>
            <a:r>
              <a:rPr lang="en-US" sz="2000" dirty="0"/>
              <a:t> </a:t>
            </a:r>
            <a:r>
              <a:rPr lang="en-US" sz="2000" dirty="0" err="1"/>
              <a:t>antara</a:t>
            </a:r>
            <a:r>
              <a:rPr lang="en-US" sz="2000" dirty="0"/>
              <a:t> </a:t>
            </a:r>
            <a:r>
              <a:rPr lang="en-US" sz="2000" dirty="0" err="1"/>
              <a:t>panjang</a:t>
            </a:r>
            <a:r>
              <a:rPr lang="en-US" sz="2000" dirty="0"/>
              <a:t> </a:t>
            </a:r>
            <a:r>
              <a:rPr lang="en-US" sz="2000" dirty="0" err="1"/>
              <a:t>gelombang</a:t>
            </a:r>
            <a:r>
              <a:rPr lang="en-US" sz="2000" dirty="0"/>
              <a:t> (wavelength) </a:t>
            </a:r>
            <a:r>
              <a:rPr lang="en-US" sz="2000" dirty="0" err="1"/>
              <a:t>dengan</a:t>
            </a:r>
            <a:r>
              <a:rPr lang="en-US" sz="2000" dirty="0"/>
              <a:t> bandgap energy </a:t>
            </a:r>
            <a:r>
              <a:rPr lang="en-US" sz="2000" dirty="0" err="1"/>
              <a:t>dari</a:t>
            </a:r>
            <a:r>
              <a:rPr lang="en-US" sz="2000" dirty="0"/>
              <a:t> </a:t>
            </a:r>
            <a:r>
              <a:rPr lang="en-US" sz="2000" dirty="0" err="1"/>
              <a:t>suatu</a:t>
            </a:r>
            <a:r>
              <a:rPr lang="en-US" sz="2000" dirty="0"/>
              <a:t> material</a:t>
            </a:r>
          </a:p>
          <a:p>
            <a:r>
              <a:rPr lang="en-US" sz="2000" dirty="0"/>
              <a:t>Panjang </a:t>
            </a:r>
            <a:r>
              <a:rPr lang="en-US" sz="2000" dirty="0" err="1"/>
              <a:t>gelombang</a:t>
            </a:r>
            <a:r>
              <a:rPr lang="en-US" sz="2000" dirty="0"/>
              <a:t> dan bandgap energy juga </a:t>
            </a:r>
            <a:r>
              <a:rPr lang="en-US" sz="2000" dirty="0" err="1"/>
              <a:t>merupakan</a:t>
            </a:r>
            <a:r>
              <a:rPr lang="en-US" sz="2000" dirty="0"/>
              <a:t> </a:t>
            </a:r>
            <a:r>
              <a:rPr lang="en-US" sz="2000" dirty="0" err="1"/>
              <a:t>fungsi</a:t>
            </a:r>
            <a:r>
              <a:rPr lang="en-US" sz="2000" dirty="0"/>
              <a:t> </a:t>
            </a:r>
            <a:r>
              <a:rPr lang="en-US" sz="2000" dirty="0" err="1"/>
              <a:t>dari</a:t>
            </a:r>
            <a:r>
              <a:rPr lang="en-US" sz="2000" dirty="0"/>
              <a:t> </a:t>
            </a:r>
            <a:r>
              <a:rPr lang="en-US" sz="2000" dirty="0" err="1"/>
              <a:t>suhu</a:t>
            </a:r>
            <a:r>
              <a:rPr lang="en-US" sz="2000" dirty="0"/>
              <a:t>, </a:t>
            </a:r>
            <a:r>
              <a:rPr lang="en-US" sz="2000" dirty="0" err="1"/>
              <a:t>akan</a:t>
            </a:r>
            <a:r>
              <a:rPr lang="en-US" sz="2000" dirty="0"/>
              <a:t> </a:t>
            </a:r>
            <a:r>
              <a:rPr lang="en-US" sz="2000" dirty="0" err="1"/>
              <a:t>bertambah</a:t>
            </a:r>
            <a:r>
              <a:rPr lang="en-US" sz="2000" dirty="0"/>
              <a:t> 0.6 nm </a:t>
            </a:r>
            <a:r>
              <a:rPr lang="en-US" sz="2000" dirty="0" err="1"/>
              <a:t>setiap</a:t>
            </a:r>
            <a:r>
              <a:rPr lang="en-US" sz="2000" dirty="0"/>
              <a:t> </a:t>
            </a:r>
            <a:r>
              <a:rPr lang="en-US" sz="2000" dirty="0" err="1"/>
              <a:t>perubahan</a:t>
            </a:r>
            <a:r>
              <a:rPr lang="en-US" sz="2000" dirty="0"/>
              <a:t> </a:t>
            </a:r>
            <a:r>
              <a:rPr lang="en-US" sz="2000" dirty="0" err="1"/>
              <a:t>suhu</a:t>
            </a:r>
            <a:r>
              <a:rPr lang="en-US" sz="2000" dirty="0"/>
              <a:t> 1</a:t>
            </a:r>
            <a:r>
              <a:rPr lang="en-US" sz="2000" baseline="30000" dirty="0"/>
              <a:t>o</a:t>
            </a:r>
            <a:r>
              <a:rPr lang="en-US" sz="2000" dirty="0"/>
              <a:t>C </a:t>
            </a:r>
            <a:r>
              <a:rPr lang="en-US" sz="2000" dirty="0">
                <a:sym typeface="Wingdings" pitchFamily="2" charset="2"/>
              </a:rPr>
              <a:t>~ </a:t>
            </a:r>
            <a:r>
              <a:rPr lang="en-US" sz="2000" dirty="0"/>
              <a:t>0.6 nm/C</a:t>
            </a:r>
          </a:p>
          <a:p>
            <a:pPr>
              <a:buNone/>
            </a:pPr>
            <a:endParaRPr lang="en-US" dirty="0"/>
          </a:p>
        </p:txBody>
      </p:sp>
      <p:sp>
        <p:nvSpPr>
          <p:cNvPr id="4" name="TextBox 3"/>
          <p:cNvSpPr txBox="1"/>
          <p:nvPr/>
        </p:nvSpPr>
        <p:spPr>
          <a:xfrm>
            <a:off x="4581525" y="2438402"/>
            <a:ext cx="1514475" cy="400110"/>
          </a:xfrm>
          <a:prstGeom prst="rect">
            <a:avLst/>
          </a:prstGeom>
          <a:noFill/>
        </p:spPr>
        <p:txBody>
          <a:bodyPr wrap="square" rtlCol="0">
            <a:spAutoFit/>
          </a:bodyPr>
          <a:lstStyle/>
          <a:p>
            <a:r>
              <a:rPr lang="el-GR" sz="2000" b="1" dirty="0"/>
              <a:t>λ = </a:t>
            </a:r>
            <a:r>
              <a:rPr lang="en-US" sz="2000" b="1" dirty="0" err="1"/>
              <a:t>h.c</a:t>
            </a:r>
            <a:r>
              <a:rPr lang="en-US" sz="2000" b="1" dirty="0"/>
              <a:t>/</a:t>
            </a:r>
            <a:r>
              <a:rPr lang="en-US" sz="2000" b="1" dirty="0" err="1"/>
              <a:t>E</a:t>
            </a:r>
            <a:r>
              <a:rPr lang="en-US" sz="2000" b="1" baseline="-25000" dirty="0" err="1"/>
              <a:t>g</a:t>
            </a:r>
            <a:endParaRPr lang="en-US" sz="2000" baseline="-25000" dirty="0"/>
          </a:p>
        </p:txBody>
      </p:sp>
      <p:sp>
        <p:nvSpPr>
          <p:cNvPr id="5" name="Rectangle 4"/>
          <p:cNvSpPr/>
          <p:nvPr/>
        </p:nvSpPr>
        <p:spPr>
          <a:xfrm>
            <a:off x="4581525" y="3200280"/>
            <a:ext cx="2940158" cy="400110"/>
          </a:xfrm>
          <a:prstGeom prst="rect">
            <a:avLst/>
          </a:prstGeom>
        </p:spPr>
        <p:txBody>
          <a:bodyPr wrap="square">
            <a:spAutoFit/>
          </a:bodyPr>
          <a:lstStyle/>
          <a:p>
            <a:r>
              <a:rPr lang="el-GR" sz="2000" b="1" dirty="0"/>
              <a:t>λ</a:t>
            </a:r>
            <a:r>
              <a:rPr lang="en-US" sz="2000" b="1" dirty="0"/>
              <a:t> (</a:t>
            </a:r>
            <a:r>
              <a:rPr lang="el-GR" sz="2000" b="1" dirty="0"/>
              <a:t>μ</a:t>
            </a:r>
            <a:r>
              <a:rPr lang="en-US" sz="2000" b="1" dirty="0"/>
              <a:t>m) =1,24/</a:t>
            </a:r>
            <a:r>
              <a:rPr lang="en-US" sz="2000" b="1" dirty="0" err="1"/>
              <a:t>E</a:t>
            </a:r>
            <a:r>
              <a:rPr lang="en-US" sz="2000" b="1" baseline="-25000" dirty="0" err="1"/>
              <a:t>g</a:t>
            </a:r>
            <a:r>
              <a:rPr lang="en-US" sz="2000" b="1" dirty="0"/>
              <a:t> (eV)</a:t>
            </a:r>
            <a:endParaRPr lang="en-US" sz="2000" dirty="0"/>
          </a:p>
        </p:txBody>
      </p:sp>
      <p:cxnSp>
        <p:nvCxnSpPr>
          <p:cNvPr id="7" name="Curved Connector 6"/>
          <p:cNvCxnSpPr>
            <a:cxnSpLocks/>
          </p:cNvCxnSpPr>
          <p:nvPr/>
        </p:nvCxnSpPr>
        <p:spPr>
          <a:xfrm rot="10800000" flipV="1">
            <a:off x="5110162" y="2819341"/>
            <a:ext cx="457200" cy="40011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FC22357-E5E5-443E-BBCF-39F798A915EE}"/>
              </a:ext>
            </a:extLst>
          </p:cNvPr>
          <p:cNvSpPr txBox="1">
            <a:spLocks/>
          </p:cNvSpPr>
          <p:nvPr/>
        </p:nvSpPr>
        <p:spPr>
          <a:xfrm>
            <a:off x="838200" y="3706274"/>
            <a:ext cx="7929561" cy="281493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Tipe</a:t>
            </a:r>
            <a:r>
              <a:rPr lang="en-US" dirty="0"/>
              <a:t> </a:t>
            </a:r>
            <a:r>
              <a:rPr lang="en-US" dirty="0" err="1"/>
              <a:t>panjang</a:t>
            </a:r>
            <a:r>
              <a:rPr lang="en-US" dirty="0"/>
              <a:t> </a:t>
            </a:r>
            <a:r>
              <a:rPr lang="en-US" dirty="0" err="1"/>
              <a:t>gelombang</a:t>
            </a:r>
            <a:r>
              <a:rPr lang="en-US" dirty="0"/>
              <a:t> </a:t>
            </a:r>
            <a:r>
              <a:rPr lang="en-US" dirty="0" err="1"/>
              <a:t>berdasarkan</a:t>
            </a:r>
            <a:r>
              <a:rPr lang="en-US" dirty="0"/>
              <a:t> material</a:t>
            </a:r>
          </a:p>
          <a:p>
            <a:pPr lvl="1"/>
            <a:r>
              <a:rPr lang="en-US" dirty="0"/>
              <a:t> </a:t>
            </a:r>
            <a:r>
              <a:rPr lang="en-US" dirty="0" err="1"/>
              <a:t>GaP</a:t>
            </a:r>
            <a:r>
              <a:rPr lang="en-US" dirty="0"/>
              <a:t>  --&gt;  LED</a:t>
            </a:r>
          </a:p>
          <a:p>
            <a:pPr lvl="2"/>
            <a:r>
              <a:rPr lang="en-US" dirty="0"/>
              <a:t>665 nm</a:t>
            </a:r>
          </a:p>
          <a:p>
            <a:pPr lvl="2"/>
            <a:r>
              <a:rPr lang="en-US" dirty="0"/>
              <a:t>Jarak </a:t>
            </a:r>
            <a:r>
              <a:rPr lang="en-US" dirty="0" err="1"/>
              <a:t>pendek</a:t>
            </a:r>
            <a:r>
              <a:rPr lang="en-US" dirty="0"/>
              <a:t>, </a:t>
            </a:r>
            <a:r>
              <a:rPr lang="en-US" dirty="0" err="1"/>
              <a:t>sistem</a:t>
            </a:r>
            <a:r>
              <a:rPr lang="en-US" dirty="0"/>
              <a:t> </a:t>
            </a:r>
            <a:r>
              <a:rPr lang="en-US" dirty="0" err="1"/>
              <a:t>murah</a:t>
            </a:r>
            <a:endParaRPr lang="en-US" dirty="0"/>
          </a:p>
          <a:p>
            <a:pPr lvl="1"/>
            <a:r>
              <a:rPr lang="nl-NL" dirty="0"/>
              <a:t>Ga1-x AlxAs </a:t>
            </a:r>
            <a:r>
              <a:rPr lang="nl-NL" dirty="0">
                <a:sym typeface="Wingdings" pitchFamily="2" charset="2"/>
              </a:rPr>
              <a:t> --&gt;  </a:t>
            </a:r>
            <a:r>
              <a:rPr lang="nl-NL" dirty="0"/>
              <a:t>LED dan laser</a:t>
            </a:r>
          </a:p>
          <a:p>
            <a:pPr lvl="2"/>
            <a:r>
              <a:rPr lang="en-US" dirty="0"/>
              <a:t>800 → 930 nm</a:t>
            </a:r>
          </a:p>
          <a:p>
            <a:pPr lvl="2"/>
            <a:r>
              <a:rPr lang="en-US" dirty="0" err="1"/>
              <a:t>Sistem</a:t>
            </a:r>
            <a:r>
              <a:rPr lang="en-US" dirty="0"/>
              <a:t> fiber </a:t>
            </a:r>
            <a:r>
              <a:rPr lang="en-US" dirty="0" err="1"/>
              <a:t>awal</a:t>
            </a:r>
            <a:endParaRPr lang="en-US" dirty="0"/>
          </a:p>
          <a:p>
            <a:pPr lvl="1"/>
            <a:r>
              <a:rPr lang="en-US" dirty="0"/>
              <a:t>Ga</a:t>
            </a:r>
            <a:r>
              <a:rPr lang="en-US" baseline="-25000" dirty="0"/>
              <a:t>1-x</a:t>
            </a:r>
            <a:r>
              <a:rPr lang="en-US" dirty="0"/>
              <a:t>In</a:t>
            </a:r>
            <a:r>
              <a:rPr lang="en-US" baseline="-25000" dirty="0"/>
              <a:t>x</a:t>
            </a:r>
            <a:r>
              <a:rPr lang="en-US" dirty="0"/>
              <a:t>As</a:t>
            </a:r>
            <a:r>
              <a:rPr lang="en-US" baseline="-25000" dirty="0"/>
              <a:t>y</a:t>
            </a:r>
            <a:r>
              <a:rPr lang="en-US" dirty="0"/>
              <a:t>P</a:t>
            </a:r>
            <a:r>
              <a:rPr lang="en-US" baseline="-25000" dirty="0"/>
              <a:t>1-y</a:t>
            </a:r>
            <a:r>
              <a:rPr lang="en-US" dirty="0"/>
              <a:t> </a:t>
            </a:r>
            <a:r>
              <a:rPr lang="en-US" dirty="0">
                <a:sym typeface="Wingdings" pitchFamily="2" charset="2"/>
              </a:rPr>
              <a:t> --&gt;  </a:t>
            </a:r>
            <a:r>
              <a:rPr lang="en-US" dirty="0"/>
              <a:t>LEDs and lasers</a:t>
            </a:r>
          </a:p>
          <a:p>
            <a:pPr lvl="2"/>
            <a:r>
              <a:rPr lang="en-US" dirty="0"/>
              <a:t>1300 nm (</a:t>
            </a:r>
            <a:r>
              <a:rPr lang="en-US" dirty="0" err="1"/>
              <a:t>akhir</a:t>
            </a:r>
            <a:r>
              <a:rPr lang="en-US" dirty="0"/>
              <a:t> ’80an, </a:t>
            </a:r>
            <a:r>
              <a:rPr lang="en-US" dirty="0" err="1"/>
              <a:t>awal</a:t>
            </a:r>
            <a:r>
              <a:rPr lang="en-US" dirty="0"/>
              <a:t> ’90an, FDDI data links)</a:t>
            </a:r>
          </a:p>
          <a:p>
            <a:pPr lvl="2"/>
            <a:r>
              <a:rPr lang="en-US" dirty="0"/>
              <a:t>1550 nm (</a:t>
            </a:r>
            <a:r>
              <a:rPr lang="en-US" dirty="0" err="1"/>
              <a:t>pertengahan</a:t>
            </a:r>
            <a:r>
              <a:rPr lang="en-US" dirty="0"/>
              <a:t> ’90an - </a:t>
            </a:r>
            <a:r>
              <a:rPr lang="en-US" dirty="0" err="1"/>
              <a:t>sekarang</a:t>
            </a:r>
            <a:r>
              <a:rPr lang="en-US" dirty="0"/>
              <a:t>)</a:t>
            </a:r>
          </a:p>
        </p:txBody>
      </p:sp>
    </p:spTree>
    <p:extLst>
      <p:ext uri="{BB962C8B-B14F-4D97-AF65-F5344CB8AC3E}">
        <p14:creationId xmlns:p14="http://schemas.microsoft.com/office/powerpoint/2010/main" val="2497587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3166202" y="304800"/>
            <a:ext cx="5742572" cy="4419600"/>
          </a:xfrm>
          <a:prstGeom prst="rect">
            <a:avLst/>
          </a:prstGeom>
          <a:ln>
            <a:noFill/>
          </a:ln>
          <a:effectLst>
            <a:outerShdw blurRad="190500" algn="tl" rotWithShape="0">
              <a:srgbClr val="000000">
                <a:alpha val="70000"/>
              </a:srgbClr>
            </a:outerShdw>
          </a:effectLst>
        </p:spPr>
      </p:pic>
      <p:sp>
        <p:nvSpPr>
          <p:cNvPr id="6" name="Rectangle 5"/>
          <p:cNvSpPr/>
          <p:nvPr/>
        </p:nvSpPr>
        <p:spPr>
          <a:xfrm>
            <a:off x="3236844" y="4876800"/>
            <a:ext cx="5638800" cy="1200329"/>
          </a:xfrm>
          <a:prstGeom prst="rect">
            <a:avLst/>
          </a:prstGeom>
        </p:spPr>
        <p:txBody>
          <a:bodyPr wrap="square">
            <a:spAutoFit/>
          </a:bodyPr>
          <a:lstStyle/>
          <a:p>
            <a:pPr algn="ctr"/>
            <a:r>
              <a:rPr lang="en-US" dirty="0" err="1"/>
              <a:t>Energi</a:t>
            </a:r>
            <a:r>
              <a:rPr lang="en-US" dirty="0"/>
              <a:t> bandgap </a:t>
            </a:r>
            <a:r>
              <a:rPr lang="en-US" dirty="0" err="1"/>
              <a:t>dan</a:t>
            </a:r>
            <a:r>
              <a:rPr lang="en-US" dirty="0"/>
              <a:t> </a:t>
            </a:r>
            <a:r>
              <a:rPr lang="en-US" dirty="0" err="1"/>
              <a:t>panjang</a:t>
            </a:r>
            <a:r>
              <a:rPr lang="en-US" dirty="0"/>
              <a:t> </a:t>
            </a:r>
            <a:r>
              <a:rPr lang="en-US" dirty="0" err="1"/>
              <a:t>gelombang</a:t>
            </a:r>
            <a:r>
              <a:rPr lang="en-US" dirty="0"/>
              <a:t>  </a:t>
            </a:r>
            <a:r>
              <a:rPr lang="en-US" dirty="0" err="1"/>
              <a:t>keluaran</a:t>
            </a:r>
            <a:r>
              <a:rPr lang="en-US" dirty="0"/>
              <a:t> </a:t>
            </a:r>
            <a:r>
              <a:rPr lang="en-US" dirty="0" err="1"/>
              <a:t>sebagai</a:t>
            </a:r>
            <a:r>
              <a:rPr lang="en-US" dirty="0"/>
              <a:t> </a:t>
            </a:r>
            <a:r>
              <a:rPr lang="en-US" dirty="0" err="1"/>
              <a:t>fungsi</a:t>
            </a:r>
            <a:r>
              <a:rPr lang="en-US" dirty="0"/>
              <a:t> </a:t>
            </a:r>
            <a:r>
              <a:rPr lang="en-US" dirty="0" err="1"/>
              <a:t>dari</a:t>
            </a:r>
            <a:r>
              <a:rPr lang="en-US" dirty="0"/>
              <a:t>  </a:t>
            </a:r>
            <a:r>
              <a:rPr lang="en-US" dirty="0" err="1"/>
              <a:t>bagian</a:t>
            </a:r>
            <a:r>
              <a:rPr lang="en-US" dirty="0"/>
              <a:t> </a:t>
            </a:r>
            <a:r>
              <a:rPr lang="en-US" dirty="0" err="1"/>
              <a:t>molekul</a:t>
            </a:r>
            <a:r>
              <a:rPr lang="en-US" dirty="0"/>
              <a:t> Al </a:t>
            </a:r>
            <a:r>
              <a:rPr lang="en-US" dirty="0" err="1"/>
              <a:t>untuk</a:t>
            </a:r>
            <a:r>
              <a:rPr lang="en-US" dirty="0"/>
              <a:t>  </a:t>
            </a:r>
            <a:r>
              <a:rPr lang="en-US" dirty="0" err="1"/>
              <a:t>bahan</a:t>
            </a:r>
            <a:r>
              <a:rPr lang="en-US" dirty="0"/>
              <a:t> </a:t>
            </a:r>
          </a:p>
          <a:p>
            <a:pPr algn="ctr"/>
            <a:r>
              <a:rPr lang="en-US" dirty="0"/>
              <a:t>Al</a:t>
            </a:r>
            <a:r>
              <a:rPr lang="en-US" baseline="-25000" dirty="0"/>
              <a:t>x</a:t>
            </a:r>
            <a:r>
              <a:rPr lang="en-US" dirty="0"/>
              <a:t>Ga</a:t>
            </a:r>
            <a:r>
              <a:rPr lang="en-US" baseline="-25000" dirty="0"/>
              <a:t>1-x</a:t>
            </a:r>
            <a:r>
              <a:rPr lang="en-US" dirty="0"/>
              <a:t>As </a:t>
            </a:r>
          </a:p>
          <a:p>
            <a:pPr algn="ctr"/>
            <a:r>
              <a:rPr lang="en-US" dirty="0" err="1"/>
              <a:t>pada</a:t>
            </a:r>
            <a:r>
              <a:rPr lang="en-US" dirty="0"/>
              <a:t> </a:t>
            </a:r>
            <a:r>
              <a:rPr lang="en-US" dirty="0" err="1"/>
              <a:t>suhu</a:t>
            </a:r>
            <a:r>
              <a:rPr lang="en-US" dirty="0"/>
              <a:t> </a:t>
            </a:r>
            <a:r>
              <a:rPr lang="en-US" dirty="0" err="1"/>
              <a:t>ruang</a:t>
            </a:r>
            <a:endParaRPr lang="en-US" dirty="0"/>
          </a:p>
        </p:txBody>
      </p:sp>
    </p:spTree>
    <p:extLst>
      <p:ext uri="{BB962C8B-B14F-4D97-AF65-F5344CB8AC3E}">
        <p14:creationId xmlns:p14="http://schemas.microsoft.com/office/powerpoint/2010/main" val="117630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419475" y="228600"/>
            <a:ext cx="5353050" cy="4390704"/>
          </a:xfrm>
          <a:prstGeom prst="rect">
            <a:avLst/>
          </a:prstGeom>
          <a:ln>
            <a:noFill/>
          </a:ln>
          <a:effectLst>
            <a:outerShdw blurRad="190500" algn="tl" rotWithShape="0">
              <a:srgbClr val="000000">
                <a:alpha val="70000"/>
              </a:srgbClr>
            </a:outerShdw>
          </a:effectLst>
        </p:spPr>
      </p:pic>
      <p:sp>
        <p:nvSpPr>
          <p:cNvPr id="5" name="Rectangle 4"/>
          <p:cNvSpPr/>
          <p:nvPr/>
        </p:nvSpPr>
        <p:spPr>
          <a:xfrm>
            <a:off x="4038600" y="4800600"/>
            <a:ext cx="4191000" cy="923330"/>
          </a:xfrm>
          <a:prstGeom prst="rect">
            <a:avLst/>
          </a:prstGeom>
        </p:spPr>
        <p:txBody>
          <a:bodyPr wrap="square">
            <a:spAutoFit/>
          </a:bodyPr>
          <a:lstStyle/>
          <a:p>
            <a:pPr algn="ctr"/>
            <a:r>
              <a:rPr lang="en-US" dirty="0"/>
              <a:t>Spektrum </a:t>
            </a:r>
            <a:r>
              <a:rPr lang="en-US" dirty="0" err="1"/>
              <a:t>daya</a:t>
            </a:r>
            <a:r>
              <a:rPr lang="en-US" dirty="0"/>
              <a:t>  </a:t>
            </a:r>
            <a:r>
              <a:rPr lang="en-US" dirty="0" err="1"/>
              <a:t>keluaran</a:t>
            </a:r>
            <a:r>
              <a:rPr lang="en-US" dirty="0"/>
              <a:t> (</a:t>
            </a:r>
            <a:r>
              <a:rPr lang="en-US" dirty="0" err="1"/>
              <a:t>pola</a:t>
            </a:r>
            <a:r>
              <a:rPr lang="en-US" dirty="0"/>
              <a:t> </a:t>
            </a:r>
            <a:r>
              <a:rPr lang="en-US" dirty="0" err="1"/>
              <a:t>emisi</a:t>
            </a:r>
            <a:r>
              <a:rPr lang="en-US" dirty="0"/>
              <a:t>) LED Al</a:t>
            </a:r>
            <a:r>
              <a:rPr lang="en-US" baseline="-25000" dirty="0"/>
              <a:t>x</a:t>
            </a:r>
            <a:r>
              <a:rPr lang="en-US" dirty="0"/>
              <a:t>Ga</a:t>
            </a:r>
            <a:r>
              <a:rPr lang="en-US" baseline="-25000" dirty="0"/>
              <a:t>1-x</a:t>
            </a:r>
            <a:r>
              <a:rPr lang="en-US" dirty="0"/>
              <a:t>As </a:t>
            </a:r>
          </a:p>
          <a:p>
            <a:pPr algn="ctr"/>
            <a:r>
              <a:rPr lang="en-US" dirty="0" err="1"/>
              <a:t>dengan</a:t>
            </a:r>
            <a:r>
              <a:rPr lang="en-US" dirty="0"/>
              <a:t>  x = 0,008</a:t>
            </a:r>
          </a:p>
        </p:txBody>
      </p:sp>
    </p:spTree>
    <p:extLst>
      <p:ext uri="{BB962C8B-B14F-4D97-AF65-F5344CB8AC3E}">
        <p14:creationId xmlns:p14="http://schemas.microsoft.com/office/powerpoint/2010/main" val="3595369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1385"/>
            <a:ext cx="10972800" cy="1143000"/>
          </a:xfrm>
        </p:spPr>
        <p:txBody>
          <a:bodyPr>
            <a:noAutofit/>
          </a:bodyPr>
          <a:lstStyle/>
          <a:p>
            <a:r>
              <a:rPr lang="en-US" sz="3600" dirty="0">
                <a:solidFill>
                  <a:srgbClr val="FF0000"/>
                </a:solidFill>
              </a:rPr>
              <a:t>L</a:t>
            </a:r>
            <a:r>
              <a:rPr lang="en-US" sz="3600" dirty="0"/>
              <a:t>ight </a:t>
            </a:r>
            <a:r>
              <a:rPr lang="en-US" sz="3600" dirty="0">
                <a:solidFill>
                  <a:srgbClr val="FF0000"/>
                </a:solidFill>
              </a:rPr>
              <a:t>A</a:t>
            </a:r>
            <a:r>
              <a:rPr lang="en-US" sz="3600" dirty="0"/>
              <a:t>mplification by </a:t>
            </a:r>
            <a:r>
              <a:rPr lang="en-US" sz="3600" dirty="0">
                <a:solidFill>
                  <a:srgbClr val="FF0000"/>
                </a:solidFill>
              </a:rPr>
              <a:t>S</a:t>
            </a:r>
            <a:r>
              <a:rPr lang="en-US" sz="3600" dirty="0"/>
              <a:t>timulated </a:t>
            </a:r>
            <a:r>
              <a:rPr lang="en-US" sz="3600" dirty="0">
                <a:solidFill>
                  <a:srgbClr val="FF0000"/>
                </a:solidFill>
              </a:rPr>
              <a:t>E</a:t>
            </a:r>
            <a:r>
              <a:rPr lang="en-US" sz="3600" dirty="0"/>
              <a:t>mission of </a:t>
            </a:r>
            <a:r>
              <a:rPr lang="en-US" sz="3600" dirty="0">
                <a:solidFill>
                  <a:srgbClr val="FF0000"/>
                </a:solidFill>
              </a:rPr>
              <a:t>R</a:t>
            </a:r>
            <a:r>
              <a:rPr lang="en-US" sz="3600" dirty="0"/>
              <a:t>adiation</a:t>
            </a:r>
            <a:br>
              <a:rPr lang="en-US" sz="3600" dirty="0"/>
            </a:br>
            <a:r>
              <a:rPr lang="en-US" sz="3600" dirty="0">
                <a:solidFill>
                  <a:schemeClr val="tx1">
                    <a:lumMod val="75000"/>
                    <a:lumOff val="25000"/>
                  </a:schemeClr>
                </a:solidFill>
              </a:rPr>
              <a:t>LASER Diodes</a:t>
            </a:r>
            <a:endParaRPr lang="en-US" sz="3600" dirty="0"/>
          </a:p>
        </p:txBody>
      </p:sp>
      <p:sp>
        <p:nvSpPr>
          <p:cNvPr id="3" name="Content Placeholder 2"/>
          <p:cNvSpPr>
            <a:spLocks noGrp="1"/>
          </p:cNvSpPr>
          <p:nvPr>
            <p:ph sz="quarter" idx="1"/>
          </p:nvPr>
        </p:nvSpPr>
        <p:spPr/>
        <p:txBody>
          <a:bodyPr>
            <a:noAutofit/>
          </a:bodyPr>
          <a:lstStyle/>
          <a:p>
            <a:r>
              <a:rPr lang="en-US" sz="2000" dirty="0" err="1"/>
              <a:t>Ukuran</a:t>
            </a:r>
            <a:r>
              <a:rPr lang="en-US" sz="2000" dirty="0"/>
              <a:t> </a:t>
            </a:r>
            <a:r>
              <a:rPr lang="en-US" sz="2000" dirty="0" err="1"/>
              <a:t>sumber</a:t>
            </a:r>
            <a:r>
              <a:rPr lang="en-US" sz="2000" dirty="0"/>
              <a:t> laser </a:t>
            </a:r>
            <a:r>
              <a:rPr lang="en-US" sz="2000" dirty="0" err="1"/>
              <a:t>dari</a:t>
            </a:r>
            <a:r>
              <a:rPr lang="en-US" sz="2000" dirty="0"/>
              <a:t> </a:t>
            </a:r>
            <a:r>
              <a:rPr lang="en-US" sz="2000" dirty="0" err="1"/>
              <a:t>sebesar</a:t>
            </a:r>
            <a:r>
              <a:rPr lang="en-US" sz="2000" dirty="0"/>
              <a:t> </a:t>
            </a:r>
            <a:r>
              <a:rPr lang="en-US" sz="2000" dirty="0" err="1"/>
              <a:t>butiran</a:t>
            </a:r>
            <a:r>
              <a:rPr lang="en-US" sz="2000" dirty="0"/>
              <a:t> garam s/d </a:t>
            </a:r>
            <a:r>
              <a:rPr lang="en-US" sz="2000" dirty="0" err="1"/>
              <a:t>sebesar</a:t>
            </a:r>
            <a:r>
              <a:rPr lang="en-US" sz="2000" dirty="0"/>
              <a:t> </a:t>
            </a:r>
            <a:r>
              <a:rPr lang="en-US" sz="2000" dirty="0" err="1"/>
              <a:t>ruangan</a:t>
            </a:r>
            <a:endParaRPr lang="en-US" sz="2000" dirty="0"/>
          </a:p>
          <a:p>
            <a:pPr>
              <a:buNone/>
            </a:pPr>
            <a:endParaRPr lang="en-US" sz="2000" dirty="0"/>
          </a:p>
          <a:p>
            <a:r>
              <a:rPr lang="es-ES" sz="2000" dirty="0"/>
              <a:t>Media </a:t>
            </a:r>
            <a:r>
              <a:rPr lang="es-ES" sz="2000" dirty="0" err="1"/>
              <a:t>lasing</a:t>
            </a:r>
            <a:r>
              <a:rPr lang="es-ES" sz="2000" dirty="0"/>
              <a:t> bisa </a:t>
            </a:r>
            <a:r>
              <a:rPr lang="es-ES" sz="2000" dirty="0" err="1"/>
              <a:t>berasal</a:t>
            </a:r>
            <a:r>
              <a:rPr lang="es-ES" sz="2000" dirty="0"/>
              <a:t> </a:t>
            </a:r>
            <a:r>
              <a:rPr lang="es-ES" sz="2000" dirty="0" err="1"/>
              <a:t>dari</a:t>
            </a:r>
            <a:r>
              <a:rPr lang="es-ES" sz="2000" dirty="0"/>
              <a:t> gas, </a:t>
            </a:r>
            <a:r>
              <a:rPr lang="es-ES" sz="2000" dirty="0" err="1"/>
              <a:t>cairan</a:t>
            </a:r>
            <a:r>
              <a:rPr lang="es-ES" sz="2000" dirty="0"/>
              <a:t>, </a:t>
            </a:r>
            <a:r>
              <a:rPr lang="en-US" sz="2000" dirty="0" err="1"/>
              <a:t>padat</a:t>
            </a:r>
            <a:r>
              <a:rPr lang="en-US" sz="2000" dirty="0"/>
              <a:t> </a:t>
            </a:r>
            <a:r>
              <a:rPr lang="en-US" sz="2000" dirty="0" err="1"/>
              <a:t>atau</a:t>
            </a:r>
            <a:r>
              <a:rPr lang="en-US" sz="2000" dirty="0"/>
              <a:t> </a:t>
            </a:r>
            <a:r>
              <a:rPr lang="en-US" sz="2000" dirty="0" err="1"/>
              <a:t>semikonduktor</a:t>
            </a:r>
            <a:endParaRPr lang="en-US" sz="2000" dirty="0"/>
          </a:p>
          <a:p>
            <a:endParaRPr lang="en-US" sz="2000" dirty="0"/>
          </a:p>
          <a:p>
            <a:r>
              <a:rPr lang="en-US" sz="2000" dirty="0" err="1"/>
              <a:t>Untuk</a:t>
            </a:r>
            <a:r>
              <a:rPr lang="en-US" sz="2000" dirty="0"/>
              <a:t> </a:t>
            </a:r>
            <a:r>
              <a:rPr lang="en-US" sz="2000" dirty="0" err="1"/>
              <a:t>sistem</a:t>
            </a:r>
            <a:r>
              <a:rPr lang="en-US" sz="2000" dirty="0"/>
              <a:t> fiber </a:t>
            </a:r>
            <a:r>
              <a:rPr lang="en-US" sz="2000" dirty="0" err="1"/>
              <a:t>optik</a:t>
            </a:r>
            <a:r>
              <a:rPr lang="en-US" sz="2000" dirty="0"/>
              <a:t> </a:t>
            </a:r>
            <a:r>
              <a:rPr lang="en-US" sz="2000" dirty="0" err="1"/>
              <a:t>secara</a:t>
            </a:r>
            <a:r>
              <a:rPr lang="en-US" sz="2000" dirty="0"/>
              <a:t> </a:t>
            </a:r>
            <a:r>
              <a:rPr lang="en-US" sz="2000" dirty="0" err="1"/>
              <a:t>eksklusif</a:t>
            </a:r>
            <a:r>
              <a:rPr lang="en-US" sz="2000" dirty="0"/>
              <a:t> </a:t>
            </a:r>
            <a:r>
              <a:rPr lang="en-US" sz="2000" dirty="0" err="1"/>
              <a:t>menggunakan</a:t>
            </a:r>
            <a:r>
              <a:rPr lang="en-US" sz="2000" dirty="0"/>
              <a:t> </a:t>
            </a:r>
            <a:r>
              <a:rPr lang="en-US" sz="2000" dirty="0" err="1"/>
              <a:t>sumber</a:t>
            </a:r>
            <a:r>
              <a:rPr lang="en-US" sz="2000" dirty="0"/>
              <a:t> laser yang </a:t>
            </a:r>
            <a:r>
              <a:rPr lang="en-US" sz="2000" dirty="0" err="1"/>
              <a:t>berasal</a:t>
            </a:r>
            <a:r>
              <a:rPr lang="en-US" sz="2000" dirty="0"/>
              <a:t> </a:t>
            </a:r>
            <a:r>
              <a:rPr lang="en-US" sz="2000" dirty="0" err="1"/>
              <a:t>dari</a:t>
            </a:r>
            <a:r>
              <a:rPr lang="en-US" sz="2000" dirty="0"/>
              <a:t> </a:t>
            </a:r>
            <a:r>
              <a:rPr lang="en-US" sz="2000" dirty="0" err="1"/>
              <a:t>bahan</a:t>
            </a:r>
            <a:r>
              <a:rPr lang="en-US" sz="2000" dirty="0"/>
              <a:t> </a:t>
            </a:r>
            <a:r>
              <a:rPr lang="en-US" sz="2000" dirty="0" err="1"/>
              <a:t>semikonduktor</a:t>
            </a:r>
            <a:r>
              <a:rPr lang="en-US" sz="2000" dirty="0"/>
              <a:t> (</a:t>
            </a:r>
            <a:r>
              <a:rPr lang="en-US" sz="2000" dirty="0" err="1"/>
              <a:t>dioda</a:t>
            </a:r>
            <a:r>
              <a:rPr lang="en-US" sz="2000" dirty="0"/>
              <a:t> laser </a:t>
            </a:r>
            <a:r>
              <a:rPr lang="en-US" sz="2000" dirty="0" err="1"/>
              <a:t>semikonduktor</a:t>
            </a:r>
            <a:r>
              <a:rPr lang="en-US" sz="2000" dirty="0"/>
              <a:t>)</a:t>
            </a:r>
          </a:p>
          <a:p>
            <a:endParaRPr lang="en-US" sz="2000" dirty="0"/>
          </a:p>
          <a:p>
            <a:r>
              <a:rPr lang="fi-FI" sz="2000" dirty="0"/>
              <a:t>Dioda laser semikonduktor ini memiliki karakteristik yang sama dengan sumber laser konvensional lainnya (seperti dari padatan ataupun gas) yang mana memiliki radiasi emisi (pancaran cahaya) yang coherent (fasa dan periode) sehingga menyebabkan pancaran optik (cahaya) nya sangat monochromatis </a:t>
            </a:r>
            <a:r>
              <a:rPr lang="en-US" sz="2000" dirty="0" err="1"/>
              <a:t>dan</a:t>
            </a:r>
            <a:r>
              <a:rPr lang="en-US" sz="2000" dirty="0"/>
              <a:t> </a:t>
            </a:r>
            <a:r>
              <a:rPr lang="en-US" sz="2000" dirty="0" err="1"/>
              <a:t>sangat</a:t>
            </a:r>
            <a:r>
              <a:rPr lang="en-US" sz="2000" dirty="0"/>
              <a:t> </a:t>
            </a:r>
            <a:r>
              <a:rPr lang="en-US" sz="2000" dirty="0" err="1"/>
              <a:t>terarah</a:t>
            </a:r>
            <a:endParaRPr lang="en-US" sz="2000" dirty="0"/>
          </a:p>
        </p:txBody>
      </p:sp>
    </p:spTree>
    <p:extLst>
      <p:ext uri="{BB962C8B-B14F-4D97-AF65-F5344CB8AC3E}">
        <p14:creationId xmlns:p14="http://schemas.microsoft.com/office/powerpoint/2010/main" val="287000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09650" y="247650"/>
            <a:ext cx="6670014" cy="2743200"/>
          </a:xfrm>
          <a:prstGeom prst="rect">
            <a:avLst/>
          </a:prstGeom>
          <a:ln>
            <a:noFill/>
          </a:ln>
          <a:effectLst>
            <a:outerShdw blurRad="190500" algn="tl" rotWithShape="0">
              <a:srgbClr val="000000">
                <a:alpha val="70000"/>
              </a:srgbClr>
            </a:outerShdw>
          </a:effectLst>
        </p:spPr>
      </p:pic>
      <p:sp>
        <p:nvSpPr>
          <p:cNvPr id="5" name="Rectangle 4"/>
          <p:cNvSpPr/>
          <p:nvPr/>
        </p:nvSpPr>
        <p:spPr>
          <a:xfrm>
            <a:off x="3258910" y="3244334"/>
            <a:ext cx="1426031" cy="369332"/>
          </a:xfrm>
          <a:prstGeom prst="rect">
            <a:avLst/>
          </a:prstGeom>
        </p:spPr>
        <p:txBody>
          <a:bodyPr wrap="none">
            <a:spAutoFit/>
          </a:bodyPr>
          <a:lstStyle/>
          <a:p>
            <a:r>
              <a:rPr lang="en-US" dirty="0"/>
              <a:t>“</a:t>
            </a:r>
            <a:r>
              <a:rPr lang="en-US" dirty="0" err="1"/>
              <a:t>Emisi</a:t>
            </a:r>
            <a:r>
              <a:rPr lang="en-US" dirty="0"/>
              <a:t> Laser”</a:t>
            </a:r>
          </a:p>
        </p:txBody>
      </p:sp>
      <p:pic>
        <p:nvPicPr>
          <p:cNvPr id="4" name="Picture 2">
            <a:extLst>
              <a:ext uri="{FF2B5EF4-FFF2-40B4-BE49-F238E27FC236}">
                <a16:creationId xmlns:a16="http://schemas.microsoft.com/office/drawing/2014/main" id="{32547B2F-0376-4FB9-B0F5-407CA29B58DC}"/>
              </a:ext>
            </a:extLst>
          </p:cNvPr>
          <p:cNvPicPr>
            <a:picLocks noChangeAspect="1" noChangeArrowheads="1"/>
          </p:cNvPicPr>
          <p:nvPr/>
        </p:nvPicPr>
        <p:blipFill>
          <a:blip r:embed="rId3"/>
          <a:srcRect/>
          <a:stretch>
            <a:fillRect/>
          </a:stretch>
        </p:blipFill>
        <p:spPr bwMode="auto">
          <a:xfrm>
            <a:off x="5753100" y="3162472"/>
            <a:ext cx="5467350" cy="34478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4071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828801" y="2133600"/>
            <a:ext cx="8501063" cy="2857500"/>
          </a:xfrm>
          <a:prstGeom prst="rect">
            <a:avLst/>
          </a:prstGeom>
          <a:ln>
            <a:noFill/>
          </a:ln>
          <a:effectLst>
            <a:outerShdw blurRad="190500" algn="tl" rotWithShape="0">
              <a:srgbClr val="000000">
                <a:alpha val="70000"/>
              </a:srgbClr>
            </a:outerShdw>
          </a:effectLst>
        </p:spPr>
      </p:pic>
      <p:sp>
        <p:nvSpPr>
          <p:cNvPr id="5" name="Rectangle 4"/>
          <p:cNvSpPr/>
          <p:nvPr/>
        </p:nvSpPr>
        <p:spPr>
          <a:xfrm>
            <a:off x="3657600" y="595700"/>
            <a:ext cx="4876800" cy="461665"/>
          </a:xfrm>
          <a:prstGeom prst="rect">
            <a:avLst/>
          </a:prstGeom>
        </p:spPr>
        <p:txBody>
          <a:bodyPr wrap="square">
            <a:spAutoFit/>
          </a:bodyPr>
          <a:lstStyle/>
          <a:p>
            <a:r>
              <a:rPr lang="en-US" sz="2400" dirty="0"/>
              <a:t>“</a:t>
            </a:r>
            <a:r>
              <a:rPr lang="en-US" sz="2400" dirty="0" err="1"/>
              <a:t>Tiga</a:t>
            </a:r>
            <a:r>
              <a:rPr lang="en-US" sz="2400" dirty="0"/>
              <a:t> proses </a:t>
            </a:r>
            <a:r>
              <a:rPr lang="en-US" sz="2400" dirty="0" err="1"/>
              <a:t>utama</a:t>
            </a:r>
            <a:r>
              <a:rPr lang="en-US" sz="2400" dirty="0"/>
              <a:t> </a:t>
            </a:r>
            <a:r>
              <a:rPr lang="en-US" sz="2400" dirty="0" err="1"/>
              <a:t>pada</a:t>
            </a:r>
            <a:r>
              <a:rPr lang="en-US" sz="2400" dirty="0"/>
              <a:t> </a:t>
            </a:r>
            <a:r>
              <a:rPr lang="en-US" sz="2400" dirty="0" err="1"/>
              <a:t>Emisi</a:t>
            </a:r>
            <a:r>
              <a:rPr lang="en-US" sz="2400" dirty="0"/>
              <a:t> Laser”</a:t>
            </a:r>
          </a:p>
        </p:txBody>
      </p:sp>
      <p:sp>
        <p:nvSpPr>
          <p:cNvPr id="6" name="Rectangle 5"/>
          <p:cNvSpPr/>
          <p:nvPr/>
        </p:nvSpPr>
        <p:spPr>
          <a:xfrm>
            <a:off x="5448300" y="5181600"/>
            <a:ext cx="2133600" cy="738664"/>
          </a:xfrm>
          <a:prstGeom prst="rect">
            <a:avLst/>
          </a:prstGeom>
        </p:spPr>
        <p:txBody>
          <a:bodyPr wrap="square">
            <a:spAutoFit/>
          </a:bodyPr>
          <a:lstStyle/>
          <a:p>
            <a:pPr algn="ctr"/>
            <a:r>
              <a:rPr lang="en-US" sz="1400" dirty="0">
                <a:solidFill>
                  <a:srgbClr val="FF0000"/>
                </a:solidFill>
              </a:rPr>
              <a:t>isotropic, random</a:t>
            </a:r>
          </a:p>
          <a:p>
            <a:pPr algn="ctr"/>
            <a:r>
              <a:rPr lang="en-US" sz="1400" dirty="0">
                <a:solidFill>
                  <a:srgbClr val="FF0000"/>
                </a:solidFill>
              </a:rPr>
              <a:t>phase, narrowband gaussian</a:t>
            </a:r>
          </a:p>
        </p:txBody>
      </p:sp>
      <p:cxnSp>
        <p:nvCxnSpPr>
          <p:cNvPr id="8" name="Curved Connector 7"/>
          <p:cNvCxnSpPr/>
          <p:nvPr/>
        </p:nvCxnSpPr>
        <p:spPr>
          <a:xfrm rot="5400000">
            <a:off x="6858000" y="4876800"/>
            <a:ext cx="381000" cy="2286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Curved Connector 8"/>
          <p:cNvCxnSpPr/>
          <p:nvPr/>
        </p:nvCxnSpPr>
        <p:spPr>
          <a:xfrm rot="5400000">
            <a:off x="9677400" y="4876800"/>
            <a:ext cx="381000" cy="2286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458200" y="5189883"/>
            <a:ext cx="1524000" cy="523220"/>
          </a:xfrm>
          <a:prstGeom prst="rect">
            <a:avLst/>
          </a:prstGeom>
        </p:spPr>
        <p:txBody>
          <a:bodyPr wrap="square">
            <a:spAutoFit/>
          </a:bodyPr>
          <a:lstStyle/>
          <a:p>
            <a:pPr algn="ctr"/>
            <a:r>
              <a:rPr lang="en-US" sz="1400" dirty="0">
                <a:solidFill>
                  <a:srgbClr val="FF0000"/>
                </a:solidFill>
              </a:rPr>
              <a:t>In phase with</a:t>
            </a:r>
          </a:p>
          <a:p>
            <a:pPr algn="ctr"/>
            <a:r>
              <a:rPr lang="en-US" sz="1400" dirty="0">
                <a:solidFill>
                  <a:srgbClr val="FF0000"/>
                </a:solidFill>
              </a:rPr>
              <a:t>incident photon</a:t>
            </a:r>
          </a:p>
        </p:txBody>
      </p:sp>
    </p:spTree>
    <p:extLst>
      <p:ext uri="{BB962C8B-B14F-4D97-AF65-F5344CB8AC3E}">
        <p14:creationId xmlns:p14="http://schemas.microsoft.com/office/powerpoint/2010/main" val="4217589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p:spPr>
        <p:txBody>
          <a:bodyPr>
            <a:normAutofit/>
          </a:bodyPr>
          <a:lstStyle/>
          <a:p>
            <a:r>
              <a:rPr lang="es-ES" dirty="0" err="1"/>
              <a:t>Mode</a:t>
            </a:r>
            <a:r>
              <a:rPr lang="es-ES" dirty="0"/>
              <a:t> </a:t>
            </a:r>
            <a:r>
              <a:rPr lang="es-ES" dirty="0" err="1"/>
              <a:t>dioda</a:t>
            </a:r>
            <a:r>
              <a:rPr lang="es-ES" dirty="0"/>
              <a:t> laser dan </a:t>
            </a:r>
            <a:r>
              <a:rPr lang="es-ES" dirty="0" err="1"/>
              <a:t>Kondisi</a:t>
            </a:r>
            <a:r>
              <a:rPr lang="es-ES" dirty="0"/>
              <a:t> batas</a:t>
            </a:r>
            <a:endParaRPr lang="en-US" dirty="0"/>
          </a:p>
        </p:txBody>
      </p:sp>
      <p:sp>
        <p:nvSpPr>
          <p:cNvPr id="3" name="Content Placeholder 2"/>
          <p:cNvSpPr>
            <a:spLocks noGrp="1"/>
          </p:cNvSpPr>
          <p:nvPr>
            <p:ph sz="quarter" idx="1"/>
          </p:nvPr>
        </p:nvSpPr>
        <p:spPr>
          <a:xfrm>
            <a:off x="616226" y="1013791"/>
            <a:ext cx="10972800" cy="4525963"/>
          </a:xfrm>
        </p:spPr>
        <p:txBody>
          <a:bodyPr>
            <a:normAutofit fontScale="92500" lnSpcReduction="20000"/>
          </a:bodyPr>
          <a:lstStyle/>
          <a:p>
            <a:r>
              <a:rPr lang="en-US" dirty="0" err="1"/>
              <a:t>Radiasi</a:t>
            </a:r>
            <a:r>
              <a:rPr lang="en-US" dirty="0"/>
              <a:t> </a:t>
            </a:r>
            <a:r>
              <a:rPr lang="en-US" dirty="0" err="1"/>
              <a:t>pada</a:t>
            </a:r>
            <a:r>
              <a:rPr lang="en-US" dirty="0"/>
              <a:t> </a:t>
            </a:r>
            <a:r>
              <a:rPr lang="en-US" dirty="0" err="1"/>
              <a:t>dioda</a:t>
            </a:r>
            <a:r>
              <a:rPr lang="en-US" dirty="0"/>
              <a:t> laser </a:t>
            </a:r>
            <a:r>
              <a:rPr lang="en-US" dirty="0" err="1"/>
              <a:t>terjadi</a:t>
            </a:r>
            <a:r>
              <a:rPr lang="en-US" dirty="0"/>
              <a:t> </a:t>
            </a:r>
            <a:r>
              <a:rPr lang="en-US" dirty="0" err="1"/>
              <a:t>dalam</a:t>
            </a:r>
            <a:r>
              <a:rPr lang="en-US" dirty="0"/>
              <a:t> </a:t>
            </a:r>
            <a:r>
              <a:rPr lang="en-US" dirty="0" err="1"/>
              <a:t>ruang</a:t>
            </a:r>
            <a:r>
              <a:rPr lang="en-US" dirty="0"/>
              <a:t> resonator Fabry-Perot</a:t>
            </a:r>
          </a:p>
          <a:p>
            <a:r>
              <a:rPr lang="en-US" dirty="0" err="1"/>
              <a:t>Ukuran</a:t>
            </a:r>
            <a:r>
              <a:rPr lang="en-US" dirty="0"/>
              <a:t> </a:t>
            </a:r>
            <a:r>
              <a:rPr lang="en-US" dirty="0" err="1"/>
              <a:t>ruang</a:t>
            </a:r>
            <a:r>
              <a:rPr lang="en-US" dirty="0"/>
              <a:t> </a:t>
            </a:r>
            <a:r>
              <a:rPr lang="en-US" dirty="0" err="1"/>
              <a:t>panjang</a:t>
            </a:r>
            <a:r>
              <a:rPr lang="en-US" dirty="0"/>
              <a:t> (longitudinal) 250 s/d 500 </a:t>
            </a:r>
            <a:r>
              <a:rPr lang="el-GR" dirty="0"/>
              <a:t>μ</a:t>
            </a:r>
            <a:r>
              <a:rPr lang="en-US" dirty="0"/>
              <a:t>m, </a:t>
            </a:r>
            <a:r>
              <a:rPr lang="en-US" dirty="0" err="1"/>
              <a:t>lebar</a:t>
            </a:r>
            <a:r>
              <a:rPr lang="en-US" dirty="0"/>
              <a:t> (lateral) 5 s/d 15 </a:t>
            </a:r>
            <a:r>
              <a:rPr lang="el-GR" dirty="0"/>
              <a:t>μ</a:t>
            </a:r>
            <a:r>
              <a:rPr lang="en-US" dirty="0"/>
              <a:t>m </a:t>
            </a:r>
            <a:r>
              <a:rPr lang="en-US" dirty="0" err="1"/>
              <a:t>tebal</a:t>
            </a:r>
            <a:r>
              <a:rPr lang="en-US" dirty="0"/>
              <a:t> (transverse) 0,1 s/d 0,2 </a:t>
            </a:r>
            <a:r>
              <a:rPr lang="el-GR" dirty="0"/>
              <a:t>μ</a:t>
            </a:r>
            <a:r>
              <a:rPr lang="en-US" dirty="0"/>
              <a:t>m</a:t>
            </a:r>
          </a:p>
          <a:p>
            <a:endParaRPr lang="en-US" dirty="0"/>
          </a:p>
          <a:p>
            <a:r>
              <a:rPr lang="en-US" dirty="0" err="1"/>
              <a:t>Dioda</a:t>
            </a:r>
            <a:r>
              <a:rPr lang="en-US" dirty="0"/>
              <a:t> laser </a:t>
            </a:r>
            <a:r>
              <a:rPr lang="en-US" dirty="0" err="1"/>
              <a:t>jenis</a:t>
            </a:r>
            <a:r>
              <a:rPr lang="en-US" dirty="0"/>
              <a:t> lain </a:t>
            </a:r>
            <a:r>
              <a:rPr lang="en-US" dirty="0" err="1"/>
              <a:t>adalah</a:t>
            </a:r>
            <a:r>
              <a:rPr lang="en-US" dirty="0"/>
              <a:t> </a:t>
            </a:r>
            <a:r>
              <a:rPr lang="en-US" i="1" dirty="0"/>
              <a:t>Distributed </a:t>
            </a:r>
            <a:r>
              <a:rPr lang="en-US" i="1" dirty="0" err="1"/>
              <a:t>FeedBack</a:t>
            </a:r>
            <a:r>
              <a:rPr lang="en-US" i="1" dirty="0"/>
              <a:t> </a:t>
            </a:r>
            <a:r>
              <a:rPr lang="en-US" dirty="0"/>
              <a:t>(DFB), </a:t>
            </a:r>
            <a:r>
              <a:rPr lang="en-US" dirty="0" err="1"/>
              <a:t>tidak</a:t>
            </a:r>
            <a:r>
              <a:rPr lang="en-US" dirty="0"/>
              <a:t> </a:t>
            </a:r>
            <a:r>
              <a:rPr lang="en-US" dirty="0" err="1"/>
              <a:t>perlu</a:t>
            </a:r>
            <a:r>
              <a:rPr lang="en-US" dirty="0"/>
              <a:t> </a:t>
            </a:r>
            <a:r>
              <a:rPr lang="en-US" dirty="0" err="1"/>
              <a:t>permukaan</a:t>
            </a:r>
            <a:r>
              <a:rPr lang="en-US" dirty="0"/>
              <a:t> </a:t>
            </a:r>
            <a:r>
              <a:rPr lang="en-US" dirty="0" err="1"/>
              <a:t>terpisah</a:t>
            </a:r>
            <a:r>
              <a:rPr lang="en-US" dirty="0"/>
              <a:t> </a:t>
            </a:r>
            <a:r>
              <a:rPr lang="en-US" dirty="0" err="1"/>
              <a:t>untuk</a:t>
            </a:r>
            <a:r>
              <a:rPr lang="en-US" dirty="0"/>
              <a:t> optical feedback, </a:t>
            </a:r>
            <a:r>
              <a:rPr lang="en-US" dirty="0" err="1"/>
              <a:t>tetapi</a:t>
            </a:r>
            <a:r>
              <a:rPr lang="en-US" dirty="0"/>
              <a:t> </a:t>
            </a:r>
            <a:r>
              <a:rPr lang="en-US" dirty="0" err="1"/>
              <a:t>menggunakan</a:t>
            </a:r>
            <a:r>
              <a:rPr lang="en-US" dirty="0"/>
              <a:t> </a:t>
            </a:r>
            <a:r>
              <a:rPr lang="en-US" i="1" dirty="0"/>
              <a:t>Bragg reflector </a:t>
            </a:r>
            <a:r>
              <a:rPr lang="en-US" dirty="0"/>
              <a:t>(</a:t>
            </a:r>
            <a:r>
              <a:rPr lang="en-US" i="1" dirty="0"/>
              <a:t>grating</a:t>
            </a:r>
            <a:r>
              <a:rPr lang="en-US" dirty="0"/>
              <a:t>) </a:t>
            </a:r>
            <a:r>
              <a:rPr lang="en-US" dirty="0" err="1"/>
              <a:t>atau</a:t>
            </a:r>
            <a:r>
              <a:rPr lang="en-US" dirty="0"/>
              <a:t> </a:t>
            </a:r>
            <a:r>
              <a:rPr lang="en-US" dirty="0" err="1"/>
              <a:t>variasi</a:t>
            </a:r>
            <a:r>
              <a:rPr lang="en-US" dirty="0"/>
              <a:t> </a:t>
            </a:r>
            <a:r>
              <a:rPr lang="en-US" dirty="0" err="1"/>
              <a:t>indeks</a:t>
            </a:r>
            <a:r>
              <a:rPr lang="en-US" dirty="0"/>
              <a:t> bias (</a:t>
            </a:r>
            <a:r>
              <a:rPr lang="en-US" i="1" dirty="0"/>
              <a:t>distributed-feedback corrugation</a:t>
            </a:r>
            <a:r>
              <a:rPr lang="en-US" dirty="0"/>
              <a:t>) </a:t>
            </a:r>
            <a:r>
              <a:rPr lang="en-US" dirty="0" err="1"/>
              <a:t>pada</a:t>
            </a:r>
            <a:r>
              <a:rPr lang="en-US" dirty="0"/>
              <a:t> </a:t>
            </a:r>
            <a:r>
              <a:rPr lang="en-US" dirty="0" err="1"/>
              <a:t>struktur</a:t>
            </a:r>
            <a:r>
              <a:rPr lang="en-US" dirty="0"/>
              <a:t> multilayer </a:t>
            </a:r>
            <a:r>
              <a:rPr lang="en-US" dirty="0" err="1"/>
              <a:t>sepanjang</a:t>
            </a:r>
            <a:r>
              <a:rPr lang="en-US" dirty="0"/>
              <a:t> </a:t>
            </a:r>
            <a:r>
              <a:rPr lang="en-US" dirty="0" err="1"/>
              <a:t>dioda</a:t>
            </a:r>
            <a:endParaRPr lang="en-US" dirty="0"/>
          </a:p>
          <a:p>
            <a:endParaRPr lang="en-US" dirty="0"/>
          </a:p>
          <a:p>
            <a:r>
              <a:rPr lang="en-US" dirty="0" err="1"/>
              <a:t>Reflektor</a:t>
            </a:r>
            <a:r>
              <a:rPr lang="en-US" dirty="0"/>
              <a:t> </a:t>
            </a:r>
            <a:r>
              <a:rPr lang="en-US" dirty="0" err="1"/>
              <a:t>dielektrik</a:t>
            </a:r>
            <a:r>
              <a:rPr lang="en-US" dirty="0"/>
              <a:t> </a:t>
            </a:r>
            <a:r>
              <a:rPr lang="en-US" dirty="0" err="1"/>
              <a:t>disisi</a:t>
            </a:r>
            <a:r>
              <a:rPr lang="en-US" dirty="0"/>
              <a:t> </a:t>
            </a:r>
            <a:r>
              <a:rPr lang="en-US" dirty="0" err="1"/>
              <a:t>belakang</a:t>
            </a:r>
            <a:r>
              <a:rPr lang="en-US" dirty="0"/>
              <a:t> laser </a:t>
            </a:r>
            <a:r>
              <a:rPr lang="en-US" dirty="0" err="1"/>
              <a:t>digunakan</a:t>
            </a:r>
            <a:r>
              <a:rPr lang="en-US" dirty="0"/>
              <a:t> </a:t>
            </a:r>
            <a:r>
              <a:rPr lang="en-US" dirty="0" err="1"/>
              <a:t>untuk</a:t>
            </a:r>
            <a:r>
              <a:rPr lang="en-US" dirty="0"/>
              <a:t> </a:t>
            </a:r>
            <a:r>
              <a:rPr lang="en-US" dirty="0" err="1"/>
              <a:t>mengurangi</a:t>
            </a:r>
            <a:r>
              <a:rPr lang="en-US" dirty="0"/>
              <a:t> loss di </a:t>
            </a:r>
            <a:r>
              <a:rPr lang="en-US" dirty="0" err="1"/>
              <a:t>ruangan</a:t>
            </a:r>
            <a:r>
              <a:rPr lang="en-US" dirty="0"/>
              <a:t>, </a:t>
            </a:r>
            <a:r>
              <a:rPr lang="en-US" dirty="0" err="1"/>
              <a:t>mengurangi</a:t>
            </a:r>
            <a:r>
              <a:rPr lang="en-US" dirty="0"/>
              <a:t> </a:t>
            </a:r>
            <a:r>
              <a:rPr lang="en-US" dirty="0" err="1"/>
              <a:t>kepadatan</a:t>
            </a:r>
            <a:r>
              <a:rPr lang="en-US" dirty="0"/>
              <a:t> </a:t>
            </a:r>
            <a:r>
              <a:rPr lang="en-US" dirty="0" err="1"/>
              <a:t>arus</a:t>
            </a:r>
            <a:r>
              <a:rPr lang="en-US" dirty="0"/>
              <a:t> threshold </a:t>
            </a:r>
            <a:r>
              <a:rPr lang="en-US" dirty="0" err="1"/>
              <a:t>dan</a:t>
            </a:r>
            <a:r>
              <a:rPr lang="en-US" dirty="0"/>
              <a:t> </a:t>
            </a:r>
            <a:r>
              <a:rPr lang="en-US" dirty="0" err="1"/>
              <a:t>meningkatkan</a:t>
            </a:r>
            <a:r>
              <a:rPr lang="en-US" dirty="0"/>
              <a:t> </a:t>
            </a:r>
            <a:r>
              <a:rPr lang="en-US" dirty="0" err="1"/>
              <a:t>efisiensi</a:t>
            </a:r>
            <a:r>
              <a:rPr lang="en-US" dirty="0"/>
              <a:t> </a:t>
            </a:r>
            <a:r>
              <a:rPr lang="en-US" dirty="0" err="1"/>
              <a:t>kuantum</a:t>
            </a:r>
            <a:r>
              <a:rPr lang="en-US" dirty="0"/>
              <a:t> </a:t>
            </a:r>
            <a:r>
              <a:rPr lang="en-US" dirty="0" err="1"/>
              <a:t>eksternal</a:t>
            </a:r>
            <a:endParaRPr lang="en-US" dirty="0"/>
          </a:p>
        </p:txBody>
      </p:sp>
    </p:spTree>
    <p:extLst>
      <p:ext uri="{BB962C8B-B14F-4D97-AF65-F5344CB8AC3E}">
        <p14:creationId xmlns:p14="http://schemas.microsoft.com/office/powerpoint/2010/main" val="2301908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286001" y="2133600"/>
            <a:ext cx="7525265" cy="2667000"/>
          </a:xfrm>
          <a:prstGeom prst="rect">
            <a:avLst/>
          </a:prstGeom>
          <a:ln>
            <a:noFill/>
          </a:ln>
          <a:effectLst>
            <a:outerShdw blurRad="190500" algn="tl" rotWithShape="0">
              <a:srgbClr val="000000">
                <a:alpha val="70000"/>
              </a:srgbClr>
            </a:outerShdw>
          </a:effectLst>
        </p:spPr>
      </p:pic>
      <p:sp>
        <p:nvSpPr>
          <p:cNvPr id="5" name="Rectangle 4"/>
          <p:cNvSpPr/>
          <p:nvPr/>
        </p:nvSpPr>
        <p:spPr>
          <a:xfrm>
            <a:off x="4419600" y="5117068"/>
            <a:ext cx="3089564" cy="369332"/>
          </a:xfrm>
          <a:prstGeom prst="rect">
            <a:avLst/>
          </a:prstGeom>
        </p:spPr>
        <p:txBody>
          <a:bodyPr wrap="none">
            <a:spAutoFit/>
          </a:bodyPr>
          <a:lstStyle/>
          <a:p>
            <a:r>
              <a:rPr lang="en-US"/>
              <a:t>“Ruang Resonator/ cavity side”</a:t>
            </a:r>
          </a:p>
        </p:txBody>
      </p:sp>
    </p:spTree>
    <p:extLst>
      <p:ext uri="{BB962C8B-B14F-4D97-AF65-F5344CB8AC3E}">
        <p14:creationId xmlns:p14="http://schemas.microsoft.com/office/powerpoint/2010/main" val="59367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gigabit switch » Fiber Optic Components">
            <a:extLst>
              <a:ext uri="{FF2B5EF4-FFF2-40B4-BE49-F238E27FC236}">
                <a16:creationId xmlns:a16="http://schemas.microsoft.com/office/drawing/2014/main" id="{A6EDA003-4B51-4AFE-8E1E-3D6CF5779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913" y="1523998"/>
            <a:ext cx="5500687" cy="366045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OCC-SFPXFP-series-compressor-e1435823195597">
            <a:extLst>
              <a:ext uri="{FF2B5EF4-FFF2-40B4-BE49-F238E27FC236}">
                <a16:creationId xmlns:a16="http://schemas.microsoft.com/office/drawing/2014/main" id="{9CFA4101-7DC9-4228-B45E-E0731B923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90699"/>
            <a:ext cx="4070136"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464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2438400" y="457200"/>
            <a:ext cx="5484434" cy="4233862"/>
          </a:xfrm>
          <a:prstGeom prst="rect">
            <a:avLst/>
          </a:prstGeom>
          <a:ln>
            <a:noFill/>
          </a:ln>
          <a:effectLst>
            <a:outerShdw blurRad="190500" algn="tl" rotWithShape="0">
              <a:srgbClr val="000000">
                <a:alpha val="70000"/>
              </a:srgbClr>
            </a:outerShdw>
          </a:effectLst>
        </p:spPr>
      </p:pic>
      <p:sp>
        <p:nvSpPr>
          <p:cNvPr id="5" name="TextBox 4"/>
          <p:cNvSpPr txBox="1"/>
          <p:nvPr/>
        </p:nvSpPr>
        <p:spPr>
          <a:xfrm>
            <a:off x="2057400" y="5105400"/>
            <a:ext cx="6736011" cy="369332"/>
          </a:xfrm>
          <a:prstGeom prst="rect">
            <a:avLst/>
          </a:prstGeom>
          <a:noFill/>
        </p:spPr>
        <p:txBody>
          <a:bodyPr wrap="none" rtlCol="0">
            <a:spAutoFit/>
          </a:bodyPr>
          <a:lstStyle/>
          <a:p>
            <a:r>
              <a:rPr lang="en-US" dirty="0"/>
              <a:t>“</a:t>
            </a:r>
            <a:r>
              <a:rPr lang="en-US" dirty="0" err="1"/>
              <a:t>Hubungan</a:t>
            </a:r>
            <a:r>
              <a:rPr lang="en-US" dirty="0"/>
              <a:t> </a:t>
            </a:r>
            <a:r>
              <a:rPr lang="en-US" dirty="0" err="1"/>
              <a:t>antara</a:t>
            </a:r>
            <a:r>
              <a:rPr lang="en-US" dirty="0"/>
              <a:t> </a:t>
            </a:r>
            <a:r>
              <a:rPr lang="en-US" dirty="0" err="1"/>
              <a:t>daya</a:t>
            </a:r>
            <a:r>
              <a:rPr lang="en-US" dirty="0"/>
              <a:t> </a:t>
            </a:r>
            <a:r>
              <a:rPr lang="en-US" dirty="0" err="1"/>
              <a:t>keluaran</a:t>
            </a:r>
            <a:r>
              <a:rPr lang="en-US" dirty="0"/>
              <a:t> </a:t>
            </a:r>
            <a:r>
              <a:rPr lang="en-US" dirty="0" err="1"/>
              <a:t>optik</a:t>
            </a:r>
            <a:r>
              <a:rPr lang="en-US" dirty="0"/>
              <a:t> </a:t>
            </a:r>
            <a:r>
              <a:rPr lang="en-US" dirty="0" err="1"/>
              <a:t>dengan</a:t>
            </a:r>
            <a:r>
              <a:rPr lang="en-US" dirty="0"/>
              <a:t> </a:t>
            </a:r>
            <a:r>
              <a:rPr lang="en-US" dirty="0" err="1"/>
              <a:t>arus</a:t>
            </a:r>
            <a:r>
              <a:rPr lang="en-US" dirty="0"/>
              <a:t> </a:t>
            </a:r>
            <a:r>
              <a:rPr lang="en-US" dirty="0" err="1"/>
              <a:t>pacu</a:t>
            </a:r>
            <a:r>
              <a:rPr lang="en-US" dirty="0"/>
              <a:t> </a:t>
            </a:r>
            <a:r>
              <a:rPr lang="en-US" dirty="0" err="1"/>
              <a:t>dioda</a:t>
            </a:r>
            <a:r>
              <a:rPr lang="en-US" dirty="0"/>
              <a:t> laser” </a:t>
            </a:r>
          </a:p>
        </p:txBody>
      </p:sp>
      <p:sp>
        <p:nvSpPr>
          <p:cNvPr id="6" name="Rectangle 5"/>
          <p:cNvSpPr/>
          <p:nvPr/>
        </p:nvSpPr>
        <p:spPr>
          <a:xfrm>
            <a:off x="8153400" y="2971801"/>
            <a:ext cx="2209800" cy="1200329"/>
          </a:xfrm>
          <a:prstGeom prst="rect">
            <a:avLst/>
          </a:prstGeom>
        </p:spPr>
        <p:txBody>
          <a:bodyPr wrap="square">
            <a:spAutoFit/>
          </a:bodyPr>
          <a:lstStyle/>
          <a:p>
            <a:r>
              <a:rPr lang="en-US"/>
              <a:t>Arus threshold I</a:t>
            </a:r>
            <a:r>
              <a:rPr lang="en-US" baseline="-25000"/>
              <a:t>th</a:t>
            </a:r>
            <a:r>
              <a:rPr lang="en-US"/>
              <a:t>: ekstrapolasi daerah lasing dari kurva daya terhadap arus</a:t>
            </a:r>
          </a:p>
        </p:txBody>
      </p:sp>
    </p:spTree>
    <p:extLst>
      <p:ext uri="{BB962C8B-B14F-4D97-AF65-F5344CB8AC3E}">
        <p14:creationId xmlns:p14="http://schemas.microsoft.com/office/powerpoint/2010/main" val="2726805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Frekuensi resonansi</a:t>
            </a:r>
          </a:p>
        </p:txBody>
      </p:sp>
      <p:sp>
        <p:nvSpPr>
          <p:cNvPr id="3" name="Content Placeholder 2"/>
          <p:cNvSpPr>
            <a:spLocks noGrp="1"/>
          </p:cNvSpPr>
          <p:nvPr>
            <p:ph sz="quarter" idx="1"/>
          </p:nvPr>
        </p:nvSpPr>
        <p:spPr>
          <a:xfrm>
            <a:off x="609600" y="1295400"/>
            <a:ext cx="10972800" cy="4525963"/>
          </a:xfrm>
        </p:spPr>
        <p:txBody>
          <a:bodyPr/>
          <a:lstStyle/>
          <a:p>
            <a:r>
              <a:rPr lang="en-US" dirty="0" err="1"/>
              <a:t>Kondisi</a:t>
            </a:r>
            <a:r>
              <a:rPr lang="en-US" dirty="0"/>
              <a:t> steady state </a:t>
            </a:r>
            <a:r>
              <a:rPr lang="en-US" dirty="0" err="1"/>
              <a:t>jika</a:t>
            </a:r>
            <a:r>
              <a:rPr lang="en-US" dirty="0"/>
              <a:t>:</a:t>
            </a:r>
          </a:p>
          <a:p>
            <a:pPr lvl="1"/>
            <a:r>
              <a:rPr lang="en-US" dirty="0" err="1"/>
              <a:t>Amplitudo</a:t>
            </a:r>
            <a:r>
              <a:rPr lang="en-US" dirty="0"/>
              <a:t>: I (2L) = I (0)</a:t>
            </a:r>
            <a:endParaRPr lang="en-US" baseline="-25000" dirty="0"/>
          </a:p>
          <a:p>
            <a:pPr lvl="1"/>
            <a:r>
              <a:rPr lang="en-US" dirty="0" err="1"/>
              <a:t>Phasa</a:t>
            </a:r>
            <a:r>
              <a:rPr lang="en-US" dirty="0"/>
              <a:t>: e</a:t>
            </a:r>
            <a:r>
              <a:rPr lang="en-US" i="1" baseline="30000" dirty="0"/>
              <a:t>-j2</a:t>
            </a:r>
            <a:r>
              <a:rPr lang="el-GR" i="1" baseline="30000" dirty="0"/>
              <a:t>β</a:t>
            </a:r>
            <a:r>
              <a:rPr lang="en-US" i="1" baseline="30000" dirty="0"/>
              <a:t>L </a:t>
            </a:r>
            <a:r>
              <a:rPr lang="en-US" dirty="0"/>
              <a:t>= 1    </a:t>
            </a:r>
            <a:r>
              <a:rPr lang="en-US" dirty="0">
                <a:sym typeface="Wingdings" pitchFamily="2" charset="2"/>
              </a:rPr>
              <a:t>    </a:t>
            </a:r>
            <a:r>
              <a:rPr lang="en-US" i="1" dirty="0"/>
              <a:t>2</a:t>
            </a:r>
            <a:r>
              <a:rPr lang="el-GR" i="1" dirty="0"/>
              <a:t>β</a:t>
            </a:r>
            <a:r>
              <a:rPr lang="en-US" i="1" dirty="0"/>
              <a:t>L</a:t>
            </a:r>
            <a:r>
              <a:rPr lang="en-US" dirty="0"/>
              <a:t> = </a:t>
            </a:r>
            <a:r>
              <a:rPr lang="en-US" i="1" dirty="0"/>
              <a:t>2</a:t>
            </a:r>
            <a:r>
              <a:rPr lang="el-GR" i="1" dirty="0"/>
              <a:t>π</a:t>
            </a:r>
            <a:r>
              <a:rPr lang="en-US" i="1" dirty="0"/>
              <a:t>m</a:t>
            </a:r>
          </a:p>
          <a:p>
            <a:pPr lvl="2"/>
            <a:endParaRPr lang="en-US" dirty="0"/>
          </a:p>
          <a:p>
            <a:pPr lvl="2">
              <a:buNone/>
            </a:pPr>
            <a:r>
              <a:rPr lang="en-US" dirty="0" err="1"/>
              <a:t>Jika</a:t>
            </a:r>
            <a:r>
              <a:rPr lang="en-US" dirty="0"/>
              <a:t>:	</a:t>
            </a:r>
            <a:r>
              <a:rPr lang="en-US" i="1" dirty="0"/>
              <a:t> </a:t>
            </a:r>
            <a:r>
              <a:rPr lang="el-GR" i="1" dirty="0"/>
              <a:t>β</a:t>
            </a:r>
            <a:r>
              <a:rPr lang="en-US" i="1" dirty="0"/>
              <a:t> = 2</a:t>
            </a:r>
            <a:r>
              <a:rPr lang="az-Cyrl-AZ" i="1" dirty="0">
                <a:latin typeface="Times New Roman" pitchFamily="18" charset="0"/>
                <a:cs typeface="Times New Roman" pitchFamily="18" charset="0"/>
              </a:rPr>
              <a:t>л</a:t>
            </a:r>
            <a:r>
              <a:rPr lang="en-US" i="1" dirty="0">
                <a:cs typeface="Times New Roman"/>
              </a:rPr>
              <a:t>n/</a:t>
            </a:r>
            <a:r>
              <a:rPr lang="el-GR" i="1" dirty="0">
                <a:cs typeface="Times New Roman"/>
              </a:rPr>
              <a:t>λ</a:t>
            </a:r>
            <a:endParaRPr lang="en-US" i="1" dirty="0">
              <a:cs typeface="Times New Roman"/>
            </a:endParaRPr>
          </a:p>
          <a:p>
            <a:pPr lvl="2">
              <a:buNone/>
            </a:pPr>
            <a:endParaRPr lang="en-US" dirty="0">
              <a:cs typeface="Times New Roman"/>
            </a:endParaRPr>
          </a:p>
          <a:p>
            <a:pPr lvl="2">
              <a:buNone/>
            </a:pPr>
            <a:r>
              <a:rPr lang="en-US" dirty="0" err="1">
                <a:cs typeface="Times New Roman"/>
              </a:rPr>
              <a:t>Maka</a:t>
            </a:r>
            <a:r>
              <a:rPr lang="en-US" dirty="0">
                <a:cs typeface="Times New Roman"/>
              </a:rPr>
              <a:t>:	</a:t>
            </a:r>
          </a:p>
          <a:p>
            <a:pPr lvl="2">
              <a:buNone/>
            </a:pPr>
            <a:endParaRPr lang="en-US" dirty="0">
              <a:latin typeface="Calibri"/>
              <a:cs typeface="Times New Roman"/>
            </a:endParaRPr>
          </a:p>
          <a:p>
            <a:pPr lvl="2">
              <a:buNone/>
            </a:pPr>
            <a:endParaRPr lang="en-US" dirty="0"/>
          </a:p>
        </p:txBody>
      </p:sp>
      <p:pic>
        <p:nvPicPr>
          <p:cNvPr id="34819" name="Picture 3"/>
          <p:cNvPicPr>
            <a:picLocks noChangeAspect="1" noChangeArrowheads="1"/>
          </p:cNvPicPr>
          <p:nvPr/>
        </p:nvPicPr>
        <p:blipFill>
          <a:blip r:embed="rId2"/>
          <a:srcRect/>
          <a:stretch>
            <a:fillRect/>
          </a:stretch>
        </p:blipFill>
        <p:spPr bwMode="auto">
          <a:xfrm>
            <a:off x="2743200" y="4140337"/>
            <a:ext cx="1818154" cy="561975"/>
          </a:xfrm>
          <a:prstGeom prst="rect">
            <a:avLst/>
          </a:prstGeom>
          <a:noFill/>
          <a:ln w="9525">
            <a:noFill/>
            <a:miter lim="800000"/>
            <a:headEnd/>
            <a:tailEnd/>
          </a:ln>
          <a:effectLst/>
        </p:spPr>
      </p:pic>
      <p:sp>
        <p:nvSpPr>
          <p:cNvPr id="6" name="Rectangle 5"/>
          <p:cNvSpPr/>
          <p:nvPr/>
        </p:nvSpPr>
        <p:spPr>
          <a:xfrm>
            <a:off x="838200" y="4800600"/>
            <a:ext cx="9677400" cy="1015663"/>
          </a:xfrm>
          <a:prstGeom prst="rect">
            <a:avLst/>
          </a:prstGeom>
        </p:spPr>
        <p:txBody>
          <a:bodyPr wrap="square">
            <a:spAutoFit/>
          </a:bodyPr>
          <a:lstStyle/>
          <a:p>
            <a:r>
              <a:rPr lang="en-US" sz="2000" dirty="0" err="1"/>
              <a:t>Setiap</a:t>
            </a:r>
            <a:r>
              <a:rPr lang="en-US" sz="2000" dirty="0"/>
              <a:t> </a:t>
            </a:r>
            <a:r>
              <a:rPr lang="en-US" sz="2000" dirty="0" err="1"/>
              <a:t>frekuensi</a:t>
            </a:r>
            <a:r>
              <a:rPr lang="en-US" sz="2000" dirty="0"/>
              <a:t> </a:t>
            </a:r>
            <a:r>
              <a:rPr lang="en-US" sz="2000" dirty="0" err="1"/>
              <a:t>berkaitan</a:t>
            </a:r>
            <a:r>
              <a:rPr lang="en-US" sz="2000" dirty="0"/>
              <a:t> </a:t>
            </a:r>
            <a:r>
              <a:rPr lang="en-US" sz="2000" dirty="0" err="1"/>
              <a:t>dengan</a:t>
            </a:r>
            <a:r>
              <a:rPr lang="en-US" sz="2000" dirty="0"/>
              <a:t> modus </a:t>
            </a:r>
            <a:r>
              <a:rPr lang="en-US" sz="2000" dirty="0" err="1"/>
              <a:t>osilasi</a:t>
            </a:r>
            <a:r>
              <a:rPr lang="en-US" sz="2000" dirty="0"/>
              <a:t>.</a:t>
            </a:r>
          </a:p>
          <a:p>
            <a:r>
              <a:rPr lang="en-US" sz="2000" dirty="0" err="1"/>
              <a:t>Tergantung</a:t>
            </a:r>
            <a:r>
              <a:rPr lang="en-US" sz="2000" dirty="0"/>
              <a:t> </a:t>
            </a:r>
            <a:r>
              <a:rPr lang="en-US" sz="2000" dirty="0" err="1"/>
              <a:t>pada</a:t>
            </a:r>
            <a:r>
              <a:rPr lang="en-US" sz="2000" dirty="0"/>
              <a:t> </a:t>
            </a:r>
            <a:r>
              <a:rPr lang="en-US" sz="2000" dirty="0" err="1"/>
              <a:t>struktur</a:t>
            </a:r>
            <a:r>
              <a:rPr lang="en-US" sz="2000" dirty="0"/>
              <a:t> laser </a:t>
            </a:r>
            <a:r>
              <a:rPr lang="en-US" sz="2000" dirty="0" err="1"/>
              <a:t>akan</a:t>
            </a:r>
            <a:r>
              <a:rPr lang="en-US" sz="2000" dirty="0"/>
              <a:t> </a:t>
            </a:r>
            <a:r>
              <a:rPr lang="en-US" sz="2000" dirty="0" err="1"/>
              <a:t>terdapat</a:t>
            </a:r>
            <a:r>
              <a:rPr lang="en-US" sz="2000" dirty="0"/>
              <a:t> </a:t>
            </a:r>
            <a:r>
              <a:rPr lang="en-US" sz="2000" dirty="0" err="1"/>
              <a:t>beberapa</a:t>
            </a:r>
            <a:r>
              <a:rPr lang="en-US" sz="2000" dirty="0"/>
              <a:t> </a:t>
            </a:r>
            <a:r>
              <a:rPr lang="en-US" sz="2000" dirty="0" err="1"/>
              <a:t>frekuensi</a:t>
            </a:r>
            <a:r>
              <a:rPr lang="en-US" sz="2000" dirty="0"/>
              <a:t>  </a:t>
            </a:r>
            <a:r>
              <a:rPr lang="en-US" sz="2000" dirty="0">
                <a:sym typeface="Wingdings" pitchFamily="2" charset="2"/>
              </a:rPr>
              <a:t> </a:t>
            </a:r>
            <a:r>
              <a:rPr lang="en-US" sz="2000" dirty="0"/>
              <a:t>laser </a:t>
            </a:r>
            <a:r>
              <a:rPr lang="en-US" sz="2000" i="1" dirty="0" err="1"/>
              <a:t>singlemode</a:t>
            </a:r>
            <a:r>
              <a:rPr lang="en-US" sz="2000" dirty="0"/>
              <a:t> </a:t>
            </a:r>
            <a:r>
              <a:rPr lang="en-US" sz="2000" dirty="0" err="1"/>
              <a:t>dan</a:t>
            </a:r>
            <a:r>
              <a:rPr lang="en-US" sz="2000" dirty="0"/>
              <a:t> </a:t>
            </a:r>
            <a:r>
              <a:rPr lang="en-US" sz="2000" i="1" dirty="0"/>
              <a:t>multimode</a:t>
            </a:r>
          </a:p>
        </p:txBody>
      </p:sp>
      <p:sp>
        <p:nvSpPr>
          <p:cNvPr id="7" name="TextBox 6"/>
          <p:cNvSpPr txBox="1"/>
          <p:nvPr/>
        </p:nvSpPr>
        <p:spPr>
          <a:xfrm>
            <a:off x="5791200" y="3132652"/>
            <a:ext cx="5867400"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err="1"/>
              <a:t>Keterangan</a:t>
            </a:r>
            <a:endParaRPr lang="en-US" sz="1200" dirty="0"/>
          </a:p>
          <a:p>
            <a:r>
              <a:rPr lang="en-US" sz="1200" i="1" dirty="0"/>
              <a:t>L</a:t>
            </a:r>
            <a:r>
              <a:rPr lang="en-US" sz="1200" dirty="0"/>
              <a:t>	: </a:t>
            </a:r>
            <a:r>
              <a:rPr lang="en-US" sz="1200" dirty="0" err="1"/>
              <a:t>panjang</a:t>
            </a:r>
            <a:r>
              <a:rPr lang="en-US" sz="1200" dirty="0"/>
              <a:t> </a:t>
            </a:r>
            <a:r>
              <a:rPr lang="en-US" sz="1200" dirty="0" err="1"/>
              <a:t>ruang</a:t>
            </a:r>
            <a:r>
              <a:rPr lang="en-US" sz="1200" dirty="0"/>
              <a:t> </a:t>
            </a:r>
            <a:r>
              <a:rPr lang="en-US" sz="1200" dirty="0" err="1"/>
              <a:t>resonansi</a:t>
            </a:r>
            <a:endParaRPr lang="en-US" sz="1200" dirty="0"/>
          </a:p>
          <a:p>
            <a:r>
              <a:rPr lang="en-US" sz="1200" i="1" dirty="0"/>
              <a:t>β</a:t>
            </a:r>
            <a:r>
              <a:rPr lang="en-US" sz="1200" dirty="0"/>
              <a:t>	: </a:t>
            </a:r>
            <a:r>
              <a:rPr lang="en-US" sz="1200" dirty="0" err="1"/>
              <a:t>konstanta</a:t>
            </a:r>
            <a:r>
              <a:rPr lang="en-US" sz="1200" dirty="0"/>
              <a:t> yang </a:t>
            </a:r>
            <a:r>
              <a:rPr lang="en-US" sz="1200" dirty="0" err="1"/>
              <a:t>nilainya</a:t>
            </a:r>
            <a:r>
              <a:rPr lang="en-US" sz="1200" dirty="0"/>
              <a:t> </a:t>
            </a:r>
            <a:r>
              <a:rPr lang="en-US" sz="1200" dirty="0" err="1"/>
              <a:t>bergantung</a:t>
            </a:r>
            <a:r>
              <a:rPr lang="en-US" sz="1200" dirty="0"/>
              <a:t> </a:t>
            </a:r>
            <a:r>
              <a:rPr lang="en-US" sz="1200" dirty="0" err="1"/>
              <a:t>pada</a:t>
            </a:r>
            <a:r>
              <a:rPr lang="en-US" sz="1200" dirty="0"/>
              <a:t> 	  </a:t>
            </a:r>
            <a:r>
              <a:rPr lang="en-US" sz="1200" dirty="0" err="1"/>
              <a:t>spesifikasi</a:t>
            </a:r>
            <a:r>
              <a:rPr lang="en-US" sz="1200" dirty="0"/>
              <a:t> </a:t>
            </a:r>
            <a:r>
              <a:rPr lang="en-US" sz="1200" dirty="0" err="1"/>
              <a:t>konstruksi</a:t>
            </a:r>
            <a:r>
              <a:rPr lang="en-US" sz="1200" dirty="0"/>
              <a:t> </a:t>
            </a:r>
            <a:r>
              <a:rPr lang="en-US" sz="1200" dirty="0" err="1"/>
              <a:t>dari</a:t>
            </a:r>
            <a:r>
              <a:rPr lang="en-US" sz="1200" dirty="0"/>
              <a:t> Laser</a:t>
            </a:r>
          </a:p>
          <a:p>
            <a:r>
              <a:rPr lang="en-US" sz="1200" i="1" dirty="0"/>
              <a:t>n</a:t>
            </a:r>
            <a:r>
              <a:rPr lang="en-US" sz="1200" dirty="0"/>
              <a:t>	: </a:t>
            </a:r>
            <a:r>
              <a:rPr lang="en-US" sz="1200" dirty="0" err="1"/>
              <a:t>indeks</a:t>
            </a:r>
            <a:r>
              <a:rPr lang="en-US" sz="1200" dirty="0"/>
              <a:t> bias</a:t>
            </a:r>
          </a:p>
          <a:p>
            <a:r>
              <a:rPr lang="en-US" sz="1200" i="1" dirty="0"/>
              <a:t>f</a:t>
            </a:r>
            <a:r>
              <a:rPr lang="en-US" sz="1200" dirty="0"/>
              <a:t>	: </a:t>
            </a:r>
            <a:r>
              <a:rPr lang="en-US" sz="1200" dirty="0" err="1"/>
              <a:t>frekuensi</a:t>
            </a:r>
            <a:endParaRPr lang="en-US" sz="1200" dirty="0"/>
          </a:p>
          <a:p>
            <a:r>
              <a:rPr lang="en-US" sz="1200" i="1" dirty="0"/>
              <a:t>λ</a:t>
            </a:r>
            <a:r>
              <a:rPr lang="en-US" sz="1200" dirty="0"/>
              <a:t>	: </a:t>
            </a:r>
            <a:r>
              <a:rPr lang="en-US" sz="1200" dirty="0" err="1"/>
              <a:t>panjang</a:t>
            </a:r>
            <a:r>
              <a:rPr lang="en-US" sz="1200" dirty="0"/>
              <a:t> </a:t>
            </a:r>
            <a:r>
              <a:rPr lang="en-US" sz="1200" dirty="0" err="1"/>
              <a:t>gelombang</a:t>
            </a:r>
            <a:endParaRPr lang="en-US" sz="1200" dirty="0"/>
          </a:p>
          <a:p>
            <a:r>
              <a:rPr lang="en-US" sz="1200" i="1" dirty="0"/>
              <a:t>m</a:t>
            </a:r>
            <a:r>
              <a:rPr lang="en-US" sz="1200" dirty="0"/>
              <a:t>	: integer</a:t>
            </a:r>
          </a:p>
          <a:p>
            <a:r>
              <a:rPr lang="en-US" sz="1200" i="1" dirty="0"/>
              <a:t>c</a:t>
            </a:r>
            <a:r>
              <a:rPr lang="en-US" sz="1200" dirty="0"/>
              <a:t>	: </a:t>
            </a:r>
            <a:r>
              <a:rPr lang="en-US" sz="1200" dirty="0" err="1"/>
              <a:t>kecepatan</a:t>
            </a:r>
            <a:r>
              <a:rPr lang="en-US" sz="1200" dirty="0"/>
              <a:t> </a:t>
            </a:r>
            <a:r>
              <a:rPr lang="en-US" sz="1200" dirty="0" err="1"/>
              <a:t>cahaya</a:t>
            </a:r>
            <a:r>
              <a:rPr lang="en-US" sz="1200" dirty="0"/>
              <a:t> (3 x 10</a:t>
            </a:r>
            <a:r>
              <a:rPr lang="en-US" sz="1200" baseline="30000" dirty="0"/>
              <a:t>8</a:t>
            </a:r>
            <a:r>
              <a:rPr lang="en-US" sz="1200" dirty="0"/>
              <a:t> m/s)</a:t>
            </a:r>
          </a:p>
        </p:txBody>
      </p:sp>
    </p:spTree>
    <p:extLst>
      <p:ext uri="{BB962C8B-B14F-4D97-AF65-F5344CB8AC3E}">
        <p14:creationId xmlns:p14="http://schemas.microsoft.com/office/powerpoint/2010/main" val="295314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440531"/>
            <a:ext cx="5105400" cy="4525963"/>
          </a:xfrm>
        </p:spPr>
        <p:txBody>
          <a:bodyPr>
            <a:normAutofit/>
          </a:bodyPr>
          <a:lstStyle/>
          <a:p>
            <a:r>
              <a:rPr lang="en-US" sz="2000" dirty="0" err="1"/>
              <a:t>Relasi</a:t>
            </a:r>
            <a:r>
              <a:rPr lang="en-US" sz="2000" dirty="0"/>
              <a:t> </a:t>
            </a:r>
            <a:r>
              <a:rPr lang="en-US" sz="2000" dirty="0" err="1"/>
              <a:t>antara</a:t>
            </a:r>
            <a:r>
              <a:rPr lang="en-US" sz="2000" dirty="0"/>
              <a:t> </a:t>
            </a:r>
            <a:r>
              <a:rPr lang="en-US" sz="2000" dirty="0" err="1"/>
              <a:t>penguatan</a:t>
            </a:r>
            <a:r>
              <a:rPr lang="en-US" sz="2000" dirty="0"/>
              <a:t> </a:t>
            </a:r>
            <a:r>
              <a:rPr lang="en-US" sz="2000" dirty="0" err="1"/>
              <a:t>dan</a:t>
            </a:r>
            <a:r>
              <a:rPr lang="en-US" sz="2000" dirty="0"/>
              <a:t> </a:t>
            </a:r>
            <a:r>
              <a:rPr lang="en-US" sz="2000" dirty="0" err="1"/>
              <a:t>panjang</a:t>
            </a:r>
            <a:r>
              <a:rPr lang="en-US" sz="2000" dirty="0"/>
              <a:t> </a:t>
            </a:r>
            <a:r>
              <a:rPr lang="en-US" sz="2000" dirty="0" err="1"/>
              <a:t>gelombang</a:t>
            </a:r>
            <a:r>
              <a:rPr lang="en-US" sz="2000" dirty="0"/>
              <a:t> </a:t>
            </a:r>
            <a:r>
              <a:rPr lang="en-US" sz="2000" dirty="0" err="1"/>
              <a:t>dapat</a:t>
            </a:r>
            <a:r>
              <a:rPr lang="en-US" sz="2000" dirty="0"/>
              <a:t> </a:t>
            </a:r>
            <a:r>
              <a:rPr lang="en-US" sz="2000" dirty="0" err="1"/>
              <a:t>diasumsikan</a:t>
            </a:r>
            <a:r>
              <a:rPr lang="en-US" sz="2000" dirty="0"/>
              <a:t> </a:t>
            </a:r>
            <a:r>
              <a:rPr lang="en-US" sz="2000" dirty="0" err="1"/>
              <a:t>berbentuk</a:t>
            </a:r>
            <a:r>
              <a:rPr lang="en-US" sz="2000" dirty="0"/>
              <a:t> gaussian:</a:t>
            </a:r>
          </a:p>
        </p:txBody>
      </p:sp>
      <p:graphicFrame>
        <p:nvGraphicFramePr>
          <p:cNvPr id="4" name="Object 3"/>
          <p:cNvGraphicFramePr>
            <a:graphicFrameLocks noChangeAspect="1"/>
          </p:cNvGraphicFramePr>
          <p:nvPr/>
        </p:nvGraphicFramePr>
        <p:xfrm>
          <a:off x="2057400" y="1366303"/>
          <a:ext cx="2717800" cy="1185862"/>
        </p:xfrm>
        <a:graphic>
          <a:graphicData uri="http://schemas.openxmlformats.org/presentationml/2006/ole">
            <mc:AlternateContent xmlns:mc="http://schemas.openxmlformats.org/markup-compatibility/2006">
              <mc:Choice xmlns:v="urn:schemas-microsoft-com:vml" Requires="v">
                <p:oleObj spid="_x0000_s1050" name="Equation" r:id="rId3" imgW="1396800" imgH="609480" progId="Equation.3">
                  <p:embed/>
                </p:oleObj>
              </mc:Choice>
              <mc:Fallback>
                <p:oleObj name="Equation" r:id="rId3" imgW="1396800" imgH="60948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366303"/>
                        <a:ext cx="2717800" cy="1185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066800" y="2703512"/>
            <a:ext cx="4495800" cy="116955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a:t>keterangan:</a:t>
            </a:r>
          </a:p>
          <a:p>
            <a:r>
              <a:rPr lang="en-US" sz="1400" i="1"/>
              <a:t>λ</a:t>
            </a:r>
            <a:r>
              <a:rPr lang="en-US" sz="1400" i="1" baseline="-25000"/>
              <a:t>o</a:t>
            </a:r>
            <a:r>
              <a:rPr lang="en-US" sz="1400"/>
              <a:t>	: panjang gelombang di pusat spektrum</a:t>
            </a:r>
          </a:p>
          <a:p>
            <a:r>
              <a:rPr lang="el-GR" sz="1400" i="1"/>
              <a:t>σ</a:t>
            </a:r>
            <a:r>
              <a:rPr lang="en-US" sz="1400"/>
              <a:t>	: lebar spektral penguatan</a:t>
            </a:r>
          </a:p>
          <a:p>
            <a:r>
              <a:rPr lang="en-US" sz="1400" i="1"/>
              <a:t>g(0)</a:t>
            </a:r>
            <a:r>
              <a:rPr lang="en-US" sz="1400"/>
              <a:t>	: penguatan maksimum yang sebanding dengan 	   inversi populasi</a:t>
            </a:r>
          </a:p>
        </p:txBody>
      </p:sp>
      <p:sp>
        <p:nvSpPr>
          <p:cNvPr id="6" name="Rectangle 5"/>
          <p:cNvSpPr/>
          <p:nvPr/>
        </p:nvSpPr>
        <p:spPr>
          <a:xfrm>
            <a:off x="609600" y="4129641"/>
            <a:ext cx="3322016" cy="707886"/>
          </a:xfrm>
          <a:prstGeom prst="rect">
            <a:avLst/>
          </a:prstGeom>
        </p:spPr>
        <p:txBody>
          <a:bodyPr wrap="square">
            <a:spAutoFit/>
          </a:bodyPr>
          <a:lstStyle/>
          <a:p>
            <a:r>
              <a:rPr lang="en-US" sz="2000" dirty="0" err="1"/>
              <a:t>Jarak</a:t>
            </a:r>
            <a:r>
              <a:rPr lang="en-US" sz="2000" dirty="0"/>
              <a:t> </a:t>
            </a:r>
            <a:r>
              <a:rPr lang="en-US" sz="2000" dirty="0" err="1"/>
              <a:t>antara</a:t>
            </a:r>
            <a:r>
              <a:rPr lang="en-US" sz="2000" dirty="0"/>
              <a:t> 2 </a:t>
            </a:r>
            <a:r>
              <a:rPr lang="en-US" sz="2000" dirty="0" err="1"/>
              <a:t>frekuensi</a:t>
            </a:r>
            <a:r>
              <a:rPr lang="en-US" sz="2000" dirty="0"/>
              <a:t> yang </a:t>
            </a:r>
            <a:r>
              <a:rPr lang="en-US" sz="2000" dirty="0" err="1"/>
              <a:t>berdekatan</a:t>
            </a:r>
            <a:r>
              <a:rPr lang="en-US" sz="2000" dirty="0"/>
              <a:t> :</a:t>
            </a:r>
          </a:p>
        </p:txBody>
      </p:sp>
      <p:sp>
        <p:nvSpPr>
          <p:cNvPr id="7" name="Rectangle 6"/>
          <p:cNvSpPr/>
          <p:nvPr/>
        </p:nvSpPr>
        <p:spPr>
          <a:xfrm>
            <a:off x="609600" y="5094105"/>
            <a:ext cx="3124200" cy="1015663"/>
          </a:xfrm>
          <a:prstGeom prst="rect">
            <a:avLst/>
          </a:prstGeom>
        </p:spPr>
        <p:txBody>
          <a:bodyPr wrap="square">
            <a:spAutoFit/>
          </a:bodyPr>
          <a:lstStyle/>
          <a:p>
            <a:r>
              <a:rPr lang="en-US" sz="2000" dirty="0" err="1"/>
              <a:t>Jarak</a:t>
            </a:r>
            <a:r>
              <a:rPr lang="en-US" sz="2000" dirty="0"/>
              <a:t> </a:t>
            </a:r>
            <a:r>
              <a:rPr lang="en-US" sz="2000" dirty="0" err="1"/>
              <a:t>antara</a:t>
            </a:r>
            <a:r>
              <a:rPr lang="en-US" sz="2000" dirty="0"/>
              <a:t> 2 </a:t>
            </a:r>
            <a:r>
              <a:rPr lang="en-US" sz="2000" dirty="0" err="1"/>
              <a:t>panjang</a:t>
            </a:r>
            <a:r>
              <a:rPr lang="en-US" sz="2000" dirty="0"/>
              <a:t> </a:t>
            </a:r>
            <a:r>
              <a:rPr lang="en-US" sz="2000" dirty="0" err="1"/>
              <a:t>gelombang</a:t>
            </a:r>
            <a:r>
              <a:rPr lang="en-US" sz="2000" dirty="0"/>
              <a:t> yang </a:t>
            </a:r>
            <a:r>
              <a:rPr lang="en-US" sz="2000" dirty="0" err="1"/>
              <a:t>berdekatan</a:t>
            </a:r>
            <a:r>
              <a:rPr lang="en-US" sz="2000" dirty="0"/>
              <a:t>: </a:t>
            </a:r>
          </a:p>
        </p:txBody>
      </p:sp>
      <p:graphicFrame>
        <p:nvGraphicFramePr>
          <p:cNvPr id="8" name="Object 7"/>
          <p:cNvGraphicFramePr>
            <a:graphicFrameLocks noChangeAspect="1"/>
          </p:cNvGraphicFramePr>
          <p:nvPr/>
        </p:nvGraphicFramePr>
        <p:xfrm>
          <a:off x="4213708" y="4129641"/>
          <a:ext cx="1219200" cy="775855"/>
        </p:xfrm>
        <a:graphic>
          <a:graphicData uri="http://schemas.openxmlformats.org/presentationml/2006/ole">
            <mc:AlternateContent xmlns:mc="http://schemas.openxmlformats.org/markup-compatibility/2006">
              <mc:Choice xmlns:v="urn:schemas-microsoft-com:vml" Requires="v">
                <p:oleObj spid="_x0000_s1051" name="Equation" r:id="rId5" imgW="558720" imgH="355320" progId="Equation.3">
                  <p:embed/>
                </p:oleObj>
              </mc:Choice>
              <mc:Fallback>
                <p:oleObj name="Equation" r:id="rId5" imgW="558720" imgH="355320" progId="Equation.3">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3708" y="4129641"/>
                        <a:ext cx="1219200" cy="7758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4" name="Object 4"/>
          <p:cNvGraphicFramePr>
            <a:graphicFrameLocks noChangeAspect="1"/>
          </p:cNvGraphicFramePr>
          <p:nvPr/>
        </p:nvGraphicFramePr>
        <p:xfrm>
          <a:off x="4152106" y="5210303"/>
          <a:ext cx="1246188" cy="887412"/>
        </p:xfrm>
        <a:graphic>
          <a:graphicData uri="http://schemas.openxmlformats.org/presentationml/2006/ole">
            <mc:AlternateContent xmlns:mc="http://schemas.openxmlformats.org/markup-compatibility/2006">
              <mc:Choice xmlns:v="urn:schemas-microsoft-com:vml" Requires="v">
                <p:oleObj spid="_x0000_s1052" name="Equation" r:id="rId7" imgW="571320" imgH="406080" progId="Equation.3">
                  <p:embed/>
                </p:oleObj>
              </mc:Choice>
              <mc:Fallback>
                <p:oleObj name="Equation" r:id="rId7" imgW="571320" imgH="406080" progId="Equation.3">
                  <p:embed/>
                  <p:pic>
                    <p:nvPicPr>
                      <p:cNvPr id="7168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2106" y="5210303"/>
                        <a:ext cx="1246188"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2">
            <a:extLst>
              <a:ext uri="{FF2B5EF4-FFF2-40B4-BE49-F238E27FC236}">
                <a16:creationId xmlns:a16="http://schemas.microsoft.com/office/drawing/2014/main" id="{18443FBB-3C8A-46D1-AA19-F6D56DA92BFE}"/>
              </a:ext>
            </a:extLst>
          </p:cNvPr>
          <p:cNvPicPr>
            <a:picLocks noChangeAspect="1" noChangeArrowheads="1"/>
          </p:cNvPicPr>
          <p:nvPr/>
        </p:nvPicPr>
        <p:blipFill>
          <a:blip r:embed="rId9"/>
          <a:srcRect/>
          <a:stretch>
            <a:fillRect/>
          </a:stretch>
        </p:blipFill>
        <p:spPr bwMode="auto">
          <a:xfrm>
            <a:off x="6753952" y="618668"/>
            <a:ext cx="4495800" cy="3898900"/>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FA2E935B-6C2F-4CFE-B7F0-F9BC07995A4A}"/>
              </a:ext>
            </a:extLst>
          </p:cNvPr>
          <p:cNvSpPr txBox="1"/>
          <p:nvPr/>
        </p:nvSpPr>
        <p:spPr>
          <a:xfrm>
            <a:off x="6780456" y="4966494"/>
            <a:ext cx="4495800" cy="646331"/>
          </a:xfrm>
          <a:prstGeom prst="rect">
            <a:avLst/>
          </a:prstGeom>
          <a:noFill/>
        </p:spPr>
        <p:txBody>
          <a:bodyPr wrap="square" rtlCol="0">
            <a:spAutoFit/>
          </a:bodyPr>
          <a:lstStyle/>
          <a:p>
            <a:pPr algn="ctr"/>
            <a:r>
              <a:rPr lang="en-US" dirty="0"/>
              <a:t>“</a:t>
            </a:r>
            <a:r>
              <a:rPr lang="en-US" dirty="0" err="1"/>
              <a:t>spektrum</a:t>
            </a:r>
            <a:r>
              <a:rPr lang="en-US" dirty="0"/>
              <a:t> </a:t>
            </a:r>
            <a:r>
              <a:rPr lang="en-US" dirty="0" err="1"/>
              <a:t>dari</a:t>
            </a:r>
            <a:r>
              <a:rPr lang="en-US" dirty="0"/>
              <a:t> multimode </a:t>
            </a:r>
            <a:r>
              <a:rPr lang="en-US" dirty="0" err="1"/>
              <a:t>dioda</a:t>
            </a:r>
            <a:r>
              <a:rPr lang="en-US" dirty="0"/>
              <a:t> laser </a:t>
            </a:r>
            <a:r>
              <a:rPr lang="en-US" dirty="0" err="1"/>
              <a:t>dengan</a:t>
            </a:r>
            <a:r>
              <a:rPr lang="en-US" dirty="0"/>
              <a:t> material </a:t>
            </a:r>
            <a:r>
              <a:rPr lang="en-US" dirty="0" err="1"/>
              <a:t>GaAlAs</a:t>
            </a:r>
            <a:r>
              <a:rPr lang="en-US" dirty="0"/>
              <a:t> </a:t>
            </a:r>
            <a:r>
              <a:rPr lang="en-US" dirty="0" err="1"/>
              <a:t>atau</a:t>
            </a:r>
            <a:r>
              <a:rPr lang="en-US" dirty="0"/>
              <a:t> GaAs”</a:t>
            </a:r>
          </a:p>
        </p:txBody>
      </p:sp>
    </p:spTree>
    <p:extLst>
      <p:ext uri="{BB962C8B-B14F-4D97-AF65-F5344CB8AC3E}">
        <p14:creationId xmlns:p14="http://schemas.microsoft.com/office/powerpoint/2010/main" val="3817621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2"/>
          <a:srcRect/>
          <a:stretch>
            <a:fillRect/>
          </a:stretch>
        </p:blipFill>
        <p:spPr bwMode="auto">
          <a:xfrm>
            <a:off x="2971800" y="609600"/>
            <a:ext cx="6248400" cy="4277428"/>
          </a:xfrm>
          <a:prstGeom prst="rect">
            <a:avLst/>
          </a:prstGeom>
          <a:ln>
            <a:noFill/>
          </a:ln>
          <a:effectLst>
            <a:outerShdw blurRad="190500" algn="tl" rotWithShape="0">
              <a:srgbClr val="000000">
                <a:alpha val="70000"/>
              </a:srgbClr>
            </a:outerShdw>
          </a:effectLst>
        </p:spPr>
      </p:pic>
      <p:sp>
        <p:nvSpPr>
          <p:cNvPr id="5" name="Rectangle 4"/>
          <p:cNvSpPr/>
          <p:nvPr/>
        </p:nvSpPr>
        <p:spPr>
          <a:xfrm>
            <a:off x="3200400" y="4974896"/>
            <a:ext cx="5791200" cy="369332"/>
          </a:xfrm>
          <a:prstGeom prst="rect">
            <a:avLst/>
          </a:prstGeom>
        </p:spPr>
        <p:txBody>
          <a:bodyPr wrap="square">
            <a:spAutoFit/>
          </a:bodyPr>
          <a:lstStyle/>
          <a:p>
            <a:r>
              <a:rPr lang="sv-SE"/>
              <a:t>”Sifat daya keluaran optis yang bergantung pada suhu”</a:t>
            </a:r>
            <a:endParaRPr lang="en-US"/>
          </a:p>
        </p:txBody>
      </p:sp>
    </p:spTree>
    <p:extLst>
      <p:ext uri="{BB962C8B-B14F-4D97-AF65-F5344CB8AC3E}">
        <p14:creationId xmlns:p14="http://schemas.microsoft.com/office/powerpoint/2010/main" val="956667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p:cNvPicPr>
            <a:picLocks noChangeAspect="1" noChangeArrowheads="1"/>
          </p:cNvPicPr>
          <p:nvPr/>
        </p:nvPicPr>
        <p:blipFill>
          <a:blip r:embed="rId2"/>
          <a:srcRect/>
          <a:stretch>
            <a:fillRect/>
          </a:stretch>
        </p:blipFill>
        <p:spPr bwMode="auto">
          <a:xfrm>
            <a:off x="2628900" y="685800"/>
            <a:ext cx="6934200" cy="4147055"/>
          </a:xfrm>
          <a:prstGeom prst="rect">
            <a:avLst/>
          </a:prstGeom>
          <a:ln>
            <a:noFill/>
          </a:ln>
          <a:effectLst>
            <a:outerShdw blurRad="190500" algn="tl" rotWithShape="0">
              <a:srgbClr val="000000">
                <a:alpha val="70000"/>
              </a:srgbClr>
            </a:outerShdw>
          </a:effectLst>
        </p:spPr>
      </p:pic>
      <p:sp>
        <p:nvSpPr>
          <p:cNvPr id="5" name="Rectangle 4"/>
          <p:cNvSpPr/>
          <p:nvPr/>
        </p:nvSpPr>
        <p:spPr>
          <a:xfrm>
            <a:off x="3238500" y="4876800"/>
            <a:ext cx="5715000" cy="646331"/>
          </a:xfrm>
          <a:prstGeom prst="rect">
            <a:avLst/>
          </a:prstGeom>
        </p:spPr>
        <p:txBody>
          <a:bodyPr wrap="square">
            <a:spAutoFit/>
          </a:bodyPr>
          <a:lstStyle/>
          <a:p>
            <a:pPr algn="ctr"/>
            <a:r>
              <a:rPr lang="en-US"/>
              <a:t>“Konstruksi pemancar dioda laser menggunakan</a:t>
            </a:r>
          </a:p>
          <a:p>
            <a:pPr algn="ctr"/>
            <a:r>
              <a:rPr lang="en-US" i="1">
                <a:solidFill>
                  <a:srgbClr val="FF0000"/>
                </a:solidFill>
              </a:rPr>
              <a:t>thermoelectric cooler </a:t>
            </a:r>
            <a:r>
              <a:rPr lang="en-US"/>
              <a:t>untuk tujuan stabilisasi”</a:t>
            </a:r>
          </a:p>
        </p:txBody>
      </p:sp>
    </p:spTree>
    <p:extLst>
      <p:ext uri="{BB962C8B-B14F-4D97-AF65-F5344CB8AC3E}">
        <p14:creationId xmlns:p14="http://schemas.microsoft.com/office/powerpoint/2010/main" val="642271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p:cNvPicPr>
            <a:picLocks noChangeAspect="1" noChangeArrowheads="1"/>
          </p:cNvPicPr>
          <p:nvPr/>
        </p:nvPicPr>
        <p:blipFill>
          <a:blip r:embed="rId2"/>
          <a:srcRect/>
          <a:stretch>
            <a:fillRect/>
          </a:stretch>
        </p:blipFill>
        <p:spPr bwMode="auto">
          <a:xfrm>
            <a:off x="4191000" y="1172823"/>
            <a:ext cx="3944006" cy="4343400"/>
          </a:xfrm>
          <a:prstGeom prst="rect">
            <a:avLst/>
          </a:prstGeom>
          <a:ln>
            <a:noFill/>
          </a:ln>
          <a:effectLst>
            <a:outerShdw blurRad="190500" algn="tl" rotWithShape="0">
              <a:srgbClr val="000000">
                <a:alpha val="70000"/>
              </a:srgbClr>
            </a:outerShdw>
          </a:effectLst>
        </p:spPr>
      </p:pic>
      <p:sp>
        <p:nvSpPr>
          <p:cNvPr id="5" name="Rectangle 4"/>
          <p:cNvSpPr/>
          <p:nvPr/>
        </p:nvSpPr>
        <p:spPr>
          <a:xfrm>
            <a:off x="2391103" y="5671066"/>
            <a:ext cx="7543800" cy="369332"/>
          </a:xfrm>
          <a:prstGeom prst="rect">
            <a:avLst/>
          </a:prstGeom>
        </p:spPr>
        <p:txBody>
          <a:bodyPr wrap="square">
            <a:spAutoFit/>
          </a:bodyPr>
          <a:lstStyle/>
          <a:p>
            <a:pPr algn="ctr"/>
            <a:r>
              <a:rPr lang="en-US" dirty="0"/>
              <a:t>“</a:t>
            </a:r>
            <a:r>
              <a:rPr lang="en-US" dirty="0" err="1"/>
              <a:t>Titik</a:t>
            </a:r>
            <a:r>
              <a:rPr lang="en-US" dirty="0"/>
              <a:t> bias dan </a:t>
            </a:r>
            <a:r>
              <a:rPr lang="en-US" dirty="0" err="1"/>
              <a:t>wilayah</a:t>
            </a:r>
            <a:r>
              <a:rPr lang="en-US" dirty="0"/>
              <a:t> </a:t>
            </a:r>
            <a:r>
              <a:rPr lang="en-US" dirty="0" err="1"/>
              <a:t>modulasi</a:t>
            </a:r>
            <a:r>
              <a:rPr lang="en-US" dirty="0"/>
              <a:t> </a:t>
            </a:r>
            <a:r>
              <a:rPr lang="en-US" dirty="0" err="1"/>
              <a:t>amplitudo</a:t>
            </a:r>
            <a:r>
              <a:rPr lang="en-US" dirty="0"/>
              <a:t> pada </a:t>
            </a:r>
            <a:r>
              <a:rPr lang="en-US" dirty="0" err="1"/>
              <a:t>aplikasi</a:t>
            </a:r>
            <a:r>
              <a:rPr lang="en-US" dirty="0"/>
              <a:t> analog LED”</a:t>
            </a:r>
          </a:p>
        </p:txBody>
      </p:sp>
      <p:sp>
        <p:nvSpPr>
          <p:cNvPr id="2" name="Rectangle 1">
            <a:extLst>
              <a:ext uri="{FF2B5EF4-FFF2-40B4-BE49-F238E27FC236}">
                <a16:creationId xmlns:a16="http://schemas.microsoft.com/office/drawing/2014/main" id="{DBF0B777-EFA3-485C-B58A-D16D6A7FD5AA}"/>
              </a:ext>
            </a:extLst>
          </p:cNvPr>
          <p:cNvSpPr/>
          <p:nvPr/>
        </p:nvSpPr>
        <p:spPr>
          <a:xfrm>
            <a:off x="3810000" y="331295"/>
            <a:ext cx="4908716" cy="646331"/>
          </a:xfrm>
          <a:prstGeom prst="rect">
            <a:avLst/>
          </a:prstGeom>
        </p:spPr>
        <p:txBody>
          <a:bodyPr wrap="none">
            <a:spAutoFit/>
          </a:bodyPr>
          <a:lstStyle/>
          <a:p>
            <a:r>
              <a:rPr lang="en-US" sz="3600" dirty="0" err="1"/>
              <a:t>Modulasi</a:t>
            </a:r>
            <a:r>
              <a:rPr lang="en-US" sz="3600" dirty="0"/>
              <a:t> </a:t>
            </a:r>
            <a:r>
              <a:rPr lang="en-US" sz="3600" dirty="0" err="1"/>
              <a:t>Amplitudo</a:t>
            </a:r>
            <a:r>
              <a:rPr lang="en-US" sz="3600" dirty="0"/>
              <a:t> LED </a:t>
            </a:r>
          </a:p>
        </p:txBody>
      </p:sp>
    </p:spTree>
    <p:extLst>
      <p:ext uri="{BB962C8B-B14F-4D97-AF65-F5344CB8AC3E}">
        <p14:creationId xmlns:p14="http://schemas.microsoft.com/office/powerpoint/2010/main" val="2744175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2"/>
          <a:srcRect/>
          <a:stretch>
            <a:fillRect/>
          </a:stretch>
        </p:blipFill>
        <p:spPr bwMode="auto">
          <a:xfrm>
            <a:off x="4221956" y="1278036"/>
            <a:ext cx="3748087" cy="4301928"/>
          </a:xfrm>
          <a:prstGeom prst="rect">
            <a:avLst/>
          </a:prstGeom>
          <a:ln>
            <a:noFill/>
          </a:ln>
          <a:effectLst>
            <a:outerShdw blurRad="190500" algn="tl" rotWithShape="0">
              <a:srgbClr val="000000">
                <a:alpha val="70000"/>
              </a:srgbClr>
            </a:outerShdw>
          </a:effectLst>
        </p:spPr>
      </p:pic>
      <p:sp>
        <p:nvSpPr>
          <p:cNvPr id="5" name="Rectangle 4"/>
          <p:cNvSpPr/>
          <p:nvPr/>
        </p:nvSpPr>
        <p:spPr>
          <a:xfrm>
            <a:off x="2667000" y="5715000"/>
            <a:ext cx="7620000" cy="369332"/>
          </a:xfrm>
          <a:prstGeom prst="rect">
            <a:avLst/>
          </a:prstGeom>
        </p:spPr>
        <p:txBody>
          <a:bodyPr wrap="square">
            <a:spAutoFit/>
          </a:bodyPr>
          <a:lstStyle/>
          <a:p>
            <a:r>
              <a:rPr lang="en-US" dirty="0"/>
              <a:t>“</a:t>
            </a:r>
            <a:r>
              <a:rPr lang="en-US" dirty="0" err="1"/>
              <a:t>Titik</a:t>
            </a:r>
            <a:r>
              <a:rPr lang="en-US" dirty="0"/>
              <a:t> bias dan </a:t>
            </a:r>
            <a:r>
              <a:rPr lang="en-US" dirty="0" err="1"/>
              <a:t>wilayah</a:t>
            </a:r>
            <a:r>
              <a:rPr lang="en-US" dirty="0"/>
              <a:t> </a:t>
            </a:r>
            <a:r>
              <a:rPr lang="en-US" dirty="0" err="1"/>
              <a:t>modulasi</a:t>
            </a:r>
            <a:r>
              <a:rPr lang="en-US" dirty="0"/>
              <a:t> </a:t>
            </a:r>
            <a:r>
              <a:rPr lang="en-US" dirty="0" err="1"/>
              <a:t>amplitudo</a:t>
            </a:r>
            <a:r>
              <a:rPr lang="en-US" dirty="0"/>
              <a:t> pada </a:t>
            </a:r>
            <a:r>
              <a:rPr lang="en-US" dirty="0" err="1"/>
              <a:t>aplikasi</a:t>
            </a:r>
            <a:r>
              <a:rPr lang="en-US" dirty="0"/>
              <a:t> analog Laser”</a:t>
            </a:r>
          </a:p>
        </p:txBody>
      </p:sp>
      <p:sp>
        <p:nvSpPr>
          <p:cNvPr id="4" name="Rectangle 3">
            <a:extLst>
              <a:ext uri="{FF2B5EF4-FFF2-40B4-BE49-F238E27FC236}">
                <a16:creationId xmlns:a16="http://schemas.microsoft.com/office/drawing/2014/main" id="{C2C5801B-34C8-407A-A08C-AF53E409D69C}"/>
              </a:ext>
            </a:extLst>
          </p:cNvPr>
          <p:cNvSpPr/>
          <p:nvPr/>
        </p:nvSpPr>
        <p:spPr>
          <a:xfrm>
            <a:off x="3810000" y="331295"/>
            <a:ext cx="4682692" cy="646331"/>
          </a:xfrm>
          <a:prstGeom prst="rect">
            <a:avLst/>
          </a:prstGeom>
        </p:spPr>
        <p:txBody>
          <a:bodyPr wrap="none">
            <a:spAutoFit/>
          </a:bodyPr>
          <a:lstStyle/>
          <a:p>
            <a:r>
              <a:rPr lang="en-US" sz="3600" dirty="0" err="1"/>
              <a:t>Modulasi</a:t>
            </a:r>
            <a:r>
              <a:rPr lang="en-US" sz="3600" dirty="0"/>
              <a:t> </a:t>
            </a:r>
            <a:r>
              <a:rPr lang="en-US" sz="3600" dirty="0" err="1"/>
              <a:t>Amplitudo</a:t>
            </a:r>
            <a:r>
              <a:rPr lang="en-US" sz="3600" dirty="0"/>
              <a:t> LD </a:t>
            </a:r>
          </a:p>
        </p:txBody>
      </p:sp>
    </p:spTree>
    <p:extLst>
      <p:ext uri="{BB962C8B-B14F-4D97-AF65-F5344CB8AC3E}">
        <p14:creationId xmlns:p14="http://schemas.microsoft.com/office/powerpoint/2010/main" val="3034585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Adobe Gothic Std B" pitchFamily="34" charset="-128"/>
                <a:ea typeface="Adobe Gothic Std B" pitchFamily="34" charset="-128"/>
              </a:rPr>
              <a:t>Kopling</a:t>
            </a:r>
            <a:r>
              <a:rPr lang="en-US" b="1" dirty="0">
                <a:latin typeface="Adobe Gothic Std B" pitchFamily="34" charset="-128"/>
                <a:ea typeface="Adobe Gothic Std B" pitchFamily="34" charset="-128"/>
              </a:rPr>
              <a:t> </a:t>
            </a:r>
            <a:r>
              <a:rPr lang="en-US" b="1" dirty="0" err="1">
                <a:latin typeface="Adobe Gothic Std B" pitchFamily="34" charset="-128"/>
                <a:ea typeface="Adobe Gothic Std B" pitchFamily="34" charset="-128"/>
              </a:rPr>
              <a:t>Daya</a:t>
            </a:r>
            <a:endParaRPr lang="en-US" b="1" dirty="0">
              <a:latin typeface="Adobe Gothic Std B" pitchFamily="34" charset="-128"/>
              <a:ea typeface="Adobe Gothic Std B" pitchFamily="34" charset="-128"/>
            </a:endParaRPr>
          </a:p>
        </p:txBody>
      </p:sp>
      <p:sp>
        <p:nvSpPr>
          <p:cNvPr id="3" name="Content Placeholder 2"/>
          <p:cNvSpPr>
            <a:spLocks noGrp="1"/>
          </p:cNvSpPr>
          <p:nvPr>
            <p:ph idx="1"/>
          </p:nvPr>
        </p:nvSpPr>
        <p:spPr/>
        <p:txBody>
          <a:bodyPr>
            <a:noAutofit/>
          </a:bodyPr>
          <a:lstStyle/>
          <a:p>
            <a:pPr>
              <a:buFont typeface="Arial" pitchFamily="34" charset="0"/>
              <a:buChar char="•"/>
            </a:pPr>
            <a:r>
              <a:rPr lang="en-US" sz="2000" dirty="0" err="1"/>
              <a:t>Penyaluran</a:t>
            </a:r>
            <a:r>
              <a:rPr lang="en-US" sz="2000" dirty="0"/>
              <a:t> </a:t>
            </a:r>
            <a:r>
              <a:rPr lang="en-US" sz="2000" dirty="0" err="1"/>
              <a:t>daya</a:t>
            </a:r>
            <a:r>
              <a:rPr lang="en-US" sz="2000" dirty="0"/>
              <a:t> </a:t>
            </a:r>
            <a:r>
              <a:rPr lang="en-US" sz="2000" dirty="0" err="1"/>
              <a:t>optis</a:t>
            </a:r>
            <a:r>
              <a:rPr lang="en-US" sz="2000" dirty="0"/>
              <a:t> </a:t>
            </a:r>
            <a:r>
              <a:rPr lang="en-US" sz="2000" dirty="0" err="1"/>
              <a:t>dari</a:t>
            </a:r>
            <a:r>
              <a:rPr lang="en-US" sz="2000" dirty="0"/>
              <a:t> </a:t>
            </a:r>
            <a:r>
              <a:rPr lang="en-US" sz="2000" dirty="0" err="1"/>
              <a:t>sumber</a:t>
            </a:r>
            <a:r>
              <a:rPr lang="en-US" sz="2000" dirty="0"/>
              <a:t> </a:t>
            </a:r>
            <a:r>
              <a:rPr lang="en-US" sz="2000" dirty="0" err="1"/>
              <a:t>ke</a:t>
            </a:r>
            <a:r>
              <a:rPr lang="en-US" sz="2000" dirty="0"/>
              <a:t> fiber, </a:t>
            </a:r>
            <a:r>
              <a:rPr lang="en-US" sz="2000" dirty="0" err="1"/>
              <a:t>terdapat</a:t>
            </a:r>
            <a:r>
              <a:rPr lang="en-US" sz="2000" dirty="0"/>
              <a:t> </a:t>
            </a:r>
            <a:r>
              <a:rPr lang="en-US" sz="2000" dirty="0" err="1"/>
              <a:t>beberapa</a:t>
            </a:r>
            <a:r>
              <a:rPr lang="en-US" sz="2000" dirty="0"/>
              <a:t> parameter yang </a:t>
            </a:r>
            <a:r>
              <a:rPr lang="en-US" sz="2000" dirty="0" err="1"/>
              <a:t>mempengaruhi</a:t>
            </a:r>
            <a:r>
              <a:rPr lang="en-US" sz="2000" dirty="0"/>
              <a:t> proses </a:t>
            </a:r>
            <a:r>
              <a:rPr lang="en-US" sz="2000" dirty="0" err="1"/>
              <a:t>kopling</a:t>
            </a:r>
            <a:r>
              <a:rPr lang="en-US" sz="2000" dirty="0"/>
              <a:t> </a:t>
            </a:r>
            <a:r>
              <a:rPr lang="en-US" sz="2000" dirty="0" err="1"/>
              <a:t>daya</a:t>
            </a:r>
            <a:r>
              <a:rPr lang="en-US" sz="2000" dirty="0"/>
              <a:t>:</a:t>
            </a:r>
          </a:p>
          <a:p>
            <a:pPr lvl="2">
              <a:buFont typeface="Arial" pitchFamily="34" charset="0"/>
              <a:buChar char="•"/>
            </a:pPr>
            <a:r>
              <a:rPr lang="en-US" sz="2000" dirty="0"/>
              <a:t>Fiber :</a:t>
            </a:r>
          </a:p>
          <a:p>
            <a:pPr lvl="3">
              <a:buFont typeface="Arial" pitchFamily="34" charset="0"/>
              <a:buChar char="•"/>
            </a:pPr>
            <a:r>
              <a:rPr lang="en-US" dirty="0"/>
              <a:t>NA (Numerical Aperture) fiber</a:t>
            </a:r>
          </a:p>
          <a:p>
            <a:pPr lvl="3">
              <a:buFont typeface="Arial" pitchFamily="34" charset="0"/>
              <a:buChar char="•"/>
            </a:pPr>
            <a:r>
              <a:rPr lang="en-US" dirty="0" err="1"/>
              <a:t>Ukuran</a:t>
            </a:r>
            <a:r>
              <a:rPr lang="en-US" dirty="0"/>
              <a:t> inti</a:t>
            </a:r>
          </a:p>
          <a:p>
            <a:pPr lvl="3">
              <a:buFont typeface="Arial" pitchFamily="34" charset="0"/>
              <a:buChar char="•"/>
            </a:pPr>
            <a:r>
              <a:rPr lang="en-US" dirty="0" err="1"/>
              <a:t>Profil</a:t>
            </a:r>
            <a:r>
              <a:rPr lang="en-US" dirty="0"/>
              <a:t> </a:t>
            </a:r>
            <a:r>
              <a:rPr lang="en-US" dirty="0" err="1"/>
              <a:t>indeks</a:t>
            </a:r>
            <a:r>
              <a:rPr lang="en-US" dirty="0"/>
              <a:t> bias</a:t>
            </a:r>
          </a:p>
          <a:p>
            <a:pPr lvl="3">
              <a:buFont typeface="Arial" pitchFamily="34" charset="0"/>
              <a:buChar char="•"/>
            </a:pPr>
            <a:r>
              <a:rPr lang="en-US" dirty="0"/>
              <a:t>Beda </a:t>
            </a:r>
            <a:r>
              <a:rPr lang="en-US" dirty="0" err="1"/>
              <a:t>indeks</a:t>
            </a:r>
            <a:r>
              <a:rPr lang="en-US" dirty="0"/>
              <a:t> bias inti-</a:t>
            </a:r>
            <a:r>
              <a:rPr lang="en-US" dirty="0" err="1"/>
              <a:t>kulit</a:t>
            </a:r>
            <a:endParaRPr lang="en-US" dirty="0"/>
          </a:p>
          <a:p>
            <a:pPr lvl="2">
              <a:buFont typeface="Arial" pitchFamily="34" charset="0"/>
              <a:buChar char="•"/>
            </a:pPr>
            <a:r>
              <a:rPr lang="en-US" sz="2000" dirty="0" err="1"/>
              <a:t>Sumber</a:t>
            </a:r>
            <a:r>
              <a:rPr lang="en-US" sz="2000" dirty="0"/>
              <a:t> :</a:t>
            </a:r>
          </a:p>
          <a:p>
            <a:pPr lvl="3">
              <a:buFont typeface="Arial" pitchFamily="34" charset="0"/>
              <a:buChar char="•"/>
            </a:pPr>
            <a:r>
              <a:rPr lang="en-US" dirty="0" err="1"/>
              <a:t>Ukuran</a:t>
            </a:r>
            <a:endParaRPr lang="en-US" dirty="0"/>
          </a:p>
          <a:p>
            <a:pPr lvl="3">
              <a:buFont typeface="Arial" pitchFamily="34" charset="0"/>
              <a:buChar char="•"/>
            </a:pPr>
            <a:r>
              <a:rPr lang="en-US" dirty="0" err="1"/>
              <a:t>Radiansi</a:t>
            </a:r>
            <a:r>
              <a:rPr lang="en-US" dirty="0"/>
              <a:t>/brightness (</a:t>
            </a:r>
            <a:r>
              <a:rPr lang="en-US" dirty="0" err="1"/>
              <a:t>daya</a:t>
            </a:r>
            <a:r>
              <a:rPr lang="en-US" dirty="0"/>
              <a:t> </a:t>
            </a:r>
            <a:r>
              <a:rPr lang="en-US" dirty="0" err="1"/>
              <a:t>yg</a:t>
            </a:r>
            <a:r>
              <a:rPr lang="en-US" dirty="0"/>
              <a:t> </a:t>
            </a:r>
            <a:r>
              <a:rPr lang="en-US" dirty="0" err="1"/>
              <a:t>diradiasikan</a:t>
            </a:r>
            <a:r>
              <a:rPr lang="en-US" dirty="0"/>
              <a:t> </a:t>
            </a:r>
            <a:r>
              <a:rPr lang="en-US" dirty="0" err="1"/>
              <a:t>pd</a:t>
            </a:r>
            <a:r>
              <a:rPr lang="en-US" dirty="0"/>
              <a:t> </a:t>
            </a:r>
            <a:r>
              <a:rPr lang="en-US" dirty="0" err="1"/>
              <a:t>satu</a:t>
            </a:r>
            <a:r>
              <a:rPr lang="fi-FI" dirty="0"/>
              <a:t>satuan sudut ruang tiap satuan luas permukaan</a:t>
            </a:r>
            <a:r>
              <a:rPr lang="en-US" dirty="0" err="1"/>
              <a:t>emisi</a:t>
            </a:r>
            <a:r>
              <a:rPr lang="en-US" dirty="0"/>
              <a:t> [W/(Cm2.steradial)])</a:t>
            </a:r>
          </a:p>
          <a:p>
            <a:pPr lvl="3">
              <a:buFont typeface="Arial" pitchFamily="34" charset="0"/>
              <a:buChar char="•"/>
            </a:pPr>
            <a:r>
              <a:rPr lang="en-US" dirty="0" err="1"/>
              <a:t>Distribusi</a:t>
            </a:r>
            <a:r>
              <a:rPr lang="en-US" dirty="0"/>
              <a:t> </a:t>
            </a:r>
            <a:r>
              <a:rPr lang="en-US" dirty="0" err="1"/>
              <a:t>daya</a:t>
            </a:r>
            <a:r>
              <a:rPr lang="en-US" dirty="0"/>
              <a:t> angular</a:t>
            </a:r>
          </a:p>
        </p:txBody>
      </p:sp>
    </p:spTree>
    <p:extLst>
      <p:ext uri="{BB962C8B-B14F-4D97-AF65-F5344CB8AC3E}">
        <p14:creationId xmlns:p14="http://schemas.microsoft.com/office/powerpoint/2010/main" val="2758731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600" y="990600"/>
            <a:ext cx="10972800" cy="4525963"/>
          </a:xfrm>
        </p:spPr>
        <p:txBody>
          <a:bodyPr>
            <a:normAutofit lnSpcReduction="10000"/>
          </a:bodyPr>
          <a:lstStyle/>
          <a:p>
            <a:pPr algn="just"/>
            <a:r>
              <a:rPr lang="en-US" sz="2400" dirty="0" err="1"/>
              <a:t>Efisiensi</a:t>
            </a:r>
            <a:r>
              <a:rPr lang="en-US" sz="2400" dirty="0"/>
              <a:t> </a:t>
            </a:r>
            <a:r>
              <a:rPr lang="en-US" sz="2400" dirty="0" err="1"/>
              <a:t>gandengan</a:t>
            </a:r>
            <a:r>
              <a:rPr lang="en-US" sz="2400" dirty="0"/>
              <a:t>: </a:t>
            </a:r>
            <a:r>
              <a:rPr lang="en-US" sz="2400" dirty="0" err="1"/>
              <a:t>ukuran</a:t>
            </a:r>
            <a:r>
              <a:rPr lang="en-US" sz="2400" dirty="0"/>
              <a:t> </a:t>
            </a:r>
            <a:r>
              <a:rPr lang="en-US" sz="2400" dirty="0" err="1"/>
              <a:t>daya</a:t>
            </a:r>
            <a:r>
              <a:rPr lang="en-US" sz="2400" dirty="0"/>
              <a:t> </a:t>
            </a:r>
            <a:r>
              <a:rPr lang="en-US" sz="2400" dirty="0" err="1"/>
              <a:t>emisi</a:t>
            </a:r>
            <a:r>
              <a:rPr lang="en-US" sz="2400" dirty="0"/>
              <a:t> </a:t>
            </a:r>
            <a:r>
              <a:rPr lang="en-US" sz="2400" dirty="0" err="1"/>
              <a:t>sumber</a:t>
            </a:r>
            <a:r>
              <a:rPr lang="en-US" sz="2400" dirty="0"/>
              <a:t> yang </a:t>
            </a:r>
            <a:r>
              <a:rPr lang="en-US" sz="2400" dirty="0" err="1"/>
              <a:t>dapat</a:t>
            </a:r>
            <a:r>
              <a:rPr lang="en-US" sz="2400" dirty="0"/>
              <a:t> </a:t>
            </a:r>
            <a:r>
              <a:rPr lang="en-US" sz="2400" dirty="0" err="1"/>
              <a:t>digandeng</a:t>
            </a:r>
            <a:r>
              <a:rPr lang="en-US" sz="2400" dirty="0"/>
              <a:t>/</a:t>
            </a:r>
            <a:r>
              <a:rPr lang="en-US" sz="2400" dirty="0" err="1"/>
              <a:t>dikopling</a:t>
            </a:r>
            <a:r>
              <a:rPr lang="en-US" sz="2400" dirty="0"/>
              <a:t> </a:t>
            </a:r>
            <a:r>
              <a:rPr lang="en-US" sz="2400" dirty="0" err="1"/>
              <a:t>ke</a:t>
            </a:r>
            <a:r>
              <a:rPr lang="en-US" sz="2400" dirty="0"/>
              <a:t> fiber, yang </a:t>
            </a:r>
            <a:r>
              <a:rPr lang="en-US" sz="2400" dirty="0" err="1"/>
              <a:t>dinyatakan</a:t>
            </a:r>
            <a:r>
              <a:rPr lang="en-US" sz="2400" dirty="0"/>
              <a:t> </a:t>
            </a:r>
            <a:r>
              <a:rPr lang="en-US" sz="2400" dirty="0" err="1"/>
              <a:t>sebagai</a:t>
            </a:r>
            <a:r>
              <a:rPr lang="en-US" sz="2400" dirty="0"/>
              <a:t> </a:t>
            </a:r>
            <a:r>
              <a:rPr lang="en-US" sz="2400" dirty="0" err="1"/>
              <a:t>berikut</a:t>
            </a:r>
            <a:r>
              <a:rPr lang="en-US" sz="2400" dirty="0"/>
              <a:t>:</a:t>
            </a:r>
          </a:p>
          <a:p>
            <a:pPr algn="just"/>
            <a:endParaRPr lang="en-US" sz="2400" dirty="0"/>
          </a:p>
          <a:p>
            <a:pPr algn="just"/>
            <a:endParaRPr lang="en-US" sz="2400" dirty="0"/>
          </a:p>
          <a:p>
            <a:pPr algn="just"/>
            <a:endParaRPr lang="en-US" sz="2400" dirty="0"/>
          </a:p>
          <a:p>
            <a:pPr algn="just"/>
            <a:r>
              <a:rPr lang="en-US" sz="2400" b="0" dirty="0" err="1"/>
              <a:t>keterangan</a:t>
            </a:r>
            <a:r>
              <a:rPr lang="en-US" sz="2400" b="0" dirty="0"/>
              <a:t>:</a:t>
            </a:r>
          </a:p>
          <a:p>
            <a:pPr marL="0" indent="0" algn="just">
              <a:buNone/>
            </a:pPr>
            <a:r>
              <a:rPr lang="en-US" sz="2400" b="0" i="1" dirty="0"/>
              <a:t>     P</a:t>
            </a:r>
            <a:r>
              <a:rPr lang="en-US" sz="2400" b="0" i="1" baseline="-25000" dirty="0"/>
              <a:t>F</a:t>
            </a:r>
            <a:r>
              <a:rPr lang="en-US" sz="2400" b="0" dirty="0"/>
              <a:t>: </a:t>
            </a:r>
            <a:r>
              <a:rPr lang="en-US" sz="2400" b="0" dirty="0" err="1"/>
              <a:t>Daya</a:t>
            </a:r>
            <a:r>
              <a:rPr lang="en-US" sz="2400" b="0" dirty="0"/>
              <a:t> yang </a:t>
            </a:r>
            <a:r>
              <a:rPr lang="en-US" sz="2400" b="0" dirty="0" err="1"/>
              <a:t>digandeng</a:t>
            </a:r>
            <a:r>
              <a:rPr lang="en-US" sz="2400" b="0" dirty="0"/>
              <a:t> </a:t>
            </a:r>
            <a:r>
              <a:rPr lang="en-US" sz="2400" b="0" dirty="0" err="1"/>
              <a:t>ke</a:t>
            </a:r>
            <a:r>
              <a:rPr lang="en-US" sz="2400" b="0" dirty="0"/>
              <a:t> fiber</a:t>
            </a:r>
          </a:p>
          <a:p>
            <a:pPr marL="0" indent="0" algn="just">
              <a:buNone/>
            </a:pPr>
            <a:r>
              <a:rPr lang="en-US" sz="2400" b="0" i="1" dirty="0"/>
              <a:t>     P</a:t>
            </a:r>
            <a:r>
              <a:rPr lang="en-US" sz="2400" b="0" i="1" baseline="-25000" dirty="0"/>
              <a:t>S</a:t>
            </a:r>
            <a:r>
              <a:rPr lang="en-US" sz="2400" b="0" dirty="0"/>
              <a:t>: </a:t>
            </a:r>
            <a:r>
              <a:rPr lang="en-US" sz="2400" b="0" dirty="0" err="1"/>
              <a:t>Daya</a:t>
            </a:r>
            <a:r>
              <a:rPr lang="en-US" sz="2400" b="0" dirty="0"/>
              <a:t> yang </a:t>
            </a:r>
            <a:r>
              <a:rPr lang="en-US" sz="2400" b="0" dirty="0" err="1"/>
              <a:t>diemisikan</a:t>
            </a:r>
            <a:r>
              <a:rPr lang="en-US" sz="2400" b="0" dirty="0"/>
              <a:t> </a:t>
            </a:r>
            <a:r>
              <a:rPr lang="en-US" sz="2400" b="0" dirty="0" err="1"/>
              <a:t>oleh</a:t>
            </a:r>
            <a:r>
              <a:rPr lang="en-US" sz="2400" b="0" dirty="0"/>
              <a:t> </a:t>
            </a:r>
            <a:r>
              <a:rPr lang="en-US" sz="2400" b="0" dirty="0" err="1"/>
              <a:t>sumber</a:t>
            </a:r>
            <a:endParaRPr lang="en-US" sz="2400" b="0" dirty="0"/>
          </a:p>
          <a:p>
            <a:pPr lvl="1" algn="just">
              <a:buNone/>
            </a:pPr>
            <a:r>
              <a:rPr lang="en-US" dirty="0"/>
              <a:t>				</a:t>
            </a:r>
          </a:p>
          <a:p>
            <a:pPr algn="just"/>
            <a:r>
              <a:rPr lang="en-US" sz="2000" dirty="0" err="1"/>
              <a:t>catatan</a:t>
            </a:r>
            <a:r>
              <a:rPr lang="en-US" sz="2000" dirty="0"/>
              <a:t>: parameter </a:t>
            </a:r>
            <a:r>
              <a:rPr lang="en-US" sz="2000" dirty="0" err="1"/>
              <a:t>radiansi</a:t>
            </a:r>
            <a:r>
              <a:rPr lang="en-US" sz="2000" dirty="0"/>
              <a:t> (</a:t>
            </a:r>
            <a:r>
              <a:rPr lang="en-US" sz="2000" i="1" dirty="0"/>
              <a:t>brightness</a:t>
            </a:r>
            <a:r>
              <a:rPr lang="en-US" sz="2000" dirty="0"/>
              <a:t>) </a:t>
            </a:r>
            <a:r>
              <a:rPr lang="en-US" sz="2000" dirty="0" err="1"/>
              <a:t>lebih</a:t>
            </a:r>
            <a:r>
              <a:rPr lang="en-US" sz="2000" dirty="0"/>
              <a:t> </a:t>
            </a:r>
            <a:r>
              <a:rPr lang="en-US" sz="2000" dirty="0" err="1"/>
              <a:t>penting</a:t>
            </a:r>
            <a:r>
              <a:rPr lang="en-US" sz="2000" dirty="0"/>
              <a:t> </a:t>
            </a:r>
            <a:r>
              <a:rPr lang="en-US" sz="2000" dirty="0" err="1"/>
              <a:t>dari</a:t>
            </a:r>
            <a:r>
              <a:rPr lang="en-US" sz="2000" dirty="0"/>
              <a:t> </a:t>
            </a:r>
            <a:r>
              <a:rPr lang="es-ES" sz="2000" dirty="0" err="1"/>
              <a:t>daya</a:t>
            </a:r>
            <a:r>
              <a:rPr lang="es-ES" sz="2000" dirty="0"/>
              <a:t> </a:t>
            </a:r>
            <a:r>
              <a:rPr lang="es-ES" sz="2000" dirty="0" err="1"/>
              <a:t>keluaran</a:t>
            </a:r>
            <a:r>
              <a:rPr lang="es-ES" sz="2000" dirty="0"/>
              <a:t> total </a:t>
            </a:r>
            <a:r>
              <a:rPr lang="es-ES" sz="2000" dirty="0" err="1"/>
              <a:t>dalam</a:t>
            </a:r>
            <a:r>
              <a:rPr lang="es-ES" sz="2000" dirty="0"/>
              <a:t> </a:t>
            </a:r>
            <a:r>
              <a:rPr lang="es-ES" sz="2000" dirty="0" err="1"/>
              <a:t>efisiensi</a:t>
            </a:r>
            <a:r>
              <a:rPr lang="es-ES" sz="2000" dirty="0"/>
              <a:t> </a:t>
            </a:r>
            <a:r>
              <a:rPr lang="en-US" sz="2000" dirty="0" err="1"/>
              <a:t>gandengan</a:t>
            </a:r>
            <a:endParaRPr lang="en-US" sz="2000" dirty="0"/>
          </a:p>
          <a:p>
            <a:pPr algn="just"/>
            <a:endParaRPr lang="en-US" dirty="0"/>
          </a:p>
        </p:txBody>
      </p:sp>
      <p:graphicFrame>
        <p:nvGraphicFramePr>
          <p:cNvPr id="1026" name="Object 2"/>
          <p:cNvGraphicFramePr>
            <a:graphicFrameLocks noChangeAspect="1"/>
          </p:cNvGraphicFramePr>
          <p:nvPr/>
        </p:nvGraphicFramePr>
        <p:xfrm>
          <a:off x="5617021" y="1981200"/>
          <a:ext cx="957958" cy="857256"/>
        </p:xfrm>
        <a:graphic>
          <a:graphicData uri="http://schemas.openxmlformats.org/presentationml/2006/ole">
            <mc:AlternateContent xmlns:mc="http://schemas.openxmlformats.org/markup-compatibility/2006">
              <mc:Choice xmlns:v="urn:schemas-microsoft-com:vml" Requires="v">
                <p:oleObj spid="_x0000_s2057" name="Equation" r:id="rId3" imgW="482400" imgH="431640" progId="Equation.3">
                  <p:embed/>
                </p:oleObj>
              </mc:Choice>
              <mc:Fallback>
                <p:oleObj name="Equation" r:id="rId3" imgW="482400" imgH="431640" progId="Equation.3">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7021" y="1981200"/>
                        <a:ext cx="957958"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28789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Pola keluaran emisi</a:t>
            </a:r>
          </a:p>
        </p:txBody>
      </p:sp>
      <p:pic>
        <p:nvPicPr>
          <p:cNvPr id="6" name="Picture 2"/>
          <p:cNvPicPr>
            <a:picLocks noChangeAspect="1" noChangeArrowheads="1"/>
          </p:cNvPicPr>
          <p:nvPr/>
        </p:nvPicPr>
        <p:blipFill>
          <a:blip r:embed="rId2"/>
          <a:srcRect/>
          <a:stretch>
            <a:fillRect/>
          </a:stretch>
        </p:blipFill>
        <p:spPr bwMode="auto">
          <a:xfrm>
            <a:off x="3381357" y="1428736"/>
            <a:ext cx="5560965" cy="3599180"/>
          </a:xfrm>
          <a:prstGeom prst="rect">
            <a:avLst/>
          </a:prstGeom>
          <a:noFill/>
          <a:ln w="9525">
            <a:noFill/>
            <a:miter lim="800000"/>
            <a:headEnd/>
            <a:tailEnd/>
          </a:ln>
          <a:effectLst/>
        </p:spPr>
      </p:pic>
      <p:sp>
        <p:nvSpPr>
          <p:cNvPr id="7" name="TextBox 6"/>
          <p:cNvSpPr txBox="1"/>
          <p:nvPr/>
        </p:nvSpPr>
        <p:spPr>
          <a:xfrm>
            <a:off x="2881290" y="5000637"/>
            <a:ext cx="6781800" cy="646331"/>
          </a:xfrm>
          <a:prstGeom prst="rect">
            <a:avLst/>
          </a:prstGeom>
          <a:noFill/>
        </p:spPr>
        <p:txBody>
          <a:bodyPr wrap="square" rtlCol="0">
            <a:spAutoFit/>
          </a:bodyPr>
          <a:lstStyle/>
          <a:p>
            <a:pPr algn="ctr"/>
            <a:r>
              <a:rPr lang="en-US"/>
              <a:t>Sistem koordinat bola digunakan untuk pengkarakteristikan pola emisi  sumber cahaya</a:t>
            </a:r>
          </a:p>
        </p:txBody>
      </p:sp>
    </p:spTree>
    <p:extLst>
      <p:ext uri="{BB962C8B-B14F-4D97-AF65-F5344CB8AC3E}">
        <p14:creationId xmlns:p14="http://schemas.microsoft.com/office/powerpoint/2010/main" val="237905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D2B12B9-742F-43DC-BC61-4D3525C1A000}"/>
              </a:ext>
            </a:extLst>
          </p:cNvPr>
          <p:cNvGraphicFramePr>
            <a:graphicFrameLocks noGrp="1"/>
          </p:cNvGraphicFramePr>
          <p:nvPr>
            <p:extLst>
              <p:ext uri="{D42A27DB-BD31-4B8C-83A1-F6EECF244321}">
                <p14:modId xmlns:p14="http://schemas.microsoft.com/office/powerpoint/2010/main" val="16405593"/>
              </p:ext>
            </p:extLst>
          </p:nvPr>
        </p:nvGraphicFramePr>
        <p:xfrm>
          <a:off x="919408" y="1140855"/>
          <a:ext cx="10353184" cy="4406428"/>
        </p:xfrm>
        <a:graphic>
          <a:graphicData uri="http://schemas.openxmlformats.org/drawingml/2006/table">
            <a:tbl>
              <a:tblPr/>
              <a:tblGrid>
                <a:gridCol w="5176592">
                  <a:extLst>
                    <a:ext uri="{9D8B030D-6E8A-4147-A177-3AD203B41FA5}">
                      <a16:colId xmlns:a16="http://schemas.microsoft.com/office/drawing/2014/main" val="3951588194"/>
                    </a:ext>
                  </a:extLst>
                </a:gridCol>
                <a:gridCol w="5176592">
                  <a:extLst>
                    <a:ext uri="{9D8B030D-6E8A-4147-A177-3AD203B41FA5}">
                      <a16:colId xmlns:a16="http://schemas.microsoft.com/office/drawing/2014/main" val="1830563031"/>
                    </a:ext>
                  </a:extLst>
                </a:gridCol>
              </a:tblGrid>
              <a:tr h="332602">
                <a:tc>
                  <a:txBody>
                    <a:bodyPr/>
                    <a:lstStyle/>
                    <a:p>
                      <a:r>
                        <a:rPr lang="en-ID" sz="1800" dirty="0">
                          <a:solidFill>
                            <a:srgbClr val="333333"/>
                          </a:solidFill>
                          <a:effectLst/>
                        </a:rPr>
                        <a:t>&lt; strong=""&gt; Maximum Data Rate</a:t>
                      </a: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r>
                        <a:rPr lang="en-ID" sz="1800">
                          <a:solidFill>
                            <a:srgbClr val="333333"/>
                          </a:solidFill>
                          <a:effectLst/>
                        </a:rPr>
                        <a:t>1,25 Gbps</a:t>
                      </a: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111870094"/>
                  </a:ext>
                </a:extLst>
              </a:tr>
              <a:tr h="332602">
                <a:tc>
                  <a:txBody>
                    <a:bodyPr/>
                    <a:lstStyle/>
                    <a:p>
                      <a:r>
                        <a:rPr lang="en-ID" sz="1800" b="1">
                          <a:solidFill>
                            <a:srgbClr val="333333"/>
                          </a:solidFill>
                          <a:effectLst/>
                        </a:rPr>
                        <a:t>Kompatibilitas</a:t>
                      </a:r>
                      <a:endParaRPr lang="en-ID" sz="1800">
                        <a:solidFill>
                          <a:srgbClr val="333333"/>
                        </a:solidFill>
                        <a:effectLst/>
                      </a:endParaRP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r>
                        <a:rPr lang="en-ID" sz="1800">
                          <a:solidFill>
                            <a:srgbClr val="333333"/>
                          </a:solidFill>
                          <a:effectLst/>
                        </a:rPr>
                        <a:t>Cisco Compatible</a:t>
                      </a: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3465558812"/>
                  </a:ext>
                </a:extLst>
              </a:tr>
              <a:tr h="332602">
                <a:tc>
                  <a:txBody>
                    <a:bodyPr/>
                    <a:lstStyle/>
                    <a:p>
                      <a:r>
                        <a:rPr lang="en-ID" sz="1800" b="1">
                          <a:solidFill>
                            <a:srgbClr val="333333"/>
                          </a:solidFill>
                          <a:effectLst/>
                        </a:rPr>
                        <a:t>Jarak</a:t>
                      </a:r>
                      <a:endParaRPr lang="en-ID" sz="1800">
                        <a:solidFill>
                          <a:srgbClr val="333333"/>
                        </a:solidFill>
                        <a:effectLst/>
                      </a:endParaRP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r>
                        <a:rPr lang="en-ID" sz="1800">
                          <a:solidFill>
                            <a:srgbClr val="333333"/>
                          </a:solidFill>
                          <a:effectLst/>
                        </a:rPr>
                        <a:t>80km</a:t>
                      </a: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1455809073"/>
                  </a:ext>
                </a:extLst>
              </a:tr>
              <a:tr h="332602">
                <a:tc>
                  <a:txBody>
                    <a:bodyPr/>
                    <a:lstStyle/>
                    <a:p>
                      <a:r>
                        <a:rPr lang="en-ID" sz="1800" b="1">
                          <a:solidFill>
                            <a:srgbClr val="333333"/>
                          </a:solidFill>
                          <a:effectLst/>
                        </a:rPr>
                        <a:t>Tingkat Data Maksimum</a:t>
                      </a:r>
                      <a:endParaRPr lang="en-ID" sz="1800">
                        <a:solidFill>
                          <a:srgbClr val="333333"/>
                        </a:solidFill>
                        <a:effectLst/>
                      </a:endParaRP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r>
                        <a:rPr lang="en-ID" sz="1800">
                          <a:solidFill>
                            <a:srgbClr val="333333"/>
                          </a:solidFill>
                          <a:effectLst/>
                        </a:rPr>
                        <a:t>1000Mbps</a:t>
                      </a: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318108698"/>
                  </a:ext>
                </a:extLst>
              </a:tr>
              <a:tr h="332602">
                <a:tc>
                  <a:txBody>
                    <a:bodyPr/>
                    <a:lstStyle/>
                    <a:p>
                      <a:r>
                        <a:rPr lang="en-ID" sz="1800" b="1">
                          <a:solidFill>
                            <a:srgbClr val="333333"/>
                          </a:solidFill>
                          <a:effectLst/>
                        </a:rPr>
                        <a:t>Panjang gelombang</a:t>
                      </a:r>
                      <a:endParaRPr lang="en-ID" sz="1800">
                        <a:solidFill>
                          <a:srgbClr val="333333"/>
                        </a:solidFill>
                        <a:effectLst/>
                      </a:endParaRP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r>
                        <a:rPr lang="en-ID" sz="1800">
                          <a:solidFill>
                            <a:srgbClr val="333333"/>
                          </a:solidFill>
                          <a:effectLst/>
                        </a:rPr>
                        <a:t>1550nm-TX / 1490 Nm-RX</a:t>
                      </a: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2098290751"/>
                  </a:ext>
                </a:extLst>
              </a:tr>
              <a:tr h="332602">
                <a:tc>
                  <a:txBody>
                    <a:bodyPr/>
                    <a:lstStyle/>
                    <a:p>
                      <a:r>
                        <a:rPr lang="en-ID" sz="1800" b="1">
                          <a:solidFill>
                            <a:srgbClr val="333333"/>
                          </a:solidFill>
                          <a:effectLst/>
                        </a:rPr>
                        <a:t>Supply Current</a:t>
                      </a:r>
                      <a:endParaRPr lang="en-ID" sz="1800">
                        <a:solidFill>
                          <a:srgbClr val="333333"/>
                        </a:solidFill>
                        <a:effectLst/>
                      </a:endParaRP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r>
                        <a:rPr lang="en-ID" sz="1800">
                          <a:solidFill>
                            <a:srgbClr val="333333"/>
                          </a:solidFill>
                          <a:effectLst/>
                        </a:rPr>
                        <a:t>300 mA</a:t>
                      </a: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2291668111"/>
                  </a:ext>
                </a:extLst>
              </a:tr>
              <a:tr h="332602">
                <a:tc>
                  <a:txBody>
                    <a:bodyPr/>
                    <a:lstStyle/>
                    <a:p>
                      <a:r>
                        <a:rPr lang="en-ID" sz="1800" b="1">
                          <a:solidFill>
                            <a:srgbClr val="333333"/>
                          </a:solidFill>
                          <a:effectLst/>
                        </a:rPr>
                        <a:t>Antarmuka</a:t>
                      </a:r>
                      <a:endParaRPr lang="en-ID" sz="1800">
                        <a:solidFill>
                          <a:srgbClr val="333333"/>
                        </a:solidFill>
                        <a:effectLst/>
                      </a:endParaRP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r>
                        <a:rPr lang="en-ID" sz="1800">
                          <a:solidFill>
                            <a:srgbClr val="333333"/>
                          </a:solidFill>
                          <a:effectLst/>
                        </a:rPr>
                        <a:t>Dupleks LC</a:t>
                      </a: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3384170072"/>
                  </a:ext>
                </a:extLst>
              </a:tr>
              <a:tr h="360111">
                <a:tc>
                  <a:txBody>
                    <a:bodyPr/>
                    <a:lstStyle/>
                    <a:p>
                      <a:r>
                        <a:rPr lang="en-ID" sz="1800">
                          <a:solidFill>
                            <a:srgbClr val="333333"/>
                          </a:solidFill>
                          <a:effectLst/>
                        </a:rPr>
                        <a:t>3.3 V</a:t>
                      </a: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endParaRPr lang="en-ID" sz="1800"/>
                    </a:p>
                  </a:txBody>
                  <a:tcPr marL="90028" marR="90028" marT="45014" marB="45014">
                    <a:lnL w="6350" cap="flat" cmpd="sng" algn="ctr">
                      <a:solidFill>
                        <a:srgbClr val="CDCDCD"/>
                      </a:solidFill>
                      <a:prstDash val="solid"/>
                      <a:round/>
                      <a:headEnd type="none" w="med" len="med"/>
                      <a:tailEnd type="none" w="med" len="med"/>
                    </a:lnL>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tcPr>
                </a:tc>
                <a:extLst>
                  <a:ext uri="{0D108BD9-81ED-4DB2-BD59-A6C34878D82A}">
                    <a16:rowId xmlns:a16="http://schemas.microsoft.com/office/drawing/2014/main" val="607536189"/>
                  </a:ext>
                </a:extLst>
              </a:tr>
              <a:tr h="332602">
                <a:tc>
                  <a:txBody>
                    <a:bodyPr/>
                    <a:lstStyle/>
                    <a:p>
                      <a:r>
                        <a:rPr lang="en-ID" sz="1800" b="1">
                          <a:solidFill>
                            <a:srgbClr val="333333"/>
                          </a:solidFill>
                          <a:effectLst/>
                        </a:rPr>
                        <a:t>Dukungan DOM</a:t>
                      </a:r>
                      <a:endParaRPr lang="en-ID" sz="1800">
                        <a:solidFill>
                          <a:srgbClr val="333333"/>
                        </a:solidFill>
                        <a:effectLst/>
                      </a:endParaRP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r>
                        <a:rPr lang="en-ID" sz="1800">
                          <a:solidFill>
                            <a:srgbClr val="333333"/>
                          </a:solidFill>
                          <a:effectLst/>
                        </a:rPr>
                        <a:t>Ya</a:t>
                      </a: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1548551217"/>
                  </a:ext>
                </a:extLst>
              </a:tr>
              <a:tr h="332602">
                <a:tc>
                  <a:txBody>
                    <a:bodyPr/>
                    <a:lstStyle/>
                    <a:p>
                      <a:r>
                        <a:rPr lang="en-ID" sz="1800" b="1">
                          <a:solidFill>
                            <a:srgbClr val="333333"/>
                          </a:solidFill>
                          <a:effectLst/>
                        </a:rPr>
                        <a:t>Kabel Jenis</a:t>
                      </a:r>
                      <a:endParaRPr lang="en-ID" sz="1800">
                        <a:solidFill>
                          <a:srgbClr val="333333"/>
                        </a:solidFill>
                        <a:effectLst/>
                      </a:endParaRP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r>
                        <a:rPr lang="en-ID" sz="1800">
                          <a:solidFill>
                            <a:srgbClr val="333333"/>
                          </a:solidFill>
                          <a:effectLst/>
                        </a:rPr>
                        <a:t>SMF</a:t>
                      </a: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2116358412"/>
                  </a:ext>
                </a:extLst>
              </a:tr>
              <a:tr h="332602">
                <a:tc>
                  <a:txBody>
                    <a:bodyPr/>
                    <a:lstStyle/>
                    <a:p>
                      <a:r>
                        <a:rPr lang="en-ID" sz="1800" b="1">
                          <a:solidFill>
                            <a:srgbClr val="333333"/>
                          </a:solidFill>
                          <a:effectLst/>
                        </a:rPr>
                        <a:t>Kekuatan TX</a:t>
                      </a:r>
                      <a:endParaRPr lang="en-ID" sz="1800">
                        <a:solidFill>
                          <a:srgbClr val="333333"/>
                        </a:solidFill>
                        <a:effectLst/>
                      </a:endParaRPr>
                    </a:p>
                  </a:txBody>
                  <a:tcPr marL="31260" marR="31260" marT="31260" marB="31260"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r>
                        <a:rPr lang="en-ID" sz="1800">
                          <a:solidFill>
                            <a:srgbClr val="333333"/>
                          </a:solidFill>
                          <a:effectLst/>
                        </a:rPr>
                        <a:t>-9.5 ~ - 3dBm &lt; p=""&gt;</a:t>
                      </a:r>
                    </a:p>
                  </a:txBody>
                  <a:tcPr marL="31260" marR="31260" marT="31260" marB="31260" anchor="ctr">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1833588925"/>
                  </a:ext>
                </a:extLst>
              </a:tr>
              <a:tr h="332602">
                <a:tc>
                  <a:txBody>
                    <a:bodyPr/>
                    <a:lstStyle/>
                    <a:p>
                      <a:r>
                        <a:rPr lang="en-ID" sz="1800" b="1">
                          <a:solidFill>
                            <a:srgbClr val="333333"/>
                          </a:solidFill>
                          <a:effectLst/>
                        </a:rPr>
                        <a:t>Sensitivitas Penerima</a:t>
                      </a:r>
                      <a:endParaRPr lang="en-ID" sz="1800">
                        <a:solidFill>
                          <a:srgbClr val="333333"/>
                        </a:solidFill>
                        <a:effectLst/>
                      </a:endParaRP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r>
                        <a:rPr lang="en-ID" sz="1800">
                          <a:solidFill>
                            <a:srgbClr val="333333"/>
                          </a:solidFill>
                          <a:effectLst/>
                        </a:rPr>
                        <a:t>&amp; lt; -17dBm</a:t>
                      </a: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2422570290"/>
                  </a:ext>
                </a:extLst>
              </a:tr>
              <a:tr h="332602">
                <a:tc>
                  <a:txBody>
                    <a:bodyPr/>
                    <a:lstStyle/>
                    <a:p>
                      <a:r>
                        <a:rPr lang="en-ID" sz="1800" b="1">
                          <a:solidFill>
                            <a:srgbClr val="333333"/>
                          </a:solidFill>
                          <a:effectLst/>
                        </a:rPr>
                        <a:t>Kode HS</a:t>
                      </a:r>
                      <a:endParaRPr lang="en-ID" sz="1800">
                        <a:solidFill>
                          <a:srgbClr val="333333"/>
                        </a:solidFill>
                        <a:effectLst/>
                      </a:endParaRP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tc>
                  <a:txBody>
                    <a:bodyPr/>
                    <a:lstStyle/>
                    <a:p>
                      <a:r>
                        <a:rPr lang="en-ID" sz="1800" dirty="0">
                          <a:solidFill>
                            <a:srgbClr val="333333"/>
                          </a:solidFill>
                          <a:effectLst/>
                        </a:rPr>
                        <a:t>Kabel </a:t>
                      </a:r>
                      <a:r>
                        <a:rPr lang="en-ID" sz="1800" dirty="0" err="1">
                          <a:solidFill>
                            <a:srgbClr val="333333"/>
                          </a:solidFill>
                          <a:effectLst/>
                        </a:rPr>
                        <a:t>serat</a:t>
                      </a:r>
                      <a:r>
                        <a:rPr lang="en-ID" sz="1800" dirty="0">
                          <a:solidFill>
                            <a:srgbClr val="333333"/>
                          </a:solidFill>
                          <a:effectLst/>
                        </a:rPr>
                        <a:t> optik-85447000.00</a:t>
                      </a:r>
                    </a:p>
                  </a:txBody>
                  <a:tcPr marL="31260" marR="31260" marT="31260" marB="31260">
                    <a:lnL w="6350" cap="flat" cmpd="sng" algn="ctr">
                      <a:solidFill>
                        <a:srgbClr val="CDCDCD"/>
                      </a:solidFill>
                      <a:prstDash val="solid"/>
                      <a:round/>
                      <a:headEnd type="none" w="med" len="med"/>
                      <a:tailEnd type="none" w="med" len="med"/>
                    </a:lnL>
                    <a:lnR w="6350" cap="flat" cmpd="sng" algn="ctr">
                      <a:solidFill>
                        <a:srgbClr val="CDCDCD"/>
                      </a:solidFill>
                      <a:prstDash val="solid"/>
                      <a:round/>
                      <a:headEnd type="none" w="med" len="med"/>
                      <a:tailEnd type="none" w="med" len="med"/>
                    </a:lnR>
                    <a:lnT w="6350" cap="flat" cmpd="sng" algn="ctr">
                      <a:solidFill>
                        <a:srgbClr val="CDCDCD"/>
                      </a:solidFill>
                      <a:prstDash val="solid"/>
                      <a:round/>
                      <a:headEnd type="none" w="med" len="med"/>
                      <a:tailEnd type="none" w="med" len="med"/>
                    </a:lnT>
                    <a:lnB w="635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2675128979"/>
                  </a:ext>
                </a:extLst>
              </a:tr>
            </a:tbl>
          </a:graphicData>
        </a:graphic>
      </p:graphicFrame>
    </p:spTree>
    <p:extLst>
      <p:ext uri="{BB962C8B-B14F-4D97-AF65-F5344CB8AC3E}">
        <p14:creationId xmlns:p14="http://schemas.microsoft.com/office/powerpoint/2010/main" val="1095420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9786" y="1000108"/>
            <a:ext cx="7520940" cy="4071966"/>
          </a:xfrm>
        </p:spPr>
        <p:txBody>
          <a:bodyPr>
            <a:normAutofit/>
          </a:bodyPr>
          <a:lstStyle/>
          <a:p>
            <a:pPr algn="just">
              <a:buFont typeface="Arial" pitchFamily="34" charset="0"/>
              <a:buChar char="•"/>
            </a:pPr>
            <a:r>
              <a:rPr lang="fi-FI" sz="1800" u="sng"/>
              <a:t>LED emisi permukaan </a:t>
            </a:r>
            <a:r>
              <a:rPr lang="fi-FI" sz="1800"/>
              <a:t>memiliki pola keluaran lambertian yaitu sumber </a:t>
            </a:r>
            <a:r>
              <a:rPr lang="en-US" sz="1800"/>
              <a:t>sama cerah jika dilihat dari setiap arah.</a:t>
            </a:r>
          </a:p>
          <a:p>
            <a:pPr algn="just">
              <a:buFont typeface="Arial" pitchFamily="34" charset="0"/>
              <a:buChar char="•"/>
            </a:pPr>
            <a:r>
              <a:rPr lang="en-US" sz="1800"/>
              <a:t>Daerah proyeksi permukaan emisi bervariasi sebesar cos </a:t>
            </a:r>
            <a:r>
              <a:rPr lang="el-GR" sz="1800"/>
              <a:t>θ </a:t>
            </a:r>
            <a:r>
              <a:rPr lang="en-US" sz="1800"/>
              <a:t>thd arah penglihatan -&gt; daya yang dikirim pada sudut </a:t>
            </a:r>
            <a:r>
              <a:rPr lang="el-GR" sz="1800"/>
              <a:t>θ </a:t>
            </a:r>
            <a:r>
              <a:rPr lang="en-US" sz="1800"/>
              <a:t>bervariasi sebesar cos </a:t>
            </a:r>
            <a:r>
              <a:rPr lang="el-GR" sz="1800"/>
              <a:t>θ </a:t>
            </a:r>
            <a:r>
              <a:rPr lang="en-US" sz="1800"/>
              <a:t> relatif terhadap garis tegak lurus permukaan emisi).</a:t>
            </a:r>
          </a:p>
          <a:p>
            <a:endParaRPr lang="en-US" sz="1800"/>
          </a:p>
        </p:txBody>
      </p:sp>
      <p:pic>
        <p:nvPicPr>
          <p:cNvPr id="6" name="Picture 2"/>
          <p:cNvPicPr>
            <a:picLocks noChangeAspect="1" noChangeArrowheads="1"/>
          </p:cNvPicPr>
          <p:nvPr/>
        </p:nvPicPr>
        <p:blipFill>
          <a:blip r:embed="rId2"/>
          <a:srcRect/>
          <a:stretch>
            <a:fillRect/>
          </a:stretch>
        </p:blipFill>
        <p:spPr bwMode="auto">
          <a:xfrm>
            <a:off x="2830626" y="2786059"/>
            <a:ext cx="3336813" cy="2695575"/>
          </a:xfrm>
          <a:prstGeom prst="rect">
            <a:avLst/>
          </a:prstGeom>
          <a:ln>
            <a:noFill/>
          </a:ln>
          <a:effectLst>
            <a:outerShdw blurRad="190500" algn="tl" rotWithShape="0">
              <a:srgbClr val="000000">
                <a:alpha val="70000"/>
              </a:srgbClr>
            </a:outerShdw>
          </a:effectLst>
        </p:spPr>
      </p:pic>
      <p:sp>
        <p:nvSpPr>
          <p:cNvPr id="7" name="Rectangle 6"/>
          <p:cNvSpPr/>
          <p:nvPr/>
        </p:nvSpPr>
        <p:spPr>
          <a:xfrm>
            <a:off x="7381884" y="4643447"/>
            <a:ext cx="2428892" cy="1169551"/>
          </a:xfrm>
          <a:prstGeom prst="rect">
            <a:avLst/>
          </a:prstGeom>
        </p:spPr>
        <p:txBody>
          <a:bodyPr wrap="square">
            <a:spAutoFit/>
          </a:bodyPr>
          <a:lstStyle/>
          <a:p>
            <a:pPr algn="just"/>
            <a:r>
              <a:rPr lang="es-ES" sz="1400"/>
              <a:t>“Pola radiansi sumber </a:t>
            </a:r>
            <a:r>
              <a:rPr lang="es-ES" sz="1400">
                <a:solidFill>
                  <a:srgbClr val="FF0000"/>
                </a:solidFill>
              </a:rPr>
              <a:t>LED </a:t>
            </a:r>
            <a:r>
              <a:rPr lang="es-ES" sz="1400"/>
              <a:t>yang berpola lambertian dan </a:t>
            </a:r>
            <a:r>
              <a:rPr lang="en-US" sz="1400">
                <a:solidFill>
                  <a:srgbClr val="FF0000"/>
                </a:solidFill>
              </a:rPr>
              <a:t>LASER</a:t>
            </a:r>
            <a:r>
              <a:rPr lang="en-US" sz="1400"/>
              <a:t> yang berpola sangat terarah. Keduanya memiliki </a:t>
            </a:r>
            <a:r>
              <a:rPr lang="en-US" sz="1400" i="1">
                <a:latin typeface="Times New Roman" pitchFamily="18" charset="0"/>
                <a:cs typeface="Times New Roman" pitchFamily="18" charset="0"/>
              </a:rPr>
              <a:t>B</a:t>
            </a:r>
            <a:r>
              <a:rPr lang="en-US" sz="1400" i="1" baseline="-25000">
                <a:latin typeface="Times New Roman" pitchFamily="18" charset="0"/>
                <a:cs typeface="Times New Roman" pitchFamily="18" charset="0"/>
              </a:rPr>
              <a:t>o</a:t>
            </a:r>
            <a:r>
              <a:rPr lang="en-US" sz="1400" i="1">
                <a:latin typeface="Times New Roman" pitchFamily="18" charset="0"/>
                <a:cs typeface="Times New Roman" pitchFamily="18" charset="0"/>
              </a:rPr>
              <a:t> </a:t>
            </a:r>
            <a:r>
              <a:rPr lang="en-US" sz="1400"/>
              <a:t>normalisasi = 1”</a:t>
            </a:r>
          </a:p>
        </p:txBody>
      </p:sp>
      <p:cxnSp>
        <p:nvCxnSpPr>
          <p:cNvPr id="8" name="Curved Connector 7"/>
          <p:cNvCxnSpPr/>
          <p:nvPr/>
        </p:nvCxnSpPr>
        <p:spPr>
          <a:xfrm>
            <a:off x="6524628" y="4572008"/>
            <a:ext cx="762000" cy="6858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078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9786" y="1142985"/>
            <a:ext cx="7520940" cy="3579849"/>
          </a:xfrm>
        </p:spPr>
        <p:txBody>
          <a:bodyPr>
            <a:normAutofit/>
          </a:bodyPr>
          <a:lstStyle/>
          <a:p>
            <a:pPr algn="just">
              <a:lnSpc>
                <a:spcPct val="150000"/>
              </a:lnSpc>
            </a:pPr>
            <a:r>
              <a:rPr lang="en-US" sz="1800"/>
              <a:t>Pola emisi sumber lambertian: B = B</a:t>
            </a:r>
            <a:r>
              <a:rPr lang="en-US" sz="1800" baseline="-25000"/>
              <a:t>o</a:t>
            </a:r>
            <a:r>
              <a:rPr lang="en-US" sz="1800"/>
              <a:t> cos </a:t>
            </a:r>
            <a:r>
              <a:rPr lang="az-Cyrl-AZ" sz="1800">
                <a:latin typeface="Times New Roman"/>
                <a:cs typeface="Times New Roman"/>
              </a:rPr>
              <a:t>Ө</a:t>
            </a:r>
            <a:endParaRPr lang="en-US" sz="1800">
              <a:latin typeface="Times New Roman"/>
              <a:cs typeface="Times New Roman"/>
            </a:endParaRPr>
          </a:p>
          <a:p>
            <a:pPr algn="just">
              <a:lnSpc>
                <a:spcPct val="150000"/>
              </a:lnSpc>
            </a:pPr>
            <a:r>
              <a:rPr lang="en-US" sz="1800"/>
              <a:t>B</a:t>
            </a:r>
            <a:r>
              <a:rPr lang="en-US" sz="1800" baseline="-25000"/>
              <a:t>o</a:t>
            </a:r>
            <a:r>
              <a:rPr lang="en-US" sz="1800"/>
              <a:t> : radiansi sepanjang garis tegak lurus terhadap permukaan emisi</a:t>
            </a:r>
          </a:p>
          <a:p>
            <a:pPr algn="just">
              <a:lnSpc>
                <a:spcPct val="150000"/>
              </a:lnSpc>
            </a:pPr>
            <a:r>
              <a:rPr lang="en-US" sz="1800"/>
              <a:t>LED emisi ujung dan laser memiliki pola emisi yang lebih komplek. Perangkat tersebut memiliki radiansi berbeda pada bidang sejajar B(</a:t>
            </a:r>
            <a:r>
              <a:rPr lang="el-GR" sz="1800"/>
              <a:t>θ,0) </a:t>
            </a:r>
            <a:r>
              <a:rPr lang="en-US" sz="1800"/>
              <a:t>dan bidang tegak lurus B(</a:t>
            </a:r>
            <a:r>
              <a:rPr lang="el-GR" sz="1800"/>
              <a:t>θ,90) </a:t>
            </a:r>
            <a:r>
              <a:rPr lang="en-US" sz="1800"/>
              <a:t>terhadap bidang emisi.</a:t>
            </a:r>
          </a:p>
          <a:p>
            <a:pPr algn="just">
              <a:lnSpc>
                <a:spcPct val="150000"/>
              </a:lnSpc>
            </a:pPr>
            <a:r>
              <a:rPr lang="en-US" sz="1800"/>
              <a:t>Radiansi dapat didekati dengan formula umum:</a:t>
            </a:r>
          </a:p>
          <a:p>
            <a:pPr algn="just">
              <a:lnSpc>
                <a:spcPct val="150000"/>
              </a:lnSpc>
            </a:pPr>
            <a:endParaRPr lang="en-US" sz="1800"/>
          </a:p>
        </p:txBody>
      </p:sp>
      <p:graphicFrame>
        <p:nvGraphicFramePr>
          <p:cNvPr id="6" name="Object 5"/>
          <p:cNvGraphicFramePr>
            <a:graphicFrameLocks noChangeAspect="1"/>
          </p:cNvGraphicFramePr>
          <p:nvPr/>
        </p:nvGraphicFramePr>
        <p:xfrm>
          <a:off x="2452663" y="4286256"/>
          <a:ext cx="3297429" cy="808402"/>
        </p:xfrm>
        <a:graphic>
          <a:graphicData uri="http://schemas.openxmlformats.org/presentationml/2006/ole">
            <mc:AlternateContent xmlns:mc="http://schemas.openxmlformats.org/markup-compatibility/2006">
              <mc:Choice xmlns:v="urn:schemas-microsoft-com:vml" Requires="v">
                <p:oleObj spid="_x0000_s3081" name="Equation" r:id="rId3" imgW="1968480" imgH="482400" progId="Equation.3">
                  <p:embed/>
                </p:oleObj>
              </mc:Choice>
              <mc:Fallback>
                <p:oleObj name="Equation" r:id="rId3" imgW="1968480" imgH="482400"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2663" y="4286256"/>
                        <a:ext cx="3297429" cy="8084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6167438" y="4423484"/>
            <a:ext cx="4643470" cy="1077218"/>
          </a:xfrm>
          <a:prstGeom prst="rect">
            <a:avLst/>
          </a:prstGeom>
        </p:spPr>
        <p:txBody>
          <a:bodyPr wrap="square">
            <a:spAutoFit/>
          </a:bodyPr>
          <a:lstStyle/>
          <a:p>
            <a:r>
              <a:rPr lang="en-US" sz="1600"/>
              <a:t>L : koefisien distribusi daya lateral (bil asli)</a:t>
            </a:r>
          </a:p>
          <a:p>
            <a:r>
              <a:rPr lang="en-US" sz="1600"/>
              <a:t>L = 1 </a:t>
            </a:r>
            <a:r>
              <a:rPr lang="en-US" sz="1600">
                <a:sym typeface="Wingdings" pitchFamily="2" charset="2"/>
              </a:rPr>
              <a:t></a:t>
            </a:r>
            <a:r>
              <a:rPr lang="en-US" sz="1600"/>
              <a:t> lambertian</a:t>
            </a:r>
          </a:p>
          <a:p>
            <a:r>
              <a:rPr lang="en-US" sz="1600"/>
              <a:t>T : koefisien distribusi daya transversal (bil asli)</a:t>
            </a:r>
          </a:p>
          <a:p>
            <a:r>
              <a:rPr lang="en-US" sz="1600"/>
              <a:t>T : umumnya jauh lebih besar dr L (laser L &gt; 100)</a:t>
            </a:r>
          </a:p>
        </p:txBody>
      </p:sp>
    </p:spTree>
    <p:extLst>
      <p:ext uri="{BB962C8B-B14F-4D97-AF65-F5344CB8AC3E}">
        <p14:creationId xmlns:p14="http://schemas.microsoft.com/office/powerpoint/2010/main" val="3423595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Perhitungan gandengan daya</a:t>
            </a:r>
          </a:p>
        </p:txBody>
      </p:sp>
      <p:pic>
        <p:nvPicPr>
          <p:cNvPr id="18434" name="Picture 2"/>
          <p:cNvPicPr>
            <a:picLocks noChangeAspect="1" noChangeArrowheads="1"/>
          </p:cNvPicPr>
          <p:nvPr/>
        </p:nvPicPr>
        <p:blipFill>
          <a:blip r:embed="rId2"/>
          <a:srcRect/>
          <a:stretch>
            <a:fillRect/>
          </a:stretch>
        </p:blipFill>
        <p:spPr bwMode="auto">
          <a:xfrm>
            <a:off x="2166911" y="1771660"/>
            <a:ext cx="8067675" cy="3086100"/>
          </a:xfrm>
          <a:prstGeom prst="rect">
            <a:avLst/>
          </a:prstGeom>
          <a:noFill/>
          <a:ln w="9525">
            <a:noFill/>
            <a:miter lim="800000"/>
            <a:headEnd/>
            <a:tailEnd/>
          </a:ln>
          <a:effectLst/>
        </p:spPr>
      </p:pic>
      <p:sp>
        <p:nvSpPr>
          <p:cNvPr id="7" name="Rectangle 6"/>
          <p:cNvSpPr/>
          <p:nvPr/>
        </p:nvSpPr>
        <p:spPr>
          <a:xfrm>
            <a:off x="3809984" y="5000637"/>
            <a:ext cx="4857784" cy="646331"/>
          </a:xfrm>
          <a:prstGeom prst="rect">
            <a:avLst/>
          </a:prstGeom>
        </p:spPr>
        <p:txBody>
          <a:bodyPr wrap="square">
            <a:spAutoFit/>
          </a:bodyPr>
          <a:lstStyle/>
          <a:p>
            <a:pPr algn="ctr"/>
            <a:r>
              <a:rPr lang="en-US"/>
              <a:t>Gambar sumber optik digandeng ke fiber optik.</a:t>
            </a:r>
          </a:p>
          <a:p>
            <a:pPr algn="ctr"/>
            <a:r>
              <a:rPr lang="fi-FI"/>
              <a:t>Daya diluar sudut penerimaan akan loss/hilang</a:t>
            </a:r>
            <a:endParaRPr lang="en-US"/>
          </a:p>
        </p:txBody>
      </p:sp>
    </p:spTree>
    <p:extLst>
      <p:ext uri="{BB962C8B-B14F-4D97-AF65-F5344CB8AC3E}">
        <p14:creationId xmlns:p14="http://schemas.microsoft.com/office/powerpoint/2010/main" val="1925754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Serat Step Index</a:t>
            </a:r>
            <a:endParaRPr lang="en-US"/>
          </a:p>
        </p:txBody>
      </p:sp>
      <p:sp>
        <p:nvSpPr>
          <p:cNvPr id="3" name="Content Placeholder 2"/>
          <p:cNvSpPr>
            <a:spLocks noGrp="1"/>
          </p:cNvSpPr>
          <p:nvPr>
            <p:ph idx="1"/>
          </p:nvPr>
        </p:nvSpPr>
        <p:spPr>
          <a:xfrm>
            <a:off x="2346960" y="1377786"/>
            <a:ext cx="7821006" cy="4122916"/>
          </a:xfrm>
        </p:spPr>
        <p:txBody>
          <a:bodyPr>
            <a:normAutofit lnSpcReduction="10000"/>
          </a:bodyPr>
          <a:lstStyle/>
          <a:p>
            <a:r>
              <a:rPr lang="en-US" sz="2200" dirty="0" err="1"/>
              <a:t>Daya</a:t>
            </a:r>
            <a:r>
              <a:rPr lang="en-US" sz="2200" dirty="0"/>
              <a:t> </a:t>
            </a:r>
            <a:r>
              <a:rPr lang="en-US" sz="2200" dirty="0" err="1"/>
              <a:t>diteruskan</a:t>
            </a:r>
            <a:r>
              <a:rPr lang="en-US" sz="2200" dirty="0"/>
              <a:t> </a:t>
            </a:r>
            <a:r>
              <a:rPr lang="en-US" sz="2200" dirty="0" err="1"/>
              <a:t>ke</a:t>
            </a:r>
            <a:r>
              <a:rPr lang="en-US" sz="2200" dirty="0"/>
              <a:t> fiber :</a:t>
            </a:r>
          </a:p>
          <a:p>
            <a:pPr marL="0" indent="0">
              <a:buNone/>
            </a:pPr>
            <a:r>
              <a:rPr lang="en-US" sz="2000" dirty="0"/>
              <a:t>	</a:t>
            </a:r>
            <a:r>
              <a:rPr lang="en-US" sz="2000" dirty="0" err="1"/>
              <a:t>P</a:t>
            </a:r>
            <a:r>
              <a:rPr lang="en-US" sz="2000" baseline="-25000" dirty="0" err="1"/>
              <a:t>LED,step</a:t>
            </a:r>
            <a:r>
              <a:rPr lang="en-US" sz="2000" dirty="0"/>
              <a:t> = P</a:t>
            </a:r>
            <a:r>
              <a:rPr lang="en-US" sz="2000" baseline="-25000" dirty="0"/>
              <a:t>s</a:t>
            </a:r>
            <a:r>
              <a:rPr lang="en-US" sz="2000" dirty="0"/>
              <a:t> (NA)</a:t>
            </a:r>
            <a:r>
              <a:rPr lang="en-US" sz="2000" baseline="30000" dirty="0"/>
              <a:t>2      		</a:t>
            </a:r>
            <a:r>
              <a:rPr lang="en-US" sz="2000" dirty="0" err="1"/>
              <a:t>r</a:t>
            </a:r>
            <a:r>
              <a:rPr lang="en-US" sz="2000" baseline="-25000" dirty="0" err="1"/>
              <a:t>s</a:t>
            </a:r>
            <a:r>
              <a:rPr lang="en-US" sz="2000" dirty="0"/>
              <a:t> ≤ a</a:t>
            </a:r>
          </a:p>
          <a:p>
            <a:pPr marL="0" indent="0">
              <a:buNone/>
            </a:pPr>
            <a:r>
              <a:rPr lang="en-US" sz="2000" dirty="0"/>
              <a:t>	</a:t>
            </a:r>
            <a:r>
              <a:rPr lang="en-US" sz="2000" dirty="0" err="1"/>
              <a:t>P</a:t>
            </a:r>
            <a:r>
              <a:rPr lang="en-US" sz="2000" baseline="-25000" dirty="0" err="1"/>
              <a:t>LED,step</a:t>
            </a:r>
            <a:r>
              <a:rPr lang="en-US" sz="2000" dirty="0"/>
              <a:t> = (a/</a:t>
            </a:r>
            <a:r>
              <a:rPr lang="en-US" sz="2000" dirty="0" err="1"/>
              <a:t>r</a:t>
            </a:r>
            <a:r>
              <a:rPr lang="en-US" sz="2000" baseline="-25000" dirty="0" err="1"/>
              <a:t>s</a:t>
            </a:r>
            <a:r>
              <a:rPr lang="en-US" sz="2000" dirty="0"/>
              <a:t>)</a:t>
            </a:r>
            <a:r>
              <a:rPr lang="en-US" sz="2000" baseline="30000" dirty="0"/>
              <a:t>2 </a:t>
            </a:r>
            <a:r>
              <a:rPr lang="en-US" sz="2000" dirty="0"/>
              <a:t>P</a:t>
            </a:r>
            <a:r>
              <a:rPr lang="en-US" sz="2000" baseline="-25000" dirty="0"/>
              <a:t>s</a:t>
            </a:r>
            <a:r>
              <a:rPr lang="en-US" sz="2000" dirty="0"/>
              <a:t> (NA)</a:t>
            </a:r>
            <a:r>
              <a:rPr lang="en-US" sz="2000" baseline="30000" dirty="0"/>
              <a:t>2</a:t>
            </a:r>
            <a:r>
              <a:rPr lang="en-US" sz="2000" dirty="0"/>
              <a:t> 		</a:t>
            </a:r>
            <a:r>
              <a:rPr lang="en-US" sz="2000" dirty="0" err="1"/>
              <a:t>r</a:t>
            </a:r>
            <a:r>
              <a:rPr lang="en-US" sz="2000" baseline="-25000" dirty="0" err="1"/>
              <a:t>s</a:t>
            </a:r>
            <a:r>
              <a:rPr lang="en-US" sz="2000" dirty="0"/>
              <a:t> &gt; a</a:t>
            </a:r>
          </a:p>
          <a:p>
            <a:endParaRPr lang="en-US" sz="2000" dirty="0"/>
          </a:p>
          <a:p>
            <a:pPr marL="0" indent="0">
              <a:buNone/>
            </a:pPr>
            <a:r>
              <a:rPr lang="en-US" sz="2000" dirty="0"/>
              <a:t>	P</a:t>
            </a:r>
            <a:r>
              <a:rPr lang="en-US" sz="2000" baseline="-25000" dirty="0"/>
              <a:t>s</a:t>
            </a:r>
            <a:r>
              <a:rPr lang="en-US" sz="2000" dirty="0"/>
              <a:t> = </a:t>
            </a:r>
            <a:r>
              <a:rPr lang="az-Cyrl-AZ" sz="2000" dirty="0">
                <a:latin typeface="Times New Roman"/>
                <a:cs typeface="Times New Roman"/>
              </a:rPr>
              <a:t>л</a:t>
            </a:r>
            <a:r>
              <a:rPr lang="en-US" sz="2000" baseline="30000" dirty="0"/>
              <a:t>2</a:t>
            </a:r>
            <a:r>
              <a:rPr lang="en-US" sz="2000" dirty="0"/>
              <a:t> r</a:t>
            </a:r>
            <a:r>
              <a:rPr lang="en-US" sz="2000" baseline="-25000" dirty="0"/>
              <a:t>s</a:t>
            </a:r>
            <a:r>
              <a:rPr lang="en-US" sz="2000" baseline="30000" dirty="0"/>
              <a:t>2</a:t>
            </a:r>
            <a:r>
              <a:rPr lang="en-US" sz="2000" dirty="0"/>
              <a:t> B</a:t>
            </a:r>
            <a:r>
              <a:rPr lang="en-US" sz="2000" baseline="-25000" dirty="0"/>
              <a:t>0</a:t>
            </a:r>
            <a:r>
              <a:rPr lang="en-US" sz="2000" dirty="0"/>
              <a:t> ;</a:t>
            </a:r>
          </a:p>
          <a:p>
            <a:pPr marL="0" indent="0">
              <a:buNone/>
            </a:pPr>
            <a:r>
              <a:rPr lang="en-US" sz="2000" dirty="0"/>
              <a:t>	</a:t>
            </a:r>
            <a:r>
              <a:rPr lang="en-US" sz="2000" dirty="0" err="1"/>
              <a:t>r</a:t>
            </a:r>
            <a:r>
              <a:rPr lang="en-US" sz="2000" baseline="-25000" dirty="0" err="1"/>
              <a:t>s</a:t>
            </a:r>
            <a:r>
              <a:rPr lang="en-US" sz="2000" baseline="-25000" dirty="0"/>
              <a:t>	</a:t>
            </a:r>
            <a:r>
              <a:rPr lang="en-US" sz="2000" dirty="0"/>
              <a:t>: </a:t>
            </a:r>
            <a:r>
              <a:rPr lang="en-US" sz="2000" dirty="0" err="1"/>
              <a:t>jari-jari</a:t>
            </a:r>
            <a:r>
              <a:rPr lang="en-US" sz="2000" dirty="0"/>
              <a:t> </a:t>
            </a:r>
            <a:r>
              <a:rPr lang="en-US" sz="2000" dirty="0" err="1"/>
              <a:t>daerah</a:t>
            </a:r>
            <a:r>
              <a:rPr lang="en-US" sz="2000" dirty="0"/>
              <a:t> </a:t>
            </a:r>
            <a:r>
              <a:rPr lang="en-US" sz="2000" dirty="0" err="1"/>
              <a:t>aktif</a:t>
            </a:r>
            <a:r>
              <a:rPr lang="en-US" sz="2000" dirty="0"/>
              <a:t> (</a:t>
            </a:r>
            <a:r>
              <a:rPr lang="en-US" sz="2000" i="1" dirty="0"/>
              <a:t>cm</a:t>
            </a:r>
            <a:r>
              <a:rPr lang="en-US" sz="2000" dirty="0"/>
              <a:t>);</a:t>
            </a:r>
          </a:p>
          <a:p>
            <a:pPr marL="0" indent="0">
              <a:buNone/>
            </a:pPr>
            <a:r>
              <a:rPr lang="en-US" sz="2000" dirty="0"/>
              <a:t>	B</a:t>
            </a:r>
            <a:r>
              <a:rPr lang="en-US" sz="2000" baseline="-25000" dirty="0"/>
              <a:t>0</a:t>
            </a:r>
            <a:r>
              <a:rPr lang="en-US" sz="2000" dirty="0"/>
              <a:t> 	: </a:t>
            </a:r>
            <a:r>
              <a:rPr lang="en-US" sz="2000" dirty="0" err="1"/>
              <a:t>daya</a:t>
            </a:r>
            <a:r>
              <a:rPr lang="en-US" sz="2000" dirty="0"/>
              <a:t> </a:t>
            </a:r>
            <a:r>
              <a:rPr lang="en-US" sz="2000" dirty="0" err="1"/>
              <a:t>optik</a:t>
            </a:r>
            <a:r>
              <a:rPr lang="en-US" sz="2000" dirty="0"/>
              <a:t> yang </a:t>
            </a:r>
            <a:r>
              <a:rPr lang="en-US" sz="2000" dirty="0" err="1"/>
              <a:t>diradiasikan</a:t>
            </a:r>
            <a:r>
              <a:rPr lang="en-US" sz="2000" dirty="0"/>
              <a:t> </a:t>
            </a:r>
            <a:r>
              <a:rPr lang="en-US" sz="2000" dirty="0" err="1"/>
              <a:t>tegak</a:t>
            </a:r>
            <a:r>
              <a:rPr lang="en-US" sz="2000" dirty="0"/>
              <a:t> </a:t>
            </a:r>
            <a:r>
              <a:rPr lang="en-US" sz="2000" dirty="0" err="1"/>
              <a:t>lurus</a:t>
            </a:r>
            <a:r>
              <a:rPr lang="en-US" sz="2000" dirty="0"/>
              <a:t> </a:t>
            </a:r>
            <a:r>
              <a:rPr lang="fi-FI" sz="2000" dirty="0"/>
              <a:t>terhadap 			  permukaan emisi (</a:t>
            </a:r>
            <a:r>
              <a:rPr lang="fi-FI" sz="2000" i="1" dirty="0"/>
              <a:t>W/(cm</a:t>
            </a:r>
            <a:r>
              <a:rPr lang="fi-FI" sz="2000" i="1" baseline="30000" dirty="0"/>
              <a:t>2</a:t>
            </a:r>
            <a:r>
              <a:rPr lang="fi-FI" sz="2000" i="1" dirty="0"/>
              <a:t>.sr)</a:t>
            </a:r>
            <a:r>
              <a:rPr lang="fi-FI" sz="2000" dirty="0"/>
              <a:t>);</a:t>
            </a:r>
          </a:p>
          <a:p>
            <a:pPr marL="0" indent="0">
              <a:buNone/>
            </a:pPr>
            <a:r>
              <a:rPr lang="en-US" sz="2000" dirty="0"/>
              <a:t>	</a:t>
            </a:r>
            <a:r>
              <a:rPr lang="en-US" sz="2000" dirty="0" err="1"/>
              <a:t>sr</a:t>
            </a:r>
            <a:r>
              <a:rPr lang="en-US" sz="2000" dirty="0"/>
              <a:t>	: steradian</a:t>
            </a:r>
          </a:p>
          <a:p>
            <a:pPr marL="0" indent="0">
              <a:buNone/>
            </a:pPr>
            <a:r>
              <a:rPr lang="en-US" sz="2000" dirty="0"/>
              <a:t>	NA 	: numerical aperture </a:t>
            </a:r>
            <a:r>
              <a:rPr lang="en-US" sz="2000" dirty="0" err="1"/>
              <a:t>serat</a:t>
            </a:r>
            <a:r>
              <a:rPr lang="en-US" sz="2000" dirty="0"/>
              <a:t> </a:t>
            </a:r>
            <a:r>
              <a:rPr lang="en-US" sz="2000" dirty="0" err="1"/>
              <a:t>optik</a:t>
            </a:r>
            <a:endParaRPr lang="en-US" sz="2000" dirty="0"/>
          </a:p>
          <a:p>
            <a:pPr marL="0" indent="0">
              <a:buNone/>
            </a:pPr>
            <a:r>
              <a:rPr lang="it-IT" sz="2000" dirty="0"/>
              <a:t>	a 	: jari-jari inti serat (</a:t>
            </a:r>
            <a:r>
              <a:rPr lang="it-IT" sz="2000" i="1" dirty="0"/>
              <a:t>cm</a:t>
            </a:r>
            <a:r>
              <a:rPr lang="it-IT" sz="2000" dirty="0"/>
              <a:t>).</a:t>
            </a:r>
            <a:endParaRPr lang="en-US" sz="2000" dirty="0"/>
          </a:p>
        </p:txBody>
      </p:sp>
    </p:spTree>
    <p:extLst>
      <p:ext uri="{BB962C8B-B14F-4D97-AF65-F5344CB8AC3E}">
        <p14:creationId xmlns:p14="http://schemas.microsoft.com/office/powerpoint/2010/main" val="241563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635A-193B-46BC-B37A-5CB43CB47014}"/>
              </a:ext>
            </a:extLst>
          </p:cNvPr>
          <p:cNvSpPr>
            <a:spLocks noGrp="1"/>
          </p:cNvSpPr>
          <p:nvPr>
            <p:ph type="title"/>
          </p:nvPr>
        </p:nvSpPr>
        <p:spPr/>
        <p:txBody>
          <a:bodyPr/>
          <a:lstStyle/>
          <a:p>
            <a:r>
              <a:rPr lang="en-US" dirty="0"/>
              <a:t>Media Converter </a:t>
            </a:r>
            <a:r>
              <a:rPr lang="en-US" dirty="0" err="1"/>
              <a:t>Optik</a:t>
            </a:r>
            <a:endParaRPr lang="en-ID" dirty="0"/>
          </a:p>
        </p:txBody>
      </p:sp>
      <p:pic>
        <p:nvPicPr>
          <p:cNvPr id="6146" name="Picture 2">
            <a:extLst>
              <a:ext uri="{FF2B5EF4-FFF2-40B4-BE49-F238E27FC236}">
                <a16:creationId xmlns:a16="http://schemas.microsoft.com/office/drawing/2014/main" id="{2F6EB270-72AB-4142-8007-7523148577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50" y="1690688"/>
            <a:ext cx="4486275" cy="4071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94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554162"/>
          </a:xfrm>
        </p:spPr>
        <p:txBody>
          <a:bodyPr>
            <a:normAutofit/>
          </a:bodyPr>
          <a:lstStyle/>
          <a:p>
            <a:r>
              <a:rPr lang="en-US" dirty="0" err="1"/>
              <a:t>Pembangkitan</a:t>
            </a:r>
            <a:r>
              <a:rPr lang="en-US" dirty="0"/>
              <a:t> </a:t>
            </a:r>
            <a:r>
              <a:rPr lang="en-US" dirty="0" err="1"/>
              <a:t>Cahaya</a:t>
            </a:r>
            <a:endParaRPr lang="en-US" dirty="0"/>
          </a:p>
        </p:txBody>
      </p:sp>
      <p:sp>
        <p:nvSpPr>
          <p:cNvPr id="3" name="Content Placeholder 2"/>
          <p:cNvSpPr>
            <a:spLocks noGrp="1"/>
          </p:cNvSpPr>
          <p:nvPr>
            <p:ph sz="quarter" idx="1"/>
          </p:nvPr>
        </p:nvSpPr>
        <p:spPr>
          <a:xfrm>
            <a:off x="609600" y="1928019"/>
            <a:ext cx="10972800" cy="3001961"/>
          </a:xfrm>
        </p:spPr>
        <p:txBody>
          <a:bodyPr>
            <a:normAutofit/>
          </a:bodyPr>
          <a:lstStyle/>
          <a:p>
            <a:r>
              <a:rPr lang="en-US" sz="3200" dirty="0"/>
              <a:t>Forward-bias </a:t>
            </a:r>
            <a:r>
              <a:rPr lang="en-US" sz="3200" i="1" dirty="0" err="1"/>
              <a:t>pn</a:t>
            </a:r>
            <a:r>
              <a:rPr lang="en-US" sz="3200" i="1" dirty="0"/>
              <a:t> junction</a:t>
            </a:r>
          </a:p>
          <a:p>
            <a:pPr lvl="1"/>
            <a:r>
              <a:rPr lang="nn-NO" sz="2800" dirty="0"/>
              <a:t>Doping lebih banyak daripada dioda elektronik</a:t>
            </a:r>
          </a:p>
          <a:p>
            <a:pPr lvl="1"/>
            <a:r>
              <a:rPr lang="sv-SE" sz="2800" dirty="0"/>
              <a:t>Tambahan fitur untuk menahan pembawa muatan </a:t>
            </a:r>
            <a:r>
              <a:rPr lang="en-US" sz="2800" dirty="0" err="1"/>
              <a:t>dan</a:t>
            </a:r>
            <a:r>
              <a:rPr lang="en-US" sz="2800" dirty="0"/>
              <a:t> </a:t>
            </a:r>
            <a:r>
              <a:rPr lang="en-US" sz="2800" dirty="0" err="1"/>
              <a:t>medan</a:t>
            </a:r>
            <a:r>
              <a:rPr lang="en-US" sz="2800" dirty="0"/>
              <a:t> </a:t>
            </a:r>
            <a:r>
              <a:rPr lang="en-US" sz="2800" dirty="0" err="1"/>
              <a:t>cahaya</a:t>
            </a:r>
            <a:endParaRPr lang="en-US" sz="2800" dirty="0"/>
          </a:p>
          <a:p>
            <a:r>
              <a:rPr lang="en-US" sz="3200" dirty="0" err="1"/>
              <a:t>Pembangkitan</a:t>
            </a:r>
            <a:r>
              <a:rPr lang="en-US" sz="3200" dirty="0"/>
              <a:t> </a:t>
            </a:r>
            <a:r>
              <a:rPr lang="en-US" sz="3200" dirty="0" err="1"/>
              <a:t>cahaya</a:t>
            </a:r>
            <a:endParaRPr lang="en-US" sz="3200" dirty="0"/>
          </a:p>
          <a:p>
            <a:pPr lvl="1"/>
            <a:r>
              <a:rPr lang="en-US" sz="2800" dirty="0" err="1"/>
              <a:t>Rekombinasi</a:t>
            </a:r>
            <a:r>
              <a:rPr lang="en-US" sz="2800" dirty="0"/>
              <a:t> </a:t>
            </a:r>
            <a:r>
              <a:rPr lang="en-US" sz="2800" dirty="0" err="1"/>
              <a:t>radiatip</a:t>
            </a:r>
            <a:r>
              <a:rPr lang="en-US" sz="2800" dirty="0"/>
              <a:t> </a:t>
            </a:r>
            <a:r>
              <a:rPr lang="en-US" sz="2800" dirty="0" err="1"/>
              <a:t>elektron</a:t>
            </a:r>
            <a:r>
              <a:rPr lang="en-US" sz="2800" dirty="0"/>
              <a:t> </a:t>
            </a:r>
            <a:r>
              <a:rPr lang="en-US" sz="2800" dirty="0" err="1"/>
              <a:t>dan</a:t>
            </a:r>
            <a:r>
              <a:rPr lang="en-US" sz="2800" dirty="0"/>
              <a:t> hole</a:t>
            </a:r>
          </a:p>
          <a:p>
            <a:pPr lvl="1"/>
            <a:r>
              <a:rPr lang="en-US" sz="2800" dirty="0" err="1"/>
              <a:t>Rekombinasi</a:t>
            </a:r>
            <a:r>
              <a:rPr lang="en-US" sz="2800" dirty="0"/>
              <a:t> </a:t>
            </a:r>
            <a:r>
              <a:rPr lang="en-US" sz="2800" dirty="0" err="1"/>
              <a:t>radiatip</a:t>
            </a:r>
            <a:r>
              <a:rPr lang="en-US" sz="2800" dirty="0"/>
              <a:t> dan </a:t>
            </a:r>
            <a:r>
              <a:rPr lang="en-US" sz="2800" dirty="0" err="1"/>
              <a:t>nonradiatip</a:t>
            </a:r>
            <a:endParaRPr lang="en-US" sz="2800" dirty="0"/>
          </a:p>
        </p:txBody>
      </p:sp>
    </p:spTree>
    <p:extLst>
      <p:ext uri="{BB962C8B-B14F-4D97-AF65-F5344CB8AC3E}">
        <p14:creationId xmlns:p14="http://schemas.microsoft.com/office/powerpoint/2010/main" val="3136626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auto">
          <a:xfrm>
            <a:off x="6536174" y="998525"/>
            <a:ext cx="4817626" cy="2856251"/>
          </a:xfrm>
          <a:prstGeom prst="rect">
            <a:avLst/>
          </a:prstGeom>
          <a:ln>
            <a:noFill/>
          </a:ln>
          <a:effectLst>
            <a:outerShdw blurRad="190500" algn="tl" rotWithShape="0">
              <a:srgbClr val="000000">
                <a:alpha val="70000"/>
              </a:srgbClr>
            </a:outerShdw>
          </a:effectLst>
        </p:spPr>
      </p:pic>
      <p:sp>
        <p:nvSpPr>
          <p:cNvPr id="5" name="Rectangle 4"/>
          <p:cNvSpPr/>
          <p:nvPr/>
        </p:nvSpPr>
        <p:spPr>
          <a:xfrm>
            <a:off x="6163687" y="4267200"/>
            <a:ext cx="5562600" cy="923330"/>
          </a:xfrm>
          <a:prstGeom prst="rect">
            <a:avLst/>
          </a:prstGeom>
        </p:spPr>
        <p:txBody>
          <a:bodyPr wrap="square">
            <a:spAutoFit/>
          </a:bodyPr>
          <a:lstStyle/>
          <a:p>
            <a:pPr algn="ctr"/>
            <a:r>
              <a:rPr lang="en-US" dirty="0"/>
              <a:t>“Bias </a:t>
            </a:r>
            <a:r>
              <a:rPr lang="en-US" dirty="0" err="1"/>
              <a:t>maju</a:t>
            </a:r>
            <a:r>
              <a:rPr lang="en-US" dirty="0"/>
              <a:t> (</a:t>
            </a:r>
            <a:r>
              <a:rPr lang="en-US" i="1" dirty="0"/>
              <a:t>forward bias</a:t>
            </a:r>
            <a:r>
              <a:rPr lang="en-US" dirty="0"/>
              <a:t>) </a:t>
            </a:r>
            <a:r>
              <a:rPr lang="en-US" dirty="0" err="1"/>
              <a:t>mengecilkan</a:t>
            </a:r>
            <a:r>
              <a:rPr lang="en-US" dirty="0"/>
              <a:t> </a:t>
            </a:r>
            <a:r>
              <a:rPr lang="en-US" dirty="0" err="1"/>
              <a:t>potensial</a:t>
            </a:r>
            <a:r>
              <a:rPr lang="en-US" dirty="0"/>
              <a:t> barrier </a:t>
            </a:r>
            <a:r>
              <a:rPr lang="en-US" dirty="0" err="1"/>
              <a:t>memungkinkan</a:t>
            </a:r>
            <a:r>
              <a:rPr lang="en-US" dirty="0"/>
              <a:t> </a:t>
            </a:r>
            <a:r>
              <a:rPr lang="es-ES" dirty="0" err="1"/>
              <a:t>pembawa</a:t>
            </a:r>
            <a:r>
              <a:rPr lang="es-ES" dirty="0"/>
              <a:t> </a:t>
            </a:r>
            <a:r>
              <a:rPr lang="es-ES" dirty="0" err="1"/>
              <a:t>mayoritas</a:t>
            </a:r>
            <a:r>
              <a:rPr lang="es-ES" dirty="0"/>
              <a:t> (</a:t>
            </a:r>
            <a:r>
              <a:rPr lang="es-ES" dirty="0" err="1"/>
              <a:t>majority</a:t>
            </a:r>
            <a:r>
              <a:rPr lang="es-ES" dirty="0"/>
              <a:t> </a:t>
            </a:r>
            <a:r>
              <a:rPr lang="es-ES" dirty="0" err="1"/>
              <a:t>carrier</a:t>
            </a:r>
            <a:r>
              <a:rPr lang="es-ES" dirty="0"/>
              <a:t>) </a:t>
            </a:r>
            <a:r>
              <a:rPr lang="es-ES" dirty="0" err="1"/>
              <a:t>berdifusi</a:t>
            </a:r>
            <a:r>
              <a:rPr lang="es-ES" dirty="0"/>
              <a:t> </a:t>
            </a:r>
            <a:r>
              <a:rPr lang="es-ES" dirty="0" err="1"/>
              <a:t>melintasi</a:t>
            </a:r>
            <a:r>
              <a:rPr lang="es-ES" dirty="0"/>
              <a:t> </a:t>
            </a:r>
            <a:r>
              <a:rPr lang="es-ES" dirty="0" err="1"/>
              <a:t>junction</a:t>
            </a:r>
            <a:r>
              <a:rPr lang="es-ES" dirty="0"/>
              <a:t>”</a:t>
            </a:r>
            <a:endParaRPr lang="en-US" dirty="0"/>
          </a:p>
        </p:txBody>
      </p:sp>
      <p:sp>
        <p:nvSpPr>
          <p:cNvPr id="4" name="TextBox 3"/>
          <p:cNvSpPr txBox="1"/>
          <p:nvPr/>
        </p:nvSpPr>
        <p:spPr>
          <a:xfrm>
            <a:off x="838200" y="399791"/>
            <a:ext cx="5190114" cy="549381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en-US" dirty="0" err="1"/>
              <a:t>Ketika</a:t>
            </a:r>
            <a:r>
              <a:rPr lang="en-US" dirty="0"/>
              <a:t> </a:t>
            </a:r>
            <a:r>
              <a:rPr lang="en-US" i="1" dirty="0" err="1">
                <a:solidFill>
                  <a:schemeClr val="tx1"/>
                </a:solidFill>
              </a:rPr>
              <a:t>pn</a:t>
            </a:r>
            <a:r>
              <a:rPr lang="en-US" i="1" dirty="0">
                <a:solidFill>
                  <a:schemeClr val="tx1"/>
                </a:solidFill>
              </a:rPr>
              <a:t> junction </a:t>
            </a:r>
            <a:r>
              <a:rPr lang="en-US" dirty="0" err="1"/>
              <a:t>dicatu</a:t>
            </a:r>
            <a:r>
              <a:rPr lang="en-US" dirty="0"/>
              <a:t> </a:t>
            </a:r>
            <a:r>
              <a:rPr lang="en-US" dirty="0" err="1"/>
              <a:t>dengan</a:t>
            </a:r>
            <a:r>
              <a:rPr lang="en-US" dirty="0"/>
              <a:t> </a:t>
            </a:r>
            <a:r>
              <a:rPr lang="en-US" dirty="0" err="1"/>
              <a:t>teknik</a:t>
            </a:r>
            <a:r>
              <a:rPr lang="en-US" dirty="0"/>
              <a:t> </a:t>
            </a:r>
            <a:r>
              <a:rPr lang="en-US" i="1" dirty="0">
                <a:solidFill>
                  <a:srgbClr val="FF0000"/>
                </a:solidFill>
              </a:rPr>
              <a:t>forward bias </a:t>
            </a:r>
            <a:r>
              <a:rPr lang="en-US" dirty="0"/>
              <a:t>(</a:t>
            </a:r>
            <a:r>
              <a:rPr lang="en-US" dirty="0" err="1"/>
              <a:t>terlihat</a:t>
            </a:r>
            <a:r>
              <a:rPr lang="en-US" dirty="0"/>
              <a:t> </a:t>
            </a:r>
            <a:r>
              <a:rPr lang="en-US" dirty="0" err="1"/>
              <a:t>seperti</a:t>
            </a:r>
            <a:r>
              <a:rPr lang="en-US" dirty="0"/>
              <a:t> di </a:t>
            </a:r>
            <a:r>
              <a:rPr lang="en-US" dirty="0" err="1"/>
              <a:t>gambar</a:t>
            </a:r>
            <a:r>
              <a:rPr lang="en-US" dirty="0"/>
              <a:t>/</a:t>
            </a:r>
            <a:r>
              <a:rPr lang="en-US" dirty="0" err="1"/>
              <a:t>kebalikan</a:t>
            </a:r>
            <a:r>
              <a:rPr lang="en-US" dirty="0"/>
              <a:t> </a:t>
            </a:r>
            <a:r>
              <a:rPr lang="en-US" dirty="0" err="1"/>
              <a:t>dari</a:t>
            </a:r>
            <a:r>
              <a:rPr lang="en-US" dirty="0"/>
              <a:t> reverse bias) </a:t>
            </a:r>
            <a:r>
              <a:rPr lang="en-US" dirty="0" err="1"/>
              <a:t>magnitudo</a:t>
            </a:r>
            <a:r>
              <a:rPr lang="en-US" dirty="0"/>
              <a:t> (</a:t>
            </a:r>
            <a:r>
              <a:rPr lang="en-US" dirty="0" err="1"/>
              <a:t>nilai</a:t>
            </a:r>
            <a:r>
              <a:rPr lang="en-US" dirty="0"/>
              <a:t>/</a:t>
            </a:r>
            <a:r>
              <a:rPr lang="en-US" dirty="0" err="1"/>
              <a:t>besaran</a:t>
            </a:r>
            <a:r>
              <a:rPr lang="en-US" dirty="0"/>
              <a:t>) </a:t>
            </a:r>
            <a:r>
              <a:rPr lang="en-US" dirty="0" err="1"/>
              <a:t>dari</a:t>
            </a:r>
            <a:r>
              <a:rPr lang="en-US" dirty="0"/>
              <a:t> </a:t>
            </a:r>
            <a:r>
              <a:rPr lang="en-US" i="1" dirty="0"/>
              <a:t>barrier potential </a:t>
            </a:r>
            <a:r>
              <a:rPr lang="en-US" dirty="0" err="1"/>
              <a:t>menurun</a:t>
            </a:r>
            <a:r>
              <a:rPr lang="en-US" dirty="0"/>
              <a:t>. </a:t>
            </a:r>
            <a:r>
              <a:rPr lang="en-US" dirty="0" err="1"/>
              <a:t>Elektron</a:t>
            </a:r>
            <a:r>
              <a:rPr lang="en-US" dirty="0"/>
              <a:t> di pita </a:t>
            </a:r>
            <a:r>
              <a:rPr lang="en-US" dirty="0" err="1"/>
              <a:t>konduksi</a:t>
            </a:r>
            <a:r>
              <a:rPr lang="en-US" dirty="0"/>
              <a:t> </a:t>
            </a:r>
            <a:r>
              <a:rPr lang="en-US" dirty="0" err="1"/>
              <a:t>pada</a:t>
            </a:r>
            <a:r>
              <a:rPr lang="en-US" dirty="0"/>
              <a:t> </a:t>
            </a:r>
            <a:r>
              <a:rPr lang="en-US" dirty="0" err="1"/>
              <a:t>sisi</a:t>
            </a:r>
            <a:r>
              <a:rPr lang="en-US" dirty="0"/>
              <a:t> </a:t>
            </a:r>
            <a:r>
              <a:rPr lang="en-US" i="1" dirty="0"/>
              <a:t>(n) </a:t>
            </a:r>
            <a:r>
              <a:rPr lang="en-US" dirty="0" err="1"/>
              <a:t>dan</a:t>
            </a:r>
            <a:r>
              <a:rPr lang="en-US" dirty="0"/>
              <a:t> hole di pita </a:t>
            </a:r>
            <a:r>
              <a:rPr lang="en-US" dirty="0" err="1"/>
              <a:t>valensi</a:t>
            </a:r>
            <a:r>
              <a:rPr lang="en-US" dirty="0"/>
              <a:t> di </a:t>
            </a:r>
            <a:r>
              <a:rPr lang="en-US" dirty="0" err="1"/>
              <a:t>sisi</a:t>
            </a:r>
            <a:r>
              <a:rPr lang="en-US" dirty="0"/>
              <a:t> </a:t>
            </a:r>
            <a:r>
              <a:rPr lang="en-US" i="1" dirty="0"/>
              <a:t>(p) </a:t>
            </a:r>
            <a:r>
              <a:rPr lang="en-US" dirty="0"/>
              <a:t>(</a:t>
            </a:r>
            <a:r>
              <a:rPr lang="en-US" i="1" dirty="0"/>
              <a:t>majority carrier</a:t>
            </a:r>
            <a:r>
              <a:rPr lang="en-US" dirty="0"/>
              <a:t>) </a:t>
            </a:r>
            <a:r>
              <a:rPr lang="en-US" dirty="0" err="1"/>
              <a:t>menyebar</a:t>
            </a:r>
            <a:r>
              <a:rPr lang="en-US" dirty="0"/>
              <a:t> </a:t>
            </a:r>
            <a:r>
              <a:rPr lang="en-US" dirty="0" err="1"/>
              <a:t>dan</a:t>
            </a:r>
            <a:r>
              <a:rPr lang="en-US" dirty="0"/>
              <a:t> </a:t>
            </a:r>
            <a:r>
              <a:rPr lang="en-US" dirty="0" err="1"/>
              <a:t>menyeberangi</a:t>
            </a:r>
            <a:r>
              <a:rPr lang="en-US" dirty="0"/>
              <a:t> </a:t>
            </a:r>
            <a:r>
              <a:rPr lang="en-US" dirty="0" err="1"/>
              <a:t>daerah</a:t>
            </a:r>
            <a:r>
              <a:rPr lang="en-US" dirty="0"/>
              <a:t> </a:t>
            </a:r>
            <a:r>
              <a:rPr lang="en-US" dirty="0" err="1"/>
              <a:t>sambungan</a:t>
            </a:r>
            <a:r>
              <a:rPr lang="en-US" dirty="0"/>
              <a:t>. </a:t>
            </a:r>
            <a:r>
              <a:rPr lang="en-US" dirty="0" err="1"/>
              <a:t>Dalam</a:t>
            </a:r>
            <a:r>
              <a:rPr lang="en-US" dirty="0"/>
              <a:t> </a:t>
            </a:r>
            <a:r>
              <a:rPr lang="en-US" dirty="0" err="1"/>
              <a:t>satu</a:t>
            </a:r>
            <a:r>
              <a:rPr lang="en-US" dirty="0"/>
              <a:t> kali </a:t>
            </a:r>
            <a:r>
              <a:rPr lang="en-US" dirty="0" err="1"/>
              <a:t>penyeberangan</a:t>
            </a:r>
            <a:r>
              <a:rPr lang="en-US" dirty="0"/>
              <a:t> </a:t>
            </a:r>
            <a:r>
              <a:rPr lang="en-US" dirty="0" err="1"/>
              <a:t>secara</a:t>
            </a:r>
            <a:r>
              <a:rPr lang="en-US" dirty="0"/>
              <a:t> </a:t>
            </a:r>
            <a:r>
              <a:rPr lang="en-US" dirty="0" err="1"/>
              <a:t>signifikan</a:t>
            </a:r>
            <a:r>
              <a:rPr lang="en-US" dirty="0"/>
              <a:t> </a:t>
            </a:r>
            <a:r>
              <a:rPr lang="en-US" dirty="0" err="1"/>
              <a:t>mampu</a:t>
            </a:r>
            <a:r>
              <a:rPr lang="en-US" dirty="0"/>
              <a:t> </a:t>
            </a:r>
            <a:r>
              <a:rPr lang="en-US" dirty="0" err="1"/>
              <a:t>meningkatkan</a:t>
            </a:r>
            <a:r>
              <a:rPr lang="en-US" dirty="0"/>
              <a:t> </a:t>
            </a:r>
            <a:r>
              <a:rPr lang="en-US" dirty="0" err="1"/>
              <a:t>konsentrasi</a:t>
            </a:r>
            <a:r>
              <a:rPr lang="en-US" dirty="0"/>
              <a:t> </a:t>
            </a:r>
            <a:r>
              <a:rPr lang="en-US" i="1" dirty="0"/>
              <a:t>minority carrier </a:t>
            </a:r>
            <a:r>
              <a:rPr lang="en-US" dirty="0"/>
              <a:t> </a:t>
            </a:r>
            <a:r>
              <a:rPr lang="en-US" dirty="0" err="1"/>
              <a:t>dan</a:t>
            </a:r>
            <a:r>
              <a:rPr lang="en-US" dirty="0"/>
              <a:t>  </a:t>
            </a:r>
            <a:r>
              <a:rPr lang="en-US" dirty="0" err="1"/>
              <a:t>kemudian</a:t>
            </a:r>
            <a:r>
              <a:rPr lang="en-US" dirty="0"/>
              <a:t> </a:t>
            </a:r>
            <a:r>
              <a:rPr lang="en-US" i="1" dirty="0"/>
              <a:t>minority carrier </a:t>
            </a:r>
            <a:r>
              <a:rPr lang="en-US" dirty="0" err="1"/>
              <a:t>ini</a:t>
            </a:r>
            <a:r>
              <a:rPr lang="en-US" dirty="0"/>
              <a:t> </a:t>
            </a:r>
            <a:r>
              <a:rPr lang="en-US" dirty="0" err="1"/>
              <a:t>akan</a:t>
            </a:r>
            <a:r>
              <a:rPr lang="en-US" dirty="0"/>
              <a:t> </a:t>
            </a:r>
            <a:r>
              <a:rPr lang="en-US" dirty="0" err="1"/>
              <a:t>mengalami</a:t>
            </a:r>
            <a:r>
              <a:rPr lang="en-US" dirty="0"/>
              <a:t> proses </a:t>
            </a:r>
            <a:r>
              <a:rPr lang="en-US" dirty="0" err="1"/>
              <a:t>rekombinasi</a:t>
            </a:r>
            <a:r>
              <a:rPr lang="en-US" dirty="0"/>
              <a:t>  </a:t>
            </a:r>
            <a:r>
              <a:rPr lang="en-US" dirty="0" err="1"/>
              <a:t>dengan</a:t>
            </a:r>
            <a:r>
              <a:rPr lang="en-US" dirty="0"/>
              <a:t> </a:t>
            </a:r>
            <a:r>
              <a:rPr lang="en-US" dirty="0" err="1"/>
              <a:t>energi</a:t>
            </a:r>
            <a:r>
              <a:rPr lang="en-US" dirty="0"/>
              <a:t> yang </a:t>
            </a:r>
            <a:r>
              <a:rPr lang="en-US" dirty="0" err="1"/>
              <a:t>berasal</a:t>
            </a:r>
            <a:r>
              <a:rPr lang="en-US" dirty="0"/>
              <a:t> </a:t>
            </a:r>
            <a:r>
              <a:rPr lang="en-US" dirty="0" err="1"/>
              <a:t>dari</a:t>
            </a:r>
            <a:r>
              <a:rPr lang="en-US" dirty="0"/>
              <a:t> </a:t>
            </a:r>
            <a:r>
              <a:rPr lang="en-US" i="1" dirty="0"/>
              <a:t>majority carrier</a:t>
            </a:r>
            <a:r>
              <a:rPr lang="en-US" dirty="0"/>
              <a:t>.  </a:t>
            </a:r>
            <a:r>
              <a:rPr lang="en-US" dirty="0" err="1"/>
              <a:t>Rekombinasi</a:t>
            </a:r>
            <a:r>
              <a:rPr lang="en-US" dirty="0"/>
              <a:t> </a:t>
            </a:r>
            <a:r>
              <a:rPr lang="en-US" dirty="0" err="1"/>
              <a:t>dari</a:t>
            </a:r>
            <a:r>
              <a:rPr lang="en-US" dirty="0"/>
              <a:t> </a:t>
            </a:r>
            <a:r>
              <a:rPr lang="en-US" i="1" dirty="0"/>
              <a:t>minority carrier</a:t>
            </a:r>
            <a:r>
              <a:rPr lang="en-US" dirty="0"/>
              <a:t> </a:t>
            </a:r>
            <a:r>
              <a:rPr lang="en-US" dirty="0" err="1"/>
              <a:t>ini</a:t>
            </a:r>
            <a:r>
              <a:rPr lang="en-US" dirty="0"/>
              <a:t> </a:t>
            </a:r>
            <a:r>
              <a:rPr lang="en-US" dirty="0" err="1"/>
              <a:t>adalah</a:t>
            </a:r>
            <a:r>
              <a:rPr lang="en-US" dirty="0"/>
              <a:t> </a:t>
            </a:r>
            <a:r>
              <a:rPr lang="en-US" dirty="0" err="1"/>
              <a:t>mekanisme</a:t>
            </a:r>
            <a:r>
              <a:rPr lang="en-US" dirty="0"/>
              <a:t> yang </a:t>
            </a:r>
            <a:r>
              <a:rPr lang="en-US" dirty="0" err="1"/>
              <a:t>digunakan</a:t>
            </a:r>
            <a:r>
              <a:rPr lang="en-US" dirty="0"/>
              <a:t> </a:t>
            </a:r>
            <a:r>
              <a:rPr lang="en-US" dirty="0" err="1"/>
              <a:t>dalam</a:t>
            </a:r>
            <a:r>
              <a:rPr lang="en-US" dirty="0"/>
              <a:t> proses </a:t>
            </a:r>
            <a:r>
              <a:rPr lang="en-US" dirty="0" err="1"/>
              <a:t>pembangkitan</a:t>
            </a:r>
            <a:r>
              <a:rPr lang="en-US" dirty="0"/>
              <a:t> </a:t>
            </a:r>
            <a:r>
              <a:rPr lang="en-US" dirty="0" err="1"/>
              <a:t>radiasi</a:t>
            </a:r>
            <a:r>
              <a:rPr lang="en-US" dirty="0"/>
              <a:t> </a:t>
            </a:r>
            <a:r>
              <a:rPr lang="en-US" dirty="0" err="1"/>
              <a:t>optik</a:t>
            </a:r>
            <a:endParaRPr lang="en-US" dirty="0"/>
          </a:p>
        </p:txBody>
      </p:sp>
    </p:spTree>
    <p:extLst>
      <p:ext uri="{BB962C8B-B14F-4D97-AF65-F5344CB8AC3E}">
        <p14:creationId xmlns:p14="http://schemas.microsoft.com/office/powerpoint/2010/main" val="399161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b="1"/>
              <a:t>Direct dan Indirect band gap</a:t>
            </a:r>
            <a:endParaRPr lang="en-US"/>
          </a:p>
        </p:txBody>
      </p:sp>
      <p:pic>
        <p:nvPicPr>
          <p:cNvPr id="40962" name="Picture 2"/>
          <p:cNvPicPr>
            <a:picLocks noChangeAspect="1" noChangeArrowheads="1"/>
          </p:cNvPicPr>
          <p:nvPr/>
        </p:nvPicPr>
        <p:blipFill>
          <a:blip r:embed="rId3"/>
          <a:srcRect/>
          <a:stretch>
            <a:fillRect/>
          </a:stretch>
        </p:blipFill>
        <p:spPr bwMode="auto">
          <a:xfrm>
            <a:off x="6705600" y="1676400"/>
            <a:ext cx="4267200" cy="3362808"/>
          </a:xfrm>
          <a:prstGeom prst="rect">
            <a:avLst/>
          </a:prstGeom>
          <a:ln>
            <a:noFill/>
          </a:ln>
          <a:effectLst>
            <a:outerShdw blurRad="190500" algn="tl" rotWithShape="0">
              <a:srgbClr val="000000">
                <a:alpha val="70000"/>
              </a:srgbClr>
            </a:outerShdw>
          </a:effectLst>
        </p:spPr>
      </p:pic>
      <p:sp>
        <p:nvSpPr>
          <p:cNvPr id="5" name="Rectangle 4"/>
          <p:cNvSpPr/>
          <p:nvPr/>
        </p:nvSpPr>
        <p:spPr>
          <a:xfrm>
            <a:off x="5676900" y="5154275"/>
            <a:ext cx="6324600" cy="923330"/>
          </a:xfrm>
          <a:prstGeom prst="rect">
            <a:avLst/>
          </a:prstGeom>
        </p:spPr>
        <p:txBody>
          <a:bodyPr wrap="square">
            <a:spAutoFit/>
          </a:bodyPr>
          <a:lstStyle/>
          <a:p>
            <a:pPr algn="ctr"/>
            <a:r>
              <a:rPr lang="en-US" dirty="0"/>
              <a:t>“</a:t>
            </a:r>
            <a:r>
              <a:rPr lang="en-US" dirty="0" err="1"/>
              <a:t>Rekombinasi</a:t>
            </a:r>
            <a:r>
              <a:rPr lang="en-US" dirty="0"/>
              <a:t> </a:t>
            </a:r>
            <a:r>
              <a:rPr lang="en-US" dirty="0" err="1"/>
              <a:t>elektron</a:t>
            </a:r>
            <a:r>
              <a:rPr lang="en-US" dirty="0"/>
              <a:t> </a:t>
            </a:r>
            <a:r>
              <a:rPr lang="en-US" dirty="0" err="1"/>
              <a:t>dan</a:t>
            </a:r>
            <a:r>
              <a:rPr lang="en-US" dirty="0"/>
              <a:t> </a:t>
            </a:r>
            <a:r>
              <a:rPr lang="en-US" dirty="0" err="1"/>
              <a:t>emisi</a:t>
            </a:r>
            <a:r>
              <a:rPr lang="en-US" dirty="0"/>
              <a:t> photon yang </a:t>
            </a:r>
            <a:r>
              <a:rPr lang="en-US" dirty="0" err="1"/>
              <a:t>berkaitan</a:t>
            </a:r>
            <a:r>
              <a:rPr lang="en-US" dirty="0"/>
              <a:t> </a:t>
            </a:r>
            <a:r>
              <a:rPr lang="en-US" dirty="0" err="1"/>
              <a:t>pada</a:t>
            </a:r>
            <a:r>
              <a:rPr lang="en-US" dirty="0"/>
              <a:t> </a:t>
            </a:r>
            <a:r>
              <a:rPr lang="en-US" dirty="0" err="1"/>
              <a:t>suatu</a:t>
            </a:r>
            <a:r>
              <a:rPr lang="en-US" dirty="0"/>
              <a:t> </a:t>
            </a:r>
            <a:r>
              <a:rPr lang="en-US" dirty="0" err="1"/>
              <a:t>bahan</a:t>
            </a:r>
            <a:r>
              <a:rPr lang="en-US" dirty="0"/>
              <a:t> </a:t>
            </a:r>
            <a:r>
              <a:rPr lang="en-US" i="1" dirty="0">
                <a:solidFill>
                  <a:srgbClr val="FF0000"/>
                </a:solidFill>
              </a:rPr>
              <a:t>direct-band-gap</a:t>
            </a:r>
            <a:r>
              <a:rPr lang="en-US" dirty="0"/>
              <a:t> (</a:t>
            </a:r>
            <a:r>
              <a:rPr lang="en-US" dirty="0" err="1"/>
              <a:t>elektron</a:t>
            </a:r>
            <a:r>
              <a:rPr lang="en-US" dirty="0"/>
              <a:t> </a:t>
            </a:r>
            <a:r>
              <a:rPr lang="pl-PL" dirty="0"/>
              <a:t>dan hole memiliki nilai momentum sama)</a:t>
            </a:r>
            <a:r>
              <a:rPr lang="en-US" dirty="0"/>
              <a:t>”</a:t>
            </a:r>
          </a:p>
        </p:txBody>
      </p:sp>
      <p:sp>
        <p:nvSpPr>
          <p:cNvPr id="6" name="TextBox 5"/>
          <p:cNvSpPr txBox="1"/>
          <p:nvPr/>
        </p:nvSpPr>
        <p:spPr>
          <a:xfrm>
            <a:off x="533400" y="1676400"/>
            <a:ext cx="4648200" cy="34778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dirty="0" err="1"/>
              <a:t>Semikonduktor</a:t>
            </a:r>
            <a:r>
              <a:rPr lang="en-US" sz="2000" dirty="0"/>
              <a:t> </a:t>
            </a:r>
            <a:r>
              <a:rPr lang="en-US" sz="2000" dirty="0" err="1"/>
              <a:t>dapat</a:t>
            </a:r>
            <a:r>
              <a:rPr lang="en-US" sz="2000" dirty="0"/>
              <a:t> </a:t>
            </a:r>
            <a:r>
              <a:rPr lang="en-US" sz="2000" dirty="0" err="1"/>
              <a:t>diklasifikasikan</a:t>
            </a:r>
            <a:r>
              <a:rPr lang="en-US" sz="2000" dirty="0"/>
              <a:t> </a:t>
            </a:r>
            <a:r>
              <a:rPr lang="en-US" sz="2000" dirty="0" err="1"/>
              <a:t>menjadi</a:t>
            </a:r>
            <a:r>
              <a:rPr lang="en-US" sz="2000" dirty="0"/>
              <a:t> </a:t>
            </a:r>
            <a:r>
              <a:rPr lang="en-US" sz="2000" dirty="0" err="1"/>
              <a:t>dua</a:t>
            </a:r>
            <a:r>
              <a:rPr lang="en-US" sz="2000" dirty="0"/>
              <a:t> </a:t>
            </a:r>
            <a:r>
              <a:rPr lang="en-US" sz="2000" dirty="0" err="1"/>
              <a:t>jenis</a:t>
            </a:r>
            <a:r>
              <a:rPr lang="en-US" sz="2000" dirty="0"/>
              <a:t> material </a:t>
            </a:r>
            <a:r>
              <a:rPr lang="en-US" sz="2000" dirty="0" err="1"/>
              <a:t>yaitu</a:t>
            </a:r>
            <a:r>
              <a:rPr lang="en-US" sz="2000" dirty="0"/>
              <a:t> </a:t>
            </a:r>
            <a:r>
              <a:rPr lang="en-US" sz="2000" i="1" dirty="0"/>
              <a:t>direct-band-gap </a:t>
            </a:r>
            <a:r>
              <a:rPr lang="en-US" sz="2000" dirty="0" err="1"/>
              <a:t>atau</a:t>
            </a:r>
            <a:r>
              <a:rPr lang="en-US" sz="2000" dirty="0"/>
              <a:t> </a:t>
            </a:r>
            <a:r>
              <a:rPr lang="en-US" sz="2000" i="1" dirty="0"/>
              <a:t>indirect-band-gap </a:t>
            </a:r>
            <a:r>
              <a:rPr lang="en-US" sz="2000" dirty="0"/>
              <a:t>yang</a:t>
            </a:r>
            <a:r>
              <a:rPr lang="en-US" sz="2000" i="1" dirty="0"/>
              <a:t>  </a:t>
            </a:r>
            <a:r>
              <a:rPr lang="en-US" sz="2000" dirty="0" err="1"/>
              <a:t>ditentukan</a:t>
            </a:r>
            <a:r>
              <a:rPr lang="en-US" sz="2000" dirty="0"/>
              <a:t> </a:t>
            </a:r>
            <a:r>
              <a:rPr lang="en-US" sz="2000" dirty="0" err="1"/>
              <a:t>oleh</a:t>
            </a:r>
            <a:r>
              <a:rPr lang="en-US" sz="2000" dirty="0"/>
              <a:t>  </a:t>
            </a:r>
            <a:r>
              <a:rPr lang="en-US" sz="2000" dirty="0" err="1"/>
              <a:t>nilai</a:t>
            </a:r>
            <a:r>
              <a:rPr lang="en-US" sz="2000" dirty="0"/>
              <a:t> band gap  </a:t>
            </a:r>
            <a:r>
              <a:rPr lang="en-US" sz="2000" dirty="0" err="1"/>
              <a:t>sebagai</a:t>
            </a:r>
            <a:r>
              <a:rPr lang="en-US" sz="2000" dirty="0"/>
              <a:t> </a:t>
            </a:r>
            <a:r>
              <a:rPr lang="en-US" sz="2000" dirty="0" err="1"/>
              <a:t>fungsi</a:t>
            </a:r>
            <a:r>
              <a:rPr lang="en-US" sz="2000" dirty="0"/>
              <a:t> </a:t>
            </a:r>
            <a:r>
              <a:rPr lang="en-US" sz="2000" dirty="0" err="1"/>
              <a:t>dari</a:t>
            </a:r>
            <a:r>
              <a:rPr lang="en-US" sz="2000" dirty="0"/>
              <a:t> momentum (</a:t>
            </a:r>
            <a:r>
              <a:rPr lang="en-US" sz="2000" i="1" dirty="0"/>
              <a:t>k)</a:t>
            </a:r>
            <a:r>
              <a:rPr lang="en-US" sz="2000" dirty="0"/>
              <a:t>.  </a:t>
            </a:r>
            <a:r>
              <a:rPr lang="en-US" sz="2000" dirty="0" err="1"/>
              <a:t>Disebut</a:t>
            </a:r>
            <a:r>
              <a:rPr lang="en-US" sz="2000" dirty="0"/>
              <a:t> </a:t>
            </a:r>
            <a:r>
              <a:rPr lang="en-US" sz="2000" dirty="0" err="1"/>
              <a:t>sebagai</a:t>
            </a:r>
            <a:r>
              <a:rPr lang="en-US" sz="2000" dirty="0"/>
              <a:t> </a:t>
            </a:r>
            <a:r>
              <a:rPr lang="en-US" sz="2000" i="1" dirty="0">
                <a:solidFill>
                  <a:srgbClr val="FF0000"/>
                </a:solidFill>
              </a:rPr>
              <a:t>direct band gap </a:t>
            </a:r>
            <a:r>
              <a:rPr lang="en-US" sz="2000" dirty="0"/>
              <a:t>material </a:t>
            </a:r>
            <a:r>
              <a:rPr lang="en-US" sz="2000" dirty="0" err="1"/>
              <a:t>karena</a:t>
            </a:r>
            <a:r>
              <a:rPr lang="en-US" sz="2000" dirty="0"/>
              <a:t> proses </a:t>
            </a:r>
            <a:r>
              <a:rPr lang="en-US" sz="2000" dirty="0" err="1"/>
              <a:t>rekombinasi</a:t>
            </a:r>
            <a:r>
              <a:rPr lang="en-US" sz="2000" dirty="0"/>
              <a:t> </a:t>
            </a:r>
            <a:r>
              <a:rPr lang="en-US" sz="1600" dirty="0">
                <a:solidFill>
                  <a:srgbClr val="0070C0"/>
                </a:solidFill>
              </a:rPr>
              <a:t>(</a:t>
            </a:r>
            <a:r>
              <a:rPr lang="en-US" sz="1600" i="1" dirty="0" err="1">
                <a:solidFill>
                  <a:srgbClr val="0070C0"/>
                </a:solidFill>
              </a:rPr>
              <a:t>turunnya</a:t>
            </a:r>
            <a:r>
              <a:rPr lang="en-US" sz="1600" i="1" dirty="0">
                <a:solidFill>
                  <a:srgbClr val="0070C0"/>
                </a:solidFill>
              </a:rPr>
              <a:t> </a:t>
            </a:r>
            <a:r>
              <a:rPr lang="en-US" sz="1600" i="1" dirty="0" err="1">
                <a:solidFill>
                  <a:srgbClr val="0070C0"/>
                </a:solidFill>
              </a:rPr>
              <a:t>elektron</a:t>
            </a:r>
            <a:r>
              <a:rPr lang="en-US" sz="1600" i="1" dirty="0">
                <a:solidFill>
                  <a:srgbClr val="0070C0"/>
                </a:solidFill>
              </a:rPr>
              <a:t> </a:t>
            </a:r>
            <a:r>
              <a:rPr lang="en-US" sz="1600" i="1" dirty="0" err="1">
                <a:solidFill>
                  <a:srgbClr val="0070C0"/>
                </a:solidFill>
              </a:rPr>
              <a:t>dari</a:t>
            </a:r>
            <a:r>
              <a:rPr lang="en-US" sz="1600" i="1" dirty="0">
                <a:solidFill>
                  <a:srgbClr val="0070C0"/>
                </a:solidFill>
              </a:rPr>
              <a:t> pita </a:t>
            </a:r>
            <a:r>
              <a:rPr lang="en-US" sz="1600" i="1" dirty="0" err="1">
                <a:solidFill>
                  <a:srgbClr val="0070C0"/>
                </a:solidFill>
              </a:rPr>
              <a:t>konduksi</a:t>
            </a:r>
            <a:r>
              <a:rPr lang="en-US" sz="1600" i="1" dirty="0">
                <a:solidFill>
                  <a:srgbClr val="0070C0"/>
                </a:solidFill>
              </a:rPr>
              <a:t> </a:t>
            </a:r>
            <a:r>
              <a:rPr lang="en-US" sz="1600" i="1" dirty="0" err="1">
                <a:solidFill>
                  <a:srgbClr val="0070C0"/>
                </a:solidFill>
              </a:rPr>
              <a:t>ke</a:t>
            </a:r>
            <a:r>
              <a:rPr lang="en-US" sz="1600" i="1" dirty="0">
                <a:solidFill>
                  <a:srgbClr val="0070C0"/>
                </a:solidFill>
              </a:rPr>
              <a:t> </a:t>
            </a:r>
            <a:r>
              <a:rPr lang="en-US" sz="1600" i="1" dirty="0" err="1">
                <a:solidFill>
                  <a:srgbClr val="0070C0"/>
                </a:solidFill>
              </a:rPr>
              <a:t>valensi</a:t>
            </a:r>
            <a:r>
              <a:rPr lang="en-US" sz="1600" i="1" dirty="0">
                <a:solidFill>
                  <a:srgbClr val="0070C0"/>
                </a:solidFill>
              </a:rPr>
              <a:t> </a:t>
            </a:r>
            <a:r>
              <a:rPr lang="en-US" sz="1600" i="1" dirty="0" err="1">
                <a:solidFill>
                  <a:srgbClr val="0070C0"/>
                </a:solidFill>
              </a:rPr>
              <a:t>dan</a:t>
            </a:r>
            <a:r>
              <a:rPr lang="en-US" sz="1600" i="1" dirty="0">
                <a:solidFill>
                  <a:srgbClr val="0070C0"/>
                </a:solidFill>
              </a:rPr>
              <a:t> </a:t>
            </a:r>
            <a:r>
              <a:rPr lang="en-US" sz="1600" i="1" dirty="0" err="1">
                <a:solidFill>
                  <a:srgbClr val="0070C0"/>
                </a:solidFill>
              </a:rPr>
              <a:t>memancarkan</a:t>
            </a:r>
            <a:r>
              <a:rPr lang="en-US" sz="1600" i="1" dirty="0">
                <a:solidFill>
                  <a:srgbClr val="0070C0"/>
                </a:solidFill>
              </a:rPr>
              <a:t> </a:t>
            </a:r>
            <a:r>
              <a:rPr lang="en-US" sz="1600" i="1" dirty="0" err="1">
                <a:solidFill>
                  <a:srgbClr val="0070C0"/>
                </a:solidFill>
              </a:rPr>
              <a:t>energi</a:t>
            </a:r>
            <a:r>
              <a:rPr lang="en-US" sz="1600" i="1" dirty="0">
                <a:solidFill>
                  <a:srgbClr val="0070C0"/>
                </a:solidFill>
              </a:rPr>
              <a:t> photon</a:t>
            </a:r>
            <a:r>
              <a:rPr lang="en-US" sz="2000" dirty="0">
                <a:solidFill>
                  <a:srgbClr val="0070C0"/>
                </a:solidFill>
              </a:rPr>
              <a:t>) </a:t>
            </a:r>
            <a:r>
              <a:rPr lang="en-US" sz="2000" dirty="0" err="1"/>
              <a:t>bisa</a:t>
            </a:r>
            <a:r>
              <a:rPr lang="en-US" sz="2000" dirty="0"/>
              <a:t> </a:t>
            </a:r>
            <a:r>
              <a:rPr lang="en-US" sz="2000" dirty="0" err="1"/>
              <a:t>berjalan</a:t>
            </a:r>
            <a:r>
              <a:rPr lang="en-US" sz="2000" dirty="0"/>
              <a:t> </a:t>
            </a:r>
            <a:r>
              <a:rPr lang="en-US" sz="2000" dirty="0" err="1"/>
              <a:t>secara</a:t>
            </a:r>
            <a:r>
              <a:rPr lang="en-US" sz="2000" dirty="0"/>
              <a:t> </a:t>
            </a:r>
            <a:r>
              <a:rPr lang="en-US" sz="2000" dirty="0" err="1"/>
              <a:t>langsung</a:t>
            </a:r>
            <a:r>
              <a:rPr lang="en-US" sz="2000" dirty="0"/>
              <a:t>  </a:t>
            </a:r>
            <a:r>
              <a:rPr lang="en-US" sz="2000" dirty="0" err="1"/>
              <a:t>akibat</a:t>
            </a:r>
            <a:r>
              <a:rPr lang="en-US" sz="2000" dirty="0"/>
              <a:t> </a:t>
            </a:r>
            <a:r>
              <a:rPr lang="en-US" sz="2000" dirty="0" err="1"/>
              <a:t>elektron</a:t>
            </a:r>
            <a:r>
              <a:rPr lang="en-US" sz="2000" dirty="0"/>
              <a:t> </a:t>
            </a:r>
            <a:r>
              <a:rPr lang="en-US" sz="2000" dirty="0" err="1"/>
              <a:t>dan</a:t>
            </a:r>
            <a:r>
              <a:rPr lang="en-US" sz="2000" dirty="0"/>
              <a:t> hole </a:t>
            </a:r>
            <a:r>
              <a:rPr lang="en-US" sz="2000" dirty="0" err="1"/>
              <a:t>memiliki</a:t>
            </a:r>
            <a:r>
              <a:rPr lang="en-US" sz="2000" dirty="0"/>
              <a:t> momentum yang </a:t>
            </a:r>
            <a:r>
              <a:rPr lang="en-US" sz="2000" dirty="0" err="1"/>
              <a:t>sama</a:t>
            </a:r>
            <a:endParaRPr lang="en-US" sz="2000" dirty="0"/>
          </a:p>
        </p:txBody>
      </p:sp>
    </p:spTree>
    <p:extLst>
      <p:ext uri="{BB962C8B-B14F-4D97-AF65-F5344CB8AC3E}">
        <p14:creationId xmlns:p14="http://schemas.microsoft.com/office/powerpoint/2010/main" val="3709310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5791200" y="685800"/>
            <a:ext cx="5467350" cy="3447878"/>
          </a:xfrm>
          <a:prstGeom prst="rect">
            <a:avLst/>
          </a:prstGeom>
          <a:ln>
            <a:noFill/>
          </a:ln>
          <a:effectLst>
            <a:outerShdw blurRad="190500" algn="tl" rotWithShape="0">
              <a:srgbClr val="000000">
                <a:alpha val="70000"/>
              </a:srgbClr>
            </a:outerShdw>
          </a:effectLst>
        </p:spPr>
      </p:pic>
      <p:sp>
        <p:nvSpPr>
          <p:cNvPr id="5" name="Rectangle 4"/>
          <p:cNvSpPr/>
          <p:nvPr/>
        </p:nvSpPr>
        <p:spPr>
          <a:xfrm>
            <a:off x="5324475" y="4444900"/>
            <a:ext cx="6400800" cy="923330"/>
          </a:xfrm>
          <a:prstGeom prst="rect">
            <a:avLst/>
          </a:prstGeom>
        </p:spPr>
        <p:txBody>
          <a:bodyPr wrap="square">
            <a:spAutoFit/>
          </a:bodyPr>
          <a:lstStyle/>
          <a:p>
            <a:pPr algn="ctr"/>
            <a:r>
              <a:rPr lang="en-US" dirty="0" err="1"/>
              <a:t>Rekombinasi</a:t>
            </a:r>
            <a:r>
              <a:rPr lang="en-US" dirty="0"/>
              <a:t> </a:t>
            </a:r>
            <a:r>
              <a:rPr lang="en-US" dirty="0" err="1"/>
              <a:t>elektron</a:t>
            </a:r>
            <a:r>
              <a:rPr lang="en-US" dirty="0"/>
              <a:t> </a:t>
            </a:r>
            <a:r>
              <a:rPr lang="en-US" dirty="0" err="1"/>
              <a:t>pada</a:t>
            </a:r>
            <a:r>
              <a:rPr lang="en-US" dirty="0"/>
              <a:t> </a:t>
            </a:r>
            <a:r>
              <a:rPr lang="en-US" dirty="0" err="1"/>
              <a:t>suatu</a:t>
            </a:r>
            <a:r>
              <a:rPr lang="en-US" dirty="0"/>
              <a:t> </a:t>
            </a:r>
            <a:r>
              <a:rPr lang="en-US" dirty="0" err="1"/>
              <a:t>bahan</a:t>
            </a:r>
            <a:r>
              <a:rPr lang="en-US" dirty="0"/>
              <a:t> </a:t>
            </a:r>
            <a:r>
              <a:rPr lang="en-US" i="1" dirty="0">
                <a:solidFill>
                  <a:srgbClr val="FF0000"/>
                </a:solidFill>
              </a:rPr>
              <a:t>indirect-band-gap</a:t>
            </a:r>
          </a:p>
          <a:p>
            <a:pPr algn="ctr"/>
            <a:r>
              <a:rPr lang="en-US" dirty="0"/>
              <a:t>(</a:t>
            </a:r>
            <a:r>
              <a:rPr lang="en-US" dirty="0" err="1"/>
              <a:t>elektron</a:t>
            </a:r>
            <a:r>
              <a:rPr lang="en-US" dirty="0"/>
              <a:t> </a:t>
            </a:r>
            <a:r>
              <a:rPr lang="en-US" dirty="0" err="1"/>
              <a:t>dan</a:t>
            </a:r>
            <a:r>
              <a:rPr lang="en-US" dirty="0"/>
              <a:t> hole </a:t>
            </a:r>
            <a:r>
              <a:rPr lang="en-US" dirty="0" err="1"/>
              <a:t>memiliki</a:t>
            </a:r>
            <a:r>
              <a:rPr lang="en-US" dirty="0"/>
              <a:t> </a:t>
            </a:r>
            <a:r>
              <a:rPr lang="en-US" dirty="0" err="1"/>
              <a:t>nilai</a:t>
            </a:r>
            <a:r>
              <a:rPr lang="en-US" dirty="0"/>
              <a:t> momentum </a:t>
            </a:r>
            <a:r>
              <a:rPr lang="en-US" dirty="0" err="1"/>
              <a:t>berbeda</a:t>
            </a:r>
            <a:r>
              <a:rPr lang="en-US" dirty="0"/>
              <a:t>)</a:t>
            </a:r>
          </a:p>
          <a:p>
            <a:pPr algn="ctr"/>
            <a:r>
              <a:rPr lang="en-US" dirty="0" err="1"/>
              <a:t>membutuhkan</a:t>
            </a:r>
            <a:r>
              <a:rPr lang="en-US" dirty="0"/>
              <a:t> </a:t>
            </a:r>
            <a:r>
              <a:rPr lang="en-US" dirty="0" err="1"/>
              <a:t>energi</a:t>
            </a:r>
            <a:r>
              <a:rPr lang="en-US" dirty="0"/>
              <a:t> </a:t>
            </a:r>
            <a:r>
              <a:rPr lang="en-US" dirty="0" err="1"/>
              <a:t>E</a:t>
            </a:r>
            <a:r>
              <a:rPr lang="en-US" baseline="-25000" dirty="0" err="1"/>
              <a:t>ph</a:t>
            </a:r>
            <a:r>
              <a:rPr lang="en-US" dirty="0"/>
              <a:t> </a:t>
            </a:r>
            <a:r>
              <a:rPr lang="en-US" dirty="0" err="1"/>
              <a:t>dan</a:t>
            </a:r>
            <a:r>
              <a:rPr lang="en-US" dirty="0"/>
              <a:t> momentum </a:t>
            </a:r>
            <a:r>
              <a:rPr lang="en-US" dirty="0" err="1"/>
              <a:t>k</a:t>
            </a:r>
            <a:r>
              <a:rPr lang="en-US" baseline="-25000" dirty="0" err="1"/>
              <a:t>ph</a:t>
            </a:r>
            <a:endParaRPr lang="en-US" baseline="-25000" dirty="0"/>
          </a:p>
        </p:txBody>
      </p:sp>
      <p:sp>
        <p:nvSpPr>
          <p:cNvPr id="4" name="TextBox 3"/>
          <p:cNvSpPr txBox="1"/>
          <p:nvPr/>
        </p:nvSpPr>
        <p:spPr>
          <a:xfrm>
            <a:off x="936762" y="685800"/>
            <a:ext cx="4549637" cy="34778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err="1"/>
              <a:t>Disebut</a:t>
            </a:r>
            <a:r>
              <a:rPr lang="en-US" sz="2000" dirty="0"/>
              <a:t> </a:t>
            </a:r>
            <a:r>
              <a:rPr lang="en-US" sz="2000" i="1" dirty="0">
                <a:solidFill>
                  <a:srgbClr val="FF0000"/>
                </a:solidFill>
              </a:rPr>
              <a:t>indirect band gap </a:t>
            </a:r>
            <a:r>
              <a:rPr lang="en-US" sz="2000" dirty="0"/>
              <a:t>material </a:t>
            </a:r>
            <a:r>
              <a:rPr lang="en-US" sz="2000" dirty="0" err="1"/>
              <a:t>karena</a:t>
            </a:r>
            <a:r>
              <a:rPr lang="en-US" sz="2000" dirty="0"/>
              <a:t>  </a:t>
            </a:r>
            <a:r>
              <a:rPr lang="en-US" sz="2000" dirty="0" err="1"/>
              <a:t>energi</a:t>
            </a:r>
            <a:r>
              <a:rPr lang="en-US" sz="2000" dirty="0"/>
              <a:t> di pita </a:t>
            </a:r>
            <a:r>
              <a:rPr lang="en-US" sz="2000" dirty="0" err="1"/>
              <a:t>konduksi</a:t>
            </a:r>
            <a:r>
              <a:rPr lang="en-US" sz="2000" dirty="0"/>
              <a:t>  minimum </a:t>
            </a:r>
            <a:r>
              <a:rPr lang="en-US" sz="2000" dirty="0" err="1"/>
              <a:t>sedangkan</a:t>
            </a:r>
            <a:r>
              <a:rPr lang="en-US" sz="2000" dirty="0"/>
              <a:t> di pita </a:t>
            </a:r>
            <a:r>
              <a:rPr lang="en-US" sz="2000" dirty="0" err="1"/>
              <a:t>valensi</a:t>
            </a:r>
            <a:r>
              <a:rPr lang="en-US" sz="2000" dirty="0"/>
              <a:t> </a:t>
            </a:r>
            <a:r>
              <a:rPr lang="en-US" sz="2000" dirty="0" err="1"/>
              <a:t>maksimum</a:t>
            </a:r>
            <a:r>
              <a:rPr lang="en-US" sz="2000" dirty="0"/>
              <a:t> dan </a:t>
            </a:r>
            <a:r>
              <a:rPr lang="en-US" sz="2000" dirty="0" err="1"/>
              <a:t>keduanya</a:t>
            </a:r>
            <a:r>
              <a:rPr lang="en-US" sz="2000" dirty="0"/>
              <a:t> </a:t>
            </a:r>
            <a:r>
              <a:rPr lang="en-US" sz="2000" dirty="0" err="1"/>
              <a:t>memiliki</a:t>
            </a:r>
            <a:r>
              <a:rPr lang="en-US" sz="2000" dirty="0"/>
              <a:t> </a:t>
            </a:r>
            <a:r>
              <a:rPr lang="en-US" sz="2000" dirty="0" err="1"/>
              <a:t>nilai</a:t>
            </a:r>
            <a:r>
              <a:rPr lang="en-US" sz="2000" dirty="0"/>
              <a:t> momentum yang </a:t>
            </a:r>
            <a:r>
              <a:rPr lang="en-US" sz="2000" dirty="0" err="1"/>
              <a:t>berbeda</a:t>
            </a:r>
            <a:r>
              <a:rPr lang="en-US" sz="2000" dirty="0"/>
              <a:t> </a:t>
            </a:r>
            <a:r>
              <a:rPr lang="en-US" sz="2000" dirty="0" err="1"/>
              <a:t>sehingga</a:t>
            </a:r>
            <a:r>
              <a:rPr lang="en-US" sz="2000" dirty="0"/>
              <a:t> </a:t>
            </a:r>
            <a:r>
              <a:rPr lang="en-US" sz="2000" dirty="0" err="1"/>
              <a:t>untuk</a:t>
            </a:r>
            <a:r>
              <a:rPr lang="en-US" sz="2000" dirty="0"/>
              <a:t> </a:t>
            </a:r>
            <a:r>
              <a:rPr lang="en-US" sz="2000" dirty="0" err="1"/>
              <a:t>terjadinya</a:t>
            </a:r>
            <a:r>
              <a:rPr lang="en-US" sz="2000" dirty="0"/>
              <a:t> proses </a:t>
            </a:r>
            <a:r>
              <a:rPr lang="en-US" sz="2000" dirty="0" err="1"/>
              <a:t>rekombinasi</a:t>
            </a:r>
            <a:r>
              <a:rPr lang="en-US" sz="2000" dirty="0"/>
              <a:t>  </a:t>
            </a:r>
            <a:r>
              <a:rPr lang="en-US" sz="2000" dirty="0" err="1">
                <a:solidFill>
                  <a:srgbClr val="0070C0"/>
                </a:solidFill>
              </a:rPr>
              <a:t>tidak</a:t>
            </a:r>
            <a:r>
              <a:rPr lang="en-US" sz="2000" dirty="0">
                <a:solidFill>
                  <a:srgbClr val="0070C0"/>
                </a:solidFill>
              </a:rPr>
              <a:t> </a:t>
            </a:r>
            <a:r>
              <a:rPr lang="en-US" sz="2000" dirty="0" err="1">
                <a:solidFill>
                  <a:srgbClr val="0070C0"/>
                </a:solidFill>
              </a:rPr>
              <a:t>bisa</a:t>
            </a:r>
            <a:r>
              <a:rPr lang="en-US" sz="2000" dirty="0">
                <a:solidFill>
                  <a:srgbClr val="0070C0"/>
                </a:solidFill>
              </a:rPr>
              <a:t> </a:t>
            </a:r>
            <a:r>
              <a:rPr lang="en-US" sz="2000" dirty="0" err="1">
                <a:solidFill>
                  <a:srgbClr val="0070C0"/>
                </a:solidFill>
              </a:rPr>
              <a:t>berjalan</a:t>
            </a:r>
            <a:r>
              <a:rPr lang="en-US" sz="2000" dirty="0">
                <a:solidFill>
                  <a:srgbClr val="0070C0"/>
                </a:solidFill>
              </a:rPr>
              <a:t> </a:t>
            </a:r>
            <a:r>
              <a:rPr lang="en-US" sz="2000" dirty="0" err="1">
                <a:solidFill>
                  <a:srgbClr val="0070C0"/>
                </a:solidFill>
              </a:rPr>
              <a:t>secara</a:t>
            </a:r>
            <a:r>
              <a:rPr lang="en-US" sz="2000" dirty="0">
                <a:solidFill>
                  <a:srgbClr val="0070C0"/>
                </a:solidFill>
              </a:rPr>
              <a:t> </a:t>
            </a:r>
            <a:r>
              <a:rPr lang="en-US" sz="2000" dirty="0" err="1">
                <a:solidFill>
                  <a:srgbClr val="0070C0"/>
                </a:solidFill>
              </a:rPr>
              <a:t>langsung</a:t>
            </a:r>
            <a:r>
              <a:rPr lang="en-US" sz="2000" dirty="0"/>
              <a:t>, </a:t>
            </a:r>
            <a:r>
              <a:rPr lang="en-US" sz="2000" dirty="0" err="1"/>
              <a:t>harus</a:t>
            </a:r>
            <a:r>
              <a:rPr lang="en-US" sz="2000" dirty="0"/>
              <a:t> </a:t>
            </a:r>
            <a:r>
              <a:rPr lang="en-US" sz="2000" dirty="0" err="1"/>
              <a:t>melibatkan</a:t>
            </a:r>
            <a:r>
              <a:rPr lang="en-US" sz="2000" dirty="0"/>
              <a:t> </a:t>
            </a:r>
            <a:r>
              <a:rPr lang="en-US" sz="2000" dirty="0" err="1"/>
              <a:t>partikel</a:t>
            </a:r>
            <a:r>
              <a:rPr lang="en-US" sz="2000" dirty="0"/>
              <a:t> </a:t>
            </a:r>
            <a:r>
              <a:rPr lang="en-US" sz="2000" dirty="0" err="1"/>
              <a:t>ketiga</a:t>
            </a:r>
            <a:r>
              <a:rPr lang="en-US" sz="2000"/>
              <a:t>  yang berfungsi</a:t>
            </a:r>
            <a:r>
              <a:rPr lang="en-US" sz="2000" dirty="0"/>
              <a:t> </a:t>
            </a:r>
            <a:r>
              <a:rPr lang="en-US" sz="2000" dirty="0" err="1"/>
              <a:t>untuk</a:t>
            </a:r>
            <a:r>
              <a:rPr lang="en-US" sz="2000" dirty="0"/>
              <a:t> </a:t>
            </a:r>
            <a:r>
              <a:rPr lang="en-US" sz="2000" dirty="0" err="1"/>
              <a:t>memperbaiki</a:t>
            </a:r>
            <a:r>
              <a:rPr lang="en-US" sz="2000" dirty="0"/>
              <a:t> </a:t>
            </a:r>
            <a:r>
              <a:rPr lang="en-US" sz="2000" dirty="0" err="1"/>
              <a:t>nilai</a:t>
            </a:r>
            <a:r>
              <a:rPr lang="en-US" sz="2000" dirty="0"/>
              <a:t> </a:t>
            </a:r>
            <a:r>
              <a:rPr lang="en-US" sz="2000" dirty="0" err="1"/>
              <a:t>momentumnya</a:t>
            </a:r>
            <a:r>
              <a:rPr lang="en-US" sz="2000" dirty="0"/>
              <a:t> </a:t>
            </a:r>
            <a:r>
              <a:rPr lang="en-US" sz="2000" dirty="0" err="1"/>
              <a:t>tersebut</a:t>
            </a:r>
            <a:r>
              <a:rPr lang="en-US" sz="2000" dirty="0"/>
              <a:t> agar </a:t>
            </a:r>
            <a:r>
              <a:rPr lang="en-US" sz="2000" dirty="0" err="1"/>
              <a:t>rekombinasi</a:t>
            </a:r>
            <a:r>
              <a:rPr lang="en-US" sz="2000" dirty="0"/>
              <a:t> </a:t>
            </a:r>
            <a:r>
              <a:rPr lang="en-US" sz="2000" dirty="0" err="1"/>
              <a:t>bisa</a:t>
            </a:r>
            <a:r>
              <a:rPr lang="en-US" sz="2000" dirty="0"/>
              <a:t> </a:t>
            </a:r>
            <a:r>
              <a:rPr lang="en-US" sz="2000" dirty="0" err="1"/>
              <a:t>berlangsung</a:t>
            </a:r>
            <a:r>
              <a:rPr lang="en-US" sz="2000" dirty="0"/>
              <a:t>. </a:t>
            </a:r>
            <a:r>
              <a:rPr lang="en-US" sz="2000" dirty="0" err="1"/>
              <a:t>Partikel</a:t>
            </a:r>
            <a:r>
              <a:rPr lang="en-US" sz="2000" dirty="0"/>
              <a:t> yang </a:t>
            </a:r>
            <a:r>
              <a:rPr lang="en-US" sz="2000" dirty="0" err="1"/>
              <a:t>berperan</a:t>
            </a:r>
            <a:r>
              <a:rPr lang="en-US" sz="2000" dirty="0"/>
              <a:t> </a:t>
            </a:r>
            <a:r>
              <a:rPr lang="en-US" sz="2000" dirty="0" err="1"/>
              <a:t>tersebut</a:t>
            </a:r>
            <a:r>
              <a:rPr lang="en-US" sz="2000" dirty="0"/>
              <a:t> </a:t>
            </a:r>
            <a:r>
              <a:rPr lang="en-US" sz="2000" dirty="0" err="1"/>
              <a:t>adalah</a:t>
            </a:r>
            <a:r>
              <a:rPr lang="en-US" sz="2000" dirty="0"/>
              <a:t> </a:t>
            </a:r>
            <a:r>
              <a:rPr lang="en-US" sz="2000" dirty="0">
                <a:solidFill>
                  <a:srgbClr val="00B050"/>
                </a:solidFill>
              </a:rPr>
              <a:t>phonon</a:t>
            </a:r>
          </a:p>
        </p:txBody>
      </p:sp>
    </p:spTree>
    <p:extLst>
      <p:ext uri="{BB962C8B-B14F-4D97-AF65-F5344CB8AC3E}">
        <p14:creationId xmlns:p14="http://schemas.microsoft.com/office/powerpoint/2010/main" val="294129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990"/>
            <a:ext cx="10972800" cy="639762"/>
          </a:xfrm>
        </p:spPr>
        <p:txBody>
          <a:bodyPr>
            <a:normAutofit fontScale="90000"/>
          </a:bodyPr>
          <a:lstStyle/>
          <a:p>
            <a:r>
              <a:rPr lang="en-US" dirty="0" err="1"/>
              <a:t>Fabrikasi</a:t>
            </a:r>
            <a:r>
              <a:rPr lang="en-US" dirty="0"/>
              <a:t> </a:t>
            </a:r>
            <a:r>
              <a:rPr lang="en-US" dirty="0" err="1"/>
              <a:t>Semikonduktor</a:t>
            </a:r>
            <a:endParaRPr lang="en-US" dirty="0"/>
          </a:p>
        </p:txBody>
      </p:sp>
      <p:sp>
        <p:nvSpPr>
          <p:cNvPr id="5" name="TextBox 4"/>
          <p:cNvSpPr txBox="1"/>
          <p:nvPr/>
        </p:nvSpPr>
        <p:spPr>
          <a:xfrm>
            <a:off x="723900" y="1187139"/>
            <a:ext cx="4686300" cy="48554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en-US" sz="1600" dirty="0" err="1"/>
              <a:t>Pada</a:t>
            </a:r>
            <a:r>
              <a:rPr lang="en-US" sz="1600" dirty="0"/>
              <a:t> </a:t>
            </a:r>
            <a:r>
              <a:rPr lang="en-US" sz="1600" dirty="0" err="1"/>
              <a:t>fabrikasi</a:t>
            </a:r>
            <a:r>
              <a:rPr lang="en-US" sz="1600" dirty="0"/>
              <a:t> </a:t>
            </a:r>
            <a:r>
              <a:rPr lang="en-US" sz="1600" dirty="0" err="1"/>
              <a:t>peralatan</a:t>
            </a:r>
            <a:r>
              <a:rPr lang="en-US" sz="1600" dirty="0"/>
              <a:t>/</a:t>
            </a:r>
            <a:r>
              <a:rPr lang="en-US" sz="1600" dirty="0" err="1"/>
              <a:t>bahan</a:t>
            </a:r>
            <a:r>
              <a:rPr lang="en-US" sz="1600" dirty="0"/>
              <a:t> </a:t>
            </a:r>
            <a:r>
              <a:rPr lang="en-US" sz="1600" dirty="0" err="1"/>
              <a:t>semikonduktor</a:t>
            </a:r>
            <a:r>
              <a:rPr lang="en-US" sz="1600" dirty="0"/>
              <a:t> (</a:t>
            </a:r>
            <a:r>
              <a:rPr lang="en-US" sz="1600" dirty="0" err="1"/>
              <a:t>kristal</a:t>
            </a:r>
            <a:r>
              <a:rPr lang="en-US" sz="1600" dirty="0"/>
              <a:t>), </a:t>
            </a:r>
            <a:r>
              <a:rPr lang="en-US" sz="1600" dirty="0" err="1"/>
              <a:t>struktur</a:t>
            </a:r>
            <a:r>
              <a:rPr lang="en-US" sz="1600" dirty="0"/>
              <a:t> </a:t>
            </a:r>
            <a:r>
              <a:rPr lang="en-US" sz="1600" dirty="0" err="1"/>
              <a:t>kristalnya</a:t>
            </a:r>
            <a:r>
              <a:rPr lang="en-US" sz="1600" dirty="0"/>
              <a:t> </a:t>
            </a:r>
            <a:r>
              <a:rPr lang="en-US" sz="1600" dirty="0" err="1"/>
              <a:t>bisa</a:t>
            </a:r>
            <a:r>
              <a:rPr lang="en-US" sz="1600" dirty="0"/>
              <a:t> </a:t>
            </a:r>
            <a:r>
              <a:rPr lang="en-US" sz="1600" dirty="0" err="1"/>
              <a:t>terdiri</a:t>
            </a:r>
            <a:r>
              <a:rPr lang="en-US" sz="1600" dirty="0"/>
              <a:t> </a:t>
            </a:r>
            <a:r>
              <a:rPr lang="en-US" sz="1600" dirty="0" err="1"/>
              <a:t>dari</a:t>
            </a:r>
            <a:r>
              <a:rPr lang="en-US" sz="1600" dirty="0"/>
              <a:t> </a:t>
            </a:r>
            <a:r>
              <a:rPr lang="en-US" sz="1600" dirty="0" err="1"/>
              <a:t>lebih</a:t>
            </a:r>
            <a:r>
              <a:rPr lang="en-US" sz="1600" dirty="0"/>
              <a:t> </a:t>
            </a:r>
            <a:r>
              <a:rPr lang="en-US" sz="1600" dirty="0" err="1"/>
              <a:t>dari</a:t>
            </a:r>
            <a:r>
              <a:rPr lang="en-US" sz="1600" dirty="0"/>
              <a:t> </a:t>
            </a:r>
            <a:r>
              <a:rPr lang="en-US" sz="1600" dirty="0" err="1"/>
              <a:t>satu</a:t>
            </a:r>
            <a:r>
              <a:rPr lang="en-US" sz="1600" dirty="0"/>
              <a:t> </a:t>
            </a:r>
            <a:r>
              <a:rPr lang="en-US" sz="1600" dirty="0" err="1"/>
              <a:t>jenis</a:t>
            </a:r>
            <a:r>
              <a:rPr lang="en-US" sz="1600" dirty="0"/>
              <a:t> material </a:t>
            </a:r>
            <a:r>
              <a:rPr lang="en-US" sz="1600" dirty="0" err="1"/>
              <a:t>sehingga</a:t>
            </a:r>
            <a:r>
              <a:rPr lang="en-US" sz="1600" dirty="0"/>
              <a:t> proses </a:t>
            </a:r>
            <a:r>
              <a:rPr lang="en-US" sz="1600" dirty="0" err="1"/>
              <a:t>penyusunan-nya</a:t>
            </a:r>
            <a:r>
              <a:rPr lang="en-US" sz="1600" dirty="0"/>
              <a:t> </a:t>
            </a:r>
            <a:r>
              <a:rPr lang="en-US" sz="1600" dirty="0" err="1"/>
              <a:t>harus</a:t>
            </a:r>
            <a:r>
              <a:rPr lang="en-US" sz="1600" dirty="0"/>
              <a:t> </a:t>
            </a:r>
            <a:r>
              <a:rPr lang="en-US" sz="1600" dirty="0" err="1"/>
              <a:t>melalui</a:t>
            </a:r>
            <a:r>
              <a:rPr lang="en-US" sz="1600" dirty="0"/>
              <a:t> </a:t>
            </a:r>
            <a:r>
              <a:rPr lang="en-US" sz="1600" dirty="0" err="1"/>
              <a:t>perhitungan</a:t>
            </a:r>
            <a:r>
              <a:rPr lang="en-US" sz="1600" dirty="0"/>
              <a:t> yang </a:t>
            </a:r>
            <a:r>
              <a:rPr lang="en-US" sz="1600" dirty="0" err="1"/>
              <a:t>sangat</a:t>
            </a:r>
            <a:r>
              <a:rPr lang="en-US" sz="1600" dirty="0"/>
              <a:t> </a:t>
            </a:r>
            <a:r>
              <a:rPr lang="en-US" sz="1600" dirty="0" err="1"/>
              <a:t>hati-hati</a:t>
            </a:r>
            <a:r>
              <a:rPr lang="en-US" sz="1600" dirty="0"/>
              <a:t>. </a:t>
            </a:r>
            <a:r>
              <a:rPr lang="en-US" sz="1600" dirty="0" err="1"/>
              <a:t>Struktur</a:t>
            </a:r>
            <a:r>
              <a:rPr lang="en-US" sz="1600" dirty="0"/>
              <a:t> </a:t>
            </a:r>
            <a:r>
              <a:rPr lang="en-US" sz="1600" dirty="0" err="1"/>
              <a:t>kristal</a:t>
            </a:r>
            <a:r>
              <a:rPr lang="en-US" sz="1600" dirty="0"/>
              <a:t> </a:t>
            </a:r>
            <a:r>
              <a:rPr lang="en-US" sz="1600" dirty="0" err="1"/>
              <a:t>bisa</a:t>
            </a:r>
            <a:r>
              <a:rPr lang="en-US" sz="1600" dirty="0"/>
              <a:t> </a:t>
            </a:r>
            <a:r>
              <a:rPr lang="en-US" sz="1600" dirty="0" err="1"/>
              <a:t>terdiri</a:t>
            </a:r>
            <a:r>
              <a:rPr lang="en-US" sz="1600" dirty="0"/>
              <a:t> </a:t>
            </a:r>
            <a:r>
              <a:rPr lang="en-US" sz="1600" dirty="0" err="1"/>
              <a:t>dari</a:t>
            </a:r>
            <a:r>
              <a:rPr lang="en-US" sz="1600" dirty="0"/>
              <a:t> single atom (ex: Si, Ge) </a:t>
            </a:r>
            <a:r>
              <a:rPr lang="en-US" sz="1600" dirty="0" err="1"/>
              <a:t>atau</a:t>
            </a:r>
            <a:r>
              <a:rPr lang="en-US" sz="1600" dirty="0"/>
              <a:t> group atom (ex: </a:t>
            </a:r>
            <a:r>
              <a:rPr lang="en-US" sz="1600" dirty="0" err="1"/>
              <a:t>InP</a:t>
            </a:r>
            <a:r>
              <a:rPr lang="en-US" sz="1600" dirty="0"/>
              <a:t>, </a:t>
            </a:r>
            <a:r>
              <a:rPr lang="en-US" sz="1600" dirty="0" err="1"/>
              <a:t>GaP</a:t>
            </a:r>
            <a:r>
              <a:rPr lang="en-US" sz="1600" dirty="0"/>
              <a:t> GaAs) yang </a:t>
            </a:r>
            <a:r>
              <a:rPr lang="en-US" sz="1600" dirty="0" err="1"/>
              <a:t>polanya</a:t>
            </a:r>
            <a:r>
              <a:rPr lang="en-US" sz="1600" dirty="0"/>
              <a:t> </a:t>
            </a:r>
            <a:r>
              <a:rPr lang="en-US" sz="1600" dirty="0" err="1"/>
              <a:t>harus</a:t>
            </a:r>
            <a:r>
              <a:rPr lang="en-US" sz="1600" dirty="0"/>
              <a:t> </a:t>
            </a:r>
            <a:r>
              <a:rPr lang="en-US" sz="1600" dirty="0" err="1"/>
              <a:t>tersusun</a:t>
            </a:r>
            <a:r>
              <a:rPr lang="en-US" sz="1600" dirty="0"/>
              <a:t> </a:t>
            </a:r>
            <a:r>
              <a:rPr lang="en-US" sz="1600" dirty="0" err="1"/>
              <a:t>dengan</a:t>
            </a:r>
            <a:r>
              <a:rPr lang="en-US" sz="1600" dirty="0"/>
              <a:t> </a:t>
            </a:r>
            <a:r>
              <a:rPr lang="en-US" sz="1600" dirty="0" err="1"/>
              <a:t>jarak</a:t>
            </a:r>
            <a:r>
              <a:rPr lang="en-US" sz="1600" dirty="0"/>
              <a:t> yang </a:t>
            </a:r>
            <a:r>
              <a:rPr lang="en-US" sz="1600" dirty="0" err="1"/>
              <a:t>presisi</a:t>
            </a:r>
            <a:r>
              <a:rPr lang="en-US" sz="1600" dirty="0"/>
              <a:t>. Pola </a:t>
            </a:r>
            <a:r>
              <a:rPr lang="en-US" sz="1600" dirty="0" err="1"/>
              <a:t>penyusunan</a:t>
            </a:r>
            <a:r>
              <a:rPr lang="en-US" sz="1600" dirty="0"/>
              <a:t> atom yang </a:t>
            </a:r>
            <a:r>
              <a:rPr lang="en-US" sz="1600" dirty="0" err="1"/>
              <a:t>berulang</a:t>
            </a:r>
            <a:r>
              <a:rPr lang="en-US" sz="1600" dirty="0"/>
              <a:t> </a:t>
            </a:r>
            <a:r>
              <a:rPr lang="en-US" sz="1600" dirty="0" err="1"/>
              <a:t>sehingga</a:t>
            </a:r>
            <a:r>
              <a:rPr lang="en-US" sz="1600" dirty="0"/>
              <a:t> </a:t>
            </a:r>
            <a:r>
              <a:rPr lang="en-US" sz="1600" dirty="0" err="1"/>
              <a:t>bisa</a:t>
            </a:r>
            <a:r>
              <a:rPr lang="en-US" sz="1600" dirty="0"/>
              <a:t> </a:t>
            </a:r>
            <a:r>
              <a:rPr lang="en-US" sz="1600" dirty="0" err="1"/>
              <a:t>membentuk</a:t>
            </a:r>
            <a:r>
              <a:rPr lang="en-US" sz="1600" dirty="0"/>
              <a:t> </a:t>
            </a:r>
            <a:r>
              <a:rPr lang="en-US" sz="1600" dirty="0" err="1"/>
              <a:t>kristal</a:t>
            </a:r>
            <a:r>
              <a:rPr lang="en-US" sz="1600" dirty="0"/>
              <a:t> </a:t>
            </a:r>
            <a:r>
              <a:rPr lang="en-US" sz="1600" dirty="0" err="1"/>
              <a:t>itu</a:t>
            </a:r>
            <a:r>
              <a:rPr lang="en-US" sz="1600" dirty="0"/>
              <a:t> </a:t>
            </a:r>
            <a:r>
              <a:rPr lang="en-US" sz="1600" dirty="0" err="1"/>
              <a:t>disebut</a:t>
            </a:r>
            <a:r>
              <a:rPr lang="en-US" sz="1600" dirty="0"/>
              <a:t> </a:t>
            </a:r>
            <a:r>
              <a:rPr lang="en-US" sz="1600" dirty="0" err="1"/>
              <a:t>sebagai</a:t>
            </a:r>
            <a:r>
              <a:rPr lang="en-US" sz="1600" dirty="0"/>
              <a:t> </a:t>
            </a:r>
            <a:r>
              <a:rPr lang="en-US" sz="1600" i="1" dirty="0">
                <a:solidFill>
                  <a:srgbClr val="FF0000"/>
                </a:solidFill>
              </a:rPr>
              <a:t>lattice </a:t>
            </a:r>
            <a:r>
              <a:rPr lang="en-US" sz="1600" dirty="0" err="1"/>
              <a:t>dan</a:t>
            </a:r>
            <a:r>
              <a:rPr lang="en-US" sz="1600" dirty="0"/>
              <a:t> </a:t>
            </a:r>
            <a:r>
              <a:rPr lang="en-US" sz="1600" dirty="0" err="1"/>
              <a:t>jarak</a:t>
            </a:r>
            <a:r>
              <a:rPr lang="en-US" sz="1600" dirty="0"/>
              <a:t> (</a:t>
            </a:r>
            <a:r>
              <a:rPr lang="en-US" sz="1600" dirty="0" err="1"/>
              <a:t>spasi</a:t>
            </a:r>
            <a:r>
              <a:rPr lang="en-US" sz="1600" dirty="0"/>
              <a:t>) </a:t>
            </a:r>
            <a:r>
              <a:rPr lang="en-US" sz="1600" dirty="0" err="1"/>
              <a:t>antar</a:t>
            </a:r>
            <a:r>
              <a:rPr lang="en-US" sz="1600" dirty="0"/>
              <a:t> atom </a:t>
            </a:r>
            <a:r>
              <a:rPr lang="en-US" sz="1600" dirty="0" err="1"/>
              <a:t>atau</a:t>
            </a:r>
            <a:r>
              <a:rPr lang="en-US" sz="1600" dirty="0"/>
              <a:t> group atom </a:t>
            </a:r>
            <a:r>
              <a:rPr lang="en-US" sz="1600" dirty="0" err="1"/>
              <a:t>disebut</a:t>
            </a:r>
            <a:r>
              <a:rPr lang="en-US" sz="1600" dirty="0"/>
              <a:t> </a:t>
            </a:r>
            <a:r>
              <a:rPr lang="en-US" sz="1600" dirty="0" err="1"/>
              <a:t>sebagai</a:t>
            </a:r>
            <a:r>
              <a:rPr lang="en-US" sz="1600" i="1" dirty="0">
                <a:solidFill>
                  <a:srgbClr val="FF0000"/>
                </a:solidFill>
              </a:rPr>
              <a:t> lattice spacing</a:t>
            </a:r>
            <a:r>
              <a:rPr lang="en-US" sz="1600" i="1" dirty="0"/>
              <a:t>/</a:t>
            </a:r>
            <a:r>
              <a:rPr lang="en-US" sz="1600" i="1" dirty="0">
                <a:solidFill>
                  <a:srgbClr val="FF0000"/>
                </a:solidFill>
              </a:rPr>
              <a:t>lattice constant. </a:t>
            </a:r>
            <a:r>
              <a:rPr lang="en-US" sz="1600" dirty="0" err="1"/>
              <a:t>Spasi</a:t>
            </a:r>
            <a:r>
              <a:rPr lang="en-US" sz="1600" dirty="0"/>
              <a:t> </a:t>
            </a:r>
            <a:r>
              <a:rPr lang="en-US" sz="1600" dirty="0" err="1"/>
              <a:t>antar</a:t>
            </a:r>
            <a:r>
              <a:rPr lang="en-US" sz="1600" dirty="0"/>
              <a:t> atom/ group atom </a:t>
            </a:r>
            <a:r>
              <a:rPr lang="en-US" sz="1600" dirty="0" err="1"/>
              <a:t>itu</a:t>
            </a:r>
            <a:r>
              <a:rPr lang="en-US" sz="1600" dirty="0"/>
              <a:t> </a:t>
            </a:r>
            <a:r>
              <a:rPr lang="en-US" sz="1600" dirty="0" err="1"/>
              <a:t>berjarak</a:t>
            </a:r>
            <a:r>
              <a:rPr lang="en-US" sz="1600" dirty="0"/>
              <a:t> </a:t>
            </a:r>
            <a:r>
              <a:rPr lang="en-US" sz="1600" dirty="0" err="1"/>
              <a:t>sekitar</a:t>
            </a:r>
            <a:r>
              <a:rPr lang="en-US" sz="1600" dirty="0"/>
              <a:t>  </a:t>
            </a:r>
            <a:r>
              <a:rPr lang="en-US" sz="1600" dirty="0" err="1"/>
              <a:t>kurang</a:t>
            </a:r>
            <a:r>
              <a:rPr lang="en-US" sz="1600" dirty="0"/>
              <a:t> </a:t>
            </a:r>
            <a:r>
              <a:rPr lang="en-US" sz="1600" dirty="0" err="1"/>
              <a:t>dari</a:t>
            </a:r>
            <a:r>
              <a:rPr lang="en-US" sz="1600" dirty="0"/>
              <a:t> 10 </a:t>
            </a:r>
            <a:r>
              <a:rPr lang="en-US" sz="1600" dirty="0" err="1"/>
              <a:t>A</a:t>
            </a:r>
            <a:r>
              <a:rPr lang="en-US" sz="1600" baseline="30000" dirty="0" err="1"/>
              <a:t>o</a:t>
            </a:r>
            <a:r>
              <a:rPr lang="en-US" sz="1600" dirty="0"/>
              <a:t> (angstroms ), </a:t>
            </a:r>
            <a:r>
              <a:rPr lang="en-US" sz="1600" i="1" dirty="0">
                <a:solidFill>
                  <a:srgbClr val="002060"/>
                </a:solidFill>
              </a:rPr>
              <a:t>note (1 </a:t>
            </a:r>
            <a:r>
              <a:rPr lang="en-US" sz="1600" i="1" dirty="0" err="1">
                <a:solidFill>
                  <a:srgbClr val="002060"/>
                </a:solidFill>
              </a:rPr>
              <a:t>A</a:t>
            </a:r>
            <a:r>
              <a:rPr lang="en-US" sz="1600" i="1" baseline="30000" dirty="0" err="1">
                <a:solidFill>
                  <a:srgbClr val="002060"/>
                </a:solidFill>
              </a:rPr>
              <a:t>o</a:t>
            </a:r>
            <a:r>
              <a:rPr lang="en-US" sz="1600" i="1" dirty="0">
                <a:solidFill>
                  <a:srgbClr val="002060"/>
                </a:solidFill>
              </a:rPr>
              <a:t> = 10</a:t>
            </a:r>
            <a:r>
              <a:rPr lang="en-US" sz="1600" i="1" baseline="30000" dirty="0">
                <a:solidFill>
                  <a:srgbClr val="002060"/>
                </a:solidFill>
              </a:rPr>
              <a:t>-10 </a:t>
            </a:r>
            <a:r>
              <a:rPr lang="en-US" sz="1600" i="1" dirty="0">
                <a:solidFill>
                  <a:srgbClr val="002060"/>
                </a:solidFill>
              </a:rPr>
              <a:t>m)</a:t>
            </a:r>
          </a:p>
        </p:txBody>
      </p:sp>
      <p:pic>
        <p:nvPicPr>
          <p:cNvPr id="1027" name="Picture 3"/>
          <p:cNvPicPr>
            <a:picLocks noChangeAspect="1" noChangeArrowheads="1"/>
          </p:cNvPicPr>
          <p:nvPr/>
        </p:nvPicPr>
        <p:blipFill>
          <a:blip r:embed="rId2"/>
          <a:srcRect/>
          <a:stretch>
            <a:fillRect/>
          </a:stretch>
        </p:blipFill>
        <p:spPr bwMode="auto">
          <a:xfrm>
            <a:off x="5676900" y="1187761"/>
            <a:ext cx="5791200" cy="3179830"/>
          </a:xfrm>
          <a:prstGeom prst="rect">
            <a:avLst/>
          </a:prstGeom>
          <a:ln>
            <a:noFill/>
          </a:ln>
          <a:effectLst>
            <a:outerShdw blurRad="190500" algn="tl" rotWithShape="0">
              <a:srgbClr val="000000">
                <a:alpha val="70000"/>
              </a:srgbClr>
            </a:outerShdw>
          </a:effectLst>
        </p:spPr>
      </p:pic>
      <p:cxnSp>
        <p:nvCxnSpPr>
          <p:cNvPr id="8" name="Curved Connector 7"/>
          <p:cNvCxnSpPr>
            <a:cxnSpLocks/>
          </p:cNvCxnSpPr>
          <p:nvPr/>
        </p:nvCxnSpPr>
        <p:spPr>
          <a:xfrm rot="5400000">
            <a:off x="8096250" y="3905250"/>
            <a:ext cx="1219200" cy="57150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76900" y="4800600"/>
            <a:ext cx="5638800" cy="1077218"/>
          </a:xfrm>
          <a:prstGeom prst="rect">
            <a:avLst/>
          </a:prstGeom>
          <a:noFill/>
        </p:spPr>
        <p:txBody>
          <a:bodyPr wrap="square" rtlCol="0">
            <a:spAutoFit/>
          </a:bodyPr>
          <a:lstStyle/>
          <a:p>
            <a:pPr algn="ctr"/>
            <a:r>
              <a:rPr lang="en-US" sz="1600" dirty="0" err="1"/>
              <a:t>Grafik</a:t>
            </a:r>
            <a:r>
              <a:rPr lang="en-US" sz="1600" dirty="0"/>
              <a:t> yang </a:t>
            </a:r>
            <a:r>
              <a:rPr lang="en-US" sz="1600" dirty="0" err="1"/>
              <a:t>menunjukan</a:t>
            </a:r>
            <a:r>
              <a:rPr lang="en-US" sz="1600" dirty="0"/>
              <a:t> </a:t>
            </a:r>
            <a:r>
              <a:rPr lang="en-US" sz="1600" dirty="0" err="1"/>
              <a:t>hubungan</a:t>
            </a:r>
            <a:r>
              <a:rPr lang="en-US" sz="1600" dirty="0"/>
              <a:t> </a:t>
            </a:r>
            <a:r>
              <a:rPr lang="en-US" sz="1600" dirty="0" err="1"/>
              <a:t>antara</a:t>
            </a:r>
            <a:r>
              <a:rPr lang="en-US" sz="1600" dirty="0"/>
              <a:t> </a:t>
            </a:r>
            <a:r>
              <a:rPr lang="en-US" sz="1600" i="1" dirty="0">
                <a:solidFill>
                  <a:srgbClr val="0070C0"/>
                </a:solidFill>
              </a:rPr>
              <a:t>bandgap energy </a:t>
            </a:r>
            <a:r>
              <a:rPr lang="en-US" sz="1600" dirty="0" err="1"/>
              <a:t>dan</a:t>
            </a:r>
            <a:r>
              <a:rPr lang="en-US" sz="1600" dirty="0"/>
              <a:t> </a:t>
            </a:r>
            <a:r>
              <a:rPr lang="en-US" sz="1600" i="1" dirty="0">
                <a:solidFill>
                  <a:srgbClr val="0070C0"/>
                </a:solidFill>
              </a:rPr>
              <a:t>wavelength</a:t>
            </a:r>
            <a:r>
              <a:rPr lang="en-US" sz="1600" dirty="0"/>
              <a:t> </a:t>
            </a:r>
            <a:r>
              <a:rPr lang="en-US" sz="1600" dirty="0" err="1"/>
              <a:t>dengan</a:t>
            </a:r>
            <a:r>
              <a:rPr lang="en-US" sz="1600" dirty="0"/>
              <a:t> </a:t>
            </a:r>
            <a:r>
              <a:rPr lang="en-US" sz="1600" i="1" dirty="0">
                <a:solidFill>
                  <a:srgbClr val="0070C0"/>
                </a:solidFill>
              </a:rPr>
              <a:t>lattice constant </a:t>
            </a:r>
            <a:r>
              <a:rPr lang="en-US" sz="1600" dirty="0" err="1"/>
              <a:t>pada</a:t>
            </a:r>
            <a:r>
              <a:rPr lang="en-US" sz="1600" dirty="0"/>
              <a:t> </a:t>
            </a:r>
            <a:r>
              <a:rPr lang="en-US" sz="1600" dirty="0" err="1"/>
              <a:t>suhu</a:t>
            </a:r>
            <a:r>
              <a:rPr lang="en-US" sz="1600" dirty="0"/>
              <a:t> 300 K. </a:t>
            </a:r>
            <a:r>
              <a:rPr lang="en-US" sz="1600" dirty="0" err="1"/>
              <a:t>Garis</a:t>
            </a:r>
            <a:r>
              <a:rPr lang="en-US" sz="1600" dirty="0"/>
              <a:t> </a:t>
            </a:r>
            <a:r>
              <a:rPr lang="en-US" sz="1600" dirty="0" err="1"/>
              <a:t>putus-putus</a:t>
            </a:r>
            <a:r>
              <a:rPr lang="en-US" sz="1600" dirty="0"/>
              <a:t> </a:t>
            </a:r>
            <a:r>
              <a:rPr lang="en-US" sz="1600" dirty="0" err="1"/>
              <a:t>vertikal</a:t>
            </a:r>
            <a:r>
              <a:rPr lang="en-US" sz="1600" dirty="0"/>
              <a:t> </a:t>
            </a:r>
            <a:r>
              <a:rPr lang="en-US" sz="1600" dirty="0" err="1"/>
              <a:t>menunjukan</a:t>
            </a:r>
            <a:r>
              <a:rPr lang="en-US" sz="1600" dirty="0"/>
              <a:t> </a:t>
            </a:r>
            <a:r>
              <a:rPr lang="en-US" sz="1600" dirty="0" err="1"/>
              <a:t>nilai</a:t>
            </a:r>
            <a:r>
              <a:rPr lang="en-US" sz="1600" dirty="0"/>
              <a:t> </a:t>
            </a:r>
            <a:r>
              <a:rPr lang="en-US" sz="1600" i="1" dirty="0"/>
              <a:t>lattice </a:t>
            </a:r>
            <a:r>
              <a:rPr lang="en-US" sz="1600" i="1" dirty="0" err="1"/>
              <a:t>contant</a:t>
            </a:r>
            <a:r>
              <a:rPr lang="en-US" sz="1600" i="1" dirty="0"/>
              <a:t> </a:t>
            </a:r>
            <a:r>
              <a:rPr lang="en-US" sz="1600" dirty="0"/>
              <a:t>yang </a:t>
            </a:r>
            <a:r>
              <a:rPr lang="en-US" sz="1600" dirty="0" err="1"/>
              <a:t>sama</a:t>
            </a:r>
            <a:r>
              <a:rPr lang="en-US" sz="1600" dirty="0"/>
              <a:t> (</a:t>
            </a:r>
            <a:r>
              <a:rPr lang="en-US" sz="1600" i="1" dirty="0"/>
              <a:t>matched</a:t>
            </a:r>
            <a:r>
              <a:rPr lang="en-US" sz="1600" dirty="0"/>
              <a:t>) </a:t>
            </a:r>
            <a:r>
              <a:rPr lang="en-US" sz="1600" dirty="0" err="1"/>
              <a:t>antara</a:t>
            </a:r>
            <a:r>
              <a:rPr lang="en-US" sz="1600" dirty="0"/>
              <a:t> GaAs </a:t>
            </a:r>
            <a:r>
              <a:rPr lang="en-US" sz="1600" dirty="0" err="1"/>
              <a:t>dengan</a:t>
            </a:r>
            <a:r>
              <a:rPr lang="en-US" sz="1600" dirty="0"/>
              <a:t> (Al</a:t>
            </a:r>
            <a:r>
              <a:rPr lang="en-US" sz="1600" baseline="-25000" dirty="0"/>
              <a:t>x</a:t>
            </a:r>
            <a:r>
              <a:rPr lang="en-US" sz="1600" dirty="0"/>
              <a:t>Ga</a:t>
            </a:r>
            <a:r>
              <a:rPr lang="en-US" sz="1600" baseline="-25000" dirty="0"/>
              <a:t>1-x</a:t>
            </a:r>
            <a:r>
              <a:rPr lang="en-US" sz="1600" dirty="0"/>
              <a:t>)</a:t>
            </a:r>
            <a:r>
              <a:rPr lang="en-US" sz="1600" baseline="-25000" dirty="0"/>
              <a:t>0.5</a:t>
            </a:r>
            <a:r>
              <a:rPr lang="en-US" sz="1600" dirty="0"/>
              <a:t>In</a:t>
            </a:r>
            <a:r>
              <a:rPr lang="en-US" sz="1600" baseline="-25000" dirty="0"/>
              <a:t>0.5</a:t>
            </a:r>
            <a:r>
              <a:rPr lang="en-US" sz="1600" dirty="0"/>
              <a:t>P</a:t>
            </a:r>
          </a:p>
        </p:txBody>
      </p:sp>
    </p:spTree>
    <p:extLst>
      <p:ext uri="{BB962C8B-B14F-4D97-AF65-F5344CB8AC3E}">
        <p14:creationId xmlns:p14="http://schemas.microsoft.com/office/powerpoint/2010/main" val="1953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1806</Words>
  <Application>Microsoft Office PowerPoint</Application>
  <PresentationFormat>Widescreen</PresentationFormat>
  <Paragraphs>187</Paragraphs>
  <Slides>33</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0" baseType="lpstr">
      <vt:lpstr>Adobe Gothic Std B</vt:lpstr>
      <vt:lpstr>Arial</vt:lpstr>
      <vt:lpstr>Calibri</vt:lpstr>
      <vt:lpstr>Calibri Light</vt:lpstr>
      <vt:lpstr>Times New Roman</vt:lpstr>
      <vt:lpstr>Office Theme</vt:lpstr>
      <vt:lpstr>Equation</vt:lpstr>
      <vt:lpstr>Transmiter Optik</vt:lpstr>
      <vt:lpstr>PowerPoint Presentation</vt:lpstr>
      <vt:lpstr>PowerPoint Presentation</vt:lpstr>
      <vt:lpstr>Media Converter Optik</vt:lpstr>
      <vt:lpstr>Pembangkitan Cahaya</vt:lpstr>
      <vt:lpstr>PowerPoint Presentation</vt:lpstr>
      <vt:lpstr>Direct dan Indirect band gap</vt:lpstr>
      <vt:lpstr>PowerPoint Presentation</vt:lpstr>
      <vt:lpstr>Fabrikasi Semikonduktor</vt:lpstr>
      <vt:lpstr>Konfigurasi</vt:lpstr>
      <vt:lpstr>PowerPoint Presentation</vt:lpstr>
      <vt:lpstr>Panjang Gelombang dan Material</vt:lpstr>
      <vt:lpstr>PowerPoint Presentation</vt:lpstr>
      <vt:lpstr>PowerPoint Presentation</vt:lpstr>
      <vt:lpstr>Light Amplification by Stimulated Emission of Radiation LASER Diodes</vt:lpstr>
      <vt:lpstr>PowerPoint Presentation</vt:lpstr>
      <vt:lpstr>PowerPoint Presentation</vt:lpstr>
      <vt:lpstr>Mode dioda laser dan Kondisi batas</vt:lpstr>
      <vt:lpstr>PowerPoint Presentation</vt:lpstr>
      <vt:lpstr>PowerPoint Presentation</vt:lpstr>
      <vt:lpstr>Frekuensi resonansi</vt:lpstr>
      <vt:lpstr>PowerPoint Presentation</vt:lpstr>
      <vt:lpstr>PowerPoint Presentation</vt:lpstr>
      <vt:lpstr>PowerPoint Presentation</vt:lpstr>
      <vt:lpstr>PowerPoint Presentation</vt:lpstr>
      <vt:lpstr>PowerPoint Presentation</vt:lpstr>
      <vt:lpstr>Kopling Daya</vt:lpstr>
      <vt:lpstr>PowerPoint Presentation</vt:lpstr>
      <vt:lpstr>Pola keluaran emisi</vt:lpstr>
      <vt:lpstr>PowerPoint Presentation</vt:lpstr>
      <vt:lpstr>PowerPoint Presentation</vt:lpstr>
      <vt:lpstr>Perhitungan gandengan daya</vt:lpstr>
      <vt:lpstr>Serat Step Index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AKHMAD HAMBALI</dc:creator>
  <cp:lastModifiedBy>AKHMAD HAMBALI</cp:lastModifiedBy>
  <cp:revision>9</cp:revision>
  <dcterms:created xsi:type="dcterms:W3CDTF">2020-11-24T23:16:53Z</dcterms:created>
  <dcterms:modified xsi:type="dcterms:W3CDTF">2020-11-26T02:27:35Z</dcterms:modified>
</cp:coreProperties>
</file>