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62"/>
  </p:notesMasterIdLst>
  <p:sldIdLst>
    <p:sldId id="256" r:id="rId4"/>
    <p:sldId id="315" r:id="rId5"/>
    <p:sldId id="317" r:id="rId6"/>
    <p:sldId id="319" r:id="rId7"/>
    <p:sldId id="318" r:id="rId8"/>
    <p:sldId id="320" r:id="rId9"/>
    <p:sldId id="321" r:id="rId10"/>
    <p:sldId id="322" r:id="rId11"/>
    <p:sldId id="32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63"/>
      <p:bold r:id="rId64"/>
    </p:embeddedFont>
    <p:embeddedFont>
      <p:font typeface="Book Antiqua" panose="02040602050305030304" pitchFamily="18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Impact" panose="020B0806030902050204" pitchFamily="34" charset="0"/>
      <p:regular r:id="rId73"/>
    </p:embeddedFont>
    <p:embeddedFont>
      <p:font typeface="Lucida Sans" panose="020B0602030504020204" pitchFamily="34" charset="0"/>
      <p:regular r:id="rId74"/>
      <p:bold r:id="rId75"/>
      <p:italic r:id="rId76"/>
      <p:boldItalic r:id="rId77"/>
    </p:embeddedFont>
    <p:embeddedFont>
      <p:font typeface="Times" panose="02020603050405020304" pitchFamily="18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iyYDOzYrRWcGuwBoMN9kV6V9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font" Target="fonts/font14.fntdata"/><Relationship Id="rId8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customschemas.google.com/relationships/presentationmetadata" Target="metadata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0.fntdata"/><Relationship Id="rId80" Type="http://schemas.openxmlformats.org/officeDocument/2006/relationships/font" Target="fonts/font18.fntdata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font" Target="fonts/font19.fntdata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5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body" idx="1"/>
          </p:nvPr>
        </p:nvSpPr>
        <p:spPr>
          <a:xfrm rot="5400000">
            <a:off x="2400300" y="-266700"/>
            <a:ext cx="5715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6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7"/>
          <p:cNvSpPr txBox="1">
            <a:spLocks noGrp="1"/>
          </p:cNvSpPr>
          <p:nvPr>
            <p:ph type="title"/>
          </p:nvPr>
        </p:nvSpPr>
        <p:spPr>
          <a:xfrm rot="5400000">
            <a:off x="4762500" y="2095500"/>
            <a:ext cx="6477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7"/>
          <p:cNvSpPr txBox="1">
            <a:spLocks noGrp="1"/>
          </p:cNvSpPr>
          <p:nvPr>
            <p:ph type="body" idx="1"/>
          </p:nvPr>
        </p:nvSpPr>
        <p:spPr>
          <a:xfrm rot="5400000">
            <a:off x="114300" y="-114300"/>
            <a:ext cx="64770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7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7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8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8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8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8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8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9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9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9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9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70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0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0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1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71"/>
          <p:cNvSpPr txBox="1">
            <a:spLocks noGrp="1"/>
          </p:cNvSpPr>
          <p:nvPr>
            <p:ph type="body" idx="2"/>
          </p:nvPr>
        </p:nvSpPr>
        <p:spPr>
          <a:xfrm>
            <a:off x="53340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71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1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1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7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7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7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72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2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2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3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3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3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143" name="Google Shape;143;p7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74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4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4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7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75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5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5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6"/>
          <p:cNvSpPr txBox="1">
            <a:spLocks noGrp="1"/>
          </p:cNvSpPr>
          <p:nvPr>
            <p:ph type="body" idx="1"/>
          </p:nvPr>
        </p:nvSpPr>
        <p:spPr>
          <a:xfrm rot="5400000">
            <a:off x="2400300" y="-266700"/>
            <a:ext cx="5715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76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6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6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7"/>
          <p:cNvSpPr txBox="1">
            <a:spLocks noGrp="1"/>
          </p:cNvSpPr>
          <p:nvPr>
            <p:ph type="title"/>
          </p:nvPr>
        </p:nvSpPr>
        <p:spPr>
          <a:xfrm rot="5400000">
            <a:off x="4762500" y="2095500"/>
            <a:ext cx="6477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7"/>
          <p:cNvSpPr txBox="1">
            <a:spLocks noGrp="1"/>
          </p:cNvSpPr>
          <p:nvPr>
            <p:ph type="body" idx="1"/>
          </p:nvPr>
        </p:nvSpPr>
        <p:spPr>
          <a:xfrm rot="5400000">
            <a:off x="114300" y="-114300"/>
            <a:ext cx="64770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77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7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7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8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78"/>
          <p:cNvSpPr txBox="1">
            <a:spLocks noGrp="1"/>
          </p:cNvSpPr>
          <p:nvPr>
            <p:ph type="body" idx="2"/>
          </p:nvPr>
        </p:nvSpPr>
        <p:spPr>
          <a:xfrm>
            <a:off x="53340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8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8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8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1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9"/>
          <p:cNvSpPr txBox="1"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sz="4800" b="1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9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79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9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79"/>
          <p:cNvSpPr txBox="1"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0"/>
          <p:cNvSpPr txBox="1"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sz="4800" b="1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80"/>
          <p:cNvSpPr txBox="1"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4" name="Google Shape;194;p80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80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80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0" name="Google Shape;200;p8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1" name="Google Shape;201;p81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81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1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7" name="Google Shape;207;p82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8" name="Google Shape;208;p82"/>
          <p:cNvSpPr txBox="1">
            <a:spLocks noGrp="1"/>
          </p:cNvSpPr>
          <p:nvPr>
            <p:ph type="body" idx="3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9" name="Google Shape;209;p82"/>
          <p:cNvSpPr txBox="1">
            <a:spLocks noGrp="1"/>
          </p:cNvSpPr>
          <p:nvPr>
            <p:ph type="body" idx="4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10" name="Google Shape;210;p82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82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2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83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83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83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4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84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84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sz="2200" b="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8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5" name="Google Shape;225;p85"/>
          <p:cNvSpPr txBox="1">
            <a:spLocks noGrp="1"/>
          </p:cNvSpPr>
          <p:nvPr>
            <p:ph type="body" idx="2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61314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6" name="Google Shape;226;p85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5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85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6"/>
          <p:cNvSpPr txBox="1"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6"/>
          <p:cNvSpPr>
            <a:spLocks noGrp="1"/>
          </p:cNvSpPr>
          <p:nvPr>
            <p:ph type="pic" idx="2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w="444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28600" dir="2700000" sy="9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9F9F9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32" name="Google Shape;232;p86"/>
          <p:cNvSpPr txBox="1">
            <a:spLocks noGrp="1"/>
          </p:cNvSpPr>
          <p:nvPr>
            <p:ph type="body" idx="1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marL="1371600" lvl="2" indent="-288925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3" name="Google Shape;233;p86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86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86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87"/>
          <p:cNvSpPr txBox="1">
            <a:spLocks noGrp="1"/>
          </p:cNvSpPr>
          <p:nvPr>
            <p:ph type="body" idx="1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9" name="Google Shape;239;p87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87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87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8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5" name="Google Shape;245;p88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88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88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BABA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51" name="Google Shape;251;p8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52" name="Google Shape;252;p8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8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2"/>
          </p:nvPr>
        </p:nvSpPr>
        <p:spPr>
          <a:xfrm>
            <a:off x="53340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body" idx="2"/>
          </p:nvPr>
        </p:nvSpPr>
        <p:spPr>
          <a:xfrm>
            <a:off x="53340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D7D7"/>
            </a:gs>
            <a:gs pos="40000">
              <a:srgbClr val="D0D0D0"/>
            </a:gs>
            <a:gs pos="100000">
              <a:srgbClr val="3D3D3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D7D7"/>
            </a:gs>
            <a:gs pos="40000">
              <a:srgbClr val="D0D0D0"/>
            </a:gs>
            <a:gs pos="100000">
              <a:srgbClr val="3D3D3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dt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sz="4100" b="1" i="0" u="none" strike="noStrike" cap="non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0519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61314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77" name="Google Shape;177;p60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78" name="Google Shape;178;p60"/>
          <p:cNvSpPr txBox="1">
            <a:spLocks noGrp="1"/>
          </p:cNvSpPr>
          <p:nvPr>
            <p:ph type="sldNum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7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APLIKASI DIODA </a:t>
            </a:r>
            <a:endParaRPr/>
          </a:p>
        </p:txBody>
      </p:sp>
      <p:sp>
        <p:nvSpPr>
          <p:cNvPr id="260" name="Google Shape;260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Kuliah tgl 1 Maret 2021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ELKA B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147" y="242645"/>
            <a:ext cx="8376930" cy="62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Dioda Sebagai Penyearah</a:t>
            </a:r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Penyearah setengah gelombang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Penyearah gelombang penuh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Dengan rangkaian jembatan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Dengan center-tap transformer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Manfaat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Konversi arus ac ke DC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Modulasi atau </a:t>
            </a:r>
            <a:r>
              <a:rPr lang="en-US" sz="2400" i="1"/>
              <a:t>mixing</a:t>
            </a:r>
            <a:r>
              <a:rPr lang="en-US" sz="2400"/>
              <a:t> frekuensi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Isu terkait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Tegangan jatuh untuk forward bias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PIV untuk reverse bias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Penyearah Setengah Gelombang</a:t>
            </a:r>
            <a:endParaRPr/>
          </a:p>
        </p:txBody>
      </p:sp>
      <p:sp>
        <p:nvSpPr>
          <p:cNvPr id="278" name="Google Shape;278;p4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Menggunakan satu Dioda Untuk 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800" baseline="-2500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=V</a:t>
            </a:r>
            <a:r>
              <a:rPr lang="en-US" sz="2800" baseline="-2500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 sin(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t)</a:t>
            </a:r>
            <a:r>
              <a:rPr lang="en-US" sz="2800"/>
              <a:t> </a:t>
            </a:r>
            <a:r>
              <a:rPr lang="en-US" sz="2400"/>
              <a:t>Peak Inverse Voltage (PIV) sebesar 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304800" y="3505200"/>
            <a:ext cx="4114800" cy="2133600"/>
            <a:chOff x="304800" y="3810000"/>
            <a:chExt cx="4114800" cy="2133600"/>
          </a:xfrm>
        </p:grpSpPr>
        <p:grpSp>
          <p:nvGrpSpPr>
            <p:cNvPr id="280" name="Google Shape;280;p4"/>
            <p:cNvGrpSpPr/>
            <p:nvPr/>
          </p:nvGrpSpPr>
          <p:grpSpPr>
            <a:xfrm>
              <a:off x="304800" y="3810000"/>
              <a:ext cx="4114800" cy="2133600"/>
              <a:chOff x="2640" y="2304"/>
              <a:chExt cx="2592" cy="1344"/>
            </a:xfrm>
          </p:grpSpPr>
          <p:sp>
            <p:nvSpPr>
              <p:cNvPr id="281" name="Google Shape;281;p4"/>
              <p:cNvSpPr/>
              <p:nvPr/>
            </p:nvSpPr>
            <p:spPr>
              <a:xfrm>
                <a:off x="3072" y="2976"/>
                <a:ext cx="1920" cy="288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336" extrusionOk="0">
                    <a:moveTo>
                      <a:pt x="0" y="288"/>
                    </a:moveTo>
                    <a:cubicBezTo>
                      <a:pt x="64" y="144"/>
                      <a:pt x="128" y="0"/>
                      <a:pt x="192" y="0"/>
                    </a:cubicBezTo>
                    <a:cubicBezTo>
                      <a:pt x="256" y="0"/>
                      <a:pt x="288" y="240"/>
                      <a:pt x="384" y="288"/>
                    </a:cubicBezTo>
                    <a:cubicBezTo>
                      <a:pt x="480" y="336"/>
                      <a:pt x="672" y="336"/>
                      <a:pt x="768" y="288"/>
                    </a:cubicBezTo>
                    <a:cubicBezTo>
                      <a:pt x="864" y="240"/>
                      <a:pt x="896" y="0"/>
                      <a:pt x="960" y="0"/>
                    </a:cubicBezTo>
                    <a:cubicBezTo>
                      <a:pt x="1024" y="0"/>
                      <a:pt x="1056" y="240"/>
                      <a:pt x="1152" y="288"/>
                    </a:cubicBezTo>
                    <a:cubicBezTo>
                      <a:pt x="1248" y="336"/>
                      <a:pt x="1440" y="336"/>
                      <a:pt x="1536" y="288"/>
                    </a:cubicBezTo>
                    <a:cubicBezTo>
                      <a:pt x="1632" y="240"/>
                      <a:pt x="1664" y="0"/>
                      <a:pt x="1728" y="0"/>
                    </a:cubicBezTo>
                    <a:cubicBezTo>
                      <a:pt x="1792" y="0"/>
                      <a:pt x="1856" y="144"/>
                      <a:pt x="1920" y="288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"/>
              <p:cNvSpPr txBox="1"/>
              <p:nvPr/>
            </p:nvSpPr>
            <p:spPr>
              <a:xfrm>
                <a:off x="2640" y="2592"/>
                <a:ext cx="364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0" u="none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r>
                  <a:rPr lang="en-US" sz="4000" b="0" u="none" baseline="-250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cxnSp>
            <p:nvCxnSpPr>
              <p:cNvPr id="283" name="Google Shape;283;p4"/>
              <p:cNvCxnSpPr/>
              <p:nvPr/>
            </p:nvCxnSpPr>
            <p:spPr>
              <a:xfrm>
                <a:off x="3072" y="2496"/>
                <a:ext cx="0" cy="115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4"/>
              <p:cNvCxnSpPr/>
              <p:nvPr/>
            </p:nvCxnSpPr>
            <p:spPr>
              <a:xfrm>
                <a:off x="2880" y="3264"/>
                <a:ext cx="235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4"/>
              <p:cNvSpPr/>
              <p:nvPr/>
            </p:nvSpPr>
            <p:spPr>
              <a:xfrm>
                <a:off x="3072" y="2880"/>
                <a:ext cx="1920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528" extrusionOk="0">
                    <a:moveTo>
                      <a:pt x="0" y="288"/>
                    </a:moveTo>
                    <a:cubicBezTo>
                      <a:pt x="64" y="144"/>
                      <a:pt x="128" y="0"/>
                      <a:pt x="192" y="0"/>
                    </a:cubicBezTo>
                    <a:cubicBezTo>
                      <a:pt x="256" y="0"/>
                      <a:pt x="320" y="200"/>
                      <a:pt x="384" y="288"/>
                    </a:cubicBezTo>
                    <a:cubicBezTo>
                      <a:pt x="448" y="376"/>
                      <a:pt x="512" y="528"/>
                      <a:pt x="576" y="528"/>
                    </a:cubicBezTo>
                    <a:cubicBezTo>
                      <a:pt x="640" y="528"/>
                      <a:pt x="704" y="376"/>
                      <a:pt x="768" y="288"/>
                    </a:cubicBezTo>
                    <a:cubicBezTo>
                      <a:pt x="832" y="200"/>
                      <a:pt x="896" y="0"/>
                      <a:pt x="960" y="0"/>
                    </a:cubicBezTo>
                    <a:cubicBezTo>
                      <a:pt x="1024" y="0"/>
                      <a:pt x="1088" y="200"/>
                      <a:pt x="1152" y="288"/>
                    </a:cubicBezTo>
                    <a:cubicBezTo>
                      <a:pt x="1216" y="376"/>
                      <a:pt x="1280" y="528"/>
                      <a:pt x="1344" y="528"/>
                    </a:cubicBezTo>
                    <a:cubicBezTo>
                      <a:pt x="1408" y="528"/>
                      <a:pt x="1472" y="376"/>
                      <a:pt x="1536" y="288"/>
                    </a:cubicBezTo>
                    <a:cubicBezTo>
                      <a:pt x="1600" y="200"/>
                      <a:pt x="1664" y="0"/>
                      <a:pt x="1728" y="0"/>
                    </a:cubicBezTo>
                    <a:cubicBezTo>
                      <a:pt x="1792" y="0"/>
                      <a:pt x="1856" y="144"/>
                      <a:pt x="1920" y="288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 txBox="1"/>
              <p:nvPr/>
            </p:nvSpPr>
            <p:spPr>
              <a:xfrm>
                <a:off x="2640" y="2304"/>
                <a:ext cx="388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0" u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r>
                  <a:rPr lang="en-US" sz="4000" b="0" u="none" baseline="-25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287" name="Google Shape;287;p4"/>
              <p:cNvSpPr txBox="1"/>
              <p:nvPr/>
            </p:nvSpPr>
            <p:spPr>
              <a:xfrm>
                <a:off x="5040" y="3264"/>
                <a:ext cx="16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u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288" name="Google Shape;288;p4"/>
              <p:cNvSpPr txBox="1"/>
              <p:nvPr/>
            </p:nvSpPr>
            <p:spPr>
              <a:xfrm>
                <a:off x="2880" y="3216"/>
                <a:ext cx="2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u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</p:grpSp>
        <p:sp>
          <p:nvSpPr>
            <p:cNvPr id="289" name="Google Shape;289;p4"/>
            <p:cNvSpPr/>
            <p:nvPr/>
          </p:nvSpPr>
          <p:spPr>
            <a:xfrm>
              <a:off x="1676400" y="4114800"/>
              <a:ext cx="12160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Times"/>
                  <a:ea typeface="Times"/>
                  <a:cs typeface="Times"/>
                  <a:sym typeface="Times"/>
                </a:rPr>
                <a:t>V</a:t>
              </a:r>
              <a:r>
                <a:rPr lang="en-US" sz="3200" baseline="-25000">
                  <a:solidFill>
                    <a:srgbClr val="FFFF00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 kecil</a:t>
              </a:r>
              <a:endParaRPr/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4419600" y="3505200"/>
            <a:ext cx="4114800" cy="2438400"/>
            <a:chOff x="4419600" y="3810000"/>
            <a:chExt cx="4114800" cy="2438400"/>
          </a:xfrm>
        </p:grpSpPr>
        <p:sp>
          <p:nvSpPr>
            <p:cNvPr id="291" name="Google Shape;291;p4"/>
            <p:cNvSpPr txBox="1"/>
            <p:nvPr/>
          </p:nvSpPr>
          <p:spPr>
            <a:xfrm>
              <a:off x="4419600" y="3810000"/>
              <a:ext cx="615950" cy="579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4000" b="0" u="none" baseline="-25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grpSp>
          <p:nvGrpSpPr>
            <p:cNvPr id="292" name="Google Shape;292;p4"/>
            <p:cNvGrpSpPr/>
            <p:nvPr/>
          </p:nvGrpSpPr>
          <p:grpSpPr>
            <a:xfrm>
              <a:off x="4419600" y="4114800"/>
              <a:ext cx="4114800" cy="2133600"/>
              <a:chOff x="2784" y="2592"/>
              <a:chExt cx="2592" cy="1344"/>
            </a:xfrm>
          </p:grpSpPr>
          <p:sp>
            <p:nvSpPr>
              <p:cNvPr id="293" name="Google Shape;293;p4"/>
              <p:cNvSpPr txBox="1"/>
              <p:nvPr/>
            </p:nvSpPr>
            <p:spPr>
              <a:xfrm>
                <a:off x="2784" y="2688"/>
                <a:ext cx="364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0" u="none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r>
                  <a:rPr lang="en-US" sz="4000" b="0" u="none" baseline="-25000">
                    <a:solidFill>
                      <a:srgbClr val="FF3300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cxnSp>
            <p:nvCxnSpPr>
              <p:cNvPr id="294" name="Google Shape;294;p4"/>
              <p:cNvCxnSpPr/>
              <p:nvPr/>
            </p:nvCxnSpPr>
            <p:spPr>
              <a:xfrm>
                <a:off x="3216" y="2592"/>
                <a:ext cx="0" cy="134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4"/>
              <p:cNvCxnSpPr/>
              <p:nvPr/>
            </p:nvCxnSpPr>
            <p:spPr>
              <a:xfrm>
                <a:off x="3024" y="3360"/>
                <a:ext cx="235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6" name="Google Shape;296;p4"/>
              <p:cNvSpPr/>
              <p:nvPr/>
            </p:nvSpPr>
            <p:spPr>
              <a:xfrm>
                <a:off x="3216" y="2712"/>
                <a:ext cx="192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528" extrusionOk="0">
                    <a:moveTo>
                      <a:pt x="0" y="288"/>
                    </a:moveTo>
                    <a:cubicBezTo>
                      <a:pt x="64" y="144"/>
                      <a:pt x="128" y="0"/>
                      <a:pt x="192" y="0"/>
                    </a:cubicBezTo>
                    <a:cubicBezTo>
                      <a:pt x="256" y="0"/>
                      <a:pt x="320" y="200"/>
                      <a:pt x="384" y="288"/>
                    </a:cubicBezTo>
                    <a:cubicBezTo>
                      <a:pt x="448" y="376"/>
                      <a:pt x="512" y="528"/>
                      <a:pt x="576" y="528"/>
                    </a:cubicBezTo>
                    <a:cubicBezTo>
                      <a:pt x="640" y="528"/>
                      <a:pt x="704" y="376"/>
                      <a:pt x="768" y="288"/>
                    </a:cubicBezTo>
                    <a:cubicBezTo>
                      <a:pt x="832" y="200"/>
                      <a:pt x="896" y="0"/>
                      <a:pt x="960" y="0"/>
                    </a:cubicBezTo>
                    <a:cubicBezTo>
                      <a:pt x="1024" y="0"/>
                      <a:pt x="1088" y="200"/>
                      <a:pt x="1152" y="288"/>
                    </a:cubicBezTo>
                    <a:cubicBezTo>
                      <a:pt x="1216" y="376"/>
                      <a:pt x="1280" y="528"/>
                      <a:pt x="1344" y="528"/>
                    </a:cubicBezTo>
                    <a:cubicBezTo>
                      <a:pt x="1408" y="528"/>
                      <a:pt x="1472" y="376"/>
                      <a:pt x="1536" y="288"/>
                    </a:cubicBezTo>
                    <a:cubicBezTo>
                      <a:pt x="1600" y="200"/>
                      <a:pt x="1664" y="0"/>
                      <a:pt x="1728" y="0"/>
                    </a:cubicBezTo>
                    <a:cubicBezTo>
                      <a:pt x="1792" y="0"/>
                      <a:pt x="1856" y="144"/>
                      <a:pt x="1920" y="288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 txBox="1"/>
              <p:nvPr/>
            </p:nvSpPr>
            <p:spPr>
              <a:xfrm>
                <a:off x="5184" y="3360"/>
                <a:ext cx="16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u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298" name="Google Shape;298;p4"/>
              <p:cNvSpPr txBox="1"/>
              <p:nvPr/>
            </p:nvSpPr>
            <p:spPr>
              <a:xfrm>
                <a:off x="3024" y="3312"/>
                <a:ext cx="2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u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3234" y="2736"/>
                <a:ext cx="336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624"/>
                    </a:moveTo>
                    <a:cubicBezTo>
                      <a:pt x="64" y="312"/>
                      <a:pt x="128" y="0"/>
                      <a:pt x="192" y="0"/>
                    </a:cubicBezTo>
                    <a:cubicBezTo>
                      <a:pt x="256" y="0"/>
                      <a:pt x="320" y="312"/>
                      <a:pt x="384" y="624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4002" y="2736"/>
                <a:ext cx="336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624"/>
                    </a:moveTo>
                    <a:cubicBezTo>
                      <a:pt x="64" y="312"/>
                      <a:pt x="128" y="0"/>
                      <a:pt x="192" y="0"/>
                    </a:cubicBezTo>
                    <a:cubicBezTo>
                      <a:pt x="256" y="0"/>
                      <a:pt x="320" y="312"/>
                      <a:pt x="384" y="624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4782" y="2736"/>
                <a:ext cx="336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624"/>
                    </a:moveTo>
                    <a:cubicBezTo>
                      <a:pt x="64" y="312"/>
                      <a:pt x="128" y="0"/>
                      <a:pt x="192" y="0"/>
                    </a:cubicBezTo>
                    <a:cubicBezTo>
                      <a:pt x="256" y="0"/>
                      <a:pt x="320" y="312"/>
                      <a:pt x="384" y="624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2" name="Google Shape;302;p4"/>
              <p:cNvCxnSpPr/>
              <p:nvPr/>
            </p:nvCxnSpPr>
            <p:spPr>
              <a:xfrm>
                <a:off x="3552" y="3360"/>
                <a:ext cx="432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4"/>
              <p:cNvCxnSpPr/>
              <p:nvPr/>
            </p:nvCxnSpPr>
            <p:spPr>
              <a:xfrm>
                <a:off x="4320" y="3360"/>
                <a:ext cx="48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4" name="Google Shape;304;p4"/>
            <p:cNvSpPr/>
            <p:nvPr/>
          </p:nvSpPr>
          <p:spPr>
            <a:xfrm>
              <a:off x="6019800" y="4191000"/>
              <a:ext cx="13700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Times"/>
                  <a:ea typeface="Times"/>
                  <a:cs typeface="Times"/>
                  <a:sym typeface="Times"/>
                </a:rPr>
                <a:t>V</a:t>
              </a:r>
              <a:r>
                <a:rPr lang="en-US" sz="3200" baseline="-25000">
                  <a:solidFill>
                    <a:srgbClr val="FFFF00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 besar</a:t>
              </a:r>
              <a:endParaRPr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4953000" y="1524000"/>
            <a:ext cx="3365500" cy="1806575"/>
            <a:chOff x="4876800" y="1600200"/>
            <a:chExt cx="3975100" cy="2133600"/>
          </a:xfrm>
        </p:grpSpPr>
        <p:grpSp>
          <p:nvGrpSpPr>
            <p:cNvPr id="306" name="Google Shape;306;p4"/>
            <p:cNvGrpSpPr/>
            <p:nvPr/>
          </p:nvGrpSpPr>
          <p:grpSpPr>
            <a:xfrm rot="5400000" flipH="1">
              <a:off x="6057900" y="1638300"/>
              <a:ext cx="457200" cy="381000"/>
              <a:chOff x="3984" y="3168"/>
              <a:chExt cx="288" cy="240"/>
            </a:xfrm>
          </p:grpSpPr>
          <p:sp>
            <p:nvSpPr>
              <p:cNvPr id="307" name="Google Shape;307;p4"/>
              <p:cNvSpPr/>
              <p:nvPr/>
            </p:nvSpPr>
            <p:spPr>
              <a:xfrm>
                <a:off x="3984" y="3168"/>
                <a:ext cx="288" cy="240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9525" cap="flat" cmpd="sng">
                <a:solidFill>
                  <a:srgbClr val="FFFF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8" name="Google Shape;308;p4"/>
              <p:cNvCxnSpPr/>
              <p:nvPr/>
            </p:nvCxnSpPr>
            <p:spPr>
              <a:xfrm>
                <a:off x="3984" y="3168"/>
                <a:ext cx="28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9" name="Google Shape;309;p4"/>
            <p:cNvCxnSpPr/>
            <p:nvPr/>
          </p:nvCxnSpPr>
          <p:spPr>
            <a:xfrm>
              <a:off x="7986713" y="3124200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4"/>
            <p:cNvCxnSpPr/>
            <p:nvPr/>
          </p:nvCxnSpPr>
          <p:spPr>
            <a:xfrm>
              <a:off x="7986713" y="1828800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4"/>
            <p:cNvCxnSpPr/>
            <p:nvPr/>
          </p:nvCxnSpPr>
          <p:spPr>
            <a:xfrm>
              <a:off x="5259388" y="1828800"/>
              <a:ext cx="0" cy="68580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4"/>
            <p:cNvCxnSpPr/>
            <p:nvPr/>
          </p:nvCxnSpPr>
          <p:spPr>
            <a:xfrm rot="10800000">
              <a:off x="6477000" y="1828800"/>
              <a:ext cx="1905000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4"/>
            <p:cNvCxnSpPr/>
            <p:nvPr/>
          </p:nvCxnSpPr>
          <p:spPr>
            <a:xfrm>
              <a:off x="5259388" y="3276600"/>
              <a:ext cx="0" cy="38100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4"/>
            <p:cNvCxnSpPr/>
            <p:nvPr/>
          </p:nvCxnSpPr>
          <p:spPr>
            <a:xfrm rot="10800000">
              <a:off x="5257800" y="3657600"/>
              <a:ext cx="3124200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4"/>
            <p:cNvSpPr txBox="1"/>
            <p:nvPr/>
          </p:nvSpPr>
          <p:spPr>
            <a:xfrm>
              <a:off x="7988300" y="2971800"/>
              <a:ext cx="285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316" name="Google Shape;316;p4"/>
            <p:cNvSpPr txBox="1"/>
            <p:nvPr/>
          </p:nvSpPr>
          <p:spPr>
            <a:xfrm>
              <a:off x="7931150" y="1981200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17" name="Google Shape;317;p4"/>
            <p:cNvSpPr txBox="1"/>
            <p:nvPr/>
          </p:nvSpPr>
          <p:spPr>
            <a:xfrm>
              <a:off x="8293100" y="2438400"/>
              <a:ext cx="387350" cy="579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18" name="Google Shape;318;p4"/>
            <p:cNvSpPr txBox="1"/>
            <p:nvPr/>
          </p:nvSpPr>
          <p:spPr>
            <a:xfrm>
              <a:off x="8497888" y="2667000"/>
              <a:ext cx="3540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876800" y="2503488"/>
              <a:ext cx="762000" cy="762000"/>
            </a:xfrm>
            <a:prstGeom prst="ellipse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 txBox="1"/>
            <p:nvPr/>
          </p:nvSpPr>
          <p:spPr>
            <a:xfrm>
              <a:off x="4876800" y="2133600"/>
              <a:ext cx="3921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cxnSp>
          <p:nvCxnSpPr>
            <p:cNvPr id="321" name="Google Shape;321;p4"/>
            <p:cNvCxnSpPr/>
            <p:nvPr/>
          </p:nvCxnSpPr>
          <p:spPr>
            <a:xfrm rot="10800000">
              <a:off x="5257800" y="1828800"/>
              <a:ext cx="838200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4"/>
            <p:cNvSpPr/>
            <p:nvPr/>
          </p:nvSpPr>
          <p:spPr>
            <a:xfrm rot="-5400000">
              <a:off x="7607300" y="2590800"/>
              <a:ext cx="762000" cy="3048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 txBox="1"/>
            <p:nvPr/>
          </p:nvSpPr>
          <p:spPr>
            <a:xfrm>
              <a:off x="5562600" y="1828800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24" name="Google Shape;324;p4"/>
            <p:cNvSpPr txBox="1"/>
            <p:nvPr/>
          </p:nvSpPr>
          <p:spPr>
            <a:xfrm>
              <a:off x="6724650" y="1828800"/>
              <a:ext cx="285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325" name="Google Shape;325;p4"/>
            <p:cNvSpPr txBox="1"/>
            <p:nvPr/>
          </p:nvSpPr>
          <p:spPr>
            <a:xfrm>
              <a:off x="6019800" y="1905000"/>
              <a:ext cx="387350" cy="579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26" name="Google Shape;326;p4"/>
            <p:cNvSpPr txBox="1"/>
            <p:nvPr/>
          </p:nvSpPr>
          <p:spPr>
            <a:xfrm>
              <a:off x="6224588" y="2133600"/>
              <a:ext cx="4048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27" name="Google Shape;327;p4"/>
            <p:cNvSpPr txBox="1"/>
            <p:nvPr/>
          </p:nvSpPr>
          <p:spPr>
            <a:xfrm>
              <a:off x="5638800" y="2514600"/>
              <a:ext cx="615950" cy="579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u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4000" b="0" u="none" baseline="-25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0292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384" h="480" extrusionOk="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60"/>
                    <a:pt x="192" y="240"/>
                  </a:cubicBezTo>
                  <a:cubicBezTo>
                    <a:pt x="224" y="320"/>
                    <a:pt x="256" y="480"/>
                    <a:pt x="288" y="480"/>
                  </a:cubicBezTo>
                  <a:cubicBezTo>
                    <a:pt x="320" y="480"/>
                    <a:pt x="352" y="360"/>
                    <a:pt x="384" y="24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8382000" y="1752600"/>
              <a:ext cx="152400" cy="152400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8382000" y="3581400"/>
              <a:ext cx="152400" cy="152400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4"/>
            <p:cNvGrpSpPr/>
            <p:nvPr/>
          </p:nvGrpSpPr>
          <p:grpSpPr>
            <a:xfrm>
              <a:off x="7077075" y="1835150"/>
              <a:ext cx="454025" cy="1828800"/>
              <a:chOff x="4458" y="1156"/>
              <a:chExt cx="286" cy="1152"/>
            </a:xfrm>
          </p:grpSpPr>
          <p:cxnSp>
            <p:nvCxnSpPr>
              <p:cNvPr id="332" name="Google Shape;332;p4"/>
              <p:cNvCxnSpPr/>
              <p:nvPr/>
            </p:nvCxnSpPr>
            <p:spPr>
              <a:xfrm>
                <a:off x="4601" y="1778"/>
                <a:ext cx="0" cy="53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4"/>
              <p:cNvCxnSpPr/>
              <p:nvPr/>
            </p:nvCxnSpPr>
            <p:spPr>
              <a:xfrm>
                <a:off x="4601" y="1156"/>
                <a:ext cx="0" cy="47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4"/>
              <p:cNvCxnSpPr/>
              <p:nvPr/>
            </p:nvCxnSpPr>
            <p:spPr>
              <a:xfrm>
                <a:off x="4458" y="1634"/>
                <a:ext cx="286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4"/>
              <p:cNvCxnSpPr/>
              <p:nvPr/>
            </p:nvCxnSpPr>
            <p:spPr>
              <a:xfrm>
                <a:off x="4458" y="1730"/>
                <a:ext cx="286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533400"/>
            <a:ext cx="4033838" cy="207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429000"/>
            <a:ext cx="3657600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0" y="3200400"/>
            <a:ext cx="4114800" cy="2433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5"/>
          <p:cNvCxnSpPr/>
          <p:nvPr/>
        </p:nvCxnSpPr>
        <p:spPr>
          <a:xfrm>
            <a:off x="3810000" y="1066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5"/>
          <p:cNvCxnSpPr/>
          <p:nvPr/>
        </p:nvCxnSpPr>
        <p:spPr>
          <a:xfrm>
            <a:off x="5181600" y="13716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5"/>
          <p:cNvCxnSpPr/>
          <p:nvPr/>
        </p:nvCxnSpPr>
        <p:spPr>
          <a:xfrm>
            <a:off x="5181600" y="1066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5"/>
          <p:cNvCxnSpPr/>
          <p:nvPr/>
        </p:nvCxnSpPr>
        <p:spPr>
          <a:xfrm>
            <a:off x="8763000" y="2438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5"/>
          <p:cNvCxnSpPr/>
          <p:nvPr/>
        </p:nvCxnSpPr>
        <p:spPr>
          <a:xfrm>
            <a:off x="4876800" y="1066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5"/>
          <p:cNvCxnSpPr/>
          <p:nvPr/>
        </p:nvCxnSpPr>
        <p:spPr>
          <a:xfrm rot="10800000">
            <a:off x="5029200" y="18288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Penyearah Gelombang Penuh Jembatan</a:t>
            </a:r>
            <a:endParaRPr/>
          </a:p>
        </p:txBody>
      </p:sp>
      <p:sp>
        <p:nvSpPr>
          <p:cNvPr id="354" name="Google Shape;354;p6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Menggunakan empat dioda untuk 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800" baseline="-2500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=V</a:t>
            </a:r>
            <a:r>
              <a:rPr lang="en-US" sz="2800" baseline="-2500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 sin(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t)</a:t>
            </a:r>
            <a:r>
              <a:rPr lang="en-US" sz="2800"/>
              <a:t> </a:t>
            </a:r>
            <a:r>
              <a:rPr lang="en-US" sz="2400"/>
              <a:t>Peak Inverse Voltage (PIV) sebesar 2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s </a:t>
            </a:r>
            <a:r>
              <a:rPr lang="en-US" sz="2400"/>
              <a:t>-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400" baseline="-25000"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grpSp>
        <p:nvGrpSpPr>
          <p:cNvPr id="355" name="Google Shape;355;p6"/>
          <p:cNvGrpSpPr/>
          <p:nvPr/>
        </p:nvGrpSpPr>
        <p:grpSpPr>
          <a:xfrm>
            <a:off x="4648200" y="1598613"/>
            <a:ext cx="4114800" cy="2133600"/>
            <a:chOff x="1637" y="2829"/>
            <a:chExt cx="2592" cy="1344"/>
          </a:xfrm>
        </p:grpSpPr>
        <p:sp>
          <p:nvSpPr>
            <p:cNvPr id="356" name="Google Shape;356;p6"/>
            <p:cNvSpPr txBox="1"/>
            <p:nvPr/>
          </p:nvSpPr>
          <p:spPr>
            <a:xfrm>
              <a:off x="1637" y="2925"/>
              <a:ext cx="36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4000" baseline="-250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cxnSp>
          <p:nvCxnSpPr>
            <p:cNvPr id="357" name="Google Shape;357;p6"/>
            <p:cNvCxnSpPr/>
            <p:nvPr/>
          </p:nvCxnSpPr>
          <p:spPr>
            <a:xfrm>
              <a:off x="2069" y="2829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6"/>
            <p:cNvCxnSpPr/>
            <p:nvPr/>
          </p:nvCxnSpPr>
          <p:spPr>
            <a:xfrm>
              <a:off x="1877" y="3597"/>
              <a:ext cx="2352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6"/>
            <p:cNvSpPr/>
            <p:nvPr/>
          </p:nvSpPr>
          <p:spPr>
            <a:xfrm>
              <a:off x="2069" y="2949"/>
              <a:ext cx="1920" cy="1200"/>
            </a:xfrm>
            <a:custGeom>
              <a:avLst/>
              <a:gdLst/>
              <a:ahLst/>
              <a:cxnLst/>
              <a:rect l="l" t="t" r="r" b="b"/>
              <a:pathLst>
                <a:path w="1920" h="528" extrusionOk="0">
                  <a:moveTo>
                    <a:pt x="0" y="288"/>
                  </a:moveTo>
                  <a:cubicBezTo>
                    <a:pt x="64" y="144"/>
                    <a:pt x="128" y="0"/>
                    <a:pt x="192" y="0"/>
                  </a:cubicBezTo>
                  <a:cubicBezTo>
                    <a:pt x="256" y="0"/>
                    <a:pt x="320" y="200"/>
                    <a:pt x="384" y="288"/>
                  </a:cubicBezTo>
                  <a:cubicBezTo>
                    <a:pt x="448" y="376"/>
                    <a:pt x="512" y="528"/>
                    <a:pt x="576" y="528"/>
                  </a:cubicBezTo>
                  <a:cubicBezTo>
                    <a:pt x="640" y="528"/>
                    <a:pt x="704" y="376"/>
                    <a:pt x="768" y="288"/>
                  </a:cubicBezTo>
                  <a:cubicBezTo>
                    <a:pt x="832" y="200"/>
                    <a:pt x="896" y="0"/>
                    <a:pt x="960" y="0"/>
                  </a:cubicBezTo>
                  <a:cubicBezTo>
                    <a:pt x="1024" y="0"/>
                    <a:pt x="1088" y="200"/>
                    <a:pt x="1152" y="288"/>
                  </a:cubicBezTo>
                  <a:cubicBezTo>
                    <a:pt x="1216" y="376"/>
                    <a:pt x="1280" y="528"/>
                    <a:pt x="1344" y="528"/>
                  </a:cubicBezTo>
                  <a:cubicBezTo>
                    <a:pt x="1408" y="528"/>
                    <a:pt x="1472" y="376"/>
                    <a:pt x="1536" y="288"/>
                  </a:cubicBezTo>
                  <a:cubicBezTo>
                    <a:pt x="1600" y="200"/>
                    <a:pt x="1664" y="0"/>
                    <a:pt x="1728" y="0"/>
                  </a:cubicBezTo>
                  <a:cubicBezTo>
                    <a:pt x="1792" y="0"/>
                    <a:pt x="1856" y="144"/>
                    <a:pt x="1920" y="288"/>
                  </a:cubicBez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>
              <a:off x="4037" y="3597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61" name="Google Shape;361;p6"/>
            <p:cNvSpPr txBox="1"/>
            <p:nvPr/>
          </p:nvSpPr>
          <p:spPr>
            <a:xfrm>
              <a:off x="1877" y="3549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075" y="2973"/>
              <a:ext cx="363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859" y="2973"/>
              <a:ext cx="336" cy="624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3617" y="2973"/>
              <a:ext cx="374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454" y="2973"/>
              <a:ext cx="384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3215" y="2973"/>
              <a:ext cx="383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6"/>
          <p:cNvGrpSpPr/>
          <p:nvPr/>
        </p:nvGrpSpPr>
        <p:grpSpPr>
          <a:xfrm>
            <a:off x="1905000" y="3487203"/>
            <a:ext cx="5021263" cy="2532596"/>
            <a:chOff x="1733" y="2343"/>
            <a:chExt cx="3633" cy="1833"/>
          </a:xfrm>
        </p:grpSpPr>
        <p:cxnSp>
          <p:nvCxnSpPr>
            <p:cNvPr id="368" name="Google Shape;368;p6"/>
            <p:cNvCxnSpPr/>
            <p:nvPr/>
          </p:nvCxnSpPr>
          <p:spPr>
            <a:xfrm>
              <a:off x="4951" y="3168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6"/>
            <p:cNvCxnSpPr/>
            <p:nvPr/>
          </p:nvCxnSpPr>
          <p:spPr>
            <a:xfrm rot="10800000">
              <a:off x="4133" y="3176"/>
              <a:ext cx="1090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Google Shape;370;p6"/>
            <p:cNvSpPr txBox="1"/>
            <p:nvPr/>
          </p:nvSpPr>
          <p:spPr>
            <a:xfrm>
              <a:off x="4999" y="3792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371" name="Google Shape;371;p6"/>
            <p:cNvSpPr txBox="1"/>
            <p:nvPr/>
          </p:nvSpPr>
          <p:spPr>
            <a:xfrm>
              <a:off x="4963" y="3168"/>
              <a:ext cx="22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72" name="Google Shape;372;p6"/>
            <p:cNvSpPr txBox="1"/>
            <p:nvPr/>
          </p:nvSpPr>
          <p:spPr>
            <a:xfrm>
              <a:off x="5047" y="3475"/>
              <a:ext cx="24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73" name="Google Shape;373;p6"/>
            <p:cNvSpPr txBox="1"/>
            <p:nvPr/>
          </p:nvSpPr>
          <p:spPr>
            <a:xfrm>
              <a:off x="5143" y="364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-5400000">
              <a:off x="4711" y="3552"/>
              <a:ext cx="480" cy="192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 txBox="1"/>
            <p:nvPr/>
          </p:nvSpPr>
          <p:spPr>
            <a:xfrm>
              <a:off x="3599" y="2399"/>
              <a:ext cx="22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76" name="Google Shape;376;p6"/>
            <p:cNvSpPr txBox="1"/>
            <p:nvPr/>
          </p:nvSpPr>
          <p:spPr>
            <a:xfrm>
              <a:off x="3886" y="2495"/>
              <a:ext cx="24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77" name="Google Shape;377;p6"/>
            <p:cNvSpPr txBox="1"/>
            <p:nvPr/>
          </p:nvSpPr>
          <p:spPr>
            <a:xfrm>
              <a:off x="3982" y="2638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5223" y="312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5223" y="408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6"/>
            <p:cNvCxnSpPr/>
            <p:nvPr/>
          </p:nvCxnSpPr>
          <p:spPr>
            <a:xfrm>
              <a:off x="2358" y="2544"/>
              <a:ext cx="0" cy="432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6"/>
            <p:cNvCxnSpPr/>
            <p:nvPr/>
          </p:nvCxnSpPr>
          <p:spPr>
            <a:xfrm flipH="1">
              <a:off x="2357" y="3456"/>
              <a:ext cx="1" cy="384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6"/>
            <p:cNvCxnSpPr/>
            <p:nvPr/>
          </p:nvCxnSpPr>
          <p:spPr>
            <a:xfrm rot="10800000">
              <a:off x="2357" y="3840"/>
              <a:ext cx="1152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3" name="Google Shape;383;p6"/>
            <p:cNvSpPr/>
            <p:nvPr/>
          </p:nvSpPr>
          <p:spPr>
            <a:xfrm>
              <a:off x="2117" y="2976"/>
              <a:ext cx="480" cy="480"/>
            </a:xfrm>
            <a:prstGeom prst="ellipse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 txBox="1"/>
            <p:nvPr/>
          </p:nvSpPr>
          <p:spPr>
            <a:xfrm>
              <a:off x="2117" y="2688"/>
              <a:ext cx="247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cxnSp>
          <p:nvCxnSpPr>
            <p:cNvPr id="385" name="Google Shape;385;p6"/>
            <p:cNvCxnSpPr/>
            <p:nvPr/>
          </p:nvCxnSpPr>
          <p:spPr>
            <a:xfrm rot="10800000">
              <a:off x="2357" y="2544"/>
              <a:ext cx="1152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6" name="Google Shape;386;p6"/>
            <p:cNvSpPr txBox="1"/>
            <p:nvPr/>
          </p:nvSpPr>
          <p:spPr>
            <a:xfrm>
              <a:off x="1733" y="2928"/>
              <a:ext cx="388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4000" baseline="-25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2213" y="3072"/>
              <a:ext cx="288" cy="288"/>
            </a:xfrm>
            <a:custGeom>
              <a:avLst/>
              <a:gdLst/>
              <a:ahLst/>
              <a:cxnLst/>
              <a:rect l="l" t="t" r="r" b="b"/>
              <a:pathLst>
                <a:path w="384" h="480" extrusionOk="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60"/>
                    <a:pt x="192" y="240"/>
                  </a:cubicBezTo>
                  <a:cubicBezTo>
                    <a:pt x="224" y="320"/>
                    <a:pt x="256" y="480"/>
                    <a:pt x="288" y="480"/>
                  </a:cubicBezTo>
                  <a:cubicBezTo>
                    <a:pt x="320" y="480"/>
                    <a:pt x="352" y="360"/>
                    <a:pt x="384" y="24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6"/>
            <p:cNvGrpSpPr/>
            <p:nvPr/>
          </p:nvGrpSpPr>
          <p:grpSpPr>
            <a:xfrm rot="2711467">
              <a:off x="2909" y="2592"/>
              <a:ext cx="1200" cy="1200"/>
              <a:chOff x="3504" y="2448"/>
              <a:chExt cx="1200" cy="1200"/>
            </a:xfrm>
          </p:grpSpPr>
          <p:grpSp>
            <p:nvGrpSpPr>
              <p:cNvPr id="389" name="Google Shape;389;p6"/>
              <p:cNvGrpSpPr/>
              <p:nvPr/>
            </p:nvGrpSpPr>
            <p:grpSpPr>
              <a:xfrm>
                <a:off x="3504" y="2592"/>
                <a:ext cx="288" cy="912"/>
                <a:chOff x="3504" y="2592"/>
                <a:chExt cx="288" cy="912"/>
              </a:xfrm>
            </p:grpSpPr>
            <p:grpSp>
              <p:nvGrpSpPr>
                <p:cNvPr id="390" name="Google Shape;390;p6"/>
                <p:cNvGrpSpPr/>
                <p:nvPr/>
              </p:nvGrpSpPr>
              <p:grpSpPr>
                <a:xfrm flipH="1">
                  <a:off x="3504" y="2928"/>
                  <a:ext cx="288" cy="240"/>
                  <a:chOff x="3984" y="3168"/>
                  <a:chExt cx="288" cy="240"/>
                </a:xfrm>
              </p:grpSpPr>
              <p:sp>
                <p:nvSpPr>
                  <p:cNvPr id="391" name="Google Shape;391;p6"/>
                  <p:cNvSpPr/>
                  <p:nvPr/>
                </p:nvSpPr>
                <p:spPr>
                  <a:xfrm>
                    <a:off x="3984" y="3168"/>
                    <a:ext cx="288" cy="24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9525" cap="flat" cmpd="sng">
                    <a:solidFill>
                      <a:srgbClr val="FFFF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92" name="Google Shape;392;p6"/>
                  <p:cNvCxnSpPr/>
                  <p:nvPr/>
                </p:nvCxnSpPr>
                <p:spPr>
                  <a:xfrm>
                    <a:off x="3984" y="3168"/>
                    <a:ext cx="288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93" name="Google Shape;393;p6"/>
                <p:cNvCxnSpPr/>
                <p:nvPr/>
              </p:nvCxnSpPr>
              <p:spPr>
                <a:xfrm>
                  <a:off x="3648" y="3168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6"/>
                <p:cNvCxnSpPr/>
                <p:nvPr/>
              </p:nvCxnSpPr>
              <p:spPr>
                <a:xfrm>
                  <a:off x="3648" y="2592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5" name="Google Shape;395;p6"/>
              <p:cNvGrpSpPr/>
              <p:nvPr/>
            </p:nvGrpSpPr>
            <p:grpSpPr>
              <a:xfrm>
                <a:off x="4416" y="2592"/>
                <a:ext cx="288" cy="912"/>
                <a:chOff x="4272" y="2592"/>
                <a:chExt cx="288" cy="912"/>
              </a:xfrm>
            </p:grpSpPr>
            <p:grpSp>
              <p:nvGrpSpPr>
                <p:cNvPr id="396" name="Google Shape;396;p6"/>
                <p:cNvGrpSpPr/>
                <p:nvPr/>
              </p:nvGrpSpPr>
              <p:grpSpPr>
                <a:xfrm flipH="1">
                  <a:off x="4272" y="2928"/>
                  <a:ext cx="288" cy="240"/>
                  <a:chOff x="3984" y="3168"/>
                  <a:chExt cx="288" cy="240"/>
                </a:xfrm>
              </p:grpSpPr>
              <p:sp>
                <p:nvSpPr>
                  <p:cNvPr id="397" name="Google Shape;397;p6"/>
                  <p:cNvSpPr/>
                  <p:nvPr/>
                </p:nvSpPr>
                <p:spPr>
                  <a:xfrm>
                    <a:off x="3984" y="3168"/>
                    <a:ext cx="288" cy="24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9525" cap="flat" cmpd="sng">
                    <a:solidFill>
                      <a:srgbClr val="FFFF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98" name="Google Shape;398;p6"/>
                  <p:cNvCxnSpPr/>
                  <p:nvPr/>
                </p:nvCxnSpPr>
                <p:spPr>
                  <a:xfrm>
                    <a:off x="3984" y="3168"/>
                    <a:ext cx="288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99" name="Google Shape;399;p6"/>
                <p:cNvCxnSpPr/>
                <p:nvPr/>
              </p:nvCxnSpPr>
              <p:spPr>
                <a:xfrm>
                  <a:off x="4416" y="2592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6"/>
                <p:cNvCxnSpPr/>
                <p:nvPr/>
              </p:nvCxnSpPr>
              <p:spPr>
                <a:xfrm>
                  <a:off x="4416" y="3168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1" name="Google Shape;401;p6"/>
              <p:cNvGrpSpPr/>
              <p:nvPr/>
            </p:nvGrpSpPr>
            <p:grpSpPr>
              <a:xfrm rot="5400000">
                <a:off x="3960" y="2136"/>
                <a:ext cx="288" cy="912"/>
                <a:chOff x="4272" y="2592"/>
                <a:chExt cx="288" cy="912"/>
              </a:xfrm>
            </p:grpSpPr>
            <p:grpSp>
              <p:nvGrpSpPr>
                <p:cNvPr id="402" name="Google Shape;402;p6"/>
                <p:cNvGrpSpPr/>
                <p:nvPr/>
              </p:nvGrpSpPr>
              <p:grpSpPr>
                <a:xfrm flipH="1">
                  <a:off x="4272" y="2928"/>
                  <a:ext cx="288" cy="240"/>
                  <a:chOff x="3984" y="3168"/>
                  <a:chExt cx="288" cy="240"/>
                </a:xfrm>
              </p:grpSpPr>
              <p:sp>
                <p:nvSpPr>
                  <p:cNvPr id="403" name="Google Shape;403;p6"/>
                  <p:cNvSpPr/>
                  <p:nvPr/>
                </p:nvSpPr>
                <p:spPr>
                  <a:xfrm>
                    <a:off x="3984" y="3168"/>
                    <a:ext cx="288" cy="24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9525" cap="flat" cmpd="sng">
                    <a:solidFill>
                      <a:srgbClr val="FFFF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04" name="Google Shape;404;p6"/>
                  <p:cNvCxnSpPr/>
                  <p:nvPr/>
                </p:nvCxnSpPr>
                <p:spPr>
                  <a:xfrm>
                    <a:off x="3984" y="3168"/>
                    <a:ext cx="288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05" name="Google Shape;405;p6"/>
                <p:cNvCxnSpPr/>
                <p:nvPr/>
              </p:nvCxnSpPr>
              <p:spPr>
                <a:xfrm>
                  <a:off x="4416" y="2592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6"/>
                <p:cNvCxnSpPr/>
                <p:nvPr/>
              </p:nvCxnSpPr>
              <p:spPr>
                <a:xfrm>
                  <a:off x="4416" y="3168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7" name="Google Shape;407;p6"/>
              <p:cNvGrpSpPr/>
              <p:nvPr/>
            </p:nvGrpSpPr>
            <p:grpSpPr>
              <a:xfrm rot="5400000">
                <a:off x="3960" y="3048"/>
                <a:ext cx="288" cy="912"/>
                <a:chOff x="4272" y="2592"/>
                <a:chExt cx="288" cy="912"/>
              </a:xfrm>
            </p:grpSpPr>
            <p:grpSp>
              <p:nvGrpSpPr>
                <p:cNvPr id="408" name="Google Shape;408;p6"/>
                <p:cNvGrpSpPr/>
                <p:nvPr/>
              </p:nvGrpSpPr>
              <p:grpSpPr>
                <a:xfrm flipH="1">
                  <a:off x="4272" y="2928"/>
                  <a:ext cx="288" cy="240"/>
                  <a:chOff x="3984" y="3168"/>
                  <a:chExt cx="288" cy="240"/>
                </a:xfrm>
              </p:grpSpPr>
              <p:sp>
                <p:nvSpPr>
                  <p:cNvPr id="409" name="Google Shape;409;p6"/>
                  <p:cNvSpPr/>
                  <p:nvPr/>
                </p:nvSpPr>
                <p:spPr>
                  <a:xfrm>
                    <a:off x="3984" y="3168"/>
                    <a:ext cx="288" cy="24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9525" cap="flat" cmpd="sng">
                    <a:solidFill>
                      <a:srgbClr val="FFFF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10" name="Google Shape;410;p6"/>
                  <p:cNvCxnSpPr/>
                  <p:nvPr/>
                </p:nvCxnSpPr>
                <p:spPr>
                  <a:xfrm>
                    <a:off x="3984" y="3168"/>
                    <a:ext cx="288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4416" y="2592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6"/>
                <p:cNvCxnSpPr/>
                <p:nvPr/>
              </p:nvCxnSpPr>
              <p:spPr>
                <a:xfrm>
                  <a:off x="4416" y="3168"/>
                  <a:ext cx="0" cy="33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13" name="Google Shape;413;p6"/>
            <p:cNvCxnSpPr/>
            <p:nvPr/>
          </p:nvCxnSpPr>
          <p:spPr>
            <a:xfrm>
              <a:off x="4951" y="3888"/>
              <a:ext cx="0" cy="24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6"/>
            <p:cNvCxnSpPr/>
            <p:nvPr/>
          </p:nvCxnSpPr>
          <p:spPr>
            <a:xfrm rot="10800000">
              <a:off x="2866" y="4128"/>
              <a:ext cx="2357" cy="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6"/>
            <p:cNvCxnSpPr/>
            <p:nvPr/>
          </p:nvCxnSpPr>
          <p:spPr>
            <a:xfrm>
              <a:off x="2866" y="3176"/>
              <a:ext cx="0" cy="952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6" name="Google Shape;416;p6"/>
            <p:cNvSpPr txBox="1"/>
            <p:nvPr/>
          </p:nvSpPr>
          <p:spPr>
            <a:xfrm>
              <a:off x="4077" y="2877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cxnSp>
          <p:nvCxnSpPr>
            <p:cNvPr id="417" name="Google Shape;417;p6"/>
            <p:cNvCxnSpPr/>
            <p:nvPr/>
          </p:nvCxnSpPr>
          <p:spPr>
            <a:xfrm>
              <a:off x="4553" y="3790"/>
              <a:ext cx="0" cy="330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6"/>
            <p:cNvCxnSpPr/>
            <p:nvPr/>
          </p:nvCxnSpPr>
          <p:spPr>
            <a:xfrm>
              <a:off x="4553" y="3168"/>
              <a:ext cx="0" cy="478"/>
            </a:xfrm>
            <a:prstGeom prst="straightConnector1">
              <a:avLst/>
            </a:prstGeom>
            <a:noFill/>
            <a:ln w="2857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6"/>
            <p:cNvCxnSpPr/>
            <p:nvPr/>
          </p:nvCxnSpPr>
          <p:spPr>
            <a:xfrm>
              <a:off x="4410" y="3646"/>
              <a:ext cx="286" cy="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6"/>
            <p:cNvCxnSpPr/>
            <p:nvPr/>
          </p:nvCxnSpPr>
          <p:spPr>
            <a:xfrm>
              <a:off x="4410" y="3742"/>
              <a:ext cx="286" cy="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Ripple</a:t>
            </a:r>
            <a:endParaRPr/>
          </a:p>
        </p:txBody>
      </p:sp>
      <p:sp>
        <p:nvSpPr>
          <p:cNvPr id="426" name="Google Shape;426;p7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Full-wave ripple frequency is twice AC frequency</a:t>
            </a:r>
            <a:endParaRPr/>
          </a:p>
        </p:txBody>
      </p:sp>
      <p:pic>
        <p:nvPicPr>
          <p:cNvPr id="427" name="Google Shape;427;p7" descr="02-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362200"/>
            <a:ext cx="5819775" cy="363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Penyearah Gelombang Penuh dengan Center Tap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381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Menggunakan dua Dioda dan transformator center tap untuk 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800" baseline="-2500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=V</a:t>
            </a:r>
            <a:r>
              <a:rPr lang="en-US" sz="2800" baseline="-2500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 sin(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t)</a:t>
            </a:r>
            <a:r>
              <a:rPr lang="en-US" sz="2800"/>
              <a:t> </a:t>
            </a:r>
            <a:r>
              <a:rPr lang="en-US" sz="2400"/>
              <a:t>PIV sebesar 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lang="en-US" sz="2400" baseline="-25000">
                <a:latin typeface="Times"/>
                <a:ea typeface="Times"/>
                <a:cs typeface="Times"/>
                <a:sym typeface="Times"/>
              </a:rPr>
              <a:t>s</a:t>
            </a:r>
            <a:endParaRPr/>
          </a:p>
        </p:txBody>
      </p:sp>
      <p:grpSp>
        <p:nvGrpSpPr>
          <p:cNvPr id="434" name="Google Shape;434;p8"/>
          <p:cNvGrpSpPr/>
          <p:nvPr/>
        </p:nvGrpSpPr>
        <p:grpSpPr>
          <a:xfrm rot="5400000" flipH="1">
            <a:off x="6057900" y="1638300"/>
            <a:ext cx="457200" cy="381000"/>
            <a:chOff x="3984" y="3168"/>
            <a:chExt cx="288" cy="240"/>
          </a:xfrm>
        </p:grpSpPr>
        <p:sp>
          <p:nvSpPr>
            <p:cNvPr id="435" name="Google Shape;435;p8"/>
            <p:cNvSpPr/>
            <p:nvPr/>
          </p:nvSpPr>
          <p:spPr>
            <a:xfrm>
              <a:off x="3984" y="3168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8"/>
            <p:cNvCxnSpPr/>
            <p:nvPr/>
          </p:nvCxnSpPr>
          <p:spPr>
            <a:xfrm>
              <a:off x="3984" y="3168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7" name="Google Shape;437;p8"/>
          <p:cNvCxnSpPr/>
          <p:nvPr/>
        </p:nvCxnSpPr>
        <p:spPr>
          <a:xfrm>
            <a:off x="8185150" y="2897188"/>
            <a:ext cx="0" cy="304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8"/>
          <p:cNvCxnSpPr/>
          <p:nvPr/>
        </p:nvCxnSpPr>
        <p:spPr>
          <a:xfrm>
            <a:off x="8185150" y="1828800"/>
            <a:ext cx="0" cy="309563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8"/>
          <p:cNvCxnSpPr/>
          <p:nvPr/>
        </p:nvCxnSpPr>
        <p:spPr>
          <a:xfrm>
            <a:off x="5259388" y="1828800"/>
            <a:ext cx="0" cy="385763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8"/>
          <p:cNvCxnSpPr/>
          <p:nvPr/>
        </p:nvCxnSpPr>
        <p:spPr>
          <a:xfrm rot="10800000">
            <a:off x="6477000" y="1828800"/>
            <a:ext cx="2117725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8"/>
          <p:cNvCxnSpPr/>
          <p:nvPr/>
        </p:nvCxnSpPr>
        <p:spPr>
          <a:xfrm>
            <a:off x="5259388" y="2973388"/>
            <a:ext cx="0" cy="455612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8"/>
          <p:cNvCxnSpPr/>
          <p:nvPr/>
        </p:nvCxnSpPr>
        <p:spPr>
          <a:xfrm rot="10800000">
            <a:off x="5319713" y="3176588"/>
            <a:ext cx="3336925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8"/>
          <p:cNvSpPr txBox="1"/>
          <p:nvPr/>
        </p:nvSpPr>
        <p:spPr>
          <a:xfrm>
            <a:off x="8186738" y="274955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444" name="Google Shape;444;p8"/>
          <p:cNvSpPr txBox="1"/>
          <p:nvPr/>
        </p:nvSpPr>
        <p:spPr>
          <a:xfrm>
            <a:off x="8129588" y="1758950"/>
            <a:ext cx="361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45" name="Google Shape;445;p8"/>
          <p:cNvSpPr txBox="1"/>
          <p:nvPr/>
        </p:nvSpPr>
        <p:spPr>
          <a:xfrm>
            <a:off x="8366125" y="2138363"/>
            <a:ext cx="3873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46" name="Google Shape;446;p8"/>
          <p:cNvSpPr txBox="1"/>
          <p:nvPr/>
        </p:nvSpPr>
        <p:spPr>
          <a:xfrm>
            <a:off x="8543925" y="2366963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47" name="Google Shape;447;p8"/>
          <p:cNvSpPr/>
          <p:nvPr/>
        </p:nvSpPr>
        <p:spPr>
          <a:xfrm>
            <a:off x="4876800" y="2205038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 txBox="1"/>
          <p:nvPr/>
        </p:nvSpPr>
        <p:spPr>
          <a:xfrm>
            <a:off x="4876800" y="1835150"/>
            <a:ext cx="3921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449" name="Google Shape;449;p8"/>
          <p:cNvCxnSpPr/>
          <p:nvPr/>
        </p:nvCxnSpPr>
        <p:spPr>
          <a:xfrm rot="10800000">
            <a:off x="5257800" y="1828800"/>
            <a:ext cx="8382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8"/>
          <p:cNvSpPr/>
          <p:nvPr/>
        </p:nvSpPr>
        <p:spPr>
          <a:xfrm rot="-5400000">
            <a:off x="7805738" y="2368550"/>
            <a:ext cx="762000" cy="3048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 txBox="1"/>
          <p:nvPr/>
        </p:nvSpPr>
        <p:spPr>
          <a:xfrm>
            <a:off x="5562600" y="1828800"/>
            <a:ext cx="361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52" name="Google Shape;452;p8"/>
          <p:cNvSpPr txBox="1"/>
          <p:nvPr/>
        </p:nvSpPr>
        <p:spPr>
          <a:xfrm>
            <a:off x="6724650" y="1828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453" name="Google Shape;453;p8"/>
          <p:cNvSpPr txBox="1"/>
          <p:nvPr/>
        </p:nvSpPr>
        <p:spPr>
          <a:xfrm>
            <a:off x="6019800" y="1905000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54" name="Google Shape;454;p8"/>
          <p:cNvSpPr txBox="1"/>
          <p:nvPr/>
        </p:nvSpPr>
        <p:spPr>
          <a:xfrm>
            <a:off x="6224588" y="21336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455" name="Google Shape;455;p8"/>
          <p:cNvSpPr txBox="1"/>
          <p:nvPr/>
        </p:nvSpPr>
        <p:spPr>
          <a:xfrm>
            <a:off x="5638800" y="2290763"/>
            <a:ext cx="6159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000" baseline="-25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56" name="Google Shape;456;p8"/>
          <p:cNvSpPr/>
          <p:nvPr/>
        </p:nvSpPr>
        <p:spPr>
          <a:xfrm>
            <a:off x="5029200" y="2368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84" h="480" extrusionOk="0">
                <a:moveTo>
                  <a:pt x="0" y="240"/>
                </a:moveTo>
                <a:cubicBezTo>
                  <a:pt x="32" y="120"/>
                  <a:pt x="64" y="0"/>
                  <a:pt x="96" y="0"/>
                </a:cubicBezTo>
                <a:cubicBezTo>
                  <a:pt x="128" y="0"/>
                  <a:pt x="160" y="160"/>
                  <a:pt x="192" y="240"/>
                </a:cubicBezTo>
                <a:cubicBezTo>
                  <a:pt x="224" y="320"/>
                  <a:pt x="256" y="480"/>
                  <a:pt x="288" y="480"/>
                </a:cubicBezTo>
                <a:cubicBezTo>
                  <a:pt x="320" y="480"/>
                  <a:pt x="352" y="360"/>
                  <a:pt x="384" y="240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"/>
          <p:cNvSpPr/>
          <p:nvPr/>
        </p:nvSpPr>
        <p:spPr>
          <a:xfrm>
            <a:off x="8580438" y="1752600"/>
            <a:ext cx="152400" cy="15240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8580438" y="3124200"/>
            <a:ext cx="152400" cy="15240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"/>
          <p:cNvSpPr txBox="1"/>
          <p:nvPr/>
        </p:nvSpPr>
        <p:spPr>
          <a:xfrm>
            <a:off x="2295525" y="4208463"/>
            <a:ext cx="6159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000" baseline="-25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460" name="Google Shape;460;p8"/>
          <p:cNvCxnSpPr/>
          <p:nvPr/>
        </p:nvCxnSpPr>
        <p:spPr>
          <a:xfrm>
            <a:off x="7608888" y="2670175"/>
            <a:ext cx="0" cy="531813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8"/>
          <p:cNvCxnSpPr/>
          <p:nvPr/>
        </p:nvCxnSpPr>
        <p:spPr>
          <a:xfrm>
            <a:off x="7608888" y="1835150"/>
            <a:ext cx="0" cy="606425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8"/>
          <p:cNvCxnSpPr/>
          <p:nvPr/>
        </p:nvCxnSpPr>
        <p:spPr>
          <a:xfrm>
            <a:off x="7381875" y="2441575"/>
            <a:ext cx="454025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8"/>
          <p:cNvCxnSpPr/>
          <p:nvPr/>
        </p:nvCxnSpPr>
        <p:spPr>
          <a:xfrm>
            <a:off x="7381875" y="2593975"/>
            <a:ext cx="454025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8"/>
          <p:cNvSpPr/>
          <p:nvPr/>
        </p:nvSpPr>
        <p:spPr>
          <a:xfrm>
            <a:off x="4875213" y="3425825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"/>
          <p:cNvSpPr/>
          <p:nvPr/>
        </p:nvSpPr>
        <p:spPr>
          <a:xfrm>
            <a:off x="5027613" y="35782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84" h="480" extrusionOk="0">
                <a:moveTo>
                  <a:pt x="0" y="240"/>
                </a:moveTo>
                <a:cubicBezTo>
                  <a:pt x="32" y="120"/>
                  <a:pt x="64" y="0"/>
                  <a:pt x="96" y="0"/>
                </a:cubicBezTo>
                <a:cubicBezTo>
                  <a:pt x="128" y="0"/>
                  <a:pt x="160" y="160"/>
                  <a:pt x="192" y="240"/>
                </a:cubicBezTo>
                <a:cubicBezTo>
                  <a:pt x="224" y="320"/>
                  <a:pt x="256" y="480"/>
                  <a:pt x="288" y="480"/>
                </a:cubicBezTo>
                <a:cubicBezTo>
                  <a:pt x="320" y="480"/>
                  <a:pt x="352" y="360"/>
                  <a:pt x="384" y="240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8"/>
          <p:cNvCxnSpPr/>
          <p:nvPr/>
        </p:nvCxnSpPr>
        <p:spPr>
          <a:xfrm>
            <a:off x="5254625" y="4181475"/>
            <a:ext cx="0" cy="385763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7" name="Google Shape;467;p8"/>
          <p:cNvGrpSpPr/>
          <p:nvPr/>
        </p:nvGrpSpPr>
        <p:grpSpPr>
          <a:xfrm rot="5400000" flipH="1">
            <a:off x="6054725" y="4376738"/>
            <a:ext cx="457200" cy="381000"/>
            <a:chOff x="3984" y="3168"/>
            <a:chExt cx="288" cy="240"/>
          </a:xfrm>
        </p:grpSpPr>
        <p:sp>
          <p:nvSpPr>
            <p:cNvPr id="468" name="Google Shape;468;p8"/>
            <p:cNvSpPr/>
            <p:nvPr/>
          </p:nvSpPr>
          <p:spPr>
            <a:xfrm>
              <a:off x="3984" y="3168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8"/>
            <p:cNvCxnSpPr/>
            <p:nvPr/>
          </p:nvCxnSpPr>
          <p:spPr>
            <a:xfrm>
              <a:off x="3984" y="3168"/>
              <a:ext cx="288" cy="0"/>
            </a:xfrm>
            <a:prstGeom prst="straightConnector1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0" name="Google Shape;470;p8"/>
          <p:cNvCxnSpPr/>
          <p:nvPr/>
        </p:nvCxnSpPr>
        <p:spPr>
          <a:xfrm rot="10800000">
            <a:off x="6473825" y="4567238"/>
            <a:ext cx="677863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8"/>
          <p:cNvCxnSpPr/>
          <p:nvPr/>
        </p:nvCxnSpPr>
        <p:spPr>
          <a:xfrm rot="10800000">
            <a:off x="5254625" y="4567238"/>
            <a:ext cx="8382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8"/>
          <p:cNvCxnSpPr/>
          <p:nvPr/>
        </p:nvCxnSpPr>
        <p:spPr>
          <a:xfrm>
            <a:off x="7151688" y="1835150"/>
            <a:ext cx="0" cy="2732088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8"/>
          <p:cNvSpPr txBox="1"/>
          <p:nvPr/>
        </p:nvSpPr>
        <p:spPr>
          <a:xfrm>
            <a:off x="5634038" y="3505200"/>
            <a:ext cx="6159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000" baseline="-25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74" name="Google Shape;474;p8"/>
          <p:cNvSpPr txBox="1"/>
          <p:nvPr/>
        </p:nvSpPr>
        <p:spPr>
          <a:xfrm>
            <a:off x="4875213" y="2973388"/>
            <a:ext cx="3921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grpSp>
        <p:nvGrpSpPr>
          <p:cNvPr id="475" name="Google Shape;475;p8"/>
          <p:cNvGrpSpPr/>
          <p:nvPr/>
        </p:nvGrpSpPr>
        <p:grpSpPr>
          <a:xfrm>
            <a:off x="374105" y="4018770"/>
            <a:ext cx="4114800" cy="2133600"/>
            <a:chOff x="1637" y="2829"/>
            <a:chExt cx="2592" cy="1344"/>
          </a:xfrm>
        </p:grpSpPr>
        <p:sp>
          <p:nvSpPr>
            <p:cNvPr id="476" name="Google Shape;476;p8"/>
            <p:cNvSpPr txBox="1"/>
            <p:nvPr/>
          </p:nvSpPr>
          <p:spPr>
            <a:xfrm>
              <a:off x="1637" y="2925"/>
              <a:ext cx="364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4000" baseline="-250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cxnSp>
          <p:nvCxnSpPr>
            <p:cNvPr id="477" name="Google Shape;477;p8"/>
            <p:cNvCxnSpPr/>
            <p:nvPr/>
          </p:nvCxnSpPr>
          <p:spPr>
            <a:xfrm>
              <a:off x="2069" y="2829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8"/>
            <p:cNvCxnSpPr/>
            <p:nvPr/>
          </p:nvCxnSpPr>
          <p:spPr>
            <a:xfrm>
              <a:off x="1877" y="3597"/>
              <a:ext cx="2352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9" name="Google Shape;479;p8"/>
            <p:cNvSpPr/>
            <p:nvPr/>
          </p:nvSpPr>
          <p:spPr>
            <a:xfrm>
              <a:off x="2069" y="2949"/>
              <a:ext cx="1920" cy="1200"/>
            </a:xfrm>
            <a:custGeom>
              <a:avLst/>
              <a:gdLst/>
              <a:ahLst/>
              <a:cxnLst/>
              <a:rect l="l" t="t" r="r" b="b"/>
              <a:pathLst>
                <a:path w="1920" h="528" extrusionOk="0">
                  <a:moveTo>
                    <a:pt x="0" y="288"/>
                  </a:moveTo>
                  <a:cubicBezTo>
                    <a:pt x="64" y="144"/>
                    <a:pt x="128" y="0"/>
                    <a:pt x="192" y="0"/>
                  </a:cubicBezTo>
                  <a:cubicBezTo>
                    <a:pt x="256" y="0"/>
                    <a:pt x="320" y="200"/>
                    <a:pt x="384" y="288"/>
                  </a:cubicBezTo>
                  <a:cubicBezTo>
                    <a:pt x="448" y="376"/>
                    <a:pt x="512" y="528"/>
                    <a:pt x="576" y="528"/>
                  </a:cubicBezTo>
                  <a:cubicBezTo>
                    <a:pt x="640" y="528"/>
                    <a:pt x="704" y="376"/>
                    <a:pt x="768" y="288"/>
                  </a:cubicBezTo>
                  <a:cubicBezTo>
                    <a:pt x="832" y="200"/>
                    <a:pt x="896" y="0"/>
                    <a:pt x="960" y="0"/>
                  </a:cubicBezTo>
                  <a:cubicBezTo>
                    <a:pt x="1024" y="0"/>
                    <a:pt x="1088" y="200"/>
                    <a:pt x="1152" y="288"/>
                  </a:cubicBezTo>
                  <a:cubicBezTo>
                    <a:pt x="1216" y="376"/>
                    <a:pt x="1280" y="528"/>
                    <a:pt x="1344" y="528"/>
                  </a:cubicBezTo>
                  <a:cubicBezTo>
                    <a:pt x="1408" y="528"/>
                    <a:pt x="1472" y="376"/>
                    <a:pt x="1536" y="288"/>
                  </a:cubicBezTo>
                  <a:cubicBezTo>
                    <a:pt x="1600" y="200"/>
                    <a:pt x="1664" y="0"/>
                    <a:pt x="1728" y="0"/>
                  </a:cubicBezTo>
                  <a:cubicBezTo>
                    <a:pt x="1792" y="0"/>
                    <a:pt x="1856" y="144"/>
                    <a:pt x="1920" y="288"/>
                  </a:cubicBez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 txBox="1"/>
            <p:nvPr/>
          </p:nvSpPr>
          <p:spPr>
            <a:xfrm>
              <a:off x="4037" y="3597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81" name="Google Shape;481;p8"/>
            <p:cNvSpPr txBox="1"/>
            <p:nvPr/>
          </p:nvSpPr>
          <p:spPr>
            <a:xfrm>
              <a:off x="1877" y="3549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2075" y="2973"/>
              <a:ext cx="363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9" y="2973"/>
              <a:ext cx="336" cy="624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3617" y="2973"/>
              <a:ext cx="374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2454" y="2973"/>
              <a:ext cx="384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3215" y="2973"/>
              <a:ext cx="383" cy="621"/>
            </a:xfrm>
            <a:custGeom>
              <a:avLst/>
              <a:gdLst/>
              <a:ahLst/>
              <a:cxnLst/>
              <a:rect l="l" t="t" r="r" b="b"/>
              <a:pathLst>
                <a:path w="384" h="624" extrusionOk="0">
                  <a:moveTo>
                    <a:pt x="0" y="624"/>
                  </a:moveTo>
                  <a:cubicBezTo>
                    <a:pt x="64" y="312"/>
                    <a:pt x="128" y="0"/>
                    <a:pt x="192" y="0"/>
                  </a:cubicBezTo>
                  <a:cubicBezTo>
                    <a:pt x="256" y="0"/>
                    <a:pt x="320" y="312"/>
                    <a:pt x="38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324600" cy="349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9"/>
          <p:cNvCxnSpPr/>
          <p:nvPr/>
        </p:nvCxnSpPr>
        <p:spPr>
          <a:xfrm flipH="1">
            <a:off x="4800600" y="22860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" name="Google Shape;493;p9"/>
          <p:cNvCxnSpPr/>
          <p:nvPr/>
        </p:nvCxnSpPr>
        <p:spPr>
          <a:xfrm>
            <a:off x="5105400" y="2971800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p9"/>
          <p:cNvCxnSpPr/>
          <p:nvPr/>
        </p:nvCxnSpPr>
        <p:spPr>
          <a:xfrm flipH="1">
            <a:off x="5791200" y="3581400"/>
            <a:ext cx="83820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9"/>
          <p:cNvCxnSpPr/>
          <p:nvPr/>
        </p:nvCxnSpPr>
        <p:spPr>
          <a:xfrm rot="10800000">
            <a:off x="4648200" y="3429000"/>
            <a:ext cx="9906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9"/>
          <p:cNvCxnSpPr/>
          <p:nvPr/>
        </p:nvCxnSpPr>
        <p:spPr>
          <a:xfrm>
            <a:off x="5029200" y="35052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497;p9"/>
          <p:cNvCxnSpPr/>
          <p:nvPr/>
        </p:nvCxnSpPr>
        <p:spPr>
          <a:xfrm rot="10800000">
            <a:off x="5791200" y="22860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" name="Google Shape;498;p9"/>
          <p:cNvSpPr txBox="1"/>
          <p:nvPr/>
        </p:nvSpPr>
        <p:spPr>
          <a:xfrm>
            <a:off x="2057400" y="381000"/>
            <a:ext cx="518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Diode Bridge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Rangkaian Clipper</a:t>
            </a:r>
            <a:endParaRPr/>
          </a:p>
        </p:txBody>
      </p:sp>
      <p:sp>
        <p:nvSpPr>
          <p:cNvPr id="504" name="Google Shape;504;p10"/>
          <p:cNvSpPr txBox="1">
            <a:spLocks noGrp="1"/>
          </p:cNvSpPr>
          <p:nvPr>
            <p:ph type="body" idx="1"/>
          </p:nvPr>
        </p:nvSpPr>
        <p:spPr>
          <a:xfrm>
            <a:off x="13716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Digunakan untuk “memotong” kelebihan tegangan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Dapat menggunakan dioda biasa atau dengan dioda zener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Dioda biasa menggunakan cut in untuk memotong, perlu sumber tegangan untuk menentukan nilai “tegangan potong”-nya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Dioda zener menggunakan tegangan zener untuk menentukan tegangan potongnya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304800"/>
            <a:ext cx="3657600" cy="238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3200400"/>
            <a:ext cx="7391400" cy="265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2362200"/>
            <a:ext cx="7620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>
            <a:extLst>
              <a:ext uri="{FF2B5EF4-FFF2-40B4-BE49-F238E27FC236}">
                <a16:creationId xmlns:a16="http://schemas.microsoft.com/office/drawing/2014/main" id="{38FD7D48-7CBC-47A4-B3C3-6C354704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387" name="Rectangle 3">
            <a:extLst>
              <a:ext uri="{FF2B5EF4-FFF2-40B4-BE49-F238E27FC236}">
                <a16:creationId xmlns:a16="http://schemas.microsoft.com/office/drawing/2014/main" id="{E9A1BC24-DD91-4258-8C67-37FD60401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Why Semiconductors?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Rangkaian Pengukuran</a:t>
            </a:r>
            <a:endParaRPr/>
          </a:p>
        </p:txBody>
      </p:sp>
      <p:pic>
        <p:nvPicPr>
          <p:cNvPr id="517" name="Google Shape;51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9900" y="1981200"/>
            <a:ext cx="8107363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2"/>
          <p:cNvSpPr txBox="1"/>
          <p:nvPr/>
        </p:nvSpPr>
        <p:spPr>
          <a:xfrm>
            <a:off x="1600200" y="2590800"/>
            <a:ext cx="11080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150k</a:t>
            </a:r>
            <a:r>
              <a:rPr lang="en-US" sz="2400" b="1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/>
          </a:p>
        </p:txBody>
      </p:sp>
      <p:sp>
        <p:nvSpPr>
          <p:cNvPr id="519" name="Google Shape;519;p12"/>
          <p:cNvSpPr txBox="1"/>
          <p:nvPr/>
        </p:nvSpPr>
        <p:spPr>
          <a:xfrm>
            <a:off x="3352800" y="4186238"/>
            <a:ext cx="5619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sz="2400" b="1">
              <a:solidFill>
                <a:srgbClr val="FF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0" name="Google Shape;520;p12"/>
          <p:cNvSpPr txBox="1"/>
          <p:nvPr/>
        </p:nvSpPr>
        <p:spPr>
          <a:xfrm>
            <a:off x="4953000" y="4191000"/>
            <a:ext cx="5619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sz="2400" b="1">
              <a:solidFill>
                <a:srgbClr val="FF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762000" y="5029200"/>
            <a:ext cx="3581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94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Sekunder Transformator,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Primer dihubungkan ke jala-jala</a:t>
            </a:r>
            <a:endParaRPr/>
          </a:p>
        </p:txBody>
      </p:sp>
      <p:sp>
        <p:nvSpPr>
          <p:cNvPr id="522" name="Google Shape;522;p12"/>
          <p:cNvSpPr/>
          <p:nvPr/>
        </p:nvSpPr>
        <p:spPr>
          <a:xfrm>
            <a:off x="685800" y="4648200"/>
            <a:ext cx="5334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94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DIODA ZENER</a:t>
            </a:r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body" idx="1"/>
          </p:nvPr>
        </p:nvSpPr>
        <p:spPr>
          <a:xfrm>
            <a:off x="428596" y="2285992"/>
            <a:ext cx="4038600" cy="54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SIMBOL</a:t>
            </a:r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body" idx="2"/>
          </p:nvPr>
        </p:nvSpPr>
        <p:spPr>
          <a:xfrm>
            <a:off x="4643438" y="2285992"/>
            <a:ext cx="4038600" cy="6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EKIVALEN</a:t>
            </a:r>
            <a:endParaRPr/>
          </a:p>
        </p:txBody>
      </p:sp>
      <p:graphicFrame>
        <p:nvGraphicFramePr>
          <p:cNvPr id="530" name="Google Shape;530;p13"/>
          <p:cNvGraphicFramePr/>
          <p:nvPr/>
        </p:nvGraphicFramePr>
        <p:xfrm>
          <a:off x="500034" y="3000372"/>
          <a:ext cx="8478614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8478614" imgH="2714644" progId="Visio.Drawing.11">
                  <p:embed/>
                </p:oleObj>
              </mc:Choice>
              <mc:Fallback>
                <p:oleObj r:id="rId4" imgW="8478614" imgH="2714644" progId="Visio.Drawing.11">
                  <p:embed/>
                  <p:pic>
                    <p:nvPicPr>
                      <p:cNvPr id="530" name="Google Shape;530;p1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00034" y="3000372"/>
                        <a:ext cx="8478614" cy="2714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" name="Google Shape;531;p13"/>
          <p:cNvSpPr/>
          <p:nvPr/>
        </p:nvSpPr>
        <p:spPr>
          <a:xfrm>
            <a:off x="0" y="1000108"/>
            <a:ext cx="885828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Sebagai Zener bekerja pada daerah reverse bias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3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DIODA ZENER</a:t>
            </a:r>
            <a:endParaRPr/>
          </a:p>
        </p:txBody>
      </p:sp>
      <p:sp>
        <p:nvSpPr>
          <p:cNvPr id="538" name="Google Shape;53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400816" cy="68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SEBAGAI DIODA BIASA DAN EKIVALEN</a:t>
            </a:r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0" name="Google Shape;540;p14"/>
          <p:cNvGraphicFramePr/>
          <p:nvPr/>
        </p:nvGraphicFramePr>
        <p:xfrm>
          <a:off x="82473" y="2357430"/>
          <a:ext cx="8717449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8717449" imgH="2714644" progId="Visio.Drawing.11">
                  <p:embed/>
                </p:oleObj>
              </mc:Choice>
              <mc:Fallback>
                <p:oleObj r:id="rId4" imgW="8717449" imgH="2714644" progId="Visio.Drawing.11">
                  <p:embed/>
                  <p:pic>
                    <p:nvPicPr>
                      <p:cNvPr id="540" name="Google Shape;540;p1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473" y="2357430"/>
                        <a:ext cx="8717449" cy="2714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713" y="857250"/>
            <a:ext cx="5362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Karakteristik Dioda Zener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Resistansi Zener</a:t>
            </a:r>
            <a:endParaRPr/>
          </a:p>
        </p:txBody>
      </p:sp>
      <p:sp>
        <p:nvSpPr>
          <p:cNvPr id="552" name="Google Shape;55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3" name="Google Shape;553;p16"/>
          <p:cNvGraphicFramePr/>
          <p:nvPr/>
        </p:nvGraphicFramePr>
        <p:xfrm>
          <a:off x="1785918" y="1235551"/>
          <a:ext cx="5572164" cy="53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5572164" imgH="5389041" progId="Visio.Drawing.11">
                  <p:embed/>
                </p:oleObj>
              </mc:Choice>
              <mc:Fallback>
                <p:oleObj r:id="rId4" imgW="5572164" imgH="5389041" progId="Visio.Drawing.11">
                  <p:embed/>
                  <p:pic>
                    <p:nvPicPr>
                      <p:cNvPr id="553" name="Google Shape;553;p1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785918" y="1235551"/>
                        <a:ext cx="5572164" cy="5389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Kegunaan Dioda Zener</a:t>
            </a:r>
            <a:endParaRPr/>
          </a:p>
        </p:txBody>
      </p:sp>
      <p:sp>
        <p:nvSpPr>
          <p:cNvPr id="559" name="Google Shape;559;p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6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Sebagai regulator / penstabil tegangan di rangkaian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Contoh :  stabilisator tegangan di output catu daya DC untuk beban yang bervariasi.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Analisa Zener </a:t>
            </a:r>
            <a:endParaRPr/>
          </a:p>
        </p:txBody>
      </p:sp>
      <p:sp>
        <p:nvSpPr>
          <p:cNvPr id="565" name="Google Shape;565;p1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57808" cy="90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Rangkaian Dasar</a:t>
            </a:r>
            <a:endParaRPr sz="3600"/>
          </a:p>
        </p:txBody>
      </p:sp>
      <p:sp>
        <p:nvSpPr>
          <p:cNvPr id="566" name="Google Shape;5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7" name="Google Shape;567;p18"/>
          <p:cNvGraphicFramePr/>
          <p:nvPr/>
        </p:nvGraphicFramePr>
        <p:xfrm>
          <a:off x="142844" y="2143115"/>
          <a:ext cx="7286676" cy="439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7286676" imgH="4393437" progId="Visio.Drawing.11">
                  <p:embed/>
                </p:oleObj>
              </mc:Choice>
              <mc:Fallback>
                <p:oleObj r:id="rId4" imgW="7286676" imgH="4393437" progId="Visio.Drawing.11">
                  <p:embed/>
                  <p:pic>
                    <p:nvPicPr>
                      <p:cNvPr id="567" name="Google Shape;567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42844" y="2143115"/>
                        <a:ext cx="7286676" cy="439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7686" y="1643050"/>
            <a:ext cx="2685494" cy="135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6248" y="3214686"/>
            <a:ext cx="1521940" cy="7143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4" name="Google Shape;574;p19"/>
          <p:cNvGraphicFramePr/>
          <p:nvPr/>
        </p:nvGraphicFramePr>
        <p:xfrm>
          <a:off x="114080" y="1623414"/>
          <a:ext cx="3814977" cy="237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6" imgW="3814977" imgH="2377090" progId="Visio.Drawing.11">
                  <p:embed/>
                </p:oleObj>
              </mc:Choice>
              <mc:Fallback>
                <p:oleObj r:id="rId6" imgW="3814977" imgH="2377090" progId="Visio.Drawing.11">
                  <p:embed/>
                  <p:pic>
                    <p:nvPicPr>
                      <p:cNvPr id="574" name="Google Shape;574;p1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114080" y="1623414"/>
                        <a:ext cx="3814977" cy="2377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" name="Google Shape;575;p19"/>
          <p:cNvSpPr/>
          <p:nvPr/>
        </p:nvSpPr>
        <p:spPr>
          <a:xfrm>
            <a:off x="0" y="1"/>
            <a:ext cx="91440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Untuk V</a:t>
            </a:r>
            <a:r>
              <a:rPr lang="en-US" sz="3200" b="1" i="0" u="none" strike="noStrike" cap="none" baseline="-25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 </a:t>
            </a: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dan R Tetap</a:t>
            </a:r>
            <a:endParaRPr sz="3200" b="1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Analisa dengan melepas dioda zener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0" y="1000108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Tujuan</a:t>
            </a:r>
            <a:r>
              <a:rPr lang="en-US"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: menentukan tegangan batas agar zener 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9"/>
          <p:cNvSpPr/>
          <p:nvPr/>
        </p:nvSpPr>
        <p:spPr>
          <a:xfrm>
            <a:off x="0" y="4180344"/>
            <a:ext cx="9144000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V ≥ V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Zener ON, dengan model ekivalen V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r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V &lt; V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V &lt; 0 🡪 Zener OFF, dengan model ekivalen saklar terbuka    (V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R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0 &lt; V ≤ V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Zener berfungsi sebagai dioda biasa, dengan model  ekivalen saklar tertutup V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r</a:t>
            </a:r>
            <a:r>
              <a:rPr lang="en-US" sz="27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/>
          <p:cNvSpPr/>
          <p:nvPr/>
        </p:nvSpPr>
        <p:spPr>
          <a:xfrm>
            <a:off x="142844" y="0"/>
            <a:ext cx="864399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1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Analisa dengan zener terpasang dirangkaian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Tujuan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menentukan parameter – parameter di        rangkaian, bila zener dianggap 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3" name="Google Shape;583;p20"/>
          <p:cNvGraphicFramePr/>
          <p:nvPr/>
        </p:nvGraphicFramePr>
        <p:xfrm>
          <a:off x="857224" y="1571612"/>
          <a:ext cx="4046603" cy="222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4046603" imgH="2222690" progId="Visio.Drawing.11">
                  <p:embed/>
                </p:oleObj>
              </mc:Choice>
              <mc:Fallback>
                <p:oleObj r:id="rId4" imgW="4046603" imgH="2222690" progId="Visio.Drawing.11">
                  <p:embed/>
                  <p:pic>
                    <p:nvPicPr>
                      <p:cNvPr id="583" name="Google Shape;583;p2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57224" y="1571612"/>
                        <a:ext cx="4046603" cy="2222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4" name="Google Shape;58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0694" y="1785926"/>
            <a:ext cx="1481562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00628" y="2643182"/>
            <a:ext cx="1804586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19390" y="2357430"/>
            <a:ext cx="1424610" cy="113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08940" y="3357562"/>
            <a:ext cx="2860843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4480" y="4214818"/>
            <a:ext cx="25779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85918" y="5072074"/>
            <a:ext cx="2857520" cy="821537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0"/>
          <p:cNvSpPr/>
          <p:nvPr/>
        </p:nvSpPr>
        <p:spPr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0"/>
          <p:cNvSpPr/>
          <p:nvPr/>
        </p:nvSpPr>
        <p:spPr>
          <a:xfrm>
            <a:off x="0" y="2886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6858016" y="2643182"/>
            <a:ext cx="714380" cy="5000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94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21"/>
          <p:cNvGraphicFramePr/>
          <p:nvPr/>
        </p:nvGraphicFramePr>
        <p:xfrm>
          <a:off x="3857620" y="1000108"/>
          <a:ext cx="704175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704175" imgH="2071702" progId="Visio.Drawing.11">
                  <p:embed/>
                </p:oleObj>
              </mc:Choice>
              <mc:Fallback>
                <p:oleObj r:id="rId4" imgW="704175" imgH="2071702" progId="Visio.Drawing.11">
                  <p:embed/>
                  <p:pic>
                    <p:nvPicPr>
                      <p:cNvPr id="600" name="Google Shape;600;p2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857620" y="1000108"/>
                        <a:ext cx="704175" cy="207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" name="Google Shape;601;p21"/>
          <p:cNvSpPr/>
          <p:nvPr/>
        </p:nvSpPr>
        <p:spPr>
          <a:xfrm>
            <a:off x="0" y="457200"/>
            <a:ext cx="29787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Soal</a:t>
            </a: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0" y="857232"/>
            <a:ext cx="9144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      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16 Volt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Tentukan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P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bila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 Volt dan  P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ZM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30 mW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R   = 1 KΩ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0" y="3929066"/>
            <a:ext cx="67865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Untuk  	a) R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1.2 kΩ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b) R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 kΩ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>
            <a:extLst>
              <a:ext uri="{FF2B5EF4-FFF2-40B4-BE49-F238E27FC236}">
                <a16:creationId xmlns:a16="http://schemas.microsoft.com/office/drawing/2014/main" id="{8F965C21-B36C-4120-992D-887EE8BC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1054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1" name="Picture 3">
            <a:extLst>
              <a:ext uri="{FF2B5EF4-FFF2-40B4-BE49-F238E27FC236}">
                <a16:creationId xmlns:a16="http://schemas.microsoft.com/office/drawing/2014/main" id="{20074D55-E3BE-4AFC-965F-B21F7B55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12" name="Rectangle 4">
            <a:extLst>
              <a:ext uri="{FF2B5EF4-FFF2-40B4-BE49-F238E27FC236}">
                <a16:creationId xmlns:a16="http://schemas.microsoft.com/office/drawing/2014/main" id="{FC1CFE4F-36F0-414D-8F6C-3669B638F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661150" cy="952500"/>
          </a:xfrm>
        </p:spPr>
        <p:txBody>
          <a:bodyPr/>
          <a:lstStyle/>
          <a:p>
            <a:r>
              <a:rPr lang="en-US" altLang="en-US"/>
              <a:t>Evolution of Electronics</a:t>
            </a:r>
          </a:p>
        </p:txBody>
      </p:sp>
      <p:pic>
        <p:nvPicPr>
          <p:cNvPr id="145413" name="Picture 5">
            <a:extLst>
              <a:ext uri="{FF2B5EF4-FFF2-40B4-BE49-F238E27FC236}">
                <a16:creationId xmlns:a16="http://schemas.microsoft.com/office/drawing/2014/main" id="{4ADDA8E5-4F07-4066-B2F9-69603393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1228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4" name="Picture 6">
            <a:extLst>
              <a:ext uri="{FF2B5EF4-FFF2-40B4-BE49-F238E27FC236}">
                <a16:creationId xmlns:a16="http://schemas.microsoft.com/office/drawing/2014/main" id="{CF0A1AB6-D20E-449F-9FBE-50EC02CC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6381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5" name="Picture 7">
            <a:extLst>
              <a:ext uri="{FF2B5EF4-FFF2-40B4-BE49-F238E27FC236}">
                <a16:creationId xmlns:a16="http://schemas.microsoft.com/office/drawing/2014/main" id="{E154BB99-4A62-4043-8CBB-949340C7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1047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6" name="Picture 8">
            <a:extLst>
              <a:ext uri="{FF2B5EF4-FFF2-40B4-BE49-F238E27FC236}">
                <a16:creationId xmlns:a16="http://schemas.microsoft.com/office/drawing/2014/main" id="{A3AD9F85-1C94-447E-95A3-7FF0111F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38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910" y="428604"/>
            <a:ext cx="8276287" cy="5214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9" name="Google Shape;609;p22"/>
          <p:cNvGraphicFramePr/>
          <p:nvPr/>
        </p:nvGraphicFramePr>
        <p:xfrm>
          <a:off x="214282" y="1500174"/>
          <a:ext cx="4326151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5" imgW="4326151" imgH="3000396" progId="Visio.Drawing.11">
                  <p:embed/>
                </p:oleObj>
              </mc:Choice>
              <mc:Fallback>
                <p:oleObj r:id="rId5" imgW="4326151" imgH="3000396" progId="Visio.Drawing.11">
                  <p:embed/>
                  <p:pic>
                    <p:nvPicPr>
                      <p:cNvPr id="609" name="Google Shape;609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214282" y="1500174"/>
                        <a:ext cx="4326151" cy="30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27" y="500042"/>
            <a:ext cx="7593025" cy="59537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5" name="Google Shape;615;p23"/>
          <p:cNvGraphicFramePr/>
          <p:nvPr/>
        </p:nvGraphicFramePr>
        <p:xfrm>
          <a:off x="0" y="1428736"/>
          <a:ext cx="4314881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5" imgW="4314881" imgH="3071834" progId="Visio.Drawing.11">
                  <p:embed/>
                </p:oleObj>
              </mc:Choice>
              <mc:Fallback>
                <p:oleObj r:id="rId5" imgW="4314881" imgH="3071834" progId="Visio.Drawing.11">
                  <p:embed/>
                  <p:pic>
                    <p:nvPicPr>
                      <p:cNvPr id="615" name="Google Shape;615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1428736"/>
                        <a:ext cx="4314881" cy="30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45" y="357166"/>
            <a:ext cx="8813509" cy="614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42852"/>
            <a:ext cx="5500726" cy="664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282" y="357166"/>
            <a:ext cx="7837991" cy="35004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1" name="Google Shape;631;p26"/>
          <p:cNvGraphicFramePr/>
          <p:nvPr/>
        </p:nvGraphicFramePr>
        <p:xfrm>
          <a:off x="1071538" y="3857628"/>
          <a:ext cx="6215106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5" imgW="6215106" imgH="2786082" progId="Visio.Drawing.11">
                  <p:embed/>
                </p:oleObj>
              </mc:Choice>
              <mc:Fallback>
                <p:oleObj r:id="rId5" imgW="6215106" imgH="2786082" progId="Visio.Drawing.11">
                  <p:embed/>
                  <p:pic>
                    <p:nvPicPr>
                      <p:cNvPr id="631" name="Google Shape;631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071538" y="3857628"/>
                        <a:ext cx="6215106" cy="278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7"/>
          <p:cNvPicPr preferRelativeResize="0"/>
          <p:nvPr/>
        </p:nvPicPr>
        <p:blipFill rotWithShape="1">
          <a:blip r:embed="rId3">
            <a:alphaModFix/>
          </a:blip>
          <a:srcRect r="17799"/>
          <a:stretch/>
        </p:blipFill>
        <p:spPr>
          <a:xfrm>
            <a:off x="214282" y="285728"/>
            <a:ext cx="8715436" cy="54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34" y="714356"/>
            <a:ext cx="7072362" cy="7858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2" name="Google Shape;642;p28"/>
          <p:cNvGraphicFramePr/>
          <p:nvPr/>
        </p:nvGraphicFramePr>
        <p:xfrm>
          <a:off x="285720" y="642918"/>
          <a:ext cx="4299157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5" imgW="4299157" imgH="2928958" progId="Visio.Drawing.11">
                  <p:embed/>
                </p:oleObj>
              </mc:Choice>
              <mc:Fallback>
                <p:oleObj r:id="rId5" imgW="4299157" imgH="2928958" progId="Visio.Drawing.11">
                  <p:embed/>
                  <p:pic>
                    <p:nvPicPr>
                      <p:cNvPr id="642" name="Google Shape;642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285720" y="642918"/>
                        <a:ext cx="4299157" cy="292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" name="Google Shape;643;p28"/>
          <p:cNvGraphicFramePr/>
          <p:nvPr/>
        </p:nvGraphicFramePr>
        <p:xfrm>
          <a:off x="4429124" y="500042"/>
          <a:ext cx="4714876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7" imgW="4714876" imgH="3071834" progId="Visio.Drawing.11">
                  <p:embed/>
                </p:oleObj>
              </mc:Choice>
              <mc:Fallback>
                <p:oleObj r:id="rId7" imgW="4714876" imgH="3071834" progId="Visio.Drawing.11">
                  <p:embed/>
                  <p:pic>
                    <p:nvPicPr>
                      <p:cNvPr id="643" name="Google Shape;643;p2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4429124" y="500042"/>
                        <a:ext cx="4714876" cy="30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" name="Google Shape;644;p28"/>
          <p:cNvSpPr/>
          <p:nvPr/>
        </p:nvSpPr>
        <p:spPr>
          <a:xfrm>
            <a:off x="142844" y="4572008"/>
            <a:ext cx="8114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 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2910" y="4572008"/>
            <a:ext cx="7739117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2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0" y="785794"/>
            <a:ext cx="5261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1" y="214290"/>
            <a:ext cx="8680316" cy="614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0"/>
          <p:cNvPicPr preferRelativeResize="0"/>
          <p:nvPr/>
        </p:nvPicPr>
        <p:blipFill rotWithShape="1">
          <a:blip r:embed="rId3">
            <a:alphaModFix/>
          </a:blip>
          <a:srcRect r="36717"/>
          <a:stretch/>
        </p:blipFill>
        <p:spPr>
          <a:xfrm>
            <a:off x="285720" y="357166"/>
            <a:ext cx="8858280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/>
          <p:nvPr/>
        </p:nvSpPr>
        <p:spPr>
          <a:xfrm>
            <a:off x="0" y="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Soal 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4" name="Google Shape;664;p31"/>
          <p:cNvGraphicFramePr/>
          <p:nvPr/>
        </p:nvGraphicFramePr>
        <p:xfrm>
          <a:off x="774201" y="642918"/>
          <a:ext cx="5937078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4" imgW="5937078" imgH="2928958" progId="Visio.Drawing.11">
                  <p:embed/>
                </p:oleObj>
              </mc:Choice>
              <mc:Fallback>
                <p:oleObj r:id="rId4" imgW="5937078" imgH="2928958" progId="Visio.Drawing.11">
                  <p:embed/>
                  <p:pic>
                    <p:nvPicPr>
                      <p:cNvPr id="664" name="Google Shape;664;p3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74201" y="642918"/>
                        <a:ext cx="5937078" cy="292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" name="Google Shape;665;p31"/>
          <p:cNvPicPr preferRelativeResize="0"/>
          <p:nvPr/>
        </p:nvPicPr>
        <p:blipFill rotWithShape="1">
          <a:blip r:embed="rId6">
            <a:alphaModFix/>
          </a:blip>
          <a:srcRect r="20000"/>
          <a:stretch/>
        </p:blipFill>
        <p:spPr>
          <a:xfrm>
            <a:off x="357158" y="3786190"/>
            <a:ext cx="7429552" cy="128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>
            <a:extLst>
              <a:ext uri="{FF2B5EF4-FFF2-40B4-BE49-F238E27FC236}">
                <a16:creationId xmlns:a16="http://schemas.microsoft.com/office/drawing/2014/main" id="{5D47789C-9650-403C-B9C0-63CB17A6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4138613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5" name="Picture 3">
            <a:extLst>
              <a:ext uri="{FF2B5EF4-FFF2-40B4-BE49-F238E27FC236}">
                <a16:creationId xmlns:a16="http://schemas.microsoft.com/office/drawing/2014/main" id="{B38FF733-1C65-465A-BB9E-4CC4D317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43434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2"/>
          <p:cNvPicPr preferRelativeResize="0"/>
          <p:nvPr/>
        </p:nvPicPr>
        <p:blipFill rotWithShape="1">
          <a:blip r:embed="rId3">
            <a:alphaModFix/>
          </a:blip>
          <a:srcRect r="25767"/>
          <a:stretch/>
        </p:blipFill>
        <p:spPr>
          <a:xfrm>
            <a:off x="214281" y="214290"/>
            <a:ext cx="8929719" cy="45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33"/>
          <p:cNvPicPr preferRelativeResize="0"/>
          <p:nvPr/>
        </p:nvPicPr>
        <p:blipFill rotWithShape="1">
          <a:blip r:embed="rId3">
            <a:alphaModFix/>
          </a:blip>
          <a:srcRect l="3571" r="7142"/>
          <a:stretch/>
        </p:blipFill>
        <p:spPr>
          <a:xfrm>
            <a:off x="0" y="571480"/>
            <a:ext cx="8929718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990600"/>
            <a:ext cx="7315200" cy="4995863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Zener sebagai Clipper</a:t>
            </a:r>
            <a:br>
              <a:rPr lang="en-US"/>
            </a:br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CLAMPER</a:t>
            </a:r>
            <a:endParaRPr/>
          </a:p>
        </p:txBody>
      </p:sp>
      <p:pic>
        <p:nvPicPr>
          <p:cNvPr id="687" name="Google Shape;687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1714488"/>
            <a:ext cx="8001056" cy="428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/>
          <p:nvPr/>
        </p:nvSpPr>
        <p:spPr>
          <a:xfrm>
            <a:off x="428596" y="357166"/>
            <a:ext cx="807249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Selama interval 0 – T/2 rangkaian dapat digambarkan sebagai berikut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1428736"/>
            <a:ext cx="5867942" cy="380527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6"/>
          <p:cNvSpPr/>
          <p:nvPr/>
        </p:nvSpPr>
        <p:spPr>
          <a:xfrm>
            <a:off x="500034" y="5214950"/>
            <a:ext cx="66437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Dioda ON dan kapasitor akan mengisi  sampai V volt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"/>
          <p:cNvSpPr/>
          <p:nvPr/>
        </p:nvSpPr>
        <p:spPr>
          <a:xfrm>
            <a:off x="0" y="0"/>
            <a:ext cx="91440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Ketika polaritas input terbalik, rangkaian dapat 	digambarkan sebagai berikut</a:t>
            </a: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34" y="1285860"/>
            <a:ext cx="6442308" cy="407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7"/>
          <p:cNvSpPr/>
          <p:nvPr/>
        </p:nvSpPr>
        <p:spPr>
          <a:xfrm>
            <a:off x="0" y="5786454"/>
            <a:ext cx="80522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Menetapkan Output Pada Saat Dioda OFF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56" y="165371"/>
            <a:ext cx="4286280" cy="5414248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8"/>
          <p:cNvSpPr/>
          <p:nvPr/>
        </p:nvSpPr>
        <p:spPr>
          <a:xfrm>
            <a:off x="1" y="2057400"/>
            <a:ext cx="91440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Input/Output dari Contoh Rangkaian Clamper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39" descr="Electronic  7th Edition2_Page_097_Image_0002"/>
          <p:cNvPicPr preferRelativeResize="0"/>
          <p:nvPr/>
        </p:nvPicPr>
        <p:blipFill rotWithShape="1">
          <a:blip r:embed="rId3">
            <a:alphaModFix/>
          </a:blip>
          <a:srcRect r="63531"/>
          <a:stretch/>
        </p:blipFill>
        <p:spPr>
          <a:xfrm>
            <a:off x="1142976" y="142852"/>
            <a:ext cx="7143800" cy="671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40" descr="Electronic  7th Edition2_Page_097_Image_0002"/>
          <p:cNvPicPr preferRelativeResize="0"/>
          <p:nvPr/>
        </p:nvPicPr>
        <p:blipFill rotWithShape="1">
          <a:blip r:embed="rId3">
            <a:alphaModFix/>
          </a:blip>
          <a:srcRect l="56926" r="17277"/>
          <a:stretch/>
        </p:blipFill>
        <p:spPr>
          <a:xfrm>
            <a:off x="1357290" y="0"/>
            <a:ext cx="5715040" cy="671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1"/>
          <p:cNvSpPr/>
          <p:nvPr/>
        </p:nvSpPr>
        <p:spPr>
          <a:xfrm>
            <a:off x="0" y="0"/>
            <a:ext cx="777809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Berbagai variasi dari rangkaian clamper 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1" descr="Electronic  7th Edition2_Page_097_Image_0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96" y="642918"/>
            <a:ext cx="8031353" cy="511494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1"/>
          <p:cNvSpPr/>
          <p:nvPr/>
        </p:nvSpPr>
        <p:spPr>
          <a:xfrm>
            <a:off x="0" y="5715016"/>
            <a:ext cx="76995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Rangkaian Clamper dengan Dioda Ideal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>
            <a:extLst>
              <a:ext uri="{FF2B5EF4-FFF2-40B4-BE49-F238E27FC236}">
                <a16:creationId xmlns:a16="http://schemas.microsoft.com/office/drawing/2014/main" id="{73A1F1A7-8B96-4B20-851B-1ED940D1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70560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59" name="Picture 3" descr="siliconatoms">
            <a:extLst>
              <a:ext uri="{FF2B5EF4-FFF2-40B4-BE49-F238E27FC236}">
                <a16:creationId xmlns:a16="http://schemas.microsoft.com/office/drawing/2014/main" id="{9AB63E3F-5869-4361-970D-D5EFF879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195738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2"/>
          <p:cNvSpPr/>
          <p:nvPr/>
        </p:nvSpPr>
        <p:spPr>
          <a:xfrm>
            <a:off x="428596" y="285728"/>
            <a:ext cx="84020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Rangkaian  Pengali Tegangan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785786" y="1571612"/>
            <a:ext cx="750099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Rangkaian ini digunakan untuk menaikan tegangan puncak dari trafo hingga 2x, 3x, atau lebih besar.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Voltage Doubler </a:t>
            </a:r>
            <a:endParaRPr/>
          </a:p>
        </p:txBody>
      </p:sp>
      <p:sp>
        <p:nvSpPr>
          <p:cNvPr id="737" name="Google Shape;737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8640" lvl="0" indent="-411480" algn="l" rtl="0">
              <a:spcBef>
                <a:spcPts val="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Voltage doublers allow you to develop higher voltages without a transformer.</a:t>
            </a:r>
            <a:endParaRPr/>
          </a:p>
          <a:p>
            <a:pPr marL="548640" lvl="0" indent="-411480" algn="l" rtl="0">
              <a:spcBef>
                <a:spcPts val="160"/>
              </a:spcBef>
              <a:spcAft>
                <a:spcPts val="0"/>
              </a:spcAft>
              <a:buSzPts val="520"/>
              <a:buFont typeface="Book Antiqua"/>
              <a:buNone/>
            </a:pPr>
            <a:endParaRPr sz="800"/>
          </a:p>
          <a:p>
            <a:pPr marL="548640" lvl="0" indent="-411480" algn="l" rtl="0">
              <a:spcBef>
                <a:spcPts val="48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Stages can be cascaded to produce triplers, quadruplers, etc.</a:t>
            </a:r>
            <a:endParaRPr/>
          </a:p>
          <a:p>
            <a:pPr marL="548640" lvl="0" indent="-411480" algn="l" rtl="0">
              <a:spcBef>
                <a:spcPts val="160"/>
              </a:spcBef>
              <a:spcAft>
                <a:spcPts val="0"/>
              </a:spcAft>
              <a:buSzPts val="520"/>
              <a:buFont typeface="Book Antiqua"/>
              <a:buNone/>
            </a:pPr>
            <a:endParaRPr sz="800"/>
          </a:p>
          <a:p>
            <a:pPr marL="548640" lvl="0" indent="-411480" algn="l" rtl="0">
              <a:spcBef>
                <a:spcPts val="48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Voltage multipliers usually supply low currents to a high-resistance load.</a:t>
            </a:r>
            <a:endParaRPr/>
          </a:p>
          <a:p>
            <a:pPr marL="548640" lvl="0" indent="-411480" algn="l" rtl="0">
              <a:spcBef>
                <a:spcPts val="160"/>
              </a:spcBef>
              <a:spcAft>
                <a:spcPts val="0"/>
              </a:spcAft>
              <a:buSzPts val="520"/>
              <a:buFont typeface="Book Antiqua"/>
              <a:buNone/>
            </a:pPr>
            <a:endParaRPr sz="800"/>
          </a:p>
          <a:p>
            <a:pPr marL="548640" lvl="0" indent="-411480" algn="l" rtl="0">
              <a:spcBef>
                <a:spcPts val="480"/>
              </a:spcBef>
              <a:spcAft>
                <a:spcPts val="0"/>
              </a:spcAft>
              <a:buSzPts val="1560"/>
              <a:buChar char="▣"/>
            </a:pPr>
            <a:r>
              <a:rPr lang="en-US" sz="2400"/>
              <a:t>Output voltage usually drops quickly as load current increases.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Doubler</a:t>
            </a:r>
            <a:endParaRPr/>
          </a:p>
        </p:txBody>
      </p:sp>
      <p:sp>
        <p:nvSpPr>
          <p:cNvPr id="743" name="Google Shape;743;p4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On negative half-cycle, D1 charges C1 to Vp. </a:t>
            </a:r>
            <a:endParaRPr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On positive half-cycle D2 adds AC peak to Vp on C1</a:t>
            </a:r>
            <a:endParaRPr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and transfers it all to C2.</a:t>
            </a:r>
            <a:endParaRPr/>
          </a:p>
        </p:txBody>
      </p:sp>
      <p:pic>
        <p:nvPicPr>
          <p:cNvPr id="744" name="Google Shape;744;p44" descr="02-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8077200" cy="243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Google Shape;745;p44"/>
          <p:cNvCxnSpPr/>
          <p:nvPr/>
        </p:nvCxnSpPr>
        <p:spPr>
          <a:xfrm>
            <a:off x="1066800" y="3657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44"/>
          <p:cNvCxnSpPr/>
          <p:nvPr/>
        </p:nvCxnSpPr>
        <p:spPr>
          <a:xfrm rot="10800000">
            <a:off x="1828800" y="2667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44"/>
          <p:cNvCxnSpPr/>
          <p:nvPr/>
        </p:nvCxnSpPr>
        <p:spPr>
          <a:xfrm rot="10800000">
            <a:off x="990600" y="26670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44"/>
          <p:cNvCxnSpPr/>
          <p:nvPr/>
        </p:nvCxnSpPr>
        <p:spPr>
          <a:xfrm>
            <a:off x="990600" y="2667000"/>
            <a:ext cx="15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44"/>
          <p:cNvCxnSpPr/>
          <p:nvPr/>
        </p:nvCxnSpPr>
        <p:spPr>
          <a:xfrm>
            <a:off x="2895600" y="2667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44"/>
          <p:cNvCxnSpPr/>
          <p:nvPr/>
        </p:nvCxnSpPr>
        <p:spPr>
          <a:xfrm>
            <a:off x="2895600" y="28194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/>
          <p:nvPr/>
        </p:nvSpPr>
        <p:spPr>
          <a:xfrm>
            <a:off x="2071670" y="2643182"/>
            <a:ext cx="4214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 Wave Voltage Doubler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Google Shape;75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774" y="357166"/>
            <a:ext cx="5321778" cy="2357454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5"/>
          <p:cNvSpPr/>
          <p:nvPr/>
        </p:nvSpPr>
        <p:spPr>
          <a:xfrm>
            <a:off x="428596" y="3500438"/>
            <a:ext cx="685804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Tegangan pada output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Vm = 0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 Vm  + Vm = 0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V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2Vm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291" y="357166"/>
            <a:ext cx="7331559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46"/>
          <p:cNvSpPr/>
          <p:nvPr/>
        </p:nvSpPr>
        <p:spPr>
          <a:xfrm>
            <a:off x="1071538" y="4286257"/>
            <a:ext cx="76438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Rangkaian Pengali 3 dan Pengali 4 tegangan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7"/>
          <p:cNvSpPr txBox="1"/>
          <p:nvPr/>
        </p:nvSpPr>
        <p:spPr>
          <a:xfrm>
            <a:off x="914400" y="0"/>
            <a:ext cx="73152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 Point</a:t>
            </a:r>
            <a:endParaRPr/>
          </a:p>
        </p:txBody>
      </p:sp>
      <p:sp>
        <p:nvSpPr>
          <p:cNvPr id="769" name="Google Shape;769;p47"/>
          <p:cNvSpPr txBox="1"/>
          <p:nvPr/>
        </p:nvSpPr>
        <p:spPr>
          <a:xfrm>
            <a:off x="152400" y="762000"/>
            <a:ext cx="88392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operating point or Q point of the diode is the quiescent or no-signal condition.  The Q point is obtained graphically and is really only needed when the applied voltage is very close to the diode’s barrier potential voltage.  The example </a:t>
            </a:r>
            <a:r>
              <a:rPr lang="en-US" sz="2000" b="1" baseline="30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below that is continued on the next slide, shows how the Q point is determined using the transconductance curve and the load line.</a:t>
            </a:r>
            <a:endParaRPr/>
          </a:p>
        </p:txBody>
      </p:sp>
      <p:cxnSp>
        <p:nvCxnSpPr>
          <p:cNvPr id="770" name="Google Shape;770;p47"/>
          <p:cNvCxnSpPr/>
          <p:nvPr/>
        </p:nvCxnSpPr>
        <p:spPr>
          <a:xfrm>
            <a:off x="914400" y="4800600"/>
            <a:ext cx="0" cy="1066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47"/>
          <p:cNvCxnSpPr/>
          <p:nvPr/>
        </p:nvCxnSpPr>
        <p:spPr>
          <a:xfrm>
            <a:off x="762000" y="4800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47"/>
          <p:cNvCxnSpPr/>
          <p:nvPr/>
        </p:nvCxnSpPr>
        <p:spPr>
          <a:xfrm>
            <a:off x="609600" y="47244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47"/>
          <p:cNvCxnSpPr/>
          <p:nvPr/>
        </p:nvCxnSpPr>
        <p:spPr>
          <a:xfrm>
            <a:off x="609600" y="45720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7"/>
          <p:cNvCxnSpPr/>
          <p:nvPr/>
        </p:nvCxnSpPr>
        <p:spPr>
          <a:xfrm>
            <a:off x="762000" y="46482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47"/>
          <p:cNvCxnSpPr/>
          <p:nvPr/>
        </p:nvCxnSpPr>
        <p:spPr>
          <a:xfrm>
            <a:off x="914400" y="3657600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47"/>
          <p:cNvCxnSpPr/>
          <p:nvPr/>
        </p:nvCxnSpPr>
        <p:spPr>
          <a:xfrm>
            <a:off x="914400" y="36576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47"/>
          <p:cNvCxnSpPr/>
          <p:nvPr/>
        </p:nvCxnSpPr>
        <p:spPr>
          <a:xfrm rot="10800000" flipH="1">
            <a:off x="1752600" y="35052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47"/>
          <p:cNvCxnSpPr/>
          <p:nvPr/>
        </p:nvCxnSpPr>
        <p:spPr>
          <a:xfrm>
            <a:off x="18288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47"/>
          <p:cNvCxnSpPr/>
          <p:nvPr/>
        </p:nvCxnSpPr>
        <p:spPr>
          <a:xfrm rot="10800000" flipH="1">
            <a:off x="19050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47"/>
          <p:cNvCxnSpPr/>
          <p:nvPr/>
        </p:nvCxnSpPr>
        <p:spPr>
          <a:xfrm>
            <a:off x="19812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47"/>
          <p:cNvCxnSpPr/>
          <p:nvPr/>
        </p:nvCxnSpPr>
        <p:spPr>
          <a:xfrm rot="10800000" flipH="1">
            <a:off x="20574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7"/>
          <p:cNvCxnSpPr/>
          <p:nvPr/>
        </p:nvCxnSpPr>
        <p:spPr>
          <a:xfrm>
            <a:off x="2133600" y="35052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7"/>
          <p:cNvCxnSpPr/>
          <p:nvPr/>
        </p:nvCxnSpPr>
        <p:spPr>
          <a:xfrm rot="10800000" flipH="1">
            <a:off x="2209800" y="36576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7"/>
          <p:cNvCxnSpPr/>
          <p:nvPr/>
        </p:nvCxnSpPr>
        <p:spPr>
          <a:xfrm>
            <a:off x="2286000" y="36576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47"/>
          <p:cNvCxnSpPr/>
          <p:nvPr/>
        </p:nvCxnSpPr>
        <p:spPr>
          <a:xfrm>
            <a:off x="3124200" y="36576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7"/>
          <p:cNvCxnSpPr/>
          <p:nvPr/>
        </p:nvCxnSpPr>
        <p:spPr>
          <a:xfrm>
            <a:off x="2895600" y="44196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47"/>
          <p:cNvCxnSpPr/>
          <p:nvPr/>
        </p:nvCxnSpPr>
        <p:spPr>
          <a:xfrm>
            <a:off x="2895600" y="44196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47"/>
          <p:cNvCxnSpPr/>
          <p:nvPr/>
        </p:nvCxnSpPr>
        <p:spPr>
          <a:xfrm flipH="1">
            <a:off x="3124200" y="44196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47"/>
          <p:cNvCxnSpPr/>
          <p:nvPr/>
        </p:nvCxnSpPr>
        <p:spPr>
          <a:xfrm>
            <a:off x="2895600" y="47244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47"/>
          <p:cNvCxnSpPr/>
          <p:nvPr/>
        </p:nvCxnSpPr>
        <p:spPr>
          <a:xfrm>
            <a:off x="3124200" y="5181600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47"/>
          <p:cNvCxnSpPr/>
          <p:nvPr/>
        </p:nvCxnSpPr>
        <p:spPr>
          <a:xfrm>
            <a:off x="914400" y="5867400"/>
            <a:ext cx="2209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47"/>
          <p:cNvSpPr txBox="1"/>
          <p:nvPr/>
        </p:nvSpPr>
        <p:spPr>
          <a:xfrm>
            <a:off x="533400" y="41910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93" name="Google Shape;793;p47"/>
          <p:cNvSpPr txBox="1"/>
          <p:nvPr/>
        </p:nvSpPr>
        <p:spPr>
          <a:xfrm>
            <a:off x="533400" y="46482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  <p:sp>
        <p:nvSpPr>
          <p:cNvPr id="794" name="Google Shape;794;p47"/>
          <p:cNvSpPr txBox="1"/>
          <p:nvPr/>
        </p:nvSpPr>
        <p:spPr>
          <a:xfrm>
            <a:off x="0" y="4419600"/>
            <a:ext cx="609600" cy="66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6V</a:t>
            </a:r>
            <a:endParaRPr/>
          </a:p>
        </p:txBody>
      </p:sp>
      <p:cxnSp>
        <p:nvCxnSpPr>
          <p:cNvPr id="795" name="Google Shape;795;p47"/>
          <p:cNvCxnSpPr/>
          <p:nvPr/>
        </p:nvCxnSpPr>
        <p:spPr>
          <a:xfrm>
            <a:off x="3124200" y="3657600"/>
            <a:ext cx="0" cy="4572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47"/>
          <p:cNvSpPr txBox="1"/>
          <p:nvPr/>
        </p:nvSpPr>
        <p:spPr>
          <a:xfrm>
            <a:off x="2590800" y="38100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797" name="Google Shape;797;p47"/>
          <p:cNvSpPr txBox="1"/>
          <p:nvPr/>
        </p:nvSpPr>
        <p:spPr>
          <a:xfrm>
            <a:off x="1295400" y="312420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1000 Ω</a:t>
            </a:r>
            <a:endParaRPr/>
          </a:p>
        </p:txBody>
      </p:sp>
      <p:cxnSp>
        <p:nvCxnSpPr>
          <p:cNvPr id="798" name="Google Shape;798;p47"/>
          <p:cNvCxnSpPr/>
          <p:nvPr/>
        </p:nvCxnSpPr>
        <p:spPr>
          <a:xfrm>
            <a:off x="2971800" y="5181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47"/>
          <p:cNvCxnSpPr/>
          <p:nvPr/>
        </p:nvCxnSpPr>
        <p:spPr>
          <a:xfrm>
            <a:off x="3124200" y="47244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47"/>
          <p:cNvCxnSpPr/>
          <p:nvPr/>
        </p:nvCxnSpPr>
        <p:spPr>
          <a:xfrm>
            <a:off x="2819400" y="50292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47"/>
          <p:cNvSpPr txBox="1"/>
          <p:nvPr/>
        </p:nvSpPr>
        <p:spPr>
          <a:xfrm>
            <a:off x="2362200" y="4876800"/>
            <a:ext cx="6889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7"/>
          <p:cNvSpPr txBox="1"/>
          <p:nvPr/>
        </p:nvSpPr>
        <p:spPr>
          <a:xfrm>
            <a:off x="2667000" y="47244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03" name="Google Shape;803;p47"/>
          <p:cNvSpPr txBox="1"/>
          <p:nvPr/>
        </p:nvSpPr>
        <p:spPr>
          <a:xfrm>
            <a:off x="3505200" y="2667000"/>
            <a:ext cx="5638800" cy="37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First the load line is found by substituting in different values of 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into the equation for I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using the ideal diode with barrier potential model for the diode.  With R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at 1000 ohms the value of R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wouldn’t have much impact on the results.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– V 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sz="18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R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Using V 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values of 0 volts and 1.4 volts we obtain I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values of 6 mA and 4.6 mA respectively.  Next we will draw the line connecting these two points on the graph with the transconductance curve.  This line is the load line.</a:t>
            </a:r>
            <a:endParaRPr/>
          </a:p>
        </p:txBody>
      </p:sp>
      <p:cxnSp>
        <p:nvCxnSpPr>
          <p:cNvPr id="804" name="Google Shape;804;p47"/>
          <p:cNvCxnSpPr/>
          <p:nvPr/>
        </p:nvCxnSpPr>
        <p:spPr>
          <a:xfrm>
            <a:off x="6096000" y="4572000"/>
            <a:ext cx="838200" cy="0"/>
          </a:xfrm>
          <a:prstGeom prst="straightConnector1">
            <a:avLst/>
          </a:prstGeom>
          <a:noFill/>
          <a:ln w="254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8"/>
          <p:cNvSpPr txBox="1"/>
          <p:nvPr/>
        </p:nvSpPr>
        <p:spPr>
          <a:xfrm>
            <a:off x="914400" y="0"/>
            <a:ext cx="73152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 Point</a:t>
            </a:r>
            <a:endParaRPr/>
          </a:p>
        </p:txBody>
      </p:sp>
      <p:cxnSp>
        <p:nvCxnSpPr>
          <p:cNvPr id="810" name="Google Shape;810;p48"/>
          <p:cNvCxnSpPr/>
          <p:nvPr/>
        </p:nvCxnSpPr>
        <p:spPr>
          <a:xfrm rot="10800000">
            <a:off x="838200" y="914400"/>
            <a:ext cx="0" cy="5257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48"/>
          <p:cNvCxnSpPr/>
          <p:nvPr/>
        </p:nvCxnSpPr>
        <p:spPr>
          <a:xfrm>
            <a:off x="533400" y="5943600"/>
            <a:ext cx="7162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48"/>
          <p:cNvSpPr txBox="1"/>
          <p:nvPr/>
        </p:nvSpPr>
        <p:spPr>
          <a:xfrm>
            <a:off x="838200" y="685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(mA)</a:t>
            </a:r>
            <a:endParaRPr/>
          </a:p>
        </p:txBody>
      </p:sp>
      <p:sp>
        <p:nvSpPr>
          <p:cNvPr id="813" name="Google Shape;813;p48"/>
          <p:cNvSpPr txBox="1"/>
          <p:nvPr/>
        </p:nvSpPr>
        <p:spPr>
          <a:xfrm>
            <a:off x="7467600" y="5562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(Volts)</a:t>
            </a:r>
            <a:endParaRPr/>
          </a:p>
        </p:txBody>
      </p:sp>
      <p:cxnSp>
        <p:nvCxnSpPr>
          <p:cNvPr id="814" name="Google Shape;814;p48"/>
          <p:cNvCxnSpPr/>
          <p:nvPr/>
        </p:nvCxnSpPr>
        <p:spPr>
          <a:xfrm>
            <a:off x="685800" y="5562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8"/>
          <p:cNvCxnSpPr/>
          <p:nvPr/>
        </p:nvCxnSpPr>
        <p:spPr>
          <a:xfrm>
            <a:off x="685800" y="5181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8"/>
          <p:cNvCxnSpPr/>
          <p:nvPr/>
        </p:nvCxnSpPr>
        <p:spPr>
          <a:xfrm>
            <a:off x="685800" y="3657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48"/>
          <p:cNvCxnSpPr/>
          <p:nvPr/>
        </p:nvCxnSpPr>
        <p:spPr>
          <a:xfrm>
            <a:off x="685800" y="4800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48"/>
          <p:cNvCxnSpPr/>
          <p:nvPr/>
        </p:nvCxnSpPr>
        <p:spPr>
          <a:xfrm>
            <a:off x="685800" y="4419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48"/>
          <p:cNvCxnSpPr/>
          <p:nvPr/>
        </p:nvCxnSpPr>
        <p:spPr>
          <a:xfrm>
            <a:off x="685800" y="4038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48"/>
          <p:cNvCxnSpPr/>
          <p:nvPr/>
        </p:nvCxnSpPr>
        <p:spPr>
          <a:xfrm>
            <a:off x="685800" y="3276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48"/>
          <p:cNvCxnSpPr/>
          <p:nvPr/>
        </p:nvCxnSpPr>
        <p:spPr>
          <a:xfrm>
            <a:off x="685800" y="2895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48"/>
          <p:cNvCxnSpPr/>
          <p:nvPr/>
        </p:nvCxnSpPr>
        <p:spPr>
          <a:xfrm>
            <a:off x="685800" y="1371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48"/>
          <p:cNvCxnSpPr/>
          <p:nvPr/>
        </p:nvCxnSpPr>
        <p:spPr>
          <a:xfrm>
            <a:off x="685800" y="2514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48"/>
          <p:cNvCxnSpPr/>
          <p:nvPr/>
        </p:nvCxnSpPr>
        <p:spPr>
          <a:xfrm>
            <a:off x="685800" y="213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48"/>
          <p:cNvCxnSpPr/>
          <p:nvPr/>
        </p:nvCxnSpPr>
        <p:spPr>
          <a:xfrm>
            <a:off x="685800" y="1752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48"/>
          <p:cNvCxnSpPr/>
          <p:nvPr/>
        </p:nvCxnSpPr>
        <p:spPr>
          <a:xfrm rot="5400000">
            <a:off x="11430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48"/>
          <p:cNvCxnSpPr/>
          <p:nvPr/>
        </p:nvCxnSpPr>
        <p:spPr>
          <a:xfrm rot="5400000">
            <a:off x="16002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48"/>
          <p:cNvCxnSpPr/>
          <p:nvPr/>
        </p:nvCxnSpPr>
        <p:spPr>
          <a:xfrm rot="5400000">
            <a:off x="29718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48"/>
          <p:cNvCxnSpPr/>
          <p:nvPr/>
        </p:nvCxnSpPr>
        <p:spPr>
          <a:xfrm rot="5400000">
            <a:off x="20574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48"/>
          <p:cNvCxnSpPr/>
          <p:nvPr/>
        </p:nvCxnSpPr>
        <p:spPr>
          <a:xfrm rot="5400000">
            <a:off x="66294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48"/>
          <p:cNvCxnSpPr/>
          <p:nvPr/>
        </p:nvCxnSpPr>
        <p:spPr>
          <a:xfrm rot="5400000">
            <a:off x="25146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48"/>
          <p:cNvCxnSpPr/>
          <p:nvPr/>
        </p:nvCxnSpPr>
        <p:spPr>
          <a:xfrm rot="5400000">
            <a:off x="57150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48"/>
          <p:cNvCxnSpPr/>
          <p:nvPr/>
        </p:nvCxnSpPr>
        <p:spPr>
          <a:xfrm rot="5400000">
            <a:off x="34290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48"/>
          <p:cNvCxnSpPr/>
          <p:nvPr/>
        </p:nvCxnSpPr>
        <p:spPr>
          <a:xfrm rot="5400000">
            <a:off x="48006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48"/>
          <p:cNvCxnSpPr/>
          <p:nvPr/>
        </p:nvCxnSpPr>
        <p:spPr>
          <a:xfrm rot="5400000">
            <a:off x="38862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48"/>
          <p:cNvCxnSpPr/>
          <p:nvPr/>
        </p:nvCxnSpPr>
        <p:spPr>
          <a:xfrm rot="5400000">
            <a:off x="43434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48"/>
          <p:cNvCxnSpPr/>
          <p:nvPr/>
        </p:nvCxnSpPr>
        <p:spPr>
          <a:xfrm rot="5400000">
            <a:off x="70866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48"/>
          <p:cNvCxnSpPr/>
          <p:nvPr/>
        </p:nvCxnSpPr>
        <p:spPr>
          <a:xfrm rot="5400000">
            <a:off x="52578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48"/>
          <p:cNvCxnSpPr/>
          <p:nvPr/>
        </p:nvCxnSpPr>
        <p:spPr>
          <a:xfrm rot="5400000">
            <a:off x="6172200" y="59436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48"/>
          <p:cNvSpPr txBox="1"/>
          <p:nvPr/>
        </p:nvSpPr>
        <p:spPr>
          <a:xfrm>
            <a:off x="228600" y="5029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1" name="Google Shape;841;p48"/>
          <p:cNvSpPr txBox="1"/>
          <p:nvPr/>
        </p:nvSpPr>
        <p:spPr>
          <a:xfrm>
            <a:off x="228600" y="4267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42" name="Google Shape;842;p48"/>
          <p:cNvSpPr txBox="1"/>
          <p:nvPr/>
        </p:nvSpPr>
        <p:spPr>
          <a:xfrm>
            <a:off x="228600" y="3505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43" name="Google Shape;843;p48"/>
          <p:cNvSpPr txBox="1"/>
          <p:nvPr/>
        </p:nvSpPr>
        <p:spPr>
          <a:xfrm>
            <a:off x="228600" y="2743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44" name="Google Shape;844;p48"/>
          <p:cNvSpPr txBox="1"/>
          <p:nvPr/>
        </p:nvSpPr>
        <p:spPr>
          <a:xfrm>
            <a:off x="228600" y="1981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45" name="Google Shape;845;p48"/>
          <p:cNvSpPr txBox="1"/>
          <p:nvPr/>
        </p:nvSpPr>
        <p:spPr>
          <a:xfrm>
            <a:off x="228600" y="12192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46" name="Google Shape;846;p48"/>
          <p:cNvSpPr txBox="1"/>
          <p:nvPr/>
        </p:nvSpPr>
        <p:spPr>
          <a:xfrm>
            <a:off x="14478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847" name="Google Shape;847;p48"/>
          <p:cNvSpPr txBox="1"/>
          <p:nvPr/>
        </p:nvSpPr>
        <p:spPr>
          <a:xfrm>
            <a:off x="23622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/>
          </a:p>
        </p:txBody>
      </p:sp>
      <p:sp>
        <p:nvSpPr>
          <p:cNvPr id="848" name="Google Shape;848;p48"/>
          <p:cNvSpPr txBox="1"/>
          <p:nvPr/>
        </p:nvSpPr>
        <p:spPr>
          <a:xfrm>
            <a:off x="32766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849" name="Google Shape;849;p48"/>
          <p:cNvSpPr txBox="1"/>
          <p:nvPr/>
        </p:nvSpPr>
        <p:spPr>
          <a:xfrm>
            <a:off x="41910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850" name="Google Shape;850;p48"/>
          <p:cNvSpPr txBox="1"/>
          <p:nvPr/>
        </p:nvSpPr>
        <p:spPr>
          <a:xfrm>
            <a:off x="51054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851" name="Google Shape;851;p48"/>
          <p:cNvSpPr txBox="1"/>
          <p:nvPr/>
        </p:nvSpPr>
        <p:spPr>
          <a:xfrm>
            <a:off x="60198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/>
          </a:p>
        </p:txBody>
      </p:sp>
      <p:sp>
        <p:nvSpPr>
          <p:cNvPr id="852" name="Google Shape;852;p48"/>
          <p:cNvSpPr txBox="1"/>
          <p:nvPr/>
        </p:nvSpPr>
        <p:spPr>
          <a:xfrm>
            <a:off x="6934200" y="6019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324600" y="228600"/>
            <a:ext cx="2590800" cy="2590800"/>
          </a:xfrm>
          <a:prstGeom prst="rect">
            <a:avLst/>
          </a:prstGeom>
          <a:noFill/>
          <a:ln w="38100" cap="flat" cmpd="sng">
            <a:solidFill>
              <a:srgbClr val="CC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transconductance curve below is for a Silicon diode.  The Q point in this example is located at 0.7 V and 5.3 mA.</a:t>
            </a:r>
            <a:endParaRPr/>
          </a:p>
        </p:txBody>
      </p:sp>
      <p:cxnSp>
        <p:nvCxnSpPr>
          <p:cNvPr id="854" name="Google Shape;854;p48"/>
          <p:cNvCxnSpPr/>
          <p:nvPr/>
        </p:nvCxnSpPr>
        <p:spPr>
          <a:xfrm>
            <a:off x="7239000" y="4191000"/>
            <a:ext cx="0" cy="1752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48"/>
          <p:cNvCxnSpPr/>
          <p:nvPr/>
        </p:nvCxnSpPr>
        <p:spPr>
          <a:xfrm>
            <a:off x="4038600" y="990600"/>
            <a:ext cx="0" cy="6400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6" name="Google Shape;856;p48"/>
          <p:cNvSpPr txBox="1"/>
          <p:nvPr/>
        </p:nvSpPr>
        <p:spPr>
          <a:xfrm>
            <a:off x="0" y="40386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4.6</a:t>
            </a:r>
            <a:endParaRPr/>
          </a:p>
        </p:txBody>
      </p:sp>
      <p:cxnSp>
        <p:nvCxnSpPr>
          <p:cNvPr id="857" name="Google Shape;857;p48"/>
          <p:cNvCxnSpPr/>
          <p:nvPr/>
        </p:nvCxnSpPr>
        <p:spPr>
          <a:xfrm>
            <a:off x="457200" y="41910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48"/>
          <p:cNvCxnSpPr/>
          <p:nvPr/>
        </p:nvCxnSpPr>
        <p:spPr>
          <a:xfrm>
            <a:off x="838200" y="3657600"/>
            <a:ext cx="6400800" cy="533400"/>
          </a:xfrm>
          <a:prstGeom prst="straightConnector1">
            <a:avLst/>
          </a:prstGeom>
          <a:noFill/>
          <a:ln w="38100" cap="flat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48"/>
          <p:cNvSpPr/>
          <p:nvPr/>
        </p:nvSpPr>
        <p:spPr>
          <a:xfrm>
            <a:off x="838200" y="1771650"/>
            <a:ext cx="3571875" cy="4171950"/>
          </a:xfrm>
          <a:custGeom>
            <a:avLst/>
            <a:gdLst/>
            <a:ahLst/>
            <a:cxnLst/>
            <a:rect l="l" t="t" r="r" b="b"/>
            <a:pathLst>
              <a:path w="2250" h="2628" extrusionOk="0">
                <a:moveTo>
                  <a:pt x="0" y="2628"/>
                </a:moveTo>
                <a:lnTo>
                  <a:pt x="1422" y="2592"/>
                </a:lnTo>
                <a:lnTo>
                  <a:pt x="1656" y="2550"/>
                </a:lnTo>
                <a:cubicBezTo>
                  <a:pt x="1730" y="2480"/>
                  <a:pt x="1769" y="2598"/>
                  <a:pt x="1868" y="2173"/>
                </a:cubicBezTo>
                <a:lnTo>
                  <a:pt x="2250" y="0"/>
                </a:lnTo>
              </a:path>
            </a:pathLst>
          </a:custGeom>
          <a:noFill/>
          <a:ln w="381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48"/>
          <p:cNvCxnSpPr/>
          <p:nvPr/>
        </p:nvCxnSpPr>
        <p:spPr>
          <a:xfrm>
            <a:off x="4038600" y="3886200"/>
            <a:ext cx="0" cy="2057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1" name="Google Shape;861;p48"/>
          <p:cNvSpPr txBox="1"/>
          <p:nvPr/>
        </p:nvSpPr>
        <p:spPr>
          <a:xfrm>
            <a:off x="3733800" y="62484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/>
          </a:p>
        </p:txBody>
      </p:sp>
      <p:cxnSp>
        <p:nvCxnSpPr>
          <p:cNvPr id="862" name="Google Shape;862;p48"/>
          <p:cNvCxnSpPr/>
          <p:nvPr/>
        </p:nvCxnSpPr>
        <p:spPr>
          <a:xfrm rot="-5400000">
            <a:off x="3848100" y="61341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3" name="Google Shape;863;p48"/>
          <p:cNvCxnSpPr/>
          <p:nvPr/>
        </p:nvCxnSpPr>
        <p:spPr>
          <a:xfrm>
            <a:off x="2438400" y="2362200"/>
            <a:ext cx="0" cy="320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4" name="Google Shape;864;p48"/>
          <p:cNvSpPr txBox="1"/>
          <p:nvPr/>
        </p:nvSpPr>
        <p:spPr>
          <a:xfrm>
            <a:off x="0" y="37338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5.3</a:t>
            </a:r>
            <a:endParaRPr/>
          </a:p>
        </p:txBody>
      </p:sp>
      <p:cxnSp>
        <p:nvCxnSpPr>
          <p:cNvPr id="865" name="Google Shape;865;p48"/>
          <p:cNvCxnSpPr/>
          <p:nvPr/>
        </p:nvCxnSpPr>
        <p:spPr>
          <a:xfrm>
            <a:off x="457200" y="3962400"/>
            <a:ext cx="3810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48"/>
          <p:cNvCxnSpPr/>
          <p:nvPr/>
        </p:nvCxnSpPr>
        <p:spPr>
          <a:xfrm flipH="1">
            <a:off x="4038600" y="3352800"/>
            <a:ext cx="609600" cy="53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48"/>
          <p:cNvSpPr txBox="1"/>
          <p:nvPr/>
        </p:nvSpPr>
        <p:spPr>
          <a:xfrm>
            <a:off x="4343400" y="2971800"/>
            <a:ext cx="4267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Q Point:  </a:t>
            </a: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intersection of the load line and the transconductance curve.</a:t>
            </a: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3962400" y="3886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"/>
          <p:cNvSpPr txBox="1"/>
          <p:nvPr/>
        </p:nvSpPr>
        <p:spPr>
          <a:xfrm>
            <a:off x="914400" y="0"/>
            <a:ext cx="73152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 Resistance</a:t>
            </a:r>
            <a:endParaRPr/>
          </a:p>
        </p:txBody>
      </p:sp>
      <p:sp>
        <p:nvSpPr>
          <p:cNvPr id="875" name="Google Shape;875;p49"/>
          <p:cNvSpPr txBox="1"/>
          <p:nvPr/>
        </p:nvSpPr>
        <p:spPr>
          <a:xfrm>
            <a:off x="0" y="8382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US" sz="2000" b="1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  Use the same circuit used for the Q point example but change the voltage source so it is an ac source with a dc offset.  The source voltage is now, v</a:t>
            </a:r>
            <a:r>
              <a:rPr lang="en-US" sz="2000" b="1" baseline="-25000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1">
                <a:solidFill>
                  <a:srgbClr val="E5F6FF"/>
                </a:solidFill>
                <a:latin typeface="Arial"/>
                <a:ea typeface="Arial"/>
                <a:cs typeface="Arial"/>
                <a:sym typeface="Arial"/>
              </a:rPr>
              <a:t> = 6 + sin(wt) Volts.   It is a silicon diode so the barrier potential voltage is still 0.7 volts.</a:t>
            </a:r>
            <a:endParaRPr/>
          </a:p>
        </p:txBody>
      </p:sp>
      <p:cxnSp>
        <p:nvCxnSpPr>
          <p:cNvPr id="876" name="Google Shape;876;p49"/>
          <p:cNvCxnSpPr/>
          <p:nvPr/>
        </p:nvCxnSpPr>
        <p:spPr>
          <a:xfrm>
            <a:off x="1066800" y="4191000"/>
            <a:ext cx="0" cy="8382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49"/>
          <p:cNvCxnSpPr/>
          <p:nvPr/>
        </p:nvCxnSpPr>
        <p:spPr>
          <a:xfrm>
            <a:off x="1066800" y="2819400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49"/>
          <p:cNvCxnSpPr/>
          <p:nvPr/>
        </p:nvCxnSpPr>
        <p:spPr>
          <a:xfrm>
            <a:off x="1066800" y="28194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49"/>
          <p:cNvCxnSpPr/>
          <p:nvPr/>
        </p:nvCxnSpPr>
        <p:spPr>
          <a:xfrm rot="10800000" flipH="1">
            <a:off x="1905000" y="26670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49"/>
          <p:cNvCxnSpPr/>
          <p:nvPr/>
        </p:nvCxnSpPr>
        <p:spPr>
          <a:xfrm>
            <a:off x="19812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49"/>
          <p:cNvCxnSpPr/>
          <p:nvPr/>
        </p:nvCxnSpPr>
        <p:spPr>
          <a:xfrm rot="10800000" flipH="1">
            <a:off x="20574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49"/>
          <p:cNvCxnSpPr/>
          <p:nvPr/>
        </p:nvCxnSpPr>
        <p:spPr>
          <a:xfrm>
            <a:off x="21336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49"/>
          <p:cNvCxnSpPr/>
          <p:nvPr/>
        </p:nvCxnSpPr>
        <p:spPr>
          <a:xfrm rot="10800000" flipH="1">
            <a:off x="22098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49"/>
          <p:cNvCxnSpPr/>
          <p:nvPr/>
        </p:nvCxnSpPr>
        <p:spPr>
          <a:xfrm>
            <a:off x="2286000" y="2667000"/>
            <a:ext cx="762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49"/>
          <p:cNvCxnSpPr/>
          <p:nvPr/>
        </p:nvCxnSpPr>
        <p:spPr>
          <a:xfrm rot="10800000" flipH="1">
            <a:off x="2362200" y="2819400"/>
            <a:ext cx="76200" cy="1524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49"/>
          <p:cNvCxnSpPr/>
          <p:nvPr/>
        </p:nvCxnSpPr>
        <p:spPr>
          <a:xfrm>
            <a:off x="2438400" y="2819400"/>
            <a:ext cx="838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49"/>
          <p:cNvCxnSpPr/>
          <p:nvPr/>
        </p:nvCxnSpPr>
        <p:spPr>
          <a:xfrm>
            <a:off x="3276600" y="2819400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9"/>
          <p:cNvCxnSpPr/>
          <p:nvPr/>
        </p:nvCxnSpPr>
        <p:spPr>
          <a:xfrm>
            <a:off x="3048000" y="35814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9"/>
          <p:cNvCxnSpPr/>
          <p:nvPr/>
        </p:nvCxnSpPr>
        <p:spPr>
          <a:xfrm>
            <a:off x="3048000" y="35814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9"/>
          <p:cNvCxnSpPr/>
          <p:nvPr/>
        </p:nvCxnSpPr>
        <p:spPr>
          <a:xfrm flipH="1">
            <a:off x="3276600" y="3581400"/>
            <a:ext cx="22860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9"/>
          <p:cNvCxnSpPr/>
          <p:nvPr/>
        </p:nvCxnSpPr>
        <p:spPr>
          <a:xfrm>
            <a:off x="3048000" y="3886200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9"/>
          <p:cNvCxnSpPr/>
          <p:nvPr/>
        </p:nvCxnSpPr>
        <p:spPr>
          <a:xfrm>
            <a:off x="3276600" y="4343400"/>
            <a:ext cx="0" cy="685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9"/>
          <p:cNvCxnSpPr/>
          <p:nvPr/>
        </p:nvCxnSpPr>
        <p:spPr>
          <a:xfrm>
            <a:off x="1066800" y="5029200"/>
            <a:ext cx="2209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49"/>
          <p:cNvSpPr txBox="1"/>
          <p:nvPr/>
        </p:nvSpPr>
        <p:spPr>
          <a:xfrm>
            <a:off x="685800" y="33528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95" name="Google Shape;895;p49"/>
          <p:cNvSpPr txBox="1"/>
          <p:nvPr/>
        </p:nvSpPr>
        <p:spPr>
          <a:xfrm>
            <a:off x="304800" y="3733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cxnSp>
        <p:nvCxnSpPr>
          <p:cNvPr id="896" name="Google Shape;896;p49"/>
          <p:cNvCxnSpPr/>
          <p:nvPr/>
        </p:nvCxnSpPr>
        <p:spPr>
          <a:xfrm>
            <a:off x="3276600" y="2819400"/>
            <a:ext cx="0" cy="4572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7" name="Google Shape;897;p49"/>
          <p:cNvSpPr txBox="1"/>
          <p:nvPr/>
        </p:nvSpPr>
        <p:spPr>
          <a:xfrm>
            <a:off x="2743200" y="2971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898" name="Google Shape;898;p49"/>
          <p:cNvSpPr txBox="1"/>
          <p:nvPr/>
        </p:nvSpPr>
        <p:spPr>
          <a:xfrm>
            <a:off x="1447800" y="228600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6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1000 Ω</a:t>
            </a:r>
            <a:endParaRPr/>
          </a:p>
        </p:txBody>
      </p:sp>
      <p:cxnSp>
        <p:nvCxnSpPr>
          <p:cNvPr id="899" name="Google Shape;899;p49"/>
          <p:cNvCxnSpPr/>
          <p:nvPr/>
        </p:nvCxnSpPr>
        <p:spPr>
          <a:xfrm>
            <a:off x="3124200" y="43434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49"/>
          <p:cNvCxnSpPr/>
          <p:nvPr/>
        </p:nvCxnSpPr>
        <p:spPr>
          <a:xfrm>
            <a:off x="3276600" y="38862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49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49"/>
          <p:cNvSpPr txBox="1"/>
          <p:nvPr/>
        </p:nvSpPr>
        <p:spPr>
          <a:xfrm>
            <a:off x="2514600" y="4038600"/>
            <a:ext cx="6889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1800" b="1" baseline="-25000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9"/>
          <p:cNvSpPr txBox="1"/>
          <p:nvPr/>
        </p:nvSpPr>
        <p:spPr>
          <a:xfrm>
            <a:off x="2819400" y="3886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04" name="Google Shape;904;p49"/>
          <p:cNvSpPr/>
          <p:nvPr/>
        </p:nvSpPr>
        <p:spPr>
          <a:xfrm>
            <a:off x="838200" y="3733800"/>
            <a:ext cx="457200" cy="457200"/>
          </a:xfrm>
          <a:prstGeom prst="ellipse">
            <a:avLst/>
          </a:prstGeom>
          <a:noFill/>
          <a:ln w="381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9"/>
          <p:cNvSpPr/>
          <p:nvPr/>
        </p:nvSpPr>
        <p:spPr>
          <a:xfrm>
            <a:off x="914400" y="3873500"/>
            <a:ext cx="304800" cy="149225"/>
          </a:xfrm>
          <a:custGeom>
            <a:avLst/>
            <a:gdLst/>
            <a:ahLst/>
            <a:cxnLst/>
            <a:rect l="l" t="t" r="r" b="b"/>
            <a:pathLst>
              <a:path w="192" h="94" extrusionOk="0">
                <a:moveTo>
                  <a:pt x="0" y="56"/>
                </a:moveTo>
                <a:cubicBezTo>
                  <a:pt x="10" y="61"/>
                  <a:pt x="38" y="94"/>
                  <a:pt x="60" y="86"/>
                </a:cubicBezTo>
                <a:cubicBezTo>
                  <a:pt x="82" y="78"/>
                  <a:pt x="107" y="10"/>
                  <a:pt x="129" y="5"/>
                </a:cubicBezTo>
                <a:cubicBezTo>
                  <a:pt x="151" y="0"/>
                  <a:pt x="179" y="46"/>
                  <a:pt x="192" y="57"/>
                </a:cubicBezTo>
              </a:path>
            </a:pathLst>
          </a:custGeom>
          <a:noFill/>
          <a:ln w="381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9"/>
          <p:cNvSpPr txBox="1"/>
          <p:nvPr/>
        </p:nvSpPr>
        <p:spPr>
          <a:xfrm>
            <a:off x="3657600" y="2209800"/>
            <a:ext cx="5257800" cy="313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 DC component of the circuit is the same as the previous example and therefore 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1" u="sng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6V – 0.7 V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5.2 mA</a:t>
            </a:r>
            <a:endParaRPr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   1000  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ηV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lang="en-US" sz="2000" b="1" u="sng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 * 26 mV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= 4.9 </a:t>
            </a:r>
            <a:endParaRPr sz="2000" b="1" u="sng">
              <a:solidFill>
                <a:srgbClr val="FFFF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	            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                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5.3 mA</a:t>
            </a:r>
            <a:endParaRPr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η = 1 is a good approximation if the dc current is greater than 1 mA as it is in this example.</a:t>
            </a:r>
            <a:endParaRPr/>
          </a:p>
        </p:txBody>
      </p:sp>
      <p:cxnSp>
        <p:nvCxnSpPr>
          <p:cNvPr id="907" name="Google Shape;907;p49"/>
          <p:cNvCxnSpPr/>
          <p:nvPr/>
        </p:nvCxnSpPr>
        <p:spPr>
          <a:xfrm>
            <a:off x="5029200" y="3886200"/>
            <a:ext cx="457200" cy="0"/>
          </a:xfrm>
          <a:prstGeom prst="straightConnector1">
            <a:avLst/>
          </a:prstGeom>
          <a:noFill/>
          <a:ln w="254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8" name="Google Shape;908;p49"/>
          <p:cNvSpPr txBox="1"/>
          <p:nvPr/>
        </p:nvSpPr>
        <p:spPr>
          <a:xfrm>
            <a:off x="152400" y="5334000"/>
            <a:ext cx="8839200" cy="149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ac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= sin(wt) V        4.9          =  4.88 sin(wt) mV</a:t>
            </a:r>
            <a:endParaRPr/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       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+ R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	                   4.9  + 1000 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Therefore,  V</a:t>
            </a:r>
            <a:r>
              <a:rPr lang="en-US" sz="2000" b="1" baseline="-250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1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= 700 + 4.9 sin (wt) mV   (the voltage drop across the 						  diode)</a:t>
            </a:r>
            <a:endParaRPr/>
          </a:p>
        </p:txBody>
      </p:sp>
      <p:cxnSp>
        <p:nvCxnSpPr>
          <p:cNvPr id="909" name="Google Shape;909;p49"/>
          <p:cNvCxnSpPr/>
          <p:nvPr/>
        </p:nvCxnSpPr>
        <p:spPr>
          <a:xfrm>
            <a:off x="1219200" y="57150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9"/>
          <p:cNvCxnSpPr/>
          <p:nvPr/>
        </p:nvCxnSpPr>
        <p:spPr>
          <a:xfrm>
            <a:off x="3429000" y="5715000"/>
            <a:ext cx="1752600" cy="0"/>
          </a:xfrm>
          <a:prstGeom prst="straightConnector1">
            <a:avLst/>
          </a:prstGeom>
          <a:noFill/>
          <a:ln w="38100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67" y="1268760"/>
            <a:ext cx="7800322" cy="410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phosphorusatom">
            <a:extLst>
              <a:ext uri="{FF2B5EF4-FFF2-40B4-BE49-F238E27FC236}">
                <a16:creationId xmlns:a16="http://schemas.microsoft.com/office/drawing/2014/main" id="{243CEDE3-A00C-49ED-A45F-528B578C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297180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83" name="Picture 3" descr="boronatom">
            <a:extLst>
              <a:ext uri="{FF2B5EF4-FFF2-40B4-BE49-F238E27FC236}">
                <a16:creationId xmlns:a16="http://schemas.microsoft.com/office/drawing/2014/main" id="{4150E107-6CAE-462B-9B18-9196C4A5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289560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84" name="Picture 4" descr="galliumatom">
            <a:extLst>
              <a:ext uri="{FF2B5EF4-FFF2-40B4-BE49-F238E27FC236}">
                <a16:creationId xmlns:a16="http://schemas.microsoft.com/office/drawing/2014/main" id="{19FA2FD6-5EAB-40BF-B303-6E0ADF31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886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5" name="Text Box 5">
            <a:extLst>
              <a:ext uri="{FF2B5EF4-FFF2-40B4-BE49-F238E27FC236}">
                <a16:creationId xmlns:a16="http://schemas.microsoft.com/office/drawing/2014/main" id="{E6DAE5AD-4260-4ED3-92DF-69C2B6F1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P-Type Semiconductor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C1FDD354-8E73-42B2-BFF3-A8C770E9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268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N-Type Semiconductor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>
            <a:extLst>
              <a:ext uri="{FF2B5EF4-FFF2-40B4-BE49-F238E27FC236}">
                <a16:creationId xmlns:a16="http://schemas.microsoft.com/office/drawing/2014/main" id="{2532CB95-118C-4FD0-8605-0A094A5C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"/>
            <a:ext cx="4038600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7" name="Picture 3">
            <a:extLst>
              <a:ext uri="{FF2B5EF4-FFF2-40B4-BE49-F238E27FC236}">
                <a16:creationId xmlns:a16="http://schemas.microsoft.com/office/drawing/2014/main" id="{B668EC66-6888-4C27-A3F7-2EC90BE1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5788"/>
            <a:ext cx="4800600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8" name="Picture 4">
            <a:extLst>
              <a:ext uri="{FF2B5EF4-FFF2-40B4-BE49-F238E27FC236}">
                <a16:creationId xmlns:a16="http://schemas.microsoft.com/office/drawing/2014/main" id="{0DFA129C-3E18-460A-B0E6-FA450F98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4581525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9" name="Line 5">
            <a:extLst>
              <a:ext uri="{FF2B5EF4-FFF2-40B4-BE49-F238E27FC236}">
                <a16:creationId xmlns:a16="http://schemas.microsoft.com/office/drawing/2014/main" id="{B05FAD0A-A2C6-455C-98A1-5F7BB3D3E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90A13F9E-97E2-4C47-A82C-160F1E0C0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7B4F9012-0C2C-4B0B-8001-E7A502C1DB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FDE69268-4DBE-43EF-B891-26836EF2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170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149513" name="Text Box 9">
            <a:extLst>
              <a:ext uri="{FF2B5EF4-FFF2-40B4-BE49-F238E27FC236}">
                <a16:creationId xmlns:a16="http://schemas.microsoft.com/office/drawing/2014/main" id="{B25E2CBE-52A7-4D56-971B-4F9BF97D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456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/>
      <p:bldP spid="1495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diode1">
            <a:extLst>
              <a:ext uri="{FF2B5EF4-FFF2-40B4-BE49-F238E27FC236}">
                <a16:creationId xmlns:a16="http://schemas.microsoft.com/office/drawing/2014/main" id="{DC5AC0C0-C291-4D31-8210-CD5A7792AB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0538"/>
            <a:ext cx="6477000" cy="590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58C1D9F5-E846-4745-8B68-A660F6F25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r>
              <a:rPr lang="en-US" altLang="en-US"/>
              <a:t>Diode Types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E47DF639-A061-466E-B5C2-2DD668C5A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058988"/>
            <a:ext cx="7086600" cy="3427412"/>
          </a:xfrm>
        </p:spPr>
        <p:txBody>
          <a:bodyPr/>
          <a:lstStyle/>
          <a:p>
            <a:r>
              <a:rPr lang="en-US" altLang="en-US"/>
              <a:t>Rectifier Diodes</a:t>
            </a:r>
          </a:p>
          <a:p>
            <a:r>
              <a:rPr lang="en-US" altLang="en-US"/>
              <a:t>Light Emitting Diodes (LED)</a:t>
            </a:r>
          </a:p>
          <a:p>
            <a:r>
              <a:rPr lang="en-US" altLang="en-US"/>
              <a:t>Photodiodes</a:t>
            </a:r>
          </a:p>
          <a:p>
            <a:r>
              <a:rPr lang="en-US" altLang="en-US"/>
              <a:t>Zener Diodes</a:t>
            </a:r>
          </a:p>
          <a:p>
            <a:r>
              <a:rPr lang="en-US" altLang="en-US"/>
              <a:t>Schottky Diodes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loud skipper design template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oud skipper design template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945</Words>
  <Application>Microsoft Office PowerPoint</Application>
  <PresentationFormat>On-screen Show (4:3)</PresentationFormat>
  <Paragraphs>250</Paragraphs>
  <Slides>58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Noto Sans Symbols</vt:lpstr>
      <vt:lpstr>Book Antiqua</vt:lpstr>
      <vt:lpstr>Arial</vt:lpstr>
      <vt:lpstr>Impact</vt:lpstr>
      <vt:lpstr>Times</vt:lpstr>
      <vt:lpstr>Lucida Sans</vt:lpstr>
      <vt:lpstr>Arial Black</vt:lpstr>
      <vt:lpstr>Times New Roman</vt:lpstr>
      <vt:lpstr>Calibri</vt:lpstr>
      <vt:lpstr>Cloud skipper design template</vt:lpstr>
      <vt:lpstr>1_Cloud skipper design template</vt:lpstr>
      <vt:lpstr>1_Apex</vt:lpstr>
      <vt:lpstr>Visio.Drawing.11</vt:lpstr>
      <vt:lpstr>APLIKASI DIODA </vt:lpstr>
      <vt:lpstr>Why Semiconductors?</vt:lpstr>
      <vt:lpstr>Evolution of Electronics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Diode Types</vt:lpstr>
      <vt:lpstr>PowerPoint Presentation</vt:lpstr>
      <vt:lpstr>Dioda Sebagai Penyearah</vt:lpstr>
      <vt:lpstr>Penyearah Setengah Gelombang</vt:lpstr>
      <vt:lpstr>PowerPoint Presentation</vt:lpstr>
      <vt:lpstr>Penyearah Gelombang Penuh Jembatan</vt:lpstr>
      <vt:lpstr>Ripple</vt:lpstr>
      <vt:lpstr>Penyearah Gelombang Penuh dengan Center Tap</vt:lpstr>
      <vt:lpstr>PowerPoint Presentation</vt:lpstr>
      <vt:lpstr>Rangkaian Clipper</vt:lpstr>
      <vt:lpstr>PowerPoint Presentation</vt:lpstr>
      <vt:lpstr>Rangkaian Pengukuran</vt:lpstr>
      <vt:lpstr>DIODA ZENER</vt:lpstr>
      <vt:lpstr>DIODA ZENER</vt:lpstr>
      <vt:lpstr>Karakteristik Dioda Zener</vt:lpstr>
      <vt:lpstr>Resistansi Zener</vt:lpstr>
      <vt:lpstr>Kegunaan Dioda Zener</vt:lpstr>
      <vt:lpstr>Analisa Zener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Zener sebagai Clipper </vt:lpstr>
      <vt:lpstr>CLAMPER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Voltage Doubler </vt:lpstr>
      <vt:lpstr>Voltage Doubler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DIODA </dc:title>
  <dc:creator>-</dc:creator>
  <cp:lastModifiedBy>MINA NAIDAH GANI</cp:lastModifiedBy>
  <cp:revision>3</cp:revision>
  <dcterms:created xsi:type="dcterms:W3CDTF">2012-02-20T11:42:46Z</dcterms:created>
  <dcterms:modified xsi:type="dcterms:W3CDTF">2021-02-22T07:01:43Z</dcterms:modified>
</cp:coreProperties>
</file>