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0"/>
  </p:notesMasterIdLst>
  <p:sldIdLst>
    <p:sldId id="258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5" r:id="rId23"/>
    <p:sldId id="279" r:id="rId24"/>
    <p:sldId id="280" r:id="rId25"/>
    <p:sldId id="281" r:id="rId26"/>
    <p:sldId id="282" r:id="rId27"/>
    <p:sldId id="283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8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2" d="100"/>
          <a:sy n="62" d="100"/>
        </p:scale>
        <p:origin x="8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2FBAC-51F1-422E-BF5E-5E89270CC874}" type="datetimeFigureOut">
              <a:rPr lang="en-ID" smtClean="0"/>
              <a:t>10/02/2021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BC0E9-749A-48D9-B116-5740419F900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3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5C234-24A5-462D-99C5-7D5E629AE0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EC3C-03E2-4011-A37A-DAA6672CAD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CEB4-D0FA-4B9A-9967-02104D0A1D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2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4A6A-909E-4FD4-9E42-81B4BD0978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224D0-E03D-42EA-83FF-5F1C95FD2F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A57B-15CB-42EF-8AF6-FEBBAD8020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5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9911-936D-411C-B54D-2763A55575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7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6F21-34D8-41D3-B9C3-68BAB9ED66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78BE-8844-44AD-8B8E-ADB9782E17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DEB5-8122-4FE1-8312-5C177C87A1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7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EC93-BFE4-437A-AA73-153ADCA4B2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8518-5267-4FB7-AB93-2558858AD4C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DC100-9E3D-474E-9E52-D47DA7BA1A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5"/>
          <a:stretch>
            <a:fillRect/>
          </a:stretch>
        </p:blipFill>
        <p:spPr>
          <a:xfrm>
            <a:off x="0" y="6513195"/>
            <a:ext cx="12192000" cy="356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4E3AA-D61C-4A4E-9988-32BCC6E8B89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9" y="98399"/>
            <a:ext cx="1519707" cy="5184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71A761-D9EC-429E-AEE8-B5D7E0FD20D7}"/>
              </a:ext>
            </a:extLst>
          </p:cNvPr>
          <p:cNvGrpSpPr/>
          <p:nvPr userDrawn="1"/>
        </p:nvGrpSpPr>
        <p:grpSpPr>
          <a:xfrm>
            <a:off x="10535285" y="-12065"/>
            <a:ext cx="1512571" cy="758190"/>
            <a:chOff x="6300723" y="2306500"/>
            <a:chExt cx="3681477" cy="18446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152104-2AFD-42CE-AF9D-19B35AEF9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550" y="2404247"/>
              <a:ext cx="2034650" cy="16491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7E7B0C-875B-4AAA-A60D-55BDF6F70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92" r="59030"/>
            <a:stretch>
              <a:fillRect/>
            </a:stretch>
          </p:blipFill>
          <p:spPr>
            <a:xfrm>
              <a:off x="6300723" y="2306500"/>
              <a:ext cx="1833344" cy="184463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E9AF5-FD17-4C1B-9669-2FEE46A209FF}"/>
              </a:ext>
            </a:extLst>
          </p:cNvPr>
          <p:cNvSpPr/>
          <p:nvPr userDrawn="1"/>
        </p:nvSpPr>
        <p:spPr>
          <a:xfrm>
            <a:off x="1751966" y="69217"/>
            <a:ext cx="8806815" cy="535305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1FA466E-9CAB-4628-8022-D3236CA38123}"/>
              </a:ext>
            </a:extLst>
          </p:cNvPr>
          <p:cNvSpPr/>
          <p:nvPr userDrawn="1"/>
        </p:nvSpPr>
        <p:spPr>
          <a:xfrm>
            <a:off x="1751966" y="69217"/>
            <a:ext cx="304165" cy="535305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u="sn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667000" y="2014339"/>
            <a:ext cx="6858000" cy="1495633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+mn-lt"/>
              </a:rPr>
              <a:t>RANGKAIAN PENYESUAIAN IMPEDANSI</a:t>
            </a:r>
            <a:endParaRPr lang="id-ID" altLang="en-US" sz="4800" b="1" dirty="0">
              <a:latin typeface="+mn-lt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sz="3600" b="1" dirty="0"/>
          </a:p>
          <a:p>
            <a:r>
              <a:rPr lang="es-ES" sz="3600" b="1" dirty="0"/>
              <a:t>TTI3H3 - </a:t>
            </a:r>
            <a:r>
              <a:rPr lang="es-ES" sz="3600" b="1" dirty="0" err="1"/>
              <a:t>Elektronika</a:t>
            </a:r>
            <a:r>
              <a:rPr lang="es-ES" sz="3600" b="1" dirty="0"/>
              <a:t> RF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2667000" y="915789"/>
            <a:ext cx="6858000" cy="581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prstClr val="black"/>
                </a:solidFill>
              </a:rPr>
              <a:t>BAB </a:t>
            </a:r>
            <a:r>
              <a:rPr lang="id-ID" sz="3600" b="1" dirty="0">
                <a:solidFill>
                  <a:prstClr val="black"/>
                </a:solidFill>
              </a:rPr>
              <a:t>4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71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548680"/>
            <a:ext cx="7886700" cy="93599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id-ID" sz="3200" dirty="0">
                <a:latin typeface="Times New Roman"/>
                <a:cs typeface="Times New Roman"/>
              </a:rPr>
              <a:t>Manipulasi Admitansi Pada </a:t>
            </a:r>
            <a:r>
              <a:rPr lang="id-ID" sz="3200" spc="-10" dirty="0">
                <a:latin typeface="Times New Roman"/>
                <a:cs typeface="Times New Roman"/>
              </a:rPr>
              <a:t>Smith</a:t>
            </a:r>
            <a:r>
              <a:rPr lang="id-ID" sz="3200" spc="-600" dirty="0">
                <a:latin typeface="Times New Roman"/>
                <a:cs typeface="Times New Roman"/>
              </a:rPr>
              <a:t> </a:t>
            </a:r>
            <a:r>
              <a:rPr lang="id-ID" sz="3200" dirty="0">
                <a:latin typeface="Times New Roman"/>
                <a:cs typeface="Times New Roman"/>
              </a:rPr>
              <a:t>Chart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340768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“double smith chart”</a:t>
            </a:r>
            <a:r>
              <a:rPr lang="en-US" sz="2200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berlaku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penambahan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induktor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berlawanan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jarum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koduktansi</a:t>
            </a:r>
            <a:r>
              <a:rPr lang="en-US" sz="2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penambahan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kapasitor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searah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jarum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koduktansi</a:t>
            </a:r>
            <a:r>
              <a:rPr lang="en-US" sz="2200" dirty="0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996600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single smith chart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2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Z-chart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dikonversikan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Y-chart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kemudian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berlaku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aturan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penambahan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induktor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berlawanan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jarum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koduktansi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penambahan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kapasitor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menyebabkan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200" dirty="0" err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searah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perputaran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jarum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jam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koduktansi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2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id-ID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47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spc="-20" dirty="0" err="1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s-ES" sz="2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spc="-10" dirty="0" err="1">
                <a:latin typeface="Times New Roman" pitchFamily="18" charset="0"/>
                <a:cs typeface="Times New Roman" pitchFamily="18" charset="0"/>
              </a:rPr>
              <a:t>manipulasi</a:t>
            </a:r>
            <a:r>
              <a:rPr lang="es-ES"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spc="-10" dirty="0" err="1">
                <a:latin typeface="Times New Roman" pitchFamily="18" charset="0"/>
                <a:cs typeface="Times New Roman" pitchFamily="18" charset="0"/>
              </a:rPr>
              <a:t>impedansi</a:t>
            </a:r>
            <a:r>
              <a:rPr lang="es-ES"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s-ES" sz="2800" spc="-10" dirty="0" err="1">
                <a:latin typeface="Times New Roman" pitchFamily="18" charset="0"/>
                <a:cs typeface="Times New Roman" pitchFamily="18" charset="0"/>
              </a:rPr>
              <a:t>admitansi</a:t>
            </a:r>
            <a:r>
              <a:rPr lang="es-ES"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dirty="0">
                <a:latin typeface="Times New Roman" pitchFamily="18" charset="0"/>
                <a:cs typeface="Times New Roman" pitchFamily="18" charset="0"/>
              </a:rPr>
              <a:t>pada SC </a:t>
            </a:r>
            <a:r>
              <a:rPr lang="es-E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800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s-ES" sz="2800" spc="-12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ES" sz="28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SC)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"/>
          <p:cNvSpPr>
            <a:spLocks noGrp="1"/>
          </p:cNvSpPr>
          <p:nvPr>
            <p:ph idx="1"/>
          </p:nvPr>
        </p:nvSpPr>
        <p:spPr>
          <a:xfrm>
            <a:off x="2279576" y="1196752"/>
            <a:ext cx="7759774" cy="5661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vert="horz" wrap="square" lIns="0" tIns="0" rIns="0" bIns="0" rtlCol="0">
            <a:normAutofit/>
          </a:bodyPr>
          <a:lstStyle/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626" y="755015"/>
            <a:ext cx="8335838" cy="935990"/>
          </a:xfrm>
        </p:spPr>
        <p:txBody>
          <a:bodyPr>
            <a:noAutofit/>
          </a:bodyPr>
          <a:lstStyle/>
          <a:p>
            <a:r>
              <a:rPr lang="id-ID" sz="3200" spc="-10" dirty="0">
                <a:latin typeface="Times New Roman" pitchFamily="18" charset="0"/>
                <a:cs typeface="Times New Roman" pitchFamily="18" charset="0"/>
              </a:rPr>
              <a:t>Contoh : </a:t>
            </a:r>
            <a:r>
              <a:rPr lang="id-ID" sz="3200" b="1" spc="-10" dirty="0">
                <a:latin typeface="Times New Roman" pitchFamily="18" charset="0"/>
                <a:cs typeface="Times New Roman" pitchFamily="18" charset="0"/>
              </a:rPr>
              <a:t>Manipulasi </a:t>
            </a:r>
            <a:r>
              <a:rPr lang="id-ID" sz="3200" b="1" spc="-20" dirty="0">
                <a:latin typeface="Times New Roman" pitchFamily="18" charset="0"/>
                <a:cs typeface="Times New Roman" pitchFamily="18" charset="0"/>
              </a:rPr>
              <a:t>Impedansi dan Admitansi Pada Smith </a:t>
            </a:r>
            <a:r>
              <a:rPr lang="id-ID" sz="3200" b="1" spc="-10" dirty="0">
                <a:latin typeface="Times New Roman" pitchFamily="18" charset="0"/>
                <a:cs typeface="Times New Roman" pitchFamily="18" charset="0"/>
              </a:rPr>
              <a:t>Chart</a:t>
            </a:r>
            <a:endParaRPr lang="id-ID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700808"/>
            <a:ext cx="78867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1690"/>
              </a:spcBef>
              <a:buNone/>
            </a:pP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400" b="1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Double Smith Chart</a:t>
            </a:r>
            <a:r>
              <a:rPr lang="id-ID" sz="2400" b="1" spc="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10000"/>
              </a:lnSpc>
              <a:spcBef>
                <a:spcPts val="1690"/>
              </a:spcBef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pc="-14" baseline="-20833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-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seri</a:t>
            </a:r>
            <a:r>
              <a:rPr lang="id-ID" spc="-508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pc="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(-j 0,6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Ω) menjadi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Zt</a:t>
            </a:r>
            <a:r>
              <a:rPr lang="id-ID" spc="-14" baseline="-20833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= 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-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pc="-2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1690"/>
              </a:spcBef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pc="-14" baseline="-20833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seri</a:t>
            </a:r>
            <a:r>
              <a:rPr lang="id-ID" spc="-5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pc="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(+j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0,6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menjadi  Zt</a:t>
            </a:r>
            <a:r>
              <a:rPr lang="id-ID" baseline="-20833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pc="-6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1690"/>
              </a:spcBef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baseline="-20833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–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mho </a:t>
            </a:r>
            <a:r>
              <a:rPr lang="id-ID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paralel </a:t>
            </a:r>
            <a:r>
              <a:rPr lang="id-ID" spc="-3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(-j 0,6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mho) menjadi </a:t>
            </a:r>
            <a:r>
              <a:rPr lang="id-ID" spc="-40" dirty="0">
                <a:latin typeface="Times New Roman" pitchFamily="18" charset="0"/>
                <a:cs typeface="Times New Roman" pitchFamily="18" charset="0"/>
              </a:rPr>
              <a:t>Yt</a:t>
            </a:r>
            <a:r>
              <a:rPr lang="id-ID" spc="-60" baseline="-20833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– j 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mho.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10000"/>
              </a:lnSpc>
              <a:spcBef>
                <a:spcPts val="1690"/>
              </a:spcBef>
            </a:pPr>
            <a:r>
              <a:rPr lang="id-ID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baseline="-20833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 mho </a:t>
            </a:r>
            <a:r>
              <a:rPr lang="id-ID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paralel </a:t>
            </a:r>
            <a:r>
              <a:rPr lang="id-ID" spc="-3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(+j 0,6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mho)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menjadi </a:t>
            </a:r>
            <a:r>
              <a:rPr lang="id-ID" spc="-40" dirty="0">
                <a:latin typeface="Times New Roman" pitchFamily="18" charset="0"/>
                <a:cs typeface="Times New Roman" pitchFamily="18" charset="0"/>
              </a:rPr>
              <a:t>Yt</a:t>
            </a:r>
            <a:r>
              <a:rPr lang="id-ID" spc="-60" baseline="-20833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+ j 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mho.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70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184482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id-ID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SC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07768" y="658224"/>
          <a:ext cx="6120680" cy="579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658224"/>
                        <a:ext cx="6120680" cy="5795112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79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755015"/>
            <a:ext cx="8352928" cy="935990"/>
          </a:xfrm>
        </p:spPr>
        <p:txBody>
          <a:bodyPr>
            <a:noAutofit/>
          </a:bodyPr>
          <a:lstStyle/>
          <a:p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Contoh : </a:t>
            </a: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Manipulasi </a:t>
            </a:r>
            <a:r>
              <a:rPr lang="id-ID" sz="3200" b="1" spc="-10" dirty="0">
                <a:latin typeface="Times New Roman" pitchFamily="18" charset="0"/>
                <a:cs typeface="Times New Roman" pitchFamily="18" charset="0"/>
              </a:rPr>
              <a:t>Impedansi dan Admitansi Pada Smith </a:t>
            </a:r>
            <a:r>
              <a:rPr lang="id-ID" sz="3200" b="1" dirty="0">
                <a:latin typeface="Times New Roman" pitchFamily="18" charset="0"/>
                <a:cs typeface="Times New Roman" pitchFamily="18" charset="0"/>
              </a:rPr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680"/>
              </a:spcBef>
              <a:buNone/>
            </a:pP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4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id-ID" sz="2400" b="1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Smith Chart</a:t>
            </a:r>
            <a:r>
              <a:rPr lang="id-ID" sz="2400" b="1" spc="-3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533267" indent="-458355">
              <a:spcBef>
                <a:spcPts val="1490"/>
              </a:spcBef>
              <a:buFont typeface="Arial"/>
              <a:buChar char="•"/>
              <a:tabLst>
                <a:tab pos="534536" algn="l"/>
                <a:tab pos="3406558" algn="l"/>
              </a:tabLst>
            </a:pP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400" spc="-14" baseline="-20833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id-ID" sz="2400" spc="-3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–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 Ω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seri </a:t>
            </a:r>
            <a:r>
              <a:rPr lang="id-ID" sz="2400" spc="-3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2400" b="1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(–j0,6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 menjadi     Zt</a:t>
            </a:r>
            <a:r>
              <a:rPr lang="id-ID" sz="2400" baseline="-20833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-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533267" indent="-458355">
              <a:spcBef>
                <a:spcPts val="1370"/>
              </a:spcBef>
              <a:buFont typeface="Arial"/>
              <a:buChar char="•"/>
              <a:tabLst>
                <a:tab pos="534536" algn="l"/>
                <a:tab pos="3282129" algn="l"/>
                <a:tab pos="10446948" algn="l"/>
                <a:tab pos="18517050" algn="l"/>
              </a:tabLst>
            </a:pPr>
            <a:r>
              <a:rPr lang="id-ID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400" spc="-30" baseline="-20833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d-ID" sz="2400" spc="-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(0,2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0,2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 mho </a:t>
            </a:r>
            <a:r>
              <a:rPr lang="id-ID" sz="24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id-ID" sz="2400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3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z="2400" spc="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(+j0.6)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mho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menjadi </a:t>
            </a:r>
            <a:r>
              <a:rPr lang="id-ID" sz="2400" spc="-40" dirty="0">
                <a:latin typeface="Times New Roman" pitchFamily="18" charset="0"/>
                <a:cs typeface="Times New Roman" pitchFamily="18" charset="0"/>
              </a:rPr>
              <a:t>Yt</a:t>
            </a:r>
            <a:r>
              <a:rPr lang="id-ID" sz="2400" spc="-60" baseline="-20833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d-ID" sz="2400" spc="-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(0,2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0,8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mho</a:t>
            </a:r>
          </a:p>
          <a:p>
            <a:pPr marL="533267" indent="-458355">
              <a:spcBef>
                <a:spcPts val="1470"/>
              </a:spcBef>
              <a:buFont typeface="Arial"/>
              <a:buChar char="•"/>
              <a:tabLst>
                <a:tab pos="534536" algn="l"/>
              </a:tabLst>
            </a:pP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400" spc="-14" baseline="-20833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0,6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-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0,6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seri </a:t>
            </a:r>
            <a:r>
              <a:rPr lang="id-ID" sz="2400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(+j1,0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 menjadi     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Zt</a:t>
            </a:r>
            <a:r>
              <a:rPr lang="id-ID" sz="2400" spc="-14" baseline="-20833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0,6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0,4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2400" spc="-73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Ω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 marL="533267" indent="-458355">
              <a:spcBef>
                <a:spcPts val="1390"/>
              </a:spcBef>
              <a:buFont typeface="Arial"/>
              <a:buChar char="•"/>
              <a:tabLst>
                <a:tab pos="534536" algn="l"/>
                <a:tab pos="12521609" algn="l"/>
              </a:tabLst>
            </a:pPr>
            <a:r>
              <a:rPr lang="id-ID" sz="2400" spc="-2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400" spc="-30" baseline="-20833" dirty="0"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(1 +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1,4)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mho </a:t>
            </a:r>
            <a:r>
              <a:rPr lang="id-ID" sz="24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paralel </a:t>
            </a:r>
            <a:r>
              <a:rPr lang="id-ID" sz="2400" spc="-3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24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400" b="1" spc="-28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-j2,8</a:t>
            </a:r>
            <a:r>
              <a:rPr lang="id-ID"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mho) menjadi </a:t>
            </a:r>
            <a:r>
              <a:rPr lang="id-ID" sz="2400" spc="-40" dirty="0">
                <a:latin typeface="Times New Roman" pitchFamily="18" charset="0"/>
                <a:cs typeface="Times New Roman" pitchFamily="18" charset="0"/>
              </a:rPr>
              <a:t>Yt</a:t>
            </a:r>
            <a:r>
              <a:rPr lang="id-ID" sz="2400" spc="-60" baseline="-20833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= (1 - j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1,4)</a:t>
            </a:r>
            <a:r>
              <a:rPr lang="id-ID" sz="24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mho</a:t>
            </a: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0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202999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id-ID" spc="-10" dirty="0">
                <a:latin typeface="Arial"/>
                <a:cs typeface="Arial"/>
              </a:rPr>
              <a:t>Single</a:t>
            </a:r>
            <a:r>
              <a:rPr lang="id-ID" spc="-130" dirty="0">
                <a:latin typeface="Arial"/>
                <a:cs typeface="Arial"/>
              </a:rPr>
              <a:t> </a:t>
            </a:r>
            <a:r>
              <a:rPr lang="id-ID" spc="-10" dirty="0">
                <a:latin typeface="Arial"/>
                <a:cs typeface="Arial"/>
              </a:rPr>
              <a:t>SC</a:t>
            </a:r>
            <a:endParaRPr lang="id-ID" dirty="0">
              <a:latin typeface="Arial"/>
              <a:cs typeface="Arial"/>
            </a:endParaRP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63752" y="620688"/>
          <a:ext cx="6137920" cy="5796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620688"/>
                        <a:ext cx="6137920" cy="5796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04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620688"/>
            <a:ext cx="7886700" cy="93599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6"/>
            </a:pPr>
            <a:r>
              <a:rPr lang="id-ID" sz="3200" dirty="0">
                <a:latin typeface="Times New Roman"/>
                <a:cs typeface="Times New Roman"/>
              </a:rPr>
              <a:t>Penyesuai Impedansi Pada Smith</a:t>
            </a:r>
            <a:r>
              <a:rPr lang="id-ID" sz="3200" spc="-240" dirty="0">
                <a:latin typeface="Times New Roman"/>
                <a:cs typeface="Times New Roman"/>
              </a:rPr>
              <a:t> </a:t>
            </a:r>
            <a:r>
              <a:rPr lang="id-ID" sz="3200" spc="-10" dirty="0">
                <a:latin typeface="Times New Roman"/>
                <a:cs typeface="Times New Roman"/>
              </a:rPr>
              <a:t>Chart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1412776"/>
            <a:ext cx="8064896" cy="4351338"/>
          </a:xfrm>
        </p:spPr>
        <p:txBody>
          <a:bodyPr>
            <a:noAutofit/>
          </a:bodyPr>
          <a:lstStyle/>
          <a:p>
            <a:pPr marL="1200150" lvl="1" indent="-742950" algn="just">
              <a:lnSpc>
                <a:spcPct val="100000"/>
              </a:lnSpc>
              <a:spcBef>
                <a:spcPts val="2189"/>
              </a:spcBef>
              <a:buFont typeface="+mj-lt"/>
              <a:buAutoNum type="alphaLcPeriod"/>
            </a:pPr>
            <a:r>
              <a:rPr lang="id-ID" sz="2000" spc="-4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Penyesuai </a:t>
            </a:r>
            <a:r>
              <a:rPr lang="id-ID" sz="20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impedansi 2</a:t>
            </a:r>
            <a:r>
              <a:rPr lang="id-ID" sz="2000" spc="1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elemen.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spcBef>
                <a:spcPts val="2189"/>
              </a:spcBef>
            </a:pP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Prosedur pemakaian Smith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Chart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desain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penyesuai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impedansi 2</a:t>
            </a:r>
            <a:r>
              <a:rPr lang="id-ID" sz="2000" spc="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elemen: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189"/>
              </a:spcBef>
            </a:pPr>
            <a:r>
              <a:rPr lang="id-ID" sz="2000" spc="-70" dirty="0">
                <a:latin typeface="Times New Roman" pitchFamily="18" charset="0"/>
                <a:cs typeface="Times New Roman" pitchFamily="18" charset="0"/>
              </a:rPr>
              <a:t>Tentukan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2000" b="1" spc="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14" baseline="-21072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baseline="-21072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b="1" spc="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14" baseline="-21072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b="1" i="1" spc="-3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2000" b="1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1072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b="1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*)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atau </a:t>
            </a:r>
            <a:r>
              <a:rPr lang="id-ID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baseline="-21072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1072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id-ID" sz="2000" spc="-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b="1" spc="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14" baseline="-21072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b="1" i="1" spc="-3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konjugate</a:t>
            </a:r>
            <a:r>
              <a:rPr lang="id-ID" sz="20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1072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*)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189"/>
              </a:spcBef>
            </a:pPr>
            <a:r>
              <a:rPr lang="id-ID" sz="2000" spc="-70" dirty="0">
                <a:latin typeface="Times New Roman" pitchFamily="18" charset="0"/>
                <a:cs typeface="Times New Roman" pitchFamily="18" charset="0"/>
              </a:rPr>
              <a:t>Tentukan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2000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merupakan pertemuan </a:t>
            </a:r>
            <a:r>
              <a:rPr lang="id-ID" sz="2000" b="1" spc="-1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id-ID" sz="2000" b="1" dirty="0">
                <a:latin typeface="Times New Roman" pitchFamily="18" charset="0"/>
                <a:cs typeface="Times New Roman" pitchFamily="18" charset="0"/>
              </a:rPr>
              <a:t>titik: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[Z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i="1" spc="-40" dirty="0"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spc="-30" baseline="-21072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*)]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atau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2000" b="1" i="1" spc="-3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*)]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sudah 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diputar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Resistansi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(R)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lingkaran Konduktansi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(G) yang</a:t>
            </a:r>
            <a:r>
              <a:rPr lang="id-ID" sz="2000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spc="-40" dirty="0">
                <a:latin typeface="Times New Roman" pitchFamily="18" charset="0"/>
                <a:cs typeface="Times New Roman" pitchFamily="18" charset="0"/>
              </a:rPr>
              <a:t>konstan.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2189"/>
              </a:spcBef>
            </a:pP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Jarak pemutaran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aseline="-21072" dirty="0"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i="1" spc="-40" dirty="0"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spc="-14" baseline="-21072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*)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atau </a:t>
            </a:r>
            <a:r>
              <a:rPr lang="id-ID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id-ID" sz="20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20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2000" b="1" i="1" spc="-3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2000" b="1" spc="-14" baseline="-20833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2000" b="1" spc="-1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*)]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menentukan </a:t>
            </a:r>
            <a:r>
              <a:rPr lang="id-ID" sz="2000" spc="-40" dirty="0">
                <a:latin typeface="Times New Roman" pitchFamily="18" charset="0"/>
                <a:cs typeface="Times New Roman" pitchFamily="18" charset="0"/>
              </a:rPr>
              <a:t>harga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dan jenis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komponen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reaktif 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yang digunakan </a:t>
            </a:r>
            <a:r>
              <a:rPr lang="id-ID" sz="2000" spc="-20" dirty="0">
                <a:latin typeface="Times New Roman" pitchFamily="18" charset="0"/>
                <a:cs typeface="Times New Roman" pitchFamily="18" charset="0"/>
              </a:rPr>
              <a:t>sebagai </a:t>
            </a:r>
            <a:r>
              <a:rPr lang="id-ID" sz="2000" spc="-30" dirty="0">
                <a:latin typeface="Times New Roman" pitchFamily="18" charset="0"/>
                <a:cs typeface="Times New Roman" pitchFamily="18" charset="0"/>
              </a:rPr>
              <a:t>penyesuai</a:t>
            </a:r>
            <a:r>
              <a:rPr lang="id-ID" sz="20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spc="-10" dirty="0">
                <a:latin typeface="Times New Roman" pitchFamily="18" charset="0"/>
                <a:cs typeface="Times New Roman" pitchFamily="18" charset="0"/>
              </a:rPr>
              <a:t>impedansi.</a:t>
            </a:r>
            <a:endParaRPr lang="id-ID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2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836826"/>
            <a:ext cx="8928992" cy="935990"/>
          </a:xfrm>
        </p:spPr>
        <p:txBody>
          <a:bodyPr>
            <a:noAutofit/>
          </a:bodyPr>
          <a:lstStyle/>
          <a:p>
            <a:r>
              <a:rPr lang="id-ID" sz="3600" dirty="0">
                <a:latin typeface="Times New Roman"/>
                <a:cs typeface="Times New Roman"/>
              </a:rPr>
              <a:t>Penyesuai Impedansi Pada Smith </a:t>
            </a:r>
            <a:r>
              <a:rPr lang="id-ID" sz="3600" spc="-10" dirty="0">
                <a:latin typeface="Times New Roman"/>
                <a:cs typeface="Times New Roman"/>
              </a:rPr>
              <a:t>Chart</a:t>
            </a:r>
            <a:r>
              <a:rPr lang="id-ID" sz="3600" spc="-220" dirty="0">
                <a:latin typeface="Times New Roman"/>
                <a:cs typeface="Times New Roman"/>
              </a:rPr>
              <a:t> </a:t>
            </a:r>
            <a:r>
              <a:rPr lang="id-ID" sz="3600" dirty="0">
                <a:latin typeface="Times New Roman"/>
                <a:cs typeface="Times New Roman"/>
              </a:rPr>
              <a:t>(cont’)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8047806" cy="4351338"/>
          </a:xfrm>
        </p:spPr>
        <p:txBody>
          <a:bodyPr>
            <a:noAutofit/>
          </a:bodyPr>
          <a:lstStyle/>
          <a:p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Smith Chart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penyesuai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impendansi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tipe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R</a:t>
            </a:r>
            <a:r>
              <a:rPr lang="en-US" sz="29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( 0,2 – j 0,4 ) 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sz="29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(2,5 – j 2,5) </a:t>
            </a:r>
            <a:r>
              <a:rPr lang="en-US" sz="2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sz="29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( 0,2 + j 0,2 ) mho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kemungkinan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pemakaian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 ), L1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reaktansi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(+j) 1,4 ohm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suseptansi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(+j) 0,8 mho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solusi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II ), C2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reaktansi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(-j) 0,6 ohm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L2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suseptansi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(-j) 1,2 mho</a:t>
            </a:r>
          </a:p>
          <a:p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91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32656"/>
            <a:ext cx="7886700" cy="935990"/>
          </a:xfrm>
        </p:spPr>
        <p:txBody>
          <a:bodyPr>
            <a:normAutofit/>
          </a:bodyPr>
          <a:lstStyle/>
          <a:p>
            <a:pPr algn="ctr"/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Plot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dengan double</a:t>
            </a:r>
            <a:r>
              <a:rPr lang="id-ID" sz="28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SC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24408" y="1124744"/>
          <a:ext cx="4919871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408" y="1124744"/>
                        <a:ext cx="4919871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/>
        </p:nvGraphicFramePr>
        <p:xfrm>
          <a:off x="1631511" y="4869160"/>
          <a:ext cx="2584795" cy="139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22803" imgH="1637386" progId="Visio.Drawing.11">
                  <p:embed/>
                </p:oleObj>
              </mc:Choice>
              <mc:Fallback>
                <p:oleObj name="Visio" r:id="rId4" imgW="3022803" imgH="1637386" progId="Visio.Drawing.11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11" y="4869160"/>
                        <a:ext cx="2584795" cy="1399644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Grp="1" noChangeAspect="1"/>
          </p:cNvGraphicFramePr>
          <p:nvPr/>
        </p:nvGraphicFramePr>
        <p:xfrm>
          <a:off x="7968208" y="4869160"/>
          <a:ext cx="2627784" cy="1417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022803" imgH="1630883" progId="Visio.Drawing.11">
                  <p:embed/>
                </p:oleObj>
              </mc:Choice>
              <mc:Fallback>
                <p:oleObj name="Visio" r:id="rId6" imgW="3022803" imgH="1630883" progId="Visio.Drawing.11">
                  <p:embed/>
                  <p:pic>
                    <p:nvPicPr>
                      <p:cNvPr id="8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208" y="4869160"/>
                        <a:ext cx="2627784" cy="141740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05507" y="1268760"/>
            <a:ext cx="14811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2300" b="1" dirty="0">
                <a:solidFill>
                  <a:srgbClr val="FF0000"/>
                </a:solidFill>
                <a:sym typeface="Symbol" pitchFamily="18" charset="2"/>
              </a:rPr>
              <a:t>   X</a:t>
            </a:r>
            <a:r>
              <a:rPr lang="en-US" sz="2300" b="1" baseline="-25000" dirty="0">
                <a:solidFill>
                  <a:srgbClr val="FF0000"/>
                </a:solidFill>
                <a:sym typeface="Symbol" pitchFamily="18" charset="2"/>
              </a:rPr>
              <a:t>1 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929312" y="4941168"/>
            <a:ext cx="148113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/>
            <a:r>
              <a:rPr lang="en-US" sz="2300" b="1" dirty="0">
                <a:solidFill>
                  <a:srgbClr val="FF0000"/>
                </a:solidFill>
                <a:sym typeface="Symbol" pitchFamily="18" charset="2"/>
              </a:rPr>
              <a:t>   X</a:t>
            </a:r>
            <a:r>
              <a:rPr lang="en-US" sz="2300" b="1" baseline="-25000" dirty="0">
                <a:solidFill>
                  <a:srgbClr val="FF0000"/>
                </a:solidFill>
                <a:sym typeface="Symbol" pitchFamily="18" charset="2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26538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08727"/>
            <a:ext cx="7886700" cy="526824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id-ID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Penyesuai impedansi 3</a:t>
            </a:r>
            <a:r>
              <a:rPr lang="id-ID" sz="2000" spc="-228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0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elemen</a:t>
            </a:r>
          </a:p>
          <a:p>
            <a:pPr marL="590550" indent="-590550">
              <a:lnSpc>
                <a:spcPct val="105000"/>
              </a:lnSpc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Prosedur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IMC 3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 section)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590550" indent="-590550">
              <a:lnSpc>
                <a:spcPct val="105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lengkungan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tertentu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0550" indent="-590550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(T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itik-titik Q pada Smith Chart didefinisikan sama dengan  Q pada impedansi seri yaitu rasio reaktansi terhadap resistansi)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0550" indent="-590550">
              <a:lnSpc>
                <a:spcPct val="105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Gambar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konjugate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*)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aseline="-25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(R</a:t>
            </a:r>
            <a:r>
              <a:rPr lang="en-US" sz="2000" baseline="-25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aseline="-25000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konjugate</a:t>
            </a:r>
            <a:r>
              <a:rPr lang="en-US" sz="2000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en-US" sz="2000" baseline="-25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*).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90550" indent="-590550">
              <a:lnSpc>
                <a:spcPct val="105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3 kali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pemutaran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Resistansi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(R)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Konduktansi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(G)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bertemu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Pemutaran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lengkung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Q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diplot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90550" indent="-590550">
              <a:lnSpc>
                <a:spcPct val="105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pemutaran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reaktif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rangkaian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IMC. </a:t>
            </a:r>
          </a:p>
          <a:p>
            <a:pPr marL="0" indent="0">
              <a:buNone/>
            </a:pPr>
            <a:endParaRPr lang="id-ID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755015"/>
            <a:ext cx="8640960" cy="93599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PEMAKAIAN SMITH CHART PADA RANGKAIAN PENYESUAI IMPEDANSI</a:t>
            </a:r>
            <a:r>
              <a:rPr lang="id-ID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(IMC)</a:t>
            </a:r>
            <a:endParaRPr lang="id-ID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06575" y="1772816"/>
          <a:ext cx="4114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772816"/>
                        <a:ext cx="41148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48400" y="1700808"/>
          <a:ext cx="4191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30168" imgH="3630168" progId="">
                  <p:embed/>
                </p:oleObj>
              </mc:Choice>
              <mc:Fallback>
                <p:oleObj r:id="rId4" imgW="3630168" imgH="3630168" progId="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00808"/>
                        <a:ext cx="41910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51584" y="594928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US" b="1" dirty="0" err="1"/>
              <a:t>Lingkaran</a:t>
            </a:r>
            <a:r>
              <a:rPr lang="en-US" b="1" dirty="0"/>
              <a:t> </a:t>
            </a:r>
            <a:r>
              <a:rPr lang="en-US" b="1" dirty="0" err="1"/>
              <a:t>Resistansi</a:t>
            </a:r>
            <a:r>
              <a:rPr lang="id-ID" b="1" dirty="0"/>
              <a:t> </a:t>
            </a:r>
            <a:r>
              <a:rPr lang="en-US" b="1" dirty="0" err="1"/>
              <a:t>konstan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248128" y="5877272"/>
            <a:ext cx="2438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Lingkaran Reaktansi konstan</a:t>
            </a:r>
          </a:p>
        </p:txBody>
      </p:sp>
    </p:spTree>
    <p:extLst>
      <p:ext uri="{BB962C8B-B14F-4D97-AF65-F5344CB8AC3E}">
        <p14:creationId xmlns:p14="http://schemas.microsoft.com/office/powerpoint/2010/main" val="188757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152650" y="609036"/>
            <a:ext cx="8335838" cy="5700291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lphaLcPeriod" startAt="2"/>
            </a:pPr>
            <a:r>
              <a:rPr lang="id-ID" sz="19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Penyesuai impedansi 3</a:t>
            </a:r>
            <a:r>
              <a:rPr lang="id-ID" sz="1900" spc="-228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elemen</a:t>
            </a:r>
          </a:p>
          <a:p>
            <a:pPr marL="590550" indent="-590550">
              <a:lnSpc>
                <a:spcPct val="100000"/>
              </a:lnSpc>
              <a:buNone/>
            </a:pP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Prosedur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IMC 3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elemen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(T </a:t>
            </a:r>
            <a:r>
              <a:rPr lang="en-US" sz="19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 section)</a:t>
            </a:r>
            <a:r>
              <a:rPr lang="en-US" sz="1900" dirty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marL="493992" indent="-342900">
              <a:lnSpc>
                <a:spcPct val="100000"/>
              </a:lnSpc>
              <a:spcBef>
                <a:spcPts val="1520"/>
              </a:spcBef>
              <a:tabLst>
                <a:tab pos="1334436" algn="l"/>
                <a:tab pos="1335706" algn="l"/>
              </a:tabLst>
            </a:pP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Gambar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lengkungan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900" spc="-50" dirty="0">
                <a:latin typeface="Times New Roman" pitchFamily="18" charset="0"/>
                <a:cs typeface="Times New Roman" pitchFamily="18" charset="0"/>
              </a:rPr>
              <a:t>konstan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id-ID" sz="19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tertentu.</a:t>
            </a:r>
            <a:br>
              <a:rPr lang="id-ID" sz="1900" spc="-30" dirty="0">
                <a:latin typeface="Times New Roman" pitchFamily="18" charset="0"/>
                <a:cs typeface="Times New Roman" pitchFamily="18" charset="0"/>
              </a:rPr>
            </a:b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(Titik-titik Q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pada Smith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Chart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didefinisikan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sama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impedansi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seri yaitu </a:t>
            </a:r>
            <a:r>
              <a:rPr lang="id-ID" sz="1900" spc="-40" dirty="0">
                <a:latin typeface="Times New Roman" pitchFamily="18" charset="0"/>
                <a:cs typeface="Times New Roman" pitchFamily="18" charset="0"/>
              </a:rPr>
              <a:t>rasio 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reaktansi terhadap</a:t>
            </a:r>
            <a:r>
              <a:rPr lang="id-ID" sz="19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resistansi)</a:t>
            </a:r>
            <a:endParaRPr lang="id-ID" sz="1900" dirty="0">
              <a:latin typeface="Times New Roman" pitchFamily="18" charset="0"/>
              <a:cs typeface="Times New Roman" pitchFamily="18" charset="0"/>
            </a:endParaRPr>
          </a:p>
          <a:p>
            <a:pPr marL="493992" indent="-342900">
              <a:lnSpc>
                <a:spcPct val="100000"/>
              </a:lnSpc>
              <a:spcBef>
                <a:spcPts val="1520"/>
              </a:spcBef>
              <a:tabLst>
                <a:tab pos="1334436" algn="l"/>
                <a:tab pos="1335706" algn="l"/>
              </a:tabLst>
            </a:pP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Gambar titik </a:t>
            </a:r>
            <a:r>
              <a:rPr lang="id-ID" sz="19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1900" baseline="-21072" dirty="0"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1900" spc="-14" baseline="-21072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9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1900" baseline="-21072" dirty="0"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1900" i="1" spc="-40" dirty="0"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1900" spc="-30" baseline="-21072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*)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atau </a:t>
            </a:r>
            <a:r>
              <a:rPr lang="id-ID" sz="19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1900" baseline="-21072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z="19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1900" spc="-30" baseline="-21072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9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)dan </a:t>
            </a:r>
            <a:r>
              <a:rPr lang="id-ID" sz="190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1900" baseline="-21072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beban</a:t>
            </a:r>
            <a:r>
              <a:rPr lang="id-ID" sz="1900" spc="-208" baseline="-21072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i="1" spc="-4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konjugate </a:t>
            </a:r>
            <a:r>
              <a:rPr lang="id-ID" sz="19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id-ID" sz="1900" spc="-30" baseline="-21072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1900" spc="-2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*).</a:t>
            </a:r>
            <a:endParaRPr lang="id-ID" sz="1900" dirty="0">
              <a:latin typeface="Times New Roman" pitchFamily="18" charset="0"/>
              <a:cs typeface="Times New Roman" pitchFamily="18" charset="0"/>
            </a:endParaRPr>
          </a:p>
          <a:p>
            <a:pPr marL="493992" indent="-342900">
              <a:lnSpc>
                <a:spcPct val="100000"/>
              </a:lnSpc>
              <a:spcBef>
                <a:spcPts val="1520"/>
              </a:spcBef>
              <a:tabLst>
                <a:tab pos="1334436" algn="l"/>
                <a:tab pos="1335706" algn="l"/>
              </a:tabLst>
            </a:pPr>
            <a:r>
              <a:rPr lang="id-ID" sz="1900" spc="-70" dirty="0">
                <a:latin typeface="Times New Roman" pitchFamily="18" charset="0"/>
                <a:cs typeface="Times New Roman" pitchFamily="18" charset="0"/>
              </a:rPr>
              <a:t>Tentukan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ujung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rangkaian yang akan digunakan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untuk menentukan nilai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Q.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rangkaian  </a:t>
            </a:r>
            <a:r>
              <a:rPr lang="id-ID" sz="1900" spc="-240" dirty="0">
                <a:latin typeface="Times New Roman" pitchFamily="18" charset="0"/>
                <a:cs typeface="Times New Roman" pitchFamily="18" charset="0"/>
              </a:rPr>
              <a:t>T,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menentukan nilai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 adalah impedansi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lebih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kecil.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id-ID" sz="1900" spc="2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untuk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rangkaian </a:t>
            </a:r>
            <a:r>
              <a:rPr lang="en-US" sz="19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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menentukan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adalah impedansi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id-ID" sz="1900" spc="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spc="-80" dirty="0">
                <a:latin typeface="Times New Roman" pitchFamily="18" charset="0"/>
                <a:cs typeface="Times New Roman" pitchFamily="18" charset="0"/>
              </a:rPr>
              <a:t>besar.</a:t>
            </a:r>
          </a:p>
          <a:p>
            <a:pPr marL="493992" indent="-342900">
              <a:lnSpc>
                <a:spcPct val="100000"/>
              </a:lnSpc>
              <a:spcBef>
                <a:spcPts val="1520"/>
              </a:spcBef>
              <a:tabLst>
                <a:tab pos="1334436" algn="l"/>
                <a:tab pos="1335706" algn="l"/>
              </a:tabLst>
            </a:pP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Putar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salah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satu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kali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pemutaran pada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lingkaran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Reaktansi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(R)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lingkaran  Konduktansi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(G) </a:t>
            </a:r>
            <a:r>
              <a:rPr lang="id-ID" sz="1900" spc="-50" dirty="0">
                <a:latin typeface="Times New Roman" pitchFamily="18" charset="0"/>
                <a:cs typeface="Times New Roman" pitchFamily="18" charset="0"/>
              </a:rPr>
              <a:t>konstan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sehingga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bertemu pada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lainnya. </a:t>
            </a:r>
            <a:r>
              <a:rPr lang="id-ID" sz="1900" spc="-40" dirty="0">
                <a:latin typeface="Times New Roman" pitchFamily="18" charset="0"/>
                <a:cs typeface="Times New Roman" pitchFamily="18" charset="0"/>
              </a:rPr>
              <a:t>Pemutaran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dilakukan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di  dalam lengkung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id-ID" sz="1900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diplot.</a:t>
            </a:r>
            <a:endParaRPr lang="id-ID" sz="1900" dirty="0">
              <a:latin typeface="Times New Roman" pitchFamily="18" charset="0"/>
              <a:cs typeface="Times New Roman" pitchFamily="18" charset="0"/>
            </a:endParaRPr>
          </a:p>
          <a:p>
            <a:pPr marL="493992" indent="-342900">
              <a:lnSpc>
                <a:spcPct val="100000"/>
              </a:lnSpc>
              <a:spcBef>
                <a:spcPts val="1520"/>
              </a:spcBef>
              <a:tabLst>
                <a:tab pos="1334436" algn="l"/>
                <a:tab pos="1335706" algn="l"/>
              </a:tabLst>
            </a:pP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Jarak pemutaran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1900" spc="-70" dirty="0">
                <a:latin typeface="Times New Roman" pitchFamily="18" charset="0"/>
                <a:cs typeface="Times New Roman" pitchFamily="18" charset="0"/>
              </a:rPr>
              <a:t>ke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lainnya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merupakan </a:t>
            </a:r>
            <a:r>
              <a:rPr lang="id-ID" sz="1900" spc="-40" dirty="0">
                <a:latin typeface="Times New Roman" pitchFamily="18" charset="0"/>
                <a:cs typeface="Times New Roman" pitchFamily="18" charset="0"/>
              </a:rPr>
              <a:t>harga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komponen reaktif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1900" spc="-20" dirty="0">
                <a:latin typeface="Times New Roman" pitchFamily="18" charset="0"/>
                <a:cs typeface="Times New Roman" pitchFamily="18" charset="0"/>
              </a:rPr>
              <a:t>digunakan  sebagai </a:t>
            </a:r>
            <a:r>
              <a:rPr lang="id-ID" sz="1900" spc="-30" dirty="0">
                <a:latin typeface="Times New Roman" pitchFamily="18" charset="0"/>
                <a:cs typeface="Times New Roman" pitchFamily="18" charset="0"/>
              </a:rPr>
              <a:t>rangkaian </a:t>
            </a:r>
            <a:r>
              <a:rPr lang="id-ID" sz="1900" spc="-10" dirty="0">
                <a:latin typeface="Times New Roman" pitchFamily="18" charset="0"/>
                <a:cs typeface="Times New Roman" pitchFamily="18" charset="0"/>
              </a:rPr>
              <a:t>IMC.</a:t>
            </a:r>
            <a:endParaRPr lang="id-ID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id-ID" sz="1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3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384" y="1595446"/>
            <a:ext cx="4741576" cy="15455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200"/>
              </a:spcBef>
              <a:buNone/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IMC </a:t>
            </a:r>
            <a:r>
              <a:rPr lang="id-ID" spc="-10" dirty="0">
                <a:latin typeface="Symbol"/>
                <a:cs typeface="Symbol"/>
              </a:rPr>
              <a:t></a:t>
            </a:r>
            <a:r>
              <a:rPr lang="id-ID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200"/>
              </a:spcBef>
              <a:buNone/>
            </a:pPr>
            <a:r>
              <a:rPr lang="id-ID" sz="18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1800" spc="-14" baseline="-20833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8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=1+j0,2  </a:t>
            </a:r>
          </a:p>
          <a:p>
            <a:pPr marL="0" indent="0" algn="ctr">
              <a:lnSpc>
                <a:spcPct val="100000"/>
              </a:lnSpc>
              <a:spcBef>
                <a:spcPts val="200"/>
              </a:spcBef>
              <a:buNone/>
            </a:pPr>
            <a:r>
              <a:rPr lang="id-ID" sz="1800" spc="-2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1800" spc="-14" baseline="-20833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18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=0,6+</a:t>
            </a:r>
            <a:r>
              <a:rPr lang="id-ID" sz="180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d-ID" sz="18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0,2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19" name="Object 118"/>
          <p:cNvGraphicFramePr>
            <a:graphicFrameLocks noChangeAspect="1"/>
          </p:cNvGraphicFramePr>
          <p:nvPr/>
        </p:nvGraphicFramePr>
        <p:xfrm>
          <a:off x="4789928" y="764704"/>
          <a:ext cx="5698560" cy="554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51504" imgH="3630168" progId="">
                  <p:embed/>
                </p:oleObj>
              </mc:Choice>
              <mc:Fallback>
                <p:oleObj r:id="rId2" imgW="3651504" imgH="363016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928" y="764704"/>
                        <a:ext cx="5698560" cy="5544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119"/>
          <p:cNvGraphicFramePr>
            <a:graphicFrameLocks noGrp="1" noChangeAspect="1"/>
          </p:cNvGraphicFramePr>
          <p:nvPr/>
        </p:nvGraphicFramePr>
        <p:xfrm>
          <a:off x="1775222" y="4365111"/>
          <a:ext cx="316865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7888" imgH="1648358" progId="Visio.Drawing.11">
                  <p:embed/>
                </p:oleObj>
              </mc:Choice>
              <mc:Fallback>
                <p:oleObj name="Visio" r:id="rId4" imgW="3167888" imgH="1648358" progId="Visio.Drawing.11">
                  <p:embed/>
                  <p:pic>
                    <p:nvPicPr>
                      <p:cNvPr id="120" name="Object 1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222" y="4365111"/>
                        <a:ext cx="3168650" cy="16478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626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384" y="1595446"/>
            <a:ext cx="4741576" cy="15455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200"/>
              </a:spcBef>
              <a:buNone/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IMC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id-ID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spcBef>
                <a:spcPts val="200"/>
              </a:spcBef>
              <a:buNone/>
            </a:pPr>
            <a:r>
              <a:rPr lang="id-ID" sz="1800" b="1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1800" b="1" spc="-14" baseline="-20833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1800" b="1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=0,4-j0,2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  <a:p>
            <a:pPr marL="20258" indent="0" algn="ctr">
              <a:buNone/>
            </a:pPr>
            <a:r>
              <a:rPr lang="id-ID" sz="1800" b="1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d-ID" sz="1800" b="1" spc="-14" baseline="-20833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id-ID" sz="1800" b="1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=1-j0,2</a:t>
            </a:r>
            <a:endParaRPr lang="id-ID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1676922" y="4576036"/>
          <a:ext cx="3194942" cy="1517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56230" imgH="1450543" progId="Visio.Drawing.11">
                  <p:embed/>
                </p:oleObj>
              </mc:Choice>
              <mc:Fallback>
                <p:oleObj name="Visio" r:id="rId2" imgW="3056230" imgH="1450543" progId="Visio.Drawing.11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922" y="4576036"/>
                        <a:ext cx="3194942" cy="151726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764360" y="695580"/>
            <a:ext cx="6084168" cy="5829771"/>
            <a:chOff x="1488" y="168"/>
            <a:chExt cx="4272" cy="4154"/>
          </a:xfrm>
        </p:grpSpPr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1488" y="168"/>
            <a:ext cx="4272" cy="4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648075" imgH="3629025" progId="">
                    <p:embed/>
                  </p:oleObj>
                </mc:Choice>
                <mc:Fallback>
                  <p:oleObj r:id="rId4" imgW="3648075" imgH="3629025" progId="">
                    <p:embed/>
                    <p:pic>
                      <p:nvPicPr>
                        <p:cNvPr id="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8"/>
                          <a:ext cx="4272" cy="4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480" y="1416"/>
              <a:ext cx="192" cy="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latin typeface="Britannic Bold" pitchFamily="34" charset="0"/>
                </a:rPr>
                <a:t>C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3608" y="1224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Arial Black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25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755015"/>
            <a:ext cx="8424936" cy="935990"/>
          </a:xfrm>
        </p:spPr>
        <p:txBody>
          <a:bodyPr>
            <a:noAutofit/>
          </a:bodyPr>
          <a:lstStyle/>
          <a:p>
            <a:r>
              <a:rPr lang="id-ID" sz="3600" dirty="0">
                <a:latin typeface="Times New Roman"/>
                <a:cs typeface="Times New Roman"/>
              </a:rPr>
              <a:t>Persamaan-persamaan untuk</a:t>
            </a:r>
            <a:r>
              <a:rPr lang="id-ID" sz="3600" spc="-120" dirty="0">
                <a:latin typeface="Times New Roman"/>
                <a:cs typeface="Times New Roman"/>
              </a:rPr>
              <a:t> </a:t>
            </a:r>
            <a:r>
              <a:rPr lang="id-ID" sz="3600" dirty="0">
                <a:solidFill>
                  <a:srgbClr val="FF3300"/>
                </a:solidFill>
                <a:latin typeface="Times New Roman"/>
                <a:cs typeface="Times New Roman"/>
              </a:rPr>
              <a:t>denormalisasi:</a:t>
            </a:r>
            <a:endParaRPr lang="id-ID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5560" y="1628800"/>
            <a:ext cx="7632848" cy="4755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            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seri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        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Komponen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X = reaktansi (jarak 2 titik) yang terbaca dari Smith Chart</a:t>
            </a:r>
          </a:p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B = suseptansi (jarak 2 titik) yang terbaca dari Smith Chart</a:t>
            </a:r>
          </a:p>
          <a:p>
            <a:r>
              <a:rPr lang="sv-SE" dirty="0">
                <a:latin typeface="Times New Roman" pitchFamily="18" charset="0"/>
                <a:cs typeface="Times New Roman" pitchFamily="18" charset="0"/>
              </a:rPr>
              <a:t>N = angka penormalisasi 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2.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.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9616" y="2098322"/>
          <a:ext cx="1853258" cy="97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558720" progId="Equation.3">
                  <p:embed/>
                </p:oleObj>
              </mc:Choice>
              <mc:Fallback>
                <p:oleObj name="Equation" r:id="rId2" imgW="1079280" imgH="55872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098322"/>
                        <a:ext cx="1853258" cy="97064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951984" y="2060848"/>
          <a:ext cx="1606302" cy="104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558720" progId="Equation.3">
                  <p:embed/>
                </p:oleObj>
              </mc:Choice>
              <mc:Fallback>
                <p:oleObj name="Equation" r:id="rId4" imgW="863280" imgH="558720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060848"/>
                        <a:ext cx="1606302" cy="104709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660964" y="3645024"/>
          <a:ext cx="1639152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558720" progId="Equation.3">
                  <p:embed/>
                </p:oleObj>
              </mc:Choice>
              <mc:Fallback>
                <p:oleObj name="Equation" r:id="rId6" imgW="850680" imgH="55872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64" y="3645024"/>
                        <a:ext cx="1639152" cy="108012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791124" y="3645024"/>
          <a:ext cx="1601027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558720" progId="Equation.3">
                  <p:embed/>
                </p:oleObj>
              </mc:Choice>
              <mc:Fallback>
                <p:oleObj name="Equation" r:id="rId8" imgW="787320" imgH="55872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124" y="3645024"/>
                        <a:ext cx="1601027" cy="115212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715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z="36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soal: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Rancanglah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IMC</a:t>
            </a:r>
            <a:br>
              <a:rPr lang="id-ID" dirty="0"/>
            </a:b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</a:t>
            </a:r>
            <a:br>
              <a:rPr lang="id-ID" dirty="0"/>
            </a:br>
            <a:r>
              <a:rPr lang="en-US" dirty="0" err="1"/>
              <a:t>menyepadankan</a:t>
            </a:r>
            <a:r>
              <a:rPr lang="en-US" dirty="0"/>
              <a:t> </a:t>
            </a:r>
            <a:r>
              <a:rPr lang="en-US" dirty="0" err="1"/>
              <a:t>beban</a:t>
            </a:r>
            <a:br>
              <a:rPr lang="id-ID" dirty="0"/>
            </a:br>
            <a:r>
              <a:rPr lang="en-US" dirty="0">
                <a:solidFill>
                  <a:srgbClr val="FF3300"/>
                </a:solidFill>
              </a:rPr>
              <a:t>Z</a:t>
            </a:r>
            <a:r>
              <a:rPr lang="en-US" baseline="-25000" dirty="0">
                <a:solidFill>
                  <a:srgbClr val="FF3300"/>
                </a:solidFill>
              </a:rPr>
              <a:t>L</a:t>
            </a:r>
            <a:r>
              <a:rPr lang="en-US" dirty="0">
                <a:solidFill>
                  <a:srgbClr val="FF3300"/>
                </a:solidFill>
              </a:rPr>
              <a:t> = 200 – j100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</a:t>
            </a:r>
            <a:br>
              <a:rPr lang="id-ID" dirty="0">
                <a:sym typeface="Symbol" pitchFamily="18" charset="2"/>
              </a:rPr>
            </a:b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saluran</a:t>
            </a:r>
            <a:r>
              <a:rPr lang="en-US" dirty="0"/>
              <a:t> </a:t>
            </a:r>
            <a:r>
              <a:rPr lang="en-US" dirty="0" err="1"/>
              <a:t>transmisi</a:t>
            </a:r>
            <a:br>
              <a:rPr lang="id-ID" dirty="0"/>
            </a:b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Z</a:t>
            </a:r>
            <a:r>
              <a:rPr lang="en-US" baseline="-25000" dirty="0">
                <a:solidFill>
                  <a:srgbClr val="FF3300"/>
                </a:solidFill>
              </a:rPr>
              <a:t>O</a:t>
            </a:r>
            <a:r>
              <a:rPr lang="en-US" dirty="0">
                <a:solidFill>
                  <a:srgbClr val="FF3300"/>
                </a:solidFill>
              </a:rPr>
              <a:t> = 100 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</a:t>
            </a:r>
            <a:br>
              <a:rPr lang="id-ID" dirty="0">
                <a:solidFill>
                  <a:srgbClr val="FF3300"/>
                </a:solidFill>
                <a:sym typeface="Wingdings" pitchFamily="2" charset="2"/>
              </a:rPr>
            </a:br>
            <a:r>
              <a:rPr lang="en-US" dirty="0" err="1">
                <a:sym typeface="Symbol" pitchFamily="18" charset="2"/>
              </a:rPr>
              <a:t>pada</a:t>
            </a:r>
            <a:r>
              <a:rPr lang="en-US" dirty="0">
                <a:solidFill>
                  <a:srgbClr val="FF3300"/>
                </a:solidFill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frekuensi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kerja</a:t>
            </a:r>
            <a:br>
              <a:rPr lang="id-ID" dirty="0">
                <a:sym typeface="Symbol" pitchFamily="18" charset="2"/>
              </a:rPr>
            </a:br>
            <a:r>
              <a:rPr lang="en-US" dirty="0">
                <a:solidFill>
                  <a:srgbClr val="800080"/>
                </a:solidFill>
                <a:sym typeface="Symbol" pitchFamily="18" charset="2"/>
              </a:rPr>
              <a:t>500 MHz</a:t>
            </a:r>
          </a:p>
          <a:p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object 8"/>
          <p:cNvSpPr/>
          <p:nvPr/>
        </p:nvSpPr>
        <p:spPr>
          <a:xfrm>
            <a:off x="6096000" y="1052736"/>
            <a:ext cx="4104456" cy="5184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7198"/>
          </a:p>
        </p:txBody>
      </p:sp>
    </p:spTree>
    <p:extLst>
      <p:ext uri="{BB962C8B-B14F-4D97-AF65-F5344CB8AC3E}">
        <p14:creationId xmlns:p14="http://schemas.microsoft.com/office/powerpoint/2010/main" val="136005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z="36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soal: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Rancanglah IMC 2-elemen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Smith Chart  </a:t>
            </a:r>
            <a:r>
              <a:rPr lang="id-ID" spc="-4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bisa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menyepadankan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sumber sebesar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25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– 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j15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ohm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beban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j25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ohm pada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60 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MHz dan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IMC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harus </a:t>
            </a:r>
            <a:r>
              <a:rPr lang="id-ID" spc="-50" dirty="0"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id-ID" spc="2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LPF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dirty="0">
                <a:latin typeface="Times New Roman" pitchFamily="18" charset="0"/>
                <a:cs typeface="Times New Roman" pitchFamily="18" charset="0"/>
              </a:rPr>
              <a:t>Solusi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Grp="1" noChangeAspect="1"/>
          </p:cNvGraphicFramePr>
          <p:nvPr/>
        </p:nvGraphicFramePr>
        <p:xfrm>
          <a:off x="4223792" y="3717039"/>
          <a:ext cx="5034136" cy="241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14905" imgH="1328623" progId="Visio.Drawing.11">
                  <p:embed/>
                </p:oleObj>
              </mc:Choice>
              <mc:Fallback>
                <p:oleObj name="Visio" r:id="rId2" imgW="2514905" imgH="1328623" progId="Visio.Drawing.11">
                  <p:embed/>
                  <p:pic>
                    <p:nvPicPr>
                      <p:cNvPr id="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3717039"/>
                        <a:ext cx="5034136" cy="241017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556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z="3600" spc="-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3600" dirty="0">
                <a:latin typeface="Times New Roman" pitchFamily="18" charset="0"/>
                <a:cs typeface="Times New Roman" pitchFamily="18" charset="0"/>
              </a:rPr>
              <a:t>soal: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1324" marR="10157" indent="-457200" algn="just">
              <a:spcBef>
                <a:spcPts val="868"/>
              </a:spcBef>
              <a:buFont typeface="+mj-lt"/>
              <a:buAutoNum type="arabicPeriod" startAt="3"/>
              <a:tabLst>
                <a:tab pos="1056376" algn="l"/>
              </a:tabLst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Rancanglah IMC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T-section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Smith Chart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yang  menyepadankan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sumber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sebesar 15 + </a:t>
            </a:r>
            <a:r>
              <a:rPr lang="id-ID" spc="10" dirty="0">
                <a:latin typeface="Times New Roman" pitchFamily="18" charset="0"/>
                <a:cs typeface="Times New Roman" pitchFamily="18" charset="0"/>
              </a:rPr>
              <a:t>j15</a:t>
            </a:r>
            <a:r>
              <a:rPr lang="id-ID" spc="10" dirty="0">
                <a:cs typeface="Calibri"/>
              </a:rPr>
              <a:t> </a:t>
            </a:r>
            <a:r>
              <a:rPr lang="id-ID" spc="-10" dirty="0">
                <a:latin typeface="Symbol"/>
                <a:cs typeface="Symbol"/>
              </a:rPr>
              <a:t></a:t>
            </a:r>
            <a:r>
              <a:rPr lang="id-ID" spc="-10" dirty="0">
                <a:latin typeface="Times New Roman"/>
                <a:cs typeface="Times New Roman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dengan 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beban 225</a:t>
            </a:r>
            <a:r>
              <a:rPr lang="id-ID" spc="10" dirty="0">
                <a:cs typeface="Calibri"/>
              </a:rPr>
              <a:t> </a:t>
            </a:r>
            <a:r>
              <a:rPr lang="id-ID" spc="-10" dirty="0">
                <a:latin typeface="Symbol"/>
                <a:cs typeface="Symbol"/>
              </a:rPr>
              <a:t>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frekuensi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30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MHz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pc="-40" dirty="0">
                <a:latin typeface="Times New Roman" pitchFamily="18" charset="0"/>
                <a:cs typeface="Times New Roman" pitchFamily="18" charset="0"/>
              </a:rPr>
              <a:t>faktor  kualitas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Q=5!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pPr marL="367024" marR="10157" indent="-342900" algn="just">
              <a:spcBef>
                <a:spcPts val="868"/>
              </a:spcBef>
              <a:tabLst>
                <a:tab pos="1056376" algn="l"/>
              </a:tabLst>
            </a:pP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Solusi:</a:t>
            </a:r>
            <a:endParaRPr lang="id-ID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/>
        </p:nvGraphicFramePr>
        <p:xfrm>
          <a:off x="4007768" y="3573023"/>
          <a:ext cx="5405438" cy="256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87752" imgH="1228039" progId="Visio.Drawing.11">
                  <p:embed/>
                </p:oleObj>
              </mc:Choice>
              <mc:Fallback>
                <p:oleObj name="Visio" r:id="rId2" imgW="2587752" imgH="1228039" progId="Visio.Drawing.11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7768" y="3573023"/>
                        <a:ext cx="5405438" cy="256698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615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>
                <a:latin typeface="Times New Roman"/>
                <a:cs typeface="Times New Roman"/>
              </a:rPr>
              <a:t>Latihan</a:t>
            </a:r>
            <a:r>
              <a:rPr lang="id-ID" sz="3600" spc="-170" dirty="0">
                <a:latin typeface="Times New Roman"/>
                <a:cs typeface="Times New Roman"/>
              </a:rPr>
              <a:t> </a:t>
            </a:r>
            <a:r>
              <a:rPr lang="id-ID" sz="3600" dirty="0">
                <a:latin typeface="Times New Roman"/>
                <a:cs typeface="Times New Roman"/>
              </a:rPr>
              <a:t>soal:</a:t>
            </a:r>
            <a:endParaRPr lang="id-ID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7873" marR="38090" indent="-457086" algn="just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507873" algn="l"/>
              </a:tabLst>
            </a:pP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Rancanglah dua buah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IMC-2 elemen </a:t>
            </a:r>
            <a:r>
              <a:rPr lang="id-ID" sz="2400" spc="-2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berfungsi </a:t>
            </a:r>
            <a:r>
              <a:rPr lang="id-ID" sz="2400" spc="-20" dirty="0">
                <a:latin typeface="Times New Roman" pitchFamily="18" charset="0"/>
                <a:cs typeface="Times New Roman" pitchFamily="18" charset="0"/>
              </a:rPr>
              <a:t>untuk  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menyesuaikan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penguat </a:t>
            </a:r>
            <a:r>
              <a:rPr lang="id-ID" sz="2400" b="1" spc="-30" dirty="0">
                <a:latin typeface="Times New Roman" pitchFamily="18" charset="0"/>
                <a:cs typeface="Times New Roman" pitchFamily="18" charset="0"/>
              </a:rPr>
              <a:t>sinyal kecil 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dengan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spesifikasi</a:t>
            </a:r>
            <a:r>
              <a:rPr lang="id-ID" sz="2400" spc="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400" b="1" spc="-44" baseline="-20833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id-ID" sz="2400" b="1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7 + </a:t>
            </a:r>
            <a:r>
              <a:rPr lang="id-ID" sz="2400" b="1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j12 milli mhos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2400" b="1" spc="-4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400" b="1" spc="-60" baseline="-20833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id-ID" sz="2400" b="1" spc="-4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=0.4+j1.4 </a:t>
            </a:r>
            <a:r>
              <a:rPr lang="id-ID" sz="2400" b="1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milli mhos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id-ID" sz="2400" b="1" spc="7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20" dirty="0">
                <a:latin typeface="Times New Roman" pitchFamily="18" charset="0"/>
                <a:cs typeface="Times New Roman" pitchFamily="18" charset="0"/>
              </a:rPr>
              <a:t>digunakan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impedansi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sumber sebesar </a:t>
            </a:r>
            <a:r>
              <a:rPr lang="id-ID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d-ID" sz="2400" b="1" spc="-2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id-ID" sz="2400" b="1" spc="-10" dirty="0">
                <a:solidFill>
                  <a:srgbClr val="FF3300"/>
                </a:solidFill>
                <a:latin typeface="Symbol"/>
                <a:cs typeface="Symbol"/>
              </a:rPr>
              <a:t></a:t>
            </a:r>
            <a:r>
              <a:rPr lang="id-ID" sz="2400" b="1" spc="-2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dan  impedansi beban sebesar </a:t>
            </a:r>
            <a:r>
              <a:rPr lang="id-ID" sz="2400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id-ID" sz="2400" b="1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id-ID" sz="2400" b="1" spc="-10" dirty="0">
                <a:solidFill>
                  <a:srgbClr val="FF3300"/>
                </a:solidFill>
                <a:latin typeface="Symbol"/>
                <a:cs typeface="Symbol"/>
              </a:rPr>
              <a:t> </a:t>
            </a:r>
            <a:r>
              <a:rPr lang="id-ID" sz="2400" b="1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Rangkaian 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bekerja 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pada  </a:t>
            </a:r>
            <a:r>
              <a:rPr lang="id-ID" sz="2400" spc="-30" dirty="0">
                <a:latin typeface="Times New Roman" pitchFamily="18" charset="0"/>
                <a:cs typeface="Times New Roman" pitchFamily="18" charset="0"/>
              </a:rPr>
              <a:t>frekuensi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100 MHz </a:t>
            </a:r>
            <a:r>
              <a:rPr lang="id-ID" sz="2400" spc="-40" dirty="0">
                <a:latin typeface="Times New Roman" pitchFamily="18" charset="0"/>
                <a:cs typeface="Times New Roman" pitchFamily="18" charset="0"/>
              </a:rPr>
              <a:t>bersifat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menghambat </a:t>
            </a:r>
            <a:r>
              <a:rPr lang="id-ID" sz="2400" b="1" spc="-30" dirty="0"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id-ID" sz="2400" b="1" spc="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400" b="1" spc="-10" dirty="0">
                <a:latin typeface="Times New Roman" pitchFamily="18" charset="0"/>
                <a:cs typeface="Times New Roman" pitchFamily="18" charset="0"/>
              </a:rPr>
              <a:t>DC</a:t>
            </a:r>
            <a:r>
              <a:rPr lang="id-ID" sz="24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lang="id-ID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id-ID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63552" y="4091012"/>
          <a:ext cx="80772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84902" imgH="1359408" progId="Visio.Drawing.11">
                  <p:embed/>
                </p:oleObj>
              </mc:Choice>
              <mc:Fallback>
                <p:oleObj name="Visio" r:id="rId2" imgW="4984902" imgH="1359408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091012"/>
                        <a:ext cx="80772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625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1844824"/>
            <a:ext cx="7886700" cy="242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7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692696"/>
            <a:ext cx="8568952" cy="93599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3200" dirty="0">
                <a:latin typeface="Times New Roman"/>
                <a:cs typeface="Times New Roman"/>
              </a:rPr>
              <a:t>Penggambaran Harga Impedansi dan </a:t>
            </a:r>
            <a:r>
              <a:rPr lang="id-ID" sz="3200" spc="-610" dirty="0">
                <a:latin typeface="Times New Roman"/>
                <a:cs typeface="Times New Roman"/>
              </a:rPr>
              <a:t> </a:t>
            </a:r>
            <a:r>
              <a:rPr lang="id-ID" sz="3200" dirty="0">
                <a:latin typeface="Times New Roman"/>
                <a:cs typeface="Times New Roman"/>
              </a:rPr>
              <a:t>Admitansi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82479" indent="-457086">
              <a:spcBef>
                <a:spcPts val="640"/>
              </a:spcBef>
              <a:buFont typeface="Arial"/>
              <a:buChar char="•"/>
              <a:tabLst>
                <a:tab pos="482479" algn="l"/>
              </a:tabLst>
            </a:pP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id-ID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396651" lvl="1" indent="-457086">
              <a:spcBef>
                <a:spcPts val="440"/>
              </a:spcBef>
              <a:buFont typeface="Arial"/>
              <a:buChar char="•"/>
              <a:tabLst>
                <a:tab pos="1396651" algn="l"/>
              </a:tabLst>
            </a:pP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penentuan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titik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impendansi dan 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admittansi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yaitu: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310822" lvl="2" indent="-458355">
              <a:spcBef>
                <a:spcPts val="430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Z1 = ( 0,2 + j 0,2 )</a:t>
            </a:r>
            <a:r>
              <a:rPr lang="id-ID" sz="2800" b="1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ohm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768022" lvl="3" indent="-458355">
              <a:spcBef>
                <a:spcPts val="430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Y2 = ( 0,6 + j 0,6 )</a:t>
            </a:r>
            <a:r>
              <a:rPr lang="id-ID" sz="2800" b="1" spc="-15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mho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310822" lvl="2" indent="-458355">
              <a:spcBef>
                <a:spcPts val="430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Z3 = ( </a:t>
            </a:r>
            <a:r>
              <a:rPr lang="id-ID" sz="2800" b="1" spc="-10" dirty="0">
                <a:latin typeface="Times New Roman" pitchFamily="18" charset="0"/>
                <a:cs typeface="Times New Roman" pitchFamily="18" charset="0"/>
              </a:rPr>
              <a:t>0,6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+ j </a:t>
            </a:r>
            <a:r>
              <a:rPr lang="id-ID" sz="2800" b="1" spc="-10" dirty="0">
                <a:latin typeface="Times New Roman" pitchFamily="18" charset="0"/>
                <a:cs typeface="Times New Roman" pitchFamily="18" charset="0"/>
              </a:rPr>
              <a:t>1,4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d-ID" sz="2800" b="1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ohm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768022" lvl="3" indent="-458355">
              <a:spcBef>
                <a:spcPts val="430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Y4 = ( 0,2 – j 0,2 )</a:t>
            </a:r>
            <a:r>
              <a:rPr lang="id-ID" sz="2800" b="1" spc="-3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mho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768022" lvl="3" indent="-458355">
              <a:spcBef>
                <a:spcPts val="430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Y5 = ( 0,6 – j 0,6 )</a:t>
            </a:r>
            <a:r>
              <a:rPr lang="id-ID" sz="2800" b="1" spc="-3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spc="-10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mho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2310822" lvl="2" indent="-458355">
              <a:spcBef>
                <a:spcPts val="438"/>
              </a:spcBef>
              <a:buFont typeface="Arial"/>
              <a:buChar char="•"/>
              <a:tabLst>
                <a:tab pos="2312092" algn="l"/>
              </a:tabLst>
            </a:pP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Z6 = ( 0,6 – j 1,4 )</a:t>
            </a:r>
            <a:r>
              <a:rPr lang="id-ID" sz="2800" b="1" spc="-1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b="1" dirty="0">
                <a:latin typeface="Times New Roman" pitchFamily="18" charset="0"/>
                <a:cs typeface="Times New Roman" pitchFamily="18" charset="0"/>
              </a:rPr>
              <a:t>ohm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772816"/>
            <a:ext cx="7886700" cy="935990"/>
          </a:xfrm>
        </p:spPr>
        <p:txBody>
          <a:bodyPr>
            <a:noAutofit/>
          </a:bodyPr>
          <a:lstStyle/>
          <a:p>
            <a:r>
              <a:rPr lang="id-ID" sz="2400" dirty="0">
                <a:latin typeface="Times New Roman"/>
                <a:cs typeface="Times New Roman"/>
              </a:rPr>
              <a:t>Z </a:t>
            </a:r>
            <a:r>
              <a:rPr lang="id-ID" sz="2400" spc="-10" dirty="0">
                <a:latin typeface="Times New Roman"/>
                <a:cs typeface="Times New Roman"/>
              </a:rPr>
              <a:t>dan Y pada Smith</a:t>
            </a:r>
            <a:r>
              <a:rPr lang="id-ID" sz="2400" spc="-330" dirty="0">
                <a:latin typeface="Times New Roman"/>
                <a:cs typeface="Times New Roman"/>
              </a:rPr>
              <a:t> </a:t>
            </a:r>
            <a:r>
              <a:rPr lang="id-ID" sz="2400" spc="-10" dirty="0">
                <a:latin typeface="Times New Roman"/>
                <a:cs typeface="Times New Roman"/>
              </a:rPr>
              <a:t>Chart</a:t>
            </a:r>
            <a:br>
              <a:rPr lang="id-ID" sz="2400" spc="-10" dirty="0">
                <a:latin typeface="Times New Roman"/>
                <a:cs typeface="Times New Roman"/>
              </a:rPr>
            </a:br>
            <a:r>
              <a:rPr lang="id-ID" sz="2400" spc="-10" dirty="0">
                <a:solidFill>
                  <a:srgbClr val="006600"/>
                </a:solidFill>
                <a:latin typeface="Times New Roman"/>
                <a:cs typeface="Times New Roman"/>
              </a:rPr>
              <a:t>(Z-chart dan</a:t>
            </a:r>
            <a:r>
              <a:rPr lang="id-ID" sz="2400" spc="-18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id-ID" sz="2400" spc="-60" dirty="0">
                <a:solidFill>
                  <a:srgbClr val="800080"/>
                </a:solidFill>
                <a:latin typeface="Times New Roman"/>
                <a:cs typeface="Times New Roman"/>
              </a:rPr>
              <a:t>Y-chart)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799856" y="692696"/>
          <a:ext cx="5616624" cy="5616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692696"/>
                        <a:ext cx="5616624" cy="5616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50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it-IT" sz="3200" dirty="0">
                <a:latin typeface="Times New Roman"/>
                <a:cs typeface="Times New Roman"/>
              </a:rPr>
              <a:t>Normalisasi Impedansi Pada Smith</a:t>
            </a:r>
            <a:r>
              <a:rPr lang="it-IT" sz="3200" spc="-250" dirty="0">
                <a:latin typeface="Times New Roman"/>
                <a:cs typeface="Times New Roman"/>
              </a:rPr>
              <a:t> </a:t>
            </a:r>
            <a:r>
              <a:rPr lang="it-IT" sz="3200" dirty="0">
                <a:latin typeface="Times New Roman"/>
                <a:cs typeface="Times New Roman"/>
              </a:rPr>
              <a:t>Chart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772816"/>
            <a:ext cx="7886700" cy="4351338"/>
          </a:xfrm>
        </p:spPr>
        <p:txBody>
          <a:bodyPr>
            <a:noAutofit/>
          </a:bodyPr>
          <a:lstStyle/>
          <a:p>
            <a:pPr marL="535806" indent="-45835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538345" algn="l"/>
              </a:tabLst>
            </a:pPr>
            <a:r>
              <a:rPr lang="id-ID" spc="-40" dirty="0">
                <a:latin typeface="Times New Roman" pitchFamily="18" charset="0"/>
                <a:cs typeface="Times New Roman" pitchFamily="18" charset="0"/>
              </a:rPr>
              <a:t>Jika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cukup besar untuk </a:t>
            </a:r>
            <a:r>
              <a:rPr lang="id-ID" spc="-50" dirty="0">
                <a:latin typeface="Times New Roman" pitchFamily="18" charset="0"/>
                <a:cs typeface="Times New Roman" pitchFamily="18" charset="0"/>
              </a:rPr>
              <a:t>harga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resistansi </a:t>
            </a:r>
            <a:r>
              <a:rPr lang="id-ID" spc="-2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reaktansi</a:t>
            </a:r>
            <a:r>
              <a:rPr lang="id-ID" spc="45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3006" lvl="1" indent="-45835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538345" algn="l"/>
              </a:tabLst>
            </a:pP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maka</a:t>
            </a:r>
            <a:r>
              <a:rPr lang="id-ID" sz="28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id-ID" sz="2800" spc="5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id-ID" sz="28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id-ID" sz="28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Smith</a:t>
            </a:r>
            <a:r>
              <a:rPr lang="id-ID" sz="28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Chart</a:t>
            </a:r>
            <a:r>
              <a:rPr lang="id-ID" sz="28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id-ID" sz="2800" spc="5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berada</a:t>
            </a:r>
            <a:r>
              <a:rPr lang="id-ID" sz="28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id-ID" sz="28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daerah</a:t>
            </a:r>
            <a:r>
              <a:rPr lang="id-ID" sz="28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lingkaran</a:t>
            </a:r>
            <a:r>
              <a:rPr lang="id-ID" sz="2800" spc="5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40" dirty="0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sehingga diperlukan </a:t>
            </a:r>
            <a:r>
              <a:rPr lang="id-ID" sz="28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normalisasi/pembagi </a:t>
            </a:r>
            <a:r>
              <a:rPr lang="id-ID" sz="28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tertentu.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535806" indent="-45835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538345" algn="l"/>
              </a:tabLst>
            </a:pPr>
            <a:r>
              <a:rPr lang="id-ID" spc="-30" dirty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id-ID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pc="-1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93006" lvl="1" indent="-45835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538345" algn="l"/>
              </a:tabLst>
            </a:pPr>
            <a:r>
              <a:rPr lang="id-ID" sz="280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Z =</a:t>
            </a:r>
            <a:r>
              <a:rPr lang="id-ID" sz="28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id-ID" sz="280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0 + j</a:t>
            </a:r>
            <a:r>
              <a:rPr lang="id-ID" sz="28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id-ID" sz="280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id-ID" sz="2800" spc="-10" dirty="0">
                <a:solidFill>
                  <a:srgbClr val="944F71"/>
                </a:solidFill>
                <a:latin typeface="Times New Roman" pitchFamily="18" charset="0"/>
                <a:cs typeface="Times New Roman" pitchFamily="18" charset="0"/>
              </a:rPr>
              <a:t>ohm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2800" spc="-7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 an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id-ID" sz="2800" spc="-7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bag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id-ID" sz="2800" spc="-9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ang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dap</a:t>
            </a:r>
            <a:r>
              <a:rPr lang="id-ID" sz="2800" spc="-5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dipa</a:t>
            </a:r>
            <a:r>
              <a:rPr lang="id-ID" sz="2800" spc="-7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2800" spc="2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, mi</a:t>
            </a:r>
            <a:r>
              <a:rPr lang="id-ID" sz="2800" spc="-3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id-ID" sz="2800" spc="-7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id-ID" sz="2800" spc="-2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d-ID" sz="2800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id-ID" sz="2800" spc="-1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,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pPr marL="993006" lvl="1" indent="-458355">
              <a:lnSpc>
                <a:spcPct val="100000"/>
              </a:lnSpc>
              <a:spcBef>
                <a:spcPts val="1270"/>
              </a:spcBef>
              <a:buFont typeface="Arial"/>
              <a:buChar char="•"/>
              <a:tabLst>
                <a:tab pos="538345" algn="l"/>
              </a:tabLst>
            </a:pP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ternormalisasi: Z</a:t>
            </a:r>
            <a:r>
              <a:rPr lang="id-ID" sz="2800" spc="-14" baseline="-20833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id-ID" sz="2800" dirty="0">
                <a:latin typeface="Times New Roman" pitchFamily="18" charset="0"/>
                <a:cs typeface="Times New Roman" pitchFamily="18" charset="0"/>
              </a:rPr>
              <a:t>= 1 +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j1,5</a:t>
            </a:r>
            <a:r>
              <a:rPr lang="id-ID" sz="2800" spc="-50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800" spc="-10" dirty="0">
                <a:latin typeface="Times New Roman" pitchFamily="18" charset="0"/>
                <a:cs typeface="Times New Roman" pitchFamily="18" charset="0"/>
              </a:rPr>
              <a:t>ohm</a:t>
            </a:r>
            <a:endParaRPr lang="id-ID" sz="2800" dirty="0">
              <a:latin typeface="Times New Roman" pitchFamily="18" charset="0"/>
              <a:cs typeface="Times New Roman" pitchFamily="18" charset="0"/>
            </a:endParaRPr>
          </a:p>
          <a:p>
            <a:endParaRPr lang="id-ID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id-ID" sz="3200" dirty="0">
                <a:latin typeface="Times New Roman"/>
                <a:cs typeface="Times New Roman"/>
              </a:rPr>
              <a:t>Konversi Impedansi </a:t>
            </a:r>
            <a:r>
              <a:rPr lang="id-ID" sz="3200" spc="-10" dirty="0">
                <a:latin typeface="Times New Roman"/>
                <a:cs typeface="Times New Roman"/>
              </a:rPr>
              <a:t>ke</a:t>
            </a:r>
            <a:r>
              <a:rPr lang="id-ID" sz="3200" spc="-530" dirty="0">
                <a:latin typeface="Times New Roman"/>
                <a:cs typeface="Times New Roman"/>
              </a:rPr>
              <a:t>  </a:t>
            </a:r>
            <a:r>
              <a:rPr lang="id-ID" sz="3200" dirty="0">
                <a:latin typeface="Times New Roman"/>
                <a:cs typeface="Times New Roman"/>
              </a:rPr>
              <a:t>Admitansi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	  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id-ID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id-ID" dirty="0">
                    <a:latin typeface="Times New Roman" pitchFamily="18" charset="0"/>
                    <a:cs typeface="Times New Roman" pitchFamily="18" charset="0"/>
                  </a:rPr>
                  <a:t> G</a:t>
                </a:r>
                <a14:m>
                  <m:oMath xmlns:m="http://schemas.openxmlformats.org/officeDocument/2006/math">
                    <m:r>
                      <a:rPr lang="id-ID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id-ID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id-ID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d-ID" b="0" i="0" smtClean="0">
                        <a:latin typeface="Cambria Math"/>
                        <a:ea typeface="Cambria Math"/>
                      </a:rPr>
                      <m:t>jB</m:t>
                    </m:r>
                  </m:oMath>
                </a14:m>
                <a:endParaRPr lang="id-ID" b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74912" indent="0">
                  <a:spcBef>
                    <a:spcPts val="3099"/>
                  </a:spcBef>
                  <a:buNone/>
                  <a:tabLst>
                    <a:tab pos="534536" algn="l"/>
                  </a:tabLst>
                </a:pPr>
                <a:r>
                  <a:rPr lang="id-ID" spc="-50" dirty="0">
                    <a:latin typeface="Times New Roman" pitchFamily="18" charset="0"/>
                    <a:cs typeface="Times New Roman" pitchFamily="18" charset="0"/>
                  </a:rPr>
                  <a:t>Keterangan</a:t>
                </a:r>
                <a:r>
                  <a:rPr lang="id-ID" spc="-3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3267" indent="-458355">
                  <a:spcBef>
                    <a:spcPts val="660"/>
                  </a:spcBef>
                  <a:buFont typeface="Arial"/>
                  <a:buChar char="•"/>
                  <a:tabLst>
                    <a:tab pos="534536" algn="l"/>
                  </a:tabLst>
                </a:pP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G = </a:t>
                </a:r>
                <a:r>
                  <a:rPr lang="id-ID" spc="-40" dirty="0">
                    <a:latin typeface="Times New Roman" pitchFamily="18" charset="0"/>
                    <a:cs typeface="Times New Roman" pitchFamily="18" charset="0"/>
                  </a:rPr>
                  <a:t>konduktansi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dalam</a:t>
                </a:r>
                <a:r>
                  <a:rPr lang="id-ID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mho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3267" indent="-458355">
                  <a:spcBef>
                    <a:spcPts val="650"/>
                  </a:spcBef>
                  <a:buFont typeface="Arial"/>
                  <a:buChar char="•"/>
                  <a:tabLst>
                    <a:tab pos="534536" algn="l"/>
                  </a:tabLst>
                </a:pP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B =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suseptansi dalam</a:t>
                </a:r>
                <a:r>
                  <a:rPr lang="id-ID" spc="16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mho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3267" indent="-458355">
                  <a:spcBef>
                    <a:spcPts val="650"/>
                  </a:spcBef>
                  <a:buFont typeface="Arial"/>
                  <a:buChar char="•"/>
                  <a:tabLst>
                    <a:tab pos="534536" algn="l"/>
                  </a:tabLst>
                </a:pPr>
                <a:r>
                  <a:rPr lang="id-ID" spc="-30" dirty="0">
                    <a:latin typeface="Times New Roman" pitchFamily="18" charset="0"/>
                    <a:cs typeface="Times New Roman" pitchFamily="18" charset="0"/>
                  </a:rPr>
                  <a:t>Dengan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bantuan Smith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Chart,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untuk </a:t>
                </a:r>
                <a:r>
                  <a:rPr lang="id-ID" spc="-50" dirty="0">
                    <a:latin typeface="Times New Roman" pitchFamily="18" charset="0"/>
                    <a:cs typeface="Times New Roman" pitchFamily="18" charset="0"/>
                  </a:rPr>
                  <a:t>mengkonversi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Z </a:t>
                </a:r>
                <a:r>
                  <a:rPr lang="id-ID" spc="-90" dirty="0">
                    <a:latin typeface="Times New Roman" pitchFamily="18" charset="0"/>
                    <a:cs typeface="Times New Roman" pitchFamily="18" charset="0"/>
                  </a:rPr>
                  <a:t>ke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dan </a:t>
                </a:r>
                <a:r>
                  <a:rPr lang="id-ID" spc="-30" dirty="0">
                    <a:latin typeface="Times New Roman" pitchFamily="18" charset="0"/>
                    <a:cs typeface="Times New Roman" pitchFamily="18" charset="0"/>
                  </a:rPr>
                  <a:t>sebaliknya 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dapat </a:t>
                </a:r>
                <a:r>
                  <a:rPr lang="id-ID" spc="-30" dirty="0">
                    <a:latin typeface="Times New Roman" pitchFamily="18" charset="0"/>
                    <a:cs typeface="Times New Roman" pitchFamily="18" charset="0"/>
                  </a:rPr>
                  <a:t>dilakukan dengan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membuat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titik Z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dan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Y </a:t>
                </a:r>
                <a:r>
                  <a:rPr lang="id-ID" spc="-30" dirty="0">
                    <a:latin typeface="Times New Roman" pitchFamily="18" charset="0"/>
                    <a:cs typeface="Times New Roman" pitchFamily="18" charset="0"/>
                  </a:rPr>
                  <a:t>yang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memiliki </a:t>
                </a:r>
                <a:r>
                  <a:rPr lang="id-ID" spc="-40" dirty="0">
                    <a:latin typeface="Times New Roman" pitchFamily="18" charset="0"/>
                    <a:cs typeface="Times New Roman" pitchFamily="18" charset="0"/>
                  </a:rPr>
                  <a:t>jarak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sama  </a:t>
                </a:r>
                <a:r>
                  <a:rPr lang="id-ID" spc="-90" dirty="0">
                    <a:latin typeface="Times New Roman" pitchFamily="18" charset="0"/>
                    <a:cs typeface="Times New Roman" pitchFamily="18" charset="0"/>
                  </a:rPr>
                  <a:t>ke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pusat </a:t>
                </a:r>
                <a:r>
                  <a:rPr lang="id-ID" spc="-40" dirty="0">
                    <a:latin typeface="Times New Roman" pitchFamily="18" charset="0"/>
                    <a:cs typeface="Times New Roman" pitchFamily="18" charset="0"/>
                  </a:rPr>
                  <a:t>lingkaran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(R = 1</a:t>
                </a:r>
                <a14:m>
                  <m:oMath xmlns:m="http://schemas.openxmlformats.org/officeDocument/2006/math">
                    <m:r>
                      <a:rPr lang="el-GR" i="1" spc="-10">
                        <a:latin typeface="Cambria Math"/>
                        <a:cs typeface="Times New Roman" pitchFamily="18" charset="0"/>
                      </a:rPr>
                      <m:t>Ω</m:t>
                    </m:r>
                  </m:oMath>
                </a14:m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dan </a:t>
                </a:r>
                <a:r>
                  <a:rPr lang="id-ID" spc="-60" dirty="0">
                    <a:latin typeface="Times New Roman" pitchFamily="18" charset="0"/>
                    <a:cs typeface="Times New Roman" pitchFamily="18" charset="0"/>
                  </a:rPr>
                  <a:t>keduanya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berbeda </a:t>
                </a:r>
                <a:r>
                  <a:rPr lang="id-ID" spc="-10" dirty="0">
                    <a:latin typeface="Times New Roman" pitchFamily="18" charset="0"/>
                    <a:cs typeface="Times New Roman" pitchFamily="18" charset="0"/>
                  </a:rPr>
                  <a:t>180</a:t>
                </a:r>
                <a:r>
                  <a:rPr lang="id-ID" spc="-14" baseline="25525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satu sama</a:t>
                </a:r>
                <a:r>
                  <a:rPr lang="id-ID" spc="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id-ID" spc="-20" dirty="0">
                    <a:latin typeface="Times New Roman" pitchFamily="18" charset="0"/>
                    <a:cs typeface="Times New Roman" pitchFamily="18" charset="0"/>
                  </a:rPr>
                  <a:t>lain.</a:t>
                </a:r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id-ID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14" t="-2381" r="-1314" b="-7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27448" y="1630076"/>
          <a:ext cx="966316" cy="91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393480" progId="Equation.3">
                  <p:embed/>
                </p:oleObj>
              </mc:Choice>
              <mc:Fallback>
                <p:oleObj name="Equation" r:id="rId4" imgW="41904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630076"/>
                        <a:ext cx="966316" cy="916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935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692" y="1772816"/>
            <a:ext cx="7886700" cy="935990"/>
          </a:xfrm>
        </p:spPr>
        <p:txBody>
          <a:bodyPr>
            <a:noAutofit/>
          </a:bodyPr>
          <a:lstStyle/>
          <a:p>
            <a:r>
              <a:rPr lang="id-ID" sz="2400" spc="-10" dirty="0">
                <a:latin typeface="Times New Roman"/>
                <a:cs typeface="Times New Roman"/>
              </a:rPr>
              <a:t>Contoh </a:t>
            </a:r>
            <a:r>
              <a:rPr lang="id-ID" sz="2400" dirty="0">
                <a:latin typeface="Times New Roman"/>
                <a:cs typeface="Times New Roman"/>
              </a:rPr>
              <a:t>konversi Z ke</a:t>
            </a:r>
            <a:r>
              <a:rPr lang="id-ID" sz="2400" spc="-300" dirty="0">
                <a:latin typeface="Times New Roman"/>
                <a:cs typeface="Times New Roman"/>
              </a:rPr>
              <a:t> </a:t>
            </a:r>
            <a:r>
              <a:rPr lang="id-ID" sz="2400" spc="-10" dirty="0">
                <a:latin typeface="Times New Roman"/>
                <a:cs typeface="Times New Roman"/>
              </a:rPr>
              <a:t>Y</a:t>
            </a:r>
            <a:br>
              <a:rPr lang="id-ID" sz="2400" spc="-10" dirty="0">
                <a:latin typeface="Times New Roman"/>
                <a:cs typeface="Times New Roman"/>
              </a:rPr>
            </a:br>
            <a:r>
              <a:rPr lang="id-ID" sz="2400" spc="-10" dirty="0">
                <a:solidFill>
                  <a:srgbClr val="006600"/>
                </a:solidFill>
                <a:latin typeface="Times New Roman"/>
                <a:cs typeface="Times New Roman"/>
              </a:rPr>
              <a:t>(Z-chart </a:t>
            </a:r>
            <a:r>
              <a:rPr lang="id-ID" sz="2400" dirty="0">
                <a:solidFill>
                  <a:srgbClr val="006600"/>
                </a:solidFill>
                <a:latin typeface="Times New Roman"/>
                <a:cs typeface="Times New Roman"/>
              </a:rPr>
              <a:t>ke</a:t>
            </a:r>
            <a:r>
              <a:rPr lang="id-ID" sz="2400" spc="-22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id-ID" sz="2400" spc="-60" dirty="0">
                <a:solidFill>
                  <a:srgbClr val="006600"/>
                </a:solidFill>
                <a:latin typeface="Times New Roman"/>
                <a:cs typeface="Times New Roman"/>
              </a:rPr>
              <a:t>Y-chart)</a:t>
            </a:r>
            <a:endParaRPr lang="id-ID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2320" y="736848"/>
          <a:ext cx="5904167" cy="557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30168" imgH="3630168" progId="">
                  <p:embed/>
                </p:oleObj>
              </mc:Choice>
              <mc:Fallback>
                <p:oleObj r:id="rId2" imgW="3630168" imgH="3630168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20" y="736848"/>
                        <a:ext cx="5904167" cy="557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62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772816"/>
            <a:ext cx="3240360" cy="93599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2000" b="1" dirty="0" err="1"/>
              <a:t>Contoh</a:t>
            </a:r>
            <a:r>
              <a:rPr lang="en-US" sz="2000" b="1" dirty="0"/>
              <a:t> </a:t>
            </a:r>
            <a:r>
              <a:rPr lang="en-US" sz="2000" b="1" dirty="0" err="1"/>
              <a:t>membaca</a:t>
            </a:r>
            <a:r>
              <a:rPr lang="en-US" sz="2000" b="1" dirty="0"/>
              <a:t> Z &amp; Y</a:t>
            </a:r>
            <a:br>
              <a:rPr lang="en-US" sz="2000" b="1" dirty="0"/>
            </a:br>
            <a:r>
              <a:rPr lang="en-US" sz="2000" b="1" dirty="0">
                <a:solidFill>
                  <a:srgbClr val="006600"/>
                </a:solidFill>
              </a:rPr>
              <a:t>(</a:t>
            </a:r>
            <a:r>
              <a:rPr lang="en-US" sz="2000" b="1" dirty="0" err="1">
                <a:solidFill>
                  <a:srgbClr val="006600"/>
                </a:solidFill>
              </a:rPr>
              <a:t>doble</a:t>
            </a:r>
            <a:r>
              <a:rPr lang="en-US" sz="2000" b="1" dirty="0">
                <a:solidFill>
                  <a:srgbClr val="006600"/>
                </a:solidFill>
              </a:rPr>
              <a:t> smith-chart)</a:t>
            </a:r>
            <a:endParaRPr lang="id-ID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9856" y="692702"/>
            <a:ext cx="5853782" cy="57528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433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476672"/>
            <a:ext cx="7886700" cy="935990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id-ID" sz="3200" spc="-10" dirty="0">
                <a:latin typeface="Times New Roman"/>
                <a:cs typeface="Times New Roman"/>
              </a:rPr>
              <a:t>Manipulasi </a:t>
            </a:r>
            <a:r>
              <a:rPr lang="id-ID" sz="3200" dirty="0">
                <a:latin typeface="Times New Roman"/>
                <a:cs typeface="Times New Roman"/>
              </a:rPr>
              <a:t>Impedansi Pada Smith</a:t>
            </a:r>
            <a:r>
              <a:rPr lang="id-ID" sz="3200" spc="-160" dirty="0">
                <a:latin typeface="Times New Roman"/>
                <a:cs typeface="Times New Roman"/>
              </a:rPr>
              <a:t> </a:t>
            </a:r>
            <a:r>
              <a:rPr lang="id-ID" sz="3200" spc="-10" dirty="0">
                <a:latin typeface="Times New Roman"/>
                <a:cs typeface="Times New Roman"/>
              </a:rPr>
              <a:t>Chart</a:t>
            </a:r>
            <a:endParaRPr lang="id-ID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268760"/>
            <a:ext cx="8352928" cy="4680520"/>
          </a:xfrm>
        </p:spPr>
        <p:txBody>
          <a:bodyPr>
            <a:noAutofit/>
          </a:bodyPr>
          <a:lstStyle/>
          <a:p>
            <a:pPr marL="482479" marR="10157" indent="-45835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83749" algn="l"/>
              </a:tabLst>
            </a:pP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Penambahan </a:t>
            </a:r>
            <a:r>
              <a:rPr lang="id-ID" sz="22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kapasitor </a:t>
            </a:r>
            <a:r>
              <a:rPr lang="id-ID" sz="22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seri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menyebabkan </a:t>
            </a:r>
            <a:r>
              <a:rPr lang="id-ID" sz="22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perputaran </a:t>
            </a:r>
            <a:r>
              <a:rPr lang="id-ID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2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berlawanan </a:t>
            </a:r>
            <a:r>
              <a:rPr lang="id-ID" sz="2200" spc="-3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arah dengan  </a:t>
            </a:r>
            <a:r>
              <a:rPr lang="id-ID" sz="22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perputaran </a:t>
            </a:r>
            <a:r>
              <a:rPr lang="id-ID" sz="22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jarum </a:t>
            </a:r>
            <a:r>
              <a:rPr lang="id-ID" sz="22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jam </a:t>
            </a:r>
            <a:r>
              <a:rPr lang="id-ID" sz="2200" spc="-1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200" spc="-2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lingkaran resistansi</a:t>
            </a:r>
            <a:r>
              <a:rPr lang="id-ID" sz="2200" spc="-1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5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endParaRPr lang="id-ID" sz="2200" dirty="0">
              <a:latin typeface="Times New Roman" pitchFamily="18" charset="0"/>
              <a:cs typeface="Times New Roman" pitchFamily="18" charset="0"/>
            </a:endParaRPr>
          </a:p>
          <a:p>
            <a:pPr marL="482479" marR="10157" indent="-45835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83749" algn="l"/>
              </a:tabLst>
            </a:pP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Penambahan </a:t>
            </a:r>
            <a:r>
              <a:rPr lang="id-ID" sz="2200" spc="-2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induktor </a:t>
            </a:r>
            <a:r>
              <a:rPr lang="id-ID" sz="2200" spc="-1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seri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menyebabkan </a:t>
            </a:r>
            <a:r>
              <a:rPr lang="id-ID" sz="2200" spc="-2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perputaran </a:t>
            </a:r>
            <a:r>
              <a:rPr lang="id-ID" sz="220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200" spc="-3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searah </a:t>
            </a:r>
            <a:r>
              <a:rPr lang="id-ID" sz="2200" spc="-2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perputaran </a:t>
            </a:r>
            <a:r>
              <a:rPr lang="id-ID" sz="2200" spc="-1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jarum  </a:t>
            </a:r>
            <a:r>
              <a:rPr lang="id-ID" sz="220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jam </a:t>
            </a:r>
            <a:r>
              <a:rPr lang="id-ID" sz="2200" spc="-1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200" spc="-2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lingkaran resistansi</a:t>
            </a:r>
            <a:r>
              <a:rPr lang="id-ID" sz="2200" spc="-10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50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konstan</a:t>
            </a:r>
            <a:endParaRPr lang="id-ID" sz="2200" dirty="0">
              <a:latin typeface="Times New Roman" pitchFamily="18" charset="0"/>
              <a:cs typeface="Times New Roman" pitchFamily="18" charset="0"/>
            </a:endParaRPr>
          </a:p>
          <a:p>
            <a:pPr marL="482479" marR="10157" indent="-45835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83749" algn="l"/>
              </a:tabLst>
            </a:pP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Contoh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39679" marR="10157" lvl="1" indent="-458355">
              <a:lnSpc>
                <a:spcPct val="100000"/>
              </a:lnSpc>
              <a:spcBef>
                <a:spcPts val="850"/>
              </a:spcBef>
              <a:buSzPct val="100000"/>
              <a:buFont typeface="Arial"/>
              <a:buChar char="•"/>
              <a:tabLst>
                <a:tab pos="483749" algn="l"/>
              </a:tabLst>
            </a:pP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Impedansi</a:t>
            </a:r>
            <a:r>
              <a:rPr lang="id-ID" sz="2200" spc="5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id-ID" sz="22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id-ID" sz="2200" spc="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0,5</a:t>
            </a:r>
            <a:r>
              <a:rPr lang="id-ID" sz="22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id-ID" sz="22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j0,8</a:t>
            </a:r>
            <a:r>
              <a:rPr lang="id-ID" sz="22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ohm</a:t>
            </a:r>
            <a:r>
              <a:rPr lang="id-ID" sz="22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diseri</a:t>
            </a:r>
            <a:r>
              <a:rPr lang="id-ID" sz="2200" spc="5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z="2200" spc="6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reaktansi</a:t>
            </a:r>
            <a:r>
              <a:rPr lang="id-ID" sz="2200" spc="5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–j1,0</a:t>
            </a:r>
            <a:r>
              <a:rPr lang="id-ID" sz="2200" spc="5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ohm</a:t>
            </a:r>
            <a:r>
              <a:rPr lang="id-ID" sz="22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(berupa</a:t>
            </a:r>
            <a:r>
              <a:rPr lang="id-ID" sz="2200" spc="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Maka </a:t>
            </a:r>
            <a:r>
              <a:rPr lang="id-ID" sz="2200" spc="50" dirty="0">
                <a:latin typeface="Times New Roman" pitchFamily="18" charset="0"/>
                <a:cs typeface="Times New Roman" pitchFamily="18" charset="0"/>
              </a:rPr>
              <a:t>Z’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0,5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j0,8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j1,0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0,5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j0,2</a:t>
            </a:r>
            <a:r>
              <a:rPr lang="id-ID" sz="2200" spc="-1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ohm.</a:t>
            </a:r>
            <a:endParaRPr lang="id-ID" sz="2200" dirty="0">
              <a:latin typeface="Times New Roman" pitchFamily="18" charset="0"/>
              <a:cs typeface="Times New Roman" pitchFamily="18" charset="0"/>
            </a:endParaRPr>
          </a:p>
          <a:p>
            <a:pPr marL="939679" marR="10157" lvl="1" indent="-45835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83749" algn="l"/>
              </a:tabLst>
            </a:pP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baru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ini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merepresentasikan </a:t>
            </a:r>
            <a:r>
              <a:rPr lang="id-ID" sz="2200" spc="-40" dirty="0">
                <a:latin typeface="Times New Roman" pitchFamily="18" charset="0"/>
                <a:cs typeface="Times New Roman" pitchFamily="18" charset="0"/>
              </a:rPr>
              <a:t>harga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seri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C.</a:t>
            </a:r>
          </a:p>
          <a:p>
            <a:pPr marL="939679" marR="10157" lvl="1" indent="-45835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483749" algn="l"/>
              </a:tabLst>
            </a:pP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Untuk menggambarkan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baru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di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Smith Chart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dilakukan dengan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memutar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titik 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lama sesuai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arah komponen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diseri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(berlawanan </a:t>
            </a:r>
            <a:r>
              <a:rPr lang="id-ID" sz="2200" spc="-30" dirty="0">
                <a:latin typeface="Times New Roman" pitchFamily="18" charset="0"/>
                <a:cs typeface="Times New Roman" pitchFamily="18" charset="0"/>
              </a:rPr>
              <a:t>arah dengan 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perputaran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jarum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jam)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pada </a:t>
            </a:r>
            <a:r>
              <a:rPr lang="id-ID" sz="2200" spc="-20" dirty="0">
                <a:latin typeface="Times New Roman" pitchFamily="18" charset="0"/>
                <a:cs typeface="Times New Roman" pitchFamily="18" charset="0"/>
              </a:rPr>
              <a:t>lingkaran </a:t>
            </a:r>
            <a:r>
              <a:rPr lang="id-ID" sz="2200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id-ID" sz="2200" spc="-50" dirty="0">
                <a:latin typeface="Times New Roman" pitchFamily="18" charset="0"/>
                <a:cs typeface="Times New Roman" pitchFamily="18" charset="0"/>
              </a:rPr>
              <a:t>konstan</a:t>
            </a:r>
            <a:r>
              <a:rPr lang="id-ID" sz="2200" spc="-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d-ID" sz="2200" spc="-10" dirty="0">
                <a:latin typeface="Times New Roman" pitchFamily="18" charset="0"/>
                <a:cs typeface="Times New Roman" pitchFamily="18" charset="0"/>
              </a:rPr>
              <a:t>0,5.</a:t>
            </a:r>
            <a:endParaRPr lang="id-ID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id-ID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TTI3H3 - Elektronika RF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A0316-4EA4-4839-879A-416C3129B5C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922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5517</TotalTime>
  <Words>1625</Words>
  <Application>Microsoft Office PowerPoint</Application>
  <PresentationFormat>Widescreen</PresentationFormat>
  <Paragraphs>178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 Black</vt:lpstr>
      <vt:lpstr>Britannic Bold</vt:lpstr>
      <vt:lpstr>Calibri</vt:lpstr>
      <vt:lpstr>Calibri Light</vt:lpstr>
      <vt:lpstr>Cambria Math</vt:lpstr>
      <vt:lpstr>Symbol</vt:lpstr>
      <vt:lpstr>Times New Roman</vt:lpstr>
      <vt:lpstr>Wingdings</vt:lpstr>
      <vt:lpstr>1_Office Theme</vt:lpstr>
      <vt:lpstr>Equation</vt:lpstr>
      <vt:lpstr>Visio</vt:lpstr>
      <vt:lpstr>RANGKAIAN PENYESUAIAN IMPEDANSI</vt:lpstr>
      <vt:lpstr>PEMAKAIAN SMITH CHART PADA RANGKAIAN PENYESUAI IMPEDANSI (IMC)</vt:lpstr>
      <vt:lpstr>Penggambaran Harga Impedansi dan  Admitansi</vt:lpstr>
      <vt:lpstr>Z dan Y pada Smith Chart (Z-chart dan Y-chart)</vt:lpstr>
      <vt:lpstr>Normalisasi Impedansi Pada Smith Chart</vt:lpstr>
      <vt:lpstr>Konversi Impedansi ke  Admitansi</vt:lpstr>
      <vt:lpstr>Contoh konversi Z ke Y (Z-chart ke Y-chart)</vt:lpstr>
      <vt:lpstr>Contoh membaca Z &amp; Y (doble smith-chart)</vt:lpstr>
      <vt:lpstr>Manipulasi Impedansi Pada Smith Chart</vt:lpstr>
      <vt:lpstr>Manipulasi Admitansi Pada Smith Chart</vt:lpstr>
      <vt:lpstr>Kesimpulan manipulasi impedansi dan admitansi pada SC (double SC)</vt:lpstr>
      <vt:lpstr>Contoh : Manipulasi Impedansi dan Admitansi Pada Smith Chart</vt:lpstr>
      <vt:lpstr>PowerPoint Presentation</vt:lpstr>
      <vt:lpstr>Contoh : Manipulasi Impedansi dan Admitansi Pada Smith Chart</vt:lpstr>
      <vt:lpstr>PowerPoint Presentation</vt:lpstr>
      <vt:lpstr>Penyesuai Impedansi Pada Smith Chart</vt:lpstr>
      <vt:lpstr>Penyesuai Impedansi Pada Smith Chart (cont’)</vt:lpstr>
      <vt:lpstr>Plot dengan double SC</vt:lpstr>
      <vt:lpstr>PowerPoint Presentation</vt:lpstr>
      <vt:lpstr>PowerPoint Presentation</vt:lpstr>
      <vt:lpstr>PowerPoint Presentation</vt:lpstr>
      <vt:lpstr>PowerPoint Presentation</vt:lpstr>
      <vt:lpstr>Persamaan-persamaan untuk denormalisasi:</vt:lpstr>
      <vt:lpstr>Contoh soal:</vt:lpstr>
      <vt:lpstr>Contoh soal:</vt:lpstr>
      <vt:lpstr>Contoh soal:</vt:lpstr>
      <vt:lpstr>Latihan soal: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RANGKAIAN RESONATOR</dc:title>
  <dc:creator>INSPIRON 14</dc:creator>
  <cp:lastModifiedBy>BUDI PRASETYA</cp:lastModifiedBy>
  <cp:revision>54</cp:revision>
  <dcterms:created xsi:type="dcterms:W3CDTF">2020-06-23T01:59:22Z</dcterms:created>
  <dcterms:modified xsi:type="dcterms:W3CDTF">2021-02-10T04:38:33Z</dcterms:modified>
</cp:coreProperties>
</file>