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>
      <p:cViewPr varScale="1">
        <p:scale>
          <a:sx n="72" d="100"/>
          <a:sy n="72" d="100"/>
        </p:scale>
        <p:origin x="57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B81BB-8D28-4D56-905F-C15C9AAE3FCB}" type="datetimeFigureOut">
              <a:rPr lang="en-ID" smtClean="0"/>
              <a:t>9/19/2021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8F055-B671-4083-BB88-869FADC0431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6361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4026-34F3-4F50-B949-45B28150853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479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4254-A736-4A0E-8945-38A0E83D9AC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509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E219-B20D-41ED-B98A-5ED860A8F0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14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1283-C7DE-4A47-B1BE-015AA3FEC57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716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C603B-FCA2-4304-919A-D9A96309781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940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E5A40-4C5C-44F5-8611-BA1A24C6B60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57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C65D-87CB-4F16-8C6F-169506E6537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7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ED74-8EF9-4924-8A03-48A6AA5F551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031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97FA-FC00-4C21-AB8E-77FE172FB9D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05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9EDE-7F34-4401-BF8A-67C6317D559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794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1EE5-3D20-4F3D-8EB1-807436BB952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153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F2274-7DC7-4F36-B046-8F3FF8BD338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DF5314-C39F-413E-9E05-2F3FE5010F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715"/>
          <a:stretch>
            <a:fillRect/>
          </a:stretch>
        </p:blipFill>
        <p:spPr>
          <a:xfrm>
            <a:off x="0" y="6513195"/>
            <a:ext cx="12192000" cy="3568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54F20C-4C1D-4B8A-98F3-78E174B6A89E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9" y="98399"/>
            <a:ext cx="1519707" cy="51844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59BCE26-7202-4820-AD9D-F730CFE8ED52}"/>
              </a:ext>
            </a:extLst>
          </p:cNvPr>
          <p:cNvGrpSpPr/>
          <p:nvPr userDrawn="1"/>
        </p:nvGrpSpPr>
        <p:grpSpPr>
          <a:xfrm>
            <a:off x="10535285" y="-12065"/>
            <a:ext cx="1512571" cy="758190"/>
            <a:chOff x="6300723" y="2306500"/>
            <a:chExt cx="3681477" cy="184463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A563BE5-54F0-46ED-92D1-A4133A5DC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7550" y="2404247"/>
              <a:ext cx="2034650" cy="164913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D6ACACB-856A-4CA9-A4A5-B59747F1DF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92" r="59030"/>
            <a:stretch>
              <a:fillRect/>
            </a:stretch>
          </p:blipFill>
          <p:spPr>
            <a:xfrm>
              <a:off x="6300723" y="2306500"/>
              <a:ext cx="1833344" cy="1844632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9ED5529E-2D0E-4CB1-8EF0-C4EBB5EB2C84}"/>
              </a:ext>
            </a:extLst>
          </p:cNvPr>
          <p:cNvSpPr/>
          <p:nvPr userDrawn="1"/>
        </p:nvSpPr>
        <p:spPr>
          <a:xfrm>
            <a:off x="1751971" y="69225"/>
            <a:ext cx="8806815" cy="535305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u="sng">
              <a:solidFill>
                <a:prstClr val="white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2F2BE867-6029-43FF-98CA-490BE979784B}"/>
              </a:ext>
            </a:extLst>
          </p:cNvPr>
          <p:cNvSpPr/>
          <p:nvPr userDrawn="1"/>
        </p:nvSpPr>
        <p:spPr>
          <a:xfrm>
            <a:off x="1751968" y="69225"/>
            <a:ext cx="304165" cy="535305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u="sng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654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919536" y="3140968"/>
            <a:ext cx="8424936" cy="1224136"/>
          </a:xfrm>
        </p:spPr>
        <p:txBody>
          <a:bodyPr>
            <a:noAutofit/>
          </a:bodyPr>
          <a:lstStyle/>
          <a:p>
            <a:r>
              <a:rPr lang="id-ID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TTI3H3</a:t>
            </a:r>
            <a:r>
              <a:rPr lang="en-US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5400" b="1" dirty="0" err="1"/>
              <a:t>Elektronika</a:t>
            </a:r>
            <a:r>
              <a:rPr lang="en-US" sz="5400" b="1" dirty="0"/>
              <a:t> </a:t>
            </a:r>
            <a:r>
              <a:rPr lang="id-ID" sz="5400" b="1" dirty="0"/>
              <a:t>RF</a:t>
            </a:r>
            <a:endParaRPr lang="en-US" sz="5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52950" y="6304244"/>
            <a:ext cx="3086100" cy="365125"/>
          </a:xfrm>
        </p:spPr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ubtitle 6"/>
          <p:cNvSpPr txBox="1">
            <a:spLocks/>
          </p:cNvSpPr>
          <p:nvPr/>
        </p:nvSpPr>
        <p:spPr>
          <a:xfrm>
            <a:off x="2694384" y="915791"/>
            <a:ext cx="6858000" cy="5817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err="1">
                <a:solidFill>
                  <a:prstClr val="black"/>
                </a:solidFill>
              </a:rPr>
              <a:t>Pengenalan</a:t>
            </a:r>
            <a:r>
              <a:rPr lang="en-US" sz="3600" b="1" dirty="0">
                <a:solidFill>
                  <a:prstClr val="black"/>
                </a:solidFill>
              </a:rPr>
              <a:t> MK</a:t>
            </a:r>
          </a:p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650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Rx : Receiver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847528" y="1628800"/>
            <a:ext cx="8568952" cy="4608512"/>
            <a:chOff x="374993" y="1511300"/>
            <a:chExt cx="8327682" cy="3933825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 rot="10800000">
              <a:off x="844550" y="2239963"/>
              <a:ext cx="838200" cy="7620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rot="10800000" wrap="none" anchor="ctr"/>
            <a:lstStyle/>
            <a:p>
              <a:pPr algn="ctr" eaLnBrk="1" hangingPunct="1"/>
              <a:endParaRPr lang="en-GB" sz="2400">
                <a:latin typeface="Tahoma" charset="0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2063750" y="2239963"/>
              <a:ext cx="838200" cy="7620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/>
              <a:r>
                <a:rPr lang="en-US" sz="2400" dirty="0">
                  <a:solidFill>
                    <a:srgbClr val="191925"/>
                  </a:solidFill>
                  <a:latin typeface="Tahoma" charset="0"/>
                </a:rPr>
                <a:t>De</a:t>
              </a:r>
            </a:p>
            <a:p>
              <a:pPr algn="ctr" eaLnBrk="1" hangingPunct="1"/>
              <a:r>
                <a:rPr lang="en-US" sz="2400" dirty="0">
                  <a:solidFill>
                    <a:srgbClr val="191925"/>
                  </a:solidFill>
                  <a:latin typeface="Tahoma" charset="0"/>
                </a:rPr>
                <a:t>Mod</a:t>
              </a:r>
              <a:endParaRPr lang="en-GB" sz="2400" dirty="0">
                <a:solidFill>
                  <a:srgbClr val="191925"/>
                </a:solidFill>
                <a:latin typeface="Tahoma" charset="0"/>
              </a:endParaRP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 rot="10800000">
              <a:off x="3282950" y="2239963"/>
              <a:ext cx="838200" cy="7620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rot="10800000" wrap="none" anchor="ctr"/>
            <a:lstStyle/>
            <a:p>
              <a:pPr algn="ctr" eaLnBrk="1" hangingPunct="1"/>
              <a:endParaRPr lang="en-GB" sz="2400">
                <a:latin typeface="Tahoma" charset="0"/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4578350" y="2239963"/>
              <a:ext cx="990600" cy="7620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/>
              <a:r>
                <a:rPr lang="en-US" sz="2400" dirty="0">
                  <a:solidFill>
                    <a:srgbClr val="191925"/>
                  </a:solidFill>
                  <a:latin typeface="Tahoma" charset="0"/>
                </a:rPr>
                <a:t>Down</a:t>
              </a:r>
            </a:p>
            <a:p>
              <a:pPr algn="ctr" eaLnBrk="1" hangingPunct="1"/>
              <a:r>
                <a:rPr lang="en-US" sz="2400" dirty="0" err="1">
                  <a:solidFill>
                    <a:srgbClr val="191925"/>
                  </a:solidFill>
                  <a:latin typeface="Tahoma" charset="0"/>
                </a:rPr>
                <a:t>Conv</a:t>
              </a:r>
              <a:endParaRPr lang="en-GB" sz="2400" dirty="0">
                <a:solidFill>
                  <a:srgbClr val="191925"/>
                </a:solidFill>
                <a:latin typeface="Tahoma" charset="0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 rot="10800000">
              <a:off x="6026150" y="2239963"/>
              <a:ext cx="933450" cy="7620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rot="10800000" wrap="none" anchor="ctr"/>
            <a:lstStyle/>
            <a:p>
              <a:pPr algn="ctr" eaLnBrk="1" hangingPunct="1"/>
              <a:endParaRPr lang="en-GB" sz="2400">
                <a:latin typeface="Tahoma" charset="0"/>
              </a:endParaRPr>
            </a:p>
          </p:txBody>
        </p:sp>
        <p:sp>
          <p:nvSpPr>
            <p:cNvPr id="12" name="AutoShape 8"/>
            <p:cNvSpPr>
              <a:spLocks noChangeArrowheads="1"/>
            </p:cNvSpPr>
            <p:nvPr/>
          </p:nvSpPr>
          <p:spPr bwMode="auto">
            <a:xfrm rot="10800000">
              <a:off x="374993" y="2468563"/>
              <a:ext cx="457200" cy="381000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9"/>
            <p:cNvSpPr>
              <a:spLocks noChangeArrowheads="1"/>
            </p:cNvSpPr>
            <p:nvPr/>
          </p:nvSpPr>
          <p:spPr bwMode="auto">
            <a:xfrm rot="10800000">
              <a:off x="1682750" y="2468563"/>
              <a:ext cx="381000" cy="381000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10"/>
            <p:cNvSpPr>
              <a:spLocks noChangeArrowheads="1"/>
            </p:cNvSpPr>
            <p:nvPr/>
          </p:nvSpPr>
          <p:spPr bwMode="auto">
            <a:xfrm rot="10800000">
              <a:off x="2901950" y="2468563"/>
              <a:ext cx="381000" cy="381000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 rot="10800000">
              <a:off x="1073150" y="2392363"/>
              <a:ext cx="381000" cy="533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32"/>
                </a:cxn>
                <a:cxn ang="0">
                  <a:pos x="240" y="240"/>
                </a:cxn>
                <a:cxn ang="0">
                  <a:pos x="0" y="0"/>
                </a:cxn>
              </a:cxnLst>
              <a:rect l="0" t="0" r="r" b="b"/>
              <a:pathLst>
                <a:path w="240" h="432">
                  <a:moveTo>
                    <a:pt x="0" y="0"/>
                  </a:moveTo>
                  <a:lnTo>
                    <a:pt x="0" y="432"/>
                  </a:lnTo>
                  <a:lnTo>
                    <a:pt x="24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 rot="10800000">
              <a:off x="3511550" y="2316163"/>
              <a:ext cx="381000" cy="609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32"/>
                </a:cxn>
                <a:cxn ang="0">
                  <a:pos x="240" y="240"/>
                </a:cxn>
                <a:cxn ang="0">
                  <a:pos x="0" y="0"/>
                </a:cxn>
              </a:cxnLst>
              <a:rect l="0" t="0" r="r" b="b"/>
              <a:pathLst>
                <a:path w="240" h="432">
                  <a:moveTo>
                    <a:pt x="0" y="0"/>
                  </a:moveTo>
                  <a:lnTo>
                    <a:pt x="0" y="432"/>
                  </a:lnTo>
                  <a:lnTo>
                    <a:pt x="24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AutoShape 13"/>
            <p:cNvSpPr>
              <a:spLocks noChangeArrowheads="1"/>
            </p:cNvSpPr>
            <p:nvPr/>
          </p:nvSpPr>
          <p:spPr bwMode="auto">
            <a:xfrm rot="10800000">
              <a:off x="4121150" y="2392363"/>
              <a:ext cx="457200" cy="381000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 rot="10800000">
              <a:off x="6254750" y="2316163"/>
              <a:ext cx="381000" cy="609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32"/>
                </a:cxn>
                <a:cxn ang="0">
                  <a:pos x="240" y="240"/>
                </a:cxn>
                <a:cxn ang="0">
                  <a:pos x="0" y="0"/>
                </a:cxn>
              </a:cxnLst>
              <a:rect l="0" t="0" r="r" b="b"/>
              <a:pathLst>
                <a:path w="240" h="432">
                  <a:moveTo>
                    <a:pt x="0" y="0"/>
                  </a:moveTo>
                  <a:lnTo>
                    <a:pt x="0" y="432"/>
                  </a:lnTo>
                  <a:lnTo>
                    <a:pt x="24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AutoShape 15"/>
            <p:cNvSpPr>
              <a:spLocks/>
            </p:cNvSpPr>
            <p:nvPr/>
          </p:nvSpPr>
          <p:spPr bwMode="auto">
            <a:xfrm rot="16200000" flipV="1">
              <a:off x="1187450" y="1592263"/>
              <a:ext cx="304800" cy="990600"/>
            </a:xfrm>
            <a:prstGeom prst="leftBrace">
              <a:avLst>
                <a:gd name="adj1" fmla="val 27083"/>
                <a:gd name="adj2" fmla="val 50000"/>
              </a:avLst>
            </a:prstGeom>
            <a:noFill/>
            <a:ln w="12700">
              <a:solidFill>
                <a:srgbClr val="7030A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AutoShape 16"/>
            <p:cNvSpPr>
              <a:spLocks/>
            </p:cNvSpPr>
            <p:nvPr/>
          </p:nvSpPr>
          <p:spPr bwMode="auto">
            <a:xfrm rot="16200000" flipV="1">
              <a:off x="3549650" y="1592263"/>
              <a:ext cx="304800" cy="990600"/>
            </a:xfrm>
            <a:prstGeom prst="leftBrace">
              <a:avLst>
                <a:gd name="adj1" fmla="val 27083"/>
                <a:gd name="adj2" fmla="val 50000"/>
              </a:avLst>
            </a:prstGeom>
            <a:noFill/>
            <a:ln w="12700">
              <a:solidFill>
                <a:srgbClr val="7030A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AutoShape 17"/>
            <p:cNvSpPr>
              <a:spLocks/>
            </p:cNvSpPr>
            <p:nvPr/>
          </p:nvSpPr>
          <p:spPr bwMode="auto">
            <a:xfrm rot="16200000" flipV="1">
              <a:off x="6292850" y="1592263"/>
              <a:ext cx="304800" cy="990600"/>
            </a:xfrm>
            <a:prstGeom prst="leftBrace">
              <a:avLst>
                <a:gd name="adj1" fmla="val 27083"/>
                <a:gd name="adj2" fmla="val 50000"/>
              </a:avLst>
            </a:prstGeom>
            <a:noFill/>
            <a:ln w="12700">
              <a:solidFill>
                <a:srgbClr val="7030A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AutoShape 18"/>
            <p:cNvSpPr>
              <a:spLocks noChangeArrowheads="1"/>
            </p:cNvSpPr>
            <p:nvPr/>
          </p:nvSpPr>
          <p:spPr bwMode="auto">
            <a:xfrm rot="10800000">
              <a:off x="5568950" y="2468563"/>
              <a:ext cx="457200" cy="381000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911225" y="1735138"/>
              <a:ext cx="1152525" cy="6699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/>
            </a:p>
            <a:p>
              <a:pPr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864857" y="1592263"/>
              <a:ext cx="1152525" cy="341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err="1"/>
                <a:t>Penguat</a:t>
              </a:r>
              <a:r>
                <a:rPr lang="en-US" sz="2000" dirty="0"/>
                <a:t> </a:t>
              </a:r>
            </a:p>
          </p:txBody>
        </p:sp>
        <p:sp>
          <p:nvSpPr>
            <p:cNvPr id="25" name="Text Box 21"/>
            <p:cNvSpPr txBox="1">
              <a:spLocks noChangeArrowheads="1"/>
            </p:cNvSpPr>
            <p:nvPr/>
          </p:nvSpPr>
          <p:spPr bwMode="auto">
            <a:xfrm>
              <a:off x="3104233" y="1600028"/>
              <a:ext cx="1441450" cy="341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err="1"/>
                <a:t>Penguat</a:t>
              </a:r>
              <a:r>
                <a:rPr lang="en-US" sz="2000" dirty="0"/>
                <a:t> IF</a:t>
              </a:r>
            </a:p>
          </p:txBody>
        </p:sp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6084888" y="1511300"/>
              <a:ext cx="792162" cy="315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LNA</a:t>
              </a:r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6959600" y="2590800"/>
              <a:ext cx="1320800" cy="152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 flipV="1">
              <a:off x="8537575" y="1828800"/>
              <a:ext cx="0" cy="838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 flipH="1" flipV="1">
              <a:off x="8372475" y="1600200"/>
              <a:ext cx="165100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 flipV="1">
              <a:off x="8537575" y="1600200"/>
              <a:ext cx="165100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27"/>
            <p:cNvSpPr txBox="1">
              <a:spLocks noChangeArrowheads="1"/>
            </p:cNvSpPr>
            <p:nvPr/>
          </p:nvSpPr>
          <p:spPr bwMode="auto">
            <a:xfrm>
              <a:off x="6877050" y="2667000"/>
              <a:ext cx="1403350" cy="315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saltran</a:t>
              </a:r>
            </a:p>
          </p:txBody>
        </p:sp>
        <p:sp>
          <p:nvSpPr>
            <p:cNvPr id="32" name="Text Box 28"/>
            <p:cNvSpPr txBox="1">
              <a:spLocks noChangeArrowheads="1"/>
            </p:cNvSpPr>
            <p:nvPr/>
          </p:nvSpPr>
          <p:spPr bwMode="auto">
            <a:xfrm>
              <a:off x="7550150" y="1828800"/>
              <a:ext cx="1116013" cy="315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antena</a:t>
              </a:r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6959600" y="2590800"/>
              <a:ext cx="1320800" cy="152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>
              <a:off x="8280400" y="2667000"/>
              <a:ext cx="263525" cy="47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 flipV="1">
              <a:off x="8537575" y="1828800"/>
              <a:ext cx="0" cy="838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 flipH="1" flipV="1">
              <a:off x="8372475" y="1600200"/>
              <a:ext cx="165100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33"/>
            <p:cNvSpPr>
              <a:spLocks noChangeShapeType="1"/>
            </p:cNvSpPr>
            <p:nvPr/>
          </p:nvSpPr>
          <p:spPr bwMode="auto">
            <a:xfrm flipV="1">
              <a:off x="8537575" y="1600200"/>
              <a:ext cx="165100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34"/>
            <p:cNvSpPr>
              <a:spLocks noChangeArrowheads="1"/>
            </p:cNvSpPr>
            <p:nvPr/>
          </p:nvSpPr>
          <p:spPr bwMode="auto">
            <a:xfrm>
              <a:off x="3994150" y="3743325"/>
              <a:ext cx="850900" cy="45085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lang="en-US" sz="2400" dirty="0">
                  <a:solidFill>
                    <a:srgbClr val="191925"/>
                  </a:solidFill>
                  <a:latin typeface="Tahoma" charset="0"/>
                </a:rPr>
                <a:t>Filter</a:t>
              </a:r>
              <a:endParaRPr lang="en-GB" sz="2400" dirty="0">
                <a:solidFill>
                  <a:srgbClr val="191925"/>
                </a:solidFill>
                <a:latin typeface="Tahoma" charset="0"/>
              </a:endParaRPr>
            </a:p>
          </p:txBody>
        </p:sp>
        <p:sp>
          <p:nvSpPr>
            <p:cNvPr id="39" name="AutoShape 35"/>
            <p:cNvSpPr>
              <a:spLocks noChangeArrowheads="1"/>
            </p:cNvSpPr>
            <p:nvPr/>
          </p:nvSpPr>
          <p:spPr bwMode="auto">
            <a:xfrm rot="10800000">
              <a:off x="3584575" y="3871913"/>
              <a:ext cx="401638" cy="225425"/>
            </a:xfrm>
            <a:prstGeom prst="rightArrow">
              <a:avLst>
                <a:gd name="adj1" fmla="val 50000"/>
                <a:gd name="adj2" fmla="val 4454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36"/>
            <p:cNvSpPr>
              <a:spLocks noChangeArrowheads="1"/>
            </p:cNvSpPr>
            <p:nvPr/>
          </p:nvSpPr>
          <p:spPr bwMode="auto">
            <a:xfrm>
              <a:off x="5297488" y="3743325"/>
              <a:ext cx="625475" cy="450850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AutoShape 37"/>
            <p:cNvSpPr>
              <a:spLocks noChangeArrowheads="1"/>
            </p:cNvSpPr>
            <p:nvPr/>
          </p:nvSpPr>
          <p:spPr bwMode="auto">
            <a:xfrm rot="10800000">
              <a:off x="4849813" y="3878263"/>
              <a:ext cx="403225" cy="225425"/>
            </a:xfrm>
            <a:prstGeom prst="rightArrow">
              <a:avLst>
                <a:gd name="adj1" fmla="val 50000"/>
                <a:gd name="adj2" fmla="val 4471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AutoShape 38"/>
            <p:cNvSpPr>
              <a:spLocks noChangeArrowheads="1"/>
            </p:cNvSpPr>
            <p:nvPr/>
          </p:nvSpPr>
          <p:spPr bwMode="auto">
            <a:xfrm rot="10800000">
              <a:off x="5953125" y="3878263"/>
              <a:ext cx="401638" cy="225425"/>
            </a:xfrm>
            <a:prstGeom prst="rightArrow">
              <a:avLst>
                <a:gd name="adj1" fmla="val 50000"/>
                <a:gd name="adj2" fmla="val 4454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AutoShape 39"/>
            <p:cNvSpPr>
              <a:spLocks noChangeArrowheads="1"/>
            </p:cNvSpPr>
            <p:nvPr/>
          </p:nvSpPr>
          <p:spPr bwMode="auto">
            <a:xfrm rot="-5400000">
              <a:off x="5399087" y="4316413"/>
              <a:ext cx="404813" cy="223838"/>
            </a:xfrm>
            <a:prstGeom prst="rightArrow">
              <a:avLst>
                <a:gd name="adj1" fmla="val 50000"/>
                <a:gd name="adj2" fmla="val 4521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Oval 40"/>
            <p:cNvSpPr>
              <a:spLocks noChangeArrowheads="1"/>
            </p:cNvSpPr>
            <p:nvPr/>
          </p:nvSpPr>
          <p:spPr bwMode="auto">
            <a:xfrm>
              <a:off x="5297488" y="4645025"/>
              <a:ext cx="625475" cy="450850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41"/>
            <p:cNvSpPr>
              <a:spLocks/>
            </p:cNvSpPr>
            <p:nvPr/>
          </p:nvSpPr>
          <p:spPr bwMode="auto">
            <a:xfrm>
              <a:off x="5430838" y="4772025"/>
              <a:ext cx="358775" cy="203200"/>
            </a:xfrm>
            <a:custGeom>
              <a:avLst/>
              <a:gdLst/>
              <a:ahLst/>
              <a:cxnLst>
                <a:cxn ang="0">
                  <a:pos x="0" y="152"/>
                </a:cxn>
                <a:cxn ang="0">
                  <a:pos x="48" y="8"/>
                </a:cxn>
                <a:cxn ang="0">
                  <a:pos x="288" y="200"/>
                </a:cxn>
                <a:cxn ang="0">
                  <a:pos x="384" y="104"/>
                </a:cxn>
              </a:cxnLst>
              <a:rect l="0" t="0" r="r" b="b"/>
              <a:pathLst>
                <a:path w="384" h="216">
                  <a:moveTo>
                    <a:pt x="0" y="152"/>
                  </a:moveTo>
                  <a:cubicBezTo>
                    <a:pt x="0" y="76"/>
                    <a:pt x="0" y="0"/>
                    <a:pt x="48" y="8"/>
                  </a:cubicBezTo>
                  <a:cubicBezTo>
                    <a:pt x="96" y="16"/>
                    <a:pt x="232" y="184"/>
                    <a:pt x="288" y="200"/>
                  </a:cubicBezTo>
                  <a:cubicBezTo>
                    <a:pt x="344" y="216"/>
                    <a:pt x="364" y="160"/>
                    <a:pt x="384" y="104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" name="Line 42"/>
            <p:cNvSpPr>
              <a:spLocks noChangeShapeType="1"/>
            </p:cNvSpPr>
            <p:nvPr/>
          </p:nvSpPr>
          <p:spPr bwMode="auto">
            <a:xfrm>
              <a:off x="5386388" y="3787775"/>
              <a:ext cx="403225" cy="315913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" name="Line 43"/>
            <p:cNvSpPr>
              <a:spLocks noChangeShapeType="1"/>
            </p:cNvSpPr>
            <p:nvPr/>
          </p:nvSpPr>
          <p:spPr bwMode="auto">
            <a:xfrm flipV="1">
              <a:off x="5430838" y="3787775"/>
              <a:ext cx="314325" cy="36195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" name="Rectangle 44"/>
            <p:cNvSpPr>
              <a:spLocks noChangeArrowheads="1"/>
            </p:cNvSpPr>
            <p:nvPr/>
          </p:nvSpPr>
          <p:spPr bwMode="auto">
            <a:xfrm>
              <a:off x="5210175" y="3382963"/>
              <a:ext cx="906463" cy="271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/>
            <a:lstStyle/>
            <a:p>
              <a:pPr algn="ctr" eaLnBrk="1" hangingPunct="1"/>
              <a:r>
                <a:rPr lang="en-US" sz="1600" b="1">
                  <a:latin typeface="Tahoma" charset="0"/>
                </a:rPr>
                <a:t>Mixer</a:t>
              </a:r>
              <a:endParaRPr lang="en-GB" sz="1600" b="1">
                <a:latin typeface="Tahoma" charset="0"/>
              </a:endParaRPr>
            </a:p>
          </p:txBody>
        </p:sp>
        <p:sp>
          <p:nvSpPr>
            <p:cNvPr id="49" name="Rectangle 45"/>
            <p:cNvSpPr>
              <a:spLocks noChangeArrowheads="1"/>
            </p:cNvSpPr>
            <p:nvPr/>
          </p:nvSpPr>
          <p:spPr bwMode="auto">
            <a:xfrm>
              <a:off x="4784725" y="5191125"/>
              <a:ext cx="1676400" cy="25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/>
            <a:lstStyle/>
            <a:p>
              <a:pPr algn="ctr" eaLnBrk="1" hangingPunct="1"/>
              <a:r>
                <a:rPr lang="en-US" sz="1600" b="1">
                  <a:latin typeface="Tahoma" charset="0"/>
                </a:rPr>
                <a:t>Oscillator</a:t>
              </a:r>
              <a:endParaRPr lang="en-GB" sz="1600" b="1">
                <a:latin typeface="Tahoma" charset="0"/>
              </a:endParaRPr>
            </a:p>
          </p:txBody>
        </p:sp>
        <p:sp>
          <p:nvSpPr>
            <p:cNvPr id="50" name="Rectangle 46"/>
            <p:cNvSpPr>
              <a:spLocks noChangeArrowheads="1"/>
            </p:cNvSpPr>
            <p:nvPr/>
          </p:nvSpPr>
          <p:spPr bwMode="auto">
            <a:xfrm>
              <a:off x="6218238" y="3670300"/>
              <a:ext cx="592137" cy="225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/>
            <a:lstStyle/>
            <a:p>
              <a:pPr algn="ctr" eaLnBrk="1" hangingPunct="1"/>
              <a:r>
                <a:rPr lang="en-US" sz="1600" b="1">
                  <a:latin typeface="Tahoma" charset="0"/>
                </a:rPr>
                <a:t>RF</a:t>
              </a:r>
              <a:endParaRPr lang="en-GB" sz="1600" b="1">
                <a:latin typeface="Tahoma" charset="0"/>
              </a:endParaRPr>
            </a:p>
          </p:txBody>
        </p:sp>
        <p:sp>
          <p:nvSpPr>
            <p:cNvPr id="51" name="Rectangle 47"/>
            <p:cNvSpPr>
              <a:spLocks noChangeArrowheads="1"/>
            </p:cNvSpPr>
            <p:nvPr/>
          </p:nvSpPr>
          <p:spPr bwMode="auto">
            <a:xfrm>
              <a:off x="3554413" y="4103688"/>
              <a:ext cx="447675" cy="269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/>
            <a:lstStyle/>
            <a:p>
              <a:pPr algn="ctr" eaLnBrk="1" hangingPunct="1"/>
              <a:r>
                <a:rPr lang="en-US" sz="1600" b="1">
                  <a:latin typeface="Tahoma" charset="0"/>
                </a:rPr>
                <a:t>IF</a:t>
              </a:r>
              <a:endParaRPr lang="en-GB" sz="1600" b="1">
                <a:latin typeface="Tahoma" charset="0"/>
              </a:endParaRPr>
            </a:p>
          </p:txBody>
        </p:sp>
        <p:sp>
          <p:nvSpPr>
            <p:cNvPr id="52" name="AutoShape 48"/>
            <p:cNvSpPr>
              <a:spLocks/>
            </p:cNvSpPr>
            <p:nvPr/>
          </p:nvSpPr>
          <p:spPr bwMode="auto">
            <a:xfrm rot="5400000">
              <a:off x="5167312" y="2490788"/>
              <a:ext cx="231775" cy="1441450"/>
            </a:xfrm>
            <a:prstGeom prst="leftBrace">
              <a:avLst>
                <a:gd name="adj1" fmla="val 51826"/>
                <a:gd name="adj2" fmla="val 50000"/>
              </a:avLst>
            </a:prstGeom>
            <a:noFill/>
            <a:ln w="12700">
              <a:solidFill>
                <a:srgbClr val="7030A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AutoShape 49"/>
            <p:cNvSpPr>
              <a:spLocks noChangeArrowheads="1"/>
            </p:cNvSpPr>
            <p:nvPr/>
          </p:nvSpPr>
          <p:spPr bwMode="auto">
            <a:xfrm rot="-5400000">
              <a:off x="2246313" y="3155950"/>
              <a:ext cx="457200" cy="142875"/>
            </a:xfrm>
            <a:prstGeom prst="rightArrow">
              <a:avLst>
                <a:gd name="adj1" fmla="val 50000"/>
                <a:gd name="adj2" fmla="val 8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Rectangle 50"/>
            <p:cNvSpPr>
              <a:spLocks noChangeArrowheads="1"/>
            </p:cNvSpPr>
            <p:nvPr/>
          </p:nvSpPr>
          <p:spPr bwMode="auto">
            <a:xfrm>
              <a:off x="2114550" y="3455988"/>
              <a:ext cx="635000" cy="45085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lang="en-US" sz="2400" dirty="0">
                  <a:solidFill>
                    <a:srgbClr val="191925"/>
                  </a:solidFill>
                  <a:latin typeface="Tahoma" charset="0"/>
                </a:rPr>
                <a:t>C R</a:t>
              </a:r>
              <a:endParaRPr lang="en-GB" sz="2400" dirty="0">
                <a:solidFill>
                  <a:srgbClr val="191925"/>
                </a:solidFill>
                <a:latin typeface="Tahoma" charset="0"/>
              </a:endParaRPr>
            </a:p>
          </p:txBody>
        </p:sp>
        <p:sp>
          <p:nvSpPr>
            <p:cNvPr id="55" name="AutoShape 51"/>
            <p:cNvSpPr>
              <a:spLocks noChangeArrowheads="1"/>
            </p:cNvSpPr>
            <p:nvPr/>
          </p:nvSpPr>
          <p:spPr bwMode="auto">
            <a:xfrm rot="10800000">
              <a:off x="2778125" y="3598863"/>
              <a:ext cx="288925" cy="142875"/>
            </a:xfrm>
            <a:prstGeom prst="rightArrow">
              <a:avLst>
                <a:gd name="adj1" fmla="val 50000"/>
                <a:gd name="adj2" fmla="val 5055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52"/>
            <p:cNvSpPr>
              <a:spLocks noChangeArrowheads="1"/>
            </p:cNvSpPr>
            <p:nvPr/>
          </p:nvSpPr>
          <p:spPr bwMode="auto">
            <a:xfrm>
              <a:off x="3090863" y="2767013"/>
              <a:ext cx="73025" cy="9445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3898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KOMPONEN PENILAIAN: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152650" y="1700809"/>
            <a:ext cx="8335838" cy="45557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a.	UTS			: 35 %</a:t>
            </a:r>
          </a:p>
          <a:p>
            <a:pPr marL="0" indent="0">
              <a:buNone/>
            </a:pPr>
            <a:r>
              <a:rPr lang="en-US" dirty="0"/>
              <a:t>b.	</a:t>
            </a:r>
            <a:r>
              <a:rPr lang="en-US" dirty="0" err="1"/>
              <a:t>Tugas&amp;Quis</a:t>
            </a:r>
            <a:r>
              <a:rPr lang="en-US" dirty="0"/>
              <a:t> 1 	: 15 %</a:t>
            </a:r>
          </a:p>
          <a:p>
            <a:pPr marL="0" indent="0">
              <a:buNone/>
            </a:pPr>
            <a:r>
              <a:rPr lang="en-US" dirty="0"/>
              <a:t>c.	</a:t>
            </a:r>
            <a:r>
              <a:rPr lang="en-US" dirty="0" err="1"/>
              <a:t>Tugas&amp;Quis</a:t>
            </a:r>
            <a:r>
              <a:rPr lang="en-US" dirty="0"/>
              <a:t> 2	: 15 %</a:t>
            </a:r>
          </a:p>
          <a:p>
            <a:pPr marL="0" indent="0">
              <a:buNone/>
            </a:pPr>
            <a:r>
              <a:rPr lang="en-US" dirty="0"/>
              <a:t>d.	UAS			: 35 %</a:t>
            </a:r>
          </a:p>
          <a:p>
            <a:endParaRPr lang="en-US" dirty="0"/>
          </a:p>
          <a:p>
            <a:r>
              <a:rPr lang="en-US" dirty="0" err="1"/>
              <a:t>Syarat</a:t>
            </a:r>
            <a:r>
              <a:rPr lang="en-US" dirty="0"/>
              <a:t> </a:t>
            </a:r>
            <a:r>
              <a:rPr lang="en-US" dirty="0" err="1"/>
              <a:t>Kehadiran</a:t>
            </a:r>
            <a:r>
              <a:rPr lang="en-US" dirty="0"/>
              <a:t> minimal 75 % (</a:t>
            </a:r>
            <a:r>
              <a:rPr lang="en-US" dirty="0" err="1"/>
              <a:t>sesuai</a:t>
            </a:r>
            <a:r>
              <a:rPr lang="en-US" dirty="0"/>
              <a:t> Buku Panduan </a:t>
            </a:r>
            <a:r>
              <a:rPr lang="en-US" dirty="0" err="1"/>
              <a:t>Akademik</a:t>
            </a:r>
            <a:r>
              <a:rPr lang="en-US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972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id-ID" sz="3300" kern="0" dirty="0">
                <a:solidFill>
                  <a:srgbClr val="000000"/>
                </a:solidFill>
                <a:latin typeface="Arial"/>
                <a:cs typeface="Arial"/>
              </a:rPr>
              <a:t>IDENTITAS DOSEN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id-ID" b="1" dirty="0"/>
              <a:t>B</a:t>
            </a:r>
            <a:r>
              <a:rPr lang="id-ID" altLang="id-ID" b="1" dirty="0"/>
              <a:t>ambang Sumajudin</a:t>
            </a:r>
            <a:r>
              <a:rPr lang="en-US" altLang="id-ID" b="1" dirty="0"/>
              <a:t> </a:t>
            </a:r>
            <a:r>
              <a:rPr lang="id-ID" altLang="id-ID" b="1" dirty="0"/>
              <a:t>(BSN)</a:t>
            </a:r>
          </a:p>
          <a:p>
            <a:pPr>
              <a:lnSpc>
                <a:spcPct val="100000"/>
              </a:lnSpc>
            </a:pPr>
            <a:r>
              <a:rPr lang="en-US" altLang="id-ID" dirty="0"/>
              <a:t>Alamat	:  </a:t>
            </a:r>
            <a:r>
              <a:rPr lang="id-ID" altLang="id-ID" dirty="0"/>
              <a:t>Jl. Saluyu Indah 7 No. 337  Riung Bandun g</a:t>
            </a:r>
            <a:r>
              <a:rPr lang="en-US" altLang="id-ID" dirty="0"/>
              <a:t> </a:t>
            </a:r>
            <a:r>
              <a:rPr lang="id-ID" altLang="id-ID" dirty="0"/>
              <a:t>			               HP :</a:t>
            </a:r>
            <a:r>
              <a:rPr lang="en-US" altLang="id-ID" dirty="0"/>
              <a:t> 0812</a:t>
            </a:r>
            <a:r>
              <a:rPr lang="id-ID" altLang="id-ID" dirty="0"/>
              <a:t>78800359</a:t>
            </a:r>
          </a:p>
          <a:p>
            <a:pPr>
              <a:lnSpc>
                <a:spcPct val="100000"/>
              </a:lnSpc>
            </a:pPr>
            <a:r>
              <a:rPr lang="en-US" altLang="id-ID" dirty="0"/>
              <a:t>Kantor	:  R </a:t>
            </a:r>
            <a:r>
              <a:rPr lang="en-US" altLang="id-ID" dirty="0" err="1"/>
              <a:t>Dosen</a:t>
            </a:r>
            <a:r>
              <a:rPr lang="en-US" altLang="id-ID" dirty="0"/>
              <a:t> </a:t>
            </a:r>
            <a:r>
              <a:rPr lang="id-ID" altLang="id-ID" dirty="0"/>
              <a:t>N-212</a:t>
            </a:r>
            <a:r>
              <a:rPr lang="en-US" altLang="id-ID" dirty="0"/>
              <a:t>, Ged </a:t>
            </a:r>
            <a:r>
              <a:rPr lang="en-US" altLang="id-ID" dirty="0" err="1"/>
              <a:t>Baru</a:t>
            </a:r>
            <a:r>
              <a:rPr lang="en-US" altLang="id-ID" dirty="0"/>
              <a:t> Lt 2	</a:t>
            </a:r>
            <a:endParaRPr lang="id-ID" altLang="id-ID" dirty="0"/>
          </a:p>
          <a:p>
            <a:pPr>
              <a:lnSpc>
                <a:spcPct val="100000"/>
              </a:lnSpc>
            </a:pPr>
            <a:r>
              <a:rPr lang="id-ID" altLang="id-ID" dirty="0"/>
              <a:t>E</a:t>
            </a:r>
            <a:r>
              <a:rPr lang="en-US" altLang="id-ID" dirty="0"/>
              <a:t>mail	:  b</a:t>
            </a:r>
            <a:r>
              <a:rPr lang="id-ID" altLang="id-ID" dirty="0"/>
              <a:t>suma737</a:t>
            </a:r>
            <a:r>
              <a:rPr lang="en-US" altLang="id-ID" dirty="0"/>
              <a:t>@</a:t>
            </a:r>
            <a:r>
              <a:rPr lang="id-ID" altLang="id-ID" dirty="0"/>
              <a:t>gmail.com</a:t>
            </a:r>
            <a:endParaRPr lang="en-US" altLang="id-ID" dirty="0"/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id-ID" dirty="0"/>
              <a:t>		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67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Silabus</a:t>
            </a:r>
            <a:r>
              <a:rPr lang="en-US" dirty="0"/>
              <a:t>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d-ID" sz="3200" dirty="0"/>
              <a:t>Model Sistem Telekomunikasi Dan Komponen Dasar. Alokasi waktu :</a:t>
            </a:r>
            <a:r>
              <a:rPr lang="en-US" sz="3200" dirty="0"/>
              <a:t> 1 </a:t>
            </a:r>
            <a:r>
              <a:rPr lang="en-US" sz="3200" dirty="0" err="1"/>
              <a:t>minggu</a:t>
            </a:r>
            <a:endParaRPr lang="id-ID" sz="3200" dirty="0"/>
          </a:p>
          <a:p>
            <a:pPr marL="514350" indent="-514350">
              <a:buFont typeface="+mj-lt"/>
              <a:buAutoNum type="arabicPeriod"/>
            </a:pPr>
            <a:r>
              <a:rPr lang="id-ID" sz="3200" dirty="0"/>
              <a:t>Rangkaian Resonator. Alokasi waktu :</a:t>
            </a:r>
            <a:r>
              <a:rPr lang="en-US" sz="3200" dirty="0"/>
              <a:t> 1 </a:t>
            </a:r>
            <a:r>
              <a:rPr lang="en-US" sz="3200" dirty="0" err="1"/>
              <a:t>minggu</a:t>
            </a:r>
            <a:endParaRPr lang="id-ID" sz="3200" dirty="0"/>
          </a:p>
          <a:p>
            <a:pPr marL="514350" indent="-514350">
              <a:buFont typeface="+mj-lt"/>
              <a:buAutoNum type="arabicPeriod"/>
            </a:pPr>
            <a:r>
              <a:rPr lang="id-ID" sz="3200" dirty="0"/>
              <a:t>Rangkaian filter analog :LPF, HPF, BPF</a:t>
            </a:r>
            <a:r>
              <a:rPr lang="en-US" sz="3200" dirty="0"/>
              <a:t> dan BRF</a:t>
            </a:r>
            <a:r>
              <a:rPr lang="id-ID" sz="3200" dirty="0"/>
              <a:t>. Alokasi waktu :</a:t>
            </a:r>
            <a:r>
              <a:rPr lang="en-US" sz="3200" dirty="0"/>
              <a:t> 2 </a:t>
            </a:r>
            <a:r>
              <a:rPr lang="en-US" sz="3200" dirty="0" err="1"/>
              <a:t>minggu</a:t>
            </a:r>
            <a:endParaRPr lang="id-ID" sz="3200" dirty="0"/>
          </a:p>
          <a:p>
            <a:pPr marL="514350" indent="-514350">
              <a:buFont typeface="+mj-lt"/>
              <a:buAutoNum type="arabicPeriod"/>
            </a:pPr>
            <a:r>
              <a:rPr lang="id-ID" sz="3200" dirty="0"/>
              <a:t>Rangkaian Penyesuaian Impedansi :L, </a:t>
            </a:r>
            <a:r>
              <a:rPr lang="el-GR" sz="3200" dirty="0"/>
              <a:t>Π, </a:t>
            </a:r>
            <a:r>
              <a:rPr lang="id-ID" sz="3200" dirty="0"/>
              <a:t>T tanpa</a:t>
            </a:r>
            <a:r>
              <a:rPr lang="en-US" sz="3200" dirty="0"/>
              <a:t> </a:t>
            </a:r>
            <a:r>
              <a:rPr lang="id-ID" sz="3200" dirty="0"/>
              <a:t>smith chart</a:t>
            </a:r>
            <a:r>
              <a:rPr lang="en-US" sz="3200" dirty="0"/>
              <a:t> </a:t>
            </a:r>
            <a:r>
              <a:rPr lang="id-ID" sz="3200" dirty="0"/>
              <a:t>dan</a:t>
            </a:r>
            <a:r>
              <a:rPr lang="en-US" sz="3200" dirty="0"/>
              <a:t> </a:t>
            </a:r>
            <a:r>
              <a:rPr lang="id-ID" sz="3200" dirty="0"/>
              <a:t>dengan</a:t>
            </a:r>
            <a:r>
              <a:rPr lang="en-US" sz="3200" dirty="0"/>
              <a:t> </a:t>
            </a:r>
            <a:r>
              <a:rPr lang="id-ID" sz="3200" dirty="0"/>
              <a:t>smith chart</a:t>
            </a:r>
            <a:r>
              <a:rPr lang="en-US" sz="3200" dirty="0"/>
              <a:t>, </a:t>
            </a:r>
            <a:r>
              <a:rPr lang="en-US" sz="3200" dirty="0" err="1"/>
              <a:t>Aplikasi</a:t>
            </a:r>
            <a:r>
              <a:rPr lang="en-US" sz="3200" dirty="0"/>
              <a:t> IMC pada </a:t>
            </a:r>
            <a:r>
              <a:rPr lang="en-US" sz="3200" dirty="0" err="1"/>
              <a:t>Perancangan</a:t>
            </a:r>
            <a:r>
              <a:rPr lang="en-US" sz="3200" dirty="0"/>
              <a:t> </a:t>
            </a:r>
            <a:r>
              <a:rPr lang="en-US" sz="3200" dirty="0" err="1"/>
              <a:t>Penguat</a:t>
            </a:r>
            <a:r>
              <a:rPr lang="id-ID" sz="3200" dirty="0"/>
              <a:t>. Alokasi waktu :</a:t>
            </a:r>
            <a:r>
              <a:rPr lang="en-US" sz="3200" dirty="0"/>
              <a:t> 3 </a:t>
            </a:r>
            <a:r>
              <a:rPr lang="en-US" sz="3200" dirty="0" err="1"/>
              <a:t>minggu</a:t>
            </a:r>
            <a:endParaRPr lang="id-ID" sz="3200" dirty="0"/>
          </a:p>
          <a:p>
            <a:pPr marL="0" indent="0">
              <a:buNone/>
            </a:pPr>
            <a:r>
              <a:rPr lang="id-ID" sz="3200" dirty="0"/>
              <a:t>UTS</a:t>
            </a:r>
          </a:p>
          <a:p>
            <a:pPr marL="0" indent="0">
              <a:buNone/>
            </a:pPr>
            <a:endParaRPr lang="id-ID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12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Silabus</a:t>
            </a:r>
            <a:r>
              <a:rPr lang="en-US" dirty="0"/>
              <a:t> : (</a:t>
            </a:r>
            <a:r>
              <a:rPr lang="en-US" dirty="0" err="1"/>
              <a:t>lanjutan</a:t>
            </a:r>
            <a:r>
              <a:rPr lang="en-US" dirty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id-ID" sz="3200" dirty="0"/>
              <a:t>Microstrip. Alokasi waktu : </a:t>
            </a:r>
            <a:r>
              <a:rPr lang="en-US" sz="3200" dirty="0"/>
              <a:t>1 </a:t>
            </a:r>
            <a:r>
              <a:rPr lang="en-US" sz="3200" dirty="0" err="1"/>
              <a:t>Minggu</a:t>
            </a:r>
            <a:endParaRPr lang="id-ID" sz="3200" dirty="0"/>
          </a:p>
          <a:p>
            <a:pPr marL="514350" indent="-514350">
              <a:buFont typeface="+mj-lt"/>
              <a:buAutoNum type="arabicPeriod" startAt="5"/>
            </a:pPr>
            <a:r>
              <a:rPr lang="id-ID" sz="3200" dirty="0"/>
              <a:t>Penguat RF menggunakan Parameter S. Alokasi waktu :</a:t>
            </a:r>
            <a:r>
              <a:rPr lang="en-US" sz="3200" dirty="0"/>
              <a:t> 4 </a:t>
            </a:r>
            <a:r>
              <a:rPr lang="en-US" sz="3200" dirty="0" err="1"/>
              <a:t>Minggu</a:t>
            </a:r>
            <a:endParaRPr lang="id-ID" sz="3200" dirty="0"/>
          </a:p>
          <a:p>
            <a:pPr marL="514350" indent="-514350">
              <a:buFont typeface="+mj-lt"/>
              <a:buAutoNum type="arabicPeriod" startAt="5"/>
            </a:pPr>
            <a:r>
              <a:rPr lang="id-ID" sz="3200" dirty="0"/>
              <a:t>Rangkaian Osilator. Alokasi waktu :</a:t>
            </a:r>
            <a:r>
              <a:rPr lang="en-US" sz="3200" dirty="0"/>
              <a:t> 1 </a:t>
            </a:r>
            <a:r>
              <a:rPr lang="en-US" sz="3200" dirty="0" err="1"/>
              <a:t>Minggu</a:t>
            </a:r>
            <a:endParaRPr lang="id-ID" sz="3200" dirty="0"/>
          </a:p>
          <a:p>
            <a:pPr marL="514350" indent="-514350">
              <a:buFont typeface="+mj-lt"/>
              <a:buAutoNum type="arabicPeriod" startAt="5"/>
            </a:pPr>
            <a:r>
              <a:rPr lang="id-ID" sz="3200" dirty="0"/>
              <a:t>Rangkaian Mixer. Alokasi waktu :</a:t>
            </a:r>
            <a:r>
              <a:rPr lang="en-US" sz="3200" dirty="0"/>
              <a:t>1 </a:t>
            </a:r>
            <a:r>
              <a:rPr lang="en-US" sz="3200" dirty="0" err="1"/>
              <a:t>Minggu</a:t>
            </a:r>
            <a:endParaRPr lang="id-ID" sz="3200" dirty="0"/>
          </a:p>
          <a:p>
            <a:pPr marL="0" indent="0">
              <a:buNone/>
            </a:pPr>
            <a:r>
              <a:rPr lang="id-ID" sz="3200" dirty="0"/>
              <a:t>UAS</a:t>
            </a:r>
          </a:p>
          <a:p>
            <a:pPr marL="0" indent="0">
              <a:buNone/>
            </a:pPr>
            <a:endParaRPr lang="id-ID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TTI3H3 - </a:t>
            </a:r>
            <a:r>
              <a:rPr lang="en-US" dirty="0" err="1">
                <a:solidFill>
                  <a:prstClr val="black">
                    <a:tint val="75000"/>
                  </a:prstClr>
                </a:solidFill>
              </a:rPr>
              <a:t>Elektronika</a:t>
            </a: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 RF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217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476672"/>
            <a:ext cx="7886700" cy="935990"/>
          </a:xfrm>
        </p:spPr>
        <p:txBody>
          <a:bodyPr/>
          <a:lstStyle/>
          <a:p>
            <a:r>
              <a:rPr lang="en-US" dirty="0" err="1"/>
              <a:t>Buku-buku</a:t>
            </a:r>
            <a:r>
              <a:rPr lang="en-US" dirty="0"/>
              <a:t> </a:t>
            </a:r>
            <a:r>
              <a:rPr lang="en-US" dirty="0" err="1"/>
              <a:t>referensi</a:t>
            </a:r>
            <a:r>
              <a:rPr lang="en-US" dirty="0"/>
              <a:t>: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3552" y="1340768"/>
            <a:ext cx="8928992" cy="3168352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Bowick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Christ; </a:t>
            </a:r>
            <a:r>
              <a:rPr lang="en-US" sz="2400" i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RF Circuit Design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1982.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Pozar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David M; </a:t>
            </a:r>
            <a:r>
              <a:rPr lang="en-US" sz="2400" i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Microwave Engineering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John Wiley &amp; Sons, 2003 2</a:t>
            </a:r>
            <a:r>
              <a:rPr lang="en-US" sz="2400" baseline="300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edition.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Gonzalez, Guillermo; </a:t>
            </a:r>
            <a:r>
              <a:rPr lang="en-US" sz="2400" i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Microwaves Transistor Amplifier: Analysis &amp; Design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 Prentice Hall,1984. 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Liao, Samuel Y; </a:t>
            </a:r>
            <a:r>
              <a:rPr lang="en-US" sz="2400" i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Microwave Circuit Analysis and Amplifier Design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Prentice Hall, 1987. 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id-ID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032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Matakuliah</a:t>
            </a:r>
            <a:r>
              <a:rPr lang="en-US" dirty="0"/>
              <a:t> </a:t>
            </a:r>
            <a:r>
              <a:rPr lang="en-US" dirty="0" err="1"/>
              <a:t>Prasyarat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/>
          <a:lstStyle/>
          <a:p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Elektrik</a:t>
            </a:r>
            <a:endParaRPr lang="en-US" dirty="0"/>
          </a:p>
          <a:p>
            <a:r>
              <a:rPr lang="en-US" dirty="0" err="1"/>
              <a:t>Elektronika</a:t>
            </a:r>
            <a:r>
              <a:rPr lang="en-US" dirty="0"/>
              <a:t> </a:t>
            </a:r>
          </a:p>
          <a:p>
            <a:r>
              <a:rPr lang="en-US" dirty="0" err="1"/>
              <a:t>Sinyal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1</a:t>
            </a:r>
          </a:p>
          <a:p>
            <a:r>
              <a:rPr lang="en-US" dirty="0" err="1"/>
              <a:t>Elektromagnetika</a:t>
            </a:r>
            <a:r>
              <a:rPr lang="en-US" dirty="0"/>
              <a:t> 2 (Smith Chart)</a:t>
            </a:r>
          </a:p>
          <a:p>
            <a:pPr>
              <a:buNone/>
            </a:pPr>
            <a:endParaRPr lang="en-US" dirty="0"/>
          </a:p>
          <a:p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066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2279576" y="2348880"/>
            <a:ext cx="7886700" cy="2016110"/>
          </a:xfrm>
        </p:spPr>
        <p:txBody>
          <a:bodyPr>
            <a:normAutofit/>
          </a:bodyPr>
          <a:lstStyle/>
          <a:p>
            <a:r>
              <a:rPr lang="en-US" sz="4000" dirty="0"/>
              <a:t>Di </a:t>
            </a:r>
            <a:r>
              <a:rPr lang="en-US" sz="4000" dirty="0" err="1"/>
              <a:t>bagian</a:t>
            </a:r>
            <a:r>
              <a:rPr lang="en-US" sz="4000" dirty="0"/>
              <a:t> </a:t>
            </a:r>
            <a:r>
              <a:rPr lang="en-US" sz="4000" dirty="0" err="1"/>
              <a:t>manakah</a:t>
            </a:r>
            <a:r>
              <a:rPr lang="en-US" sz="4000" dirty="0"/>
              <a:t> </a:t>
            </a:r>
            <a:r>
              <a:rPr lang="en-US" sz="4000" dirty="0" err="1"/>
              <a:t>Elektronika</a:t>
            </a:r>
            <a:r>
              <a:rPr lang="en-US" sz="4000" dirty="0"/>
              <a:t> RF </a:t>
            </a:r>
            <a:r>
              <a:rPr lang="en-US" sz="4000" dirty="0" err="1"/>
              <a:t>dalam</a:t>
            </a:r>
            <a:r>
              <a:rPr lang="en-US" sz="4000" dirty="0"/>
              <a:t> </a:t>
            </a:r>
            <a:r>
              <a:rPr lang="en-US" sz="4000" dirty="0" err="1"/>
              <a:t>telekomunikasi</a:t>
            </a:r>
            <a:r>
              <a:rPr lang="en-US" sz="4000" dirty="0"/>
              <a:t> 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853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994" y="548941"/>
            <a:ext cx="7886700" cy="935990"/>
          </a:xfrm>
        </p:spPr>
        <p:txBody>
          <a:bodyPr/>
          <a:lstStyle/>
          <a:p>
            <a:r>
              <a:rPr lang="en-US" dirty="0"/>
              <a:t>Model </a:t>
            </a:r>
            <a:r>
              <a:rPr lang="en-US" dirty="0" err="1"/>
              <a:t>Siskom</a:t>
            </a:r>
            <a:r>
              <a:rPr lang="id-ID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2979738" y="4834410"/>
            <a:ext cx="116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20"/>
          <p:cNvSpPr>
            <a:spLocks noChangeArrowheads="1"/>
          </p:cNvSpPr>
          <p:nvPr/>
        </p:nvSpPr>
        <p:spPr bwMode="auto">
          <a:xfrm>
            <a:off x="2096001" y="5468956"/>
            <a:ext cx="1544183" cy="563791"/>
          </a:xfrm>
          <a:prstGeom prst="wedgeRectCallout">
            <a:avLst>
              <a:gd name="adj1" fmla="val 24407"/>
              <a:gd name="adj2" fmla="val -163569"/>
            </a:avLst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 b="1" dirty="0">
                <a:solidFill>
                  <a:srgbClr val="FF0066"/>
                </a:solidFill>
                <a:latin typeface="Times New Roman" pitchFamily="18" charset="0"/>
              </a:rPr>
              <a:t>Message </a:t>
            </a:r>
          </a:p>
          <a:p>
            <a:pPr algn="ctr" eaLnBrk="1" hangingPunct="1"/>
            <a:r>
              <a:rPr lang="en-US" sz="2000" b="1" dirty="0">
                <a:solidFill>
                  <a:srgbClr val="FF0066"/>
                </a:solidFill>
                <a:latin typeface="Times New Roman" pitchFamily="18" charset="0"/>
              </a:rPr>
              <a:t>output</a:t>
            </a: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3810000" y="5088411"/>
            <a:ext cx="196373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Transducer Output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4229894" y="4642323"/>
            <a:ext cx="1123950" cy="46166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TO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5360194" y="4877272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4198144" y="2429347"/>
            <a:ext cx="1123950" cy="46166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TI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6179344" y="2410297"/>
            <a:ext cx="1123950" cy="46166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Tx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198394" y="4677247"/>
            <a:ext cx="1123950" cy="46166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Rx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8040216" y="3229446"/>
            <a:ext cx="1905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400" b="1" dirty="0" err="1">
                <a:latin typeface="Times New Roman" pitchFamily="18" charset="0"/>
              </a:rPr>
              <a:t>Kanal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komunikasi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>
            <a:off x="2996406" y="2657946"/>
            <a:ext cx="12207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0"/>
          <p:cNvSpPr>
            <a:spLocks noChangeShapeType="1"/>
          </p:cNvSpPr>
          <p:nvPr/>
        </p:nvSpPr>
        <p:spPr bwMode="auto">
          <a:xfrm>
            <a:off x="5322094" y="2657946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7315994" y="4861396"/>
            <a:ext cx="1638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15"/>
          <p:cNvSpPr>
            <a:spLocks noChangeArrowheads="1"/>
          </p:cNvSpPr>
          <p:nvPr/>
        </p:nvSpPr>
        <p:spPr bwMode="auto">
          <a:xfrm>
            <a:off x="2902744" y="1475508"/>
            <a:ext cx="1693318" cy="441325"/>
          </a:xfrm>
          <a:prstGeom prst="wedgeRectCallout">
            <a:avLst>
              <a:gd name="adj1" fmla="val -30463"/>
              <a:gd name="adj2" fmla="val 220144"/>
            </a:avLst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 b="1" dirty="0">
                <a:solidFill>
                  <a:srgbClr val="FF0066"/>
                </a:solidFill>
                <a:latin typeface="Times New Roman" pitchFamily="18" charset="0"/>
              </a:rPr>
              <a:t>Message input</a:t>
            </a:r>
            <a:endParaRPr lang="en-US" sz="2400" dirty="0">
              <a:solidFill>
                <a:srgbClr val="FF0066"/>
              </a:solidFill>
              <a:latin typeface="Times New Roman" pitchFamily="18" charset="0"/>
            </a:endParaRPr>
          </a:p>
        </p:txBody>
      </p:sp>
      <p:sp>
        <p:nvSpPr>
          <p:cNvPr id="20" name="AutoShape 16"/>
          <p:cNvSpPr>
            <a:spLocks noChangeArrowheads="1"/>
          </p:cNvSpPr>
          <p:nvPr/>
        </p:nvSpPr>
        <p:spPr bwMode="auto">
          <a:xfrm>
            <a:off x="5711032" y="1484784"/>
            <a:ext cx="1268413" cy="696912"/>
          </a:xfrm>
          <a:prstGeom prst="wedgeRectCallout">
            <a:avLst>
              <a:gd name="adj1" fmla="val -49250"/>
              <a:gd name="adj2" fmla="val 110593"/>
            </a:avLst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 b="1">
                <a:solidFill>
                  <a:srgbClr val="FF0066"/>
                </a:solidFill>
                <a:latin typeface="Times New Roman" pitchFamily="18" charset="0"/>
              </a:rPr>
              <a:t>Sinyal </a:t>
            </a:r>
          </a:p>
          <a:p>
            <a:pPr algn="ctr" eaLnBrk="1" hangingPunct="1"/>
            <a:r>
              <a:rPr lang="en-US" sz="2000" b="1">
                <a:solidFill>
                  <a:srgbClr val="FF0066"/>
                </a:solidFill>
                <a:latin typeface="Times New Roman" pitchFamily="18" charset="0"/>
              </a:rPr>
              <a:t>input</a:t>
            </a:r>
          </a:p>
        </p:txBody>
      </p:sp>
      <p:sp>
        <p:nvSpPr>
          <p:cNvPr id="21" name="AutoShape 17"/>
          <p:cNvSpPr>
            <a:spLocks noChangeArrowheads="1"/>
          </p:cNvSpPr>
          <p:nvPr/>
        </p:nvSpPr>
        <p:spPr bwMode="auto">
          <a:xfrm>
            <a:off x="7836694" y="1627660"/>
            <a:ext cx="2311082" cy="630237"/>
          </a:xfrm>
          <a:prstGeom prst="wedgeRectCallout">
            <a:avLst>
              <a:gd name="adj1" fmla="val -40602"/>
              <a:gd name="adj2" fmla="val 117005"/>
            </a:avLst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 b="1" dirty="0" err="1">
                <a:solidFill>
                  <a:srgbClr val="FF0066"/>
                </a:solidFill>
                <a:latin typeface="Times New Roman" pitchFamily="18" charset="0"/>
              </a:rPr>
              <a:t>Sinyal</a:t>
            </a:r>
            <a:r>
              <a:rPr lang="en-US" sz="2000" b="1" dirty="0">
                <a:solidFill>
                  <a:srgbClr val="FF0066"/>
                </a:solidFill>
                <a:latin typeface="Times New Roman" pitchFamily="18" charset="0"/>
              </a:rPr>
              <a:t> </a:t>
            </a:r>
          </a:p>
          <a:p>
            <a:pPr algn="ctr" eaLnBrk="1" hangingPunct="1"/>
            <a:r>
              <a:rPr lang="en-US" sz="2000" b="1" dirty="0">
                <a:solidFill>
                  <a:srgbClr val="FF0066"/>
                </a:solidFill>
                <a:latin typeface="Times New Roman" pitchFamily="18" charset="0"/>
              </a:rPr>
              <a:t>yang </a:t>
            </a:r>
            <a:r>
              <a:rPr lang="en-US" sz="2000" b="1" dirty="0" err="1">
                <a:solidFill>
                  <a:srgbClr val="FF0066"/>
                </a:solidFill>
                <a:latin typeface="Times New Roman" pitchFamily="18" charset="0"/>
              </a:rPr>
              <a:t>ditransmisikan</a:t>
            </a:r>
            <a:endParaRPr lang="en-US" sz="2000" b="1" dirty="0">
              <a:solidFill>
                <a:srgbClr val="FF0066"/>
              </a:solidFill>
              <a:latin typeface="Times New Roman" pitchFamily="18" charset="0"/>
            </a:endParaRPr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3912395" y="2996084"/>
            <a:ext cx="1666875" cy="61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Transducer Input</a:t>
            </a: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5779295" y="2867496"/>
            <a:ext cx="1963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Pemancar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5703094" y="5153496"/>
            <a:ext cx="196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Penerima</a:t>
            </a:r>
          </a:p>
        </p:txBody>
      </p:sp>
      <p:sp>
        <p:nvSpPr>
          <p:cNvPr id="25" name="AutoShape 23"/>
          <p:cNvSpPr>
            <a:spLocks noChangeArrowheads="1"/>
          </p:cNvSpPr>
          <p:nvPr/>
        </p:nvSpPr>
        <p:spPr bwMode="auto">
          <a:xfrm>
            <a:off x="7439820" y="5278372"/>
            <a:ext cx="3024187" cy="1185408"/>
          </a:xfrm>
          <a:prstGeom prst="wedgeRectCallout">
            <a:avLst>
              <a:gd name="adj1" fmla="val 22861"/>
              <a:gd name="adj2" fmla="val -142699"/>
            </a:avLst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 b="1" dirty="0" err="1">
                <a:solidFill>
                  <a:srgbClr val="FF0066"/>
                </a:solidFill>
                <a:latin typeface="Times New Roman" pitchFamily="18" charset="0"/>
              </a:rPr>
              <a:t>Redaman</a:t>
            </a:r>
            <a:r>
              <a:rPr lang="en-US" sz="2000" b="1" dirty="0">
                <a:solidFill>
                  <a:srgbClr val="FF0066"/>
                </a:solidFill>
                <a:latin typeface="Times New Roman" pitchFamily="18" charset="0"/>
              </a:rPr>
              <a:t>, </a:t>
            </a:r>
            <a:r>
              <a:rPr lang="en-US" sz="2000" b="1" dirty="0" err="1">
                <a:solidFill>
                  <a:srgbClr val="FF0066"/>
                </a:solidFill>
                <a:latin typeface="Times New Roman" pitchFamily="18" charset="0"/>
              </a:rPr>
              <a:t>distorsi</a:t>
            </a:r>
            <a:r>
              <a:rPr lang="en-US" sz="2000" b="1" dirty="0">
                <a:solidFill>
                  <a:srgbClr val="FF0066"/>
                </a:solidFill>
                <a:latin typeface="Times New Roman" pitchFamily="18" charset="0"/>
              </a:rPr>
              <a:t>, </a:t>
            </a:r>
          </a:p>
          <a:p>
            <a:pPr algn="ctr" eaLnBrk="1" hangingPunct="1"/>
            <a:r>
              <a:rPr lang="en-US" sz="2000" b="1" dirty="0" err="1">
                <a:solidFill>
                  <a:srgbClr val="FF0066"/>
                </a:solidFill>
                <a:latin typeface="Times New Roman" pitchFamily="18" charset="0"/>
              </a:rPr>
              <a:t>derau</a:t>
            </a:r>
            <a:r>
              <a:rPr lang="en-US" sz="2000" b="1" dirty="0">
                <a:solidFill>
                  <a:srgbClr val="FF0066"/>
                </a:solidFill>
                <a:latin typeface="Times New Roman" pitchFamily="18" charset="0"/>
              </a:rPr>
              <a:t>, </a:t>
            </a:r>
            <a:r>
              <a:rPr lang="en-US" sz="2000" b="1" dirty="0" err="1">
                <a:solidFill>
                  <a:srgbClr val="FF0066"/>
                </a:solidFill>
                <a:latin typeface="Times New Roman" pitchFamily="18" charset="0"/>
              </a:rPr>
              <a:t>interferensi</a:t>
            </a:r>
            <a:endParaRPr lang="en-US" sz="2000" b="1" dirty="0">
              <a:solidFill>
                <a:srgbClr val="FF0066"/>
              </a:solidFill>
              <a:latin typeface="Times New Roman" pitchFamily="18" charset="0"/>
            </a:endParaRPr>
          </a:p>
          <a:p>
            <a:pPr algn="ctr" eaLnBrk="1" hangingPunct="1"/>
            <a:r>
              <a:rPr lang="en-US" sz="2000" b="1" dirty="0">
                <a:solidFill>
                  <a:srgbClr val="FF0066"/>
                </a:solidFill>
                <a:latin typeface="Times New Roman" pitchFamily="18" charset="0"/>
              </a:rPr>
              <a:t>( </a:t>
            </a:r>
            <a:r>
              <a:rPr lang="en-US" sz="2000" b="1" dirty="0" err="1">
                <a:solidFill>
                  <a:srgbClr val="FF0066"/>
                </a:solidFill>
                <a:latin typeface="Times New Roman" pitchFamily="18" charset="0"/>
              </a:rPr>
              <a:t>tergantung</a:t>
            </a:r>
            <a:r>
              <a:rPr lang="en-US" sz="2000" b="1" dirty="0">
                <a:solidFill>
                  <a:srgbClr val="FF0066"/>
                </a:solidFill>
                <a:latin typeface="Times New Roman" pitchFamily="18" charset="0"/>
              </a:rPr>
              <a:t> </a:t>
            </a:r>
            <a:r>
              <a:rPr lang="en-US" sz="2000" b="1" dirty="0" err="1">
                <a:solidFill>
                  <a:srgbClr val="FF0066"/>
                </a:solidFill>
                <a:latin typeface="Times New Roman" pitchFamily="18" charset="0"/>
              </a:rPr>
              <a:t>karakteristik</a:t>
            </a:r>
            <a:endParaRPr lang="en-US" sz="2000" b="1" dirty="0">
              <a:solidFill>
                <a:srgbClr val="FF0066"/>
              </a:solidFill>
              <a:latin typeface="Times New Roman" pitchFamily="18" charset="0"/>
            </a:endParaRPr>
          </a:p>
          <a:p>
            <a:pPr algn="ctr" eaLnBrk="1" hangingPunct="1"/>
            <a:r>
              <a:rPr lang="en-US" sz="2000" b="1" dirty="0" err="1">
                <a:solidFill>
                  <a:srgbClr val="FF0066"/>
                </a:solidFill>
                <a:latin typeface="Times New Roman" pitchFamily="18" charset="0"/>
              </a:rPr>
              <a:t>kanal</a:t>
            </a:r>
            <a:r>
              <a:rPr lang="en-US" sz="2000" b="1" dirty="0">
                <a:solidFill>
                  <a:srgbClr val="FF0066"/>
                </a:solidFill>
                <a:latin typeface="Times New Roman" pitchFamily="18" charset="0"/>
              </a:rPr>
              <a:t> </a:t>
            </a:r>
            <a:r>
              <a:rPr lang="en-US" sz="2000" b="1" dirty="0" err="1">
                <a:solidFill>
                  <a:srgbClr val="FF0066"/>
                </a:solidFill>
                <a:latin typeface="Times New Roman" pitchFamily="18" charset="0"/>
              </a:rPr>
              <a:t>ybs</a:t>
            </a:r>
            <a:r>
              <a:rPr lang="en-US" sz="2000" b="1" dirty="0">
                <a:solidFill>
                  <a:srgbClr val="FF0066"/>
                </a:solidFill>
                <a:latin typeface="Times New Roman" pitchFamily="18" charset="0"/>
              </a:rPr>
              <a:t> )</a:t>
            </a:r>
          </a:p>
        </p:txBody>
      </p:sp>
      <p:sp>
        <p:nvSpPr>
          <p:cNvPr id="26" name="Freeform 24"/>
          <p:cNvSpPr>
            <a:spLocks/>
          </p:cNvSpPr>
          <p:nvPr/>
        </p:nvSpPr>
        <p:spPr bwMode="auto">
          <a:xfrm>
            <a:off x="7303294" y="2676996"/>
            <a:ext cx="1688941" cy="400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8" y="0"/>
              </a:cxn>
              <a:cxn ang="0">
                <a:pos x="1008" y="252"/>
              </a:cxn>
            </a:cxnLst>
            <a:rect l="0" t="0" r="r" b="b"/>
            <a:pathLst>
              <a:path w="1008" h="252">
                <a:moveTo>
                  <a:pt x="0" y="0"/>
                </a:moveTo>
                <a:lnTo>
                  <a:pt x="1008" y="0"/>
                </a:lnTo>
                <a:lnTo>
                  <a:pt x="1008" y="252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AutoShape 25"/>
          <p:cNvSpPr>
            <a:spLocks noChangeArrowheads="1"/>
          </p:cNvSpPr>
          <p:nvPr/>
        </p:nvSpPr>
        <p:spPr bwMode="auto">
          <a:xfrm>
            <a:off x="5639594" y="3643784"/>
            <a:ext cx="1268412" cy="696912"/>
          </a:xfrm>
          <a:prstGeom prst="wedgeRectCallout">
            <a:avLst>
              <a:gd name="adj1" fmla="val -33731"/>
              <a:gd name="adj2" fmla="val 126083"/>
            </a:avLst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 b="1">
                <a:solidFill>
                  <a:srgbClr val="FF0066"/>
                </a:solidFill>
                <a:latin typeface="Times New Roman" pitchFamily="18" charset="0"/>
              </a:rPr>
              <a:t>Sinyal </a:t>
            </a:r>
          </a:p>
          <a:p>
            <a:pPr algn="ctr" eaLnBrk="1" hangingPunct="1"/>
            <a:r>
              <a:rPr lang="en-US" sz="2000" b="1">
                <a:solidFill>
                  <a:srgbClr val="FF0066"/>
                </a:solidFill>
                <a:latin typeface="Times New Roman" pitchFamily="18" charset="0"/>
              </a:rPr>
              <a:t>output</a:t>
            </a:r>
          </a:p>
        </p:txBody>
      </p:sp>
      <p:sp>
        <p:nvSpPr>
          <p:cNvPr id="28" name="Oval 7"/>
          <p:cNvSpPr>
            <a:spLocks noChangeArrowheads="1"/>
          </p:cNvSpPr>
          <p:nvPr/>
        </p:nvSpPr>
        <p:spPr bwMode="auto">
          <a:xfrm>
            <a:off x="7824193" y="3088160"/>
            <a:ext cx="2344737" cy="120015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>
            <a:off x="8976320" y="4307360"/>
            <a:ext cx="0" cy="584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49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Tx</a:t>
            </a:r>
            <a:r>
              <a:rPr lang="en-US" dirty="0"/>
              <a:t> : Transmitter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8" name="Rectangle 3"/>
          <p:cNvSpPr>
            <a:spLocks noChangeArrowheads="1"/>
          </p:cNvSpPr>
          <p:nvPr/>
        </p:nvSpPr>
        <p:spPr bwMode="auto">
          <a:xfrm>
            <a:off x="2449513" y="2527647"/>
            <a:ext cx="8382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1" hangingPunct="1"/>
            <a:endParaRPr lang="en-GB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Rectangle 4"/>
          <p:cNvSpPr>
            <a:spLocks noChangeArrowheads="1"/>
          </p:cNvSpPr>
          <p:nvPr/>
        </p:nvSpPr>
        <p:spPr bwMode="auto">
          <a:xfrm>
            <a:off x="3668713" y="2527647"/>
            <a:ext cx="8382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z="2800">
                <a:solidFill>
                  <a:srgbClr val="191925"/>
                </a:solidFill>
                <a:latin typeface="Times New Roman" pitchFamily="18" charset="0"/>
                <a:cs typeface="Times New Roman" pitchFamily="18" charset="0"/>
              </a:rPr>
              <a:t>Mod</a:t>
            </a:r>
            <a:endParaRPr lang="en-GB" sz="2800">
              <a:solidFill>
                <a:srgbClr val="191925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Rectangle 5"/>
          <p:cNvSpPr>
            <a:spLocks noChangeArrowheads="1"/>
          </p:cNvSpPr>
          <p:nvPr/>
        </p:nvSpPr>
        <p:spPr bwMode="auto">
          <a:xfrm>
            <a:off x="4887913" y="2527647"/>
            <a:ext cx="8382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1" hangingPunct="1"/>
            <a:endParaRPr lang="en-GB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Rectangle 6"/>
          <p:cNvSpPr>
            <a:spLocks noChangeArrowheads="1"/>
          </p:cNvSpPr>
          <p:nvPr/>
        </p:nvSpPr>
        <p:spPr bwMode="auto">
          <a:xfrm>
            <a:off x="6183313" y="2527647"/>
            <a:ext cx="9906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z="2800">
                <a:solidFill>
                  <a:srgbClr val="191925"/>
                </a:solidFill>
                <a:latin typeface="Times New Roman" pitchFamily="18" charset="0"/>
                <a:cs typeface="Times New Roman" pitchFamily="18" charset="0"/>
              </a:rPr>
              <a:t>Up</a:t>
            </a:r>
          </a:p>
          <a:p>
            <a:pPr algn="ctr" eaLnBrk="1" hangingPunct="1"/>
            <a:r>
              <a:rPr lang="en-US" sz="2800">
                <a:solidFill>
                  <a:srgbClr val="191925"/>
                </a:solidFill>
                <a:latin typeface="Times New Roman" pitchFamily="18" charset="0"/>
                <a:cs typeface="Times New Roman" pitchFamily="18" charset="0"/>
              </a:rPr>
              <a:t>Conv</a:t>
            </a:r>
            <a:endParaRPr lang="en-GB" sz="2800">
              <a:solidFill>
                <a:srgbClr val="191925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Rectangle 7"/>
          <p:cNvSpPr>
            <a:spLocks noChangeArrowheads="1"/>
          </p:cNvSpPr>
          <p:nvPr/>
        </p:nvSpPr>
        <p:spPr bwMode="auto">
          <a:xfrm>
            <a:off x="7631113" y="2527647"/>
            <a:ext cx="93345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1" hangingPunct="1"/>
            <a:endParaRPr lang="en-GB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AutoShape 8"/>
          <p:cNvSpPr>
            <a:spLocks noChangeArrowheads="1"/>
          </p:cNvSpPr>
          <p:nvPr/>
        </p:nvSpPr>
        <p:spPr bwMode="auto">
          <a:xfrm>
            <a:off x="1966392" y="2756247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AutoShape 9"/>
          <p:cNvSpPr>
            <a:spLocks noChangeArrowheads="1"/>
          </p:cNvSpPr>
          <p:nvPr/>
        </p:nvSpPr>
        <p:spPr bwMode="auto">
          <a:xfrm>
            <a:off x="3287713" y="2756247"/>
            <a:ext cx="3810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AutoShape 10"/>
          <p:cNvSpPr>
            <a:spLocks noChangeArrowheads="1"/>
          </p:cNvSpPr>
          <p:nvPr/>
        </p:nvSpPr>
        <p:spPr bwMode="auto">
          <a:xfrm>
            <a:off x="4506913" y="2756247"/>
            <a:ext cx="3810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Freeform 11"/>
          <p:cNvSpPr>
            <a:spLocks/>
          </p:cNvSpPr>
          <p:nvPr/>
        </p:nvSpPr>
        <p:spPr bwMode="auto">
          <a:xfrm>
            <a:off x="2678113" y="2680047"/>
            <a:ext cx="381000" cy="533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32"/>
              </a:cxn>
              <a:cxn ang="0">
                <a:pos x="240" y="240"/>
              </a:cxn>
              <a:cxn ang="0">
                <a:pos x="0" y="0"/>
              </a:cxn>
            </a:cxnLst>
            <a:rect l="0" t="0" r="r" b="b"/>
            <a:pathLst>
              <a:path w="240" h="432">
                <a:moveTo>
                  <a:pt x="0" y="0"/>
                </a:moveTo>
                <a:lnTo>
                  <a:pt x="0" y="432"/>
                </a:lnTo>
                <a:lnTo>
                  <a:pt x="240" y="24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Freeform 12"/>
          <p:cNvSpPr>
            <a:spLocks/>
          </p:cNvSpPr>
          <p:nvPr/>
        </p:nvSpPr>
        <p:spPr bwMode="auto">
          <a:xfrm>
            <a:off x="5116513" y="2603847"/>
            <a:ext cx="38100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32"/>
              </a:cxn>
              <a:cxn ang="0">
                <a:pos x="240" y="240"/>
              </a:cxn>
              <a:cxn ang="0">
                <a:pos x="0" y="0"/>
              </a:cxn>
            </a:cxnLst>
            <a:rect l="0" t="0" r="r" b="b"/>
            <a:pathLst>
              <a:path w="240" h="432">
                <a:moveTo>
                  <a:pt x="0" y="0"/>
                </a:moveTo>
                <a:lnTo>
                  <a:pt x="0" y="432"/>
                </a:lnTo>
                <a:lnTo>
                  <a:pt x="240" y="24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AutoShape 13"/>
          <p:cNvSpPr>
            <a:spLocks noChangeArrowheads="1"/>
          </p:cNvSpPr>
          <p:nvPr/>
        </p:nvSpPr>
        <p:spPr bwMode="auto">
          <a:xfrm>
            <a:off x="5726113" y="2759968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Freeform 14"/>
          <p:cNvSpPr>
            <a:spLocks/>
          </p:cNvSpPr>
          <p:nvPr/>
        </p:nvSpPr>
        <p:spPr bwMode="auto">
          <a:xfrm>
            <a:off x="7859713" y="2603847"/>
            <a:ext cx="38100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32"/>
              </a:cxn>
              <a:cxn ang="0">
                <a:pos x="240" y="240"/>
              </a:cxn>
              <a:cxn ang="0">
                <a:pos x="0" y="0"/>
              </a:cxn>
            </a:cxnLst>
            <a:rect l="0" t="0" r="r" b="b"/>
            <a:pathLst>
              <a:path w="240" h="432">
                <a:moveTo>
                  <a:pt x="0" y="0"/>
                </a:moveTo>
                <a:lnTo>
                  <a:pt x="0" y="432"/>
                </a:lnTo>
                <a:lnTo>
                  <a:pt x="240" y="24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AutoShape 15"/>
          <p:cNvSpPr>
            <a:spLocks/>
          </p:cNvSpPr>
          <p:nvPr/>
        </p:nvSpPr>
        <p:spPr bwMode="auto">
          <a:xfrm rot="16200000" flipV="1">
            <a:off x="2694484" y="1861964"/>
            <a:ext cx="304800" cy="990600"/>
          </a:xfrm>
          <a:prstGeom prst="leftBrace">
            <a:avLst>
              <a:gd name="adj1" fmla="val 27083"/>
              <a:gd name="adj2" fmla="val 50000"/>
            </a:avLst>
          </a:prstGeom>
          <a:noFill/>
          <a:ln w="12700">
            <a:solidFill>
              <a:srgbClr val="7030A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AutoShape 16"/>
          <p:cNvSpPr>
            <a:spLocks/>
          </p:cNvSpPr>
          <p:nvPr/>
        </p:nvSpPr>
        <p:spPr bwMode="auto">
          <a:xfrm rot="16200000" flipV="1">
            <a:off x="5160268" y="1861965"/>
            <a:ext cx="304800" cy="990600"/>
          </a:xfrm>
          <a:prstGeom prst="leftBrace">
            <a:avLst>
              <a:gd name="adj1" fmla="val 27083"/>
              <a:gd name="adj2" fmla="val 50000"/>
            </a:avLst>
          </a:prstGeom>
          <a:noFill/>
          <a:ln w="12700">
            <a:solidFill>
              <a:srgbClr val="7030A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AutoShape 17"/>
          <p:cNvSpPr>
            <a:spLocks/>
          </p:cNvSpPr>
          <p:nvPr/>
        </p:nvSpPr>
        <p:spPr bwMode="auto">
          <a:xfrm rot="16200000" flipV="1">
            <a:off x="7951068" y="1861965"/>
            <a:ext cx="304800" cy="990600"/>
          </a:xfrm>
          <a:prstGeom prst="leftBrace">
            <a:avLst>
              <a:gd name="adj1" fmla="val 27083"/>
              <a:gd name="adj2" fmla="val 50000"/>
            </a:avLst>
          </a:prstGeom>
          <a:noFill/>
          <a:ln w="12700">
            <a:solidFill>
              <a:srgbClr val="7030A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AutoShape 18"/>
          <p:cNvSpPr>
            <a:spLocks noChangeArrowheads="1"/>
          </p:cNvSpPr>
          <p:nvPr/>
        </p:nvSpPr>
        <p:spPr bwMode="auto">
          <a:xfrm>
            <a:off x="7173913" y="2756247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 Box 19"/>
          <p:cNvSpPr txBox="1">
            <a:spLocks noChangeArrowheads="1"/>
          </p:cNvSpPr>
          <p:nvPr/>
        </p:nvSpPr>
        <p:spPr bwMode="auto">
          <a:xfrm>
            <a:off x="2516189" y="2022822"/>
            <a:ext cx="115252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 Box 20"/>
          <p:cNvSpPr txBox="1">
            <a:spLocks noChangeArrowheads="1"/>
          </p:cNvSpPr>
          <p:nvPr/>
        </p:nvSpPr>
        <p:spPr bwMode="auto">
          <a:xfrm>
            <a:off x="2351585" y="1844824"/>
            <a:ext cx="11525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Penguat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76" name="Text Box 21"/>
          <p:cNvSpPr txBox="1">
            <a:spLocks noChangeArrowheads="1"/>
          </p:cNvSpPr>
          <p:nvPr/>
        </p:nvSpPr>
        <p:spPr bwMode="auto">
          <a:xfrm>
            <a:off x="4727848" y="1838152"/>
            <a:ext cx="14414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Penguat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IF</a:t>
            </a:r>
          </a:p>
        </p:txBody>
      </p:sp>
      <p:sp>
        <p:nvSpPr>
          <p:cNvPr id="77" name="Text Box 22"/>
          <p:cNvSpPr txBox="1">
            <a:spLocks noChangeArrowheads="1"/>
          </p:cNvSpPr>
          <p:nvPr/>
        </p:nvSpPr>
        <p:spPr bwMode="auto">
          <a:xfrm>
            <a:off x="7340178" y="1838151"/>
            <a:ext cx="17081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Penguat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daya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Rectangle 23"/>
          <p:cNvSpPr>
            <a:spLocks noChangeArrowheads="1"/>
          </p:cNvSpPr>
          <p:nvPr/>
        </p:nvSpPr>
        <p:spPr bwMode="auto">
          <a:xfrm>
            <a:off x="8564563" y="2878484"/>
            <a:ext cx="1320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Line 24"/>
          <p:cNvSpPr>
            <a:spLocks noChangeShapeType="1"/>
          </p:cNvSpPr>
          <p:nvPr/>
        </p:nvSpPr>
        <p:spPr bwMode="auto">
          <a:xfrm flipV="1">
            <a:off x="10142538" y="2116484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Line 25"/>
          <p:cNvSpPr>
            <a:spLocks noChangeShapeType="1"/>
          </p:cNvSpPr>
          <p:nvPr/>
        </p:nvSpPr>
        <p:spPr bwMode="auto">
          <a:xfrm flipH="1" flipV="1">
            <a:off x="9977438" y="1887884"/>
            <a:ext cx="1651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Line 26"/>
          <p:cNvSpPr>
            <a:spLocks noChangeShapeType="1"/>
          </p:cNvSpPr>
          <p:nvPr/>
        </p:nvSpPr>
        <p:spPr bwMode="auto">
          <a:xfrm flipV="1">
            <a:off x="10142538" y="1887884"/>
            <a:ext cx="1651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Text Box 27"/>
          <p:cNvSpPr txBox="1">
            <a:spLocks noChangeArrowheads="1"/>
          </p:cNvSpPr>
          <p:nvPr/>
        </p:nvSpPr>
        <p:spPr bwMode="auto">
          <a:xfrm>
            <a:off x="8482013" y="2954684"/>
            <a:ext cx="14033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  <a:cs typeface="Times New Roman" pitchFamily="18" charset="0"/>
              </a:rPr>
              <a:t>saltran</a:t>
            </a:r>
          </a:p>
        </p:txBody>
      </p:sp>
      <p:sp>
        <p:nvSpPr>
          <p:cNvPr id="83" name="Text Box 28"/>
          <p:cNvSpPr txBox="1">
            <a:spLocks noChangeArrowheads="1"/>
          </p:cNvSpPr>
          <p:nvPr/>
        </p:nvSpPr>
        <p:spPr bwMode="auto">
          <a:xfrm>
            <a:off x="9155113" y="2116484"/>
            <a:ext cx="11160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  <a:cs typeface="Times New Roman" pitchFamily="18" charset="0"/>
              </a:rPr>
              <a:t>antena</a:t>
            </a:r>
          </a:p>
        </p:txBody>
      </p:sp>
      <p:sp>
        <p:nvSpPr>
          <p:cNvPr id="84" name="Rectangle 29"/>
          <p:cNvSpPr>
            <a:spLocks noChangeArrowheads="1"/>
          </p:cNvSpPr>
          <p:nvPr/>
        </p:nvSpPr>
        <p:spPr bwMode="auto">
          <a:xfrm>
            <a:off x="8564563" y="2878484"/>
            <a:ext cx="1320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Line 30"/>
          <p:cNvSpPr>
            <a:spLocks noChangeShapeType="1"/>
          </p:cNvSpPr>
          <p:nvPr/>
        </p:nvSpPr>
        <p:spPr bwMode="auto">
          <a:xfrm>
            <a:off x="9885364" y="2954685"/>
            <a:ext cx="263525" cy="4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Line 31"/>
          <p:cNvSpPr>
            <a:spLocks noChangeShapeType="1"/>
          </p:cNvSpPr>
          <p:nvPr/>
        </p:nvSpPr>
        <p:spPr bwMode="auto">
          <a:xfrm flipV="1">
            <a:off x="10142538" y="2116484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Line 32"/>
          <p:cNvSpPr>
            <a:spLocks noChangeShapeType="1"/>
          </p:cNvSpPr>
          <p:nvPr/>
        </p:nvSpPr>
        <p:spPr bwMode="auto">
          <a:xfrm flipH="1" flipV="1">
            <a:off x="9977438" y="1887884"/>
            <a:ext cx="1651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Line 33"/>
          <p:cNvSpPr>
            <a:spLocks noChangeShapeType="1"/>
          </p:cNvSpPr>
          <p:nvPr/>
        </p:nvSpPr>
        <p:spPr bwMode="auto">
          <a:xfrm flipV="1">
            <a:off x="10142538" y="1887884"/>
            <a:ext cx="1651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Rectangle 34"/>
          <p:cNvSpPr>
            <a:spLocks noChangeArrowheads="1"/>
          </p:cNvSpPr>
          <p:nvPr/>
        </p:nvSpPr>
        <p:spPr bwMode="auto">
          <a:xfrm>
            <a:off x="7472363" y="4175472"/>
            <a:ext cx="850900" cy="4508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z="2800">
                <a:solidFill>
                  <a:srgbClr val="191925"/>
                </a:solidFill>
                <a:latin typeface="Times New Roman" pitchFamily="18" charset="0"/>
                <a:cs typeface="Times New Roman" pitchFamily="18" charset="0"/>
              </a:rPr>
              <a:t>Filter</a:t>
            </a:r>
            <a:endParaRPr lang="en-GB" sz="2800">
              <a:solidFill>
                <a:srgbClr val="191925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AutoShape 35"/>
          <p:cNvSpPr>
            <a:spLocks noChangeArrowheads="1"/>
          </p:cNvSpPr>
          <p:nvPr/>
        </p:nvSpPr>
        <p:spPr bwMode="auto">
          <a:xfrm>
            <a:off x="8323264" y="4310410"/>
            <a:ext cx="401637" cy="225425"/>
          </a:xfrm>
          <a:prstGeom prst="rightArrow">
            <a:avLst>
              <a:gd name="adj1" fmla="val 50000"/>
              <a:gd name="adj2" fmla="val 4454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Oval 36"/>
          <p:cNvSpPr>
            <a:spLocks noChangeArrowheads="1"/>
          </p:cNvSpPr>
          <p:nvPr/>
        </p:nvSpPr>
        <p:spPr bwMode="auto">
          <a:xfrm>
            <a:off x="6399214" y="4175472"/>
            <a:ext cx="625475" cy="450850"/>
          </a:xfrm>
          <a:prstGeom prst="ellips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AutoShape 37"/>
          <p:cNvSpPr>
            <a:spLocks noChangeArrowheads="1"/>
          </p:cNvSpPr>
          <p:nvPr/>
        </p:nvSpPr>
        <p:spPr bwMode="auto">
          <a:xfrm>
            <a:off x="5951539" y="4310410"/>
            <a:ext cx="403225" cy="225425"/>
          </a:xfrm>
          <a:prstGeom prst="rightArrow">
            <a:avLst>
              <a:gd name="adj1" fmla="val 50000"/>
              <a:gd name="adj2" fmla="val 447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AutoShape 38"/>
          <p:cNvSpPr>
            <a:spLocks noChangeArrowheads="1"/>
          </p:cNvSpPr>
          <p:nvPr/>
        </p:nvSpPr>
        <p:spPr bwMode="auto">
          <a:xfrm>
            <a:off x="7070725" y="4310410"/>
            <a:ext cx="401638" cy="225425"/>
          </a:xfrm>
          <a:prstGeom prst="rightArrow">
            <a:avLst>
              <a:gd name="adj1" fmla="val 50000"/>
              <a:gd name="adj2" fmla="val 4454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AutoShape 39"/>
          <p:cNvSpPr>
            <a:spLocks noChangeArrowheads="1"/>
          </p:cNvSpPr>
          <p:nvPr/>
        </p:nvSpPr>
        <p:spPr bwMode="auto">
          <a:xfrm rot="-5400000">
            <a:off x="6500813" y="4748559"/>
            <a:ext cx="404812" cy="223838"/>
          </a:xfrm>
          <a:prstGeom prst="rightArrow">
            <a:avLst>
              <a:gd name="adj1" fmla="val 50000"/>
              <a:gd name="adj2" fmla="val 4521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Oval 40"/>
          <p:cNvSpPr>
            <a:spLocks noChangeArrowheads="1"/>
          </p:cNvSpPr>
          <p:nvPr/>
        </p:nvSpPr>
        <p:spPr bwMode="auto">
          <a:xfrm>
            <a:off x="6399214" y="5077172"/>
            <a:ext cx="625475" cy="450850"/>
          </a:xfrm>
          <a:prstGeom prst="ellips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Freeform 41"/>
          <p:cNvSpPr>
            <a:spLocks/>
          </p:cNvSpPr>
          <p:nvPr/>
        </p:nvSpPr>
        <p:spPr bwMode="auto">
          <a:xfrm>
            <a:off x="6532564" y="5204172"/>
            <a:ext cx="358775" cy="203200"/>
          </a:xfrm>
          <a:custGeom>
            <a:avLst/>
            <a:gdLst/>
            <a:ahLst/>
            <a:cxnLst>
              <a:cxn ang="0">
                <a:pos x="0" y="152"/>
              </a:cxn>
              <a:cxn ang="0">
                <a:pos x="48" y="8"/>
              </a:cxn>
              <a:cxn ang="0">
                <a:pos x="288" y="200"/>
              </a:cxn>
              <a:cxn ang="0">
                <a:pos x="384" y="104"/>
              </a:cxn>
            </a:cxnLst>
            <a:rect l="0" t="0" r="r" b="b"/>
            <a:pathLst>
              <a:path w="384" h="216">
                <a:moveTo>
                  <a:pt x="0" y="152"/>
                </a:moveTo>
                <a:cubicBezTo>
                  <a:pt x="0" y="76"/>
                  <a:pt x="0" y="0"/>
                  <a:pt x="48" y="8"/>
                </a:cubicBezTo>
                <a:cubicBezTo>
                  <a:pt x="96" y="16"/>
                  <a:pt x="232" y="184"/>
                  <a:pt x="288" y="200"/>
                </a:cubicBezTo>
                <a:cubicBezTo>
                  <a:pt x="344" y="216"/>
                  <a:pt x="364" y="160"/>
                  <a:pt x="384" y="104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Line 42"/>
          <p:cNvSpPr>
            <a:spLocks noChangeShapeType="1"/>
          </p:cNvSpPr>
          <p:nvPr/>
        </p:nvSpPr>
        <p:spPr bwMode="auto">
          <a:xfrm>
            <a:off x="6488114" y="4219922"/>
            <a:ext cx="403225" cy="315912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Line 43"/>
          <p:cNvSpPr>
            <a:spLocks noChangeShapeType="1"/>
          </p:cNvSpPr>
          <p:nvPr/>
        </p:nvSpPr>
        <p:spPr bwMode="auto">
          <a:xfrm flipV="1">
            <a:off x="6532564" y="4219922"/>
            <a:ext cx="314325" cy="36195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Rectangle 44"/>
          <p:cNvSpPr>
            <a:spLocks noChangeArrowheads="1"/>
          </p:cNvSpPr>
          <p:nvPr/>
        </p:nvSpPr>
        <p:spPr bwMode="auto">
          <a:xfrm>
            <a:off x="6311901" y="3815110"/>
            <a:ext cx="906463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1" hangingPunct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Mixer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Rectangle 45"/>
          <p:cNvSpPr>
            <a:spLocks noChangeArrowheads="1"/>
          </p:cNvSpPr>
          <p:nvPr/>
        </p:nvSpPr>
        <p:spPr bwMode="auto">
          <a:xfrm>
            <a:off x="5886450" y="5623272"/>
            <a:ext cx="16764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1" hangingPunct="1"/>
            <a:r>
              <a:rPr lang="en-US" b="1">
                <a:latin typeface="Times New Roman" pitchFamily="18" charset="0"/>
                <a:cs typeface="Times New Roman" pitchFamily="18" charset="0"/>
              </a:rPr>
              <a:t>Oscillator</a:t>
            </a:r>
            <a:endParaRPr lang="en-GB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Rectangle 46"/>
          <p:cNvSpPr>
            <a:spLocks noChangeArrowheads="1"/>
          </p:cNvSpPr>
          <p:nvPr/>
        </p:nvSpPr>
        <p:spPr bwMode="auto">
          <a:xfrm>
            <a:off x="8456614" y="4631085"/>
            <a:ext cx="592137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1" hangingPunct="1"/>
            <a:r>
              <a:rPr lang="en-US" b="1">
                <a:latin typeface="Times New Roman" pitchFamily="18" charset="0"/>
                <a:cs typeface="Times New Roman" pitchFamily="18" charset="0"/>
              </a:rPr>
              <a:t>RF</a:t>
            </a:r>
            <a:endParaRPr lang="en-GB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Rectangle 47"/>
          <p:cNvSpPr>
            <a:spLocks noChangeArrowheads="1"/>
          </p:cNvSpPr>
          <p:nvPr/>
        </p:nvSpPr>
        <p:spPr bwMode="auto">
          <a:xfrm>
            <a:off x="5951539" y="4581873"/>
            <a:ext cx="44767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1" hangingPunct="1"/>
            <a:r>
              <a:rPr lang="en-US" b="1">
                <a:latin typeface="Times New Roman" pitchFamily="18" charset="0"/>
                <a:cs typeface="Times New Roman" pitchFamily="18" charset="0"/>
              </a:rPr>
              <a:t>IF</a:t>
            </a:r>
            <a:endParaRPr lang="en-GB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AutoShape 48"/>
          <p:cNvSpPr>
            <a:spLocks/>
          </p:cNvSpPr>
          <p:nvPr/>
        </p:nvSpPr>
        <p:spPr bwMode="auto">
          <a:xfrm rot="5400000">
            <a:off x="6772276" y="2778472"/>
            <a:ext cx="231775" cy="1441450"/>
          </a:xfrm>
          <a:prstGeom prst="leftBrace">
            <a:avLst>
              <a:gd name="adj1" fmla="val 51826"/>
              <a:gd name="adj2" fmla="val 50000"/>
            </a:avLst>
          </a:prstGeom>
          <a:noFill/>
          <a:ln w="12700">
            <a:solidFill>
              <a:srgbClr val="7030A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AutoShape 49"/>
          <p:cNvSpPr>
            <a:spLocks noChangeArrowheads="1"/>
          </p:cNvSpPr>
          <p:nvPr/>
        </p:nvSpPr>
        <p:spPr bwMode="auto">
          <a:xfrm rot="-5400000">
            <a:off x="3781426" y="3465860"/>
            <a:ext cx="549275" cy="190500"/>
          </a:xfrm>
          <a:prstGeom prst="rightArrow">
            <a:avLst>
              <a:gd name="adj1" fmla="val 50000"/>
              <a:gd name="adj2" fmla="val 7208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Oval 50"/>
          <p:cNvSpPr>
            <a:spLocks noChangeArrowheads="1"/>
          </p:cNvSpPr>
          <p:nvPr/>
        </p:nvSpPr>
        <p:spPr bwMode="auto">
          <a:xfrm>
            <a:off x="3711576" y="3834159"/>
            <a:ext cx="625475" cy="450850"/>
          </a:xfrm>
          <a:prstGeom prst="ellips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Freeform 51"/>
          <p:cNvSpPr>
            <a:spLocks/>
          </p:cNvSpPr>
          <p:nvPr/>
        </p:nvSpPr>
        <p:spPr bwMode="auto">
          <a:xfrm>
            <a:off x="3844926" y="3961159"/>
            <a:ext cx="358775" cy="203200"/>
          </a:xfrm>
          <a:custGeom>
            <a:avLst/>
            <a:gdLst/>
            <a:ahLst/>
            <a:cxnLst>
              <a:cxn ang="0">
                <a:pos x="0" y="152"/>
              </a:cxn>
              <a:cxn ang="0">
                <a:pos x="48" y="8"/>
              </a:cxn>
              <a:cxn ang="0">
                <a:pos x="288" y="200"/>
              </a:cxn>
              <a:cxn ang="0">
                <a:pos x="384" y="104"/>
              </a:cxn>
            </a:cxnLst>
            <a:rect l="0" t="0" r="r" b="b"/>
            <a:pathLst>
              <a:path w="384" h="216">
                <a:moveTo>
                  <a:pt x="0" y="152"/>
                </a:moveTo>
                <a:cubicBezTo>
                  <a:pt x="0" y="76"/>
                  <a:pt x="0" y="0"/>
                  <a:pt x="48" y="8"/>
                </a:cubicBezTo>
                <a:cubicBezTo>
                  <a:pt x="96" y="16"/>
                  <a:pt x="232" y="184"/>
                  <a:pt x="288" y="200"/>
                </a:cubicBezTo>
                <a:cubicBezTo>
                  <a:pt x="344" y="216"/>
                  <a:pt x="364" y="160"/>
                  <a:pt x="384" y="104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Rectangle 52"/>
          <p:cNvSpPr>
            <a:spLocks noChangeArrowheads="1"/>
          </p:cNvSpPr>
          <p:nvPr/>
        </p:nvSpPr>
        <p:spPr bwMode="auto">
          <a:xfrm>
            <a:off x="3287713" y="4391372"/>
            <a:ext cx="16764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1" hangingPunct="1"/>
            <a:r>
              <a:rPr lang="en-US" b="1">
                <a:latin typeface="Times New Roman" pitchFamily="18" charset="0"/>
                <a:cs typeface="Times New Roman" pitchFamily="18" charset="0"/>
              </a:rPr>
              <a:t>Pembawa IF</a:t>
            </a:r>
            <a:endParaRPr lang="en-GB" b="1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58737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3965</TotalTime>
  <Words>351</Words>
  <Application>Microsoft Office PowerPoint</Application>
  <PresentationFormat>Widescreen</PresentationFormat>
  <Paragraphs>115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Tahoma</vt:lpstr>
      <vt:lpstr>Times New Roman</vt:lpstr>
      <vt:lpstr>1_Office Theme</vt:lpstr>
      <vt:lpstr>TTI3H3 - Elektronika RF</vt:lpstr>
      <vt:lpstr>IDENTITAS DOSEN</vt:lpstr>
      <vt:lpstr>Silabus :</vt:lpstr>
      <vt:lpstr>Silabus : (lanjutan)</vt:lpstr>
      <vt:lpstr>Buku-buku referensi:</vt:lpstr>
      <vt:lpstr>Matakuliah Prasyarat:</vt:lpstr>
      <vt:lpstr>Di bagian manakah Elektronika RF dalam telekomunikasi ?</vt:lpstr>
      <vt:lpstr>Model Siskom </vt:lpstr>
      <vt:lpstr>Tx : Transmitter</vt:lpstr>
      <vt:lpstr>Rx : Receiver</vt:lpstr>
      <vt:lpstr>KOMPONEN PENILAIAN: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PENGUAT FREKUENSI TINGGI</dc:title>
  <dc:creator>INSPIRON 14</dc:creator>
  <cp:lastModifiedBy>toshiba</cp:lastModifiedBy>
  <cp:revision>29</cp:revision>
  <dcterms:created xsi:type="dcterms:W3CDTF">2020-06-16T11:49:59Z</dcterms:created>
  <dcterms:modified xsi:type="dcterms:W3CDTF">2021-09-19T12:55:37Z</dcterms:modified>
</cp:coreProperties>
</file>