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61" r:id="rId4"/>
    <p:sldId id="297" r:id="rId5"/>
    <p:sldId id="299" r:id="rId6"/>
    <p:sldId id="301" r:id="rId7"/>
    <p:sldId id="302" r:id="rId8"/>
    <p:sldId id="303" r:id="rId9"/>
    <p:sldId id="279" r:id="rId10"/>
    <p:sldId id="280" r:id="rId11"/>
    <p:sldId id="281" r:id="rId12"/>
    <p:sldId id="282" r:id="rId13"/>
    <p:sldId id="304" r:id="rId14"/>
    <p:sldId id="283" r:id="rId15"/>
    <p:sldId id="284" r:id="rId16"/>
    <p:sldId id="286" r:id="rId17"/>
    <p:sldId id="306" r:id="rId18"/>
    <p:sldId id="287" r:id="rId19"/>
    <p:sldId id="288" r:id="rId20"/>
    <p:sldId id="290" r:id="rId21"/>
    <p:sldId id="291" r:id="rId22"/>
    <p:sldId id="293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FFFF99"/>
    <a:srgbClr val="F6F7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3" autoAdjust="0"/>
  </p:normalViewPr>
  <p:slideViewPr>
    <p:cSldViewPr>
      <p:cViewPr>
        <p:scale>
          <a:sx n="90" d="100"/>
          <a:sy n="90" d="100"/>
        </p:scale>
        <p:origin x="-73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74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7B010-C656-400C-9422-71D1FFBDB0C4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AFAF-B896-4173-B316-F8CC4320A1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AC8-EC7E-4570-8B4C-B66C14C5E73A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7F3-D383-4894-9FFC-6F2A66C81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39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405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9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9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221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470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72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057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779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19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55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39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667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18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888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344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66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35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5E7B-3779-4DFD-A02A-300A4E844CE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0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1A0-FD2E-4C37-92A1-F128AED1113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740-7C89-42E3-A302-05EE96773FD0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3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940-35B3-46E6-82BA-7DC864DD2DF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3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3B5-61E5-4C72-852C-78611E1A720A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FD5A-BA6D-47D9-A438-15DF7ED3FB0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E092-137E-46FF-9A61-1BA6FF041F0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5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2BF5-ABA0-462E-A998-1A084BDF6FA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3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D586-4592-48FB-BC4C-B656B546E537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7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2F9-E4C2-4C23-BF6F-F2EB2950062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37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A13-2C15-4423-A817-818EA7F4DEB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D9C2-662B-423E-AB2B-17DDC61297D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1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3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97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99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98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125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124.png"/><Relationship Id="rId4" Type="http://schemas.openxmlformats.org/officeDocument/2006/relationships/image" Target="../media/image3.png"/><Relationship Id="rId9" Type="http://schemas.openxmlformats.org/officeDocument/2006/relationships/image" Target="../media/image1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28380"/>
            <a:ext cx="8458200" cy="1089025"/>
          </a:xfrm>
        </p:spPr>
        <p:txBody>
          <a:bodyPr>
            <a:normAutofit fontScale="90000"/>
          </a:bodyPr>
          <a:lstStyle/>
          <a:p>
            <a:r>
              <a:rPr lang="id-ID" sz="2200" dirty="0" smtClean="0"/>
              <a:t>TTH3B3</a:t>
            </a:r>
            <a:r>
              <a:rPr lang="en-US" sz="2200" dirty="0" smtClean="0"/>
              <a:t> </a:t>
            </a:r>
            <a:r>
              <a:rPr lang="en-US" sz="2200" dirty="0" err="1" smtClean="0"/>
              <a:t>Elektromagnetika</a:t>
            </a:r>
            <a:r>
              <a:rPr lang="en-US" sz="2200" dirty="0" smtClean="0"/>
              <a:t> </a:t>
            </a:r>
            <a:r>
              <a:rPr lang="id-ID" sz="2200" dirty="0" smtClean="0"/>
              <a:t>Telekomunikasi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Gelombang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Datar</a:t>
            </a:r>
            <a:r>
              <a:rPr lang="id-ID" sz="3600" b="1" dirty="0" smtClean="0"/>
              <a:t> Elektromagnetik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000" dirty="0" smtClean="0"/>
              <a:t>Program </a:t>
            </a:r>
            <a:r>
              <a:rPr lang="en-US" sz="2000" dirty="0" err="1" smtClean="0"/>
              <a:t>Studi</a:t>
            </a:r>
            <a:r>
              <a:rPr lang="en-US" sz="2000" dirty="0" smtClean="0"/>
              <a:t> S1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Telekomunikasi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Fakultas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Elektro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Universitas</a:t>
            </a:r>
            <a:r>
              <a:rPr lang="en-US" sz="2000" dirty="0" smtClean="0"/>
              <a:t> Telkom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201</a:t>
            </a:r>
            <a:r>
              <a:rPr lang="id-ID" sz="2000" dirty="0" smtClean="0"/>
              <a:t>8</a:t>
            </a:r>
            <a:endParaRPr lang="en-US" sz="2000" dirty="0"/>
          </a:p>
        </p:txBody>
      </p:sp>
      <p:pic>
        <p:nvPicPr>
          <p:cNvPr id="1026" name="Picture 2" descr="D:\flashdisk\LECTURE\Semester Ganjil 2014-2015\FEG2C3 - Elektromagnetika I\0 PROGRESS HIBAH E-LEARNING TAHUN 2014\2 Modul Multimedia\Logo_Tel-U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799" y="182880"/>
            <a:ext cx="1214438" cy="1620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65532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(2)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73088" y="1219200"/>
          <a:ext cx="2309812" cy="546100"/>
        </p:xfrm>
        <a:graphic>
          <a:graphicData uri="http://schemas.openxmlformats.org/presentationml/2006/ole">
            <p:oleObj spid="_x0000_s184382" name="Equation" r:id="rId5" imgW="1168200" imgH="253800" progId="Equation.3">
              <p:embed/>
            </p:oleObj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3009900" y="1219200"/>
          <a:ext cx="2794000" cy="546100"/>
        </p:xfrm>
        <a:graphic>
          <a:graphicData uri="http://schemas.openxmlformats.org/presentationml/2006/ole">
            <p:oleObj spid="_x0000_s184383" name="Equation" r:id="rId6" imgW="1409400" imgH="253800" progId="Equation.3">
              <p:embed/>
            </p:oleObj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5994400" y="1231900"/>
          <a:ext cx="1308100" cy="546100"/>
        </p:xfrm>
        <a:graphic>
          <a:graphicData uri="http://schemas.openxmlformats.org/presentationml/2006/ole">
            <p:oleObj spid="_x0000_s184384" name="Equation" r:id="rId7" imgW="660240" imgH="253800" progId="Equation.3">
              <p:embed/>
            </p:oleObj>
          </a:graphicData>
        </a:graphic>
      </p:graphicFrame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57200" y="1905000"/>
            <a:ext cx="84423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>
                <a:solidFill>
                  <a:schemeClr val="tx1"/>
                </a:solidFill>
              </a:rPr>
              <a:t>Keempat persamaan di atas kemudian menjadi dasar bagi penurunan  fungsi waktu real yang menjelaskan perambatan gelombang datar dalam medium dielektrik merugi.  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758825" y="2844800"/>
          <a:ext cx="3675063" cy="546100"/>
        </p:xfrm>
        <a:graphic>
          <a:graphicData uri="http://schemas.openxmlformats.org/presentationml/2006/ole">
            <p:oleObj spid="_x0000_s184386" name="Equation" r:id="rId8" imgW="1854000" imgH="253800" progId="Equation.3">
              <p:embed/>
            </p:oleObj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/>
        </p:nvGraphicFramePr>
        <p:xfrm>
          <a:off x="1746250" y="3486150"/>
          <a:ext cx="1082675" cy="476250"/>
        </p:xfrm>
        <a:graphic>
          <a:graphicData uri="http://schemas.openxmlformats.org/presentationml/2006/ole">
            <p:oleObj spid="_x0000_s184387" name="Equation" r:id="rId9" imgW="660240" imgH="253800" progId="Equation.3">
              <p:embed/>
            </p:oleObj>
          </a:graphicData>
        </a:graphic>
      </p:graphicFrame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09600" y="241935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</a:rPr>
              <a:t>Dari identitas vektor</a:t>
            </a: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1319212" y="3460750"/>
            <a:ext cx="293688" cy="546100"/>
          </a:xfrm>
          <a:prstGeom prst="downArrow">
            <a:avLst>
              <a:gd name="adj1" fmla="val 50000"/>
              <a:gd name="adj2" fmla="val 46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647700" y="4076700"/>
          <a:ext cx="2438400" cy="546100"/>
        </p:xfrm>
        <a:graphic>
          <a:graphicData uri="http://schemas.openxmlformats.org/presentationml/2006/ole">
            <p:oleObj spid="_x0000_s184388" name="Equation" r:id="rId10" imgW="1231560" imgH="253800" progId="Equation.3">
              <p:embed/>
            </p:oleObj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5092700" y="2857500"/>
          <a:ext cx="3251200" cy="546100"/>
        </p:xfrm>
        <a:graphic>
          <a:graphicData uri="http://schemas.openxmlformats.org/presentationml/2006/ole">
            <p:oleObj spid="_x0000_s184389" name="Equation" r:id="rId11" imgW="1638000" imgH="253800" progId="Equation.3">
              <p:embed/>
            </p:oleObj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/>
        </p:nvGraphicFramePr>
        <p:xfrm>
          <a:off x="6261100" y="3521075"/>
          <a:ext cx="2290763" cy="517525"/>
        </p:xfrm>
        <a:graphic>
          <a:graphicData uri="http://schemas.openxmlformats.org/presentationml/2006/ole">
            <p:oleObj spid="_x0000_s184390" name="Equation" r:id="rId12" imgW="1409400" imgH="253800" progId="Equation.3">
              <p:embed/>
            </p:oleObj>
          </a:graphicData>
        </a:graphic>
      </p:graphicFrame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5857875" y="3486150"/>
            <a:ext cx="292100" cy="609600"/>
          </a:xfrm>
          <a:prstGeom prst="downArrow">
            <a:avLst>
              <a:gd name="adj1" fmla="val 50000"/>
              <a:gd name="adj2" fmla="val 521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5054600" y="4140200"/>
          <a:ext cx="3911600" cy="546100"/>
        </p:xfrm>
        <a:graphic>
          <a:graphicData uri="http://schemas.openxmlformats.org/presentationml/2006/ole">
            <p:oleObj spid="_x0000_s184391" name="Equation" r:id="rId13" imgW="1968480" imgH="253800" progId="Equation.3">
              <p:embed/>
            </p:oleObj>
          </a:graphicData>
        </a:graphic>
      </p:graphicFrame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4948237" y="2444750"/>
            <a:ext cx="2439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</a:rPr>
              <a:t>Dari pers. Maxwell I</a:t>
            </a:r>
          </a:p>
        </p:txBody>
      </p:sp>
      <p:sp>
        <p:nvSpPr>
          <p:cNvPr id="42" name="AutoShape 18"/>
          <p:cNvSpPr>
            <a:spLocks/>
          </p:cNvSpPr>
          <p:nvPr/>
        </p:nvSpPr>
        <p:spPr bwMode="auto">
          <a:xfrm rot="-5400000">
            <a:off x="3863975" y="2671763"/>
            <a:ext cx="292100" cy="4410075"/>
          </a:xfrm>
          <a:prstGeom prst="leftBrace">
            <a:avLst>
              <a:gd name="adj1" fmla="val 1258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806450" y="5010150"/>
            <a:ext cx="32829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Didapatkan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Persamaan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Diferensial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Vektor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Gelombang</a:t>
            </a:r>
            <a:r>
              <a:rPr lang="en-US" sz="1800" dirty="0">
                <a:solidFill>
                  <a:schemeClr val="tx1"/>
                </a:solidFill>
              </a:rPr>
              <a:t> Helmholtz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</a:rPr>
              <a:t>sbb</a:t>
            </a:r>
            <a:r>
              <a:rPr lang="id-ID" dirty="0"/>
              <a:t>.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4368800" y="4953000"/>
          <a:ext cx="4243388" cy="736600"/>
        </p:xfrm>
        <a:graphic>
          <a:graphicData uri="http://schemas.openxmlformats.org/presentationml/2006/ole">
            <p:oleObj spid="_x0000_s184392" name="Equation" r:id="rId14" imgW="1587240" imgH="253800" progId="Equation.3">
              <p:embed/>
            </p:oleObj>
          </a:graphicData>
        </a:graphic>
      </p:graphicFrame>
      <p:sp>
        <p:nvSpPr>
          <p:cNvPr id="2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84393" name="Object 73"/>
          <p:cNvGraphicFramePr>
            <a:graphicFrameLocks noChangeAspect="1"/>
          </p:cNvGraphicFramePr>
          <p:nvPr/>
        </p:nvGraphicFramePr>
        <p:xfrm>
          <a:off x="7378700" y="1219200"/>
          <a:ext cx="1433513" cy="546100"/>
        </p:xfrm>
        <a:graphic>
          <a:graphicData uri="http://schemas.openxmlformats.org/presentationml/2006/ole">
            <p:oleObj spid="_x0000_s184393" name="Equation" r:id="rId15" imgW="723600" imgH="253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61722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(3)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490538" y="1295400"/>
          <a:ext cx="3651250" cy="633413"/>
        </p:xfrm>
        <a:graphic>
          <a:graphicData uri="http://schemas.openxmlformats.org/presentationml/2006/ole">
            <p:oleObj spid="_x0000_s185377" name="Equation" r:id="rId5" imgW="1587240" imgH="253800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6203950" y="1143000"/>
          <a:ext cx="1928813" cy="633413"/>
        </p:xfrm>
        <a:graphic>
          <a:graphicData uri="http://schemas.openxmlformats.org/presentationml/2006/ole">
            <p:oleObj spid="_x0000_s185378" name="Equation" r:id="rId6" imgW="838080" imgH="253800" progId="Equation.3">
              <p:embed/>
            </p:oleObj>
          </a:graphicData>
        </a:graphic>
      </p:graphicFrame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343400" y="1412429"/>
            <a:ext cx="18637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>
                <a:solidFill>
                  <a:schemeClr val="tx1"/>
                </a:solidFill>
              </a:rPr>
              <a:t>Atau dapat dituliskan sbb : 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096000" y="1905000"/>
            <a:ext cx="21924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900" b="1" dirty="0">
                <a:sym typeface="Symbol" pitchFamily="18" charset="2"/>
              </a:rPr>
              <a:t></a:t>
            </a:r>
            <a:r>
              <a:rPr lang="en-US" sz="1900" b="1" baseline="30000" dirty="0">
                <a:sym typeface="Symbol" pitchFamily="18" charset="2"/>
              </a:rPr>
              <a:t>2</a:t>
            </a:r>
            <a:r>
              <a:rPr lang="en-US" sz="1900" b="1" dirty="0">
                <a:sym typeface="Symbol" pitchFamily="18" charset="2"/>
              </a:rPr>
              <a:t> = j ( + j)</a:t>
            </a:r>
            <a:endParaRPr lang="en-US" sz="1900" b="1" dirty="0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791200" y="2362200"/>
            <a:ext cx="2971800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70000"/>
              </a:lnSpc>
            </a:pPr>
            <a:r>
              <a:rPr lang="en-US" sz="1900" b="1" dirty="0">
                <a:sym typeface="Symbol" pitchFamily="18" charset="2"/>
              </a:rPr>
              <a:t> 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disebut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sebagai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b="0" dirty="0" err="1">
                <a:sym typeface="Symbol" pitchFamily="18" charset="2"/>
              </a:rPr>
              <a:t>k</a:t>
            </a:r>
            <a:r>
              <a:rPr lang="en-US" sz="1800" dirty="0" err="1" smtClean="0">
                <a:solidFill>
                  <a:schemeClr val="tx1"/>
                </a:solidFill>
                <a:sym typeface="Symbol" pitchFamily="18" charset="2"/>
              </a:rPr>
              <a:t>onstanta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propagasi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33388" y="2819400"/>
            <a:ext cx="6043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 err="1" smtClean="0"/>
              <a:t>medan</a:t>
            </a:r>
            <a:r>
              <a:rPr lang="en-US" dirty="0" smtClean="0"/>
              <a:t> 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dari </a:t>
            </a:r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 err="1" smtClean="0"/>
              <a:t>diferensial</a:t>
            </a:r>
            <a:r>
              <a:rPr lang="en-US" dirty="0" smtClean="0"/>
              <a:t>  </a:t>
            </a:r>
            <a:r>
              <a:rPr lang="en-US" dirty="0" err="1" smtClean="0"/>
              <a:t>berikut</a:t>
            </a:r>
            <a:r>
              <a:rPr lang="en-US" dirty="0" smtClean="0"/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 : 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23863" y="3187700"/>
          <a:ext cx="8512175" cy="825500"/>
        </p:xfrm>
        <a:graphic>
          <a:graphicData uri="http://schemas.openxmlformats.org/presentationml/2006/ole">
            <p:oleObj spid="_x0000_s185379" name="Equation" r:id="rId7" imgW="5854680" imgH="507960" progId="Equation.3">
              <p:embed/>
            </p:oleObj>
          </a:graphicData>
        </a:graphic>
      </p:graphicFrame>
      <p:sp>
        <p:nvSpPr>
          <p:cNvPr id="52" name="AutoShape 12"/>
          <p:cNvSpPr>
            <a:spLocks/>
          </p:cNvSpPr>
          <p:nvPr/>
        </p:nvSpPr>
        <p:spPr bwMode="auto">
          <a:xfrm rot="-5400000">
            <a:off x="2234407" y="3058318"/>
            <a:ext cx="292100" cy="2239963"/>
          </a:xfrm>
          <a:prstGeom prst="leftBrace">
            <a:avLst>
              <a:gd name="adj1" fmla="val 639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13"/>
          <p:cNvSpPr>
            <a:spLocks/>
          </p:cNvSpPr>
          <p:nvPr/>
        </p:nvSpPr>
        <p:spPr bwMode="auto">
          <a:xfrm rot="-5400000">
            <a:off x="4814094" y="3096419"/>
            <a:ext cx="292100" cy="2239962"/>
          </a:xfrm>
          <a:prstGeom prst="leftBrace">
            <a:avLst>
              <a:gd name="adj1" fmla="val 639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14"/>
          <p:cNvSpPr>
            <a:spLocks/>
          </p:cNvSpPr>
          <p:nvPr/>
        </p:nvSpPr>
        <p:spPr bwMode="auto">
          <a:xfrm rot="-5400000">
            <a:off x="7417594" y="3071019"/>
            <a:ext cx="292100" cy="2239962"/>
          </a:xfrm>
          <a:prstGeom prst="leftBrace">
            <a:avLst>
              <a:gd name="adj1" fmla="val 6390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1349375" y="42799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chemeClr val="tx1"/>
                </a:solidFill>
              </a:rPr>
              <a:t>Komponen</a:t>
            </a:r>
            <a:r>
              <a:rPr lang="en-US" sz="1800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881438" y="4292600"/>
            <a:ext cx="2017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chemeClr val="tx1"/>
                </a:solidFill>
              </a:rPr>
              <a:t>Komponen</a:t>
            </a:r>
            <a:r>
              <a:rPr lang="en-US" sz="18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567488" y="42799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dirty="0" err="1">
                <a:solidFill>
                  <a:schemeClr val="tx1"/>
                </a:solidFill>
              </a:rPr>
              <a:t>Komponen</a:t>
            </a:r>
            <a:r>
              <a:rPr lang="en-US" sz="1800" dirty="0">
                <a:solidFill>
                  <a:schemeClr val="tx1"/>
                </a:solidFill>
              </a:rPr>
              <a:t> z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574675" y="4699000"/>
            <a:ext cx="8150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di </a:t>
            </a:r>
            <a:r>
              <a:rPr lang="en-US" sz="1800" b="0" dirty="0" err="1">
                <a:solidFill>
                  <a:schemeClr val="tx1"/>
                </a:solidFill>
              </a:rPr>
              <a:t>atas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merupakan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diferensial</a:t>
            </a:r>
            <a:r>
              <a:rPr lang="en-US" sz="1800" b="0" dirty="0">
                <a:solidFill>
                  <a:schemeClr val="tx1"/>
                </a:solidFill>
              </a:rPr>
              <a:t> yang </a:t>
            </a:r>
            <a:r>
              <a:rPr lang="en-US" sz="1800" b="0" dirty="0" err="1">
                <a:solidFill>
                  <a:schemeClr val="tx1"/>
                </a:solidFill>
              </a:rPr>
              <a:t>rumit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sehingga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diambil</a:t>
            </a:r>
            <a:r>
              <a:rPr lang="en-US" sz="1800" b="0" dirty="0">
                <a:solidFill>
                  <a:schemeClr val="tx1"/>
                </a:solidFill>
              </a:rPr>
              <a:t> sub </a:t>
            </a:r>
            <a:r>
              <a:rPr lang="en-US" sz="1800" b="0" dirty="0" err="1">
                <a:solidFill>
                  <a:schemeClr val="tx1"/>
                </a:solidFill>
              </a:rPr>
              <a:t>kasus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pemisalan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solusi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medan</a:t>
            </a:r>
            <a:r>
              <a:rPr lang="en-US" sz="1800" b="0" dirty="0" smtClean="0">
                <a:solidFill>
                  <a:schemeClr val="tx1"/>
                </a:solidFill>
              </a:rPr>
              <a:t> E </a:t>
            </a:r>
            <a:r>
              <a:rPr lang="en-US" sz="1800" b="0" dirty="0" err="1" smtClean="0">
                <a:solidFill>
                  <a:schemeClr val="tx1"/>
                </a:solidFill>
              </a:rPr>
              <a:t>hanya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memiliki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komponen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arah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sb</a:t>
            </a:r>
            <a:r>
              <a:rPr lang="en-US" sz="1800" b="0" dirty="0" smtClean="0">
                <a:solidFill>
                  <a:schemeClr val="tx1"/>
                </a:solidFill>
              </a:rPr>
              <a:t> x </a:t>
            </a:r>
            <a:r>
              <a:rPr lang="en-US" sz="1800" b="0" dirty="0">
                <a:solidFill>
                  <a:schemeClr val="tx1"/>
                </a:solidFill>
              </a:rPr>
              <a:t>: </a:t>
            </a:r>
          </a:p>
        </p:txBody>
      </p:sp>
      <p:graphicFrame>
        <p:nvGraphicFramePr>
          <p:cNvPr id="59" name="Object 19"/>
          <p:cNvGraphicFramePr>
            <a:graphicFrameLocks noChangeAspect="1"/>
          </p:cNvGraphicFramePr>
          <p:nvPr/>
        </p:nvGraphicFramePr>
        <p:xfrm>
          <a:off x="2227263" y="5308600"/>
          <a:ext cx="3686175" cy="469900"/>
        </p:xfrm>
        <a:graphic>
          <a:graphicData uri="http://schemas.openxmlformats.org/presentationml/2006/ole">
            <p:oleObj spid="_x0000_s185380" name="Equation" r:id="rId8" imgW="2006280" imgH="241200" progId="Equation.3">
              <p:embed/>
            </p:oleObj>
          </a:graphicData>
        </a:graphic>
      </p:graphicFrame>
      <p:sp>
        <p:nvSpPr>
          <p:cNvPr id="2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324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(4)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1041400" y="1219200"/>
          <a:ext cx="3651250" cy="633413"/>
        </p:xfrm>
        <a:graphic>
          <a:graphicData uri="http://schemas.openxmlformats.org/presentationml/2006/ole">
            <p:oleObj spid="_x0000_s186399" name="Equation" r:id="rId5" imgW="1587240" imgH="253800" progId="Equation.3">
              <p:embed/>
            </p:oleObj>
          </a:graphicData>
        </a:graphic>
      </p:graphicFrame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905000" y="1993900"/>
            <a:ext cx="280988" cy="673100"/>
          </a:xfrm>
          <a:prstGeom prst="downArrow">
            <a:avLst>
              <a:gd name="adj1" fmla="val 50000"/>
              <a:gd name="adj2" fmla="val 598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2433638" y="2057400"/>
          <a:ext cx="3554412" cy="457200"/>
        </p:xfrm>
        <a:graphic>
          <a:graphicData uri="http://schemas.openxmlformats.org/presentationml/2006/ole">
            <p:oleObj spid="_x0000_s186400" name="Equation" r:id="rId6" imgW="2006280" imgH="241200" progId="Equation.3">
              <p:embed/>
            </p:oleObj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962025" y="2714625"/>
          <a:ext cx="6969125" cy="1047750"/>
        </p:xfrm>
        <a:graphic>
          <a:graphicData uri="http://schemas.openxmlformats.org/presentationml/2006/ole">
            <p:oleObj spid="_x0000_s186401" name="Equation" r:id="rId7" imgW="3454200" imgH="482400" progId="Equation.3">
              <p:embed/>
            </p:oleObj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905000" y="3848100"/>
            <a:ext cx="280988" cy="901700"/>
          </a:xfrm>
          <a:prstGeom prst="downArrow">
            <a:avLst>
              <a:gd name="adj1" fmla="val 50000"/>
              <a:gd name="adj2" fmla="val 802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286000" y="3873500"/>
            <a:ext cx="63674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Masih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cukup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rumit</a:t>
            </a:r>
            <a:r>
              <a:rPr lang="en-US" sz="1800" b="0" dirty="0">
                <a:solidFill>
                  <a:schemeClr val="tx1"/>
                </a:solidFill>
              </a:rPr>
              <a:t>. </a:t>
            </a:r>
            <a:r>
              <a:rPr lang="en-US" sz="1800" b="0" dirty="0" err="1">
                <a:solidFill>
                  <a:schemeClr val="tx1"/>
                </a:solidFill>
              </a:rPr>
              <a:t>Kemudian</a:t>
            </a:r>
            <a:r>
              <a:rPr lang="en-US" sz="1800" b="0" dirty="0">
                <a:solidFill>
                  <a:schemeClr val="tx1"/>
                </a:solidFill>
              </a:rPr>
              <a:t>  dengan </a:t>
            </a:r>
            <a:r>
              <a:rPr lang="en-US" sz="1800" b="0" dirty="0" err="1">
                <a:solidFill>
                  <a:schemeClr val="tx1"/>
                </a:solidFill>
              </a:rPr>
              <a:t>menganggap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bahwa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tidak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berubah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terhadap</a:t>
            </a:r>
            <a:r>
              <a:rPr lang="en-US" sz="1800" b="0" dirty="0">
                <a:solidFill>
                  <a:schemeClr val="tx1"/>
                </a:solidFill>
              </a:rPr>
              <a:t> x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y, </a:t>
            </a:r>
            <a:r>
              <a:rPr lang="en-US" sz="1800" b="0" dirty="0" err="1">
                <a:solidFill>
                  <a:schemeClr val="tx1"/>
                </a:solidFill>
              </a:rPr>
              <a:t>didapatkan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diferensial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sbb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1190625" y="4786313"/>
          <a:ext cx="3692525" cy="1022350"/>
        </p:xfrm>
        <a:graphic>
          <a:graphicData uri="http://schemas.openxmlformats.org/presentationml/2006/ole">
            <p:oleObj spid="_x0000_s186402" name="Equation" r:id="rId8" imgW="1688760" imgH="431640" progId="Equation.3">
              <p:embed/>
            </p:oleObj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5764213" y="4802188"/>
          <a:ext cx="2170112" cy="1081087"/>
        </p:xfrm>
        <a:graphic>
          <a:graphicData uri="http://schemas.openxmlformats.org/presentationml/2006/ole">
            <p:oleObj spid="_x0000_s186403" name="Equation" r:id="rId9" imgW="939600" imgH="431640" progId="Equation.3">
              <p:embed/>
            </p:oleObj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876800" y="5149850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tx1"/>
                </a:solidFill>
              </a:rPr>
              <a:t>atau</a:t>
            </a:r>
          </a:p>
        </p:txBody>
      </p:sp>
      <p:sp>
        <p:nvSpPr>
          <p:cNvPr id="2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60956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800600" y="1219200"/>
            <a:ext cx="3810000" cy="685800"/>
            <a:chOff x="4800600" y="1219200"/>
            <a:chExt cx="3810000" cy="676276"/>
          </a:xfrm>
        </p:grpSpPr>
        <p:sp>
          <p:nvSpPr>
            <p:cNvPr id="186407" name="Rectangle 39"/>
            <p:cNvSpPr>
              <a:spLocks noChangeArrowheads="1"/>
            </p:cNvSpPr>
            <p:nvPr/>
          </p:nvSpPr>
          <p:spPr bwMode="auto">
            <a:xfrm>
              <a:off x="4800600" y="1219200"/>
              <a:ext cx="3810000" cy="67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6404" name="Picture 36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0" y="1371600"/>
              <a:ext cx="3638550" cy="381000"/>
            </a:xfrm>
            <a:prstGeom prst="rect">
              <a:avLst/>
            </a:prstGeom>
            <a:noFill/>
          </p:spPr>
        </p:pic>
      </p:grp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800600" y="914400"/>
            <a:ext cx="34290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52400"/>
            <a:ext cx="6553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Penurunan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Persamaan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Gelombang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(5)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43000" y="990600"/>
            <a:ext cx="3257550" cy="601662"/>
            <a:chOff x="2286000" y="1066800"/>
            <a:chExt cx="3257550" cy="601662"/>
          </a:xfrm>
        </p:grpSpPr>
        <p:sp>
          <p:nvSpPr>
            <p:cNvPr id="240659" name="Rectangle 19"/>
            <p:cNvSpPr>
              <a:spLocks noChangeArrowheads="1"/>
            </p:cNvSpPr>
            <p:nvPr/>
          </p:nvSpPr>
          <p:spPr bwMode="auto">
            <a:xfrm>
              <a:off x="2286000" y="1066800"/>
              <a:ext cx="3200400" cy="6016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52" name="Picture 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38400" y="1219200"/>
              <a:ext cx="3105150" cy="381000"/>
            </a:xfrm>
            <a:prstGeom prst="rect">
              <a:avLst/>
            </a:prstGeom>
            <a:noFill/>
          </p:spPr>
        </p:pic>
      </p:grpSp>
      <p:grpSp>
        <p:nvGrpSpPr>
          <p:cNvPr id="35" name="Group 34"/>
          <p:cNvGrpSpPr/>
          <p:nvPr/>
        </p:nvGrpSpPr>
        <p:grpSpPr>
          <a:xfrm>
            <a:off x="1066800" y="2819400"/>
            <a:ext cx="5819775" cy="1600200"/>
            <a:chOff x="990600" y="2895600"/>
            <a:chExt cx="5819775" cy="1600200"/>
          </a:xfrm>
        </p:grpSpPr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990600" y="2895600"/>
              <a:ext cx="5638800" cy="1600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50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990850"/>
              <a:ext cx="5667375" cy="742950"/>
            </a:xfrm>
            <a:prstGeom prst="rect">
              <a:avLst/>
            </a:prstGeom>
            <a:noFill/>
          </p:spPr>
        </p:pic>
        <p:pic>
          <p:nvPicPr>
            <p:cNvPr id="240649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4038600"/>
              <a:ext cx="5419725" cy="342900"/>
            </a:xfrm>
            <a:prstGeom prst="rect">
              <a:avLst/>
            </a:prstGeom>
            <a:noFill/>
          </p:spPr>
        </p:pic>
      </p:grp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0" y="5248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0660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990600"/>
            <a:ext cx="3238500" cy="609600"/>
          </a:xfrm>
          <a:prstGeom prst="rect">
            <a:avLst/>
          </a:prstGeom>
          <a:noFill/>
        </p:spPr>
      </p:pic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209800" y="1828800"/>
            <a:ext cx="4038600" cy="838200"/>
            <a:chOff x="2209800" y="1905000"/>
            <a:chExt cx="4038600" cy="838200"/>
          </a:xfrm>
        </p:grpSpPr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209800" y="1905000"/>
              <a:ext cx="40386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63" name="Picture 2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38400" y="1981200"/>
              <a:ext cx="3733800" cy="685800"/>
            </a:xfrm>
            <a:prstGeom prst="rect">
              <a:avLst/>
            </a:prstGeom>
            <a:noFill/>
          </p:spPr>
        </p:pic>
      </p:grp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066800" y="4495800"/>
            <a:ext cx="6477000" cy="525463"/>
            <a:chOff x="990600" y="4724400"/>
            <a:chExt cx="6477000" cy="525463"/>
          </a:xfrm>
        </p:grpSpPr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990600" y="4724400"/>
              <a:ext cx="6477000" cy="5254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69" name="Picture 2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4800600"/>
              <a:ext cx="6172200" cy="381000"/>
            </a:xfrm>
            <a:prstGeom prst="rect">
              <a:avLst/>
            </a:prstGeom>
            <a:noFill/>
          </p:spPr>
        </p:pic>
      </p:grp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0672" name="Picture 3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3429000"/>
            <a:ext cx="2057400" cy="361950"/>
          </a:xfrm>
          <a:prstGeom prst="rect">
            <a:avLst/>
          </a:prstGeom>
          <a:noFill/>
        </p:spPr>
      </p:pic>
      <p:grpSp>
        <p:nvGrpSpPr>
          <p:cNvPr id="50" name="Group 49"/>
          <p:cNvGrpSpPr/>
          <p:nvPr/>
        </p:nvGrpSpPr>
        <p:grpSpPr>
          <a:xfrm>
            <a:off x="2438400" y="5181600"/>
            <a:ext cx="5645150" cy="762000"/>
            <a:chOff x="1295400" y="5334000"/>
            <a:chExt cx="5645150" cy="762000"/>
          </a:xfrm>
        </p:grpSpPr>
        <p:sp>
          <p:nvSpPr>
            <p:cNvPr id="240662" name="Rectangle 22"/>
            <p:cNvSpPr>
              <a:spLocks noChangeArrowheads="1"/>
            </p:cNvSpPr>
            <p:nvPr/>
          </p:nvSpPr>
          <p:spPr bwMode="auto">
            <a:xfrm>
              <a:off x="1295400" y="5334000"/>
              <a:ext cx="564515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75" name="Picture 35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" y="5410200"/>
              <a:ext cx="4924425" cy="666750"/>
            </a:xfrm>
            <a:prstGeom prst="rect">
              <a:avLst/>
            </a:prstGeom>
            <a:noFill/>
          </p:spPr>
        </p:pic>
      </p:grp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Footer Placeholder 8"/>
          <p:cNvSpPr txBox="1">
            <a:spLocks/>
          </p:cNvSpPr>
          <p:nvPr/>
        </p:nvSpPr>
        <p:spPr>
          <a:xfrm>
            <a:off x="2971800" y="60960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61722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(6)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2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60194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45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685800" y="9906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b="0" dirty="0" err="1" smtClean="0">
                <a:solidFill>
                  <a:schemeClr val="tx1"/>
                </a:solidFill>
              </a:rPr>
              <a:t>Didefinisikan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konstanta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Propagasi</a:t>
            </a:r>
            <a:r>
              <a:rPr lang="en-US" sz="1800" b="0" dirty="0" smtClean="0">
                <a:solidFill>
                  <a:schemeClr val="tx1"/>
                </a:solidFill>
              </a:rPr>
              <a:t> :  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18845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114800" y="762000"/>
            <a:ext cx="4191000" cy="762000"/>
            <a:chOff x="4114800" y="762000"/>
            <a:chExt cx="4191000" cy="762000"/>
          </a:xfrm>
        </p:grpSpPr>
        <p:sp>
          <p:nvSpPr>
            <p:cNvPr id="188457" name="Rectangle 41"/>
            <p:cNvSpPr>
              <a:spLocks noChangeArrowheads="1"/>
            </p:cNvSpPr>
            <p:nvPr/>
          </p:nvSpPr>
          <p:spPr bwMode="auto">
            <a:xfrm>
              <a:off x="4114800" y="762000"/>
              <a:ext cx="4191000" cy="762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8455" name="Picture 3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91000" y="838200"/>
              <a:ext cx="3857625" cy="666750"/>
            </a:xfrm>
            <a:prstGeom prst="rect">
              <a:avLst/>
            </a:prstGeom>
            <a:noFill/>
          </p:spPr>
        </p:pic>
      </p:grpSp>
      <p:sp>
        <p:nvSpPr>
          <p:cNvPr id="188459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60" name="Rectangle 44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63" name="Rectangle 4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46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85800" y="1676400"/>
            <a:ext cx="7543800" cy="1219200"/>
            <a:chOff x="685800" y="1676400"/>
            <a:chExt cx="7543800" cy="1219200"/>
          </a:xfrm>
        </p:grpSpPr>
        <p:sp>
          <p:nvSpPr>
            <p:cNvPr id="188483" name="Rectangle 67"/>
            <p:cNvSpPr>
              <a:spLocks noChangeArrowheads="1"/>
            </p:cNvSpPr>
            <p:nvPr/>
          </p:nvSpPr>
          <p:spPr bwMode="auto">
            <a:xfrm>
              <a:off x="685800" y="1676400"/>
              <a:ext cx="7543800" cy="1219200"/>
            </a:xfrm>
            <a:prstGeom prst="rect">
              <a:avLst/>
            </a:prstGeom>
            <a:solidFill>
              <a:srgbClr val="DBE5F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85800" y="1752600"/>
              <a:ext cx="3352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b="1" dirty="0" err="1" smtClean="0">
                  <a:solidFill>
                    <a:srgbClr val="C00000"/>
                  </a:solidFill>
                </a:rPr>
                <a:t>Vektor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C00000"/>
                  </a:solidFill>
                </a:rPr>
                <a:t>komplek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medan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listrik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 E  : </a:t>
              </a:r>
              <a:endParaRPr lang="en-US" sz="1800" b="0" dirty="0">
                <a:solidFill>
                  <a:schemeClr val="tx1"/>
                </a:solidFill>
              </a:endParaRPr>
            </a:p>
          </p:txBody>
        </p:sp>
        <p:pic>
          <p:nvPicPr>
            <p:cNvPr id="188461" name="Picture 4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7200" y="1752600"/>
              <a:ext cx="2162175" cy="390525"/>
            </a:xfrm>
            <a:prstGeom prst="rect">
              <a:avLst/>
            </a:prstGeom>
            <a:noFill/>
          </p:spPr>
        </p:pic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85800" y="2438400"/>
              <a:ext cx="3581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b="1" dirty="0" err="1" smtClean="0">
                  <a:solidFill>
                    <a:srgbClr val="C00000"/>
                  </a:solidFill>
                </a:rPr>
                <a:t>Vektor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 </a:t>
              </a:r>
              <a:r>
                <a:rPr lang="en-US" sz="1800" b="1" dirty="0" err="1" smtClean="0">
                  <a:solidFill>
                    <a:srgbClr val="C00000"/>
                  </a:solidFill>
                </a:rPr>
                <a:t>waktu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C00000"/>
                  </a:solidFill>
                </a:rPr>
                <a:t>riil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medan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listrik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 E  : </a:t>
              </a:r>
              <a:endParaRPr lang="en-US" sz="1800" b="0" dirty="0">
                <a:solidFill>
                  <a:schemeClr val="tx1"/>
                </a:solidFill>
              </a:endParaRPr>
            </a:p>
          </p:txBody>
        </p:sp>
        <p:pic>
          <p:nvPicPr>
            <p:cNvPr id="188464" name="Picture 4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7200" y="2438400"/>
              <a:ext cx="3733800" cy="371475"/>
            </a:xfrm>
            <a:prstGeom prst="rect">
              <a:avLst/>
            </a:prstGeom>
            <a:noFill/>
          </p:spPr>
        </p:pic>
      </p:grpSp>
      <p:sp>
        <p:nvSpPr>
          <p:cNvPr id="188466" name="Rectangle 50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46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70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71" name="Rectangle 55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47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74" name="Rectangle 58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476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847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85800" y="3048000"/>
            <a:ext cx="7543800" cy="1676400"/>
            <a:chOff x="685800" y="3048000"/>
            <a:chExt cx="7543800" cy="1676400"/>
          </a:xfrm>
        </p:grpSpPr>
        <p:sp>
          <p:nvSpPr>
            <p:cNvPr id="188485" name="Rectangle 69"/>
            <p:cNvSpPr>
              <a:spLocks noChangeArrowheads="1"/>
            </p:cNvSpPr>
            <p:nvPr/>
          </p:nvSpPr>
          <p:spPr bwMode="auto">
            <a:xfrm>
              <a:off x="685800" y="3048000"/>
              <a:ext cx="7543800" cy="1676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8467" name="Picture 5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" y="3124200"/>
              <a:ext cx="4048125" cy="371475"/>
            </a:xfrm>
            <a:prstGeom prst="rect">
              <a:avLst/>
            </a:prstGeom>
            <a:noFill/>
          </p:spPr>
        </p:pic>
        <p:pic>
          <p:nvPicPr>
            <p:cNvPr id="188469" name="Picture 53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6400" y="3124200"/>
              <a:ext cx="2476500" cy="371475"/>
            </a:xfrm>
            <a:prstGeom prst="rect">
              <a:avLst/>
            </a:prstGeom>
            <a:noFill/>
          </p:spPr>
        </p:pic>
        <p:pic>
          <p:nvPicPr>
            <p:cNvPr id="188475" name="Picture 5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95600" y="3695700"/>
              <a:ext cx="5200650" cy="342900"/>
            </a:xfrm>
            <a:prstGeom prst="rect">
              <a:avLst/>
            </a:prstGeom>
            <a:noFill/>
          </p:spPr>
        </p:pic>
        <p:pic>
          <p:nvPicPr>
            <p:cNvPr id="188478" name="Picture 62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4267200"/>
              <a:ext cx="6734175" cy="352425"/>
            </a:xfrm>
            <a:prstGeom prst="rect">
              <a:avLst/>
            </a:prstGeom>
            <a:noFill/>
          </p:spPr>
        </p:pic>
      </p:grpSp>
      <p:sp>
        <p:nvSpPr>
          <p:cNvPr id="188482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85800" y="4953000"/>
            <a:ext cx="7696200" cy="525462"/>
            <a:chOff x="762000" y="4953000"/>
            <a:chExt cx="7696200" cy="525462"/>
          </a:xfrm>
        </p:grpSpPr>
        <p:sp>
          <p:nvSpPr>
            <p:cNvPr id="188484" name="Rectangle 68"/>
            <p:cNvSpPr>
              <a:spLocks noChangeArrowheads="1"/>
            </p:cNvSpPr>
            <p:nvPr/>
          </p:nvSpPr>
          <p:spPr bwMode="auto">
            <a:xfrm>
              <a:off x="762000" y="4953000"/>
              <a:ext cx="7696200" cy="5254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762000" y="5029200"/>
              <a:ext cx="3581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b="1" dirty="0" err="1" smtClean="0">
                  <a:solidFill>
                    <a:srgbClr val="C00000"/>
                  </a:solidFill>
                </a:rPr>
                <a:t>Vektor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 </a:t>
              </a:r>
              <a:r>
                <a:rPr lang="en-US" sz="1800" b="1" dirty="0" err="1" smtClean="0">
                  <a:solidFill>
                    <a:srgbClr val="C00000"/>
                  </a:solidFill>
                </a:rPr>
                <a:t>waktu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800" b="1" dirty="0" err="1" smtClean="0">
                  <a:solidFill>
                    <a:srgbClr val="C00000"/>
                  </a:solidFill>
                </a:rPr>
                <a:t>riil</a:t>
              </a:r>
              <a:r>
                <a:rPr lang="en-US" sz="1800" b="1" dirty="0" smtClean="0">
                  <a:solidFill>
                    <a:srgbClr val="C00000"/>
                  </a:solidFill>
                </a:rPr>
                <a:t> 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medan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</a:t>
              </a:r>
              <a:r>
                <a:rPr lang="en-US" sz="1800" b="0" dirty="0" err="1" smtClean="0">
                  <a:solidFill>
                    <a:schemeClr val="tx1"/>
                  </a:solidFill>
                </a:rPr>
                <a:t>listrik</a:t>
              </a:r>
              <a:r>
                <a:rPr lang="en-US" sz="1800" b="0" dirty="0" smtClean="0">
                  <a:solidFill>
                    <a:schemeClr val="tx1"/>
                  </a:solidFill>
                </a:rPr>
                <a:t>  E  : </a:t>
              </a:r>
              <a:endParaRPr lang="en-US" sz="1800" b="0" dirty="0">
                <a:solidFill>
                  <a:schemeClr val="tx1"/>
                </a:solidFill>
              </a:endParaRPr>
            </a:p>
          </p:txBody>
        </p:sp>
        <p:pic>
          <p:nvPicPr>
            <p:cNvPr id="188481" name="Picture 65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400" y="5029200"/>
              <a:ext cx="3943350" cy="3524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60198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(7)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33400" y="1616960"/>
          <a:ext cx="2101850" cy="511175"/>
        </p:xfrm>
        <a:graphic>
          <a:graphicData uri="http://schemas.openxmlformats.org/presentationml/2006/ole">
            <p:oleObj spid="_x0000_s189472" name="Equation" r:id="rId5" imgW="1129810" imgH="253890" progId="Equation.3">
              <p:embed/>
            </p:oleObj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511175" y="2165350"/>
          <a:ext cx="3802063" cy="1881188"/>
        </p:xfrm>
        <a:graphic>
          <a:graphicData uri="http://schemas.openxmlformats.org/presentationml/2006/ole">
            <p:oleObj spid="_x0000_s189473" name="Equation" r:id="rId6" imgW="2057400" imgH="939800" progId="Equation.3">
              <p:embed/>
            </p:oleObj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5495925" y="2635588"/>
          <a:ext cx="2505075" cy="868362"/>
        </p:xfrm>
        <a:graphic>
          <a:graphicData uri="http://schemas.openxmlformats.org/presentationml/2006/ole">
            <p:oleObj spid="_x0000_s189474" name="Equation" r:id="rId7" imgW="1346200" imgH="431800" progId="Equation.3">
              <p:embed/>
            </p:oleObj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5286375" y="4373562"/>
          <a:ext cx="3171825" cy="839788"/>
        </p:xfrm>
        <a:graphic>
          <a:graphicData uri="http://schemas.openxmlformats.org/presentationml/2006/ole">
            <p:oleObj spid="_x0000_s189475" name="Equation" r:id="rId8" imgW="1714500" imgH="419100" progId="Equation.3">
              <p:embed/>
            </p:oleObj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762000" y="4146550"/>
          <a:ext cx="3811587" cy="1597025"/>
        </p:xfrm>
        <a:graphic>
          <a:graphicData uri="http://schemas.openxmlformats.org/presentationml/2006/ole">
            <p:oleObj spid="_x0000_s189476" name="Equation" r:id="rId9" imgW="2362200" imgH="914400" progId="Equation.3">
              <p:embed/>
            </p:oleObj>
          </a:graphicData>
        </a:graphic>
      </p:graphicFrame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4525780" y="2826452"/>
            <a:ext cx="684213" cy="5524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47674" y="1219200"/>
            <a:ext cx="8696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>
                <a:solidFill>
                  <a:schemeClr val="tx1"/>
                </a:solidFill>
              </a:rPr>
              <a:t>Jika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listrik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diketahui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 err="1">
                <a:solidFill>
                  <a:schemeClr val="tx1"/>
                </a:solidFill>
              </a:rPr>
              <a:t>maka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medan</a:t>
            </a:r>
            <a:r>
              <a:rPr lang="en-US" sz="2000" b="0" dirty="0">
                <a:solidFill>
                  <a:schemeClr val="tx1"/>
                </a:solidFill>
              </a:rPr>
              <a:t> magnet </a:t>
            </a:r>
            <a:r>
              <a:rPr lang="en-US" sz="2000" b="0" dirty="0" err="1">
                <a:solidFill>
                  <a:schemeClr val="tx1"/>
                </a:solidFill>
              </a:rPr>
              <a:t>dapat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dicari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dengan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hubungan</a:t>
            </a:r>
            <a:r>
              <a:rPr lang="en-US" sz="2000" b="0" dirty="0">
                <a:solidFill>
                  <a:schemeClr val="tx1"/>
                </a:solidFill>
              </a:rPr>
              <a:t> : </a:t>
            </a: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89477" name="Object 37"/>
          <p:cNvGraphicFramePr>
            <a:graphicFrameLocks noChangeAspect="1"/>
          </p:cNvGraphicFramePr>
          <p:nvPr/>
        </p:nvGraphicFramePr>
        <p:xfrm>
          <a:off x="3581400" y="1600200"/>
          <a:ext cx="2659063" cy="469900"/>
        </p:xfrm>
        <a:graphic>
          <a:graphicData uri="http://schemas.openxmlformats.org/presentationml/2006/ole">
            <p:oleObj spid="_x0000_s189477" name="Equation" r:id="rId10" imgW="144756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16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medan</a:t>
            </a:r>
            <a:r>
              <a:rPr lang="en-US" sz="2400" b="1" dirty="0" smtClean="0">
                <a:solidFill>
                  <a:srgbClr val="0070C0"/>
                </a:solidFill>
              </a:rPr>
              <a:t> E </a:t>
            </a:r>
            <a:r>
              <a:rPr lang="en-US" sz="2400" b="1" dirty="0" err="1" smtClean="0">
                <a:solidFill>
                  <a:srgbClr val="0070C0"/>
                </a:solidFill>
              </a:rPr>
              <a:t>dan</a:t>
            </a:r>
            <a:r>
              <a:rPr lang="en-US" sz="2400" b="1" dirty="0" smtClean="0">
                <a:solidFill>
                  <a:srgbClr val="0070C0"/>
                </a:solidFill>
              </a:rPr>
              <a:t> H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Gelombang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Bidang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Datar</a:t>
            </a:r>
            <a:r>
              <a:rPr lang="en-US" sz="2400" b="1" dirty="0" smtClean="0">
                <a:solidFill>
                  <a:srgbClr val="C00000"/>
                </a:solidFill>
              </a:rPr>
              <a:t>   (1)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887061" y="3646488"/>
            <a:ext cx="0" cy="1504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09" name="Line 5"/>
          <p:cNvSpPr>
            <a:spLocks noChangeShapeType="1"/>
          </p:cNvSpPr>
          <p:nvPr/>
        </p:nvSpPr>
        <p:spPr bwMode="auto">
          <a:xfrm flipH="1">
            <a:off x="188913" y="5158062"/>
            <a:ext cx="698148" cy="861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0" name="Freeform 6"/>
          <p:cNvSpPr>
            <a:spLocks/>
          </p:cNvSpPr>
          <p:nvPr/>
        </p:nvSpPr>
        <p:spPr bwMode="auto">
          <a:xfrm>
            <a:off x="887061" y="4225689"/>
            <a:ext cx="3912877" cy="642772"/>
          </a:xfrm>
          <a:custGeom>
            <a:avLst/>
            <a:gdLst>
              <a:gd name="T0" fmla="*/ 0 w 2892"/>
              <a:gd name="T1" fmla="*/ 0 h 546"/>
              <a:gd name="T2" fmla="*/ 246 w 2892"/>
              <a:gd name="T3" fmla="*/ 126 h 546"/>
              <a:gd name="T4" fmla="*/ 474 w 2892"/>
              <a:gd name="T5" fmla="*/ 216 h 546"/>
              <a:gd name="T6" fmla="*/ 798 w 2892"/>
              <a:gd name="T7" fmla="*/ 312 h 546"/>
              <a:gd name="T8" fmla="*/ 1074 w 2892"/>
              <a:gd name="T9" fmla="*/ 384 h 546"/>
              <a:gd name="T10" fmla="*/ 1464 w 2892"/>
              <a:gd name="T11" fmla="*/ 444 h 546"/>
              <a:gd name="T12" fmla="*/ 2028 w 2892"/>
              <a:gd name="T13" fmla="*/ 510 h 546"/>
              <a:gd name="T14" fmla="*/ 2436 w 2892"/>
              <a:gd name="T15" fmla="*/ 534 h 546"/>
              <a:gd name="T16" fmla="*/ 2892 w 2892"/>
              <a:gd name="T17" fmla="*/ 546 h 5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2"/>
              <a:gd name="T28" fmla="*/ 0 h 546"/>
              <a:gd name="T29" fmla="*/ 2892 w 2892"/>
              <a:gd name="T30" fmla="*/ 546 h 5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2" h="546">
                <a:moveTo>
                  <a:pt x="0" y="0"/>
                </a:moveTo>
                <a:cubicBezTo>
                  <a:pt x="83" y="45"/>
                  <a:pt x="167" y="90"/>
                  <a:pt x="246" y="126"/>
                </a:cubicBezTo>
                <a:cubicBezTo>
                  <a:pt x="325" y="162"/>
                  <a:pt x="382" y="185"/>
                  <a:pt x="474" y="216"/>
                </a:cubicBezTo>
                <a:cubicBezTo>
                  <a:pt x="566" y="247"/>
                  <a:pt x="698" y="284"/>
                  <a:pt x="798" y="312"/>
                </a:cubicBezTo>
                <a:cubicBezTo>
                  <a:pt x="898" y="340"/>
                  <a:pt x="963" y="362"/>
                  <a:pt x="1074" y="384"/>
                </a:cubicBezTo>
                <a:cubicBezTo>
                  <a:pt x="1185" y="406"/>
                  <a:pt x="1305" y="423"/>
                  <a:pt x="1464" y="444"/>
                </a:cubicBezTo>
                <a:cubicBezTo>
                  <a:pt x="1623" y="465"/>
                  <a:pt x="1866" y="495"/>
                  <a:pt x="2028" y="510"/>
                </a:cubicBezTo>
                <a:cubicBezTo>
                  <a:pt x="2190" y="525"/>
                  <a:pt x="2292" y="528"/>
                  <a:pt x="2436" y="534"/>
                </a:cubicBezTo>
                <a:cubicBezTo>
                  <a:pt x="2580" y="540"/>
                  <a:pt x="2736" y="543"/>
                  <a:pt x="2892" y="54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1" name="Freeform 7"/>
          <p:cNvSpPr>
            <a:spLocks/>
          </p:cNvSpPr>
          <p:nvPr/>
        </p:nvSpPr>
        <p:spPr bwMode="auto">
          <a:xfrm>
            <a:off x="895179" y="4246879"/>
            <a:ext cx="4489256" cy="1324393"/>
          </a:xfrm>
          <a:custGeom>
            <a:avLst/>
            <a:gdLst>
              <a:gd name="T0" fmla="*/ 0 w 3318"/>
              <a:gd name="T1" fmla="*/ 0 h 1125"/>
              <a:gd name="T2" fmla="*/ 132 w 3318"/>
              <a:gd name="T3" fmla="*/ 60 h 1125"/>
              <a:gd name="T4" fmla="*/ 222 w 3318"/>
              <a:gd name="T5" fmla="*/ 150 h 1125"/>
              <a:gd name="T6" fmla="*/ 282 w 3318"/>
              <a:gd name="T7" fmla="*/ 264 h 1125"/>
              <a:gd name="T8" fmla="*/ 396 w 3318"/>
              <a:gd name="T9" fmla="*/ 486 h 1125"/>
              <a:gd name="T10" fmla="*/ 486 w 3318"/>
              <a:gd name="T11" fmla="*/ 726 h 1125"/>
              <a:gd name="T12" fmla="*/ 576 w 3318"/>
              <a:gd name="T13" fmla="*/ 882 h 1125"/>
              <a:gd name="T14" fmla="*/ 696 w 3318"/>
              <a:gd name="T15" fmla="*/ 1002 h 1125"/>
              <a:gd name="T16" fmla="*/ 834 w 3318"/>
              <a:gd name="T17" fmla="*/ 1098 h 1125"/>
              <a:gd name="T18" fmla="*/ 1038 w 3318"/>
              <a:gd name="T19" fmla="*/ 1116 h 1125"/>
              <a:gd name="T20" fmla="*/ 1218 w 3318"/>
              <a:gd name="T21" fmla="*/ 1044 h 1125"/>
              <a:gd name="T22" fmla="*/ 1446 w 3318"/>
              <a:gd name="T23" fmla="*/ 864 h 1125"/>
              <a:gd name="T24" fmla="*/ 1704 w 3318"/>
              <a:gd name="T25" fmla="*/ 636 h 1125"/>
              <a:gd name="T26" fmla="*/ 1920 w 3318"/>
              <a:gd name="T27" fmla="*/ 516 h 1125"/>
              <a:gd name="T28" fmla="*/ 2118 w 3318"/>
              <a:gd name="T29" fmla="*/ 504 h 1125"/>
              <a:gd name="T30" fmla="*/ 2292 w 3318"/>
              <a:gd name="T31" fmla="*/ 552 h 1125"/>
              <a:gd name="T32" fmla="*/ 2490 w 3318"/>
              <a:gd name="T33" fmla="*/ 690 h 1125"/>
              <a:gd name="T34" fmla="*/ 2682 w 3318"/>
              <a:gd name="T35" fmla="*/ 816 h 1125"/>
              <a:gd name="T36" fmla="*/ 2820 w 3318"/>
              <a:gd name="T37" fmla="*/ 900 h 1125"/>
              <a:gd name="T38" fmla="*/ 2994 w 3318"/>
              <a:gd name="T39" fmla="*/ 1002 h 1125"/>
              <a:gd name="T40" fmla="*/ 3210 w 3318"/>
              <a:gd name="T41" fmla="*/ 1014 h 1125"/>
              <a:gd name="T42" fmla="*/ 3318 w 3318"/>
              <a:gd name="T43" fmla="*/ 948 h 11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318"/>
              <a:gd name="T67" fmla="*/ 0 h 1125"/>
              <a:gd name="T68" fmla="*/ 3318 w 3318"/>
              <a:gd name="T69" fmla="*/ 1125 h 112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318" h="1125">
                <a:moveTo>
                  <a:pt x="0" y="0"/>
                </a:moveTo>
                <a:cubicBezTo>
                  <a:pt x="47" y="17"/>
                  <a:pt x="95" y="35"/>
                  <a:pt x="132" y="60"/>
                </a:cubicBezTo>
                <a:cubicBezTo>
                  <a:pt x="169" y="85"/>
                  <a:pt x="197" y="116"/>
                  <a:pt x="222" y="150"/>
                </a:cubicBezTo>
                <a:cubicBezTo>
                  <a:pt x="247" y="184"/>
                  <a:pt x="253" y="208"/>
                  <a:pt x="282" y="264"/>
                </a:cubicBezTo>
                <a:cubicBezTo>
                  <a:pt x="311" y="320"/>
                  <a:pt x="362" y="409"/>
                  <a:pt x="396" y="486"/>
                </a:cubicBezTo>
                <a:cubicBezTo>
                  <a:pt x="430" y="563"/>
                  <a:pt x="456" y="660"/>
                  <a:pt x="486" y="726"/>
                </a:cubicBezTo>
                <a:cubicBezTo>
                  <a:pt x="516" y="792"/>
                  <a:pt x="541" y="836"/>
                  <a:pt x="576" y="882"/>
                </a:cubicBezTo>
                <a:cubicBezTo>
                  <a:pt x="611" y="928"/>
                  <a:pt x="653" y="966"/>
                  <a:pt x="696" y="1002"/>
                </a:cubicBezTo>
                <a:cubicBezTo>
                  <a:pt x="739" y="1038"/>
                  <a:pt x="777" y="1079"/>
                  <a:pt x="834" y="1098"/>
                </a:cubicBezTo>
                <a:cubicBezTo>
                  <a:pt x="891" y="1117"/>
                  <a:pt x="974" y="1125"/>
                  <a:pt x="1038" y="1116"/>
                </a:cubicBezTo>
                <a:cubicBezTo>
                  <a:pt x="1102" y="1107"/>
                  <a:pt x="1150" y="1086"/>
                  <a:pt x="1218" y="1044"/>
                </a:cubicBezTo>
                <a:cubicBezTo>
                  <a:pt x="1286" y="1002"/>
                  <a:pt x="1365" y="932"/>
                  <a:pt x="1446" y="864"/>
                </a:cubicBezTo>
                <a:cubicBezTo>
                  <a:pt x="1527" y="796"/>
                  <a:pt x="1625" y="694"/>
                  <a:pt x="1704" y="636"/>
                </a:cubicBezTo>
                <a:cubicBezTo>
                  <a:pt x="1783" y="578"/>
                  <a:pt x="1851" y="538"/>
                  <a:pt x="1920" y="516"/>
                </a:cubicBezTo>
                <a:cubicBezTo>
                  <a:pt x="1989" y="494"/>
                  <a:pt x="2056" y="498"/>
                  <a:pt x="2118" y="504"/>
                </a:cubicBezTo>
                <a:cubicBezTo>
                  <a:pt x="2180" y="510"/>
                  <a:pt x="2230" y="521"/>
                  <a:pt x="2292" y="552"/>
                </a:cubicBezTo>
                <a:cubicBezTo>
                  <a:pt x="2354" y="583"/>
                  <a:pt x="2425" y="646"/>
                  <a:pt x="2490" y="690"/>
                </a:cubicBezTo>
                <a:cubicBezTo>
                  <a:pt x="2555" y="734"/>
                  <a:pt x="2627" y="781"/>
                  <a:pt x="2682" y="816"/>
                </a:cubicBezTo>
                <a:cubicBezTo>
                  <a:pt x="2737" y="851"/>
                  <a:pt x="2768" y="869"/>
                  <a:pt x="2820" y="900"/>
                </a:cubicBezTo>
                <a:cubicBezTo>
                  <a:pt x="2872" y="931"/>
                  <a:pt x="2929" y="983"/>
                  <a:pt x="2994" y="1002"/>
                </a:cubicBezTo>
                <a:cubicBezTo>
                  <a:pt x="3059" y="1021"/>
                  <a:pt x="3156" y="1023"/>
                  <a:pt x="3210" y="1014"/>
                </a:cubicBezTo>
                <a:cubicBezTo>
                  <a:pt x="3264" y="1005"/>
                  <a:pt x="3300" y="959"/>
                  <a:pt x="3318" y="94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2" name="Freeform 8"/>
          <p:cNvSpPr>
            <a:spLocks/>
          </p:cNvSpPr>
          <p:nvPr/>
        </p:nvSpPr>
        <p:spPr bwMode="auto">
          <a:xfrm>
            <a:off x="497397" y="4820194"/>
            <a:ext cx="4732796" cy="832307"/>
          </a:xfrm>
          <a:custGeom>
            <a:avLst/>
            <a:gdLst>
              <a:gd name="T0" fmla="*/ 0 w 3498"/>
              <a:gd name="T1" fmla="*/ 707 h 707"/>
              <a:gd name="T2" fmla="*/ 168 w 3498"/>
              <a:gd name="T3" fmla="*/ 635 h 707"/>
              <a:gd name="T4" fmla="*/ 402 w 3498"/>
              <a:gd name="T5" fmla="*/ 479 h 707"/>
              <a:gd name="T6" fmla="*/ 654 w 3498"/>
              <a:gd name="T7" fmla="*/ 239 h 707"/>
              <a:gd name="T8" fmla="*/ 870 w 3498"/>
              <a:gd name="T9" fmla="*/ 83 h 707"/>
              <a:gd name="T10" fmla="*/ 1080 w 3498"/>
              <a:gd name="T11" fmla="*/ 17 h 707"/>
              <a:gd name="T12" fmla="*/ 1290 w 3498"/>
              <a:gd name="T13" fmla="*/ 5 h 707"/>
              <a:gd name="T14" fmla="*/ 1458 w 3498"/>
              <a:gd name="T15" fmla="*/ 47 h 707"/>
              <a:gd name="T16" fmla="*/ 1572 w 3498"/>
              <a:gd name="T17" fmla="*/ 137 h 707"/>
              <a:gd name="T18" fmla="*/ 1674 w 3498"/>
              <a:gd name="T19" fmla="*/ 299 h 707"/>
              <a:gd name="T20" fmla="*/ 1776 w 3498"/>
              <a:gd name="T21" fmla="*/ 443 h 707"/>
              <a:gd name="T22" fmla="*/ 1890 w 3498"/>
              <a:gd name="T23" fmla="*/ 509 h 707"/>
              <a:gd name="T24" fmla="*/ 2076 w 3498"/>
              <a:gd name="T25" fmla="*/ 521 h 707"/>
              <a:gd name="T26" fmla="*/ 2292 w 3498"/>
              <a:gd name="T27" fmla="*/ 485 h 707"/>
              <a:gd name="T28" fmla="*/ 2598 w 3498"/>
              <a:gd name="T29" fmla="*/ 323 h 707"/>
              <a:gd name="T30" fmla="*/ 2844 w 3498"/>
              <a:gd name="T31" fmla="*/ 173 h 707"/>
              <a:gd name="T32" fmla="*/ 3036 w 3498"/>
              <a:gd name="T33" fmla="*/ 83 h 707"/>
              <a:gd name="T34" fmla="*/ 3276 w 3498"/>
              <a:gd name="T35" fmla="*/ 41 h 707"/>
              <a:gd name="T36" fmla="*/ 3450 w 3498"/>
              <a:gd name="T37" fmla="*/ 47 h 707"/>
              <a:gd name="T38" fmla="*/ 3498 w 3498"/>
              <a:gd name="T39" fmla="*/ 65 h 7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498"/>
              <a:gd name="T61" fmla="*/ 0 h 707"/>
              <a:gd name="T62" fmla="*/ 3498 w 3498"/>
              <a:gd name="T63" fmla="*/ 707 h 70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498" h="707">
                <a:moveTo>
                  <a:pt x="0" y="707"/>
                </a:moveTo>
                <a:cubicBezTo>
                  <a:pt x="50" y="690"/>
                  <a:pt x="101" y="673"/>
                  <a:pt x="168" y="635"/>
                </a:cubicBezTo>
                <a:cubicBezTo>
                  <a:pt x="235" y="597"/>
                  <a:pt x="321" y="545"/>
                  <a:pt x="402" y="479"/>
                </a:cubicBezTo>
                <a:cubicBezTo>
                  <a:pt x="483" y="413"/>
                  <a:pt x="576" y="305"/>
                  <a:pt x="654" y="239"/>
                </a:cubicBezTo>
                <a:cubicBezTo>
                  <a:pt x="732" y="173"/>
                  <a:pt x="799" y="120"/>
                  <a:pt x="870" y="83"/>
                </a:cubicBezTo>
                <a:cubicBezTo>
                  <a:pt x="941" y="46"/>
                  <a:pt x="1010" y="30"/>
                  <a:pt x="1080" y="17"/>
                </a:cubicBezTo>
                <a:cubicBezTo>
                  <a:pt x="1150" y="4"/>
                  <a:pt x="1227" y="0"/>
                  <a:pt x="1290" y="5"/>
                </a:cubicBezTo>
                <a:cubicBezTo>
                  <a:pt x="1353" y="10"/>
                  <a:pt x="1411" y="25"/>
                  <a:pt x="1458" y="47"/>
                </a:cubicBezTo>
                <a:cubicBezTo>
                  <a:pt x="1505" y="69"/>
                  <a:pt x="1536" y="95"/>
                  <a:pt x="1572" y="137"/>
                </a:cubicBezTo>
                <a:cubicBezTo>
                  <a:pt x="1608" y="179"/>
                  <a:pt x="1640" y="248"/>
                  <a:pt x="1674" y="299"/>
                </a:cubicBezTo>
                <a:cubicBezTo>
                  <a:pt x="1708" y="350"/>
                  <a:pt x="1740" y="408"/>
                  <a:pt x="1776" y="443"/>
                </a:cubicBezTo>
                <a:cubicBezTo>
                  <a:pt x="1812" y="478"/>
                  <a:pt x="1840" y="496"/>
                  <a:pt x="1890" y="509"/>
                </a:cubicBezTo>
                <a:cubicBezTo>
                  <a:pt x="1940" y="522"/>
                  <a:pt x="2009" y="525"/>
                  <a:pt x="2076" y="521"/>
                </a:cubicBezTo>
                <a:cubicBezTo>
                  <a:pt x="2143" y="517"/>
                  <a:pt x="2205" y="518"/>
                  <a:pt x="2292" y="485"/>
                </a:cubicBezTo>
                <a:cubicBezTo>
                  <a:pt x="2379" y="452"/>
                  <a:pt x="2506" y="375"/>
                  <a:pt x="2598" y="323"/>
                </a:cubicBezTo>
                <a:cubicBezTo>
                  <a:pt x="2690" y="271"/>
                  <a:pt x="2771" y="213"/>
                  <a:pt x="2844" y="173"/>
                </a:cubicBezTo>
                <a:cubicBezTo>
                  <a:pt x="2917" y="133"/>
                  <a:pt x="2964" y="105"/>
                  <a:pt x="3036" y="83"/>
                </a:cubicBezTo>
                <a:cubicBezTo>
                  <a:pt x="3108" y="61"/>
                  <a:pt x="3207" y="47"/>
                  <a:pt x="3276" y="41"/>
                </a:cubicBezTo>
                <a:cubicBezTo>
                  <a:pt x="3345" y="35"/>
                  <a:pt x="3413" y="43"/>
                  <a:pt x="3450" y="47"/>
                </a:cubicBezTo>
                <a:cubicBezTo>
                  <a:pt x="3487" y="51"/>
                  <a:pt x="3492" y="58"/>
                  <a:pt x="3498" y="65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3" name="Line 9"/>
          <p:cNvSpPr>
            <a:spLocks noChangeShapeType="1"/>
          </p:cNvSpPr>
          <p:nvPr/>
        </p:nvSpPr>
        <p:spPr bwMode="auto">
          <a:xfrm flipV="1">
            <a:off x="976359" y="4282197"/>
            <a:ext cx="0" cy="86173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4" name="Line 10"/>
          <p:cNvSpPr>
            <a:spLocks noChangeShapeType="1"/>
          </p:cNvSpPr>
          <p:nvPr/>
        </p:nvSpPr>
        <p:spPr bwMode="auto">
          <a:xfrm>
            <a:off x="878943" y="5158062"/>
            <a:ext cx="4878920" cy="28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 flipV="1">
            <a:off x="1098129" y="4345767"/>
            <a:ext cx="0" cy="80523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 flipV="1">
            <a:off x="1211781" y="4472909"/>
            <a:ext cx="8118" cy="68515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7" name="Line 13"/>
          <p:cNvSpPr>
            <a:spLocks noChangeShapeType="1"/>
          </p:cNvSpPr>
          <p:nvPr/>
        </p:nvSpPr>
        <p:spPr bwMode="auto">
          <a:xfrm flipV="1">
            <a:off x="1301079" y="4623596"/>
            <a:ext cx="10824" cy="52740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8" name="Line 14"/>
          <p:cNvSpPr>
            <a:spLocks noChangeShapeType="1"/>
          </p:cNvSpPr>
          <p:nvPr/>
        </p:nvSpPr>
        <p:spPr bwMode="auto">
          <a:xfrm flipH="1" flipV="1">
            <a:off x="1401201" y="4788409"/>
            <a:ext cx="5412" cy="362589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 flipV="1">
            <a:off x="1495911" y="5000312"/>
            <a:ext cx="16236" cy="15068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 flipH="1">
            <a:off x="662463" y="5158062"/>
            <a:ext cx="313896" cy="42380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1" name="Line 17"/>
          <p:cNvSpPr>
            <a:spLocks noChangeShapeType="1"/>
          </p:cNvSpPr>
          <p:nvPr/>
        </p:nvSpPr>
        <p:spPr bwMode="auto">
          <a:xfrm flipH="1">
            <a:off x="824823" y="5167480"/>
            <a:ext cx="259776" cy="32491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 flipH="1">
            <a:off x="1052127" y="5167480"/>
            <a:ext cx="146124" cy="18364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 flipV="1">
            <a:off x="1403907" y="4993248"/>
            <a:ext cx="129888" cy="15539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4" name="Line 20"/>
          <p:cNvSpPr>
            <a:spLocks noChangeShapeType="1"/>
          </p:cNvSpPr>
          <p:nvPr/>
        </p:nvSpPr>
        <p:spPr bwMode="auto">
          <a:xfrm flipV="1">
            <a:off x="1517559" y="4917905"/>
            <a:ext cx="184008" cy="23073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5" name="Line 21"/>
          <p:cNvSpPr>
            <a:spLocks noChangeShapeType="1"/>
          </p:cNvSpPr>
          <p:nvPr/>
        </p:nvSpPr>
        <p:spPr bwMode="auto">
          <a:xfrm flipV="1">
            <a:off x="1647448" y="4856689"/>
            <a:ext cx="211068" cy="28724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6" name="Line 22"/>
          <p:cNvSpPr>
            <a:spLocks noChangeShapeType="1"/>
          </p:cNvSpPr>
          <p:nvPr/>
        </p:nvSpPr>
        <p:spPr bwMode="auto">
          <a:xfrm flipV="1">
            <a:off x="1771924" y="4842562"/>
            <a:ext cx="238128" cy="31079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7" name="Line 23"/>
          <p:cNvSpPr>
            <a:spLocks noChangeShapeType="1"/>
          </p:cNvSpPr>
          <p:nvPr/>
        </p:nvSpPr>
        <p:spPr bwMode="auto">
          <a:xfrm flipV="1">
            <a:off x="1901812" y="4823726"/>
            <a:ext cx="248952" cy="32491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8" name="Line 24"/>
          <p:cNvSpPr>
            <a:spLocks noChangeShapeType="1"/>
          </p:cNvSpPr>
          <p:nvPr/>
        </p:nvSpPr>
        <p:spPr bwMode="auto">
          <a:xfrm flipV="1">
            <a:off x="2020876" y="4837853"/>
            <a:ext cx="276012" cy="32020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29" name="Line 25"/>
          <p:cNvSpPr>
            <a:spLocks noChangeShapeType="1"/>
          </p:cNvSpPr>
          <p:nvPr/>
        </p:nvSpPr>
        <p:spPr bwMode="auto">
          <a:xfrm flipV="1">
            <a:off x="2167000" y="4847271"/>
            <a:ext cx="276012" cy="32020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0" name="Line 26"/>
          <p:cNvSpPr>
            <a:spLocks noChangeShapeType="1"/>
          </p:cNvSpPr>
          <p:nvPr/>
        </p:nvSpPr>
        <p:spPr bwMode="auto">
          <a:xfrm flipV="1">
            <a:off x="2318536" y="4913196"/>
            <a:ext cx="216480" cy="24015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1" name="Line 27"/>
          <p:cNvSpPr>
            <a:spLocks noChangeShapeType="1"/>
          </p:cNvSpPr>
          <p:nvPr/>
        </p:nvSpPr>
        <p:spPr bwMode="auto">
          <a:xfrm flipV="1">
            <a:off x="2470072" y="4983830"/>
            <a:ext cx="151536" cy="17423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2" name="Line 28"/>
          <p:cNvSpPr>
            <a:spLocks noChangeShapeType="1"/>
          </p:cNvSpPr>
          <p:nvPr/>
        </p:nvSpPr>
        <p:spPr bwMode="auto">
          <a:xfrm flipV="1">
            <a:off x="2605372" y="5040338"/>
            <a:ext cx="70356" cy="11772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3" name="Line 29"/>
          <p:cNvSpPr>
            <a:spLocks noChangeShapeType="1"/>
          </p:cNvSpPr>
          <p:nvPr/>
        </p:nvSpPr>
        <p:spPr bwMode="auto">
          <a:xfrm flipH="1">
            <a:off x="1639330" y="5155707"/>
            <a:ext cx="10824" cy="10359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4" name="Line 30"/>
          <p:cNvSpPr>
            <a:spLocks noChangeShapeType="1"/>
          </p:cNvSpPr>
          <p:nvPr/>
        </p:nvSpPr>
        <p:spPr bwMode="auto">
          <a:xfrm flipH="1">
            <a:off x="1769218" y="5174543"/>
            <a:ext cx="5412" cy="19306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5" name="Line 31"/>
          <p:cNvSpPr>
            <a:spLocks noChangeShapeType="1"/>
          </p:cNvSpPr>
          <p:nvPr/>
        </p:nvSpPr>
        <p:spPr bwMode="auto">
          <a:xfrm flipH="1">
            <a:off x="1877458" y="5174543"/>
            <a:ext cx="21648" cy="28724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6" name="Line 32"/>
          <p:cNvSpPr>
            <a:spLocks noChangeShapeType="1"/>
          </p:cNvSpPr>
          <p:nvPr/>
        </p:nvSpPr>
        <p:spPr bwMode="auto">
          <a:xfrm flipH="1">
            <a:off x="2007346" y="5179252"/>
            <a:ext cx="16236" cy="32491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7" name="Line 33"/>
          <p:cNvSpPr>
            <a:spLocks noChangeShapeType="1"/>
          </p:cNvSpPr>
          <p:nvPr/>
        </p:nvSpPr>
        <p:spPr bwMode="auto">
          <a:xfrm flipH="1">
            <a:off x="2153470" y="5174543"/>
            <a:ext cx="16236" cy="386134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8" name="Line 34"/>
          <p:cNvSpPr>
            <a:spLocks noChangeShapeType="1"/>
          </p:cNvSpPr>
          <p:nvPr/>
        </p:nvSpPr>
        <p:spPr bwMode="auto">
          <a:xfrm flipH="1">
            <a:off x="2305006" y="5174543"/>
            <a:ext cx="5412" cy="36729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39" name="Line 35"/>
          <p:cNvSpPr>
            <a:spLocks noChangeShapeType="1"/>
          </p:cNvSpPr>
          <p:nvPr/>
        </p:nvSpPr>
        <p:spPr bwMode="auto">
          <a:xfrm flipH="1">
            <a:off x="2456542" y="5169834"/>
            <a:ext cx="0" cy="32962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0" name="Line 36"/>
          <p:cNvSpPr>
            <a:spLocks noChangeShapeType="1"/>
          </p:cNvSpPr>
          <p:nvPr/>
        </p:nvSpPr>
        <p:spPr bwMode="auto">
          <a:xfrm flipH="1">
            <a:off x="2591842" y="5179252"/>
            <a:ext cx="5412" cy="25428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1" name="Line 37"/>
          <p:cNvSpPr>
            <a:spLocks noChangeShapeType="1"/>
          </p:cNvSpPr>
          <p:nvPr/>
        </p:nvSpPr>
        <p:spPr bwMode="auto">
          <a:xfrm flipH="1">
            <a:off x="2710906" y="5188670"/>
            <a:ext cx="0" cy="17423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2" name="Line 38"/>
          <p:cNvSpPr>
            <a:spLocks noChangeShapeType="1"/>
          </p:cNvSpPr>
          <p:nvPr/>
        </p:nvSpPr>
        <p:spPr bwMode="auto">
          <a:xfrm flipH="1">
            <a:off x="2802910" y="5169834"/>
            <a:ext cx="0" cy="13185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3" name="Line 39"/>
          <p:cNvSpPr>
            <a:spLocks noChangeShapeType="1"/>
          </p:cNvSpPr>
          <p:nvPr/>
        </p:nvSpPr>
        <p:spPr bwMode="auto">
          <a:xfrm flipH="1">
            <a:off x="2854324" y="5167480"/>
            <a:ext cx="81180" cy="11301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4" name="Line 40"/>
          <p:cNvSpPr>
            <a:spLocks noChangeShapeType="1"/>
          </p:cNvSpPr>
          <p:nvPr/>
        </p:nvSpPr>
        <p:spPr bwMode="auto">
          <a:xfrm flipH="1">
            <a:off x="2919268" y="5167480"/>
            <a:ext cx="113652" cy="17423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5" name="Line 41"/>
          <p:cNvSpPr>
            <a:spLocks noChangeShapeType="1"/>
          </p:cNvSpPr>
          <p:nvPr/>
        </p:nvSpPr>
        <p:spPr bwMode="auto">
          <a:xfrm flipH="1">
            <a:off x="3005860" y="5172189"/>
            <a:ext cx="162360" cy="22603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6" name="Line 42"/>
          <p:cNvSpPr>
            <a:spLocks noChangeShapeType="1"/>
          </p:cNvSpPr>
          <p:nvPr/>
        </p:nvSpPr>
        <p:spPr bwMode="auto">
          <a:xfrm flipH="1">
            <a:off x="3156043" y="5179252"/>
            <a:ext cx="170478" cy="2472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7" name="Line 43"/>
          <p:cNvSpPr>
            <a:spLocks noChangeShapeType="1"/>
          </p:cNvSpPr>
          <p:nvPr/>
        </p:nvSpPr>
        <p:spPr bwMode="auto">
          <a:xfrm flipH="1">
            <a:off x="3322462" y="5179252"/>
            <a:ext cx="170478" cy="24722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8" name="Line 44"/>
          <p:cNvSpPr>
            <a:spLocks noChangeShapeType="1"/>
          </p:cNvSpPr>
          <p:nvPr/>
        </p:nvSpPr>
        <p:spPr bwMode="auto">
          <a:xfrm flipH="1">
            <a:off x="3476704" y="5182784"/>
            <a:ext cx="158301" cy="22603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9" name="Line 45"/>
          <p:cNvSpPr>
            <a:spLocks noChangeShapeType="1"/>
          </p:cNvSpPr>
          <p:nvPr/>
        </p:nvSpPr>
        <p:spPr bwMode="auto">
          <a:xfrm flipH="1">
            <a:off x="3663418" y="5189847"/>
            <a:ext cx="117711" cy="16599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0" name="Line 46"/>
          <p:cNvSpPr>
            <a:spLocks noChangeShapeType="1"/>
          </p:cNvSpPr>
          <p:nvPr/>
        </p:nvSpPr>
        <p:spPr bwMode="auto">
          <a:xfrm flipV="1">
            <a:off x="3161455" y="5022679"/>
            <a:ext cx="1353" cy="141269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1" name="Line 47"/>
          <p:cNvSpPr>
            <a:spLocks noChangeShapeType="1"/>
          </p:cNvSpPr>
          <p:nvPr/>
        </p:nvSpPr>
        <p:spPr bwMode="auto">
          <a:xfrm flipH="1" flipV="1">
            <a:off x="3308932" y="4934386"/>
            <a:ext cx="6765" cy="21896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2" name="Line 48"/>
          <p:cNvSpPr>
            <a:spLocks noChangeShapeType="1"/>
          </p:cNvSpPr>
          <p:nvPr/>
        </p:nvSpPr>
        <p:spPr bwMode="auto">
          <a:xfrm flipH="1" flipV="1">
            <a:off x="3475351" y="4856689"/>
            <a:ext cx="10824" cy="30372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3" name="Line 49"/>
          <p:cNvSpPr>
            <a:spLocks noChangeShapeType="1"/>
          </p:cNvSpPr>
          <p:nvPr/>
        </p:nvSpPr>
        <p:spPr bwMode="auto">
          <a:xfrm flipH="1" flipV="1">
            <a:off x="3629593" y="4831967"/>
            <a:ext cx="6765" cy="33198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4" name="Line 50"/>
          <p:cNvSpPr>
            <a:spLocks noChangeShapeType="1"/>
          </p:cNvSpPr>
          <p:nvPr/>
        </p:nvSpPr>
        <p:spPr bwMode="auto">
          <a:xfrm flipH="1" flipV="1">
            <a:off x="3771658" y="4839030"/>
            <a:ext cx="6765" cy="331981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5" name="Line 51"/>
          <p:cNvSpPr>
            <a:spLocks noChangeShapeType="1"/>
          </p:cNvSpPr>
          <p:nvPr/>
        </p:nvSpPr>
        <p:spPr bwMode="auto">
          <a:xfrm flipH="1" flipV="1">
            <a:off x="3934018" y="4877879"/>
            <a:ext cx="2706" cy="28253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6" name="Line 52"/>
          <p:cNvSpPr>
            <a:spLocks noChangeShapeType="1"/>
          </p:cNvSpPr>
          <p:nvPr/>
        </p:nvSpPr>
        <p:spPr bwMode="auto">
          <a:xfrm flipH="1" flipV="1">
            <a:off x="4080142" y="4948513"/>
            <a:ext cx="6765" cy="21896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7" name="Line 53"/>
          <p:cNvSpPr>
            <a:spLocks noChangeShapeType="1"/>
          </p:cNvSpPr>
          <p:nvPr/>
        </p:nvSpPr>
        <p:spPr bwMode="auto">
          <a:xfrm flipH="1" flipV="1">
            <a:off x="4234384" y="5043870"/>
            <a:ext cx="6765" cy="12714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8" name="Line 54"/>
          <p:cNvSpPr>
            <a:spLocks noChangeShapeType="1"/>
          </p:cNvSpPr>
          <p:nvPr/>
        </p:nvSpPr>
        <p:spPr bwMode="auto">
          <a:xfrm flipH="1">
            <a:off x="3858250" y="5182784"/>
            <a:ext cx="69003" cy="8122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59" name="Line 55"/>
          <p:cNvSpPr>
            <a:spLocks noChangeShapeType="1"/>
          </p:cNvSpPr>
          <p:nvPr/>
        </p:nvSpPr>
        <p:spPr bwMode="auto">
          <a:xfrm flipV="1">
            <a:off x="4381862" y="4953222"/>
            <a:ext cx="138006" cy="21543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0" name="Line 56"/>
          <p:cNvSpPr>
            <a:spLocks noChangeShapeType="1"/>
          </p:cNvSpPr>
          <p:nvPr/>
        </p:nvSpPr>
        <p:spPr bwMode="auto">
          <a:xfrm flipV="1">
            <a:off x="4548281" y="4903778"/>
            <a:ext cx="162360" cy="25428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1" name="Line 57"/>
          <p:cNvSpPr>
            <a:spLocks noChangeShapeType="1"/>
          </p:cNvSpPr>
          <p:nvPr/>
        </p:nvSpPr>
        <p:spPr bwMode="auto">
          <a:xfrm flipV="1">
            <a:off x="4698464" y="4868461"/>
            <a:ext cx="178596" cy="30019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2" name="Line 58"/>
          <p:cNvSpPr>
            <a:spLocks noChangeShapeType="1"/>
          </p:cNvSpPr>
          <p:nvPr/>
        </p:nvSpPr>
        <p:spPr bwMode="auto">
          <a:xfrm flipV="1">
            <a:off x="4868942" y="4861398"/>
            <a:ext cx="178596" cy="30019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3" name="Line 59"/>
          <p:cNvSpPr>
            <a:spLocks noChangeShapeType="1"/>
          </p:cNvSpPr>
          <p:nvPr/>
        </p:nvSpPr>
        <p:spPr bwMode="auto">
          <a:xfrm flipV="1">
            <a:off x="5023184" y="4868461"/>
            <a:ext cx="178596" cy="30019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4" name="Line 60"/>
          <p:cNvSpPr>
            <a:spLocks noChangeShapeType="1"/>
          </p:cNvSpPr>
          <p:nvPr/>
        </p:nvSpPr>
        <p:spPr bwMode="auto">
          <a:xfrm flipV="1">
            <a:off x="5189603" y="4917905"/>
            <a:ext cx="133947" cy="24015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5" name="Line 61"/>
          <p:cNvSpPr>
            <a:spLocks noChangeShapeType="1"/>
          </p:cNvSpPr>
          <p:nvPr/>
        </p:nvSpPr>
        <p:spPr bwMode="auto">
          <a:xfrm>
            <a:off x="4703876" y="5167480"/>
            <a:ext cx="1353" cy="13773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6" name="Line 62"/>
          <p:cNvSpPr>
            <a:spLocks noChangeShapeType="1"/>
          </p:cNvSpPr>
          <p:nvPr/>
        </p:nvSpPr>
        <p:spPr bwMode="auto">
          <a:xfrm>
            <a:off x="4862177" y="5188670"/>
            <a:ext cx="1353" cy="194244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7" name="Line 63"/>
          <p:cNvSpPr>
            <a:spLocks noChangeShapeType="1"/>
          </p:cNvSpPr>
          <p:nvPr/>
        </p:nvSpPr>
        <p:spPr bwMode="auto">
          <a:xfrm flipH="1">
            <a:off x="5017772" y="5185138"/>
            <a:ext cx="2706" cy="25781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8" name="Line 64"/>
          <p:cNvSpPr>
            <a:spLocks noChangeShapeType="1"/>
          </p:cNvSpPr>
          <p:nvPr/>
        </p:nvSpPr>
        <p:spPr bwMode="auto">
          <a:xfrm flipH="1">
            <a:off x="5184191" y="5178075"/>
            <a:ext cx="2706" cy="264879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69" name="Freeform 65"/>
          <p:cNvSpPr>
            <a:spLocks/>
          </p:cNvSpPr>
          <p:nvPr/>
        </p:nvSpPr>
        <p:spPr bwMode="auto">
          <a:xfrm>
            <a:off x="914400" y="857250"/>
            <a:ext cx="782638" cy="2647950"/>
          </a:xfrm>
          <a:custGeom>
            <a:avLst/>
            <a:gdLst>
              <a:gd name="T0" fmla="*/ 0 w 534"/>
              <a:gd name="T1" fmla="*/ 1270158775 h 1668"/>
              <a:gd name="T2" fmla="*/ 1147045233 w 534"/>
              <a:gd name="T3" fmla="*/ 0 h 1668"/>
              <a:gd name="T4" fmla="*/ 1147045233 w 534"/>
              <a:gd name="T5" fmla="*/ 2147483647 h 1668"/>
              <a:gd name="T6" fmla="*/ 12888611 w 534"/>
              <a:gd name="T7" fmla="*/ 2147483647 h 1668"/>
              <a:gd name="T8" fmla="*/ 0 w 534"/>
              <a:gd name="T9" fmla="*/ 1270158775 h 16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1668"/>
              <a:gd name="T17" fmla="*/ 534 w 534"/>
              <a:gd name="T18" fmla="*/ 1668 h 16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1668">
                <a:moveTo>
                  <a:pt x="0" y="504"/>
                </a:moveTo>
                <a:lnTo>
                  <a:pt x="534" y="0"/>
                </a:lnTo>
                <a:lnTo>
                  <a:pt x="534" y="1224"/>
                </a:lnTo>
                <a:lnTo>
                  <a:pt x="6" y="1668"/>
                </a:lnTo>
                <a:lnTo>
                  <a:pt x="0" y="50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66"/>
          <p:cNvSpPr>
            <a:spLocks noChangeShapeType="1"/>
          </p:cNvSpPr>
          <p:nvPr/>
        </p:nvSpPr>
        <p:spPr bwMode="auto">
          <a:xfrm flipV="1">
            <a:off x="1412875" y="1333500"/>
            <a:ext cx="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67"/>
          <p:cNvSpPr>
            <a:spLocks noChangeShapeType="1"/>
          </p:cNvSpPr>
          <p:nvPr/>
        </p:nvSpPr>
        <p:spPr bwMode="auto">
          <a:xfrm flipH="1">
            <a:off x="990600" y="2162175"/>
            <a:ext cx="422275" cy="400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68"/>
          <p:cNvSpPr>
            <a:spLocks noChangeShapeType="1"/>
          </p:cNvSpPr>
          <p:nvPr/>
        </p:nvSpPr>
        <p:spPr bwMode="auto">
          <a:xfrm flipV="1">
            <a:off x="1395413" y="2171700"/>
            <a:ext cx="765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" name="Object 70"/>
          <p:cNvGraphicFramePr>
            <a:graphicFrameLocks noChangeAspect="1"/>
          </p:cNvGraphicFramePr>
          <p:nvPr/>
        </p:nvGraphicFramePr>
        <p:xfrm>
          <a:off x="481013" y="2235200"/>
          <a:ext cx="436562" cy="508000"/>
        </p:xfrm>
        <a:graphic>
          <a:graphicData uri="http://schemas.openxmlformats.org/presentationml/2006/ole">
            <p:oleObj spid="_x0000_s192565" name="Equation" r:id="rId5" imgW="190440" imgH="203040" progId="Equation.3">
              <p:embed/>
            </p:oleObj>
          </a:graphicData>
        </a:graphic>
      </p:graphicFrame>
      <p:graphicFrame>
        <p:nvGraphicFramePr>
          <p:cNvPr id="174" name="Object 71"/>
          <p:cNvGraphicFramePr>
            <a:graphicFrameLocks noChangeAspect="1"/>
          </p:cNvGraphicFramePr>
          <p:nvPr/>
        </p:nvGraphicFramePr>
        <p:xfrm>
          <a:off x="2132013" y="2159000"/>
          <a:ext cx="384175" cy="508000"/>
        </p:xfrm>
        <a:graphic>
          <a:graphicData uri="http://schemas.openxmlformats.org/presentationml/2006/ole">
            <p:oleObj spid="_x0000_s192566" name="Equation" r:id="rId6" imgW="164880" imgH="203040" progId="Equation.3">
              <p:embed/>
            </p:oleObj>
          </a:graphicData>
        </a:graphic>
      </p:graphicFrame>
      <p:sp>
        <p:nvSpPr>
          <p:cNvPr id="175" name="Text Box 72"/>
          <p:cNvSpPr txBox="1">
            <a:spLocks noChangeArrowheads="1"/>
          </p:cNvSpPr>
          <p:nvPr/>
        </p:nvSpPr>
        <p:spPr bwMode="auto">
          <a:xfrm>
            <a:off x="1905000" y="1219200"/>
            <a:ext cx="152399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Arah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perambatan</a:t>
            </a:r>
            <a:r>
              <a:rPr lang="en-US" sz="1600" dirty="0"/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gelombang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1246188" y="1857375"/>
            <a:ext cx="139700" cy="428625"/>
          </a:xfrm>
          <a:custGeom>
            <a:avLst/>
            <a:gdLst>
              <a:gd name="T0" fmla="*/ 203292630 w 96"/>
              <a:gd name="T1" fmla="*/ 0 h 270"/>
              <a:gd name="T2" fmla="*/ 0 w 96"/>
              <a:gd name="T3" fmla="*/ 257055921 h 270"/>
              <a:gd name="T4" fmla="*/ 0 w 96"/>
              <a:gd name="T5" fmla="*/ 680442078 h 270"/>
              <a:gd name="T6" fmla="*/ 0 60000 65536"/>
              <a:gd name="T7" fmla="*/ 0 60000 65536"/>
              <a:gd name="T8" fmla="*/ 0 60000 65536"/>
              <a:gd name="T9" fmla="*/ 0 w 96"/>
              <a:gd name="T10" fmla="*/ 0 h 270"/>
              <a:gd name="T11" fmla="*/ 96 w 96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70">
                <a:moveTo>
                  <a:pt x="96" y="0"/>
                </a:moveTo>
                <a:lnTo>
                  <a:pt x="0" y="102"/>
                </a:lnTo>
                <a:lnTo>
                  <a:pt x="0" y="27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74"/>
          <p:cNvSpPr>
            <a:spLocks/>
          </p:cNvSpPr>
          <p:nvPr/>
        </p:nvSpPr>
        <p:spPr bwMode="auto">
          <a:xfrm>
            <a:off x="1422400" y="1857375"/>
            <a:ext cx="184150" cy="295275"/>
          </a:xfrm>
          <a:custGeom>
            <a:avLst/>
            <a:gdLst>
              <a:gd name="T0" fmla="*/ 0 w 108"/>
              <a:gd name="T1" fmla="*/ 0 h 186"/>
              <a:gd name="T2" fmla="*/ 313992819 w 108"/>
              <a:gd name="T3" fmla="*/ 0 h 186"/>
              <a:gd name="T4" fmla="*/ 313992819 w 108"/>
              <a:gd name="T5" fmla="*/ 468749107 h 186"/>
              <a:gd name="T6" fmla="*/ 0 60000 65536"/>
              <a:gd name="T7" fmla="*/ 0 60000 65536"/>
              <a:gd name="T8" fmla="*/ 0 60000 65536"/>
              <a:gd name="T9" fmla="*/ 0 w 108"/>
              <a:gd name="T10" fmla="*/ 0 h 186"/>
              <a:gd name="T11" fmla="*/ 108 w 108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186">
                <a:moveTo>
                  <a:pt x="0" y="0"/>
                </a:moveTo>
                <a:lnTo>
                  <a:pt x="108" y="0"/>
                </a:lnTo>
                <a:lnTo>
                  <a:pt x="108" y="1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Text Box 75"/>
          <p:cNvSpPr txBox="1">
            <a:spLocks noChangeArrowheads="1"/>
          </p:cNvSpPr>
          <p:nvPr/>
        </p:nvSpPr>
        <p:spPr bwMode="auto">
          <a:xfrm>
            <a:off x="3276600" y="762000"/>
            <a:ext cx="53990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Perhatikan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kembali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persamaan-persamaan</a:t>
            </a:r>
            <a:r>
              <a:rPr lang="en-US" sz="1800" b="0" dirty="0">
                <a:solidFill>
                  <a:schemeClr val="tx1"/>
                </a:solidFill>
              </a:rPr>
              <a:t> yang </a:t>
            </a:r>
            <a:r>
              <a:rPr lang="en-US" sz="1800" b="0" dirty="0" err="1">
                <a:solidFill>
                  <a:schemeClr val="tx1"/>
                </a:solidFill>
              </a:rPr>
              <a:t>sudah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kita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dapatkan</a:t>
            </a:r>
            <a:r>
              <a:rPr lang="en-US" dirty="0" smtClean="0"/>
              <a:t> 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179" name="Object 76"/>
          <p:cNvGraphicFramePr>
            <a:graphicFrameLocks noChangeAspect="1"/>
          </p:cNvGraphicFramePr>
          <p:nvPr/>
        </p:nvGraphicFramePr>
        <p:xfrm>
          <a:off x="3741738" y="1371600"/>
          <a:ext cx="4241800" cy="576263"/>
        </p:xfrm>
        <a:graphic>
          <a:graphicData uri="http://schemas.openxmlformats.org/presentationml/2006/ole">
            <p:oleObj spid="_x0000_s192567" name="Equation" r:id="rId7" imgW="2019240" imgH="253800" progId="Equation.3">
              <p:embed/>
            </p:oleObj>
          </a:graphicData>
        </a:graphic>
      </p:graphicFrame>
      <p:graphicFrame>
        <p:nvGraphicFramePr>
          <p:cNvPr id="180" name="Object 77"/>
          <p:cNvGraphicFramePr>
            <a:graphicFrameLocks noChangeAspect="1"/>
          </p:cNvGraphicFramePr>
          <p:nvPr/>
        </p:nvGraphicFramePr>
        <p:xfrm>
          <a:off x="3757613" y="2057400"/>
          <a:ext cx="4814887" cy="1004888"/>
        </p:xfrm>
        <a:graphic>
          <a:graphicData uri="http://schemas.openxmlformats.org/presentationml/2006/ole">
            <p:oleObj spid="_x0000_s192568" name="Equation" r:id="rId8" imgW="2298600" imgH="444240" progId="Equation.3">
              <p:embed/>
            </p:oleObj>
          </a:graphicData>
        </a:graphic>
      </p:graphicFrame>
      <p:sp>
        <p:nvSpPr>
          <p:cNvPr id="181" name="Text Box 78"/>
          <p:cNvSpPr txBox="1">
            <a:spLocks noChangeArrowheads="1"/>
          </p:cNvSpPr>
          <p:nvPr/>
        </p:nvSpPr>
        <p:spPr bwMode="auto">
          <a:xfrm>
            <a:off x="1752600" y="3200400"/>
            <a:ext cx="7162800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600" b="0" dirty="0" err="1">
                <a:solidFill>
                  <a:schemeClr val="tx1"/>
                </a:solidFill>
              </a:rPr>
              <a:t>Tampak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E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saling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tegak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lurus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keduanya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tegak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lurus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pula </a:t>
            </a:r>
            <a:r>
              <a:rPr lang="en-US" sz="1600" b="0" dirty="0" err="1" smtClean="0">
                <a:solidFill>
                  <a:schemeClr val="tx1"/>
                </a:solidFill>
              </a:rPr>
              <a:t>terhadap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arah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perambatan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gelombang</a:t>
            </a:r>
            <a:r>
              <a:rPr lang="en-US" sz="1600" b="0" dirty="0" smtClean="0">
                <a:solidFill>
                  <a:schemeClr val="tx1"/>
                </a:solidFill>
              </a:rPr>
              <a:t> ( </a:t>
            </a:r>
            <a:r>
              <a:rPr lang="en-US" sz="1600" b="0" dirty="0" err="1" smtClean="0">
                <a:solidFill>
                  <a:schemeClr val="tx1"/>
                </a:solidFill>
              </a:rPr>
              <a:t>sumbu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/>
              <a:t>Z</a:t>
            </a:r>
            <a:r>
              <a:rPr lang="en-US" sz="1600" b="0" dirty="0" smtClean="0">
                <a:solidFill>
                  <a:schemeClr val="tx1"/>
                </a:solidFill>
              </a:rPr>
              <a:t>) . </a:t>
            </a:r>
            <a:r>
              <a:rPr lang="en-US" sz="1600" b="0" dirty="0" err="1">
                <a:solidFill>
                  <a:schemeClr val="tx1"/>
                </a:solidFill>
              </a:rPr>
              <a:t>Gelombang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seperti</a:t>
            </a:r>
            <a:r>
              <a:rPr lang="en-US" sz="1600" b="0" dirty="0">
                <a:solidFill>
                  <a:schemeClr val="tx1"/>
                </a:solidFill>
              </a:rPr>
              <a:t> ini </a:t>
            </a:r>
            <a:r>
              <a:rPr lang="en-US" sz="1600" b="0" dirty="0" err="1" smtClean="0">
                <a:solidFill>
                  <a:schemeClr val="tx1"/>
                </a:solidFill>
              </a:rPr>
              <a:t>disebut</a:t>
            </a:r>
            <a:r>
              <a:rPr lang="en-US" sz="1600" dirty="0"/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sebagai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gelombang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Transverse Electro Magnetic</a:t>
            </a:r>
            <a:r>
              <a:rPr lang="en-US" sz="1600" b="0" dirty="0">
                <a:solidFill>
                  <a:schemeClr val="tx1"/>
                </a:solidFill>
              </a:rPr>
              <a:t> (</a:t>
            </a:r>
            <a:r>
              <a:rPr lang="en-US" sz="1600" dirty="0" smtClean="0">
                <a:solidFill>
                  <a:schemeClr val="tx1"/>
                </a:solidFill>
              </a:rPr>
              <a:t>TEM</a:t>
            </a:r>
            <a:r>
              <a:rPr lang="en-US" sz="1600" b="0" dirty="0" smtClean="0">
                <a:solidFill>
                  <a:schemeClr val="tx1"/>
                </a:solidFill>
              </a:rPr>
              <a:t>). </a:t>
            </a:r>
            <a:r>
              <a:rPr lang="en-US" sz="1600" b="0" dirty="0" err="1" smtClean="0">
                <a:solidFill>
                  <a:schemeClr val="tx1"/>
                </a:solidFill>
              </a:rPr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vektor</a:t>
            </a:r>
            <a:r>
              <a:rPr lang="en-US" sz="1600" dirty="0" smtClean="0"/>
              <a:t> E </a:t>
            </a:r>
            <a:r>
              <a:rPr lang="en-US" sz="1600" dirty="0" err="1" smtClean="0"/>
              <a:t>dan</a:t>
            </a:r>
            <a:r>
              <a:rPr lang="en-US" sz="1600" dirty="0" smtClean="0"/>
              <a:t> H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bergantung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 </a:t>
            </a:r>
            <a:r>
              <a:rPr lang="en-US" sz="1600" dirty="0" err="1" smtClean="0"/>
              <a:t>koordinat</a:t>
            </a:r>
            <a:r>
              <a:rPr lang="en-US" sz="1600" dirty="0" smtClean="0"/>
              <a:t>  Z 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disebut</a:t>
            </a:r>
            <a:r>
              <a:rPr lang="en-US" sz="1600" dirty="0" smtClean="0"/>
              <a:t>  </a:t>
            </a:r>
            <a:r>
              <a:rPr lang="en-US" sz="1600" b="1" dirty="0" err="1" smtClean="0">
                <a:solidFill>
                  <a:srgbClr val="C00000"/>
                </a:solidFill>
              </a:rPr>
              <a:t>Gelombang</a:t>
            </a: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  <a:r>
              <a:rPr lang="en-US" sz="1600" b="1" dirty="0" err="1" smtClean="0">
                <a:solidFill>
                  <a:srgbClr val="C00000"/>
                </a:solidFill>
              </a:rPr>
              <a:t>Bidang</a:t>
            </a: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  <a:r>
              <a:rPr lang="en-US" sz="1600" b="1" dirty="0" err="1" smtClean="0">
                <a:solidFill>
                  <a:srgbClr val="C00000"/>
                </a:solidFill>
              </a:rPr>
              <a:t>Datar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eaLnBrk="0" hangingPunct="0"/>
            <a:r>
              <a:rPr lang="en-US" sz="1600" b="0" dirty="0" err="1" smtClean="0">
                <a:solidFill>
                  <a:schemeClr val="tx1"/>
                </a:solidFill>
              </a:rPr>
              <a:t>Tampak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pula </a:t>
            </a:r>
            <a:r>
              <a:rPr lang="en-US" sz="1600" b="0" dirty="0" err="1">
                <a:solidFill>
                  <a:schemeClr val="tx1"/>
                </a:solidFill>
              </a:rPr>
              <a:t>bahwa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antara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dapat</a:t>
            </a:r>
            <a:r>
              <a:rPr lang="en-US" sz="1600" b="0" dirty="0" smtClean="0">
                <a:solidFill>
                  <a:schemeClr val="tx1"/>
                </a:solidFill>
              </a:rPr>
              <a:t>  (</a:t>
            </a:r>
            <a:r>
              <a:rPr lang="en-US" sz="1600" b="0" dirty="0" err="1" smtClean="0">
                <a:solidFill>
                  <a:schemeClr val="tx1"/>
                </a:solidFill>
              </a:rPr>
              <a:t>mungkin</a:t>
            </a:r>
            <a:r>
              <a:rPr lang="en-US" sz="1600" b="0" dirty="0" smtClean="0">
                <a:solidFill>
                  <a:schemeClr val="tx1"/>
                </a:solidFill>
              </a:rPr>
              <a:t> ) </a:t>
            </a:r>
            <a:r>
              <a:rPr lang="en-US" sz="1600" b="0" dirty="0" err="1" smtClean="0">
                <a:solidFill>
                  <a:schemeClr val="tx1"/>
                </a:solidFill>
              </a:rPr>
              <a:t>berbeda</a:t>
            </a:r>
            <a:r>
              <a:rPr lang="en-US" sz="1600" b="0" dirty="0" smtClean="0">
                <a:solidFill>
                  <a:schemeClr val="tx1"/>
                </a:solidFill>
              </a:rPr>
              <a:t>  </a:t>
            </a:r>
            <a:r>
              <a:rPr lang="en-US" sz="1600" b="0" dirty="0" err="1" smtClean="0">
                <a:solidFill>
                  <a:schemeClr val="tx1"/>
                </a:solidFill>
              </a:rPr>
              <a:t>fasa</a:t>
            </a:r>
            <a:r>
              <a:rPr lang="en-US" sz="1600" b="0" dirty="0" smtClean="0">
                <a:solidFill>
                  <a:schemeClr val="tx1"/>
                </a:solidFill>
              </a:rPr>
              <a:t>   (</a:t>
            </a:r>
            <a:r>
              <a:rPr lang="en-US" sz="1600" b="0" dirty="0" err="1" smtClean="0">
                <a:solidFill>
                  <a:schemeClr val="tx1"/>
                </a:solidFill>
              </a:rPr>
              <a:t>ti</a:t>
            </a:r>
            <a:r>
              <a:rPr lang="en-US" sz="1600" dirty="0" err="1" smtClean="0">
                <a:solidFill>
                  <a:schemeClr val="tx1"/>
                </a:solidFill>
              </a:rPr>
              <a:t>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sefasa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2" name="Object 69"/>
          <p:cNvGraphicFramePr>
            <a:graphicFrameLocks noChangeAspect="1"/>
          </p:cNvGraphicFramePr>
          <p:nvPr/>
        </p:nvGraphicFramePr>
        <p:xfrm>
          <a:off x="912813" y="850900"/>
          <a:ext cx="384175" cy="508000"/>
        </p:xfrm>
        <a:graphic>
          <a:graphicData uri="http://schemas.openxmlformats.org/presentationml/2006/ole">
            <p:oleObj spid="_x0000_s192569" name="Equation" r:id="rId9" imgW="164880" imgH="203040" progId="Equation.3">
              <p:embed/>
            </p:oleObj>
          </a:graphicData>
        </a:graphic>
      </p:graphicFrame>
      <p:graphicFrame>
        <p:nvGraphicFramePr>
          <p:cNvPr id="183" name="Object 79"/>
          <p:cNvGraphicFramePr>
            <a:graphicFrameLocks noChangeAspect="1"/>
          </p:cNvGraphicFramePr>
          <p:nvPr/>
        </p:nvGraphicFramePr>
        <p:xfrm>
          <a:off x="468313" y="3886200"/>
          <a:ext cx="385762" cy="508000"/>
        </p:xfrm>
        <a:graphic>
          <a:graphicData uri="http://schemas.openxmlformats.org/presentationml/2006/ole">
            <p:oleObj spid="_x0000_s192570" name="Equation" r:id="rId10" imgW="164880" imgH="203040" progId="Equation.3">
              <p:embed/>
            </p:oleObj>
          </a:graphicData>
        </a:graphic>
      </p:graphicFrame>
      <p:graphicFrame>
        <p:nvGraphicFramePr>
          <p:cNvPr id="184" name="Object 80"/>
          <p:cNvGraphicFramePr>
            <a:graphicFrameLocks noChangeAspect="1"/>
          </p:cNvGraphicFramePr>
          <p:nvPr/>
        </p:nvGraphicFramePr>
        <p:xfrm>
          <a:off x="61913" y="5194300"/>
          <a:ext cx="436562" cy="508000"/>
        </p:xfrm>
        <a:graphic>
          <a:graphicData uri="http://schemas.openxmlformats.org/presentationml/2006/ole">
            <p:oleObj spid="_x0000_s192571" name="Equation" r:id="rId11" imgW="190440" imgH="203040" progId="Equation.3">
              <p:embed/>
            </p:oleObj>
          </a:graphicData>
        </a:graphic>
      </p:graphicFrame>
      <p:graphicFrame>
        <p:nvGraphicFramePr>
          <p:cNvPr id="185" name="Object 81"/>
          <p:cNvGraphicFramePr>
            <a:graphicFrameLocks noChangeAspect="1"/>
          </p:cNvGraphicFramePr>
          <p:nvPr/>
        </p:nvGraphicFramePr>
        <p:xfrm>
          <a:off x="5486400" y="5257800"/>
          <a:ext cx="390525" cy="517525"/>
        </p:xfrm>
        <a:graphic>
          <a:graphicData uri="http://schemas.openxmlformats.org/presentationml/2006/ole">
            <p:oleObj spid="_x0000_s192572" name="Equation" r:id="rId12" imgW="164880" imgH="203040" progId="Equation.3">
              <p:embed/>
            </p:oleObj>
          </a:graphicData>
        </a:graphic>
      </p:graphicFrame>
      <p:sp>
        <p:nvSpPr>
          <p:cNvPr id="8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57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6400800" y="4648200"/>
            <a:ext cx="2362200" cy="838200"/>
            <a:chOff x="6400800" y="4648200"/>
            <a:chExt cx="2362200" cy="838200"/>
          </a:xfrm>
        </p:grpSpPr>
        <p:sp>
          <p:nvSpPr>
            <p:cNvPr id="92" name="Rectangle 91"/>
            <p:cNvSpPr/>
            <p:nvPr/>
          </p:nvSpPr>
          <p:spPr>
            <a:xfrm>
              <a:off x="6400800" y="4648200"/>
              <a:ext cx="23622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 Box 75"/>
            <p:cNvSpPr txBox="1">
              <a:spLocks noChangeArrowheads="1"/>
            </p:cNvSpPr>
            <p:nvPr/>
          </p:nvSpPr>
          <p:spPr bwMode="auto">
            <a:xfrm>
              <a:off x="6400800" y="4800600"/>
              <a:ext cx="19050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b="1" dirty="0" err="1" smtClean="0"/>
                <a:t>Gambar</a:t>
              </a:r>
              <a:r>
                <a:rPr lang="en-US" b="1" dirty="0" smtClean="0"/>
                <a:t>   untuk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b="1" dirty="0" smtClean="0"/>
                <a:t> </a:t>
              </a:r>
              <a:r>
                <a:rPr lang="en-US" b="1" dirty="0" err="1" smtClean="0"/>
                <a:t>kasus</a:t>
              </a:r>
              <a:r>
                <a:rPr lang="en-US" b="1" dirty="0" smtClean="0"/>
                <a:t>  </a:t>
              </a:r>
              <a:r>
                <a:rPr lang="en-US" b="1" dirty="0" err="1" smtClean="0"/>
                <a:t>nilai</a:t>
              </a:r>
              <a:r>
                <a:rPr lang="en-US" b="1" dirty="0" smtClean="0"/>
                <a:t>   : 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pic>
          <p:nvPicPr>
            <p:cNvPr id="192573" name="Picture 61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7650" y="5067300"/>
              <a:ext cx="819150" cy="342900"/>
            </a:xfrm>
            <a:prstGeom prst="rect">
              <a:avLst/>
            </a:prstGeom>
            <a:noFill/>
          </p:spPr>
        </p:pic>
      </p:grpSp>
      <p:sp>
        <p:nvSpPr>
          <p:cNvPr id="192575" name="Rectangle 6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1" name="Right Arrow 90"/>
          <p:cNvSpPr/>
          <p:nvPr/>
        </p:nvSpPr>
        <p:spPr>
          <a:xfrm rot="10800000">
            <a:off x="5867401" y="4953000"/>
            <a:ext cx="4572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17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medan</a:t>
            </a:r>
            <a:r>
              <a:rPr lang="en-US" sz="2400" b="1" dirty="0" smtClean="0">
                <a:solidFill>
                  <a:srgbClr val="0070C0"/>
                </a:solidFill>
              </a:rPr>
              <a:t> E </a:t>
            </a:r>
            <a:r>
              <a:rPr lang="en-US" sz="2400" b="1" dirty="0" err="1" smtClean="0">
                <a:solidFill>
                  <a:srgbClr val="0070C0"/>
                </a:solidFill>
              </a:rPr>
              <a:t>dan</a:t>
            </a:r>
            <a:r>
              <a:rPr lang="en-US" sz="2400" b="1" dirty="0" smtClean="0">
                <a:solidFill>
                  <a:srgbClr val="0070C0"/>
                </a:solidFill>
              </a:rPr>
              <a:t> H  </a:t>
            </a:r>
            <a:r>
              <a:rPr lang="en-US" sz="2400" b="1" dirty="0" err="1" smtClean="0">
                <a:solidFill>
                  <a:srgbClr val="C00000"/>
                </a:solidFill>
              </a:rPr>
              <a:t>Gelombang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Bidang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Datar</a:t>
            </a:r>
            <a:r>
              <a:rPr lang="en-US" sz="2400" b="1" dirty="0" smtClean="0">
                <a:solidFill>
                  <a:srgbClr val="C00000"/>
                </a:solidFill>
              </a:rPr>
              <a:t>   (2)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69" name="Freeform 65"/>
          <p:cNvSpPr>
            <a:spLocks/>
          </p:cNvSpPr>
          <p:nvPr/>
        </p:nvSpPr>
        <p:spPr bwMode="auto">
          <a:xfrm>
            <a:off x="914400" y="857250"/>
            <a:ext cx="782638" cy="2647950"/>
          </a:xfrm>
          <a:custGeom>
            <a:avLst/>
            <a:gdLst>
              <a:gd name="T0" fmla="*/ 0 w 534"/>
              <a:gd name="T1" fmla="*/ 1270158775 h 1668"/>
              <a:gd name="T2" fmla="*/ 1147045233 w 534"/>
              <a:gd name="T3" fmla="*/ 0 h 1668"/>
              <a:gd name="T4" fmla="*/ 1147045233 w 534"/>
              <a:gd name="T5" fmla="*/ 2147483647 h 1668"/>
              <a:gd name="T6" fmla="*/ 12888611 w 534"/>
              <a:gd name="T7" fmla="*/ 2147483647 h 1668"/>
              <a:gd name="T8" fmla="*/ 0 w 534"/>
              <a:gd name="T9" fmla="*/ 1270158775 h 16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1668"/>
              <a:gd name="T17" fmla="*/ 534 w 534"/>
              <a:gd name="T18" fmla="*/ 1668 h 16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1668">
                <a:moveTo>
                  <a:pt x="0" y="504"/>
                </a:moveTo>
                <a:lnTo>
                  <a:pt x="534" y="0"/>
                </a:lnTo>
                <a:lnTo>
                  <a:pt x="534" y="1224"/>
                </a:lnTo>
                <a:lnTo>
                  <a:pt x="6" y="1668"/>
                </a:lnTo>
                <a:lnTo>
                  <a:pt x="0" y="50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66"/>
          <p:cNvSpPr>
            <a:spLocks noChangeShapeType="1"/>
          </p:cNvSpPr>
          <p:nvPr/>
        </p:nvSpPr>
        <p:spPr bwMode="auto">
          <a:xfrm flipV="1">
            <a:off x="1412875" y="1333500"/>
            <a:ext cx="0" cy="857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Line 67"/>
          <p:cNvSpPr>
            <a:spLocks noChangeShapeType="1"/>
          </p:cNvSpPr>
          <p:nvPr/>
        </p:nvSpPr>
        <p:spPr bwMode="auto">
          <a:xfrm flipH="1">
            <a:off x="990600" y="2162175"/>
            <a:ext cx="422275" cy="400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68"/>
          <p:cNvSpPr>
            <a:spLocks noChangeShapeType="1"/>
          </p:cNvSpPr>
          <p:nvPr/>
        </p:nvSpPr>
        <p:spPr bwMode="auto">
          <a:xfrm flipV="1">
            <a:off x="1395413" y="2171700"/>
            <a:ext cx="765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3" name="Object 70"/>
          <p:cNvGraphicFramePr>
            <a:graphicFrameLocks noChangeAspect="1"/>
          </p:cNvGraphicFramePr>
          <p:nvPr/>
        </p:nvGraphicFramePr>
        <p:xfrm>
          <a:off x="481013" y="2235200"/>
          <a:ext cx="436562" cy="508000"/>
        </p:xfrm>
        <a:graphic>
          <a:graphicData uri="http://schemas.openxmlformats.org/presentationml/2006/ole">
            <p:oleObj spid="_x0000_s238594" name="Equation" r:id="rId5" imgW="190440" imgH="203040" progId="Equation.3">
              <p:embed/>
            </p:oleObj>
          </a:graphicData>
        </a:graphic>
      </p:graphicFrame>
      <p:graphicFrame>
        <p:nvGraphicFramePr>
          <p:cNvPr id="174" name="Object 71"/>
          <p:cNvGraphicFramePr>
            <a:graphicFrameLocks noChangeAspect="1"/>
          </p:cNvGraphicFramePr>
          <p:nvPr/>
        </p:nvGraphicFramePr>
        <p:xfrm>
          <a:off x="2132013" y="2159000"/>
          <a:ext cx="384175" cy="508000"/>
        </p:xfrm>
        <a:graphic>
          <a:graphicData uri="http://schemas.openxmlformats.org/presentationml/2006/ole">
            <p:oleObj spid="_x0000_s238595" name="Equation" r:id="rId6" imgW="164880" imgH="203040" progId="Equation.3">
              <p:embed/>
            </p:oleObj>
          </a:graphicData>
        </a:graphic>
      </p:graphicFrame>
      <p:sp>
        <p:nvSpPr>
          <p:cNvPr id="175" name="Text Box 72"/>
          <p:cNvSpPr txBox="1">
            <a:spLocks noChangeArrowheads="1"/>
          </p:cNvSpPr>
          <p:nvPr/>
        </p:nvSpPr>
        <p:spPr bwMode="auto">
          <a:xfrm>
            <a:off x="1905000" y="1219200"/>
            <a:ext cx="152399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Arah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perambatan</a:t>
            </a:r>
            <a:r>
              <a:rPr lang="en-US" sz="1600" dirty="0"/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gelombang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76" name="Freeform 73"/>
          <p:cNvSpPr>
            <a:spLocks/>
          </p:cNvSpPr>
          <p:nvPr/>
        </p:nvSpPr>
        <p:spPr bwMode="auto">
          <a:xfrm>
            <a:off x="1246188" y="1857375"/>
            <a:ext cx="139700" cy="428625"/>
          </a:xfrm>
          <a:custGeom>
            <a:avLst/>
            <a:gdLst>
              <a:gd name="T0" fmla="*/ 203292630 w 96"/>
              <a:gd name="T1" fmla="*/ 0 h 270"/>
              <a:gd name="T2" fmla="*/ 0 w 96"/>
              <a:gd name="T3" fmla="*/ 257055921 h 270"/>
              <a:gd name="T4" fmla="*/ 0 w 96"/>
              <a:gd name="T5" fmla="*/ 680442078 h 270"/>
              <a:gd name="T6" fmla="*/ 0 60000 65536"/>
              <a:gd name="T7" fmla="*/ 0 60000 65536"/>
              <a:gd name="T8" fmla="*/ 0 60000 65536"/>
              <a:gd name="T9" fmla="*/ 0 w 96"/>
              <a:gd name="T10" fmla="*/ 0 h 270"/>
              <a:gd name="T11" fmla="*/ 96 w 96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70">
                <a:moveTo>
                  <a:pt x="96" y="0"/>
                </a:moveTo>
                <a:lnTo>
                  <a:pt x="0" y="102"/>
                </a:lnTo>
                <a:lnTo>
                  <a:pt x="0" y="27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74"/>
          <p:cNvSpPr>
            <a:spLocks/>
          </p:cNvSpPr>
          <p:nvPr/>
        </p:nvSpPr>
        <p:spPr bwMode="auto">
          <a:xfrm>
            <a:off x="1422400" y="1857375"/>
            <a:ext cx="184150" cy="295275"/>
          </a:xfrm>
          <a:custGeom>
            <a:avLst/>
            <a:gdLst>
              <a:gd name="T0" fmla="*/ 0 w 108"/>
              <a:gd name="T1" fmla="*/ 0 h 186"/>
              <a:gd name="T2" fmla="*/ 313992819 w 108"/>
              <a:gd name="T3" fmla="*/ 0 h 186"/>
              <a:gd name="T4" fmla="*/ 313992819 w 108"/>
              <a:gd name="T5" fmla="*/ 468749107 h 186"/>
              <a:gd name="T6" fmla="*/ 0 60000 65536"/>
              <a:gd name="T7" fmla="*/ 0 60000 65536"/>
              <a:gd name="T8" fmla="*/ 0 60000 65536"/>
              <a:gd name="T9" fmla="*/ 0 w 108"/>
              <a:gd name="T10" fmla="*/ 0 h 186"/>
              <a:gd name="T11" fmla="*/ 108 w 108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186">
                <a:moveTo>
                  <a:pt x="0" y="0"/>
                </a:moveTo>
                <a:lnTo>
                  <a:pt x="108" y="0"/>
                </a:lnTo>
                <a:lnTo>
                  <a:pt x="108" y="1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" name="Object 76"/>
          <p:cNvGraphicFramePr>
            <a:graphicFrameLocks noChangeAspect="1"/>
          </p:cNvGraphicFramePr>
          <p:nvPr/>
        </p:nvGraphicFramePr>
        <p:xfrm>
          <a:off x="3733800" y="795337"/>
          <a:ext cx="4241800" cy="576263"/>
        </p:xfrm>
        <a:graphic>
          <a:graphicData uri="http://schemas.openxmlformats.org/presentationml/2006/ole">
            <p:oleObj spid="_x0000_s238596" name="Equation" r:id="rId7" imgW="2019240" imgH="253800" progId="Equation.3">
              <p:embed/>
            </p:oleObj>
          </a:graphicData>
        </a:graphic>
      </p:graphicFrame>
      <p:graphicFrame>
        <p:nvGraphicFramePr>
          <p:cNvPr id="180" name="Object 77"/>
          <p:cNvGraphicFramePr>
            <a:graphicFrameLocks noChangeAspect="1"/>
          </p:cNvGraphicFramePr>
          <p:nvPr/>
        </p:nvGraphicFramePr>
        <p:xfrm>
          <a:off x="3733800" y="1662112"/>
          <a:ext cx="4814887" cy="1004888"/>
        </p:xfrm>
        <a:graphic>
          <a:graphicData uri="http://schemas.openxmlformats.org/presentationml/2006/ole">
            <p:oleObj spid="_x0000_s238597" name="Equation" r:id="rId8" imgW="2298600" imgH="444240" progId="Equation.3">
              <p:embed/>
            </p:oleObj>
          </a:graphicData>
        </a:graphic>
      </p:graphicFrame>
      <p:graphicFrame>
        <p:nvGraphicFramePr>
          <p:cNvPr id="182" name="Object 69"/>
          <p:cNvGraphicFramePr>
            <a:graphicFrameLocks noChangeAspect="1"/>
          </p:cNvGraphicFramePr>
          <p:nvPr/>
        </p:nvGraphicFramePr>
        <p:xfrm>
          <a:off x="912813" y="850900"/>
          <a:ext cx="384175" cy="508000"/>
        </p:xfrm>
        <a:graphic>
          <a:graphicData uri="http://schemas.openxmlformats.org/presentationml/2006/ole">
            <p:oleObj spid="_x0000_s238598" name="Equation" r:id="rId9" imgW="164880" imgH="203040" progId="Equation.3">
              <p:embed/>
            </p:oleObj>
          </a:graphicData>
        </a:graphic>
      </p:graphicFrame>
      <p:sp>
        <p:nvSpPr>
          <p:cNvPr id="8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57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0800000">
            <a:off x="5867400" y="4191000"/>
            <a:ext cx="4572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860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2819400"/>
            <a:ext cx="4724400" cy="2819400"/>
          </a:xfrm>
          <a:prstGeom prst="rect">
            <a:avLst/>
          </a:prstGeom>
          <a:noFill/>
        </p:spPr>
      </p:pic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6477000" y="3810000"/>
            <a:ext cx="2286000" cy="762000"/>
            <a:chOff x="6477000" y="3810000"/>
            <a:chExt cx="2286000" cy="762000"/>
          </a:xfrm>
        </p:grpSpPr>
        <p:sp>
          <p:nvSpPr>
            <p:cNvPr id="98" name="Rectangle 97"/>
            <p:cNvSpPr/>
            <p:nvPr/>
          </p:nvSpPr>
          <p:spPr>
            <a:xfrm>
              <a:off x="6477000" y="3810000"/>
              <a:ext cx="2286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 Box 75"/>
            <p:cNvSpPr txBox="1">
              <a:spLocks noChangeArrowheads="1"/>
            </p:cNvSpPr>
            <p:nvPr/>
          </p:nvSpPr>
          <p:spPr bwMode="auto">
            <a:xfrm>
              <a:off x="6477000" y="3886200"/>
              <a:ext cx="19050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b="1" dirty="0" err="1" smtClean="0"/>
                <a:t>Gambar</a:t>
              </a:r>
              <a:r>
                <a:rPr lang="en-US" b="1" dirty="0" smtClean="0"/>
                <a:t>   untuk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b="1" dirty="0" smtClean="0"/>
                <a:t> </a:t>
              </a:r>
              <a:r>
                <a:rPr lang="en-US" b="1" dirty="0" err="1" smtClean="0"/>
                <a:t>kasus</a:t>
              </a:r>
              <a:r>
                <a:rPr lang="en-US" b="1" dirty="0" smtClean="0"/>
                <a:t>  </a:t>
              </a:r>
              <a:r>
                <a:rPr lang="en-US" b="1" dirty="0" err="1" smtClean="0"/>
                <a:t>nilai</a:t>
              </a:r>
              <a:r>
                <a:rPr lang="en-US" b="1" dirty="0" smtClean="0"/>
                <a:t>   : 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pic>
          <p:nvPicPr>
            <p:cNvPr id="238603" name="Picture 1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24800" y="4152900"/>
              <a:ext cx="657225" cy="342900"/>
            </a:xfrm>
            <a:prstGeom prst="rect">
              <a:avLst/>
            </a:prstGeom>
            <a:noFill/>
          </p:spPr>
        </p:pic>
      </p:grpSp>
      <p:grpSp>
        <p:nvGrpSpPr>
          <p:cNvPr id="97" name="Group 96"/>
          <p:cNvGrpSpPr/>
          <p:nvPr/>
        </p:nvGrpSpPr>
        <p:grpSpPr>
          <a:xfrm>
            <a:off x="5181600" y="4724400"/>
            <a:ext cx="3581400" cy="762000"/>
            <a:chOff x="5181600" y="4724400"/>
            <a:chExt cx="3581400" cy="762000"/>
          </a:xfrm>
        </p:grpSpPr>
        <p:sp>
          <p:nvSpPr>
            <p:cNvPr id="96" name="Rectangle 95"/>
            <p:cNvSpPr/>
            <p:nvPr/>
          </p:nvSpPr>
          <p:spPr>
            <a:xfrm>
              <a:off x="5181600" y="4724400"/>
              <a:ext cx="32004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 Box 75"/>
            <p:cNvSpPr txBox="1">
              <a:spLocks noChangeArrowheads="1"/>
            </p:cNvSpPr>
            <p:nvPr/>
          </p:nvSpPr>
          <p:spPr bwMode="auto">
            <a:xfrm>
              <a:off x="5257800" y="4800600"/>
              <a:ext cx="35052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b="1" dirty="0" smtClean="0"/>
                <a:t>Material  </a:t>
              </a:r>
              <a:r>
                <a:rPr lang="en-US" b="1" dirty="0" err="1" smtClean="0"/>
                <a:t>Dielektrik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sempurna</a:t>
              </a:r>
              <a:endParaRPr lang="en-US" b="1" dirty="0" smtClean="0"/>
            </a:p>
            <a:p>
              <a:pPr eaLnBrk="0" hangingPunct="0">
                <a:lnSpc>
                  <a:spcPct val="90000"/>
                </a:lnSpc>
              </a:pPr>
              <a:r>
                <a:rPr lang="en-US" b="1" dirty="0" err="1" smtClean="0"/>
                <a:t>memiliki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nilai</a:t>
              </a:r>
              <a:r>
                <a:rPr lang="en-US" b="1" dirty="0" smtClean="0"/>
                <a:t>  </a:t>
              </a:r>
            </a:p>
          </p:txBody>
        </p:sp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81800" y="5105400"/>
              <a:ext cx="657225" cy="342900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/>
        </p:nvGrpSpPr>
        <p:grpSpPr>
          <a:xfrm>
            <a:off x="4953000" y="2895600"/>
            <a:ext cx="3581400" cy="762000"/>
            <a:chOff x="5181600" y="4724400"/>
            <a:chExt cx="3581400" cy="762000"/>
          </a:xfrm>
        </p:grpSpPr>
        <p:sp>
          <p:nvSpPr>
            <p:cNvPr id="101" name="Rectangle 100"/>
            <p:cNvSpPr/>
            <p:nvPr/>
          </p:nvSpPr>
          <p:spPr>
            <a:xfrm>
              <a:off x="5181600" y="4724400"/>
              <a:ext cx="32004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5257800" y="4800600"/>
              <a:ext cx="35052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b="1" dirty="0" smtClean="0"/>
                <a:t>Material  </a:t>
              </a:r>
              <a:r>
                <a:rPr lang="en-US" b="1" dirty="0" err="1" smtClean="0"/>
                <a:t>bersifat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konduktor</a:t>
              </a:r>
              <a:endParaRPr lang="en-US" b="1" dirty="0" smtClean="0"/>
            </a:p>
            <a:p>
              <a:pPr eaLnBrk="0" hangingPunct="0">
                <a:lnSpc>
                  <a:spcPct val="90000"/>
                </a:lnSpc>
              </a:pPr>
              <a:r>
                <a:rPr lang="en-US" b="1" dirty="0" err="1" smtClean="0"/>
                <a:t>memiliki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nilai</a:t>
              </a:r>
              <a:r>
                <a:rPr lang="en-US" b="1" dirty="0" smtClean="0"/>
                <a:t>  </a:t>
              </a:r>
            </a:p>
          </p:txBody>
        </p:sp>
      </p:grp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8605" name="Picture 1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3276600"/>
            <a:ext cx="657225" cy="342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685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Datar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medan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listrik</a:t>
            </a:r>
            <a:r>
              <a:rPr lang="en-US" sz="2400" b="1" dirty="0" smtClean="0">
                <a:solidFill>
                  <a:srgbClr val="0070C0"/>
                </a:solidFill>
              </a:rPr>
              <a:t>  (E)     </a:t>
            </a:r>
            <a:endParaRPr lang="en-US" sz="2400" b="1" dirty="0">
              <a:solidFill>
                <a:srgbClr val="C00000"/>
              </a:solidFill>
              <a:effectLst/>
            </a:endParaRPr>
          </a:p>
        </p:txBody>
      </p:sp>
      <p:graphicFrame>
        <p:nvGraphicFramePr>
          <p:cNvPr id="87" name="Object 4"/>
          <p:cNvGraphicFramePr>
            <a:graphicFrameLocks noChangeAspect="1"/>
          </p:cNvGraphicFramePr>
          <p:nvPr/>
        </p:nvGraphicFramePr>
        <p:xfrm>
          <a:off x="557395" y="2438400"/>
          <a:ext cx="7050088" cy="914400"/>
        </p:xfrm>
        <a:graphic>
          <a:graphicData uri="http://schemas.openxmlformats.org/presentationml/2006/ole">
            <p:oleObj spid="_x0000_s193556" name="Equation" r:id="rId5" imgW="1612900" imgH="254000" progId="Equation.3">
              <p:embed/>
            </p:oleObj>
          </a:graphicData>
        </a:graphic>
      </p:graphicFrame>
      <p:sp>
        <p:nvSpPr>
          <p:cNvPr id="89" name="Oval 6"/>
          <p:cNvSpPr>
            <a:spLocks noChangeArrowheads="1"/>
          </p:cNvSpPr>
          <p:nvPr/>
        </p:nvSpPr>
        <p:spPr bwMode="auto">
          <a:xfrm>
            <a:off x="1655945" y="2579687"/>
            <a:ext cx="9144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3132320" y="2579687"/>
            <a:ext cx="352425" cy="5334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6018395" y="2503487"/>
            <a:ext cx="582613" cy="9906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9"/>
          <p:cNvSpPr>
            <a:spLocks/>
          </p:cNvSpPr>
          <p:nvPr/>
        </p:nvSpPr>
        <p:spPr bwMode="auto">
          <a:xfrm>
            <a:off x="2148070" y="1142999"/>
            <a:ext cx="703263" cy="1436687"/>
          </a:xfrm>
          <a:custGeom>
            <a:avLst/>
            <a:gdLst>
              <a:gd name="T0" fmla="*/ 0 w 816"/>
              <a:gd name="T1" fmla="*/ 2147483647 h 528"/>
              <a:gd name="T2" fmla="*/ 213918633 w 816"/>
              <a:gd name="T3" fmla="*/ 0 h 528"/>
              <a:gd name="T4" fmla="*/ 606101563 w 816"/>
              <a:gd name="T5" fmla="*/ 0 h 528"/>
              <a:gd name="T6" fmla="*/ 0 60000 65536"/>
              <a:gd name="T7" fmla="*/ 0 60000 65536"/>
              <a:gd name="T8" fmla="*/ 0 60000 65536"/>
              <a:gd name="T9" fmla="*/ 0 w 816"/>
              <a:gd name="T10" fmla="*/ 0 h 528"/>
              <a:gd name="T11" fmla="*/ 816 w 81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28">
                <a:moveTo>
                  <a:pt x="0" y="528"/>
                </a:moveTo>
                <a:lnTo>
                  <a:pt x="288" y="0"/>
                </a:lnTo>
                <a:lnTo>
                  <a:pt x="81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oval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2921183" y="928687"/>
            <a:ext cx="200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0" dirty="0" err="1">
                <a:solidFill>
                  <a:schemeClr val="tx1"/>
                </a:solidFill>
              </a:rPr>
              <a:t>Amplituda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4" name="Freeform 11"/>
          <p:cNvSpPr>
            <a:spLocks/>
          </p:cNvSpPr>
          <p:nvPr/>
        </p:nvSpPr>
        <p:spPr bwMode="auto">
          <a:xfrm>
            <a:off x="3414895" y="1523999"/>
            <a:ext cx="1195388" cy="1055687"/>
          </a:xfrm>
          <a:custGeom>
            <a:avLst/>
            <a:gdLst>
              <a:gd name="T0" fmla="*/ 0 w 816"/>
              <a:gd name="T1" fmla="*/ 2147483647 h 528"/>
              <a:gd name="T2" fmla="*/ 618059542 w 816"/>
              <a:gd name="T3" fmla="*/ 0 h 528"/>
              <a:gd name="T4" fmla="*/ 1751167452 w 816"/>
              <a:gd name="T5" fmla="*/ 0 h 528"/>
              <a:gd name="T6" fmla="*/ 0 60000 65536"/>
              <a:gd name="T7" fmla="*/ 0 60000 65536"/>
              <a:gd name="T8" fmla="*/ 0 60000 65536"/>
              <a:gd name="T9" fmla="*/ 0 w 816"/>
              <a:gd name="T10" fmla="*/ 0 h 528"/>
              <a:gd name="T11" fmla="*/ 816 w 81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528">
                <a:moveTo>
                  <a:pt x="0" y="528"/>
                </a:moveTo>
                <a:lnTo>
                  <a:pt x="288" y="0"/>
                </a:lnTo>
                <a:lnTo>
                  <a:pt x="81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oval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4681720" y="1307068"/>
            <a:ext cx="3916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b="0" dirty="0" err="1">
                <a:solidFill>
                  <a:schemeClr val="tx1"/>
                </a:solidFill>
              </a:rPr>
              <a:t>onstanta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redaman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neper</a:t>
            </a:r>
            <a:r>
              <a:rPr lang="en-US" sz="1800" dirty="0">
                <a:solidFill>
                  <a:schemeClr val="tx1"/>
                </a:solidFill>
              </a:rPr>
              <a:t>/meter</a:t>
            </a:r>
            <a:r>
              <a:rPr lang="en-US" sz="18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6" name="Text Box 13"/>
          <p:cNvSpPr txBox="1">
            <a:spLocks noChangeArrowheads="1"/>
          </p:cNvSpPr>
          <p:nvPr/>
        </p:nvSpPr>
        <p:spPr bwMode="auto">
          <a:xfrm>
            <a:off x="5067483" y="1616075"/>
            <a:ext cx="348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b="0" dirty="0" err="1">
                <a:solidFill>
                  <a:schemeClr val="tx1"/>
                </a:solidFill>
              </a:rPr>
              <a:t>onstanta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fasa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</a:rPr>
              <a:t>radian/meter</a:t>
            </a:r>
            <a:r>
              <a:rPr lang="en-US" sz="18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0" name="Text Box 17"/>
          <p:cNvSpPr txBox="1">
            <a:spLocks noChangeArrowheads="1"/>
          </p:cNvSpPr>
          <p:nvPr/>
        </p:nvSpPr>
        <p:spPr bwMode="auto">
          <a:xfrm>
            <a:off x="1066800" y="3894137"/>
            <a:ext cx="438467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Tanda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 - )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berarti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merambat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arah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sumbu</a:t>
            </a:r>
            <a:r>
              <a:rPr lang="en-US" sz="1800" dirty="0">
                <a:solidFill>
                  <a:schemeClr val="tx1"/>
                </a:solidFill>
              </a:rPr>
              <a:t> z </a:t>
            </a:r>
            <a:r>
              <a:rPr lang="en-US" sz="1800" dirty="0" err="1">
                <a:solidFill>
                  <a:schemeClr val="tx1"/>
                </a:solidFill>
              </a:rPr>
              <a:t>positif</a:t>
            </a:r>
            <a:r>
              <a:rPr lang="en-US" sz="1800" b="0" dirty="0">
                <a:solidFill>
                  <a:schemeClr val="tx1"/>
                </a:solidFill>
              </a:rPr>
              <a:t>. 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0" dirty="0" err="1" smtClean="0">
                <a:solidFill>
                  <a:schemeClr val="tx1"/>
                </a:solidFill>
              </a:rPr>
              <a:t>Tanda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 + )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berarti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merambat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arah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sumbu</a:t>
            </a:r>
            <a:r>
              <a:rPr lang="en-US" sz="1800" dirty="0">
                <a:solidFill>
                  <a:schemeClr val="tx1"/>
                </a:solidFill>
              </a:rPr>
              <a:t> z </a:t>
            </a:r>
            <a:r>
              <a:rPr lang="en-US" sz="1800" dirty="0" err="1">
                <a:solidFill>
                  <a:schemeClr val="tx1"/>
                </a:solidFill>
              </a:rPr>
              <a:t>negatif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1" name="Oval 18"/>
          <p:cNvSpPr>
            <a:spLocks noChangeArrowheads="1"/>
          </p:cNvSpPr>
          <p:nvPr/>
        </p:nvSpPr>
        <p:spPr bwMode="auto">
          <a:xfrm>
            <a:off x="6897870" y="2579687"/>
            <a:ext cx="773113" cy="990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9"/>
          <p:cNvSpPr txBox="1">
            <a:spLocks noChangeArrowheads="1"/>
          </p:cNvSpPr>
          <p:nvPr/>
        </p:nvSpPr>
        <p:spPr bwMode="auto">
          <a:xfrm>
            <a:off x="5943600" y="3894137"/>
            <a:ext cx="302083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 smtClean="0">
                <a:solidFill>
                  <a:schemeClr val="tx1"/>
                </a:solidFill>
              </a:rPr>
              <a:t>Arah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vektor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medan</a:t>
            </a:r>
            <a:r>
              <a:rPr lang="en-US" sz="1800" b="0" dirty="0" smtClean="0">
                <a:solidFill>
                  <a:schemeClr val="tx1"/>
                </a:solidFill>
              </a:rPr>
              <a:t> E </a:t>
            </a:r>
            <a:r>
              <a:rPr lang="en-US" sz="1800" b="0" dirty="0" err="1" smtClean="0">
                <a:solidFill>
                  <a:schemeClr val="tx1"/>
                </a:solidFill>
              </a:rPr>
              <a:t>adalah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arah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sumbu</a:t>
            </a:r>
            <a:r>
              <a:rPr lang="en-US" dirty="0" smtClean="0"/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x , </a:t>
            </a:r>
            <a:r>
              <a:rPr lang="en-US" sz="1800" b="0" dirty="0" err="1" smtClean="0">
                <a:solidFill>
                  <a:schemeClr val="tx1"/>
                </a:solidFill>
              </a:rPr>
              <a:t>sehingga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sering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disebut</a:t>
            </a:r>
            <a:r>
              <a:rPr lang="en-US" sz="1800" b="0" dirty="0" smtClean="0">
                <a:solidFill>
                  <a:schemeClr val="tx1"/>
                </a:solidFill>
              </a:rPr>
              <a:t>  </a:t>
            </a:r>
            <a:r>
              <a:rPr lang="en-US" sz="1800" b="0" dirty="0" err="1" smtClean="0">
                <a:solidFill>
                  <a:schemeClr val="tx1"/>
                </a:solidFill>
              </a:rPr>
              <a:t>gelombang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bergetar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searah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sumbu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x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4" name="Object 21"/>
          <p:cNvGraphicFramePr>
            <a:graphicFrameLocks noChangeAspect="1"/>
          </p:cNvGraphicFramePr>
          <p:nvPr/>
        </p:nvGraphicFramePr>
        <p:xfrm>
          <a:off x="7772400" y="2543175"/>
          <a:ext cx="1066800" cy="809625"/>
        </p:xfrm>
        <a:graphic>
          <a:graphicData uri="http://schemas.openxmlformats.org/presentationml/2006/ole">
            <p:oleObj spid="_x0000_s193557" name="Equation" r:id="rId6" imgW="571252" imgH="431613" progId="Equation.3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181600" y="838200"/>
            <a:ext cx="3581401" cy="381000"/>
            <a:chOff x="5181600" y="838200"/>
            <a:chExt cx="3581401" cy="381000"/>
          </a:xfrm>
        </p:grpSpPr>
        <p:sp>
          <p:nvSpPr>
            <p:cNvPr id="193559" name="Rectangle 23"/>
            <p:cNvSpPr>
              <a:spLocks noChangeArrowheads="1"/>
            </p:cNvSpPr>
            <p:nvPr/>
          </p:nvSpPr>
          <p:spPr bwMode="auto">
            <a:xfrm>
              <a:off x="5181600" y="838200"/>
              <a:ext cx="3429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5299259" y="838200"/>
              <a:ext cx="346374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i="1" dirty="0">
                  <a:solidFill>
                    <a:schemeClr val="tx1"/>
                  </a:solidFill>
                  <a:sym typeface="Symbol" pitchFamily="18" charset="2"/>
                </a:rPr>
                <a:t>  =  + j</a:t>
              </a:r>
              <a:r>
                <a:rPr lang="en-US" sz="1800" dirty="0">
                  <a:solidFill>
                    <a:schemeClr val="tx1"/>
                  </a:solidFill>
                  <a:sym typeface="Symbol" pitchFamily="18" charset="2"/>
                </a:rPr>
                <a:t>  = </a:t>
              </a:r>
              <a:r>
                <a:rPr lang="en-US" sz="1800" dirty="0" err="1">
                  <a:solidFill>
                    <a:schemeClr val="tx1"/>
                  </a:solidFill>
                  <a:sym typeface="Symbol" pitchFamily="18" charset="2"/>
                </a:rPr>
                <a:t>Konstanta</a:t>
              </a:r>
              <a:r>
                <a:rPr lang="en-US" sz="1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sym typeface="Symbol" pitchFamily="18" charset="2"/>
                </a:rPr>
                <a:t>Propagasi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553494" y="3322637"/>
            <a:ext cx="989806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48200" y="3132137"/>
            <a:ext cx="1143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7010797" y="3588940"/>
            <a:ext cx="6096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90600" y="4876800"/>
            <a:ext cx="7772399" cy="762000"/>
            <a:chOff x="990600" y="4876800"/>
            <a:chExt cx="7772399" cy="762000"/>
          </a:xfrm>
        </p:grpSpPr>
        <p:sp>
          <p:nvSpPr>
            <p:cNvPr id="193558" name="Rectangle 22"/>
            <p:cNvSpPr>
              <a:spLocks noChangeArrowheads="1"/>
            </p:cNvSpPr>
            <p:nvPr/>
          </p:nvSpPr>
          <p:spPr bwMode="auto">
            <a:xfrm>
              <a:off x="990600" y="4876800"/>
              <a:ext cx="7696200" cy="762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990600" y="4884737"/>
              <a:ext cx="77723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 err="1" smtClean="0">
                  <a:solidFill>
                    <a:srgbClr val="C00000"/>
                  </a:solidFill>
                </a:rPr>
                <a:t>Gambarkan</a:t>
              </a:r>
              <a:r>
                <a:rPr lang="en-US" b="1" dirty="0" smtClean="0">
                  <a:solidFill>
                    <a:srgbClr val="C00000"/>
                  </a:solidFill>
                </a:rPr>
                <a:t> 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nilai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medan</a:t>
              </a:r>
              <a:r>
                <a:rPr lang="en-US" b="1" dirty="0" smtClean="0">
                  <a:solidFill>
                    <a:srgbClr val="C00000"/>
                  </a:solidFill>
                </a:rPr>
                <a:t> E untuk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nilai</a:t>
              </a:r>
              <a:r>
                <a:rPr lang="en-US" b="1" dirty="0" smtClean="0">
                  <a:solidFill>
                    <a:srgbClr val="C00000"/>
                  </a:solidFill>
                </a:rPr>
                <a:t>  Z 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tetap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dan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nilai</a:t>
              </a:r>
              <a:r>
                <a:rPr lang="en-US" b="1" dirty="0" smtClean="0">
                  <a:solidFill>
                    <a:srgbClr val="C00000"/>
                  </a:solidFill>
                </a:rPr>
                <a:t> t (</a:t>
              </a:r>
              <a:r>
                <a:rPr lang="en-US" b="1" dirty="0" err="1" smtClean="0">
                  <a:solidFill>
                    <a:srgbClr val="C00000"/>
                  </a:solidFill>
                </a:rPr>
                <a:t>waktu</a:t>
              </a:r>
              <a:r>
                <a:rPr lang="en-US" b="1" dirty="0" smtClean="0">
                  <a:solidFill>
                    <a:srgbClr val="C00000"/>
                  </a:solidFill>
                </a:rPr>
                <a:t>)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berubah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ubah</a:t>
              </a:r>
              <a:r>
                <a:rPr lang="en-US" b="1" dirty="0" smtClean="0">
                  <a:solidFill>
                    <a:srgbClr val="C00000"/>
                  </a:solidFill>
                </a:rPr>
                <a:t>  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990600" y="5269468"/>
              <a:ext cx="77723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 err="1" smtClean="0">
                  <a:solidFill>
                    <a:srgbClr val="0070C0"/>
                  </a:solidFill>
                </a:rPr>
                <a:t>Gambarkan</a:t>
              </a:r>
              <a:r>
                <a:rPr lang="en-US" b="1" dirty="0" smtClean="0">
                  <a:solidFill>
                    <a:srgbClr val="0070C0"/>
                  </a:solidFill>
                </a:rPr>
                <a:t> 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nilai</a:t>
              </a:r>
              <a:r>
                <a:rPr lang="en-US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medan</a:t>
              </a:r>
              <a:r>
                <a:rPr lang="en-US" b="1" dirty="0" smtClean="0">
                  <a:solidFill>
                    <a:srgbClr val="0070C0"/>
                  </a:solidFill>
                </a:rPr>
                <a:t> E untuk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nilai</a:t>
              </a:r>
              <a:r>
                <a:rPr lang="en-US" b="1" dirty="0" smtClean="0">
                  <a:solidFill>
                    <a:srgbClr val="0070C0"/>
                  </a:solidFill>
                </a:rPr>
                <a:t>  t 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tetap</a:t>
              </a:r>
              <a:r>
                <a:rPr lang="en-US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dan</a:t>
              </a:r>
              <a:r>
                <a:rPr lang="en-US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nilai</a:t>
              </a:r>
              <a:r>
                <a:rPr lang="en-US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koordinat</a:t>
              </a:r>
              <a:r>
                <a:rPr lang="en-US" b="1" dirty="0" smtClean="0">
                  <a:solidFill>
                    <a:srgbClr val="0070C0"/>
                  </a:solidFill>
                </a:rPr>
                <a:t> Z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yg</a:t>
              </a:r>
              <a:r>
                <a:rPr lang="en-US" b="1" dirty="0" smtClean="0">
                  <a:solidFill>
                    <a:srgbClr val="0070C0"/>
                  </a:solidFill>
                </a:rPr>
                <a:t>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berbeda</a:t>
              </a:r>
              <a:r>
                <a:rPr lang="en-US" b="1" dirty="0" smtClean="0">
                  <a:solidFill>
                    <a:srgbClr val="0070C0"/>
                  </a:solidFill>
                </a:rPr>
                <a:t>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5257800" y="1905000"/>
            <a:ext cx="8382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19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Datar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Kuat</a:t>
            </a:r>
            <a:r>
              <a:rPr lang="en-US" sz="2400" b="1" dirty="0" smtClean="0">
                <a:solidFill>
                  <a:srgbClr val="0070C0"/>
                </a:solidFill>
              </a:rPr>
              <a:t> Medan Magnet (H)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77838" y="758720"/>
            <a:ext cx="8424862" cy="8402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eaLnBrk="0" hangingPunct="0">
              <a:lnSpc>
                <a:spcPct val="90000"/>
              </a:lnSpc>
            </a:pPr>
            <a:r>
              <a:rPr lang="en-US" sz="1800" b="1" u="sng" dirty="0" err="1">
                <a:solidFill>
                  <a:schemeClr val="tx1"/>
                </a:solidFill>
              </a:rPr>
              <a:t>Soal</a:t>
            </a:r>
            <a:r>
              <a:rPr lang="en-US" sz="1800" b="1" u="sng" dirty="0">
                <a:solidFill>
                  <a:schemeClr val="tx1"/>
                </a:solidFill>
              </a:rPr>
              <a:t> :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 err="1">
                <a:solidFill>
                  <a:schemeClr val="tx1"/>
                </a:solidFill>
              </a:rPr>
              <a:t>Tuliskan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intensitas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medan</a:t>
            </a:r>
            <a:r>
              <a:rPr lang="en-US" sz="1800" b="0" dirty="0">
                <a:solidFill>
                  <a:schemeClr val="tx1"/>
                </a:solidFill>
              </a:rPr>
              <a:t> magnet yang </a:t>
            </a:r>
            <a:r>
              <a:rPr lang="en-US" sz="1800" b="0" dirty="0" err="1">
                <a:solidFill>
                  <a:schemeClr val="tx1"/>
                </a:solidFill>
              </a:rPr>
              <a:t>berjalan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 err="1">
                <a:solidFill>
                  <a:schemeClr val="tx1"/>
                </a:solidFill>
              </a:rPr>
              <a:t>ke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arah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sumbu</a:t>
            </a:r>
            <a:r>
              <a:rPr lang="en-US" sz="1800" b="0" dirty="0">
                <a:solidFill>
                  <a:schemeClr val="tx1"/>
                </a:solidFill>
              </a:rPr>
              <a:t> x </a:t>
            </a:r>
            <a:r>
              <a:rPr lang="en-US" sz="1800" b="0" dirty="0" err="1">
                <a:solidFill>
                  <a:schemeClr val="tx1"/>
                </a:solidFill>
              </a:rPr>
              <a:t>negatif</a:t>
            </a:r>
            <a:r>
              <a:rPr lang="en-US" sz="1800" b="0" dirty="0">
                <a:solidFill>
                  <a:schemeClr val="tx1"/>
                </a:solidFill>
              </a:rPr>
              <a:t> ,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bergetar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searah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sumbu</a:t>
            </a:r>
            <a:r>
              <a:rPr lang="en-US" sz="1800" b="0" dirty="0">
                <a:solidFill>
                  <a:schemeClr val="tx1"/>
                </a:solidFill>
              </a:rPr>
              <a:t> z. </a:t>
            </a:r>
            <a:r>
              <a:rPr lang="en-US" sz="1800" b="0" dirty="0" err="1">
                <a:solidFill>
                  <a:schemeClr val="tx1"/>
                </a:solidFill>
              </a:rPr>
              <a:t>Diketahui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amplitudo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adalah</a:t>
            </a:r>
            <a:r>
              <a:rPr lang="en-US" sz="1800" b="0" dirty="0">
                <a:solidFill>
                  <a:schemeClr val="tx1"/>
                </a:solidFill>
              </a:rPr>
              <a:t> 100 (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A/m),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konstanta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propagasi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= 2 + j0,5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dan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frekuensi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1 MHz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1600200" y="3657600"/>
            <a:ext cx="744538" cy="762000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2514600" y="3810000"/>
            <a:ext cx="381000" cy="381000"/>
          </a:xfrm>
          <a:prstGeom prst="ellipse">
            <a:avLst/>
          </a:prstGeom>
          <a:noFill/>
          <a:ln w="222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648200" y="3693592"/>
            <a:ext cx="609600" cy="72600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5621337" y="3636442"/>
            <a:ext cx="703263" cy="800100"/>
          </a:xfrm>
          <a:prstGeom prst="ellipse">
            <a:avLst/>
          </a:prstGeom>
          <a:noFill/>
          <a:ln w="254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2743200" y="4191000"/>
            <a:ext cx="760413" cy="1064692"/>
          </a:xfrm>
          <a:custGeom>
            <a:avLst/>
            <a:gdLst>
              <a:gd name="T0" fmla="*/ 1420833388 w 660"/>
              <a:gd name="T1" fmla="*/ 1754028928 h 696"/>
              <a:gd name="T2" fmla="*/ 465000481 w 660"/>
              <a:gd name="T3" fmla="*/ 1754028928 h 696"/>
              <a:gd name="T4" fmla="*/ 0 w 660"/>
              <a:gd name="T5" fmla="*/ 0 h 696"/>
              <a:gd name="T6" fmla="*/ 0 60000 65536"/>
              <a:gd name="T7" fmla="*/ 0 60000 65536"/>
              <a:gd name="T8" fmla="*/ 0 60000 65536"/>
              <a:gd name="T9" fmla="*/ 0 w 660"/>
              <a:gd name="T10" fmla="*/ 0 h 696"/>
              <a:gd name="T11" fmla="*/ 660 w 660"/>
              <a:gd name="T12" fmla="*/ 696 h 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0" h="696">
                <a:moveTo>
                  <a:pt x="660" y="696"/>
                </a:moveTo>
                <a:lnTo>
                  <a:pt x="216" y="696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70C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2746375" y="5541442"/>
            <a:ext cx="5418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</a:rPr>
              <a:t>Amplitudo</a:t>
            </a:r>
            <a:r>
              <a:rPr lang="en-US" sz="1800" b="0">
                <a:solidFill>
                  <a:schemeClr val="tx1"/>
                </a:solidFill>
              </a:rPr>
              <a:t> = 100 (</a:t>
            </a:r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A/m)</a:t>
            </a: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1981200" y="4419600"/>
            <a:ext cx="712788" cy="1331392"/>
          </a:xfrm>
          <a:custGeom>
            <a:avLst/>
            <a:gdLst>
              <a:gd name="T0" fmla="*/ 1416180201 w 660"/>
              <a:gd name="T1" fmla="*/ 1754028928 h 696"/>
              <a:gd name="T2" fmla="*/ 463476714 w 660"/>
              <a:gd name="T3" fmla="*/ 1754028928 h 696"/>
              <a:gd name="T4" fmla="*/ 0 w 660"/>
              <a:gd name="T5" fmla="*/ 0 h 696"/>
              <a:gd name="T6" fmla="*/ 0 60000 65536"/>
              <a:gd name="T7" fmla="*/ 0 60000 65536"/>
              <a:gd name="T8" fmla="*/ 0 60000 65536"/>
              <a:gd name="T9" fmla="*/ 0 w 660"/>
              <a:gd name="T10" fmla="*/ 0 h 696"/>
              <a:gd name="T11" fmla="*/ 660 w 660"/>
              <a:gd name="T12" fmla="*/ 696 h 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0" h="696">
                <a:moveTo>
                  <a:pt x="660" y="696"/>
                </a:moveTo>
                <a:lnTo>
                  <a:pt x="216" y="696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70C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3643313" y="5046142"/>
            <a:ext cx="5418137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800">
                <a:solidFill>
                  <a:schemeClr val="tx1"/>
                </a:solidFill>
              </a:rPr>
              <a:t>Konstanta redaman</a:t>
            </a:r>
            <a:r>
              <a:rPr lang="en-US" sz="1800" b="0">
                <a:solidFill>
                  <a:schemeClr val="tx1"/>
                </a:solidFill>
              </a:rPr>
              <a:t>  = 2 (Np</a:t>
            </a:r>
            <a:r>
              <a:rPr lang="en-US" sz="1800" b="0">
                <a:solidFill>
                  <a:schemeClr val="tx1"/>
                </a:solidFill>
                <a:sym typeface="Symbol" pitchFamily="18" charset="2"/>
              </a:rPr>
              <a:t>/m), merambat ke sumbu x negatif</a:t>
            </a: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flipV="1">
            <a:off x="5943600" y="1883842"/>
            <a:ext cx="285750" cy="1773758"/>
          </a:xfrm>
          <a:custGeom>
            <a:avLst/>
            <a:gdLst>
              <a:gd name="T0" fmla="*/ 341369682 w 660"/>
              <a:gd name="T1" fmla="*/ 2147483647 h 696"/>
              <a:gd name="T2" fmla="*/ 111721055 w 660"/>
              <a:gd name="T3" fmla="*/ 2147483647 h 696"/>
              <a:gd name="T4" fmla="*/ 0 w 660"/>
              <a:gd name="T5" fmla="*/ 0 h 696"/>
              <a:gd name="T6" fmla="*/ 0 60000 65536"/>
              <a:gd name="T7" fmla="*/ 0 60000 65536"/>
              <a:gd name="T8" fmla="*/ 0 60000 65536"/>
              <a:gd name="T9" fmla="*/ 0 w 660"/>
              <a:gd name="T10" fmla="*/ 0 h 696"/>
              <a:gd name="T11" fmla="*/ 660 w 660"/>
              <a:gd name="T12" fmla="*/ 696 h 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0" h="696">
                <a:moveTo>
                  <a:pt x="660" y="696"/>
                </a:moveTo>
                <a:lnTo>
                  <a:pt x="216" y="696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70C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318250" y="1731442"/>
            <a:ext cx="2901950" cy="68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Konstanta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fasa</a:t>
            </a:r>
            <a:r>
              <a:rPr lang="en-US" sz="1800" b="0" dirty="0">
                <a:solidFill>
                  <a:schemeClr val="tx1"/>
                </a:solidFill>
              </a:rPr>
              <a:t> = </a:t>
            </a:r>
            <a:r>
              <a:rPr lang="en-US" sz="1800" b="0" dirty="0" smtClean="0">
                <a:solidFill>
                  <a:schemeClr val="tx1"/>
                </a:solidFill>
              </a:rPr>
              <a:t>0,5 </a:t>
            </a:r>
            <a:r>
              <a:rPr lang="en-US" sz="1800" b="0" dirty="0">
                <a:solidFill>
                  <a:schemeClr val="tx1"/>
                </a:solidFill>
              </a:rPr>
              <a:t>(radian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/m),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merambat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ke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sumbu</a:t>
            </a:r>
            <a:r>
              <a:rPr lang="en-US" sz="1800" b="0" dirty="0">
                <a:solidFill>
                  <a:schemeClr val="tx1"/>
                </a:solidFill>
                <a:sym typeface="Symbol" pitchFamily="18" charset="2"/>
              </a:rPr>
              <a:t>-x </a:t>
            </a:r>
            <a:r>
              <a:rPr lang="en-US" sz="1800" b="0" dirty="0" err="1">
                <a:solidFill>
                  <a:schemeClr val="tx1"/>
                </a:solidFill>
                <a:sym typeface="Symbol" pitchFamily="18" charset="2"/>
              </a:rPr>
              <a:t>negatif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1041737" y="1934980"/>
            <a:ext cx="3605213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Frekuensi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= 1 MHz = 10</a:t>
            </a:r>
            <a:r>
              <a:rPr lang="en-US" sz="1800" b="0" baseline="30000" dirty="0">
                <a:solidFill>
                  <a:schemeClr val="tx1"/>
                </a:solidFill>
              </a:rPr>
              <a:t>6</a:t>
            </a:r>
            <a:r>
              <a:rPr lang="en-US" sz="1800" b="0" dirty="0">
                <a:solidFill>
                  <a:schemeClr val="tx1"/>
                </a:solidFill>
              </a:rPr>
              <a:t> Hertz</a:t>
            </a: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7391400" y="3733800"/>
            <a:ext cx="609600" cy="66885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7267575" y="2626792"/>
            <a:ext cx="194945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>
                <a:solidFill>
                  <a:schemeClr val="tx1"/>
                </a:solidFill>
              </a:rPr>
              <a:t>Bergetar searah sumbu z</a:t>
            </a: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403225" y="1600200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u="sng" dirty="0" err="1">
                <a:solidFill>
                  <a:schemeClr val="tx1"/>
                </a:solidFill>
              </a:rPr>
              <a:t>Jawab</a:t>
            </a:r>
            <a:r>
              <a:rPr lang="en-US" sz="1800" b="1" u="sng" dirty="0">
                <a:solidFill>
                  <a:schemeClr val="tx1"/>
                </a:solidFill>
              </a:rPr>
              <a:t> :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60956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10000"/>
            <a:ext cx="7162800" cy="609600"/>
          </a:xfrm>
          <a:prstGeom prst="rect">
            <a:avLst/>
          </a:prstGeom>
          <a:noFill/>
        </p:spPr>
      </p:pic>
      <p:cxnSp>
        <p:nvCxnSpPr>
          <p:cNvPr id="48" name="Straight Arrow Connector 47"/>
          <p:cNvCxnSpPr/>
          <p:nvPr/>
        </p:nvCxnSpPr>
        <p:spPr>
          <a:xfrm rot="5400000" flipH="1" flipV="1">
            <a:off x="7429500" y="3390900"/>
            <a:ext cx="533400" cy="15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3314700" y="2324100"/>
            <a:ext cx="1447800" cy="1371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8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3886200"/>
            <a:ext cx="809625" cy="504825"/>
          </a:xfrm>
          <a:prstGeom prst="rect">
            <a:avLst/>
          </a:prstGeom>
          <a:noFill/>
        </p:spPr>
      </p:pic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" y="3505200"/>
            <a:ext cx="8534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Tujuan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Pembelajaran</a:t>
            </a:r>
            <a:endParaRPr lang="en-US" sz="32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190" y="1371600"/>
            <a:ext cx="8229600" cy="4038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penurunan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parameter yang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id-ID" sz="2400" dirty="0"/>
              <a:t> </a:t>
            </a:r>
            <a:r>
              <a:rPr lang="id-ID" sz="2400" dirty="0" smtClean="0"/>
              <a:t>datar</a:t>
            </a:r>
            <a:endParaRPr lang="en-US" sz="2400" dirty="0" smtClean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4114800" cy="685800"/>
          </a:xfrm>
        </p:spPr>
        <p:txBody>
          <a:bodyPr>
            <a:normAutofit/>
          </a:bodyPr>
          <a:lstStyle/>
          <a:p>
            <a:pPr algn="l"/>
            <a:r>
              <a:rPr lang="id-ID" sz="2400" b="1" dirty="0" smtClean="0">
                <a:solidFill>
                  <a:srgbClr val="0070C0"/>
                </a:solidFill>
              </a:rPr>
              <a:t>Ilustrasi</a:t>
            </a:r>
            <a:r>
              <a:rPr lang="en-US" sz="2400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err="1" smtClean="0">
                <a:solidFill>
                  <a:srgbClr val="0070C0"/>
                </a:solidFill>
              </a:rPr>
              <a:t>Tampilan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Gelombang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lum bright="-94000" contrast="100000"/>
          </a:blip>
          <a:srcRect/>
          <a:stretch>
            <a:fillRect/>
          </a:stretch>
        </p:blipFill>
        <p:spPr bwMode="auto">
          <a:xfrm>
            <a:off x="790576" y="798791"/>
            <a:ext cx="2840000" cy="255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lum bright="-94000" contrast="100000"/>
          </a:blip>
          <a:srcRect/>
          <a:stretch>
            <a:fillRect/>
          </a:stretch>
        </p:blipFill>
        <p:spPr bwMode="auto">
          <a:xfrm>
            <a:off x="790576" y="3353402"/>
            <a:ext cx="2847420" cy="251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762375" y="940010"/>
            <a:ext cx="4924425" cy="169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berjalan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merupakan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fungsi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waktu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posisi</a:t>
            </a:r>
            <a:r>
              <a:rPr lang="en-US" sz="1800" b="0" dirty="0">
                <a:solidFill>
                  <a:schemeClr val="tx1"/>
                </a:solidFill>
              </a:rPr>
              <a:t>. Hal </a:t>
            </a:r>
            <a:r>
              <a:rPr lang="en-US" sz="1800" b="0" dirty="0" err="1">
                <a:solidFill>
                  <a:schemeClr val="tx1"/>
                </a:solidFill>
              </a:rPr>
              <a:t>ini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terlihat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pada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gambar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samping</a:t>
            </a:r>
            <a:r>
              <a:rPr lang="en-US" sz="1800" b="0" dirty="0">
                <a:solidFill>
                  <a:schemeClr val="tx1"/>
                </a:solidFill>
              </a:rPr>
              <a:t>.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Sebab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kenapa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disebut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sebagai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berjalan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dapat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dilihat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pada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gambar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bawah</a:t>
            </a:r>
            <a:r>
              <a:rPr lang="en-US" sz="1800" b="0" dirty="0">
                <a:solidFill>
                  <a:schemeClr val="tx1"/>
                </a:solidFill>
              </a:rPr>
              <a:t>. </a:t>
            </a:r>
            <a:r>
              <a:rPr lang="en-US" sz="1800" b="0" dirty="0" err="1">
                <a:solidFill>
                  <a:schemeClr val="tx1"/>
                </a:solidFill>
              </a:rPr>
              <a:t>Untuk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nilai</a:t>
            </a:r>
            <a:r>
              <a:rPr lang="en-US" sz="1800" b="0" dirty="0">
                <a:solidFill>
                  <a:schemeClr val="tx1"/>
                </a:solidFill>
              </a:rPr>
              <a:t> t yang </a:t>
            </a:r>
            <a:r>
              <a:rPr lang="en-US" sz="1800" b="0" dirty="0" err="1">
                <a:solidFill>
                  <a:schemeClr val="tx1"/>
                </a:solidFill>
              </a:rPr>
              <a:t>berubah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maka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suatu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titik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dengan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amplitudo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tertentu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akan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berubah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posisi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lum bright="-94000" contrast="100000"/>
          </a:blip>
          <a:srcRect/>
          <a:stretch>
            <a:fillRect/>
          </a:stretch>
        </p:blipFill>
        <p:spPr bwMode="auto">
          <a:xfrm>
            <a:off x="3990976" y="2667000"/>
            <a:ext cx="4466896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0070C0"/>
                </a:solidFill>
              </a:rPr>
              <a:t>Vektor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Poynting</a:t>
            </a:r>
            <a:r>
              <a:rPr lang="en-US" sz="2400" b="1" dirty="0" smtClean="0">
                <a:solidFill>
                  <a:srgbClr val="0070C0"/>
                </a:solidFill>
              </a:rPr>
              <a:t>  ( </a:t>
            </a:r>
            <a:r>
              <a:rPr lang="en-US" sz="2400" b="1" dirty="0" err="1" smtClean="0">
                <a:solidFill>
                  <a:srgbClr val="0070C0"/>
                </a:solidFill>
              </a:rPr>
              <a:t>vektor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arah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rambat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daya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400" b="1" dirty="0" smtClean="0">
                <a:solidFill>
                  <a:srgbClr val="0070C0"/>
                </a:solidFill>
              </a:rPr>
              <a:t> EM ) 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8625" y="800100"/>
            <a:ext cx="87630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Teorema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1800" b="0" dirty="0">
                <a:solidFill>
                  <a:schemeClr val="tx1"/>
                </a:solidFill>
              </a:rPr>
              <a:t> untuk </a:t>
            </a:r>
            <a:r>
              <a:rPr lang="en-US" sz="1800" b="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elektromagnetik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mula-mula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dikembangkan</a:t>
            </a:r>
            <a:r>
              <a:rPr lang="en-US" sz="1800" b="0" dirty="0">
                <a:solidFill>
                  <a:schemeClr val="tx1"/>
                </a:solidFill>
              </a:rPr>
              <a:t> dari </a:t>
            </a:r>
            <a:r>
              <a:rPr lang="en-US" sz="1800" b="0" dirty="0" err="1">
                <a:solidFill>
                  <a:schemeClr val="tx1"/>
                </a:solidFill>
              </a:rPr>
              <a:t>postulat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hipotesa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terhadap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Maxwell) </a:t>
            </a:r>
            <a:r>
              <a:rPr lang="en-US" sz="1800" b="0" dirty="0" err="1">
                <a:solidFill>
                  <a:schemeClr val="tx1"/>
                </a:solidFill>
              </a:rPr>
              <a:t>oleh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John H </a:t>
            </a:r>
            <a:r>
              <a:rPr lang="en-US" sz="1800" dirty="0" err="1">
                <a:solidFill>
                  <a:schemeClr val="tx1"/>
                </a:solidFill>
              </a:rPr>
              <a:t>Poynting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tahun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1884 dg </a:t>
            </a:r>
            <a:r>
              <a:rPr lang="en-US" sz="1800" dirty="0" err="1" smtClean="0">
                <a:solidFill>
                  <a:schemeClr val="tx1"/>
                </a:solidFill>
              </a:rPr>
              <a:t>penurunan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sbb</a:t>
            </a:r>
            <a:r>
              <a:rPr lang="en-US" sz="1800" dirty="0" smtClean="0">
                <a:solidFill>
                  <a:schemeClr val="tx1"/>
                </a:solidFill>
              </a:rPr>
              <a:t> :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13283" y="1706562"/>
          <a:ext cx="1617662" cy="731838"/>
        </p:xfrm>
        <a:graphic>
          <a:graphicData uri="http://schemas.openxmlformats.org/presentationml/2006/ole">
            <p:oleObj spid="_x0000_s227381" name="Equation" r:id="rId5" imgW="1002865" imgH="418918" progId="Equation.3">
              <p:embed/>
            </p:oleObj>
          </a:graphicData>
        </a:graphic>
      </p:graphicFrame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13333" y="2438400"/>
            <a:ext cx="229667" cy="742950"/>
          </a:xfrm>
          <a:prstGeom prst="downArrow">
            <a:avLst>
              <a:gd name="adj1" fmla="val 50000"/>
              <a:gd name="adj2" fmla="val 661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230832" y="2590800"/>
            <a:ext cx="30813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 smtClean="0">
                <a:solidFill>
                  <a:schemeClr val="tx1"/>
                </a:solidFill>
              </a:rPr>
              <a:t>Terapkan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operasi</a:t>
            </a:r>
            <a:r>
              <a:rPr lang="en-US" sz="1800" b="0" dirty="0" smtClean="0">
                <a:solidFill>
                  <a:schemeClr val="tx1"/>
                </a:solidFill>
              </a:rPr>
              <a:t> “</a:t>
            </a:r>
            <a:r>
              <a:rPr lang="en-US" sz="1800" b="1" dirty="0" smtClean="0">
                <a:solidFill>
                  <a:schemeClr val="tx1"/>
                </a:solidFill>
              </a:rPr>
              <a:t>dot E </a:t>
            </a:r>
            <a:r>
              <a:rPr lang="en-US" sz="1800" b="0" dirty="0" smtClean="0">
                <a:solidFill>
                  <a:schemeClr val="tx1"/>
                </a:solidFill>
              </a:rPr>
              <a:t>” pd </a:t>
            </a:r>
            <a:r>
              <a:rPr lang="en-US" sz="1800" b="0" dirty="0" err="1" smtClean="0">
                <a:solidFill>
                  <a:schemeClr val="tx1"/>
                </a:solidFill>
              </a:rPr>
              <a:t>ruas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kiri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dan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kanan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468833" y="3276600"/>
          <a:ext cx="2806700" cy="730250"/>
        </p:xfrm>
        <a:graphic>
          <a:graphicData uri="http://schemas.openxmlformats.org/presentationml/2006/ole">
            <p:oleObj spid="_x0000_s227382" name="Equation" r:id="rId6" imgW="1739900" imgH="419100" progId="Equation.3">
              <p:embed/>
            </p:oleObj>
          </a:graphicData>
        </a:graphic>
      </p:graphicFrame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930795" y="4114800"/>
            <a:ext cx="212205" cy="742950"/>
          </a:xfrm>
          <a:prstGeom prst="downArrow">
            <a:avLst>
              <a:gd name="adj1" fmla="val 50000"/>
              <a:gd name="adj2" fmla="val 661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248295" y="4260850"/>
            <a:ext cx="32718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b="0" dirty="0" err="1">
                <a:solidFill>
                  <a:schemeClr val="tx1"/>
                </a:solidFill>
              </a:rPr>
              <a:t>Dengan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Identitas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vektor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397395" y="4876800"/>
          <a:ext cx="4132263" cy="731838"/>
        </p:xfrm>
        <a:graphic>
          <a:graphicData uri="http://schemas.openxmlformats.org/presentationml/2006/ole">
            <p:oleObj spid="_x0000_s227383" name="Equation" r:id="rId7" imgW="2565400" imgH="419100" progId="Equation.3">
              <p:embed/>
            </p:oleObj>
          </a:graphicData>
        </a:graphic>
      </p:graphicFrame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4648200" y="1694200"/>
            <a:ext cx="0" cy="401955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5126038" y="2057400"/>
            <a:ext cx="246062" cy="1200150"/>
          </a:xfrm>
          <a:prstGeom prst="downArrow">
            <a:avLst>
              <a:gd name="adj1" fmla="val 50000"/>
              <a:gd name="adj2" fmla="val 1645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4800600" y="1600200"/>
            <a:ext cx="3081337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Dengan </a:t>
            </a:r>
            <a:r>
              <a:rPr lang="en-US" sz="1800" dirty="0" err="1" smtClean="0">
                <a:solidFill>
                  <a:schemeClr val="tx1"/>
                </a:solidFill>
              </a:rPr>
              <a:t>substitusi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5643563" y="1981200"/>
          <a:ext cx="1352550" cy="730250"/>
        </p:xfrm>
        <a:graphic>
          <a:graphicData uri="http://schemas.openxmlformats.org/presentationml/2006/ole">
            <p:oleObj spid="_x0000_s227384" name="Equation" r:id="rId8" imgW="838200" imgH="419100" progId="Equation.3">
              <p:embed/>
            </p:oleObj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5656263" y="2843213"/>
          <a:ext cx="846137" cy="422275"/>
        </p:xfrm>
        <a:graphic>
          <a:graphicData uri="http://schemas.openxmlformats.org/presentationml/2006/ole">
            <p:oleObj spid="_x0000_s227385" name="Equation" r:id="rId9" imgW="520474" imgH="241195" progId="Equation.3">
              <p:embed/>
            </p:oleObj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6705600" y="2865438"/>
          <a:ext cx="844550" cy="377825"/>
        </p:xfrm>
        <a:graphic>
          <a:graphicData uri="http://schemas.openxmlformats.org/presentationml/2006/ole">
            <p:oleObj spid="_x0000_s227386" name="Equation" r:id="rId10" imgW="482181" imgH="215713" progId="Equation.3">
              <p:embed/>
            </p:oleObj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4819650" y="3352800"/>
          <a:ext cx="4149725" cy="730250"/>
        </p:xfrm>
        <a:graphic>
          <a:graphicData uri="http://schemas.openxmlformats.org/presentationml/2006/ole">
            <p:oleObj spid="_x0000_s227387" name="Equation" r:id="rId11" imgW="2578100" imgH="419100" progId="Equation.3">
              <p:embed/>
            </p:oleObj>
          </a:graphicData>
        </a:graphic>
      </p:graphicFrame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4953000" y="4161020"/>
            <a:ext cx="225425" cy="791980"/>
          </a:xfrm>
          <a:prstGeom prst="downArrow">
            <a:avLst>
              <a:gd name="adj1" fmla="val 50000"/>
              <a:gd name="adj2" fmla="val 921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Object 20"/>
          <p:cNvGraphicFramePr>
            <a:graphicFrameLocks noChangeAspect="1"/>
          </p:cNvGraphicFramePr>
          <p:nvPr/>
        </p:nvGraphicFramePr>
        <p:xfrm>
          <a:off x="5229225" y="4180070"/>
          <a:ext cx="1727200" cy="723900"/>
        </p:xfrm>
        <a:graphic>
          <a:graphicData uri="http://schemas.openxmlformats.org/presentationml/2006/ole">
            <p:oleObj spid="_x0000_s227388" name="Equation" r:id="rId12" imgW="1244600" imgH="482600" progId="Equation.3">
              <p:embed/>
            </p:oleObj>
          </a:graphicData>
        </a:graphic>
      </p:graphicFrame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7162800" y="4191183"/>
          <a:ext cx="1919288" cy="722312"/>
        </p:xfrm>
        <a:graphic>
          <a:graphicData uri="http://schemas.openxmlformats.org/presentationml/2006/ole">
            <p:oleObj spid="_x0000_s227389" name="Equation" r:id="rId13" imgW="1384300" imgH="482600" progId="Equation.3">
              <p:embed/>
            </p:oleObj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/>
        </p:nvGraphicFramePr>
        <p:xfrm>
          <a:off x="4941888" y="5026025"/>
          <a:ext cx="3903662" cy="841375"/>
        </p:xfrm>
        <a:graphic>
          <a:graphicData uri="http://schemas.openxmlformats.org/presentationml/2006/ole">
            <p:oleObj spid="_x0000_s227390" name="Equation" r:id="rId14" imgW="2425700" imgH="482600" progId="Equation.3">
              <p:embed/>
            </p:oleObj>
          </a:graphicData>
        </a:graphic>
      </p:graphicFrame>
      <p:sp>
        <p:nvSpPr>
          <p:cNvPr id="2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7391" name="Object 63"/>
          <p:cNvGraphicFramePr>
            <a:graphicFrameLocks noChangeAspect="1"/>
          </p:cNvGraphicFramePr>
          <p:nvPr/>
        </p:nvGraphicFramePr>
        <p:xfrm>
          <a:off x="7467600" y="1524000"/>
          <a:ext cx="612775" cy="373063"/>
        </p:xfrm>
        <a:graphic>
          <a:graphicData uri="http://schemas.openxmlformats.org/presentationml/2006/ole">
            <p:oleObj spid="_x0000_s227391" name="Equation" r:id="rId15" imgW="380880" imgH="215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467600" cy="6858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solidFill>
                  <a:srgbClr val="0070C0"/>
                </a:solidFill>
              </a:rPr>
              <a:t>Vektor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Poynting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Tinjauan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Daya</a:t>
            </a:r>
            <a:r>
              <a:rPr lang="en-US" sz="2400" b="1" dirty="0" smtClean="0">
                <a:solidFill>
                  <a:srgbClr val="0070C0"/>
                </a:solidFill>
              </a:rPr>
              <a:t> yang </a:t>
            </a:r>
            <a:r>
              <a:rPr lang="en-US" sz="2400" b="1" dirty="0" err="1" smtClean="0">
                <a:solidFill>
                  <a:srgbClr val="0070C0"/>
                </a:solidFill>
              </a:rPr>
              <a:t>merambat</a:t>
            </a:r>
            <a:r>
              <a:rPr lang="en-US" sz="2400" b="1" dirty="0" smtClean="0">
                <a:solidFill>
                  <a:srgbClr val="0070C0"/>
                </a:solidFill>
              </a:rPr>
              <a:t> (1)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381000" y="4648200"/>
            <a:ext cx="5179127" cy="732020"/>
          </a:xfrm>
          <a:prstGeom prst="wedgeRectCallout">
            <a:avLst>
              <a:gd name="adj1" fmla="val -33452"/>
              <a:gd name="adj2" fmla="val -89336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GB" sz="1600" b="0" dirty="0">
              <a:solidFill>
                <a:schemeClr val="tx1"/>
              </a:solidFill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685800" y="827087"/>
          <a:ext cx="3957637" cy="849313"/>
        </p:xfrm>
        <a:graphic>
          <a:graphicData uri="http://schemas.openxmlformats.org/presentationml/2006/ole">
            <p:oleObj spid="_x0000_s229403" name="Equation" r:id="rId5" imgW="2425700" imgH="482600" progId="Equation.3">
              <p:embed/>
            </p:oleObj>
          </a:graphicData>
        </a:graphic>
      </p:graphicFrame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1371600" y="1752600"/>
            <a:ext cx="152400" cy="304800"/>
          </a:xfrm>
          <a:prstGeom prst="downArrow">
            <a:avLst>
              <a:gd name="adj1" fmla="val 50000"/>
              <a:gd name="adj2" fmla="val 793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52600" y="1676400"/>
            <a:ext cx="5486400" cy="2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Kedua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ruas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diintegrasikan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terhadap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suatu</a:t>
            </a:r>
            <a:r>
              <a:rPr lang="en-US" sz="1600" b="0" dirty="0" smtClean="0">
                <a:solidFill>
                  <a:schemeClr val="tx1"/>
                </a:solidFill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</a:rPr>
              <a:t>volume </a:t>
            </a:r>
            <a:r>
              <a:rPr lang="en-US" sz="1600" b="1" dirty="0" err="1" smtClean="0">
                <a:solidFill>
                  <a:schemeClr val="tx1"/>
                </a:solidFill>
              </a:rPr>
              <a:t>sebesar</a:t>
            </a:r>
            <a:r>
              <a:rPr lang="en-US" sz="1600" b="1" dirty="0" smtClean="0">
                <a:solidFill>
                  <a:schemeClr val="tx1"/>
                </a:solidFill>
              </a:rPr>
              <a:t> = </a:t>
            </a:r>
            <a:r>
              <a:rPr lang="en-US" sz="1600" b="1" i="1" dirty="0" smtClean="0">
                <a:solidFill>
                  <a:schemeClr val="tx1"/>
                </a:solidFill>
              </a:rPr>
              <a:t>v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381000" y="2101331"/>
          <a:ext cx="5265737" cy="850900"/>
        </p:xfrm>
        <a:graphic>
          <a:graphicData uri="http://schemas.openxmlformats.org/presentationml/2006/ole">
            <p:oleObj spid="_x0000_s229404" name="Equation" r:id="rId6" imgW="3225800" imgH="482600" progId="Equation.3">
              <p:embed/>
            </p:oleObj>
          </a:graphicData>
        </a:graphic>
      </p:graphicFrame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752600" y="3124200"/>
            <a:ext cx="3810000" cy="2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Dengan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Teorema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Divergensi</a:t>
            </a:r>
            <a:r>
              <a:rPr lang="en-US" sz="1600" dirty="0" smtClean="0"/>
              <a:t>, </a:t>
            </a:r>
            <a:r>
              <a:rPr lang="en-US" sz="1600" b="0" dirty="0" err="1" smtClean="0">
                <a:solidFill>
                  <a:schemeClr val="tx1"/>
                </a:solidFill>
              </a:rPr>
              <a:t>didapatkan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424747" y="4678180"/>
            <a:ext cx="513538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500" b="1" u="sng" dirty="0" err="1">
                <a:solidFill>
                  <a:schemeClr val="tx1"/>
                </a:solidFill>
              </a:rPr>
              <a:t>Ruas</a:t>
            </a:r>
            <a:r>
              <a:rPr lang="en-US" sz="1500" b="1" u="sng" dirty="0">
                <a:solidFill>
                  <a:schemeClr val="tx1"/>
                </a:solidFill>
              </a:rPr>
              <a:t> </a:t>
            </a:r>
            <a:r>
              <a:rPr lang="en-US" sz="1500" b="1" u="sng" dirty="0" err="1">
                <a:solidFill>
                  <a:schemeClr val="tx1"/>
                </a:solidFill>
              </a:rPr>
              <a:t>kiri</a:t>
            </a:r>
            <a:r>
              <a:rPr lang="en-US" sz="1500" b="1" u="sng" dirty="0">
                <a:solidFill>
                  <a:schemeClr val="tx1"/>
                </a:solidFill>
              </a:rPr>
              <a:t> :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Tanda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(-) </a:t>
            </a:r>
            <a:r>
              <a:rPr lang="en-US" sz="1500" b="0" dirty="0" err="1">
                <a:solidFill>
                  <a:schemeClr val="tx1"/>
                </a:solidFill>
              </a:rPr>
              <a:t>menunjukkan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penyerapan</a:t>
            </a:r>
            <a:r>
              <a:rPr lang="en-US" sz="1500" b="0" dirty="0">
                <a:solidFill>
                  <a:schemeClr val="tx1"/>
                </a:solidFill>
              </a:rPr>
              <a:t>/</a:t>
            </a:r>
            <a:r>
              <a:rPr lang="en-US" sz="1500" b="0" dirty="0" err="1">
                <a:solidFill>
                  <a:schemeClr val="tx1"/>
                </a:solidFill>
              </a:rPr>
              <a:t>disipasi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daya</a:t>
            </a:r>
            <a:r>
              <a:rPr lang="en-US" sz="1500" b="0" dirty="0">
                <a:solidFill>
                  <a:schemeClr val="tx1"/>
                </a:solidFill>
              </a:rPr>
              <a:t> total </a:t>
            </a:r>
            <a:r>
              <a:rPr lang="en-US" sz="1500" b="0" dirty="0" err="1">
                <a:solidFill>
                  <a:schemeClr val="tx1"/>
                </a:solidFill>
              </a:rPr>
              <a:t>pada</a:t>
            </a:r>
            <a:r>
              <a:rPr lang="en-US" sz="1500" b="0" dirty="0">
                <a:solidFill>
                  <a:schemeClr val="tx1"/>
                </a:solidFill>
              </a:rPr>
              <a:t> volume </a:t>
            </a:r>
            <a:r>
              <a:rPr lang="en-US" sz="1500" b="0" dirty="0" err="1">
                <a:solidFill>
                  <a:schemeClr val="tx1"/>
                </a:solidFill>
              </a:rPr>
              <a:t>tersebut</a:t>
            </a:r>
            <a:r>
              <a:rPr lang="en-US" sz="1500" b="0" dirty="0">
                <a:solidFill>
                  <a:schemeClr val="tx1"/>
                </a:solidFill>
              </a:rPr>
              <a:t>. </a:t>
            </a:r>
            <a:r>
              <a:rPr lang="en-US" sz="1500" b="0" dirty="0" err="1">
                <a:solidFill>
                  <a:schemeClr val="tx1"/>
                </a:solidFill>
              </a:rPr>
              <a:t>Jika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ada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sumber</a:t>
            </a:r>
            <a:r>
              <a:rPr lang="en-US" sz="1500" b="0" dirty="0">
                <a:solidFill>
                  <a:schemeClr val="tx1"/>
                </a:solidFill>
              </a:rPr>
              <a:t> yang </a:t>
            </a:r>
            <a:r>
              <a:rPr lang="en-US" sz="1500" b="0" dirty="0" err="1">
                <a:solidFill>
                  <a:schemeClr val="tx1"/>
                </a:solidFill>
              </a:rPr>
              <a:t>mengeluarkan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daya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pada</a:t>
            </a:r>
            <a:r>
              <a:rPr lang="en-US" sz="1500" b="0" dirty="0">
                <a:solidFill>
                  <a:schemeClr val="tx1"/>
                </a:solidFill>
              </a:rPr>
              <a:t> volume </a:t>
            </a:r>
            <a:r>
              <a:rPr lang="en-US" sz="1500" b="0" dirty="0" err="1">
                <a:solidFill>
                  <a:schemeClr val="tx1"/>
                </a:solidFill>
              </a:rPr>
              <a:t>tersebut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digunakan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tanda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(+)</a:t>
            </a: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5943600" y="3246620"/>
            <a:ext cx="2438400" cy="2286000"/>
          </a:xfrm>
          <a:prstGeom prst="wedgeRectCallout">
            <a:avLst>
              <a:gd name="adj1" fmla="val -65804"/>
              <a:gd name="adj2" fmla="val 102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GB" sz="1800" b="0">
              <a:solidFill>
                <a:schemeClr val="tx1"/>
              </a:solidFill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943600" y="3234669"/>
            <a:ext cx="2438400" cy="231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500" b="1" u="sng" dirty="0" err="1">
                <a:solidFill>
                  <a:schemeClr val="tx1"/>
                </a:solidFill>
              </a:rPr>
              <a:t>Ruas</a:t>
            </a:r>
            <a:r>
              <a:rPr lang="en-US" sz="1500" b="1" u="sng" dirty="0">
                <a:solidFill>
                  <a:schemeClr val="tx1"/>
                </a:solidFill>
              </a:rPr>
              <a:t> </a:t>
            </a:r>
            <a:r>
              <a:rPr lang="en-US" sz="1500" b="1" u="sng" dirty="0" err="1">
                <a:solidFill>
                  <a:schemeClr val="tx1"/>
                </a:solidFill>
              </a:rPr>
              <a:t>kanan</a:t>
            </a:r>
            <a:r>
              <a:rPr lang="en-US" sz="1500" b="1" u="sng" dirty="0">
                <a:solidFill>
                  <a:schemeClr val="tx1"/>
                </a:solidFill>
              </a:rPr>
              <a:t> :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80000"/>
              </a:lnSpc>
            </a:pPr>
            <a:r>
              <a:rPr lang="en-US" sz="1500" b="0" dirty="0" err="1">
                <a:solidFill>
                  <a:schemeClr val="tx1"/>
                </a:solidFill>
              </a:rPr>
              <a:t>Integrasi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suku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pertama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menunjukkan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disipasi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 smtClean="0">
                <a:solidFill>
                  <a:schemeClr val="tx1"/>
                </a:solidFill>
              </a:rPr>
              <a:t>ohmik</a:t>
            </a:r>
            <a:r>
              <a:rPr lang="en-US" sz="1500" dirty="0"/>
              <a:t>.</a:t>
            </a:r>
            <a:endParaRPr lang="en-US" sz="1500" b="0" dirty="0">
              <a:solidFill>
                <a:schemeClr val="tx1"/>
              </a:solidFill>
            </a:endParaRPr>
          </a:p>
          <a:p>
            <a:pPr eaLnBrk="0" hangingPunct="0">
              <a:lnSpc>
                <a:spcPct val="80000"/>
              </a:lnSpc>
            </a:pPr>
            <a:r>
              <a:rPr lang="en-US" sz="1500" b="0" dirty="0" err="1">
                <a:solidFill>
                  <a:schemeClr val="tx1"/>
                </a:solidFill>
              </a:rPr>
              <a:t>Integrasi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suku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kedua</a:t>
            </a:r>
            <a:r>
              <a:rPr lang="en-US" sz="1500" b="0" dirty="0">
                <a:solidFill>
                  <a:schemeClr val="tx1"/>
                </a:solidFill>
              </a:rPr>
              <a:t>  </a:t>
            </a:r>
            <a:r>
              <a:rPr lang="en-US" sz="1500" b="0" dirty="0" err="1">
                <a:solidFill>
                  <a:schemeClr val="tx1"/>
                </a:solidFill>
              </a:rPr>
              <a:t>adalah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energi</a:t>
            </a:r>
            <a:r>
              <a:rPr lang="en-US" sz="1500" b="0" dirty="0">
                <a:solidFill>
                  <a:schemeClr val="tx1"/>
                </a:solidFill>
              </a:rPr>
              <a:t> total yang </a:t>
            </a:r>
            <a:r>
              <a:rPr lang="en-US" sz="1500" b="0" dirty="0" err="1">
                <a:solidFill>
                  <a:schemeClr val="tx1"/>
                </a:solidFill>
              </a:rPr>
              <a:t>disebabkan</a:t>
            </a:r>
            <a:r>
              <a:rPr lang="en-US" sz="1500" b="0" dirty="0">
                <a:solidFill>
                  <a:schemeClr val="tx1"/>
                </a:solidFill>
              </a:rPr>
              <a:t>/ </a:t>
            </a:r>
            <a:r>
              <a:rPr lang="en-US" sz="1500" b="0" dirty="0" err="1">
                <a:solidFill>
                  <a:schemeClr val="tx1"/>
                </a:solidFill>
              </a:rPr>
              <a:t>tersimpan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dalam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medan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listrik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medan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magnetik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pada</a:t>
            </a:r>
            <a:r>
              <a:rPr lang="en-US" sz="1500" b="0" dirty="0">
                <a:solidFill>
                  <a:schemeClr val="tx1"/>
                </a:solidFill>
              </a:rPr>
              <a:t> volume </a:t>
            </a:r>
            <a:r>
              <a:rPr lang="en-US" sz="1500" b="0" dirty="0" err="1">
                <a:solidFill>
                  <a:schemeClr val="tx1"/>
                </a:solidFill>
              </a:rPr>
              <a:t>tersebut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kemudian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turunan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parsial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terhadap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waktu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menyatakan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daya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 smtClean="0">
                <a:solidFill>
                  <a:schemeClr val="tx1"/>
                </a:solidFill>
              </a:rPr>
              <a:t>sesaatnya</a:t>
            </a:r>
            <a:r>
              <a:rPr lang="en-US" sz="1500" b="0" dirty="0" smtClean="0">
                <a:solidFill>
                  <a:schemeClr val="tx1"/>
                </a:solidFill>
              </a:rPr>
              <a:t>.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1371600" y="2971800"/>
            <a:ext cx="228600" cy="499542"/>
          </a:xfrm>
          <a:prstGeom prst="downArrow">
            <a:avLst>
              <a:gd name="adj1" fmla="val 50000"/>
              <a:gd name="adj2" fmla="val 793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749300" y="3517563"/>
          <a:ext cx="5057775" cy="850900"/>
        </p:xfrm>
        <a:graphic>
          <a:graphicData uri="http://schemas.openxmlformats.org/presentationml/2006/ole">
            <p:oleObj spid="_x0000_s229405" name="Equation" r:id="rId7" imgW="3098800" imgH="482600" progId="Equation.3">
              <p:embed/>
            </p:oleObj>
          </a:graphicData>
        </a:graphic>
      </p:graphicFrame>
      <p:sp>
        <p:nvSpPr>
          <p:cNvPr id="2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600" y="838200"/>
            <a:ext cx="3276600" cy="838200"/>
            <a:chOff x="5105400" y="685800"/>
            <a:chExt cx="3276600" cy="838200"/>
          </a:xfrm>
        </p:grpSpPr>
        <p:sp>
          <p:nvSpPr>
            <p:cNvPr id="24" name="Rectangle 23"/>
            <p:cNvSpPr/>
            <p:nvPr/>
          </p:nvSpPr>
          <p:spPr>
            <a:xfrm>
              <a:off x="5105400" y="685800"/>
              <a:ext cx="3276600" cy="8382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406" name="Picture 30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7000" y="1066800"/>
              <a:ext cx="1333500" cy="390525"/>
            </a:xfrm>
            <a:prstGeom prst="rect">
              <a:avLst/>
            </a:prstGeom>
            <a:noFill/>
          </p:spPr>
        </p:pic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5105400" y="762000"/>
              <a:ext cx="3124200" cy="294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Didefinsikan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Poynting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vektor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 : 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229408" name="Picture 3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29550" y="685800"/>
              <a:ext cx="171450" cy="390525"/>
            </a:xfrm>
            <a:prstGeom prst="rect">
              <a:avLst/>
            </a:prstGeom>
            <a:noFill/>
          </p:spPr>
        </p:pic>
      </p:grpSp>
      <p:sp>
        <p:nvSpPr>
          <p:cNvPr id="2294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9413" name="Rectangle 37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91200" y="2057400"/>
            <a:ext cx="3352800" cy="990600"/>
            <a:chOff x="5791200" y="2057400"/>
            <a:chExt cx="3352800" cy="990600"/>
          </a:xfrm>
        </p:grpSpPr>
        <p:sp>
          <p:nvSpPr>
            <p:cNvPr id="34" name="Rectangle 33"/>
            <p:cNvSpPr/>
            <p:nvPr/>
          </p:nvSpPr>
          <p:spPr>
            <a:xfrm>
              <a:off x="5791200" y="2057400"/>
              <a:ext cx="31242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411" name="Picture 3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95975" y="2171700"/>
              <a:ext cx="3248025" cy="419100"/>
            </a:xfrm>
            <a:prstGeom prst="rect">
              <a:avLst/>
            </a:prstGeom>
            <a:noFill/>
          </p:spPr>
        </p:pic>
        <p:pic>
          <p:nvPicPr>
            <p:cNvPr id="229415" name="Picture 39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7000" y="2590800"/>
              <a:ext cx="1543050" cy="419100"/>
            </a:xfrm>
            <a:prstGeom prst="rect">
              <a:avLst/>
            </a:prstGeom>
            <a:noFill/>
          </p:spPr>
        </p:pic>
      </p:grp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81200" y="1524000"/>
            <a:ext cx="6019800" cy="12954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23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086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0070C0"/>
                </a:solidFill>
              </a:rPr>
              <a:t>Vektor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Poynting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dan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Tinjauan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Daya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528637" y="814753"/>
            <a:ext cx="64055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>
                <a:solidFill>
                  <a:schemeClr val="tx1"/>
                </a:solidFill>
              </a:rPr>
              <a:t>Penurunan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daya</a:t>
            </a:r>
            <a:r>
              <a:rPr lang="en-US" sz="2200" dirty="0" smtClean="0">
                <a:solidFill>
                  <a:schemeClr val="tx1"/>
                </a:solidFill>
              </a:rPr>
              <a:t> rata-rata yang </a:t>
            </a:r>
            <a:r>
              <a:rPr lang="en-US" sz="2200" dirty="0" err="1" smtClean="0">
                <a:solidFill>
                  <a:schemeClr val="tx1"/>
                </a:solidFill>
              </a:rPr>
              <a:t>merambat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sbb</a:t>
            </a:r>
            <a:r>
              <a:rPr lang="en-US" sz="2200" dirty="0" smtClean="0">
                <a:solidFill>
                  <a:schemeClr val="tx1"/>
                </a:solidFill>
              </a:rPr>
              <a:t> :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528637" y="1182013"/>
            <a:ext cx="228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>
                <a:solidFill>
                  <a:schemeClr val="tx1"/>
                </a:solidFill>
              </a:rPr>
              <a:t>Misalkan : </a:t>
            </a: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598487" y="2819400"/>
            <a:ext cx="13065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>
                <a:solidFill>
                  <a:schemeClr val="tx1"/>
                </a:solidFill>
              </a:rPr>
              <a:t>Maka</a:t>
            </a:r>
            <a:r>
              <a:rPr lang="en-US" sz="2200" dirty="0" smtClean="0">
                <a:solidFill>
                  <a:schemeClr val="tx1"/>
                </a:solidFill>
              </a:rPr>
              <a:t> :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31467" name="Picture 4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600200"/>
            <a:ext cx="5410200" cy="542925"/>
          </a:xfrm>
          <a:prstGeom prst="rect">
            <a:avLst/>
          </a:prstGeom>
          <a:noFill/>
        </p:spPr>
      </p:pic>
      <p:pic>
        <p:nvPicPr>
          <p:cNvPr id="231466" name="Picture 4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133600"/>
            <a:ext cx="5581650" cy="619125"/>
          </a:xfrm>
          <a:prstGeom prst="rect">
            <a:avLst/>
          </a:prstGeom>
          <a:noFill/>
        </p:spPr>
      </p:pic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470" name="Rectangle 4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31472" name="Picture 4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505200"/>
            <a:ext cx="2667000" cy="352425"/>
          </a:xfrm>
          <a:prstGeom prst="rect">
            <a:avLst/>
          </a:prstGeom>
          <a:noFill/>
        </p:spPr>
      </p:pic>
      <p:pic>
        <p:nvPicPr>
          <p:cNvPr id="231471" name="Picture 4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1650" y="3962400"/>
            <a:ext cx="4933950" cy="657225"/>
          </a:xfrm>
          <a:prstGeom prst="rect">
            <a:avLst/>
          </a:prstGeom>
          <a:noFill/>
        </p:spPr>
      </p:pic>
      <p:sp>
        <p:nvSpPr>
          <p:cNvPr id="231473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1474" name="Rectangle 50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475" name="Rectangle 51"/>
          <p:cNvSpPr>
            <a:spLocks noChangeArrowheads="1"/>
          </p:cNvSpPr>
          <p:nvPr/>
        </p:nvSpPr>
        <p:spPr bwMode="auto">
          <a:xfrm>
            <a:off x="0" y="1924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480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1479" name="Picture 5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4900" y="4724400"/>
            <a:ext cx="2171700" cy="657225"/>
          </a:xfrm>
          <a:prstGeom prst="rect">
            <a:avLst/>
          </a:prstGeom>
          <a:noFill/>
        </p:spPr>
      </p:pic>
      <p:sp>
        <p:nvSpPr>
          <p:cNvPr id="231482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1481" name="Picture 5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876800"/>
            <a:ext cx="3857625" cy="361950"/>
          </a:xfrm>
          <a:prstGeom prst="rect">
            <a:avLst/>
          </a:prstGeom>
          <a:noFill/>
        </p:spPr>
      </p:pic>
      <p:sp>
        <p:nvSpPr>
          <p:cNvPr id="231484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1483" name="Picture 5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4800600"/>
            <a:ext cx="857250" cy="552450"/>
          </a:xfrm>
          <a:prstGeom prst="rect">
            <a:avLst/>
          </a:prstGeom>
          <a:noFill/>
        </p:spPr>
      </p:pic>
      <p:sp>
        <p:nvSpPr>
          <p:cNvPr id="231485" name="Rectangle 61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0070C0"/>
                </a:solidFill>
              </a:rPr>
              <a:t>Vektor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Poynting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dan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Tinjauan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</a:rPr>
              <a:t>Daya</a:t>
            </a:r>
            <a:endParaRPr lang="en-US" sz="24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3352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>
                <a:solidFill>
                  <a:schemeClr val="tx1"/>
                </a:solidFill>
              </a:rPr>
              <a:t>Vektor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Poynting</a:t>
            </a:r>
            <a:r>
              <a:rPr lang="en-US" sz="2200" dirty="0">
                <a:solidFill>
                  <a:schemeClr val="tx1"/>
                </a:solidFill>
              </a:rPr>
              <a:t> Rata-Rata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824663" cy="101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eaLnBrk="0" hangingPunct="0">
              <a:buFontTx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Terjadi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redaman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kerapatan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daya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seharga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</a:p>
          <a:p>
            <a:pPr marL="228600" indent="-228600" eaLnBrk="0" hangingPunct="0">
              <a:buFontTx/>
              <a:buChar char="•"/>
            </a:pPr>
            <a:r>
              <a:rPr lang="en-US" sz="2000" b="0" dirty="0" err="1">
                <a:solidFill>
                  <a:schemeClr val="tx1"/>
                </a:solidFill>
              </a:rPr>
              <a:t>Impedansi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intrinsik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menimbulkan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faktor</a:t>
            </a:r>
            <a:r>
              <a:rPr lang="en-US" sz="2000" b="0" dirty="0">
                <a:solidFill>
                  <a:schemeClr val="tx1"/>
                </a:solidFill>
              </a:rPr>
              <a:t>  </a:t>
            </a:r>
            <a:r>
              <a:rPr lang="en-US" sz="2000" b="0" dirty="0" err="1">
                <a:solidFill>
                  <a:schemeClr val="tx1"/>
                </a:solidFill>
              </a:rPr>
              <a:t>cos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</a:t>
            </a:r>
            <a:r>
              <a:rPr lang="en-US" sz="2000" b="0" baseline="-25000" dirty="0">
                <a:solidFill>
                  <a:schemeClr val="tx1"/>
                </a:solidFill>
                <a:sym typeface="Symbol" pitchFamily="18" charset="2"/>
              </a:rPr>
              <a:t>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 yang </a:t>
            </a:r>
            <a:r>
              <a:rPr lang="en-US" sz="2000" b="0" dirty="0" err="1">
                <a:solidFill>
                  <a:schemeClr val="tx1"/>
                </a:solidFill>
                <a:sym typeface="Symbol" pitchFamily="18" charset="2"/>
              </a:rPr>
              <a:t>juga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sym typeface="Symbol" pitchFamily="18" charset="2"/>
              </a:rPr>
              <a:t>menentukan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sym typeface="Symbol" pitchFamily="18" charset="2"/>
              </a:rPr>
              <a:t>kerapatan</a:t>
            </a:r>
            <a:r>
              <a:rPr lang="en-US" sz="20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sym typeface="Symbol" pitchFamily="18" charset="2"/>
              </a:rPr>
              <a:t>daya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32473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524000"/>
            <a:ext cx="4929188" cy="762000"/>
          </a:xfrm>
          <a:prstGeom prst="rect">
            <a:avLst/>
          </a:prstGeom>
          <a:noFill/>
        </p:spPr>
      </p:pic>
      <p:pic>
        <p:nvPicPr>
          <p:cNvPr id="232472" name="Picture 2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590800"/>
            <a:ext cx="4693444" cy="685800"/>
          </a:xfrm>
          <a:prstGeom prst="rect">
            <a:avLst/>
          </a:prstGeom>
          <a:noFill/>
        </p:spPr>
      </p:pic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1371600"/>
            <a:ext cx="26670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0" y="2514600"/>
            <a:ext cx="5334000" cy="83820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324600" y="953869"/>
            <a:ext cx="1447800" cy="6463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konstan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thd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variabel</a:t>
            </a:r>
            <a:r>
              <a:rPr lang="en-US" dirty="0" smtClean="0">
                <a:solidFill>
                  <a:schemeClr val="tx1"/>
                </a:solidFill>
              </a:rPr>
              <a:t>  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5638800" y="1295400"/>
            <a:ext cx="609600" cy="1524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553200" y="1905000"/>
            <a:ext cx="1752600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hasilnya</a:t>
            </a:r>
            <a:r>
              <a:rPr lang="en-US" dirty="0" smtClean="0">
                <a:solidFill>
                  <a:schemeClr val="tx1"/>
                </a:solidFill>
              </a:rPr>
              <a:t> = NOL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5943600" y="2286000"/>
            <a:ext cx="609600" cy="2286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79" name="Rectangle 3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2481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2480" name="Picture 3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648200"/>
            <a:ext cx="609600" cy="381000"/>
          </a:xfrm>
          <a:prstGeom prst="rect">
            <a:avLst/>
          </a:prstGeom>
          <a:noFill/>
        </p:spPr>
      </p:pic>
      <p:sp>
        <p:nvSpPr>
          <p:cNvPr id="232482" name="Rectangle 34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28800" y="3505200"/>
            <a:ext cx="5943600" cy="990600"/>
            <a:chOff x="1828800" y="3505200"/>
            <a:chExt cx="5943600" cy="990600"/>
          </a:xfrm>
        </p:grpSpPr>
        <p:sp>
          <p:nvSpPr>
            <p:cNvPr id="35" name="Rectangle 34"/>
            <p:cNvSpPr/>
            <p:nvPr/>
          </p:nvSpPr>
          <p:spPr>
            <a:xfrm>
              <a:off x="1828800" y="3505200"/>
              <a:ext cx="5943600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9620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3657600"/>
              <a:ext cx="5800725" cy="762000"/>
            </a:xfrm>
            <a:prstGeom prst="rect">
              <a:avLst/>
            </a:prstGeom>
            <a:noFill/>
          </p:spPr>
        </p:pic>
      </p:grp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Organisasi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Materi</a:t>
            </a:r>
            <a:endParaRPr lang="en-US" sz="3200" b="1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400" y="2209800"/>
            <a:ext cx="3849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id-ID" sz="2400" b="0" dirty="0" smtClean="0"/>
              <a:t>Definisi Gelombang Datar</a:t>
            </a:r>
            <a:endParaRPr lang="en-US" sz="2400" b="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3400" y="2590800"/>
            <a:ext cx="42994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id-ID" sz="2400" b="0" dirty="0" smtClean="0"/>
              <a:t>Persamaan Gelombang Datar</a:t>
            </a:r>
            <a:endParaRPr lang="en-US" sz="2400" b="0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33400" y="2971800"/>
            <a:ext cx="4227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id-ID" sz="2400" b="0" dirty="0" smtClean="0"/>
              <a:t>Parameter Gelombang Datar</a:t>
            </a:r>
            <a:endParaRPr lang="en-US" sz="2400" b="0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33400" y="3505200"/>
            <a:ext cx="71619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Vektor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Poynting</a:t>
            </a:r>
            <a:r>
              <a:rPr lang="id-ID" sz="2400" b="0" dirty="0" smtClean="0"/>
              <a:t> – Daya Gelombang Elektromagnetik</a:t>
            </a:r>
            <a:endParaRPr lang="en-US" sz="2400" b="0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33400" y="1752600"/>
            <a:ext cx="7335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Representasi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Fasor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komplek</a:t>
            </a:r>
            <a:r>
              <a:rPr lang="en-US" sz="2400" b="0" dirty="0" smtClean="0"/>
              <a:t> dari </a:t>
            </a:r>
            <a:r>
              <a:rPr lang="en-US" sz="2400" b="0" dirty="0" err="1" smtClean="0"/>
              <a:t>fungsi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Riil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harmonik</a:t>
            </a:r>
            <a:r>
              <a:rPr lang="en-US" sz="2400" b="0" dirty="0" smtClean="0"/>
              <a:t> </a:t>
            </a:r>
            <a:endParaRPr 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err="1" smtClean="0">
                <a:solidFill>
                  <a:srgbClr val="0070C0"/>
                </a:solidFill>
              </a:rPr>
              <a:t>Representasi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</a:rPr>
              <a:t>Fasor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komplek</a:t>
            </a:r>
            <a:r>
              <a:rPr lang="en-US" sz="2800" b="1" dirty="0" smtClean="0">
                <a:solidFill>
                  <a:srgbClr val="0070C0"/>
                </a:solidFill>
              </a:rPr>
              <a:t> dari </a:t>
            </a:r>
            <a:r>
              <a:rPr lang="en-US" sz="2800" b="1" dirty="0" err="1" smtClean="0">
                <a:solidFill>
                  <a:srgbClr val="0070C0"/>
                </a:solidFill>
              </a:rPr>
              <a:t>fungsi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Riil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harmonik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(1)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7" name="Footer Placeholder 8"/>
          <p:cNvSpPr txBox="1">
            <a:spLocks/>
          </p:cNvSpPr>
          <p:nvPr/>
        </p:nvSpPr>
        <p:spPr>
          <a:xfrm>
            <a:off x="3124200" y="60198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838200" y="914400"/>
            <a:ext cx="7467600" cy="24384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990600"/>
            <a:ext cx="3657600" cy="533400"/>
          </a:xfrm>
          <a:prstGeom prst="rect">
            <a:avLst/>
          </a:prstGeom>
          <a:solidFill>
            <a:srgbClr val="FFFFCC"/>
          </a:solidFill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Suatu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err="1" smtClean="0">
                <a:latin typeface="+mj-lt"/>
                <a:ea typeface="+mj-ea"/>
                <a:cs typeface="+mj-cs"/>
              </a:rPr>
              <a:t>riil</a:t>
            </a:r>
            <a:r>
              <a:rPr lang="en-US" sz="22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err="1" smtClean="0">
                <a:latin typeface="+mj-lt"/>
                <a:ea typeface="+mj-ea"/>
                <a:cs typeface="+mj-cs"/>
              </a:rPr>
              <a:t>harmonik</a:t>
            </a:r>
            <a:r>
              <a:rPr lang="en-US" sz="2200" b="1" i="1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:  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961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066800"/>
            <a:ext cx="2819400" cy="381000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371600" y="2209800"/>
            <a:ext cx="1676400" cy="457200"/>
          </a:xfrm>
          <a:prstGeom prst="rect">
            <a:avLst/>
          </a:prstGeom>
          <a:solidFill>
            <a:srgbClr val="FFFFCC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 smtClean="0">
                <a:latin typeface="+mj-lt"/>
                <a:ea typeface="+mj-ea"/>
                <a:cs typeface="+mj-cs"/>
              </a:rPr>
              <a:t>Dari Euler :     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064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209800"/>
            <a:ext cx="4724400" cy="447675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205825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0137" y="1600200"/>
            <a:ext cx="6977063" cy="381000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5" y="2895600"/>
            <a:ext cx="1971675" cy="304800"/>
          </a:xfrm>
          <a:prstGeom prst="rect">
            <a:avLst/>
          </a:prstGeom>
          <a:solidFill>
            <a:srgbClr val="FFFFCC"/>
          </a:solidFill>
        </p:spPr>
      </p:pic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25" y="2895600"/>
            <a:ext cx="4791075" cy="352425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295400" y="3657600"/>
            <a:ext cx="6553200" cy="1905000"/>
            <a:chOff x="1066800" y="3657600"/>
            <a:chExt cx="6553200" cy="1905000"/>
          </a:xfrm>
        </p:grpSpPr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1066800" y="3657600"/>
              <a:ext cx="6553200" cy="1905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833" name="Picture 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3025" y="3886200"/>
              <a:ext cx="5057775" cy="317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  <p:pic>
          <p:nvPicPr>
            <p:cNvPr id="205836" name="Picture 1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90650" y="4267200"/>
              <a:ext cx="5619750" cy="5853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  <p:pic>
          <p:nvPicPr>
            <p:cNvPr id="205839" name="Picture 1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0175" y="5029200"/>
              <a:ext cx="5610225" cy="3671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534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          </a:t>
            </a:r>
            <a:r>
              <a:rPr lang="en-US" sz="2400" b="1" dirty="0" err="1" smtClean="0">
                <a:solidFill>
                  <a:srgbClr val="0070C0"/>
                </a:solidFill>
              </a:rPr>
              <a:t>Representasi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Fasor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komplek</a:t>
            </a:r>
            <a:r>
              <a:rPr lang="en-US" sz="2400" b="1" dirty="0" smtClean="0">
                <a:solidFill>
                  <a:srgbClr val="0070C0"/>
                </a:solidFill>
              </a:rPr>
              <a:t> dari </a:t>
            </a:r>
            <a:r>
              <a:rPr lang="en-US" sz="2400" b="1" dirty="0" err="1" smtClean="0">
                <a:solidFill>
                  <a:srgbClr val="0070C0"/>
                </a:solidFill>
              </a:rPr>
              <a:t>fungsi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Riil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harmonik</a:t>
            </a:r>
            <a:r>
              <a:rPr lang="en-US" sz="2400" b="1" dirty="0" smtClean="0">
                <a:solidFill>
                  <a:srgbClr val="0070C0"/>
                </a:solidFill>
              </a:rPr>
              <a:t>  (2)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914400"/>
            <a:ext cx="7010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A(t) </a:t>
            </a:r>
            <a:r>
              <a:rPr lang="en-US" sz="20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&amp; 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B(t)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Riil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harmonik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waktu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,  </a:t>
            </a:r>
            <a:r>
              <a:rPr lang="en-US" sz="20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 &amp; B  </a:t>
            </a:r>
            <a:r>
              <a:rPr lang="en-US" sz="2000" b="1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Fasor</a:t>
            </a:r>
            <a:r>
              <a:rPr lang="en-US" sz="20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komplek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7" name="Footer Placeholder 8"/>
          <p:cNvSpPr txBox="1">
            <a:spLocks/>
          </p:cNvSpPr>
          <p:nvPr/>
        </p:nvSpPr>
        <p:spPr>
          <a:xfrm>
            <a:off x="3124200" y="60198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2860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28600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22860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2860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860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2860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22860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06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447800"/>
            <a:ext cx="5667375" cy="295275"/>
          </a:xfrm>
          <a:prstGeom prst="rect">
            <a:avLst/>
          </a:prstGeom>
          <a:noFill/>
        </p:spPr>
      </p:pic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22860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990600" y="2209800"/>
            <a:ext cx="6553200" cy="1447800"/>
            <a:chOff x="914400" y="2209800"/>
            <a:chExt cx="6553200" cy="1447800"/>
          </a:xfrm>
        </p:grpSpPr>
        <p:sp>
          <p:nvSpPr>
            <p:cNvPr id="212993" name="Rectangle 1"/>
            <p:cNvSpPr>
              <a:spLocks noChangeArrowheads="1"/>
            </p:cNvSpPr>
            <p:nvPr/>
          </p:nvSpPr>
          <p:spPr bwMode="auto">
            <a:xfrm>
              <a:off x="914400" y="2209800"/>
              <a:ext cx="6553200" cy="1447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49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2362200"/>
              <a:ext cx="5943600" cy="315939"/>
            </a:xfrm>
            <a:prstGeom prst="rect">
              <a:avLst/>
            </a:prstGeom>
            <a:noFill/>
          </p:spPr>
        </p:pic>
        <p:pic>
          <p:nvPicPr>
            <p:cNvPr id="240652" name="Picture 1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2819400"/>
              <a:ext cx="5429250" cy="295275"/>
            </a:xfrm>
            <a:prstGeom prst="rect">
              <a:avLst/>
            </a:prstGeom>
            <a:noFill/>
          </p:spPr>
        </p:pic>
        <p:pic>
          <p:nvPicPr>
            <p:cNvPr id="240655" name="Picture 15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3352800"/>
              <a:ext cx="3495675" cy="295275"/>
            </a:xfrm>
            <a:prstGeom prst="rect">
              <a:avLst/>
            </a:prstGeom>
            <a:noFill/>
          </p:spPr>
        </p:pic>
        <p:pic>
          <p:nvPicPr>
            <p:cNvPr id="240657" name="Picture 1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53000" y="3352800"/>
              <a:ext cx="1943100" cy="295275"/>
            </a:xfrm>
            <a:prstGeom prst="rect">
              <a:avLst/>
            </a:prstGeom>
            <a:noFill/>
          </p:spPr>
        </p:pic>
      </p:grp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0666" name="Picture 2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828800"/>
            <a:ext cx="5715000" cy="304800"/>
          </a:xfrm>
          <a:prstGeom prst="rect">
            <a:avLst/>
          </a:prstGeom>
          <a:noFill/>
        </p:spPr>
      </p:pic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22860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22860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09600" y="3733800"/>
            <a:ext cx="7467600" cy="533400"/>
            <a:chOff x="609600" y="3810000"/>
            <a:chExt cx="7467600" cy="533400"/>
          </a:xfrm>
        </p:grpSpPr>
        <p:sp>
          <p:nvSpPr>
            <p:cNvPr id="79" name="Rectangle 78"/>
            <p:cNvSpPr/>
            <p:nvPr/>
          </p:nvSpPr>
          <p:spPr>
            <a:xfrm>
              <a:off x="609600" y="3810000"/>
              <a:ext cx="7467600" cy="5334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0669" name="Picture 2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0" y="3962400"/>
              <a:ext cx="3238500" cy="295275"/>
            </a:xfrm>
            <a:prstGeom prst="rect">
              <a:avLst/>
            </a:prstGeom>
            <a:noFill/>
          </p:spPr>
        </p:pic>
        <p:pic>
          <p:nvPicPr>
            <p:cNvPr id="240672" name="Picture 32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7200" y="3962400"/>
              <a:ext cx="3609975" cy="295275"/>
            </a:xfrm>
            <a:prstGeom prst="rect">
              <a:avLst/>
            </a:prstGeom>
            <a:noFill/>
          </p:spPr>
        </p:pic>
      </p:grp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22860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2133600" y="4419600"/>
            <a:ext cx="4572000" cy="1447800"/>
            <a:chOff x="2362200" y="4419600"/>
            <a:chExt cx="4572000" cy="1447800"/>
          </a:xfrm>
        </p:grpSpPr>
        <p:sp>
          <p:nvSpPr>
            <p:cNvPr id="212994" name="Rectangle 2"/>
            <p:cNvSpPr>
              <a:spLocks noChangeArrowheads="1"/>
            </p:cNvSpPr>
            <p:nvPr/>
          </p:nvSpPr>
          <p:spPr bwMode="auto">
            <a:xfrm>
              <a:off x="2362200" y="4419600"/>
              <a:ext cx="4572000" cy="1447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0675" name="Picture 35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57450" y="4572000"/>
              <a:ext cx="432435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  <p:pic>
          <p:nvPicPr>
            <p:cNvPr id="240678" name="Picture 38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0400" y="5257800"/>
              <a:ext cx="24765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762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Fungsi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harmonik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waktu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fasor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komplek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(3)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66800"/>
            <a:ext cx="6324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Misal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D(t)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suatu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vektor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real 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harmonik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waktu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,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yaitu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7" name="Footer Placeholder 8"/>
          <p:cNvSpPr txBox="1">
            <a:spLocks/>
          </p:cNvSpPr>
          <p:nvPr/>
        </p:nvSpPr>
        <p:spPr>
          <a:xfrm>
            <a:off x="3124200" y="60198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4" name="Rectangle 3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80" name="Rectangle 40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26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286000"/>
            <a:ext cx="4343400" cy="304800"/>
          </a:xfrm>
          <a:prstGeom prst="rect">
            <a:avLst/>
          </a:prstGeom>
          <a:noFill/>
        </p:spPr>
      </p:pic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0" y="781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714500"/>
            <a:ext cx="4552950" cy="342900"/>
          </a:xfrm>
          <a:prstGeom prst="rect">
            <a:avLst/>
          </a:prstGeom>
          <a:noFill/>
        </p:spPr>
      </p:pic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2712" name="Picture 2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752600"/>
            <a:ext cx="1943100" cy="295275"/>
          </a:xfrm>
          <a:prstGeom prst="rect">
            <a:avLst/>
          </a:prstGeom>
          <a:noFill/>
        </p:spPr>
      </p:pic>
      <p:sp>
        <p:nvSpPr>
          <p:cNvPr id="242714" name="Rectangle 26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16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2715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743200"/>
            <a:ext cx="4438650" cy="361950"/>
          </a:xfrm>
          <a:prstGeom prst="rect">
            <a:avLst/>
          </a:prstGeom>
          <a:noFill/>
        </p:spPr>
      </p:pic>
      <p:sp>
        <p:nvSpPr>
          <p:cNvPr id="242717" name="Rectangle 29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19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20" name="Rectangle 32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22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23" name="Rectangle 35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72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272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066800" y="3276600"/>
            <a:ext cx="6781800" cy="2362200"/>
            <a:chOff x="914400" y="3276600"/>
            <a:chExt cx="6781800" cy="2362200"/>
          </a:xfrm>
        </p:grpSpPr>
        <p:sp>
          <p:nvSpPr>
            <p:cNvPr id="210945" name="Rectangle 1"/>
            <p:cNvSpPr>
              <a:spLocks noChangeArrowheads="1"/>
            </p:cNvSpPr>
            <p:nvPr/>
          </p:nvSpPr>
          <p:spPr bwMode="auto">
            <a:xfrm>
              <a:off x="914400" y="3276600"/>
              <a:ext cx="6781800" cy="2362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2718" name="Picture 3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0600" y="3276600"/>
              <a:ext cx="4972050" cy="561975"/>
            </a:xfrm>
            <a:prstGeom prst="rect">
              <a:avLst/>
            </a:prstGeom>
            <a:noFill/>
          </p:spPr>
        </p:pic>
        <p:pic>
          <p:nvPicPr>
            <p:cNvPr id="242721" name="Picture 33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0600" y="3962400"/>
              <a:ext cx="6076950" cy="352425"/>
            </a:xfrm>
            <a:prstGeom prst="rect">
              <a:avLst/>
            </a:prstGeom>
            <a:solidFill>
              <a:srgbClr val="FFFFCC"/>
            </a:solidFill>
          </p:spPr>
        </p:pic>
        <p:pic>
          <p:nvPicPr>
            <p:cNvPr id="242724" name="Picture 36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0600" y="4572000"/>
              <a:ext cx="5724525" cy="352425"/>
            </a:xfrm>
            <a:prstGeom prst="rect">
              <a:avLst/>
            </a:prstGeom>
            <a:noFill/>
          </p:spPr>
        </p:pic>
        <p:pic>
          <p:nvPicPr>
            <p:cNvPr id="242726" name="Picture 38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6800" y="5181600"/>
              <a:ext cx="6410325" cy="352425"/>
            </a:xfrm>
            <a:prstGeom prst="rect">
              <a:avLst/>
            </a:prstGeom>
            <a:solidFill>
              <a:srgbClr val="FFFFCC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76200"/>
            <a:ext cx="70104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Persamaan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Maxwel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 untuk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medan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harmonik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914400"/>
            <a:ext cx="7162800" cy="838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Teori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Deret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Fourrier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telah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membuktikan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bahwa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semua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berhingga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x(t)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dapat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dibentuk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(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disintesa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didekati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) dari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superposisi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sejumlah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sinyal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sinussoidal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7" name="Footer Placeholder 8"/>
          <p:cNvSpPr txBox="1">
            <a:spLocks/>
          </p:cNvSpPr>
          <p:nvPr/>
        </p:nvSpPr>
        <p:spPr>
          <a:xfrm>
            <a:off x="3124200" y="60198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4" name="Rectangle 3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80" name="Rectangle 40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590800" y="1752600"/>
            <a:ext cx="4038600" cy="609600"/>
            <a:chOff x="2590800" y="1752600"/>
            <a:chExt cx="4038600" cy="609600"/>
          </a:xfrm>
        </p:grpSpPr>
        <p:sp>
          <p:nvSpPr>
            <p:cNvPr id="208898" name="Rectangle 2"/>
            <p:cNvSpPr>
              <a:spLocks noChangeArrowheads="1"/>
            </p:cNvSpPr>
            <p:nvPr/>
          </p:nvSpPr>
          <p:spPr bwMode="auto">
            <a:xfrm>
              <a:off x="2590800" y="1752600"/>
              <a:ext cx="4038600" cy="601662"/>
            </a:xfrm>
            <a:prstGeom prst="rect">
              <a:avLst/>
            </a:prstGeom>
            <a:solidFill>
              <a:srgbClr val="DBE5F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166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67000" y="1752600"/>
              <a:ext cx="3810000" cy="609600"/>
            </a:xfrm>
            <a:prstGeom prst="rect">
              <a:avLst/>
            </a:prstGeom>
            <a:noFill/>
          </p:spPr>
        </p:pic>
      </p:grp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8200" y="23622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Dari </a:t>
            </a:r>
            <a:r>
              <a:rPr lang="en-US" sz="1600" b="1" i="1" dirty="0" err="1" smtClean="0"/>
              <a:t>fakta</a:t>
            </a:r>
            <a:r>
              <a:rPr lang="en-US" sz="1600" b="1" i="1" dirty="0" smtClean="0"/>
              <a:t> “ </a:t>
            </a:r>
            <a:r>
              <a:rPr lang="en-US" sz="1600" b="1" i="1" dirty="0" err="1" smtClean="0"/>
              <a:t>Deret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Fourrier</a:t>
            </a:r>
            <a:r>
              <a:rPr lang="en-US" sz="1600" b="1" i="1" dirty="0" smtClean="0"/>
              <a:t> “ </a:t>
            </a:r>
            <a:r>
              <a:rPr lang="en-US" sz="1600" b="1" i="1" dirty="0" err="1" smtClean="0"/>
              <a:t>tsb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maka</a:t>
            </a:r>
            <a:r>
              <a:rPr lang="en-US" sz="1600" b="1" i="1" dirty="0" smtClean="0"/>
              <a:t> :    </a:t>
            </a:r>
            <a:r>
              <a:rPr lang="en-US" sz="1600" b="1" i="1" dirty="0" err="1" smtClean="0"/>
              <a:t>Analisis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fenomena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elektromagnetik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dapat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diwakili</a:t>
            </a:r>
            <a:r>
              <a:rPr lang="en-US" sz="1600" b="1" i="1" dirty="0" smtClean="0"/>
              <a:t> dengan  </a:t>
            </a:r>
            <a:r>
              <a:rPr lang="en-US" sz="1600" b="1" i="1" dirty="0" err="1" smtClean="0"/>
              <a:t>medan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harmonik</a:t>
            </a:r>
            <a:r>
              <a:rPr lang="en-US" sz="1600" b="1" i="1" dirty="0" smtClean="0"/>
              <a:t> sinusoidal  </a:t>
            </a:r>
            <a:r>
              <a:rPr lang="en-US" sz="1600" b="1" i="1" dirty="0" err="1" smtClean="0"/>
              <a:t>dgn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frekuensi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tunggal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dan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tentu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dapat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diperluas</a:t>
            </a:r>
            <a:r>
              <a:rPr lang="en-US" sz="1600" b="1" i="1" dirty="0" smtClean="0"/>
              <a:t>  untuk </a:t>
            </a:r>
            <a:r>
              <a:rPr lang="en-US" sz="1600" b="1" i="1" dirty="0" err="1" smtClean="0"/>
              <a:t>kasus</a:t>
            </a:r>
            <a:r>
              <a:rPr lang="en-US" sz="1600" b="1" i="1" dirty="0" smtClean="0"/>
              <a:t>  </a:t>
            </a:r>
            <a:r>
              <a:rPr lang="en-US" sz="1600" b="1" i="1" dirty="0" err="1" smtClean="0"/>
              <a:t>spektrum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frekuensi</a:t>
            </a:r>
            <a:r>
              <a:rPr lang="en-US" sz="1600" b="1" i="1" dirty="0" smtClean="0"/>
              <a:t> yang </a:t>
            </a:r>
            <a:r>
              <a:rPr lang="en-US" sz="1600" b="1" i="1" dirty="0" err="1" smtClean="0"/>
              <a:t>lebar</a:t>
            </a:r>
            <a:r>
              <a:rPr lang="en-US" sz="1600" b="1" i="1" dirty="0" smtClean="0"/>
              <a:t>   .</a:t>
            </a:r>
            <a:endParaRPr lang="en-US" sz="1600" dirty="0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0" y="2038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1066800" y="5486400"/>
            <a:ext cx="7010400" cy="381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 smtClean="0">
                <a:latin typeface="+mj-lt"/>
                <a:ea typeface="+mj-ea"/>
                <a:cs typeface="+mj-cs"/>
              </a:rPr>
              <a:t>  Pers. Maxwell 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tsb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berlaku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umum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termasuk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utk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kasus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medan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real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harmonik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676400" y="3200400"/>
            <a:ext cx="5791200" cy="2209800"/>
            <a:chOff x="1676400" y="3200400"/>
            <a:chExt cx="5791200" cy="2209800"/>
          </a:xfrm>
        </p:grpSpPr>
        <p:sp>
          <p:nvSpPr>
            <p:cNvPr id="208897" name="Rectangle 1"/>
            <p:cNvSpPr>
              <a:spLocks noChangeArrowheads="1"/>
            </p:cNvSpPr>
            <p:nvPr/>
          </p:nvSpPr>
          <p:spPr bwMode="auto">
            <a:xfrm>
              <a:off x="1676400" y="3200400"/>
              <a:ext cx="5791200" cy="2209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1674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3276600"/>
              <a:ext cx="4972050" cy="561975"/>
            </a:xfrm>
            <a:prstGeom prst="rect">
              <a:avLst/>
            </a:prstGeom>
            <a:noFill/>
          </p:spPr>
        </p:pic>
        <p:pic>
          <p:nvPicPr>
            <p:cNvPr id="24167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43100" y="3886200"/>
              <a:ext cx="5372100" cy="561975"/>
            </a:xfrm>
            <a:prstGeom prst="rect">
              <a:avLst/>
            </a:prstGeom>
            <a:noFill/>
          </p:spPr>
        </p:pic>
        <p:pic>
          <p:nvPicPr>
            <p:cNvPr id="208899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52625" y="4495800"/>
              <a:ext cx="4143375" cy="352425"/>
            </a:xfrm>
            <a:prstGeom prst="rect">
              <a:avLst/>
            </a:prstGeom>
            <a:noFill/>
          </p:spPr>
        </p:pic>
        <p:pic>
          <p:nvPicPr>
            <p:cNvPr id="208903" name="Picture 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4953000"/>
              <a:ext cx="4629150" cy="3524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152400"/>
            <a:ext cx="70104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Persamaan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Maxwel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l untuk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medan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harmonik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(2)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1066800"/>
            <a:ext cx="73914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Untuk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kasus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medan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harmonik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frekuensi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tunggal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maka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4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Hukum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Maxwell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dapat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dinyatakan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latin typeface="+mj-lt"/>
                <a:ea typeface="+mj-ea"/>
                <a:cs typeface="+mj-cs"/>
              </a:rPr>
              <a:t>dalam</a:t>
            </a:r>
            <a:r>
              <a:rPr lang="en-US" sz="2000" b="1" i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Fasor</a:t>
            </a:r>
            <a:r>
              <a:rPr lang="en-US" sz="20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komplek</a:t>
            </a:r>
            <a:r>
              <a:rPr lang="en-US" sz="2000" b="1" i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 :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7" name="Footer Placeholder 8"/>
          <p:cNvSpPr txBox="1">
            <a:spLocks/>
          </p:cNvSpPr>
          <p:nvPr/>
        </p:nvSpPr>
        <p:spPr>
          <a:xfrm>
            <a:off x="3124200" y="6019800"/>
            <a:ext cx="3352800" cy="3051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TTH3B3 – Elektromagnetika Telekomunikasi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0" y="2200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4" name="Rectangle 34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677" name="Rectangle 37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67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0" y="2847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86" name="Rectangle 22"/>
          <p:cNvSpPr>
            <a:spLocks noChangeArrowheads="1"/>
          </p:cNvSpPr>
          <p:nvPr/>
        </p:nvSpPr>
        <p:spPr bwMode="auto">
          <a:xfrm>
            <a:off x="0" y="1619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87" name="Rectangle 23"/>
          <p:cNvSpPr>
            <a:spLocks noChangeArrowheads="1"/>
          </p:cNvSpPr>
          <p:nvPr/>
        </p:nvSpPr>
        <p:spPr bwMode="auto">
          <a:xfrm>
            <a:off x="0" y="2428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0" y="3238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0" y="2305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0" y="3114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0" y="3924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0" y="752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066800" y="1981200"/>
            <a:ext cx="7620000" cy="3505200"/>
            <a:chOff x="1066800" y="1981200"/>
            <a:chExt cx="7620000" cy="3505200"/>
          </a:xfrm>
        </p:grpSpPr>
        <p:sp>
          <p:nvSpPr>
            <p:cNvPr id="183297" name="Rectangle 1"/>
            <p:cNvSpPr>
              <a:spLocks noChangeArrowheads="1"/>
            </p:cNvSpPr>
            <p:nvPr/>
          </p:nvSpPr>
          <p:spPr bwMode="auto">
            <a:xfrm>
              <a:off x="1066800" y="1981200"/>
              <a:ext cx="7620000" cy="3505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1683" name="Picture 1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209800"/>
              <a:ext cx="4619625" cy="352425"/>
            </a:xfrm>
            <a:prstGeom prst="rect">
              <a:avLst/>
            </a:prstGeom>
            <a:noFill/>
          </p:spPr>
        </p:pic>
        <p:pic>
          <p:nvPicPr>
            <p:cNvPr id="241682" name="Picture 1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743200"/>
              <a:ext cx="4876800" cy="352425"/>
            </a:xfrm>
            <a:prstGeom prst="rect">
              <a:avLst/>
            </a:prstGeom>
            <a:noFill/>
          </p:spPr>
        </p:pic>
        <p:pic>
          <p:nvPicPr>
            <p:cNvPr id="244748" name="Picture 1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00800" y="2743200"/>
              <a:ext cx="2152650" cy="352425"/>
            </a:xfrm>
            <a:prstGeom prst="rect">
              <a:avLst/>
            </a:prstGeom>
            <a:noFill/>
          </p:spPr>
        </p:pic>
        <p:pic>
          <p:nvPicPr>
            <p:cNvPr id="244750" name="Picture 1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72200" y="2209800"/>
              <a:ext cx="1552575" cy="352425"/>
            </a:xfrm>
            <a:prstGeom prst="rect">
              <a:avLst/>
            </a:prstGeom>
            <a:noFill/>
          </p:spPr>
        </p:pic>
        <p:pic>
          <p:nvPicPr>
            <p:cNvPr id="244752" name="Picture 1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71600" y="4495800"/>
              <a:ext cx="5915025" cy="352425"/>
            </a:xfrm>
            <a:prstGeom prst="rect">
              <a:avLst/>
            </a:prstGeom>
            <a:noFill/>
          </p:spPr>
        </p:pic>
        <p:pic>
          <p:nvPicPr>
            <p:cNvPr id="244755" name="Picture 1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4000" y="5105400"/>
              <a:ext cx="5010150" cy="295275"/>
            </a:xfrm>
            <a:prstGeom prst="rect">
              <a:avLst/>
            </a:prstGeom>
            <a:noFill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00175" y="3352800"/>
              <a:ext cx="4010025" cy="352425"/>
            </a:xfrm>
            <a:prstGeom prst="rect">
              <a:avLst/>
            </a:prstGeom>
            <a:noFill/>
          </p:spPr>
        </p:pic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886200"/>
              <a:ext cx="4267200" cy="352425"/>
            </a:xfrm>
            <a:prstGeom prst="rect">
              <a:avLst/>
            </a:prstGeom>
            <a:noFill/>
          </p:spPr>
        </p:pic>
      </p:grp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1619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0" y="1752600"/>
            <a:ext cx="3200400" cy="2743200"/>
          </a:xfrm>
          <a:prstGeom prst="rect">
            <a:avLst/>
          </a:prstGeom>
          <a:solidFill>
            <a:srgbClr val="F6F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2484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Penurunan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Persamaan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(1)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39738" y="1172980"/>
            <a:ext cx="8337550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Pers. </a:t>
            </a:r>
            <a:r>
              <a:rPr lang="en-US" sz="2000" dirty="0" err="1">
                <a:solidFill>
                  <a:schemeClr val="tx1"/>
                </a:solidFill>
              </a:rPr>
              <a:t>gelombang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dapat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diturunkan</a:t>
            </a:r>
            <a:r>
              <a:rPr lang="en-US" sz="1800" b="0" dirty="0">
                <a:solidFill>
                  <a:schemeClr val="tx1"/>
                </a:solidFill>
              </a:rPr>
              <a:t> dari </a:t>
            </a:r>
            <a:r>
              <a:rPr lang="en-US" sz="1800" b="0" dirty="0" err="1">
                <a:solidFill>
                  <a:schemeClr val="tx1"/>
                </a:solidFill>
              </a:rPr>
              <a:t>persamaan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 smtClean="0">
                <a:solidFill>
                  <a:schemeClr val="tx1"/>
                </a:solidFill>
              </a:rPr>
              <a:t>Maxwell </a:t>
            </a:r>
            <a:r>
              <a:rPr lang="en-US" sz="1800" b="0" dirty="0" err="1" smtClean="0">
                <a:solidFill>
                  <a:schemeClr val="tx1"/>
                </a:solidFill>
              </a:rPr>
              <a:t>medan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</a:rPr>
              <a:t>harmonik</a:t>
            </a:r>
            <a:r>
              <a:rPr lang="id-ID" dirty="0" smtClean="0"/>
              <a:t>.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1545834"/>
              </p:ext>
            </p:extLst>
          </p:nvPr>
        </p:nvGraphicFramePr>
        <p:xfrm>
          <a:off x="1054100" y="1981200"/>
          <a:ext cx="2311400" cy="546100"/>
        </p:xfrm>
        <a:graphic>
          <a:graphicData uri="http://schemas.openxmlformats.org/presentationml/2006/ole">
            <p:oleObj spid="_x0000_s182297" name="Equation" r:id="rId5" imgW="1168200" imgH="25380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5489990"/>
              </p:ext>
            </p:extLst>
          </p:nvPr>
        </p:nvGraphicFramePr>
        <p:xfrm>
          <a:off x="1054100" y="2603500"/>
          <a:ext cx="2794000" cy="546100"/>
        </p:xfrm>
        <a:graphic>
          <a:graphicData uri="http://schemas.openxmlformats.org/presentationml/2006/ole">
            <p:oleObj spid="_x0000_s182298" name="Equation" r:id="rId6" imgW="1409400" imgH="253800" progId="Equation.3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86242179"/>
              </p:ext>
            </p:extLst>
          </p:nvPr>
        </p:nvGraphicFramePr>
        <p:xfrm>
          <a:off x="1090613" y="3251200"/>
          <a:ext cx="1311275" cy="546100"/>
        </p:xfrm>
        <a:graphic>
          <a:graphicData uri="http://schemas.openxmlformats.org/presentationml/2006/ole">
            <p:oleObj spid="_x0000_s182299" name="Equation" r:id="rId7" imgW="660240" imgH="25380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9311232"/>
              </p:ext>
            </p:extLst>
          </p:nvPr>
        </p:nvGraphicFramePr>
        <p:xfrm>
          <a:off x="1041400" y="3873500"/>
          <a:ext cx="1433513" cy="546100"/>
        </p:xfrm>
        <a:graphic>
          <a:graphicData uri="http://schemas.openxmlformats.org/presentationml/2006/ole">
            <p:oleObj spid="_x0000_s182300" name="Equation" r:id="rId8" imgW="723600" imgH="253800" progId="Equation.3">
              <p:embed/>
            </p:oleObj>
          </a:graphicData>
        </a:graphic>
      </p:graphicFrame>
      <p:sp>
        <p:nvSpPr>
          <p:cNvPr id="25" name="AutoShape 11"/>
          <p:cNvSpPr>
            <a:spLocks/>
          </p:cNvSpPr>
          <p:nvPr/>
        </p:nvSpPr>
        <p:spPr bwMode="auto">
          <a:xfrm>
            <a:off x="4134812" y="1994929"/>
            <a:ext cx="298450" cy="2436773"/>
          </a:xfrm>
          <a:prstGeom prst="rightBrace">
            <a:avLst>
              <a:gd name="adj1" fmla="val 4468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843849" y="2457452"/>
            <a:ext cx="335915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Perubahan</a:t>
            </a:r>
            <a:r>
              <a:rPr lang="en-US" sz="1800" dirty="0">
                <a:solidFill>
                  <a:schemeClr val="tx1"/>
                </a:solidFill>
              </a:rPr>
              <a:t> E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H </a:t>
            </a:r>
            <a:r>
              <a:rPr lang="en-US" sz="1800" dirty="0" smtClean="0">
                <a:solidFill>
                  <a:schemeClr val="tx1"/>
                </a:solidFill>
              </a:rPr>
              <a:t>sinusoidal</a:t>
            </a:r>
            <a:r>
              <a:rPr lang="en-US" sz="1800" b="0" dirty="0" smtClean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dengan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pertimbangan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bahwa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perubahan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periodik</a:t>
            </a:r>
            <a:r>
              <a:rPr lang="en-US" sz="1800" b="0" dirty="0">
                <a:solidFill>
                  <a:schemeClr val="tx1"/>
                </a:solidFill>
              </a:rPr>
              <a:t> lain </a:t>
            </a:r>
            <a:r>
              <a:rPr lang="en-US" sz="1800" b="0" dirty="0" err="1">
                <a:solidFill>
                  <a:schemeClr val="tx1"/>
                </a:solidFill>
              </a:rPr>
              <a:t>spt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segitiga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persegi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dsb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dapat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didekati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dengan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pendekatan</a:t>
            </a:r>
            <a:r>
              <a:rPr lang="en-US" sz="1800" b="0" dirty="0">
                <a:solidFill>
                  <a:schemeClr val="tx1"/>
                </a:solidFill>
              </a:rPr>
              <a:t> Fourier</a:t>
            </a:r>
          </a:p>
        </p:txBody>
      </p:sp>
      <p:sp>
        <p:nvSpPr>
          <p:cNvPr id="2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3352800" cy="305165"/>
          </a:xfrm>
        </p:spPr>
        <p:txBody>
          <a:bodyPr/>
          <a:lstStyle/>
          <a:p>
            <a:r>
              <a:rPr lang="id-ID" sz="1400" dirty="0" smtClean="0">
                <a:solidFill>
                  <a:schemeClr val="tx1"/>
                </a:solidFill>
              </a:rPr>
              <a:t>TTH3B3 – Elektromagnetika Telekomunikasi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E9009B-5760-427A-8D85-2A44F35B5F23}"/>
</file>

<file path=customXml/itemProps2.xml><?xml version="1.0" encoding="utf-8"?>
<ds:datastoreItem xmlns:ds="http://schemas.openxmlformats.org/officeDocument/2006/customXml" ds:itemID="{145B28E8-965E-4A4B-93A9-07B95552641C}"/>
</file>

<file path=customXml/itemProps3.xml><?xml version="1.0" encoding="utf-8"?>
<ds:datastoreItem xmlns:ds="http://schemas.openxmlformats.org/officeDocument/2006/customXml" ds:itemID="{13D58D95-B4BD-42E5-A343-A5633B18C3F7}"/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1161</Words>
  <Application>Microsoft Office PowerPoint</Application>
  <PresentationFormat>On-screen Show (4:3)</PresentationFormat>
  <Paragraphs>179</Paragraphs>
  <Slides>24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TTH3B3 Elektromagnetika Telekomunikasi Gelombang Datar Elektromagnetik </vt:lpstr>
      <vt:lpstr>Tujuan Pembelajaran</vt:lpstr>
      <vt:lpstr>Organisasi Materi</vt:lpstr>
      <vt:lpstr>Slide 4</vt:lpstr>
      <vt:lpstr>Slide 5</vt:lpstr>
      <vt:lpstr>Slide 6</vt:lpstr>
      <vt:lpstr>Slide 7</vt:lpstr>
      <vt:lpstr>Slide 8</vt:lpstr>
      <vt:lpstr>Penurunan Persamaan Gelombang (1)</vt:lpstr>
      <vt:lpstr>Penurunan Persamaan Gelombang (2)</vt:lpstr>
      <vt:lpstr>Penurunan Persamaan Gelombang   (3)</vt:lpstr>
      <vt:lpstr>Penurunan Persamaan Gelombang (4)</vt:lpstr>
      <vt:lpstr>Slide 13</vt:lpstr>
      <vt:lpstr>Penurunan Persamaan Gelombang (6)</vt:lpstr>
      <vt:lpstr>Penurunan Persamaan Gelombang (7)</vt:lpstr>
      <vt:lpstr> Persamaan medan E dan H  Gelombang Bidang Datar   (1) </vt:lpstr>
      <vt:lpstr> Persamaan medan E dan H  Gelombang Bidang Datar   (2) </vt:lpstr>
      <vt:lpstr>Persamaan Gelombang Datar medan listrik  (E)     </vt:lpstr>
      <vt:lpstr>Persamaan Gelombang Datar Kuat Medan Magnet (H)</vt:lpstr>
      <vt:lpstr>Ilustrasi  Tampilan Gelombang</vt:lpstr>
      <vt:lpstr>Vektor Poynting  ( vektor arah rambat daya gelombang EM ) </vt:lpstr>
      <vt:lpstr>Vektor Poynting dan Tinjauan Daya yang merambat (1)</vt:lpstr>
      <vt:lpstr>Vektor Poynting dan Tinjauan Daya</vt:lpstr>
      <vt:lpstr>Vektor Poynting dan Tinjauan Daya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JohnTitor</dc:creator>
  <cp:lastModifiedBy>User</cp:lastModifiedBy>
  <cp:revision>466</cp:revision>
  <dcterms:created xsi:type="dcterms:W3CDTF">2014-10-22T16:11:34Z</dcterms:created>
  <dcterms:modified xsi:type="dcterms:W3CDTF">2019-08-26T08:14:43Z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