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5" r:id="rId3"/>
    <p:sldId id="261" r:id="rId4"/>
    <p:sldId id="309" r:id="rId5"/>
    <p:sldId id="319" r:id="rId6"/>
    <p:sldId id="320" r:id="rId7"/>
    <p:sldId id="321" r:id="rId8"/>
    <p:sldId id="322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1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56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73.wmf"/><Relationship Id="rId1" Type="http://schemas.openxmlformats.org/officeDocument/2006/relationships/image" Target="../media/image108.wmf"/><Relationship Id="rId6" Type="http://schemas.openxmlformats.org/officeDocument/2006/relationships/image" Target="../media/image41.wmf"/><Relationship Id="rId5" Type="http://schemas.openxmlformats.org/officeDocument/2006/relationships/image" Target="../media/image38.wmf"/><Relationship Id="rId4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34.wmf"/><Relationship Id="rId5" Type="http://schemas.openxmlformats.org/officeDocument/2006/relationships/image" Target="../media/image43.wmf"/><Relationship Id="rId4" Type="http://schemas.openxmlformats.org/officeDocument/2006/relationships/image" Target="../media/image13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43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4AC8-EC7E-4570-8B4C-B66C14C5E73A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D7F3-D383-4894-9FFC-6F2A66C81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5E7B-3779-4DFD-A02A-300A4E844CE6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21A0-FD2E-4C37-92A1-F128AED11134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740-7C89-42E3-A302-05EE96773FD0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940-35B3-46E6-82BA-7DC864DD2DF5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3B5-61E5-4C72-852C-78611E1A720A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FD5A-BA6D-47D9-A438-15DF7ED3FB01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E092-137E-46FF-9A61-1BA6FF041F06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2BF5-ABA0-462E-A998-1A084BDF6FA8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D586-4592-48FB-BC4C-B656B546E537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2F9-E4C2-4C23-BF6F-F2EB29500628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0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7A13-2C15-4423-A817-818EA7F4DEB2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FEG2C3 Elektromagnetika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D9C2-662B-423E-AB2B-17DDC61297D5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FEG2C3 Elektromagnetika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5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7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42.pn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0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2.png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2.png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5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19" Type="http://schemas.openxmlformats.org/officeDocument/2006/relationships/image" Target="../media/image52.png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8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19" Type="http://schemas.openxmlformats.org/officeDocument/2006/relationships/image" Target="../media/image87.png"/><Relationship Id="rId4" Type="http://schemas.openxmlformats.org/officeDocument/2006/relationships/image" Target="../media/image56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34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8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oleObject" Target="../embeddings/oleObject124.bin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0.wmf"/><Relationship Id="rId9" Type="http://schemas.openxmlformats.org/officeDocument/2006/relationships/image" Target="../media/image12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30.wmf"/><Relationship Id="rId3" Type="http://schemas.openxmlformats.org/officeDocument/2006/relationships/image" Target="../media/image132.png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2.png"/><Relationship Id="rId4" Type="http://schemas.openxmlformats.org/officeDocument/2006/relationships/image" Target="../media/image18.wmf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458200" cy="1089025"/>
          </a:xfrm>
        </p:spPr>
        <p:txBody>
          <a:bodyPr>
            <a:normAutofit fontScale="90000"/>
          </a:bodyPr>
          <a:lstStyle/>
          <a:p>
            <a:r>
              <a:rPr lang="id-ID" sz="2200" dirty="0"/>
              <a:t>TTH3B3</a:t>
            </a:r>
            <a:r>
              <a:rPr lang="en-US" sz="2200" dirty="0"/>
              <a:t> </a:t>
            </a:r>
            <a:r>
              <a:rPr lang="en-US" sz="2200" dirty="0" err="1"/>
              <a:t>Elektromagnetika</a:t>
            </a:r>
            <a:r>
              <a:rPr lang="en-US" sz="2200" dirty="0"/>
              <a:t> </a:t>
            </a:r>
            <a:r>
              <a:rPr lang="id-ID" sz="2200" dirty="0"/>
              <a:t>Telekomunikasi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b="1" dirty="0" err="1"/>
              <a:t>Bumbung</a:t>
            </a:r>
            <a:r>
              <a:rPr lang="en-US" sz="3600" b="1" dirty="0"/>
              <a:t> </a:t>
            </a:r>
            <a:r>
              <a:rPr lang="en-US" sz="3600" b="1" dirty="0" err="1"/>
              <a:t>Gelombang</a:t>
            </a:r>
            <a:r>
              <a:rPr lang="en-US" sz="3600" b="1" dirty="0"/>
              <a:t> </a:t>
            </a:r>
            <a:r>
              <a:rPr lang="id-ID" sz="3600" b="1" dirty="0"/>
              <a:t> –</a:t>
            </a:r>
            <a:r>
              <a:rPr lang="en-US" sz="3600" b="1" dirty="0"/>
              <a:t> Rectangular</a:t>
            </a:r>
            <a:br>
              <a:rPr lang="en-US" dirty="0"/>
            </a:br>
            <a:endParaRPr lang="en-US" sz="22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371600" y="4343400"/>
            <a:ext cx="6553200" cy="124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Dosen: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Trasma Yunita, M.T.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Ir. Bambang Sumajudin, M.T.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Dr. Levy Olivia Nur, M.T.</a:t>
            </a:r>
          </a:p>
        </p:txBody>
      </p:sp>
    </p:spTree>
    <p:extLst>
      <p:ext uri="{BB962C8B-B14F-4D97-AF65-F5344CB8AC3E}">
        <p14:creationId xmlns:p14="http://schemas.microsoft.com/office/powerpoint/2010/main" val="2152911904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AF8660-4224-46D8-8BD3-54D01EBBA860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3236607" y="849313"/>
          <a:ext cx="257404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1" name="Equation" r:id="rId3" imgW="1485720" imgH="1333440" progId="Equation.3">
                  <p:embed/>
                </p:oleObj>
              </mc:Choice>
              <mc:Fallback>
                <p:oleObj name="Equation" r:id="rId3" imgW="1485720" imgH="1333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607" y="849313"/>
                        <a:ext cx="2574040" cy="2503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6250404" y="849313"/>
          <a:ext cx="2420126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2" name="Equation" r:id="rId5" imgW="1396800" imgH="1333440" progId="Equation.3">
                  <p:embed/>
                </p:oleObj>
              </mc:Choice>
              <mc:Fallback>
                <p:oleObj name="Equation" r:id="rId5" imgW="1396800" imgH="1333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404" y="849313"/>
                        <a:ext cx="2420126" cy="2503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Oval 5"/>
          <p:cNvSpPr>
            <a:spLocks noChangeArrowheads="1"/>
          </p:cNvSpPr>
          <p:nvPr/>
        </p:nvSpPr>
        <p:spPr bwMode="auto">
          <a:xfrm>
            <a:off x="2853603" y="762000"/>
            <a:ext cx="3013797" cy="9906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6"/>
          <p:cNvSpPr>
            <a:spLocks noChangeArrowheads="1"/>
          </p:cNvSpPr>
          <p:nvPr/>
        </p:nvSpPr>
        <p:spPr bwMode="auto">
          <a:xfrm>
            <a:off x="6059842" y="1566863"/>
            <a:ext cx="2751409" cy="10239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7"/>
          <p:cNvSpPr txBox="1">
            <a:spLocks noChangeArrowheads="1"/>
          </p:cNvSpPr>
          <p:nvPr/>
        </p:nvSpPr>
        <p:spPr bwMode="auto">
          <a:xfrm>
            <a:off x="246264" y="792540"/>
            <a:ext cx="22867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b="1" dirty="0" err="1"/>
              <a:t>Lihat</a:t>
            </a:r>
            <a:r>
              <a:rPr lang="en-US" sz="2400" b="1" dirty="0"/>
              <a:t> </a:t>
            </a:r>
            <a:r>
              <a:rPr lang="en-US" sz="2400" b="1" dirty="0" err="1"/>
              <a:t>kembali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persamaan</a:t>
            </a:r>
            <a:r>
              <a:rPr lang="en-US" sz="2400" b="1" dirty="0">
                <a:solidFill>
                  <a:srgbClr val="C00000"/>
                </a:solidFill>
              </a:rPr>
              <a:t> (4) </a:t>
            </a:r>
            <a:r>
              <a:rPr lang="en-US" sz="2400" b="1" dirty="0" err="1"/>
              <a:t>disamping</a:t>
            </a:r>
            <a:r>
              <a:rPr lang="en-US" sz="2400" b="1" dirty="0"/>
              <a:t> yang </a:t>
            </a:r>
            <a:r>
              <a:rPr lang="en-US" sz="2400" b="1" dirty="0" err="1"/>
              <a:t>sudah</a:t>
            </a:r>
            <a:r>
              <a:rPr lang="en-US" sz="2400" b="1" dirty="0"/>
              <a:t> </a:t>
            </a:r>
            <a:r>
              <a:rPr lang="en-US" sz="2400" b="1" dirty="0" err="1"/>
              <a:t>kita</a:t>
            </a:r>
            <a:r>
              <a:rPr lang="en-US" sz="2400" b="1" dirty="0"/>
              <a:t> </a:t>
            </a:r>
            <a:r>
              <a:rPr lang="en-US" sz="2400" b="1" dirty="0" err="1"/>
              <a:t>dapatkan</a:t>
            </a:r>
            <a:r>
              <a:rPr lang="en-US" sz="2400" b="1" dirty="0"/>
              <a:t> !!</a:t>
            </a:r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246263" y="3632200"/>
          <a:ext cx="288480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3" name="Equation" r:id="rId7" imgW="1460160" imgH="431640" progId="Equation.3">
                  <p:embed/>
                </p:oleObj>
              </mc:Choice>
              <mc:Fallback>
                <p:oleObj name="Equation" r:id="rId7" imgW="14601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3" y="3632200"/>
                        <a:ext cx="2884802" cy="920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Line 9"/>
          <p:cNvSpPr>
            <a:spLocks noChangeShapeType="1"/>
          </p:cNvSpPr>
          <p:nvPr/>
        </p:nvSpPr>
        <p:spPr bwMode="auto">
          <a:xfrm flipH="1">
            <a:off x="990600" y="1524000"/>
            <a:ext cx="2057400" cy="2133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4960451" y="3632200"/>
          <a:ext cx="288480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4" name="Equation" r:id="rId9" imgW="1460160" imgH="431640" progId="Equation.3">
                  <p:embed/>
                </p:oleObj>
              </mc:Choice>
              <mc:Fallback>
                <p:oleObj name="Equation" r:id="rId9" imgW="14601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451" y="3632200"/>
                        <a:ext cx="2884802" cy="920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Line 11"/>
          <p:cNvSpPr>
            <a:spLocks noChangeShapeType="1"/>
          </p:cNvSpPr>
          <p:nvPr/>
        </p:nvSpPr>
        <p:spPr bwMode="auto">
          <a:xfrm flipH="1">
            <a:off x="5867399" y="2438400"/>
            <a:ext cx="6858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AutoShape 12"/>
          <p:cNvSpPr>
            <a:spLocks noChangeArrowheads="1"/>
          </p:cNvSpPr>
          <p:nvPr/>
        </p:nvSpPr>
        <p:spPr bwMode="auto">
          <a:xfrm>
            <a:off x="3236606" y="4133850"/>
            <a:ext cx="1495172" cy="419100"/>
          </a:xfrm>
          <a:prstGeom prst="leftArrow">
            <a:avLst>
              <a:gd name="adj1" fmla="val 50000"/>
              <a:gd name="adj2" fmla="val 9659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3"/>
          <p:cNvSpPr txBox="1">
            <a:spLocks noChangeArrowheads="1"/>
          </p:cNvSpPr>
          <p:nvPr/>
        </p:nvSpPr>
        <p:spPr bwMode="auto">
          <a:xfrm>
            <a:off x="3236607" y="3767138"/>
            <a:ext cx="172384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substitusikan !!</a:t>
            </a:r>
          </a:p>
        </p:txBody>
      </p:sp>
      <p:sp>
        <p:nvSpPr>
          <p:cNvPr id="6162" name="AutoShape 14"/>
          <p:cNvSpPr>
            <a:spLocks noChangeArrowheads="1"/>
          </p:cNvSpPr>
          <p:nvPr/>
        </p:nvSpPr>
        <p:spPr bwMode="auto">
          <a:xfrm flipV="1">
            <a:off x="1301679" y="4686300"/>
            <a:ext cx="861922" cy="1009650"/>
          </a:xfrm>
          <a:custGeom>
            <a:avLst/>
            <a:gdLst>
              <a:gd name="T0" fmla="*/ 653674 w 21600"/>
              <a:gd name="T1" fmla="*/ 0 h 21600"/>
              <a:gd name="T2" fmla="*/ 653674 w 21600"/>
              <a:gd name="T3" fmla="*/ 568302 h 21600"/>
              <a:gd name="T4" fmla="*/ 139888 w 21600"/>
              <a:gd name="T5" fmla="*/ 1009650 h 21600"/>
              <a:gd name="T6" fmla="*/ 933450 w 21600"/>
              <a:gd name="T7" fmla="*/ 28415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0" name="Object 15"/>
          <p:cNvGraphicFramePr>
            <a:graphicFrameLocks noChangeAspect="1"/>
          </p:cNvGraphicFramePr>
          <p:nvPr/>
        </p:nvGraphicFramePr>
        <p:xfrm>
          <a:off x="2239826" y="4927601"/>
          <a:ext cx="5079186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5" name="Equation" r:id="rId11" imgW="2247840" imgH="482400" progId="Equation.3">
                  <p:embed/>
                </p:oleObj>
              </mc:Choice>
              <mc:Fallback>
                <p:oleObj name="Equation" r:id="rId11" imgW="224784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826" y="4927601"/>
                        <a:ext cx="5079186" cy="11779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838200" y="76200"/>
              <a:ext cx="79248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- 5 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2057400" y="2800290"/>
            <a:ext cx="1066800" cy="400110"/>
          </a:xfrm>
          <a:prstGeom prst="rect">
            <a:avLst/>
          </a:prstGeom>
          <a:solidFill>
            <a:srgbClr val="FFFF00"/>
          </a:solidFill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Pers. (4)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24C5A8-EA65-47FC-B440-C34724FF4568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236607" y="849313"/>
          <a:ext cx="257404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5" name="Equation" r:id="rId3" imgW="1485720" imgH="1333440" progId="Equation.3">
                  <p:embed/>
                </p:oleObj>
              </mc:Choice>
              <mc:Fallback>
                <p:oleObj name="Equation" r:id="rId3" imgW="1485720" imgH="1333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607" y="849313"/>
                        <a:ext cx="2574040" cy="2503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6248400" y="849313"/>
          <a:ext cx="2420126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6" name="Equation" r:id="rId5" imgW="1396800" imgH="1333440" progId="Equation.3">
                  <p:embed/>
                </p:oleObj>
              </mc:Choice>
              <mc:Fallback>
                <p:oleObj name="Equation" r:id="rId5" imgW="1396800" imgH="1333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49313"/>
                        <a:ext cx="2420126" cy="2503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Oval 5"/>
          <p:cNvSpPr>
            <a:spLocks noChangeArrowheads="1"/>
          </p:cNvSpPr>
          <p:nvPr/>
        </p:nvSpPr>
        <p:spPr bwMode="auto">
          <a:xfrm>
            <a:off x="3007933" y="1490663"/>
            <a:ext cx="3013797" cy="10239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6"/>
          <p:cNvSpPr>
            <a:spLocks noChangeArrowheads="1"/>
          </p:cNvSpPr>
          <p:nvPr/>
        </p:nvSpPr>
        <p:spPr bwMode="auto">
          <a:xfrm>
            <a:off x="6021731" y="762000"/>
            <a:ext cx="2789521" cy="9906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7"/>
          <p:cNvSpPr txBox="1">
            <a:spLocks noChangeArrowheads="1"/>
          </p:cNvSpPr>
          <p:nvPr/>
        </p:nvSpPr>
        <p:spPr bwMode="auto">
          <a:xfrm>
            <a:off x="246264" y="987425"/>
            <a:ext cx="228673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Dengan </a:t>
            </a:r>
            <a:r>
              <a:rPr lang="en-US" sz="2400" b="1" dirty="0" err="1">
                <a:solidFill>
                  <a:srgbClr val="C00000"/>
                </a:solidFill>
              </a:rPr>
              <a:t>cara</a:t>
            </a:r>
            <a:r>
              <a:rPr lang="en-US" sz="2400" b="1" dirty="0">
                <a:solidFill>
                  <a:srgbClr val="C00000"/>
                </a:solidFill>
              </a:rPr>
              <a:t> yang </a:t>
            </a:r>
            <a:r>
              <a:rPr lang="en-US" sz="2400" b="1" dirty="0" err="1">
                <a:solidFill>
                  <a:srgbClr val="C00000"/>
                </a:solidFill>
              </a:rPr>
              <a:t>sama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utk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dapatkan</a:t>
            </a:r>
            <a:r>
              <a:rPr lang="en-US" sz="2400" b="1" dirty="0">
                <a:solidFill>
                  <a:srgbClr val="C00000"/>
                </a:solidFill>
              </a:rPr>
              <a:t>  </a:t>
            </a:r>
            <a:r>
              <a:rPr lang="en-US" sz="2400" b="1" dirty="0" err="1">
                <a:solidFill>
                  <a:srgbClr val="C00000"/>
                </a:solidFill>
              </a:rPr>
              <a:t>pers</a:t>
            </a:r>
            <a:r>
              <a:rPr lang="en-US" sz="2400" b="1" dirty="0">
                <a:solidFill>
                  <a:srgbClr val="C00000"/>
                </a:solidFill>
              </a:rPr>
              <a:t> :</a:t>
            </a:r>
          </a:p>
        </p:txBody>
      </p:sp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334215" y="3632200"/>
          <a:ext cx="2708899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7" name="Equation" r:id="rId7" imgW="1371600" imgH="431640" progId="Equation.3">
                  <p:embed/>
                </p:oleObj>
              </mc:Choice>
              <mc:Fallback>
                <p:oleObj name="Equation" r:id="rId7" imgW="13716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15" y="3632200"/>
                        <a:ext cx="2708899" cy="920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Line 9"/>
          <p:cNvSpPr>
            <a:spLocks noChangeShapeType="1"/>
          </p:cNvSpPr>
          <p:nvPr/>
        </p:nvSpPr>
        <p:spPr bwMode="auto">
          <a:xfrm flipH="1">
            <a:off x="1301679" y="2095500"/>
            <a:ext cx="1706255" cy="149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5048403" y="3632200"/>
          <a:ext cx="2708899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8" name="Equation" r:id="rId9" imgW="1371600" imgH="431640" progId="Equation.3">
                  <p:embed/>
                </p:oleObj>
              </mc:Choice>
              <mc:Fallback>
                <p:oleObj name="Equation" r:id="rId9" imgW="1371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403" y="3632200"/>
                        <a:ext cx="2708899" cy="920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Line 11"/>
          <p:cNvSpPr>
            <a:spLocks noChangeShapeType="1"/>
          </p:cNvSpPr>
          <p:nvPr/>
        </p:nvSpPr>
        <p:spPr bwMode="auto">
          <a:xfrm flipH="1">
            <a:off x="5943599" y="1752600"/>
            <a:ext cx="990599" cy="182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AutoShape 12"/>
          <p:cNvSpPr>
            <a:spLocks noChangeArrowheads="1"/>
          </p:cNvSpPr>
          <p:nvPr/>
        </p:nvSpPr>
        <p:spPr bwMode="auto">
          <a:xfrm>
            <a:off x="3236606" y="4133850"/>
            <a:ext cx="1495172" cy="419100"/>
          </a:xfrm>
          <a:prstGeom prst="leftArrow">
            <a:avLst>
              <a:gd name="adj1" fmla="val 50000"/>
              <a:gd name="adj2" fmla="val 965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13"/>
          <p:cNvSpPr txBox="1">
            <a:spLocks noChangeArrowheads="1"/>
          </p:cNvSpPr>
          <p:nvPr/>
        </p:nvSpPr>
        <p:spPr bwMode="auto">
          <a:xfrm>
            <a:off x="3236607" y="3767138"/>
            <a:ext cx="172384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substitusikan !!</a:t>
            </a:r>
          </a:p>
        </p:txBody>
      </p:sp>
      <p:sp>
        <p:nvSpPr>
          <p:cNvPr id="7186" name="AutoShape 14"/>
          <p:cNvSpPr>
            <a:spLocks noChangeArrowheads="1"/>
          </p:cNvSpPr>
          <p:nvPr/>
        </p:nvSpPr>
        <p:spPr bwMode="auto">
          <a:xfrm flipV="1">
            <a:off x="1301679" y="4686300"/>
            <a:ext cx="861922" cy="1009650"/>
          </a:xfrm>
          <a:custGeom>
            <a:avLst/>
            <a:gdLst>
              <a:gd name="T0" fmla="*/ 653674 w 21600"/>
              <a:gd name="T1" fmla="*/ 0 h 21600"/>
              <a:gd name="T2" fmla="*/ 653674 w 21600"/>
              <a:gd name="T3" fmla="*/ 568302 h 21600"/>
              <a:gd name="T4" fmla="*/ 139888 w 21600"/>
              <a:gd name="T5" fmla="*/ 1009650 h 21600"/>
              <a:gd name="T6" fmla="*/ 933450 w 21600"/>
              <a:gd name="T7" fmla="*/ 28415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4" name="Object 15"/>
          <p:cNvGraphicFramePr>
            <a:graphicFrameLocks noChangeAspect="1"/>
          </p:cNvGraphicFramePr>
          <p:nvPr/>
        </p:nvGraphicFramePr>
        <p:xfrm>
          <a:off x="2210509" y="4956176"/>
          <a:ext cx="513782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9" name="Equation" r:id="rId11" imgW="2273040" imgH="457200" progId="Equation.3">
                  <p:embed/>
                </p:oleObj>
              </mc:Choice>
              <mc:Fallback>
                <p:oleObj name="Equation" r:id="rId11" imgW="227304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509" y="4956176"/>
                        <a:ext cx="5137820" cy="11207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762000" y="76200"/>
              <a:ext cx="83820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- 6 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877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877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288778" name="Picture 10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981200"/>
            <a:ext cx="2390775" cy="409575"/>
          </a:xfrm>
          <a:prstGeom prst="rect">
            <a:avLst/>
          </a:prstGeom>
          <a:noFill/>
        </p:spPr>
      </p:pic>
      <p:sp>
        <p:nvSpPr>
          <p:cNvPr id="288780" name="Rectangle 12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AB665F-A82F-4BCE-9FE9-33953C7BD094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6127272" y="838200"/>
          <a:ext cx="257404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9" name="Equation" r:id="rId3" imgW="1485720" imgH="1333440" progId="Equation.3">
                  <p:embed/>
                </p:oleObj>
              </mc:Choice>
              <mc:Fallback>
                <p:oleObj name="Equation" r:id="rId3" imgW="1485720" imgH="1333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272" y="838200"/>
                        <a:ext cx="2574040" cy="2503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236607" y="925513"/>
          <a:ext cx="2420126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0" name="Equation" r:id="rId5" imgW="1396800" imgH="1333440" progId="Equation.3">
                  <p:embed/>
                </p:oleObj>
              </mc:Choice>
              <mc:Fallback>
                <p:oleObj name="Equation" r:id="rId5" imgW="1396800" imgH="1333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607" y="925513"/>
                        <a:ext cx="2420126" cy="2503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Oval 5"/>
          <p:cNvSpPr>
            <a:spLocks noChangeArrowheads="1"/>
          </p:cNvSpPr>
          <p:nvPr/>
        </p:nvSpPr>
        <p:spPr bwMode="auto">
          <a:xfrm>
            <a:off x="2796850" y="838200"/>
            <a:ext cx="3013797" cy="10239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6"/>
          <p:cNvSpPr>
            <a:spLocks noChangeArrowheads="1"/>
          </p:cNvSpPr>
          <p:nvPr/>
        </p:nvSpPr>
        <p:spPr bwMode="auto">
          <a:xfrm>
            <a:off x="6021731" y="1566863"/>
            <a:ext cx="2789521" cy="10239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334215" y="3632200"/>
          <a:ext cx="2708899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1" name="Equation" r:id="rId7" imgW="1371600" imgH="431640" progId="Equation.3">
                  <p:embed/>
                </p:oleObj>
              </mc:Choice>
              <mc:Fallback>
                <p:oleObj name="Equation" r:id="rId7" imgW="13716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15" y="3632200"/>
                        <a:ext cx="2708899" cy="920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Line 9"/>
          <p:cNvSpPr>
            <a:spLocks noChangeShapeType="1"/>
          </p:cNvSpPr>
          <p:nvPr/>
        </p:nvSpPr>
        <p:spPr bwMode="auto">
          <a:xfrm flipH="1">
            <a:off x="1301679" y="1752600"/>
            <a:ext cx="1974921" cy="1841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5048403" y="3727450"/>
          <a:ext cx="2708899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2" name="Equation" r:id="rId9" imgW="1371600" imgH="431640" progId="Equation.3">
                  <p:embed/>
                </p:oleObj>
              </mc:Choice>
              <mc:Fallback>
                <p:oleObj name="Equation" r:id="rId9" imgW="1371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403" y="3727450"/>
                        <a:ext cx="2708899" cy="920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Line 11"/>
          <p:cNvSpPr>
            <a:spLocks noChangeShapeType="1"/>
          </p:cNvSpPr>
          <p:nvPr/>
        </p:nvSpPr>
        <p:spPr bwMode="auto">
          <a:xfrm flipH="1">
            <a:off x="5810646" y="2514600"/>
            <a:ext cx="742553" cy="1079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AutoShape 12"/>
          <p:cNvSpPr>
            <a:spLocks noChangeArrowheads="1"/>
          </p:cNvSpPr>
          <p:nvPr/>
        </p:nvSpPr>
        <p:spPr bwMode="auto">
          <a:xfrm>
            <a:off x="3236606" y="4133850"/>
            <a:ext cx="1495172" cy="419100"/>
          </a:xfrm>
          <a:prstGeom prst="leftArrow">
            <a:avLst>
              <a:gd name="adj1" fmla="val 50000"/>
              <a:gd name="adj2" fmla="val 965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3"/>
          <p:cNvSpPr txBox="1">
            <a:spLocks noChangeArrowheads="1"/>
          </p:cNvSpPr>
          <p:nvPr/>
        </p:nvSpPr>
        <p:spPr bwMode="auto">
          <a:xfrm>
            <a:off x="3236607" y="3767138"/>
            <a:ext cx="172384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substitusikan !!</a:t>
            </a:r>
          </a:p>
        </p:txBody>
      </p:sp>
      <p:sp>
        <p:nvSpPr>
          <p:cNvPr id="8210" name="AutoShape 14"/>
          <p:cNvSpPr>
            <a:spLocks noChangeArrowheads="1"/>
          </p:cNvSpPr>
          <p:nvPr/>
        </p:nvSpPr>
        <p:spPr bwMode="auto">
          <a:xfrm flipV="1">
            <a:off x="1301679" y="4686300"/>
            <a:ext cx="861922" cy="1009650"/>
          </a:xfrm>
          <a:custGeom>
            <a:avLst/>
            <a:gdLst>
              <a:gd name="T0" fmla="*/ 653674 w 21600"/>
              <a:gd name="T1" fmla="*/ 0 h 21600"/>
              <a:gd name="T2" fmla="*/ 653674 w 21600"/>
              <a:gd name="T3" fmla="*/ 568302 h 21600"/>
              <a:gd name="T4" fmla="*/ 139888 w 21600"/>
              <a:gd name="T5" fmla="*/ 1009650 h 21600"/>
              <a:gd name="T6" fmla="*/ 933450 w 21600"/>
              <a:gd name="T7" fmla="*/ 28415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8" name="Object 15"/>
          <p:cNvGraphicFramePr>
            <a:graphicFrameLocks noChangeAspect="1"/>
          </p:cNvGraphicFramePr>
          <p:nvPr/>
        </p:nvGraphicFramePr>
        <p:xfrm>
          <a:off x="2210509" y="4956176"/>
          <a:ext cx="513782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3" name="Equation" r:id="rId11" imgW="2273040" imgH="457200" progId="Equation.3">
                  <p:embed/>
                </p:oleObj>
              </mc:Choice>
              <mc:Fallback>
                <p:oleObj name="Equation" r:id="rId11" imgW="227304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509" y="4956176"/>
                        <a:ext cx="5137820" cy="11207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46264" y="914400"/>
            <a:ext cx="228673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Dengan </a:t>
            </a:r>
            <a:r>
              <a:rPr lang="en-US" sz="2400" dirty="0" err="1"/>
              <a:t>cara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/>
              <a:t>dapatkan</a:t>
            </a:r>
            <a:r>
              <a:rPr lang="en-US" sz="2400" dirty="0"/>
              <a:t>  </a:t>
            </a:r>
            <a:r>
              <a:rPr lang="en-US" sz="2400" dirty="0" err="1"/>
              <a:t>pers</a:t>
            </a:r>
            <a:r>
              <a:rPr lang="en-US" sz="2400" dirty="0"/>
              <a:t> :</a:t>
            </a:r>
          </a:p>
        </p:txBody>
      </p:sp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9802" name="Picture 10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905000"/>
            <a:ext cx="2419350" cy="419100"/>
          </a:xfrm>
          <a:prstGeom prst="rect">
            <a:avLst/>
          </a:prstGeom>
          <a:noFill/>
        </p:spPr>
      </p:pic>
      <p:sp>
        <p:nvSpPr>
          <p:cNvPr id="289804" name="Rectangle 1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9803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0010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- 7 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CD911F-993C-4920-B8DA-1321FD66C389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6127272" y="925513"/>
          <a:ext cx="257404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3" name="Equation" r:id="rId3" imgW="1485720" imgH="1333440" progId="Equation.3">
                  <p:embed/>
                </p:oleObj>
              </mc:Choice>
              <mc:Fallback>
                <p:oleObj name="Equation" r:id="rId3" imgW="1485720" imgH="1333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272" y="925513"/>
                        <a:ext cx="2574040" cy="2503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3236607" y="925513"/>
          <a:ext cx="2420126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4" name="Equation" r:id="rId5" imgW="1396800" imgH="1333440" progId="Equation.3">
                  <p:embed/>
                </p:oleObj>
              </mc:Choice>
              <mc:Fallback>
                <p:oleObj name="Equation" r:id="rId5" imgW="1396800" imgH="1333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607" y="925513"/>
                        <a:ext cx="2420126" cy="2503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Oval 5"/>
          <p:cNvSpPr>
            <a:spLocks noChangeArrowheads="1"/>
          </p:cNvSpPr>
          <p:nvPr/>
        </p:nvSpPr>
        <p:spPr bwMode="auto">
          <a:xfrm>
            <a:off x="3043114" y="1566863"/>
            <a:ext cx="2767533" cy="10239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6"/>
          <p:cNvSpPr>
            <a:spLocks noChangeArrowheads="1"/>
          </p:cNvSpPr>
          <p:nvPr/>
        </p:nvSpPr>
        <p:spPr bwMode="auto">
          <a:xfrm>
            <a:off x="5911791" y="838200"/>
            <a:ext cx="2789521" cy="10239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246263" y="3632200"/>
          <a:ext cx="288480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5" name="Equation" r:id="rId7" imgW="1460160" imgH="431640" progId="Equation.3">
                  <p:embed/>
                </p:oleObj>
              </mc:Choice>
              <mc:Fallback>
                <p:oleObj name="Equation" r:id="rId7" imgW="14601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3" y="3632200"/>
                        <a:ext cx="2884802" cy="920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9"/>
          <p:cNvSpPr>
            <a:spLocks noChangeShapeType="1"/>
          </p:cNvSpPr>
          <p:nvPr/>
        </p:nvSpPr>
        <p:spPr bwMode="auto">
          <a:xfrm flipH="1">
            <a:off x="1447800" y="2209800"/>
            <a:ext cx="1600200" cy="1447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4960451" y="3632200"/>
          <a:ext cx="288480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6" name="Equation" r:id="rId9" imgW="1460160" imgH="431640" progId="Equation.3">
                  <p:embed/>
                </p:oleObj>
              </mc:Choice>
              <mc:Fallback>
                <p:oleObj name="Equation" r:id="rId9" imgW="14601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451" y="3632200"/>
                        <a:ext cx="2884802" cy="920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Line 11"/>
          <p:cNvSpPr>
            <a:spLocks noChangeShapeType="1"/>
          </p:cNvSpPr>
          <p:nvPr/>
        </p:nvSpPr>
        <p:spPr bwMode="auto">
          <a:xfrm flipH="1">
            <a:off x="5867399" y="1828800"/>
            <a:ext cx="1066800" cy="182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AutoShape 12"/>
          <p:cNvSpPr>
            <a:spLocks noChangeArrowheads="1"/>
          </p:cNvSpPr>
          <p:nvPr/>
        </p:nvSpPr>
        <p:spPr bwMode="auto">
          <a:xfrm>
            <a:off x="3236606" y="4133850"/>
            <a:ext cx="1495172" cy="419100"/>
          </a:xfrm>
          <a:prstGeom prst="leftArrow">
            <a:avLst>
              <a:gd name="adj1" fmla="val 50000"/>
              <a:gd name="adj2" fmla="val 965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Text Box 13"/>
          <p:cNvSpPr txBox="1">
            <a:spLocks noChangeArrowheads="1"/>
          </p:cNvSpPr>
          <p:nvPr/>
        </p:nvSpPr>
        <p:spPr bwMode="auto">
          <a:xfrm>
            <a:off x="3236607" y="3767138"/>
            <a:ext cx="172384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substitusikan !!</a:t>
            </a:r>
          </a:p>
        </p:txBody>
      </p:sp>
      <p:sp>
        <p:nvSpPr>
          <p:cNvPr id="9234" name="AutoShape 14"/>
          <p:cNvSpPr>
            <a:spLocks noChangeArrowheads="1"/>
          </p:cNvSpPr>
          <p:nvPr/>
        </p:nvSpPr>
        <p:spPr bwMode="auto">
          <a:xfrm flipV="1">
            <a:off x="1301679" y="4686300"/>
            <a:ext cx="861922" cy="1009650"/>
          </a:xfrm>
          <a:custGeom>
            <a:avLst/>
            <a:gdLst>
              <a:gd name="T0" fmla="*/ 653674 w 21600"/>
              <a:gd name="T1" fmla="*/ 0 h 21600"/>
              <a:gd name="T2" fmla="*/ 653674 w 21600"/>
              <a:gd name="T3" fmla="*/ 568302 h 21600"/>
              <a:gd name="T4" fmla="*/ 139888 w 21600"/>
              <a:gd name="T5" fmla="*/ 1009650 h 21600"/>
              <a:gd name="T6" fmla="*/ 933450 w 21600"/>
              <a:gd name="T7" fmla="*/ 28415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2" name="Object 15"/>
          <p:cNvGraphicFramePr>
            <a:graphicFrameLocks noChangeAspect="1"/>
          </p:cNvGraphicFramePr>
          <p:nvPr/>
        </p:nvGraphicFramePr>
        <p:xfrm>
          <a:off x="2339504" y="4956176"/>
          <a:ext cx="487983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7" name="Equation" r:id="rId11" imgW="2158920" imgH="457200" progId="Equation.3">
                  <p:embed/>
                </p:oleObj>
              </mc:Choice>
              <mc:Fallback>
                <p:oleObj name="Equation" r:id="rId11" imgW="215892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504" y="4956176"/>
                        <a:ext cx="4879830" cy="11207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46264" y="914400"/>
            <a:ext cx="228673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Dengan </a:t>
            </a:r>
            <a:r>
              <a:rPr lang="en-US" sz="2400" dirty="0" err="1">
                <a:solidFill>
                  <a:srgbClr val="C00000"/>
                </a:solidFill>
              </a:rPr>
              <a:t>cara</a:t>
            </a:r>
            <a:r>
              <a:rPr lang="en-US" sz="2400" dirty="0">
                <a:solidFill>
                  <a:srgbClr val="C00000"/>
                </a:solidFill>
              </a:rPr>
              <a:t> yang </a:t>
            </a:r>
            <a:r>
              <a:rPr lang="en-US" sz="2400" dirty="0" err="1">
                <a:solidFill>
                  <a:srgbClr val="C00000"/>
                </a:solidFill>
              </a:rPr>
              <a:t>sama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utk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dapatkan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dirty="0" err="1">
                <a:solidFill>
                  <a:srgbClr val="C00000"/>
                </a:solidFill>
              </a:rPr>
              <a:t>pers</a:t>
            </a:r>
            <a:r>
              <a:rPr lang="en-US" sz="2400" dirty="0">
                <a:solidFill>
                  <a:srgbClr val="C00000"/>
                </a:solidFill>
              </a:rPr>
              <a:t> :</a:t>
            </a:r>
          </a:p>
        </p:txBody>
      </p:sp>
      <p:pic>
        <p:nvPicPr>
          <p:cNvPr id="290823" name="Picture 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905000"/>
            <a:ext cx="2419350" cy="409575"/>
          </a:xfrm>
          <a:prstGeom prst="rect">
            <a:avLst/>
          </a:prstGeom>
          <a:noFill/>
        </p:spPr>
      </p:pic>
      <p:sp>
        <p:nvSpPr>
          <p:cNvPr id="290825" name="Rectangle 9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29082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762000" y="76200"/>
              <a:ext cx="79248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- 8 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F68F86-0FA6-4C2A-9E75-155BF954CE3F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26886" y="1339851"/>
          <a:ext cx="425977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6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86" y="1339851"/>
                        <a:ext cx="4259773" cy="9350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319557" y="2447926"/>
          <a:ext cx="426710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7" name="Equation" r:id="rId5" imgW="2273040" imgH="457200" progId="Equation.3">
                  <p:embed/>
                </p:oleObj>
              </mc:Choice>
              <mc:Fallback>
                <p:oleObj name="Equation" r:id="rId5" imgW="2273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57" y="2447926"/>
                        <a:ext cx="4267103" cy="930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319557" y="3581401"/>
          <a:ext cx="426710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8" name="Equation" r:id="rId7" imgW="2273040" imgH="457200" progId="Equation.3">
                  <p:embed/>
                </p:oleObj>
              </mc:Choice>
              <mc:Fallback>
                <p:oleObj name="Equation" r:id="rId7" imgW="22730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57" y="3581401"/>
                        <a:ext cx="4267103" cy="930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319557" y="4735512"/>
          <a:ext cx="426710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9" name="Equation" r:id="rId9" imgW="2158920" imgH="457200" progId="Equation.3">
                  <p:embed/>
                </p:oleObj>
              </mc:Choice>
              <mc:Fallback>
                <p:oleObj name="Equation" r:id="rId9" imgW="21589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57" y="4735512"/>
                        <a:ext cx="4267103" cy="9794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319557" y="757535"/>
            <a:ext cx="6919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/>
              <a:t>Maka</a:t>
            </a:r>
            <a:r>
              <a:rPr lang="en-US" sz="2400" b="1" dirty="0"/>
              <a:t> </a:t>
            </a:r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manipulasi</a:t>
            </a:r>
            <a:r>
              <a:rPr lang="en-US" sz="2400" b="1" dirty="0"/>
              <a:t>  pers.4 </a:t>
            </a:r>
            <a:r>
              <a:rPr lang="en-US" sz="2400" b="1" dirty="0" err="1"/>
              <a:t>adalah</a:t>
            </a:r>
            <a:r>
              <a:rPr lang="en-US" sz="2400" b="1" dirty="0"/>
              <a:t>  4 </a:t>
            </a:r>
            <a:r>
              <a:rPr lang="en-US" sz="2400" b="1" dirty="0" err="1"/>
              <a:t>pers</a:t>
            </a:r>
            <a:r>
              <a:rPr lang="en-US" sz="2400" b="1" dirty="0"/>
              <a:t> </a:t>
            </a:r>
            <a:r>
              <a:rPr lang="en-US" sz="2400" b="1" dirty="0" err="1"/>
              <a:t>berikut</a:t>
            </a:r>
            <a:r>
              <a:rPr lang="en-US" sz="2400" b="1" dirty="0"/>
              <a:t> : </a:t>
            </a:r>
          </a:p>
        </p:txBody>
      </p:sp>
      <p:sp>
        <p:nvSpPr>
          <p:cNvPr id="10251" name="AutoShape 8"/>
          <p:cNvSpPr>
            <a:spLocks/>
          </p:cNvSpPr>
          <p:nvPr/>
        </p:nvSpPr>
        <p:spPr bwMode="auto">
          <a:xfrm>
            <a:off x="4784549" y="1365250"/>
            <a:ext cx="386986" cy="4349750"/>
          </a:xfrm>
          <a:prstGeom prst="rightBrace">
            <a:avLst>
              <a:gd name="adj1" fmla="val 8649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9"/>
          <p:cNvSpPr txBox="1">
            <a:spLocks noChangeArrowheads="1"/>
          </p:cNvSpPr>
          <p:nvPr/>
        </p:nvSpPr>
        <p:spPr bwMode="auto">
          <a:xfrm>
            <a:off x="5171534" y="2133600"/>
            <a:ext cx="360600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b="1" dirty="0"/>
              <a:t>4 </a:t>
            </a:r>
            <a:r>
              <a:rPr lang="en-US" sz="2400" b="1" dirty="0" err="1"/>
              <a:t>buah</a:t>
            </a:r>
            <a:r>
              <a:rPr lang="en-US" sz="2400" b="1" dirty="0"/>
              <a:t> </a:t>
            </a:r>
            <a:r>
              <a:rPr lang="en-US" sz="2400" b="1" dirty="0" err="1"/>
              <a:t>persamaan</a:t>
            </a:r>
            <a:r>
              <a:rPr lang="en-US" sz="2400" b="1" dirty="0"/>
              <a:t> </a:t>
            </a:r>
            <a:r>
              <a:rPr lang="en-US" sz="2400" b="1" dirty="0" err="1"/>
              <a:t>umum</a:t>
            </a:r>
            <a:r>
              <a:rPr lang="en-US" sz="2400" b="1" dirty="0"/>
              <a:t> </a:t>
            </a:r>
            <a:r>
              <a:rPr lang="en-US" sz="2400" b="1" dirty="0" err="1"/>
              <a:t>medan</a:t>
            </a:r>
            <a:r>
              <a:rPr lang="en-US" sz="2400" b="1" dirty="0"/>
              <a:t> </a:t>
            </a:r>
            <a:r>
              <a:rPr lang="en-US" sz="2400" dirty="0"/>
              <a:t> WG </a:t>
            </a:r>
            <a:r>
              <a:rPr lang="en-US" sz="2400" dirty="0" err="1"/>
              <a:t>rektangular</a:t>
            </a:r>
            <a:r>
              <a:rPr lang="en-U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bhw</a:t>
            </a:r>
            <a:r>
              <a:rPr lang="en-US" sz="2400" dirty="0"/>
              <a:t> :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</a:t>
            </a:r>
            <a:r>
              <a:rPr lang="en-US" sz="2400" b="1" dirty="0" err="1"/>
              <a:t>Jika</a:t>
            </a:r>
            <a:r>
              <a:rPr lang="en-US" sz="2400" b="1" dirty="0"/>
              <a:t> </a:t>
            </a:r>
            <a:r>
              <a:rPr lang="en-US" sz="2400" b="1" dirty="0" err="1"/>
              <a:t>E</a:t>
            </a:r>
            <a:r>
              <a:rPr lang="en-US" sz="2400" b="1" baseline="-25000" dirty="0" err="1"/>
              <a:t>z</a:t>
            </a:r>
            <a:r>
              <a:rPr lang="en-US" sz="2400" b="1" dirty="0"/>
              <a:t> , H</a:t>
            </a:r>
            <a:r>
              <a:rPr lang="en-US" sz="2400" b="1" baseline="-25000" dirty="0"/>
              <a:t>z</a:t>
            </a:r>
            <a:r>
              <a:rPr lang="en-US" sz="2400" b="1" dirty="0"/>
              <a:t> ,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 </a:t>
            </a:r>
            <a:r>
              <a:rPr lang="en-US" sz="2400" b="1" dirty="0" err="1">
                <a:sym typeface="Symbol" pitchFamily="18" charset="2"/>
              </a:rPr>
              <a:t>diketahui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maka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komponen-komponen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lainnya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dapat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dihitung</a:t>
            </a:r>
            <a:r>
              <a:rPr lang="en-US" sz="2400" dirty="0">
                <a:sym typeface="Symbol" pitchFamily="18" charset="2"/>
              </a:rPr>
              <a:t> !!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762000" y="76200"/>
              <a:ext cx="79248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- 9 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3A31C3-AE0E-4C8D-982D-F4FF06F7CF17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50018" y="1397000"/>
          <a:ext cx="3455018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0" name="Equation" r:id="rId3" imgW="1993680" imgH="1396800" progId="Equation.3">
                  <p:embed/>
                </p:oleObj>
              </mc:Choice>
              <mc:Fallback>
                <p:oleObj name="Equation" r:id="rId3" imgW="1993680" imgH="139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18" y="1397000"/>
                        <a:ext cx="3455018" cy="26225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4592523" y="1397000"/>
          <a:ext cx="3548833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1" name="Equation" r:id="rId5" imgW="2057400" imgH="1396800" progId="Equation.3">
                  <p:embed/>
                </p:oleObj>
              </mc:Choice>
              <mc:Fallback>
                <p:oleObj name="Equation" r:id="rId5" imgW="205740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523" y="1397000"/>
                        <a:ext cx="3548833" cy="26098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5"/>
          <p:cNvSpPr txBox="1">
            <a:spLocks noChangeArrowheads="1"/>
          </p:cNvSpPr>
          <p:nvPr/>
        </p:nvSpPr>
        <p:spPr bwMode="auto">
          <a:xfrm>
            <a:off x="450019" y="605135"/>
            <a:ext cx="3359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/>
              <a:t>Karakterisasi</a:t>
            </a:r>
            <a:r>
              <a:rPr lang="en-US" sz="2400" b="1" dirty="0"/>
              <a:t> </a:t>
            </a:r>
            <a:r>
              <a:rPr lang="en-US" sz="2400" b="1" dirty="0" err="1"/>
              <a:t>E</a:t>
            </a:r>
            <a:r>
              <a:rPr lang="en-US" sz="2400" b="1" baseline="-25000" dirty="0" err="1"/>
              <a:t>z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H</a:t>
            </a:r>
            <a:r>
              <a:rPr lang="en-US" sz="2400" b="1" baseline="-25000" dirty="0"/>
              <a:t>z</a:t>
            </a:r>
            <a:endParaRPr lang="en-US" sz="2400" b="1" dirty="0"/>
          </a:p>
        </p:txBody>
      </p:sp>
      <p:sp>
        <p:nvSpPr>
          <p:cNvPr id="11275" name="Text Box 6"/>
          <p:cNvSpPr txBox="1">
            <a:spLocks noChangeArrowheads="1"/>
          </p:cNvSpPr>
          <p:nvPr/>
        </p:nvSpPr>
        <p:spPr bwMode="auto">
          <a:xfrm>
            <a:off x="450018" y="1002268"/>
            <a:ext cx="79581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Lihat</a:t>
            </a:r>
            <a:r>
              <a:rPr lang="en-US" sz="2000" b="1" dirty="0"/>
              <a:t> </a:t>
            </a:r>
            <a:r>
              <a:rPr lang="en-US" sz="2000" b="1" dirty="0" err="1"/>
              <a:t>kembali</a:t>
            </a:r>
            <a:r>
              <a:rPr lang="en-US" sz="2000" b="1" dirty="0"/>
              <a:t> Pers.3   </a:t>
            </a:r>
            <a:r>
              <a:rPr lang="en-US" sz="2000" dirty="0" err="1"/>
              <a:t>yaitu</a:t>
            </a:r>
            <a:r>
              <a:rPr lang="en-US" sz="2000" dirty="0"/>
              <a:t>  </a:t>
            </a:r>
            <a:r>
              <a:rPr lang="en-US" sz="2000" dirty="0" err="1"/>
              <a:t>hasil</a:t>
            </a:r>
            <a:r>
              <a:rPr lang="en-US" sz="2000" dirty="0"/>
              <a:t> dari </a:t>
            </a:r>
            <a:r>
              <a:rPr lang="en-US" sz="2000" dirty="0" err="1"/>
              <a:t>menerapkan</a:t>
            </a:r>
            <a:r>
              <a:rPr lang="en-US" sz="2000" dirty="0"/>
              <a:t> pers. Helmholtz</a:t>
            </a: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11276" name="Oval 7"/>
          <p:cNvSpPr>
            <a:spLocks noChangeArrowheads="1"/>
          </p:cNvSpPr>
          <p:nvPr/>
        </p:nvSpPr>
        <p:spPr bwMode="auto">
          <a:xfrm>
            <a:off x="140722" y="2952750"/>
            <a:ext cx="3922626" cy="1295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8"/>
          <p:cNvSpPr>
            <a:spLocks noChangeArrowheads="1"/>
          </p:cNvSpPr>
          <p:nvPr/>
        </p:nvSpPr>
        <p:spPr bwMode="auto">
          <a:xfrm>
            <a:off x="4415154" y="2990850"/>
            <a:ext cx="3922626" cy="1295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8" name="Object 9"/>
          <p:cNvGraphicFramePr>
            <a:graphicFrameLocks noChangeAspect="1"/>
          </p:cNvGraphicFramePr>
          <p:nvPr/>
        </p:nvGraphicFramePr>
        <p:xfrm>
          <a:off x="450018" y="4559300"/>
          <a:ext cx="376138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2" name="Equation" r:id="rId7" imgW="1879560" imgH="444240" progId="Equation.3">
                  <p:embed/>
                </p:oleObj>
              </mc:Choice>
              <mc:Fallback>
                <p:oleObj name="Equation" r:id="rId7" imgW="18795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18" y="4559300"/>
                        <a:ext cx="3761382" cy="9604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0"/>
          <p:cNvGraphicFramePr>
            <a:graphicFrameLocks noChangeAspect="1"/>
          </p:cNvGraphicFramePr>
          <p:nvPr/>
        </p:nvGraphicFramePr>
        <p:xfrm>
          <a:off x="4592522" y="4559300"/>
          <a:ext cx="3815619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3" name="Equation" r:id="rId9" imgW="1930320" imgH="444240" progId="Equation.3">
                  <p:embed/>
                </p:oleObj>
              </mc:Choice>
              <mc:Fallback>
                <p:oleObj name="Equation" r:id="rId9" imgW="19303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522" y="4559300"/>
                        <a:ext cx="3815619" cy="9477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1"/>
          <p:cNvSpPr txBox="1">
            <a:spLocks noChangeArrowheads="1"/>
          </p:cNvSpPr>
          <p:nvPr/>
        </p:nvSpPr>
        <p:spPr bwMode="auto">
          <a:xfrm>
            <a:off x="2146011" y="5557838"/>
            <a:ext cx="626213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200" b="1" dirty="0" err="1">
                <a:solidFill>
                  <a:srgbClr val="C00000"/>
                </a:solidFill>
              </a:rPr>
              <a:t>Dicari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solusi</a:t>
            </a:r>
            <a:r>
              <a:rPr lang="en-US" sz="2200" b="1" dirty="0">
                <a:solidFill>
                  <a:srgbClr val="C00000"/>
                </a:solidFill>
              </a:rPr>
              <a:t> dari </a:t>
            </a:r>
            <a:r>
              <a:rPr lang="en-US" sz="2200" b="1" dirty="0" err="1">
                <a:solidFill>
                  <a:srgbClr val="C00000"/>
                </a:solidFill>
              </a:rPr>
              <a:t>kedua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persamaan</a:t>
            </a:r>
            <a:r>
              <a:rPr lang="en-US" sz="2200" b="1" dirty="0">
                <a:solidFill>
                  <a:srgbClr val="C00000"/>
                </a:solidFill>
              </a:rPr>
              <a:t> di </a:t>
            </a:r>
            <a:r>
              <a:rPr lang="en-US" sz="2200" b="1" dirty="0" err="1">
                <a:solidFill>
                  <a:srgbClr val="C00000"/>
                </a:solidFill>
              </a:rPr>
              <a:t>atas</a:t>
            </a:r>
            <a:r>
              <a:rPr lang="en-US" sz="2200" b="1" dirty="0">
                <a:solidFill>
                  <a:srgbClr val="C00000"/>
                </a:solidFill>
              </a:rPr>
              <a:t>, untuk </a:t>
            </a:r>
            <a:r>
              <a:rPr lang="en-US" sz="2200" b="1" dirty="0" err="1">
                <a:solidFill>
                  <a:srgbClr val="C00000"/>
                </a:solidFill>
              </a:rPr>
              <a:t>mencari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E</a:t>
            </a:r>
            <a:r>
              <a:rPr lang="en-US" sz="2200" b="1" baseline="-25000" dirty="0" err="1">
                <a:solidFill>
                  <a:srgbClr val="C00000"/>
                </a:solidFill>
              </a:rPr>
              <a:t>z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dan</a:t>
            </a:r>
            <a:r>
              <a:rPr lang="en-US" sz="2200" b="1" dirty="0">
                <a:solidFill>
                  <a:srgbClr val="C00000"/>
                </a:solidFill>
              </a:rPr>
              <a:t> H</a:t>
            </a:r>
            <a:r>
              <a:rPr lang="en-US" sz="2200" b="1" baseline="-25000" dirty="0">
                <a:solidFill>
                  <a:srgbClr val="C00000"/>
                </a:solidFill>
              </a:rPr>
              <a:t>z</a:t>
            </a:r>
            <a:endParaRPr lang="en-US" sz="2200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- 10 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EA975-87A2-4C37-8138-A4A6A23948CB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50018" y="673100"/>
          <a:ext cx="376138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5" name="Equation" r:id="rId3" imgW="1879560" imgH="444240" progId="Equation.3">
                  <p:embed/>
                </p:oleObj>
              </mc:Choice>
              <mc:Fallback>
                <p:oleObj name="Equation" r:id="rId3" imgW="18795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18" y="673100"/>
                        <a:ext cx="3761382" cy="9604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4592522" y="673100"/>
          <a:ext cx="3815619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6" name="Equation" r:id="rId5" imgW="1930320" imgH="444240" progId="Equation.3">
                  <p:embed/>
                </p:oleObj>
              </mc:Choice>
              <mc:Fallback>
                <p:oleObj name="Equation" r:id="rId5" imgW="19303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522" y="673100"/>
                        <a:ext cx="3815619" cy="9477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5"/>
          <p:cNvSpPr txBox="1">
            <a:spLocks noChangeArrowheads="1"/>
          </p:cNvSpPr>
          <p:nvPr/>
        </p:nvSpPr>
        <p:spPr bwMode="auto">
          <a:xfrm>
            <a:off x="2321913" y="1785938"/>
            <a:ext cx="5755287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/>
              <a:t>Diasumsikan</a:t>
            </a:r>
            <a:r>
              <a:rPr lang="en-US" sz="2000" b="1" dirty="0"/>
              <a:t> </a:t>
            </a:r>
            <a:r>
              <a:rPr lang="en-US" sz="2400" b="1" dirty="0" err="1"/>
              <a:t>E</a:t>
            </a:r>
            <a:r>
              <a:rPr lang="en-US" sz="2400" b="1" baseline="-25000" dirty="0" err="1"/>
              <a:t>z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dibentuk</a:t>
            </a:r>
            <a:r>
              <a:rPr lang="en-US" sz="2000" b="1" dirty="0">
                <a:solidFill>
                  <a:srgbClr val="C00000"/>
                </a:solidFill>
              </a:rPr>
              <a:t> dari 3 </a:t>
            </a:r>
            <a:r>
              <a:rPr lang="en-US" sz="2000" b="1" dirty="0" err="1">
                <a:solidFill>
                  <a:srgbClr val="C00000"/>
                </a:solidFill>
              </a:rPr>
              <a:t>buah</a:t>
            </a:r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fungsi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/>
              <a:t>satu</a:t>
            </a:r>
            <a:r>
              <a:rPr lang="en-US" sz="2000" b="1" dirty="0"/>
              <a:t> </a:t>
            </a:r>
            <a:r>
              <a:rPr lang="en-US" sz="2000" b="1" dirty="0" err="1"/>
              <a:t>variabel</a:t>
            </a:r>
            <a:r>
              <a:rPr lang="en-US" sz="2000" b="1" dirty="0"/>
              <a:t> yang </a:t>
            </a:r>
            <a:r>
              <a:rPr lang="en-US" sz="2000" b="1" dirty="0" err="1"/>
              <a:t>saling</a:t>
            </a:r>
            <a:r>
              <a:rPr lang="en-US" sz="2000" b="1" dirty="0"/>
              <a:t> </a:t>
            </a:r>
            <a:r>
              <a:rPr lang="en-US" sz="2000" b="1" dirty="0" err="1"/>
              <a:t>terpisah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independen</a:t>
            </a:r>
            <a:r>
              <a:rPr lang="en-US" sz="2000" b="1" dirty="0"/>
              <a:t> </a:t>
            </a:r>
            <a:r>
              <a:rPr lang="en-US" sz="2000" b="1" dirty="0" err="1"/>
              <a:t>sbb</a:t>
            </a:r>
            <a:r>
              <a:rPr lang="en-US" sz="2000" b="1" dirty="0"/>
              <a:t> :</a:t>
            </a:r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2771931" y="2578100"/>
          <a:ext cx="316184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7" name="Equation" r:id="rId7" imgW="1663560" imgH="228600" progId="Equation.3">
                  <p:embed/>
                </p:oleObj>
              </mc:Choice>
              <mc:Fallback>
                <p:oleObj name="Equation" r:id="rId7" imgW="16635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931" y="2578100"/>
                        <a:ext cx="3161848" cy="4699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AutoShape 7"/>
          <p:cNvSpPr>
            <a:spLocks noChangeArrowheads="1"/>
          </p:cNvSpPr>
          <p:nvPr/>
        </p:nvSpPr>
        <p:spPr bwMode="auto">
          <a:xfrm>
            <a:off x="1477581" y="1747838"/>
            <a:ext cx="545298" cy="1490662"/>
          </a:xfrm>
          <a:prstGeom prst="downArrow">
            <a:avLst>
              <a:gd name="adj1" fmla="val 50000"/>
              <a:gd name="adj2" fmla="val 631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3" name="Object 8"/>
          <p:cNvGraphicFramePr>
            <a:graphicFrameLocks noChangeAspect="1"/>
          </p:cNvGraphicFramePr>
          <p:nvPr/>
        </p:nvGraphicFramePr>
        <p:xfrm>
          <a:off x="367930" y="3333750"/>
          <a:ext cx="800649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8" name="Equation" r:id="rId9" imgW="4000320" imgH="444240" progId="Equation.3">
                  <p:embed/>
                </p:oleObj>
              </mc:Choice>
              <mc:Fallback>
                <p:oleObj name="Equation" r:id="rId9" imgW="40003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0" y="3333750"/>
                        <a:ext cx="8006497" cy="9604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AutoShape 9"/>
          <p:cNvSpPr>
            <a:spLocks noChangeArrowheads="1"/>
          </p:cNvSpPr>
          <p:nvPr/>
        </p:nvSpPr>
        <p:spPr bwMode="auto">
          <a:xfrm>
            <a:off x="1477581" y="4389439"/>
            <a:ext cx="545298" cy="695325"/>
          </a:xfrm>
          <a:prstGeom prst="downArrow">
            <a:avLst>
              <a:gd name="adj1" fmla="val 43546"/>
              <a:gd name="adj2" fmla="val 422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0"/>
          <p:cNvSpPr txBox="1">
            <a:spLocks noChangeArrowheads="1"/>
          </p:cNvSpPr>
          <p:nvPr/>
        </p:nvSpPr>
        <p:spPr bwMode="auto">
          <a:xfrm>
            <a:off x="2321913" y="4389439"/>
            <a:ext cx="5488159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/>
              <a:t>Jika kedua ruas persamaan diatas dibagi dengan</a:t>
            </a:r>
            <a:r>
              <a:rPr lang="en-US"/>
              <a:t> </a:t>
            </a:r>
            <a:r>
              <a:rPr lang="en-US" sz="2400"/>
              <a:t>X(x)Y(y) e</a:t>
            </a:r>
            <a:r>
              <a:rPr lang="en-US" sz="2400" baseline="30000"/>
              <a:t>-</a:t>
            </a:r>
            <a:r>
              <a:rPr lang="en-US" sz="2400" baseline="30000">
                <a:sym typeface="Symbol" pitchFamily="18" charset="2"/>
              </a:rPr>
              <a:t> z</a:t>
            </a:r>
            <a:endParaRPr lang="en-US" sz="2400"/>
          </a:p>
        </p:txBody>
      </p:sp>
      <p:graphicFrame>
        <p:nvGraphicFramePr>
          <p:cNvPr id="12294" name="Object 11"/>
          <p:cNvGraphicFramePr>
            <a:graphicFrameLocks noChangeAspect="1"/>
          </p:cNvGraphicFramePr>
          <p:nvPr/>
        </p:nvGraphicFramePr>
        <p:xfrm>
          <a:off x="367930" y="5180014"/>
          <a:ext cx="543978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9" name="Equation" r:id="rId11" imgW="2717640" imgH="444240" progId="Equation.3">
                  <p:embed/>
                </p:oleObj>
              </mc:Choice>
              <mc:Fallback>
                <p:oleObj name="Equation" r:id="rId11" imgW="27176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0" y="5180014"/>
                        <a:ext cx="5439785" cy="9604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33400" y="129469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Pers.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              Rectangular WG  - 1 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389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389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pic>
          <p:nvPicPr>
            <p:cNvPr id="293898" name="Picture 10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38625" y="152400"/>
              <a:ext cx="1095375" cy="428625"/>
            </a:xfrm>
            <a:prstGeom prst="rect">
              <a:avLst/>
            </a:prstGeom>
            <a:noFill/>
          </p:spPr>
        </p:pic>
      </p:grp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867400" y="2590800"/>
            <a:ext cx="2362200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</a:p>
          <a:p>
            <a:r>
              <a:rPr lang="en-US" dirty="0" err="1"/>
              <a:t>Maka</a:t>
            </a:r>
            <a:r>
              <a:rPr lang="en-US" dirty="0"/>
              <a:t>  M </a:t>
            </a:r>
            <a:r>
              <a:rPr lang="en-US" dirty="0" err="1"/>
              <a:t>dan</a:t>
            </a:r>
            <a:r>
              <a:rPr lang="en-US" dirty="0"/>
              <a:t> 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</a:p>
        </p:txBody>
      </p:sp>
      <p:sp>
        <p:nvSpPr>
          <p:cNvPr id="13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2C95F-5EC8-4E93-8B4A-73193F3C6BF6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67930" y="665164"/>
          <a:ext cx="543978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9" name="Equation" r:id="rId3" imgW="2717640" imgH="444240" progId="Equation.3">
                  <p:embed/>
                </p:oleObj>
              </mc:Choice>
              <mc:Fallback>
                <p:oleObj name="Equation" r:id="rId3" imgW="271764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0" y="665164"/>
                        <a:ext cx="5439785" cy="9604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4"/>
          <p:cNvSpPr txBox="1">
            <a:spLocks noChangeArrowheads="1"/>
          </p:cNvSpPr>
          <p:nvPr/>
        </p:nvSpPr>
        <p:spPr bwMode="auto">
          <a:xfrm>
            <a:off x="1700392" y="1663700"/>
            <a:ext cx="675780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       </a:t>
            </a:r>
            <a:r>
              <a:rPr lang="en-US" dirty="0" err="1"/>
              <a:t>hasil</a:t>
            </a:r>
            <a:r>
              <a:rPr lang="en-US" dirty="0"/>
              <a:t> dari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:</a:t>
            </a:r>
          </a:p>
        </p:txBody>
      </p: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2332175" y="2406651"/>
          <a:ext cx="22999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0" name="Equation" r:id="rId5" imgW="1269720" imgH="444240" progId="Equation.3">
                  <p:embed/>
                </p:oleObj>
              </mc:Choice>
              <mc:Fallback>
                <p:oleObj name="Equation" r:id="rId5" imgW="12697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175" y="2406651"/>
                        <a:ext cx="2299925" cy="8683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2332175" y="3417888"/>
          <a:ext cx="2147476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1" name="Equation" r:id="rId7" imgW="1231560" imgH="444240" progId="Equation.3">
                  <p:embed/>
                </p:oleObj>
              </mc:Choice>
              <mc:Fallback>
                <p:oleObj name="Equation" r:id="rId7" imgW="12315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175" y="3417888"/>
                        <a:ext cx="2147476" cy="8366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8"/>
          <p:cNvSpPr txBox="1">
            <a:spLocks noChangeArrowheads="1"/>
          </p:cNvSpPr>
          <p:nvPr/>
        </p:nvSpPr>
        <p:spPr bwMode="auto">
          <a:xfrm>
            <a:off x="1829387" y="4254501"/>
            <a:ext cx="2321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Sehingga, </a:t>
            </a:r>
          </a:p>
        </p:txBody>
      </p:sp>
      <p:graphicFrame>
        <p:nvGraphicFramePr>
          <p:cNvPr id="13317" name="Object 10"/>
          <p:cNvGraphicFramePr>
            <a:graphicFrameLocks noChangeAspect="1"/>
          </p:cNvGraphicFramePr>
          <p:nvPr/>
        </p:nvGraphicFramePr>
        <p:xfrm>
          <a:off x="367930" y="4714876"/>
          <a:ext cx="344769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2" name="Equation" r:id="rId9" imgW="1473120" imgH="228600" progId="Equation.3">
                  <p:embed/>
                </p:oleObj>
              </mc:Choice>
              <mc:Fallback>
                <p:oleObj name="Equation" r:id="rId9" imgW="14731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0" y="4714876"/>
                        <a:ext cx="3447690" cy="5810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AutoShape 11"/>
          <p:cNvSpPr>
            <a:spLocks noChangeArrowheads="1"/>
          </p:cNvSpPr>
          <p:nvPr/>
        </p:nvSpPr>
        <p:spPr bwMode="auto">
          <a:xfrm>
            <a:off x="1207864" y="1663701"/>
            <a:ext cx="504254" cy="2987675"/>
          </a:xfrm>
          <a:prstGeom prst="downArrow">
            <a:avLst>
              <a:gd name="adj1" fmla="val 40694"/>
              <a:gd name="adj2" fmla="val 808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8" name="Object 12"/>
          <p:cNvGraphicFramePr>
            <a:graphicFrameLocks noChangeAspect="1"/>
          </p:cNvGraphicFramePr>
          <p:nvPr/>
        </p:nvGraphicFramePr>
        <p:xfrm>
          <a:off x="3160382" y="5413375"/>
          <a:ext cx="347847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3" name="Equation" r:id="rId11" imgW="1358640" imgH="279360" progId="Equation.3">
                  <p:embed/>
                </p:oleObj>
              </mc:Choice>
              <mc:Fallback>
                <p:oleObj name="Equation" r:id="rId11" imgW="135864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382" y="5413375"/>
                        <a:ext cx="3478473" cy="774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367930" y="5413375"/>
            <a:ext cx="298594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Konstanta propagasi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5753100" y="1638300"/>
            <a:ext cx="9906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Pers. 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             Rectangular WG   - 2 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492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pic>
          <p:nvPicPr>
            <p:cNvPr id="294919" name="Picture 7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19600" y="104775"/>
              <a:ext cx="1095375" cy="428625"/>
            </a:xfrm>
            <a:prstGeom prst="rect">
              <a:avLst/>
            </a:prstGeom>
            <a:noFill/>
          </p:spPr>
        </p:pic>
      </p:grp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B6CD12-3F84-441F-8E9C-6FB9D59B8A16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4338" name="Object 1027"/>
          <p:cNvGraphicFramePr>
            <a:graphicFrameLocks noChangeAspect="1"/>
          </p:cNvGraphicFramePr>
          <p:nvPr/>
        </p:nvGraphicFramePr>
        <p:xfrm>
          <a:off x="1789809" y="1779588"/>
          <a:ext cx="2147476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6" name="Equation" r:id="rId3" imgW="1269720" imgH="444240" progId="Equation.3">
                  <p:embed/>
                </p:oleObj>
              </mc:Choice>
              <mc:Fallback>
                <p:oleObj name="Equation" r:id="rId3" imgW="1269720" imgH="4442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09" y="1779588"/>
                        <a:ext cx="2147476" cy="8112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28"/>
          <p:cNvGraphicFramePr>
            <a:graphicFrameLocks noChangeAspect="1"/>
          </p:cNvGraphicFramePr>
          <p:nvPr/>
        </p:nvGraphicFramePr>
        <p:xfrm>
          <a:off x="1929285" y="2667000"/>
          <a:ext cx="195691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7" name="Equation" r:id="rId5" imgW="1231560" imgH="444240" progId="Equation.3">
                  <p:embed/>
                </p:oleObj>
              </mc:Choice>
              <mc:Fallback>
                <p:oleObj name="Equation" r:id="rId5" imgW="1231560" imgH="4442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285" y="2667000"/>
                        <a:ext cx="1956915" cy="7620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29"/>
          <p:cNvGraphicFramePr>
            <a:graphicFrameLocks noChangeAspect="1"/>
          </p:cNvGraphicFramePr>
          <p:nvPr/>
        </p:nvGraphicFramePr>
        <p:xfrm>
          <a:off x="4819730" y="1524000"/>
          <a:ext cx="2348299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8" name="Equation" r:id="rId7" imgW="1371600" imgH="419040" progId="Equation.3">
                  <p:embed/>
                </p:oleObj>
              </mc:Choice>
              <mc:Fallback>
                <p:oleObj name="Equation" r:id="rId7" imgW="1371600" imgH="419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730" y="1524000"/>
                        <a:ext cx="2348299" cy="7778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030"/>
          <p:cNvGraphicFramePr>
            <a:graphicFrameLocks noChangeAspect="1"/>
          </p:cNvGraphicFramePr>
          <p:nvPr/>
        </p:nvGraphicFramePr>
        <p:xfrm>
          <a:off x="4831457" y="2438400"/>
          <a:ext cx="2266211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9" name="Equation" r:id="rId9" imgW="1346040" imgH="444240" progId="Equation.3">
                  <p:embed/>
                </p:oleObj>
              </mc:Choice>
              <mc:Fallback>
                <p:oleObj name="Equation" r:id="rId9" imgW="1346040" imgH="4442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457" y="2438400"/>
                        <a:ext cx="2266211" cy="8080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031"/>
          <p:cNvSpPr txBox="1">
            <a:spLocks noChangeArrowheads="1"/>
          </p:cNvSpPr>
          <p:nvPr/>
        </p:nvSpPr>
        <p:spPr bwMode="auto">
          <a:xfrm>
            <a:off x="304898" y="666690"/>
            <a:ext cx="43741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 </a:t>
            </a:r>
            <a:r>
              <a:rPr lang="en-US" sz="2200" b="1" dirty="0" err="1"/>
              <a:t>Ingat</a:t>
            </a:r>
            <a:r>
              <a:rPr lang="en-US" sz="2200" b="1" dirty="0"/>
              <a:t> </a:t>
            </a:r>
            <a:r>
              <a:rPr lang="en-US" sz="2200" b="1" dirty="0" err="1"/>
              <a:t>kembali</a:t>
            </a:r>
            <a:r>
              <a:rPr lang="en-US" sz="2200" b="1" dirty="0"/>
              <a:t> </a:t>
            </a:r>
            <a:r>
              <a:rPr lang="en-US" sz="2200" b="1" dirty="0" err="1"/>
              <a:t>pemisalan</a:t>
            </a:r>
            <a:r>
              <a:rPr lang="en-US" sz="2200" b="1" dirty="0"/>
              <a:t> </a:t>
            </a:r>
            <a:r>
              <a:rPr lang="en-US" sz="2200" b="1" dirty="0" err="1"/>
              <a:t>berikut</a:t>
            </a:r>
            <a:r>
              <a:rPr lang="en-US" sz="2200" b="1" dirty="0"/>
              <a:t>  : </a:t>
            </a:r>
          </a:p>
        </p:txBody>
      </p:sp>
      <p:graphicFrame>
        <p:nvGraphicFramePr>
          <p:cNvPr id="14342" name="Object 1032"/>
          <p:cNvGraphicFramePr>
            <a:graphicFrameLocks noChangeAspect="1"/>
          </p:cNvGraphicFramePr>
          <p:nvPr/>
        </p:nvGraphicFramePr>
        <p:xfrm>
          <a:off x="479425" y="1106488"/>
          <a:ext cx="3803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0" name="Equation" r:id="rId11" imgW="1650960" imgH="228600" progId="Equation.3">
                  <p:embed/>
                </p:oleObj>
              </mc:Choice>
              <mc:Fallback>
                <p:oleObj name="Equation" r:id="rId11" imgW="165096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106488"/>
                        <a:ext cx="3803650" cy="5699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AutoShape 1033"/>
          <p:cNvSpPr>
            <a:spLocks noChangeArrowheads="1"/>
          </p:cNvSpPr>
          <p:nvPr/>
        </p:nvSpPr>
        <p:spPr bwMode="auto">
          <a:xfrm>
            <a:off x="4089735" y="1828800"/>
            <a:ext cx="589273" cy="266700"/>
          </a:xfrm>
          <a:prstGeom prst="rightArrow">
            <a:avLst>
              <a:gd name="adj1" fmla="val 50000"/>
              <a:gd name="adj2" fmla="val 5982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AutoShape 1034"/>
          <p:cNvSpPr>
            <a:spLocks noChangeArrowheads="1"/>
          </p:cNvSpPr>
          <p:nvPr/>
        </p:nvSpPr>
        <p:spPr bwMode="auto">
          <a:xfrm>
            <a:off x="4113188" y="2768600"/>
            <a:ext cx="589273" cy="266700"/>
          </a:xfrm>
          <a:prstGeom prst="rightArrow">
            <a:avLst>
              <a:gd name="adj1" fmla="val 50000"/>
              <a:gd name="adj2" fmla="val 5982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AutoShape 1035"/>
          <p:cNvSpPr>
            <a:spLocks/>
          </p:cNvSpPr>
          <p:nvPr/>
        </p:nvSpPr>
        <p:spPr bwMode="auto">
          <a:xfrm rot="5400000">
            <a:off x="5898401" y="1993706"/>
            <a:ext cx="292100" cy="2730887"/>
          </a:xfrm>
          <a:prstGeom prst="rightBrace">
            <a:avLst>
              <a:gd name="adj1" fmla="val 8437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036"/>
          <p:cNvSpPr txBox="1">
            <a:spLocks noChangeArrowheads="1"/>
          </p:cNvSpPr>
          <p:nvPr/>
        </p:nvSpPr>
        <p:spPr bwMode="auto">
          <a:xfrm>
            <a:off x="3746724" y="3505200"/>
            <a:ext cx="5211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C00000"/>
                </a:solidFill>
              </a:rPr>
              <a:t>Persamaan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diferensial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orde</a:t>
            </a:r>
            <a:r>
              <a:rPr lang="en-US" b="1" dirty="0">
                <a:solidFill>
                  <a:srgbClr val="C00000"/>
                </a:solidFill>
              </a:rPr>
              <a:t> 2 yang </a:t>
            </a:r>
            <a:r>
              <a:rPr lang="en-US" b="1" dirty="0" err="1">
                <a:solidFill>
                  <a:srgbClr val="C00000"/>
                </a:solidFill>
              </a:rPr>
              <a:t>solusinya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adalah</a:t>
            </a:r>
            <a:r>
              <a:rPr lang="en-US" b="1" dirty="0">
                <a:solidFill>
                  <a:srgbClr val="C00000"/>
                </a:solidFill>
              </a:rPr>
              <a:t> : </a:t>
            </a:r>
          </a:p>
        </p:txBody>
      </p:sp>
      <p:graphicFrame>
        <p:nvGraphicFramePr>
          <p:cNvPr id="14343" name="Object 1037"/>
          <p:cNvGraphicFramePr>
            <a:graphicFrameLocks noChangeAspect="1"/>
          </p:cNvGraphicFramePr>
          <p:nvPr/>
        </p:nvGraphicFramePr>
        <p:xfrm>
          <a:off x="4679008" y="3952875"/>
          <a:ext cx="3053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1" name="Equation" r:id="rId13" imgW="1866600" imgH="457200" progId="Equation.3">
                  <p:embed/>
                </p:oleObj>
              </mc:Choice>
              <mc:Fallback>
                <p:oleObj name="Equation" r:id="rId13" imgW="1866600" imgH="4572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008" y="3952875"/>
                        <a:ext cx="3053375" cy="8096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AutoShape 1038"/>
          <p:cNvSpPr>
            <a:spLocks noChangeArrowheads="1"/>
          </p:cNvSpPr>
          <p:nvPr/>
        </p:nvSpPr>
        <p:spPr bwMode="auto">
          <a:xfrm>
            <a:off x="949873" y="1828800"/>
            <a:ext cx="386986" cy="2933701"/>
          </a:xfrm>
          <a:prstGeom prst="downArrow">
            <a:avLst>
              <a:gd name="adj1" fmla="val 43935"/>
              <a:gd name="adj2" fmla="val 119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4" name="Object 1039"/>
          <p:cNvGraphicFramePr>
            <a:graphicFrameLocks noChangeAspect="1"/>
          </p:cNvGraphicFramePr>
          <p:nvPr/>
        </p:nvGraphicFramePr>
        <p:xfrm>
          <a:off x="168574" y="4813301"/>
          <a:ext cx="83407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2" name="Equation" r:id="rId15" imgW="3873240" imgH="228600" progId="Equation.3">
                  <p:embed/>
                </p:oleObj>
              </mc:Choice>
              <mc:Fallback>
                <p:oleObj name="Equation" r:id="rId15" imgW="3873240" imgH="2286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74" y="4813301"/>
                        <a:ext cx="8340712" cy="5318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1040"/>
          <p:cNvSpPr txBox="1">
            <a:spLocks noChangeArrowheads="1"/>
          </p:cNvSpPr>
          <p:nvPr/>
        </p:nvSpPr>
        <p:spPr bwMode="auto">
          <a:xfrm>
            <a:off x="199356" y="5359401"/>
            <a:ext cx="45265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Dengan </a:t>
            </a:r>
            <a:r>
              <a:rPr lang="en-US" sz="2000" b="1" dirty="0" err="1"/>
              <a:t>cara</a:t>
            </a:r>
            <a:r>
              <a:rPr lang="en-US" sz="2000" b="1" dirty="0"/>
              <a:t> yang </a:t>
            </a:r>
            <a:r>
              <a:rPr lang="en-US" sz="2000" b="1" dirty="0" err="1"/>
              <a:t>sama</a:t>
            </a:r>
            <a:r>
              <a:rPr lang="en-US" sz="2000" b="1" dirty="0"/>
              <a:t> </a:t>
            </a:r>
            <a:r>
              <a:rPr lang="en-US" sz="2000" b="1" dirty="0" err="1"/>
              <a:t>didapat</a:t>
            </a:r>
            <a:r>
              <a:rPr lang="en-US" sz="2000" b="1" dirty="0"/>
              <a:t>  : </a:t>
            </a:r>
          </a:p>
        </p:txBody>
      </p:sp>
      <p:graphicFrame>
        <p:nvGraphicFramePr>
          <p:cNvPr id="14345" name="Object 1041"/>
          <p:cNvGraphicFramePr>
            <a:graphicFrameLocks noChangeAspect="1"/>
          </p:cNvGraphicFramePr>
          <p:nvPr/>
        </p:nvGraphicFramePr>
        <p:xfrm>
          <a:off x="174438" y="5756276"/>
          <a:ext cx="85869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3" name="Equation" r:id="rId17" imgW="3987720" imgH="228600" progId="Equation.3">
                  <p:embed/>
                </p:oleObj>
              </mc:Choice>
              <mc:Fallback>
                <p:oleObj name="Equation" r:id="rId17" imgW="3987720" imgH="2286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38" y="5756276"/>
                        <a:ext cx="8586975" cy="5318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Pers. 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               Rectangular WG   - 3 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5947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pic>
          <p:nvPicPr>
            <p:cNvPr id="295946" name="Picture 10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95800" y="76200"/>
              <a:ext cx="1095375" cy="428625"/>
            </a:xfrm>
            <a:prstGeom prst="rect">
              <a:avLst/>
            </a:prstGeom>
            <a:noFill/>
          </p:spPr>
        </p:pic>
      </p:grp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2A3C14-8CF9-420C-B901-B50DD5D6C83A}" type="slidenum">
              <a:rPr lang="en-US"/>
              <a:pPr/>
              <a:t>19</a:t>
            </a:fld>
            <a:endParaRPr lang="en-US"/>
          </a:p>
        </p:txBody>
      </p:sp>
      <p:sp>
        <p:nvSpPr>
          <p:cNvPr id="15370" name="Text Box 3"/>
          <p:cNvSpPr txBox="1">
            <a:spLocks noChangeArrowheads="1"/>
          </p:cNvSpPr>
          <p:nvPr/>
        </p:nvSpPr>
        <p:spPr bwMode="auto">
          <a:xfrm>
            <a:off x="410439" y="639763"/>
            <a:ext cx="61331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u="sng" dirty="0"/>
              <a:t>Mode </a:t>
            </a:r>
            <a:r>
              <a:rPr lang="en-US" sz="2200" b="1" u="sng" dirty="0" err="1"/>
              <a:t>Gelombang</a:t>
            </a:r>
            <a:r>
              <a:rPr lang="en-US" sz="2200" b="1" u="sng" dirty="0"/>
              <a:t> </a:t>
            </a:r>
            <a:r>
              <a:rPr lang="en-US" sz="2200" b="1" u="sng" dirty="0" err="1"/>
              <a:t>Dalam</a:t>
            </a:r>
            <a:r>
              <a:rPr lang="en-US" sz="2200" b="1" u="sng" dirty="0"/>
              <a:t> Waveguide</a:t>
            </a:r>
          </a:p>
        </p:txBody>
      </p:sp>
      <p:sp>
        <p:nvSpPr>
          <p:cNvPr id="15371" name="Text Box 4"/>
          <p:cNvSpPr txBox="1">
            <a:spLocks noChangeArrowheads="1"/>
          </p:cNvSpPr>
          <p:nvPr/>
        </p:nvSpPr>
        <p:spPr bwMode="auto">
          <a:xfrm>
            <a:off x="410440" y="1108076"/>
            <a:ext cx="80314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Terdapat</a:t>
            </a:r>
            <a:r>
              <a:rPr lang="en-US" sz="2000" dirty="0"/>
              <a:t> 2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err="1"/>
              <a:t>medan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waveguide :</a:t>
            </a:r>
          </a:p>
        </p:txBody>
      </p:sp>
      <p:sp>
        <p:nvSpPr>
          <p:cNvPr id="15372" name="Text Box 5"/>
          <p:cNvSpPr txBox="1">
            <a:spLocks noChangeArrowheads="1"/>
          </p:cNvSpPr>
          <p:nvPr/>
        </p:nvSpPr>
        <p:spPr bwMode="auto">
          <a:xfrm>
            <a:off x="410439" y="1504951"/>
            <a:ext cx="4679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(1) </a:t>
            </a:r>
            <a:r>
              <a:rPr lang="en-US" b="1" i="1" dirty="0"/>
              <a:t>Transverse Electric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( mode TE )</a:t>
            </a:r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878047" y="1901825"/>
          <a:ext cx="19232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6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047" y="1901825"/>
                        <a:ext cx="1923201" cy="520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3007934" y="1901826"/>
            <a:ext cx="582090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1"/>
              <a:t>Medan listrik transversal terhadap sumbu bumbung gelombang</a:t>
            </a:r>
          </a:p>
        </p:txBody>
      </p:sp>
      <p:sp>
        <p:nvSpPr>
          <p:cNvPr id="15374" name="Text Box 8"/>
          <p:cNvSpPr txBox="1">
            <a:spLocks noChangeArrowheads="1"/>
          </p:cNvSpPr>
          <p:nvPr/>
        </p:nvSpPr>
        <p:spPr bwMode="auto">
          <a:xfrm>
            <a:off x="410439" y="2482851"/>
            <a:ext cx="4679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(2) </a:t>
            </a:r>
            <a:r>
              <a:rPr lang="en-US" b="1" i="1" dirty="0"/>
              <a:t>Transverse Magnetic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( mode TM )</a:t>
            </a:r>
          </a:p>
        </p:txBody>
      </p:sp>
      <p:graphicFrame>
        <p:nvGraphicFramePr>
          <p:cNvPr id="15363" name="Object 1"/>
          <p:cNvGraphicFramePr>
            <a:graphicFrameLocks noChangeAspect="1"/>
          </p:cNvGraphicFramePr>
          <p:nvPr/>
        </p:nvGraphicFramePr>
        <p:xfrm>
          <a:off x="825277" y="2879725"/>
          <a:ext cx="203020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7" name="Equation" r:id="rId5" imgW="965160" imgH="228600" progId="Equation.3">
                  <p:embed/>
                </p:oleObj>
              </mc:Choice>
              <mc:Fallback>
                <p:oleObj name="Equation" r:id="rId5" imgW="96516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277" y="2879725"/>
                        <a:ext cx="2030208" cy="520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0"/>
          <p:cNvSpPr txBox="1">
            <a:spLocks noChangeArrowheads="1"/>
          </p:cNvSpPr>
          <p:nvPr/>
        </p:nvSpPr>
        <p:spPr bwMode="auto">
          <a:xfrm>
            <a:off x="3007934" y="2879726"/>
            <a:ext cx="582090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i="1"/>
              <a:t>Medan magnet transversal terhadap sumbu bumbung gelombang</a:t>
            </a:r>
          </a:p>
        </p:txBody>
      </p:sp>
      <p:sp>
        <p:nvSpPr>
          <p:cNvPr id="15376" name="Text Box 11"/>
          <p:cNvSpPr txBox="1">
            <a:spLocks noChangeArrowheads="1"/>
          </p:cNvSpPr>
          <p:nvPr/>
        </p:nvSpPr>
        <p:spPr bwMode="auto">
          <a:xfrm>
            <a:off x="719735" y="3498850"/>
            <a:ext cx="8418402" cy="54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/>
              <a:t>Mode </a:t>
            </a:r>
            <a:r>
              <a:rPr lang="en-US" b="1" i="1" dirty="0"/>
              <a:t>Transverse Electromagnetic</a:t>
            </a:r>
            <a:r>
              <a:rPr lang="en-US" dirty="0"/>
              <a:t> ( </a:t>
            </a:r>
            <a:r>
              <a:rPr lang="en-US" b="1" dirty="0"/>
              <a:t>mode TEM </a:t>
            </a:r>
            <a:r>
              <a:rPr lang="en-US" dirty="0"/>
              <a:t>) </a:t>
            </a:r>
            <a:r>
              <a:rPr lang="en-US" b="1" u="sng" dirty="0"/>
              <a:t>TIDAK MUNGKIN ADA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waveguide </a:t>
            </a:r>
            <a:r>
              <a:rPr lang="en-US" dirty="0" err="1"/>
              <a:t>karena</a:t>
            </a:r>
            <a:r>
              <a:rPr lang="en-US" dirty="0"/>
              <a:t> :</a:t>
            </a:r>
          </a:p>
        </p:txBody>
      </p:sp>
      <p:sp>
        <p:nvSpPr>
          <p:cNvPr id="15377" name="Text Box 12"/>
          <p:cNvSpPr txBox="1">
            <a:spLocks noChangeArrowheads="1"/>
          </p:cNvSpPr>
          <p:nvPr/>
        </p:nvSpPr>
        <p:spPr bwMode="auto">
          <a:xfrm>
            <a:off x="1348586" y="4079875"/>
            <a:ext cx="7480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Jika E</a:t>
            </a:r>
            <a:r>
              <a:rPr lang="en-US" baseline="-25000"/>
              <a:t>z</a:t>
            </a:r>
            <a:r>
              <a:rPr lang="en-US"/>
              <a:t> dan H</a:t>
            </a:r>
            <a:r>
              <a:rPr lang="en-US" baseline="-25000"/>
              <a:t>z</a:t>
            </a:r>
            <a:r>
              <a:rPr lang="en-US"/>
              <a:t> = 0, maka semua komponen medan yang lain juga akan = 0</a:t>
            </a:r>
          </a:p>
        </p:txBody>
      </p:sp>
      <p:sp>
        <p:nvSpPr>
          <p:cNvPr id="15378" name="Text Box 13"/>
          <p:cNvSpPr txBox="1">
            <a:spLocks noChangeArrowheads="1"/>
          </p:cNvSpPr>
          <p:nvPr/>
        </p:nvSpPr>
        <p:spPr bwMode="auto">
          <a:xfrm>
            <a:off x="1348586" y="4464050"/>
            <a:ext cx="7480256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Disamping itu, mode TEM tak mungkin ada pada waveguide karena medan magnet pada bidang X-Y (z konstan) harus merupakan loop tertutup, 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3465280" y="5168900"/>
          <a:ext cx="174729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8" name="Equation" r:id="rId7" imgW="1054080" imgH="279360" progId="Equation.3">
                  <p:embed/>
                </p:oleObj>
              </mc:Choice>
              <mc:Fallback>
                <p:oleObj name="Equation" r:id="rId7" imgW="105408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280" y="5168900"/>
                        <a:ext cx="174729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1697459" y="5187950"/>
          <a:ext cx="110378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9" name="Equation" r:id="rId9" imgW="609480" imgH="215640" progId="Equation.3">
                  <p:embed/>
                </p:oleObj>
              </mc:Choice>
              <mc:Fallback>
                <p:oleObj name="Equation" r:id="rId9" imgW="6094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459" y="5187950"/>
                        <a:ext cx="1103789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Text Box 16"/>
          <p:cNvSpPr txBox="1">
            <a:spLocks noChangeArrowheads="1"/>
          </p:cNvSpPr>
          <p:nvPr/>
        </p:nvSpPr>
        <p:spPr bwMode="auto">
          <a:xfrm>
            <a:off x="2889200" y="5213351"/>
            <a:ext cx="664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dan</a:t>
            </a:r>
          </a:p>
        </p:txBody>
      </p:sp>
      <p:sp>
        <p:nvSpPr>
          <p:cNvPr id="15380" name="Text Box 17"/>
          <p:cNvSpPr txBox="1">
            <a:spLocks noChangeArrowheads="1"/>
          </p:cNvSpPr>
          <p:nvPr/>
        </p:nvSpPr>
        <p:spPr bwMode="auto">
          <a:xfrm>
            <a:off x="5230169" y="5175250"/>
            <a:ext cx="361626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menyebabkan semua komponen arus harus nol, padahal I</a:t>
            </a:r>
            <a:r>
              <a:rPr lang="en-US" baseline="-25000"/>
              <a:t>d</a:t>
            </a:r>
            <a:r>
              <a:rPr lang="en-US"/>
              <a:t> tidak nol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5344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Syarat</a:t>
              </a:r>
              <a:r>
                <a:rPr lang="en-US" sz="2800" b="1" dirty="0"/>
                <a:t>  Mode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TM  &amp;  TE  </a:t>
              </a:r>
              <a:r>
                <a:rPr lang="en-US" sz="2800" b="1" dirty="0" err="1"/>
                <a:t>pada</a:t>
              </a:r>
              <a:r>
                <a:rPr lang="en-US" sz="2800" b="1" dirty="0"/>
                <a:t>  Rectangular WG     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762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b="1" dirty="0" err="1"/>
              <a:t>Tujuan</a:t>
            </a:r>
            <a:r>
              <a:rPr lang="en-US" sz="3200" b="1" dirty="0"/>
              <a:t> </a:t>
            </a:r>
            <a:r>
              <a:rPr lang="en-US" sz="3200" b="1" dirty="0" err="1"/>
              <a:t>Pembelajaran</a:t>
            </a:r>
            <a:endParaRPr lang="en-US" sz="32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2190" y="1371600"/>
            <a:ext cx="8229600" cy="4038600"/>
          </a:xfrm>
          <a:solidFill>
            <a:srgbClr val="F6F7D9"/>
          </a:solidFill>
          <a:ln w="50800"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penurunan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gelombang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bumbung</a:t>
            </a:r>
            <a:r>
              <a:rPr lang="en-US" sz="2400" dirty="0"/>
              <a:t> </a:t>
            </a:r>
            <a:r>
              <a:rPr lang="en-US" sz="2400" dirty="0" err="1"/>
              <a:t>berbentuk</a:t>
            </a:r>
            <a:r>
              <a:rPr lang="en-US" sz="2400" dirty="0"/>
              <a:t> </a:t>
            </a:r>
            <a:r>
              <a:rPr lang="en-US" sz="2400" dirty="0" err="1"/>
              <a:t>rektangular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kriteria</a:t>
            </a:r>
            <a:r>
              <a:rPr lang="en-US" sz="2400" dirty="0"/>
              <a:t> material </a:t>
            </a:r>
            <a:r>
              <a:rPr lang="en-US" sz="2400" dirty="0" err="1"/>
              <a:t>bumbung</a:t>
            </a:r>
            <a:r>
              <a:rPr lang="en-US" sz="2400" dirty="0"/>
              <a:t> </a:t>
            </a:r>
            <a:r>
              <a:rPr lang="en-US" sz="2400" dirty="0" err="1"/>
              <a:t>gelombang</a:t>
            </a:r>
            <a:r>
              <a:rPr lang="en-US" sz="2400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parameter agar </a:t>
            </a:r>
            <a:r>
              <a:rPr lang="en-US" sz="2400" dirty="0" err="1"/>
              <a:t>gelombang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ditransmisikan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bumbung</a:t>
            </a:r>
            <a:r>
              <a:rPr lang="en-US" sz="2400" dirty="0"/>
              <a:t> </a:t>
            </a:r>
            <a:r>
              <a:rPr lang="en-US" sz="2400" dirty="0" err="1"/>
              <a:t>gelombang</a:t>
            </a:r>
            <a:r>
              <a:rPr lang="en-US" sz="24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mode </a:t>
            </a:r>
            <a:r>
              <a:rPr lang="en-US" sz="2400" dirty="0" err="1"/>
              <a:t>gelombang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ditransmisikan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bumbung</a:t>
            </a:r>
            <a:r>
              <a:rPr lang="en-US" sz="2400" dirty="0"/>
              <a:t>.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11904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315200" y="2895600"/>
            <a:ext cx="990600" cy="1219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614B96-DE02-4624-87AD-D69F5D91FDC1}" type="slidenum">
              <a:rPr lang="en-US"/>
              <a:pPr/>
              <a:t>20</a:t>
            </a:fld>
            <a:endParaRPr lang="en-US"/>
          </a:p>
        </p:txBody>
      </p:sp>
      <p:sp>
        <p:nvSpPr>
          <p:cNvPr id="16401" name="Text Box 3"/>
          <p:cNvSpPr txBox="1">
            <a:spLocks noChangeArrowheads="1"/>
          </p:cNvSpPr>
          <p:nvPr/>
        </p:nvSpPr>
        <p:spPr bwMode="auto">
          <a:xfrm>
            <a:off x="410439" y="757535"/>
            <a:ext cx="46949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/>
              <a:t>Mode TM (Transverse Magnetic)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685800" y="1447800"/>
          <a:ext cx="203020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7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2030208" cy="520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688952" y="2254251"/>
          <a:ext cx="5864884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8" name="Equation" r:id="rId5" imgW="3429000" imgH="228600" progId="Equation.3">
                  <p:embed/>
                </p:oleObj>
              </mc:Choice>
              <mc:Fallback>
                <p:oleObj name="Equation" r:id="rId5" imgW="342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52" y="2254251"/>
                        <a:ext cx="5864884" cy="4222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86837" y="587376"/>
            <a:ext cx="4098529" cy="1785938"/>
            <a:chOff x="240" y="368"/>
            <a:chExt cx="2796" cy="1125"/>
          </a:xfrm>
        </p:grpSpPr>
        <p:sp>
          <p:nvSpPr>
            <p:cNvPr id="16413" name="Line 7"/>
            <p:cNvSpPr>
              <a:spLocks noChangeShapeType="1"/>
            </p:cNvSpPr>
            <p:nvPr/>
          </p:nvSpPr>
          <p:spPr bwMode="auto">
            <a:xfrm flipV="1">
              <a:off x="768" y="512"/>
              <a:ext cx="0" cy="7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8"/>
            <p:cNvSpPr>
              <a:spLocks noChangeShapeType="1"/>
            </p:cNvSpPr>
            <p:nvPr/>
          </p:nvSpPr>
          <p:spPr bwMode="auto">
            <a:xfrm flipV="1">
              <a:off x="768" y="1284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Rectangle 9"/>
            <p:cNvSpPr>
              <a:spLocks noChangeArrowheads="1"/>
            </p:cNvSpPr>
            <p:nvPr/>
          </p:nvSpPr>
          <p:spPr bwMode="auto">
            <a:xfrm>
              <a:off x="768" y="828"/>
              <a:ext cx="948" cy="456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10"/>
            <p:cNvSpPr>
              <a:spLocks noChangeShapeType="1"/>
            </p:cNvSpPr>
            <p:nvPr/>
          </p:nvSpPr>
          <p:spPr bwMode="auto">
            <a:xfrm flipV="1">
              <a:off x="756" y="512"/>
              <a:ext cx="708" cy="3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11"/>
            <p:cNvSpPr>
              <a:spLocks noChangeShapeType="1"/>
            </p:cNvSpPr>
            <p:nvPr/>
          </p:nvSpPr>
          <p:spPr bwMode="auto">
            <a:xfrm flipV="1">
              <a:off x="1716" y="512"/>
              <a:ext cx="708" cy="3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12"/>
            <p:cNvSpPr>
              <a:spLocks noChangeShapeType="1"/>
            </p:cNvSpPr>
            <p:nvPr/>
          </p:nvSpPr>
          <p:spPr bwMode="auto">
            <a:xfrm flipV="1">
              <a:off x="1716" y="968"/>
              <a:ext cx="708" cy="3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Text Box 13"/>
            <p:cNvSpPr txBox="1">
              <a:spLocks noChangeArrowheads="1"/>
            </p:cNvSpPr>
            <p:nvPr/>
          </p:nvSpPr>
          <p:spPr bwMode="auto">
            <a:xfrm>
              <a:off x="1488" y="1260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y = b</a:t>
              </a:r>
            </a:p>
          </p:txBody>
        </p:sp>
        <p:sp>
          <p:nvSpPr>
            <p:cNvPr id="16420" name="Text Box 14"/>
            <p:cNvSpPr txBox="1">
              <a:spLocks noChangeArrowheads="1"/>
            </p:cNvSpPr>
            <p:nvPr/>
          </p:nvSpPr>
          <p:spPr bwMode="auto">
            <a:xfrm>
              <a:off x="240" y="694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x = a</a:t>
              </a:r>
            </a:p>
          </p:txBody>
        </p:sp>
        <p:sp>
          <p:nvSpPr>
            <p:cNvPr id="16421" name="Text Box 15"/>
            <p:cNvSpPr txBox="1">
              <a:spLocks noChangeArrowheads="1"/>
            </p:cNvSpPr>
            <p:nvPr/>
          </p:nvSpPr>
          <p:spPr bwMode="auto">
            <a:xfrm>
              <a:off x="360" y="368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x</a:t>
              </a:r>
            </a:p>
          </p:txBody>
        </p:sp>
        <p:sp>
          <p:nvSpPr>
            <p:cNvPr id="16422" name="Text Box 16"/>
            <p:cNvSpPr txBox="1">
              <a:spLocks noChangeArrowheads="1"/>
            </p:cNvSpPr>
            <p:nvPr/>
          </p:nvSpPr>
          <p:spPr bwMode="auto">
            <a:xfrm>
              <a:off x="2052" y="1152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y</a:t>
              </a:r>
            </a:p>
          </p:txBody>
        </p:sp>
        <p:sp>
          <p:nvSpPr>
            <p:cNvPr id="16423" name="Line 17"/>
            <p:cNvSpPr>
              <a:spLocks noChangeShapeType="1"/>
            </p:cNvSpPr>
            <p:nvPr/>
          </p:nvSpPr>
          <p:spPr bwMode="auto">
            <a:xfrm flipV="1">
              <a:off x="1716" y="694"/>
              <a:ext cx="132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Freeform 18"/>
            <p:cNvSpPr>
              <a:spLocks/>
            </p:cNvSpPr>
            <p:nvPr/>
          </p:nvSpPr>
          <p:spPr bwMode="auto">
            <a:xfrm>
              <a:off x="1737" y="540"/>
              <a:ext cx="681" cy="708"/>
            </a:xfrm>
            <a:custGeom>
              <a:avLst/>
              <a:gdLst>
                <a:gd name="T0" fmla="*/ 0 w 681"/>
                <a:gd name="T1" fmla="*/ 708 h 708"/>
                <a:gd name="T2" fmla="*/ 669 w 681"/>
                <a:gd name="T3" fmla="*/ 408 h 708"/>
                <a:gd name="T4" fmla="*/ 681 w 681"/>
                <a:gd name="T5" fmla="*/ 317 h 708"/>
                <a:gd name="T6" fmla="*/ 639 w 681"/>
                <a:gd name="T7" fmla="*/ 257 h 708"/>
                <a:gd name="T8" fmla="*/ 633 w 681"/>
                <a:gd name="T9" fmla="*/ 209 h 708"/>
                <a:gd name="T10" fmla="*/ 663 w 681"/>
                <a:gd name="T11" fmla="*/ 164 h 708"/>
                <a:gd name="T12" fmla="*/ 681 w 681"/>
                <a:gd name="T13" fmla="*/ 113 h 708"/>
                <a:gd name="T14" fmla="*/ 666 w 681"/>
                <a:gd name="T15" fmla="*/ 72 h 708"/>
                <a:gd name="T16" fmla="*/ 678 w 681"/>
                <a:gd name="T17" fmla="*/ 0 h 708"/>
                <a:gd name="T18" fmla="*/ 0 w 681"/>
                <a:gd name="T19" fmla="*/ 300 h 708"/>
                <a:gd name="T20" fmla="*/ 0 w 681"/>
                <a:gd name="T21" fmla="*/ 708 h 7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1"/>
                <a:gd name="T34" fmla="*/ 0 h 708"/>
                <a:gd name="T35" fmla="*/ 681 w 681"/>
                <a:gd name="T36" fmla="*/ 708 h 7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1" h="708">
                  <a:moveTo>
                    <a:pt x="0" y="708"/>
                  </a:moveTo>
                  <a:lnTo>
                    <a:pt x="669" y="408"/>
                  </a:lnTo>
                  <a:lnTo>
                    <a:pt x="681" y="317"/>
                  </a:lnTo>
                  <a:lnTo>
                    <a:pt x="639" y="257"/>
                  </a:lnTo>
                  <a:lnTo>
                    <a:pt x="633" y="209"/>
                  </a:lnTo>
                  <a:lnTo>
                    <a:pt x="663" y="164"/>
                  </a:lnTo>
                  <a:lnTo>
                    <a:pt x="681" y="113"/>
                  </a:lnTo>
                  <a:lnTo>
                    <a:pt x="666" y="72"/>
                  </a:lnTo>
                  <a:lnTo>
                    <a:pt x="678" y="0"/>
                  </a:lnTo>
                  <a:lnTo>
                    <a:pt x="0" y="30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Freeform 19"/>
            <p:cNvSpPr>
              <a:spLocks/>
            </p:cNvSpPr>
            <p:nvPr/>
          </p:nvSpPr>
          <p:spPr bwMode="auto">
            <a:xfrm>
              <a:off x="864" y="498"/>
              <a:ext cx="1524" cy="303"/>
            </a:xfrm>
            <a:custGeom>
              <a:avLst/>
              <a:gdLst>
                <a:gd name="T0" fmla="*/ 0 w 1524"/>
                <a:gd name="T1" fmla="*/ 303 h 303"/>
                <a:gd name="T2" fmla="*/ 852 w 1524"/>
                <a:gd name="T3" fmla="*/ 303 h 303"/>
                <a:gd name="T4" fmla="*/ 1524 w 1524"/>
                <a:gd name="T5" fmla="*/ 6 h 303"/>
                <a:gd name="T6" fmla="*/ 1329 w 1524"/>
                <a:gd name="T7" fmla="*/ 6 h 303"/>
                <a:gd name="T8" fmla="*/ 1236 w 1524"/>
                <a:gd name="T9" fmla="*/ 27 h 303"/>
                <a:gd name="T10" fmla="*/ 1152 w 1524"/>
                <a:gd name="T11" fmla="*/ 18 h 303"/>
                <a:gd name="T12" fmla="*/ 1128 w 1524"/>
                <a:gd name="T13" fmla="*/ 15 h 303"/>
                <a:gd name="T14" fmla="*/ 993 w 1524"/>
                <a:gd name="T15" fmla="*/ 18 h 303"/>
                <a:gd name="T16" fmla="*/ 933 w 1524"/>
                <a:gd name="T17" fmla="*/ 0 h 303"/>
                <a:gd name="T18" fmla="*/ 795 w 1524"/>
                <a:gd name="T19" fmla="*/ 15 h 303"/>
                <a:gd name="T20" fmla="*/ 744 w 1524"/>
                <a:gd name="T21" fmla="*/ 24 h 303"/>
                <a:gd name="T22" fmla="*/ 630 w 1524"/>
                <a:gd name="T23" fmla="*/ 18 h 303"/>
                <a:gd name="T24" fmla="*/ 0 w 1524"/>
                <a:gd name="T25" fmla="*/ 303 h 3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303"/>
                <a:gd name="T41" fmla="*/ 1524 w 1524"/>
                <a:gd name="T42" fmla="*/ 303 h 3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303">
                  <a:moveTo>
                    <a:pt x="0" y="303"/>
                  </a:moveTo>
                  <a:lnTo>
                    <a:pt x="852" y="303"/>
                  </a:lnTo>
                  <a:lnTo>
                    <a:pt x="1524" y="6"/>
                  </a:lnTo>
                  <a:lnTo>
                    <a:pt x="1329" y="6"/>
                  </a:lnTo>
                  <a:lnTo>
                    <a:pt x="1236" y="27"/>
                  </a:lnTo>
                  <a:lnTo>
                    <a:pt x="1152" y="18"/>
                  </a:lnTo>
                  <a:lnTo>
                    <a:pt x="1128" y="15"/>
                  </a:lnTo>
                  <a:lnTo>
                    <a:pt x="993" y="18"/>
                  </a:lnTo>
                  <a:lnTo>
                    <a:pt x="933" y="0"/>
                  </a:lnTo>
                  <a:lnTo>
                    <a:pt x="795" y="15"/>
                  </a:lnTo>
                  <a:lnTo>
                    <a:pt x="744" y="24"/>
                  </a:lnTo>
                  <a:lnTo>
                    <a:pt x="630" y="18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20"/>
            <p:cNvSpPr>
              <a:spLocks noChangeShapeType="1"/>
            </p:cNvSpPr>
            <p:nvPr/>
          </p:nvSpPr>
          <p:spPr bwMode="auto">
            <a:xfrm flipV="1">
              <a:off x="804" y="828"/>
              <a:ext cx="933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Text Box 21"/>
            <p:cNvSpPr txBox="1">
              <a:spLocks noChangeArrowheads="1"/>
            </p:cNvSpPr>
            <p:nvPr/>
          </p:nvSpPr>
          <p:spPr bwMode="auto">
            <a:xfrm>
              <a:off x="1332" y="905"/>
              <a:ext cx="3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ym typeface="Symbol" pitchFamily="18" charset="2"/>
                </a:rPr>
                <a:t>, </a:t>
              </a:r>
              <a:endParaRPr lang="en-US" b="1"/>
            </a:p>
          </p:txBody>
        </p:sp>
        <p:sp>
          <p:nvSpPr>
            <p:cNvPr id="16428" name="Text Box 22"/>
            <p:cNvSpPr txBox="1">
              <a:spLocks noChangeArrowheads="1"/>
            </p:cNvSpPr>
            <p:nvPr/>
          </p:nvSpPr>
          <p:spPr bwMode="auto">
            <a:xfrm>
              <a:off x="1233" y="1034"/>
              <a:ext cx="5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ym typeface="Symbol" pitchFamily="18" charset="2"/>
                </a:rPr>
                <a:t> = 0</a:t>
              </a:r>
              <a:endParaRPr lang="en-US" b="1"/>
            </a:p>
          </p:txBody>
        </p:sp>
        <p:sp>
          <p:nvSpPr>
            <p:cNvPr id="16429" name="Text Box 23"/>
            <p:cNvSpPr txBox="1">
              <a:spLocks noChangeArrowheads="1"/>
            </p:cNvSpPr>
            <p:nvPr/>
          </p:nvSpPr>
          <p:spPr bwMode="auto">
            <a:xfrm>
              <a:off x="1221" y="540"/>
              <a:ext cx="5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ym typeface="Symbol" pitchFamily="18" charset="2"/>
                </a:rPr>
                <a:t> = </a:t>
              </a:r>
              <a:endParaRPr lang="en-US" b="1" dirty="0"/>
            </a:p>
          </p:txBody>
        </p:sp>
      </p:grpSp>
      <p:graphicFrame>
        <p:nvGraphicFramePr>
          <p:cNvPr id="16388" name="Object 24"/>
          <p:cNvGraphicFramePr>
            <a:graphicFrameLocks noChangeAspect="1"/>
          </p:cNvGraphicFramePr>
          <p:nvPr/>
        </p:nvGraphicFramePr>
        <p:xfrm>
          <a:off x="2971800" y="1524000"/>
          <a:ext cx="7813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9" name="Equation" r:id="rId7" imgW="457200" imgH="228600" progId="Equation.3">
                  <p:embed/>
                </p:oleObj>
              </mc:Choice>
              <mc:Fallback>
                <p:oleObj name="Equation" r:id="rId7" imgW="4572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781300" cy="4222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AutoShape 25"/>
          <p:cNvSpPr>
            <a:spLocks noChangeArrowheads="1"/>
          </p:cNvSpPr>
          <p:nvPr/>
        </p:nvSpPr>
        <p:spPr bwMode="auto">
          <a:xfrm>
            <a:off x="1078869" y="2727326"/>
            <a:ext cx="375259" cy="1147763"/>
          </a:xfrm>
          <a:prstGeom prst="downArrow">
            <a:avLst>
              <a:gd name="adj1" fmla="val 50000"/>
              <a:gd name="adj2" fmla="val 7060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9" name="Object 26"/>
          <p:cNvGraphicFramePr>
            <a:graphicFrameLocks noChangeAspect="1"/>
          </p:cNvGraphicFramePr>
          <p:nvPr/>
        </p:nvGraphicFramePr>
        <p:xfrm>
          <a:off x="1587521" y="3048000"/>
          <a:ext cx="461451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0" name="Equation" r:id="rId9" imgW="2895480" imgH="482400" progId="Equation.3">
                  <p:embed/>
                </p:oleObj>
              </mc:Choice>
              <mc:Fallback>
                <p:oleObj name="Equation" r:id="rId9" imgW="2895480" imgH="48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21" y="3048000"/>
                        <a:ext cx="4614510" cy="8270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27"/>
          <p:cNvSpPr txBox="1">
            <a:spLocks noChangeArrowheads="1"/>
          </p:cNvSpPr>
          <p:nvPr/>
        </p:nvSpPr>
        <p:spPr bwMode="auto">
          <a:xfrm>
            <a:off x="1583123" y="2651126"/>
            <a:ext cx="1770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Syarat batas :</a:t>
            </a:r>
          </a:p>
        </p:txBody>
      </p:sp>
      <p:graphicFrame>
        <p:nvGraphicFramePr>
          <p:cNvPr id="16390" name="Object 29"/>
          <p:cNvGraphicFramePr>
            <a:graphicFrameLocks noChangeAspect="1"/>
          </p:cNvGraphicFramePr>
          <p:nvPr/>
        </p:nvGraphicFramePr>
        <p:xfrm>
          <a:off x="515981" y="4221164"/>
          <a:ext cx="3740861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1" name="Equation" r:id="rId11" imgW="1574640" imgH="228600" progId="Equation.3">
                  <p:embed/>
                </p:oleObj>
              </mc:Choice>
              <mc:Fallback>
                <p:oleObj name="Equation" r:id="rId11" imgW="157464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81" y="4221164"/>
                        <a:ext cx="3740861" cy="5857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Line 30"/>
          <p:cNvSpPr>
            <a:spLocks noChangeShapeType="1"/>
          </p:cNvSpPr>
          <p:nvPr/>
        </p:nvSpPr>
        <p:spPr bwMode="auto">
          <a:xfrm>
            <a:off x="4375576" y="4271964"/>
            <a:ext cx="0" cy="604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31"/>
          <p:cNvSpPr txBox="1">
            <a:spLocks noChangeArrowheads="1"/>
          </p:cNvSpPr>
          <p:nvPr/>
        </p:nvSpPr>
        <p:spPr bwMode="auto">
          <a:xfrm>
            <a:off x="4467925" y="4479926"/>
            <a:ext cx="1955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dimana</a:t>
            </a:r>
            <a:r>
              <a:rPr lang="en-US" b="1" dirty="0"/>
              <a:t>, </a:t>
            </a:r>
          </a:p>
        </p:txBody>
      </p:sp>
      <p:sp>
        <p:nvSpPr>
          <p:cNvPr id="16407" name="Text Box 32"/>
          <p:cNvSpPr txBox="1">
            <a:spLocks noChangeArrowheads="1"/>
          </p:cNvSpPr>
          <p:nvPr/>
        </p:nvSpPr>
        <p:spPr bwMode="auto">
          <a:xfrm>
            <a:off x="5394345" y="4467226"/>
            <a:ext cx="1082655" cy="40011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 C = X</a:t>
            </a:r>
            <a:r>
              <a:rPr lang="en-US" sz="2000" b="1" baseline="-25000" dirty="0"/>
              <a:t>1</a:t>
            </a:r>
            <a:r>
              <a:rPr lang="en-US" sz="2000" b="1" dirty="0"/>
              <a:t>Y</a:t>
            </a:r>
            <a:r>
              <a:rPr lang="en-US" sz="2000" b="1" baseline="-25000" dirty="0"/>
              <a:t>1 </a:t>
            </a:r>
            <a:endParaRPr lang="en-US" sz="2000" b="1" dirty="0"/>
          </a:p>
        </p:txBody>
      </p:sp>
      <p:sp>
        <p:nvSpPr>
          <p:cNvPr id="16408" name="Text Box 33"/>
          <p:cNvSpPr txBox="1">
            <a:spLocks noChangeArrowheads="1"/>
          </p:cNvSpPr>
          <p:nvPr/>
        </p:nvSpPr>
        <p:spPr bwMode="auto">
          <a:xfrm>
            <a:off x="467608" y="3811589"/>
            <a:ext cx="4261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Dari syarat batas (1) dan (3)</a:t>
            </a:r>
          </a:p>
        </p:txBody>
      </p:sp>
      <p:sp>
        <p:nvSpPr>
          <p:cNvPr id="16409" name="Text Box 34"/>
          <p:cNvSpPr txBox="1">
            <a:spLocks noChangeArrowheads="1"/>
          </p:cNvSpPr>
          <p:nvPr/>
        </p:nvSpPr>
        <p:spPr bwMode="auto">
          <a:xfrm>
            <a:off x="467608" y="4813301"/>
            <a:ext cx="4261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Dari </a:t>
            </a:r>
            <a:r>
              <a:rPr lang="en-US" b="1" dirty="0" err="1"/>
              <a:t>syarat</a:t>
            </a:r>
            <a:r>
              <a:rPr lang="en-US" b="1" dirty="0"/>
              <a:t> </a:t>
            </a:r>
            <a:r>
              <a:rPr lang="en-US" b="1" dirty="0" err="1"/>
              <a:t>batas</a:t>
            </a:r>
            <a:r>
              <a:rPr lang="en-US" b="1" dirty="0"/>
              <a:t> (2) </a:t>
            </a:r>
            <a:r>
              <a:rPr lang="en-US" b="1" dirty="0" err="1"/>
              <a:t>dan</a:t>
            </a:r>
            <a:r>
              <a:rPr lang="en-US" b="1" dirty="0"/>
              <a:t> (4)</a:t>
            </a:r>
          </a:p>
        </p:txBody>
      </p:sp>
      <p:graphicFrame>
        <p:nvGraphicFramePr>
          <p:cNvPr id="16391" name="Object 35"/>
          <p:cNvGraphicFramePr>
            <a:graphicFrameLocks noChangeAspect="1"/>
          </p:cNvGraphicFramePr>
          <p:nvPr/>
        </p:nvGraphicFramePr>
        <p:xfrm>
          <a:off x="561423" y="5210176"/>
          <a:ext cx="1216659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2" name="Equation" r:id="rId13" imgW="711000" imgH="203040" progId="Equation.3">
                  <p:embed/>
                </p:oleObj>
              </mc:Choice>
              <mc:Fallback>
                <p:oleObj name="Equation" r:id="rId13" imgW="711000" imgH="203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23" y="5210176"/>
                        <a:ext cx="1216659" cy="3714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36"/>
          <p:cNvGraphicFramePr>
            <a:graphicFrameLocks noChangeAspect="1"/>
          </p:cNvGraphicFramePr>
          <p:nvPr/>
        </p:nvGraphicFramePr>
        <p:xfrm>
          <a:off x="571683" y="5683251"/>
          <a:ext cx="11961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3" name="Equation" r:id="rId15" imgW="698400" imgH="203040" progId="Equation.3">
                  <p:embed/>
                </p:oleObj>
              </mc:Choice>
              <mc:Fallback>
                <p:oleObj name="Equation" r:id="rId15" imgW="698400" imgH="2030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83" y="5683251"/>
                        <a:ext cx="1196137" cy="3714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AutoShape 37"/>
          <p:cNvSpPr>
            <a:spLocks/>
          </p:cNvSpPr>
          <p:nvPr/>
        </p:nvSpPr>
        <p:spPr bwMode="auto">
          <a:xfrm>
            <a:off x="1871896" y="5210175"/>
            <a:ext cx="238934" cy="844550"/>
          </a:xfrm>
          <a:prstGeom prst="rightBrace">
            <a:avLst>
              <a:gd name="adj1" fmla="val 2719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3" name="Object 38"/>
          <p:cNvGraphicFramePr>
            <a:graphicFrameLocks noChangeAspect="1"/>
          </p:cNvGraphicFramePr>
          <p:nvPr/>
        </p:nvGraphicFramePr>
        <p:xfrm>
          <a:off x="2289665" y="5359400"/>
          <a:ext cx="2368821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4" name="Equation" r:id="rId17" imgW="1650960" imgH="203040" progId="Equation.3">
                  <p:embed/>
                </p:oleObj>
              </mc:Choice>
              <mc:Fallback>
                <p:oleObj name="Equation" r:id="rId17" imgW="1650960" imgH="203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665" y="5359400"/>
                        <a:ext cx="2368821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39"/>
          <p:cNvGraphicFramePr>
            <a:graphicFrameLocks noChangeAspect="1"/>
          </p:cNvGraphicFramePr>
          <p:nvPr/>
        </p:nvGraphicFramePr>
        <p:xfrm>
          <a:off x="2289665" y="5683251"/>
          <a:ext cx="234683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5" name="Equation" r:id="rId19" imgW="1587240" imgH="203040" progId="Equation.3">
                  <p:embed/>
                </p:oleObj>
              </mc:Choice>
              <mc:Fallback>
                <p:oleObj name="Equation" r:id="rId19" imgW="1587240" imgH="2030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665" y="5683251"/>
                        <a:ext cx="234683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AutoShape 41"/>
          <p:cNvSpPr>
            <a:spLocks noChangeArrowheads="1"/>
          </p:cNvSpPr>
          <p:nvPr/>
        </p:nvSpPr>
        <p:spPr bwMode="auto">
          <a:xfrm>
            <a:off x="2289665" y="5902326"/>
            <a:ext cx="2961026" cy="320675"/>
          </a:xfrm>
          <a:prstGeom prst="rightArrow">
            <a:avLst>
              <a:gd name="adj1" fmla="val 41583"/>
              <a:gd name="adj2" fmla="val 150972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5" name="Object 42"/>
          <p:cNvGraphicFramePr>
            <a:graphicFrameLocks noChangeAspect="1"/>
          </p:cNvGraphicFramePr>
          <p:nvPr/>
        </p:nvGraphicFramePr>
        <p:xfrm>
          <a:off x="5382617" y="5500688"/>
          <a:ext cx="102023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6" name="Equation" r:id="rId21" imgW="596880" imgH="393480" progId="Equation.3">
                  <p:embed/>
                </p:oleObj>
              </mc:Choice>
              <mc:Fallback>
                <p:oleObj name="Equation" r:id="rId21" imgW="59688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617" y="5500688"/>
                        <a:ext cx="1020235" cy="7223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43"/>
          <p:cNvGraphicFramePr>
            <a:graphicFrameLocks noChangeAspect="1"/>
          </p:cNvGraphicFramePr>
          <p:nvPr/>
        </p:nvGraphicFramePr>
        <p:xfrm>
          <a:off x="7373248" y="5500688"/>
          <a:ext cx="90883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7" name="Equation" r:id="rId23" imgW="533160" imgH="393480" progId="Equation.3">
                  <p:embed/>
                </p:oleObj>
              </mc:Choice>
              <mc:Fallback>
                <p:oleObj name="Equation" r:id="rId23" imgW="533160" imgH="393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248" y="5500688"/>
                        <a:ext cx="908830" cy="7223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Text Box 44"/>
          <p:cNvSpPr txBox="1">
            <a:spLocks noChangeArrowheads="1"/>
          </p:cNvSpPr>
          <p:nvPr/>
        </p:nvSpPr>
        <p:spPr bwMode="auto">
          <a:xfrm>
            <a:off x="6616867" y="5683250"/>
            <a:ext cx="73292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dan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 Rectangular WG    - 1 </a:t>
              </a:r>
            </a:p>
          </p:txBody>
        </p:sp>
      </p:grp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7391400" y="29718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Maka</a:t>
            </a:r>
            <a:r>
              <a:rPr lang="en-US" b="1" dirty="0"/>
              <a:t> :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67600" y="335280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 = 0</a:t>
            </a:r>
            <a:r>
              <a:rPr lang="en-US" b="1" baseline="-25000" dirty="0"/>
              <a:t> 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7472662" y="3657600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Y</a:t>
            </a:r>
            <a:r>
              <a:rPr lang="en-US" b="1" baseline="-25000" dirty="0"/>
              <a:t>2</a:t>
            </a:r>
            <a:r>
              <a:rPr lang="en-US" b="1" dirty="0"/>
              <a:t> = 0</a:t>
            </a:r>
            <a:r>
              <a:rPr lang="en-US" b="1" baseline="-25000" dirty="0"/>
              <a:t> </a:t>
            </a:r>
            <a:endParaRPr lang="en-US" b="1" dirty="0"/>
          </a:p>
        </p:txBody>
      </p:sp>
      <p:sp>
        <p:nvSpPr>
          <p:cNvPr id="63" name="Right Arrow 62"/>
          <p:cNvSpPr/>
          <p:nvPr/>
        </p:nvSpPr>
        <p:spPr>
          <a:xfrm>
            <a:off x="6324600" y="3276600"/>
            <a:ext cx="914400" cy="381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DC9DA4-090F-4536-AF37-7DEA633301DB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557025" y="1009650"/>
          <a:ext cx="2996206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8" name="Equation" r:id="rId3" imgW="1358640" imgH="279360" progId="Equation.3">
                  <p:embed/>
                </p:oleObj>
              </mc:Choice>
              <mc:Fallback>
                <p:oleObj name="Equation" r:id="rId3" imgW="135864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25" y="1009650"/>
                        <a:ext cx="2996206" cy="666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59204" y="1833563"/>
          <a:ext cx="961601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9" name="Equation" r:id="rId5" imgW="596880" imgH="393480" progId="Equation.3">
                  <p:embed/>
                </p:oleObj>
              </mc:Choice>
              <mc:Fallback>
                <p:oleObj name="Equation" r:id="rId5" imgW="596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204" y="1833563"/>
                        <a:ext cx="961601" cy="6810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956342" y="1785938"/>
          <a:ext cx="91909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0" name="Equation" r:id="rId7" imgW="533160" imgH="393480" progId="Equation.3">
                  <p:embed/>
                </p:oleObj>
              </mc:Choice>
              <mc:Fallback>
                <p:oleObj name="Equation" r:id="rId7" imgW="533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342" y="1785938"/>
                        <a:ext cx="919090" cy="7286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6"/>
          <p:cNvSpPr txBox="1">
            <a:spLocks noChangeArrowheads="1"/>
          </p:cNvSpPr>
          <p:nvPr/>
        </p:nvSpPr>
        <p:spPr bwMode="auto">
          <a:xfrm>
            <a:off x="3221948" y="1981200"/>
            <a:ext cx="73292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dan</a:t>
            </a:r>
            <a:endParaRPr lang="en-US" sz="2400" dirty="0"/>
          </a:p>
        </p:txBody>
      </p:sp>
      <p:sp>
        <p:nvSpPr>
          <p:cNvPr id="17421" name="Text Box 7"/>
          <p:cNvSpPr txBox="1">
            <a:spLocks noChangeArrowheads="1"/>
          </p:cNvSpPr>
          <p:nvPr/>
        </p:nvSpPr>
        <p:spPr bwMode="auto">
          <a:xfrm>
            <a:off x="439757" y="590490"/>
            <a:ext cx="4931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Sehingga</a:t>
            </a:r>
            <a:r>
              <a:rPr lang="en-US" sz="2000" b="1" dirty="0"/>
              <a:t> </a:t>
            </a:r>
            <a:r>
              <a:rPr lang="en-US" sz="2000" b="1" dirty="0" err="1"/>
              <a:t>konstanta</a:t>
            </a:r>
            <a:r>
              <a:rPr lang="en-US" sz="2000" b="1" dirty="0"/>
              <a:t> </a:t>
            </a:r>
            <a:r>
              <a:rPr lang="en-US" sz="2000" b="1" dirty="0" err="1"/>
              <a:t>propagasi</a:t>
            </a:r>
            <a:r>
              <a:rPr lang="en-US" sz="2000" b="1" dirty="0"/>
              <a:t> </a:t>
            </a:r>
            <a:r>
              <a:rPr lang="en-US" sz="2000" b="1" dirty="0" err="1"/>
              <a:t>didapat</a:t>
            </a:r>
            <a:r>
              <a:rPr lang="en-US" sz="2000" b="1" dirty="0"/>
              <a:t> ...</a:t>
            </a:r>
          </a:p>
        </p:txBody>
      </p:sp>
      <p:graphicFrame>
        <p:nvGraphicFramePr>
          <p:cNvPr id="17413" name="Object 8"/>
          <p:cNvGraphicFramePr>
            <a:graphicFrameLocks noChangeAspect="1"/>
          </p:cNvGraphicFramePr>
          <p:nvPr/>
        </p:nvGraphicFramePr>
        <p:xfrm>
          <a:off x="542366" y="2571751"/>
          <a:ext cx="390650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1" name="Equation" r:id="rId9" imgW="1892160" imgH="507960" progId="Equation.3">
                  <p:embed/>
                </p:oleObj>
              </mc:Choice>
              <mc:Fallback>
                <p:oleObj name="Equation" r:id="rId9" imgW="189216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66" y="2571751"/>
                        <a:ext cx="3906503" cy="11334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AutoShape 9"/>
          <p:cNvSpPr>
            <a:spLocks noChangeArrowheads="1"/>
          </p:cNvSpPr>
          <p:nvPr/>
        </p:nvSpPr>
        <p:spPr bwMode="auto">
          <a:xfrm>
            <a:off x="1196137" y="1905000"/>
            <a:ext cx="480800" cy="615950"/>
          </a:xfrm>
          <a:prstGeom prst="downArrow">
            <a:avLst>
              <a:gd name="adj1" fmla="val 50000"/>
              <a:gd name="adj2" fmla="val 37119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4" name="Object 10"/>
          <p:cNvGraphicFramePr>
            <a:graphicFrameLocks noChangeAspect="1"/>
          </p:cNvGraphicFramePr>
          <p:nvPr/>
        </p:nvGraphicFramePr>
        <p:xfrm>
          <a:off x="1767820" y="4159251"/>
          <a:ext cx="2364424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2" name="Equation" r:id="rId11" imgW="1460160" imgH="469800" progId="Equation.3">
                  <p:embed/>
                </p:oleObj>
              </mc:Choice>
              <mc:Fallback>
                <p:oleObj name="Equation" r:id="rId11" imgW="146016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20" y="4159251"/>
                        <a:ext cx="2364424" cy="8239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 Box 11"/>
          <p:cNvSpPr txBox="1">
            <a:spLocks noChangeArrowheads="1"/>
          </p:cNvSpPr>
          <p:nvPr/>
        </p:nvSpPr>
        <p:spPr bwMode="auto">
          <a:xfrm>
            <a:off x="1196137" y="3759201"/>
            <a:ext cx="4174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indent="-292100">
              <a:spcBef>
                <a:spcPct val="50000"/>
              </a:spcBef>
              <a:buFontTx/>
              <a:buChar char="•"/>
            </a:pPr>
            <a:r>
              <a:rPr lang="en-US" b="1"/>
              <a:t>Terjadi perambatan energi untuk,  </a:t>
            </a:r>
          </a:p>
        </p:txBody>
      </p:sp>
      <p:sp>
        <p:nvSpPr>
          <p:cNvPr id="17424" name="AutoShape 12"/>
          <p:cNvSpPr>
            <a:spLocks noChangeArrowheads="1"/>
          </p:cNvSpPr>
          <p:nvPr/>
        </p:nvSpPr>
        <p:spPr bwMode="auto">
          <a:xfrm>
            <a:off x="4292022" y="4318001"/>
            <a:ext cx="606864" cy="512763"/>
          </a:xfrm>
          <a:prstGeom prst="rightArrow">
            <a:avLst>
              <a:gd name="adj1" fmla="val 50000"/>
              <a:gd name="adj2" fmla="val 32043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5" name="Object 13"/>
          <p:cNvGraphicFramePr>
            <a:graphicFrameLocks noChangeAspect="1"/>
          </p:cNvGraphicFramePr>
          <p:nvPr/>
        </p:nvGraphicFramePr>
        <p:xfrm>
          <a:off x="5102640" y="4143375"/>
          <a:ext cx="367929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3" name="Equation" r:id="rId13" imgW="2273040" imgH="507960" progId="Equation.3">
                  <p:embed/>
                </p:oleObj>
              </mc:Choice>
              <mc:Fallback>
                <p:oleObj name="Equation" r:id="rId13" imgW="227304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640" y="4143375"/>
                        <a:ext cx="3679295" cy="8905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Text Box 14"/>
          <p:cNvSpPr txBox="1">
            <a:spLocks noChangeArrowheads="1"/>
          </p:cNvSpPr>
          <p:nvPr/>
        </p:nvSpPr>
        <p:spPr bwMode="auto">
          <a:xfrm>
            <a:off x="1196137" y="5021264"/>
            <a:ext cx="6957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92100" indent="-292100">
              <a:spcBef>
                <a:spcPct val="50000"/>
              </a:spcBef>
              <a:buFontTx/>
              <a:buChar char="•"/>
            </a:pP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perambatan</a:t>
            </a:r>
            <a:r>
              <a:rPr lang="en-US" b="1" dirty="0"/>
              <a:t> ( mode Evanescent ) </a:t>
            </a:r>
            <a:r>
              <a:rPr lang="en-US" b="1" dirty="0" err="1"/>
              <a:t>energi</a:t>
            </a:r>
            <a:r>
              <a:rPr lang="en-US" b="1" dirty="0"/>
              <a:t> untuk,  </a:t>
            </a:r>
          </a:p>
        </p:txBody>
      </p:sp>
      <p:graphicFrame>
        <p:nvGraphicFramePr>
          <p:cNvPr id="17416" name="Object 15"/>
          <p:cNvGraphicFramePr>
            <a:graphicFrameLocks noChangeAspect="1"/>
          </p:cNvGraphicFramePr>
          <p:nvPr/>
        </p:nvGraphicFramePr>
        <p:xfrm>
          <a:off x="1738503" y="5418138"/>
          <a:ext cx="2364424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4" name="Equation" r:id="rId15" imgW="1460160" imgH="469800" progId="Equation.3">
                  <p:embed/>
                </p:oleObj>
              </mc:Choice>
              <mc:Fallback>
                <p:oleObj name="Equation" r:id="rId15" imgW="14601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503" y="5418138"/>
                        <a:ext cx="2364424" cy="8239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AutoShape 16"/>
          <p:cNvSpPr>
            <a:spLocks noChangeArrowheads="1"/>
          </p:cNvSpPr>
          <p:nvPr/>
        </p:nvSpPr>
        <p:spPr bwMode="auto">
          <a:xfrm>
            <a:off x="4292022" y="5564188"/>
            <a:ext cx="606864" cy="512762"/>
          </a:xfrm>
          <a:prstGeom prst="rightArrow">
            <a:avLst>
              <a:gd name="adj1" fmla="val 50000"/>
              <a:gd name="adj2" fmla="val 32043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7" name="Object 17"/>
          <p:cNvGraphicFramePr>
            <a:graphicFrameLocks noChangeAspect="1"/>
          </p:cNvGraphicFramePr>
          <p:nvPr/>
        </p:nvGraphicFramePr>
        <p:xfrm>
          <a:off x="5045471" y="5389564"/>
          <a:ext cx="353710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5" name="Equation" r:id="rId17" imgW="2184120" imgH="507960" progId="Equation.3">
                  <p:embed/>
                </p:oleObj>
              </mc:Choice>
              <mc:Fallback>
                <p:oleObj name="Equation" r:id="rId17" imgW="218412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471" y="5389564"/>
                        <a:ext cx="3537107" cy="8905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9019" name="Picture 11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752600"/>
            <a:ext cx="3438525" cy="428625"/>
          </a:xfrm>
          <a:prstGeom prst="rect">
            <a:avLst/>
          </a:prstGeom>
          <a:solidFill>
            <a:srgbClr val="F6F7D9"/>
          </a:solidFill>
          <a:ln>
            <a:solidFill>
              <a:srgbClr val="00B0F0"/>
            </a:solidFill>
          </a:ln>
        </p:spPr>
      </p:pic>
      <p:sp>
        <p:nvSpPr>
          <p:cNvPr id="299021" name="Rectangle 13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- 2 </a:t>
              </a: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4000" y="2895600"/>
            <a:ext cx="3200400" cy="914400"/>
            <a:chOff x="5334000" y="2895600"/>
            <a:chExt cx="3200400" cy="914400"/>
          </a:xfrm>
        </p:grpSpPr>
        <p:sp>
          <p:nvSpPr>
            <p:cNvPr id="39" name="Rectangle 38"/>
            <p:cNvSpPr/>
            <p:nvPr/>
          </p:nvSpPr>
          <p:spPr>
            <a:xfrm>
              <a:off x="5334000" y="2895600"/>
              <a:ext cx="3200400" cy="9144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0200" y="2971800"/>
              <a:ext cx="2133600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Terjadi</a:t>
              </a:r>
              <a:r>
                <a:rPr lang="en-US" sz="2000" b="1" dirty="0"/>
                <a:t> </a:t>
              </a:r>
              <a:r>
                <a:rPr lang="en-US" sz="2000" b="1" dirty="0" err="1"/>
                <a:t>Transmisi</a:t>
              </a:r>
              <a:r>
                <a:rPr lang="en-US" sz="2000" b="1" dirty="0"/>
                <a:t> </a:t>
              </a:r>
              <a:r>
                <a:rPr lang="en-US" sz="2000" b="1" dirty="0" err="1"/>
                <a:t>daya</a:t>
              </a:r>
              <a:r>
                <a:rPr lang="en-US" sz="2000" b="1" dirty="0"/>
                <a:t>   </a:t>
              </a:r>
              <a:r>
                <a:rPr lang="en-US" sz="2000" b="1" dirty="0" err="1"/>
                <a:t>bila</a:t>
              </a:r>
              <a:r>
                <a:rPr lang="en-US" sz="2000" b="1" dirty="0"/>
                <a:t>  :</a:t>
              </a:r>
            </a:p>
          </p:txBody>
        </p:sp>
        <p:pic>
          <p:nvPicPr>
            <p:cNvPr id="299022" name="Picture 14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05600" y="3314700"/>
              <a:ext cx="1714500" cy="342900"/>
            </a:xfrm>
            <a:prstGeom prst="rect">
              <a:avLst/>
            </a:prstGeom>
            <a:noFill/>
            <a:ln w="38100">
              <a:noFill/>
            </a:ln>
          </p:spPr>
        </p:pic>
      </p:grp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6667500" y="2362200"/>
            <a:ext cx="533400" cy="381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81600" y="1295400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C00000"/>
                </a:solidFill>
              </a:rPr>
              <a:t>Ingat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kembali</a:t>
            </a:r>
            <a:r>
              <a:rPr lang="en-US" sz="2200" b="1" dirty="0">
                <a:solidFill>
                  <a:srgbClr val="C00000"/>
                </a:solidFill>
              </a:rPr>
              <a:t> 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D4C72C-F31E-452D-9E19-30F688BD6967}" type="slidenum">
              <a:rPr lang="en-US"/>
              <a:pPr/>
              <a:t>22</a:t>
            </a:fld>
            <a:endParaRPr lang="en-US"/>
          </a:p>
        </p:txBody>
      </p:sp>
      <p:sp>
        <p:nvSpPr>
          <p:cNvPr id="18442" name="Text Box 3"/>
          <p:cNvSpPr txBox="1">
            <a:spLocks noChangeArrowheads="1"/>
          </p:cNvSpPr>
          <p:nvPr/>
        </p:nvSpPr>
        <p:spPr bwMode="auto">
          <a:xfrm>
            <a:off x="234537" y="652463"/>
            <a:ext cx="846531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suatu</a:t>
            </a:r>
            <a:r>
              <a:rPr lang="en-US" sz="2200" b="1" dirty="0"/>
              <a:t> </a:t>
            </a:r>
            <a:r>
              <a:rPr lang="en-US" sz="2200" b="1" dirty="0" err="1"/>
              <a:t>bumbung</a:t>
            </a:r>
            <a:r>
              <a:rPr lang="en-US" sz="2200" b="1" dirty="0"/>
              <a:t> </a:t>
            </a:r>
            <a:r>
              <a:rPr lang="en-US" sz="2200" b="1" dirty="0" err="1"/>
              <a:t>gelombang</a:t>
            </a:r>
            <a:r>
              <a:rPr lang="en-US" sz="2200" b="1" dirty="0"/>
              <a:t> </a:t>
            </a:r>
            <a:r>
              <a:rPr lang="en-US" sz="2200" b="1" dirty="0" err="1"/>
              <a:t>rektangular</a:t>
            </a:r>
            <a:r>
              <a:rPr lang="en-US" sz="2200" dirty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 (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),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b="1" dirty="0"/>
              <a:t>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pula,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parameter yang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200" dirty="0"/>
              <a:t>“</a:t>
            </a:r>
            <a:r>
              <a:rPr lang="en-US" dirty="0"/>
              <a:t> </a:t>
            </a:r>
            <a:r>
              <a:rPr lang="en-US" sz="2200" b="1" i="1" dirty="0" err="1">
                <a:solidFill>
                  <a:srgbClr val="C00000"/>
                </a:solidFill>
              </a:rPr>
              <a:t>Frekuensi</a:t>
            </a:r>
            <a:r>
              <a:rPr lang="en-US" sz="2200" b="1" i="1" dirty="0">
                <a:solidFill>
                  <a:srgbClr val="C00000"/>
                </a:solidFill>
              </a:rPr>
              <a:t> Cut Off </a:t>
            </a:r>
            <a:r>
              <a:rPr lang="en-US" sz="2200" b="1" i="1" dirty="0"/>
              <a:t>“</a:t>
            </a:r>
            <a:endParaRPr lang="en-US" sz="2200" i="1" dirty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533400" y="1689100"/>
          <a:ext cx="39946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0" name="Equation" r:id="rId3" imgW="2108160" imgH="520560" progId="Equation.3">
                  <p:embed/>
                </p:oleObj>
              </mc:Choice>
              <mc:Fallback>
                <p:oleObj name="Equation" r:id="rId3" imgW="210816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89100"/>
                        <a:ext cx="3994625" cy="977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5"/>
          <p:cNvSpPr txBox="1">
            <a:spLocks noChangeArrowheads="1"/>
          </p:cNvSpPr>
          <p:nvPr/>
        </p:nvSpPr>
        <p:spPr bwMode="auto">
          <a:xfrm>
            <a:off x="4890091" y="1714501"/>
            <a:ext cx="38097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Frekuensi Cut Off</a:t>
            </a:r>
            <a:r>
              <a:rPr lang="en-US" b="1"/>
              <a:t>  terjadi ketika,</a:t>
            </a: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5073323" y="2111376"/>
          <a:ext cx="236442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1" name="Equation" r:id="rId5" imgW="1460160" imgH="469800" progId="Equation.3">
                  <p:embed/>
                </p:oleObj>
              </mc:Choice>
              <mc:Fallback>
                <p:oleObj name="Equation" r:id="rId5" imgW="14601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323" y="2111376"/>
                        <a:ext cx="2364423" cy="8239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8"/>
          <p:cNvSpPr txBox="1">
            <a:spLocks noChangeArrowheads="1"/>
          </p:cNvSpPr>
          <p:nvPr/>
        </p:nvSpPr>
        <p:spPr bwMode="auto">
          <a:xfrm>
            <a:off x="247730" y="4665664"/>
            <a:ext cx="216946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/>
              <a:t>Jadi, ketika …. </a:t>
            </a:r>
            <a:endParaRPr lang="en-US" sz="2400" b="1" i="1"/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872184" y="5083176"/>
          <a:ext cx="1674006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2" name="Equation" r:id="rId7" imgW="723600" imgH="241200" progId="Equation.3">
                  <p:embed/>
                </p:oleObj>
              </mc:Choice>
              <mc:Fallback>
                <p:oleObj name="Equation" r:id="rId7" imgW="7236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84" y="5083176"/>
                        <a:ext cx="1674006" cy="600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2804180" y="5083176"/>
            <a:ext cx="610821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perambatan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, </a:t>
            </a:r>
            <a:r>
              <a:rPr lang="en-US" b="1" dirty="0" err="1"/>
              <a:t>gelombang</a:t>
            </a:r>
            <a:r>
              <a:rPr lang="en-US" b="1" dirty="0"/>
              <a:t> </a:t>
            </a:r>
            <a:r>
              <a:rPr lang="en-US" b="1" dirty="0" err="1"/>
              <a:t>berjalan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waveguide</a:t>
            </a:r>
          </a:p>
        </p:txBody>
      </p:sp>
      <p:graphicFrame>
        <p:nvGraphicFramePr>
          <p:cNvPr id="18437" name="Object 11"/>
          <p:cNvGraphicFramePr>
            <a:graphicFrameLocks noChangeAspect="1"/>
          </p:cNvGraphicFramePr>
          <p:nvPr/>
        </p:nvGraphicFramePr>
        <p:xfrm>
          <a:off x="872184" y="5768976"/>
          <a:ext cx="1674006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3" name="Equation" r:id="rId9" imgW="723600" imgH="241200" progId="Equation.3">
                  <p:embed/>
                </p:oleObj>
              </mc:Choice>
              <mc:Fallback>
                <p:oleObj name="Equation" r:id="rId9" imgW="7236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84" y="5768976"/>
                        <a:ext cx="1674006" cy="600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804180" y="5762625"/>
            <a:ext cx="610821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Tidak terjadi perambatan energi, “</a:t>
            </a:r>
            <a:r>
              <a:rPr lang="en-US" b="1" i="1"/>
              <a:t>mode evanescent”</a:t>
            </a:r>
          </a:p>
        </p:txBody>
      </p:sp>
      <p:sp>
        <p:nvSpPr>
          <p:cNvPr id="18447" name="Text Box 13"/>
          <p:cNvSpPr txBox="1">
            <a:spLocks noChangeArrowheads="1"/>
          </p:cNvSpPr>
          <p:nvPr/>
        </p:nvSpPr>
        <p:spPr bwMode="auto">
          <a:xfrm>
            <a:off x="818705" y="3059668"/>
            <a:ext cx="1391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Jika</a:t>
            </a:r>
            <a:r>
              <a:rPr lang="en-US" b="1" dirty="0"/>
              <a:t>, </a:t>
            </a:r>
          </a:p>
        </p:txBody>
      </p:sp>
      <p:graphicFrame>
        <p:nvGraphicFramePr>
          <p:cNvPr id="18438" name="Object 14"/>
          <p:cNvGraphicFramePr>
            <a:graphicFrameLocks noChangeAspect="1"/>
          </p:cNvGraphicFramePr>
          <p:nvPr/>
        </p:nvGraphicFramePr>
        <p:xfrm>
          <a:off x="1447800" y="2895600"/>
          <a:ext cx="1143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4" name="Equation" r:id="rId11" imgW="583920" imgH="444240" progId="Equation.3">
                  <p:embed/>
                </p:oleObj>
              </mc:Choice>
              <mc:Fallback>
                <p:oleObj name="Equation" r:id="rId11" imgW="58392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11430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1371600" y="3886200"/>
            <a:ext cx="1391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Maka</a:t>
            </a:r>
            <a:r>
              <a:rPr lang="en-US" b="1" dirty="0"/>
              <a:t>, </a:t>
            </a:r>
          </a:p>
        </p:txBody>
      </p:sp>
      <p:graphicFrame>
        <p:nvGraphicFramePr>
          <p:cNvPr id="18439" name="Object 16"/>
          <p:cNvGraphicFramePr>
            <a:graphicFrameLocks noChangeAspect="1"/>
          </p:cNvGraphicFramePr>
          <p:nvPr/>
        </p:nvGraphicFramePr>
        <p:xfrm>
          <a:off x="2743200" y="3505200"/>
          <a:ext cx="33528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5" name="Equation" r:id="rId13" imgW="1562040" imgH="507960" progId="Equation.3">
                  <p:embed/>
                </p:oleObj>
              </mc:Choice>
              <mc:Fallback>
                <p:oleObj name="Equation" r:id="rId13" imgW="156204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05200"/>
                        <a:ext cx="3352800" cy="11064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0" y="0"/>
            <a:ext cx="9296400" cy="609600"/>
            <a:chOff x="0" y="0"/>
            <a:chExt cx="9296400" cy="609600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- 3 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52400" y="1524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2E61B-F9CA-4C2A-9A0B-1A586C10620F}" type="slidenum">
              <a:rPr lang="en-US"/>
              <a:pPr/>
              <a:t>23</a:t>
            </a:fld>
            <a:endParaRPr lang="en-US"/>
          </a:p>
        </p:txBody>
      </p:sp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388452" y="685800"/>
            <a:ext cx="524629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 err="1"/>
              <a:t>Jadi</a:t>
            </a:r>
            <a:r>
              <a:rPr lang="en-US" sz="2400" b="1" dirty="0"/>
              <a:t>, untuk mode </a:t>
            </a:r>
            <a:r>
              <a:rPr lang="en-US" sz="2400" b="1" dirty="0" err="1"/>
              <a:t>propagasi</a:t>
            </a:r>
            <a:r>
              <a:rPr lang="en-US" sz="2400" b="1" dirty="0"/>
              <a:t>  TM ...</a:t>
            </a:r>
            <a:endParaRPr lang="en-US" sz="2400" b="1" i="1" dirty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502789" y="1555750"/>
          <a:ext cx="3965136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3" name="Equation" r:id="rId3" imgW="2273040" imgH="507960" progId="Equation.3">
                  <p:embed/>
                </p:oleObj>
              </mc:Choice>
              <mc:Fallback>
                <p:oleObj name="Equation" r:id="rId3" imgW="227304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89" y="1555750"/>
                        <a:ext cx="3965136" cy="9588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AutoShape 5"/>
          <p:cNvSpPr>
            <a:spLocks noChangeArrowheads="1"/>
          </p:cNvSpPr>
          <p:nvPr/>
        </p:nvSpPr>
        <p:spPr bwMode="auto">
          <a:xfrm>
            <a:off x="4573466" y="1543050"/>
            <a:ext cx="633249" cy="552450"/>
          </a:xfrm>
          <a:prstGeom prst="rightArrow">
            <a:avLst>
              <a:gd name="adj1" fmla="val 50000"/>
              <a:gd name="adj2" fmla="val 310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9" name="Object 6"/>
          <p:cNvGraphicFramePr>
            <a:graphicFrameLocks noChangeAspect="1"/>
          </p:cNvGraphicFramePr>
          <p:nvPr/>
        </p:nvGraphicFramePr>
        <p:xfrm>
          <a:off x="5411934" y="1033464"/>
          <a:ext cx="334801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4" name="Equation" r:id="rId5" imgW="1815840" imgH="533160" progId="Equation.3">
                  <p:embed/>
                </p:oleObj>
              </mc:Choice>
              <mc:Fallback>
                <p:oleObj name="Equation" r:id="rId5" imgW="18158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934" y="1033464"/>
                        <a:ext cx="3348012" cy="10620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/>
        </p:nvGraphicFramePr>
        <p:xfrm>
          <a:off x="6122875" y="2116139"/>
          <a:ext cx="255205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5" name="Equation" r:id="rId7" imgW="1384200" imgH="533160" progId="Equation.3">
                  <p:embed/>
                </p:oleObj>
              </mc:Choice>
              <mc:Fallback>
                <p:oleObj name="Equation" r:id="rId7" imgW="138420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875" y="2116139"/>
                        <a:ext cx="2552052" cy="10620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8"/>
          <p:cNvSpPr txBox="1">
            <a:spLocks noChangeArrowheads="1"/>
          </p:cNvSpPr>
          <p:nvPr/>
        </p:nvSpPr>
        <p:spPr bwMode="auto">
          <a:xfrm>
            <a:off x="529174" y="1106168"/>
            <a:ext cx="423778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 dirty="0" err="1"/>
              <a:t>Konstanta</a:t>
            </a:r>
            <a:r>
              <a:rPr lang="en-US" b="1" dirty="0"/>
              <a:t> </a:t>
            </a:r>
            <a:r>
              <a:rPr lang="en-US" b="1" dirty="0" err="1"/>
              <a:t>fasa</a:t>
            </a:r>
            <a:r>
              <a:rPr lang="en-US" b="1" dirty="0"/>
              <a:t> </a:t>
            </a:r>
            <a:r>
              <a:rPr lang="en-US" b="1" dirty="0" err="1"/>
              <a:t>didalam</a:t>
            </a:r>
            <a:r>
              <a:rPr lang="en-US" b="1" dirty="0"/>
              <a:t> WG, 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b="1" baseline="-25000" dirty="0" err="1">
                <a:sym typeface="Symbol" pitchFamily="18" charset="2"/>
              </a:rPr>
              <a:t>mn</a:t>
            </a:r>
            <a:endParaRPr lang="en-US" b="1" i="1" dirty="0"/>
          </a:p>
        </p:txBody>
      </p:sp>
      <p:sp>
        <p:nvSpPr>
          <p:cNvPr id="19470" name="Text Box 9"/>
          <p:cNvSpPr txBox="1">
            <a:spLocks noChangeArrowheads="1"/>
          </p:cNvSpPr>
          <p:nvPr/>
        </p:nvSpPr>
        <p:spPr bwMode="auto">
          <a:xfrm>
            <a:off x="555559" y="3448051"/>
            <a:ext cx="423778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/>
              <a:t>Kecepatan fasa didalam WG, v</a:t>
            </a:r>
            <a:r>
              <a:rPr lang="en-US" b="1" baseline="-25000"/>
              <a:t>mn</a:t>
            </a:r>
            <a:r>
              <a:rPr lang="en-US" b="1"/>
              <a:t> :</a:t>
            </a:r>
            <a:endParaRPr lang="en-US" b="1" i="1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131670" y="3678238"/>
            <a:ext cx="2585767" cy="1238250"/>
            <a:chOff x="564" y="2487"/>
            <a:chExt cx="1764" cy="780"/>
          </a:xfrm>
        </p:grpSpPr>
        <p:sp>
          <p:nvSpPr>
            <p:cNvPr id="19474" name="Line 10"/>
            <p:cNvSpPr>
              <a:spLocks noChangeShapeType="1"/>
            </p:cNvSpPr>
            <p:nvPr/>
          </p:nvSpPr>
          <p:spPr bwMode="auto">
            <a:xfrm>
              <a:off x="564" y="2487"/>
              <a:ext cx="1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1"/>
            <p:cNvSpPr>
              <a:spLocks noChangeShapeType="1"/>
            </p:cNvSpPr>
            <p:nvPr/>
          </p:nvSpPr>
          <p:spPr bwMode="auto">
            <a:xfrm>
              <a:off x="564" y="2979"/>
              <a:ext cx="1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Freeform 12"/>
            <p:cNvSpPr>
              <a:spLocks/>
            </p:cNvSpPr>
            <p:nvPr/>
          </p:nvSpPr>
          <p:spPr bwMode="auto">
            <a:xfrm>
              <a:off x="580" y="2492"/>
              <a:ext cx="1724" cy="480"/>
            </a:xfrm>
            <a:custGeom>
              <a:avLst/>
              <a:gdLst>
                <a:gd name="T0" fmla="*/ 0 w 1724"/>
                <a:gd name="T1" fmla="*/ 156 h 480"/>
                <a:gd name="T2" fmla="*/ 136 w 1724"/>
                <a:gd name="T3" fmla="*/ 0 h 480"/>
                <a:gd name="T4" fmla="*/ 396 w 1724"/>
                <a:gd name="T5" fmla="*/ 476 h 480"/>
                <a:gd name="T6" fmla="*/ 640 w 1724"/>
                <a:gd name="T7" fmla="*/ 4 h 480"/>
                <a:gd name="T8" fmla="*/ 904 w 1724"/>
                <a:gd name="T9" fmla="*/ 480 h 480"/>
                <a:gd name="T10" fmla="*/ 1160 w 1724"/>
                <a:gd name="T11" fmla="*/ 4 h 480"/>
                <a:gd name="T12" fmla="*/ 1420 w 1724"/>
                <a:gd name="T13" fmla="*/ 472 h 480"/>
                <a:gd name="T14" fmla="*/ 1652 w 1724"/>
                <a:gd name="T15" fmla="*/ 4 h 480"/>
                <a:gd name="T16" fmla="*/ 1724 w 1724"/>
                <a:gd name="T17" fmla="*/ 128 h 4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24"/>
                <a:gd name="T28" fmla="*/ 0 h 480"/>
                <a:gd name="T29" fmla="*/ 1724 w 1724"/>
                <a:gd name="T30" fmla="*/ 480 h 4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24" h="480">
                  <a:moveTo>
                    <a:pt x="0" y="156"/>
                  </a:moveTo>
                  <a:lnTo>
                    <a:pt x="136" y="0"/>
                  </a:lnTo>
                  <a:lnTo>
                    <a:pt x="396" y="476"/>
                  </a:lnTo>
                  <a:lnTo>
                    <a:pt x="640" y="4"/>
                  </a:lnTo>
                  <a:lnTo>
                    <a:pt x="904" y="480"/>
                  </a:lnTo>
                  <a:lnTo>
                    <a:pt x="1160" y="4"/>
                  </a:lnTo>
                  <a:lnTo>
                    <a:pt x="1420" y="472"/>
                  </a:lnTo>
                  <a:lnTo>
                    <a:pt x="1652" y="4"/>
                  </a:lnTo>
                  <a:lnTo>
                    <a:pt x="1724" y="128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Freeform 13"/>
            <p:cNvSpPr>
              <a:spLocks/>
            </p:cNvSpPr>
            <p:nvPr/>
          </p:nvSpPr>
          <p:spPr bwMode="auto">
            <a:xfrm flipV="1">
              <a:off x="584" y="2496"/>
              <a:ext cx="1724" cy="480"/>
            </a:xfrm>
            <a:custGeom>
              <a:avLst/>
              <a:gdLst>
                <a:gd name="T0" fmla="*/ 0 w 1724"/>
                <a:gd name="T1" fmla="*/ 156 h 480"/>
                <a:gd name="T2" fmla="*/ 136 w 1724"/>
                <a:gd name="T3" fmla="*/ 0 h 480"/>
                <a:gd name="T4" fmla="*/ 396 w 1724"/>
                <a:gd name="T5" fmla="*/ 476 h 480"/>
                <a:gd name="T6" fmla="*/ 640 w 1724"/>
                <a:gd name="T7" fmla="*/ 4 h 480"/>
                <a:gd name="T8" fmla="*/ 904 w 1724"/>
                <a:gd name="T9" fmla="*/ 480 h 480"/>
                <a:gd name="T10" fmla="*/ 1160 w 1724"/>
                <a:gd name="T11" fmla="*/ 4 h 480"/>
                <a:gd name="T12" fmla="*/ 1420 w 1724"/>
                <a:gd name="T13" fmla="*/ 472 h 480"/>
                <a:gd name="T14" fmla="*/ 1652 w 1724"/>
                <a:gd name="T15" fmla="*/ 4 h 480"/>
                <a:gd name="T16" fmla="*/ 1724 w 1724"/>
                <a:gd name="T17" fmla="*/ 128 h 4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24"/>
                <a:gd name="T28" fmla="*/ 0 h 480"/>
                <a:gd name="T29" fmla="*/ 1724 w 1724"/>
                <a:gd name="T30" fmla="*/ 480 h 4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24" h="480">
                  <a:moveTo>
                    <a:pt x="0" y="156"/>
                  </a:moveTo>
                  <a:lnTo>
                    <a:pt x="136" y="0"/>
                  </a:lnTo>
                  <a:lnTo>
                    <a:pt x="396" y="476"/>
                  </a:lnTo>
                  <a:lnTo>
                    <a:pt x="640" y="4"/>
                  </a:lnTo>
                  <a:lnTo>
                    <a:pt x="904" y="480"/>
                  </a:lnTo>
                  <a:lnTo>
                    <a:pt x="1160" y="4"/>
                  </a:lnTo>
                  <a:lnTo>
                    <a:pt x="1420" y="472"/>
                  </a:lnTo>
                  <a:lnTo>
                    <a:pt x="1652" y="4"/>
                  </a:lnTo>
                  <a:lnTo>
                    <a:pt x="1724" y="128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Text Box 14"/>
            <p:cNvSpPr txBox="1">
              <a:spLocks noChangeArrowheads="1"/>
            </p:cNvSpPr>
            <p:nvPr/>
          </p:nvSpPr>
          <p:spPr bwMode="auto">
            <a:xfrm>
              <a:off x="588" y="2993"/>
              <a:ext cx="173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600" b="1"/>
                <a:t>soperposisi gelombang datar uniform dalam WG</a:t>
              </a:r>
            </a:p>
          </p:txBody>
        </p:sp>
      </p:grp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754916" y="3835401"/>
            <a:ext cx="510410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Kecepatan fasa diarah z adalah kecepatan muka gelombang di dalam WG, dinyatakan : </a:t>
            </a:r>
          </a:p>
        </p:txBody>
      </p:sp>
      <p:graphicFrame>
        <p:nvGraphicFramePr>
          <p:cNvPr id="19461" name="Object 16"/>
          <p:cNvGraphicFramePr>
            <a:graphicFrameLocks noChangeAspect="1"/>
          </p:cNvGraphicFramePr>
          <p:nvPr/>
        </p:nvGraphicFramePr>
        <p:xfrm>
          <a:off x="6182974" y="5045076"/>
          <a:ext cx="2374684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6" name="Equation" r:id="rId9" imgW="1346040" imgH="723600" progId="Equation.3">
                  <p:embed/>
                </p:oleObj>
              </mc:Choice>
              <mc:Fallback>
                <p:oleObj name="Equation" r:id="rId9" imgW="1346040" imgH="723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974" y="5045076"/>
                        <a:ext cx="2374684" cy="13811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8"/>
          <p:cNvGraphicFramePr>
            <a:graphicFrameLocks noChangeAspect="1"/>
          </p:cNvGraphicFramePr>
          <p:nvPr/>
        </p:nvGraphicFramePr>
        <p:xfrm>
          <a:off x="927886" y="4645026"/>
          <a:ext cx="3839072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7" name="Equation" r:id="rId11" imgW="2234880" imgH="723600" progId="Equation.3">
                  <p:embed/>
                </p:oleObj>
              </mc:Choice>
              <mc:Fallback>
                <p:oleObj name="Equation" r:id="rId11" imgW="2234880" imgH="723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886" y="4645026"/>
                        <a:ext cx="3839072" cy="13446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AutoShape 19"/>
          <p:cNvSpPr>
            <a:spLocks noChangeArrowheads="1"/>
          </p:cNvSpPr>
          <p:nvPr/>
        </p:nvSpPr>
        <p:spPr bwMode="auto">
          <a:xfrm>
            <a:off x="5001495" y="5318125"/>
            <a:ext cx="633249" cy="552450"/>
          </a:xfrm>
          <a:prstGeom prst="rightArrow">
            <a:avLst>
              <a:gd name="adj1" fmla="val 50000"/>
              <a:gd name="adj2" fmla="val 310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- 4 </a:t>
              </a:r>
            </a:p>
          </p:txBody>
        </p:sp>
      </p:grp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AE80D-9F1A-4BA9-9EA1-8F3C76D68ED6}" type="slidenum">
              <a:rPr lang="en-US"/>
              <a:pPr/>
              <a:t>24</a:t>
            </a:fld>
            <a:endParaRPr lang="en-US"/>
          </a:p>
        </p:txBody>
      </p:sp>
      <p:sp>
        <p:nvSpPr>
          <p:cNvPr id="20493" name="Text Box 2"/>
          <p:cNvSpPr txBox="1">
            <a:spLocks noChangeArrowheads="1"/>
          </p:cNvSpPr>
          <p:nvPr/>
        </p:nvSpPr>
        <p:spPr bwMode="auto">
          <a:xfrm>
            <a:off x="467608" y="609601"/>
            <a:ext cx="423778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/>
              <a:t>Kecepatan group didalam WG, v</a:t>
            </a:r>
            <a:r>
              <a:rPr lang="en-US" b="1" baseline="-25000"/>
              <a:t>g,mn</a:t>
            </a:r>
            <a:r>
              <a:rPr lang="en-US" b="1"/>
              <a:t> :</a:t>
            </a:r>
            <a:endParaRPr lang="en-US" b="1" i="1"/>
          </a:p>
        </p:txBody>
      </p:sp>
      <p:sp>
        <p:nvSpPr>
          <p:cNvPr id="20495" name="Text Box 4"/>
          <p:cNvSpPr txBox="1">
            <a:spLocks noChangeArrowheads="1"/>
          </p:cNvSpPr>
          <p:nvPr/>
        </p:nvSpPr>
        <p:spPr bwMode="auto">
          <a:xfrm>
            <a:off x="668429" y="933451"/>
            <a:ext cx="796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Adalah kecepatan perambatan energi di dalam WG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2272074" y="1427164"/>
          <a:ext cx="1430674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0" name="Equation" r:id="rId3" imgW="825480" imgH="431640" progId="Equation.3">
                  <p:embed/>
                </p:oleObj>
              </mc:Choice>
              <mc:Fallback>
                <p:oleObj name="Equation" r:id="rId3" imgW="825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074" y="1427164"/>
                        <a:ext cx="1430674" cy="8096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4961918" y="1473200"/>
          <a:ext cx="288668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1" name="Equation" r:id="rId5" imgW="1460160" imgH="533160" progId="Equation.3">
                  <p:embed/>
                </p:oleObj>
              </mc:Choice>
              <mc:Fallback>
                <p:oleObj name="Equation" r:id="rId5" imgW="146016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918" y="1473200"/>
                        <a:ext cx="2886682" cy="10175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AutoShape 7"/>
          <p:cNvSpPr>
            <a:spLocks noChangeArrowheads="1"/>
          </p:cNvSpPr>
          <p:nvPr/>
        </p:nvSpPr>
        <p:spPr bwMode="auto">
          <a:xfrm>
            <a:off x="4069212" y="1790700"/>
            <a:ext cx="580478" cy="446088"/>
          </a:xfrm>
          <a:prstGeom prst="rightArrow">
            <a:avLst>
              <a:gd name="adj1" fmla="val 50000"/>
              <a:gd name="adj2" fmla="val 35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8"/>
          <p:cNvSpPr txBox="1">
            <a:spLocks noChangeArrowheads="1"/>
          </p:cNvSpPr>
          <p:nvPr/>
        </p:nvSpPr>
        <p:spPr bwMode="auto">
          <a:xfrm>
            <a:off x="467609" y="2586038"/>
            <a:ext cx="49677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/>
              <a:t>Panjang gelombang didalam WG, v</a:t>
            </a:r>
            <a:r>
              <a:rPr lang="en-US" b="1" baseline="-25000"/>
              <a:t>g,mn</a:t>
            </a:r>
            <a:r>
              <a:rPr lang="en-US" b="1"/>
              <a:t> :</a:t>
            </a:r>
            <a:endParaRPr lang="en-US" b="1" i="1"/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2392275" y="2952751"/>
          <a:ext cx="118880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2" name="Equation" r:id="rId7" imgW="685800" imgH="431640" progId="Equation.3">
                  <p:embed/>
                </p:oleObj>
              </mc:Choice>
              <mc:Fallback>
                <p:oleObj name="Equation" r:id="rId7" imgW="6858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75" y="2952751"/>
                        <a:ext cx="1188808" cy="8096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4950190" y="3044826"/>
          <a:ext cx="2669809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3" name="Equation" r:id="rId9" imgW="1358640" imgH="723600" progId="Equation.3">
                  <p:embed/>
                </p:oleObj>
              </mc:Choice>
              <mc:Fallback>
                <p:oleObj name="Equation" r:id="rId9" imgW="1358640" imgH="723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190" y="3044826"/>
                        <a:ext cx="2669809" cy="13811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AutoShape 11"/>
          <p:cNvSpPr>
            <a:spLocks noChangeArrowheads="1"/>
          </p:cNvSpPr>
          <p:nvPr/>
        </p:nvSpPr>
        <p:spPr bwMode="auto">
          <a:xfrm>
            <a:off x="4016441" y="3316289"/>
            <a:ext cx="580478" cy="446087"/>
          </a:xfrm>
          <a:prstGeom prst="rightArrow">
            <a:avLst>
              <a:gd name="adj1" fmla="val 50000"/>
              <a:gd name="adj2" fmla="val 35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12"/>
          <p:cNvSpPr txBox="1">
            <a:spLocks noChangeArrowheads="1"/>
          </p:cNvSpPr>
          <p:nvPr/>
        </p:nvSpPr>
        <p:spPr bwMode="auto">
          <a:xfrm>
            <a:off x="467609" y="4425951"/>
            <a:ext cx="49677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1"/>
              <a:t>Impedansi intrinsik  didalam WG, v</a:t>
            </a:r>
            <a:r>
              <a:rPr lang="en-US" b="1" baseline="-25000"/>
              <a:t>g,mn</a:t>
            </a:r>
            <a:r>
              <a:rPr lang="en-US" b="1"/>
              <a:t> :</a:t>
            </a:r>
            <a:endParaRPr lang="en-US" b="1" i="1"/>
          </a:p>
        </p:txBody>
      </p:sp>
      <p:graphicFrame>
        <p:nvGraphicFramePr>
          <p:cNvPr id="20486" name="Object 13"/>
          <p:cNvGraphicFramePr>
            <a:graphicFrameLocks noChangeAspect="1"/>
          </p:cNvGraphicFramePr>
          <p:nvPr/>
        </p:nvGraphicFramePr>
        <p:xfrm>
          <a:off x="685800" y="4887914"/>
          <a:ext cx="3015483" cy="120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4" name="Equation" r:id="rId11" imgW="1638000" imgH="533160" progId="Equation.3">
                  <p:embed/>
                </p:oleObj>
              </mc:Choice>
              <mc:Fallback>
                <p:oleObj name="Equation" r:id="rId11" imgW="163800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87914"/>
                        <a:ext cx="3015483" cy="1208086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Line 14"/>
          <p:cNvSpPr>
            <a:spLocks noChangeShapeType="1"/>
          </p:cNvSpPr>
          <p:nvPr/>
        </p:nvSpPr>
        <p:spPr bwMode="auto">
          <a:xfrm>
            <a:off x="4010578" y="4887914"/>
            <a:ext cx="0" cy="1303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7" name="Object 16"/>
          <p:cNvGraphicFramePr>
            <a:graphicFrameLocks noChangeAspect="1"/>
          </p:cNvGraphicFramePr>
          <p:nvPr/>
        </p:nvGraphicFramePr>
        <p:xfrm>
          <a:off x="4151300" y="5454650"/>
          <a:ext cx="87804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5" name="Equation" r:id="rId13" imgW="571320" imgH="444240" progId="Equation.3">
                  <p:embed/>
                </p:oleObj>
              </mc:Choice>
              <mc:Fallback>
                <p:oleObj name="Equation" r:id="rId13" imgW="5713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00" y="5454650"/>
                        <a:ext cx="878047" cy="736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AutoShape 17"/>
          <p:cNvSpPr>
            <a:spLocks/>
          </p:cNvSpPr>
          <p:nvPr/>
        </p:nvSpPr>
        <p:spPr bwMode="auto">
          <a:xfrm>
            <a:off x="5259486" y="5116514"/>
            <a:ext cx="386986" cy="846137"/>
          </a:xfrm>
          <a:prstGeom prst="leftBrace">
            <a:avLst>
              <a:gd name="adj1" fmla="val 1682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8" name="Object 18"/>
          <p:cNvGraphicFramePr>
            <a:graphicFrameLocks noChangeAspect="1"/>
          </p:cNvGraphicFramePr>
          <p:nvPr/>
        </p:nvGraphicFramePr>
        <p:xfrm>
          <a:off x="5782797" y="4883150"/>
          <a:ext cx="196717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6" name="Equation" r:id="rId15" imgW="952200" imgH="253800" progId="Equation.3">
                  <p:embed/>
                </p:oleObj>
              </mc:Choice>
              <mc:Fallback>
                <p:oleObj name="Equation" r:id="rId15" imgW="952200" imgH="253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797" y="4883150"/>
                        <a:ext cx="1967177" cy="565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9"/>
          <p:cNvGraphicFramePr>
            <a:graphicFrameLocks noChangeAspect="1"/>
          </p:cNvGraphicFramePr>
          <p:nvPr/>
        </p:nvGraphicFramePr>
        <p:xfrm>
          <a:off x="5782797" y="5626100"/>
          <a:ext cx="217826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7" name="Equation" r:id="rId17" imgW="1054080" imgH="253800" progId="Equation.3">
                  <p:embed/>
                </p:oleObj>
              </mc:Choice>
              <mc:Fallback>
                <p:oleObj name="Equation" r:id="rId17" imgW="105408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797" y="5626100"/>
                        <a:ext cx="2178260" cy="565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- 5 </a:t>
              </a:r>
            </a:p>
          </p:txBody>
        </p:sp>
      </p:grp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12C43-CE47-4982-ADEF-2EB67DDD0071}" type="slidenum">
              <a:rPr lang="en-US"/>
              <a:pPr/>
              <a:t>25</a:t>
            </a:fld>
            <a:endParaRPr lang="en-US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105542" y="1820863"/>
            <a:ext cx="8918258" cy="233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4621839" y="4732338"/>
          <a:ext cx="1037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2" name="Equation" r:id="rId3" imgW="495000" imgH="228600" progId="Equation.3">
                  <p:embed/>
                </p:oleObj>
              </mc:Choice>
              <mc:Fallback>
                <p:oleObj name="Equation" r:id="rId3" imgW="495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839" y="4732338"/>
                        <a:ext cx="1037825" cy="520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4618908" y="5438775"/>
          <a:ext cx="348287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3" name="Equation" r:id="rId5" imgW="1574640" imgH="228600" progId="Equation.3">
                  <p:embed/>
                </p:oleObj>
              </mc:Choice>
              <mc:Fallback>
                <p:oleObj name="Equation" r:id="rId5" imgW="1574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908" y="5438775"/>
                        <a:ext cx="3482870" cy="546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7"/>
          <p:cNvSpPr txBox="1">
            <a:spLocks noChangeArrowheads="1"/>
          </p:cNvSpPr>
          <p:nvPr/>
        </p:nvSpPr>
        <p:spPr bwMode="auto">
          <a:xfrm>
            <a:off x="4355055" y="4297364"/>
            <a:ext cx="3660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b="1"/>
              <a:t>Substitusikan  untuk mode TM !</a:t>
            </a:r>
          </a:p>
        </p:txBody>
      </p:sp>
      <p:graphicFrame>
        <p:nvGraphicFramePr>
          <p:cNvPr id="21508" name="Object 8"/>
          <p:cNvGraphicFramePr>
            <a:graphicFrameLocks noChangeAspect="1"/>
          </p:cNvGraphicFramePr>
          <p:nvPr/>
        </p:nvGraphicFramePr>
        <p:xfrm>
          <a:off x="4617442" y="2030413"/>
          <a:ext cx="396806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4" name="Equation" r:id="rId7" imgW="2158920" imgH="457200" progId="Equation.3">
                  <p:embed/>
                </p:oleObj>
              </mc:Choice>
              <mc:Fallback>
                <p:oleObj name="Equation" r:id="rId7" imgW="21589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442" y="2030413"/>
                        <a:ext cx="3968068" cy="908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9"/>
          <p:cNvGraphicFramePr>
            <a:graphicFrameLocks noChangeAspect="1"/>
          </p:cNvGraphicFramePr>
          <p:nvPr/>
        </p:nvGraphicFramePr>
        <p:xfrm>
          <a:off x="228674" y="2009776"/>
          <a:ext cx="426710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5" name="Equation" r:id="rId9" imgW="2273040" imgH="457200" progId="Equation.3">
                  <p:embed/>
                </p:oleObj>
              </mc:Choice>
              <mc:Fallback>
                <p:oleObj name="Equation" r:id="rId9" imgW="22730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74" y="2009776"/>
                        <a:ext cx="4267103" cy="930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0"/>
          <p:cNvGraphicFramePr>
            <a:graphicFrameLocks noChangeAspect="1"/>
          </p:cNvGraphicFramePr>
          <p:nvPr/>
        </p:nvGraphicFramePr>
        <p:xfrm>
          <a:off x="4621839" y="3044825"/>
          <a:ext cx="426710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6" name="Equation" r:id="rId11" imgW="2273040" imgH="457200" progId="Equation.3">
                  <p:embed/>
                </p:oleObj>
              </mc:Choice>
              <mc:Fallback>
                <p:oleObj name="Equation" r:id="rId11" imgW="22730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839" y="3044825"/>
                        <a:ext cx="4267102" cy="930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1"/>
          <p:cNvGraphicFramePr>
            <a:graphicFrameLocks noChangeAspect="1"/>
          </p:cNvGraphicFramePr>
          <p:nvPr/>
        </p:nvGraphicFramePr>
        <p:xfrm>
          <a:off x="234537" y="3030539"/>
          <a:ext cx="426710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7" name="Equation" r:id="rId13" imgW="2158920" imgH="457200" progId="Equation.3">
                  <p:embed/>
                </p:oleObj>
              </mc:Choice>
              <mc:Fallback>
                <p:oleObj name="Equation" r:id="rId13" imgW="21589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37" y="3030539"/>
                        <a:ext cx="4267103" cy="9794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12"/>
          <p:cNvSpPr txBox="1">
            <a:spLocks noChangeArrowheads="1"/>
          </p:cNvSpPr>
          <p:nvPr/>
        </p:nvSpPr>
        <p:spPr bwMode="auto">
          <a:xfrm>
            <a:off x="609600" y="838200"/>
            <a:ext cx="78043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ct val="50000"/>
              </a:spcBef>
            </a:pPr>
            <a:r>
              <a:rPr lang="en-US" sz="2400" b="1" dirty="0"/>
              <a:t>   </a:t>
            </a:r>
            <a:r>
              <a:rPr lang="en-US" sz="2400" dirty="0"/>
              <a:t>Dari 4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dapatkan</a:t>
            </a:r>
            <a:r>
              <a:rPr lang="en-US" sz="2400" dirty="0"/>
              <a:t> untuk WG  </a:t>
            </a:r>
            <a:r>
              <a:rPr lang="en-US" sz="2400" dirty="0" err="1"/>
              <a:t>rektangular</a:t>
            </a:r>
            <a:r>
              <a:rPr lang="en-US" sz="2400" dirty="0"/>
              <a:t>  :</a:t>
            </a:r>
          </a:p>
        </p:txBody>
      </p:sp>
      <p:sp>
        <p:nvSpPr>
          <p:cNvPr id="21521" name="AutoShape 14"/>
          <p:cNvSpPr>
            <a:spLocks noChangeArrowheads="1"/>
          </p:cNvSpPr>
          <p:nvPr/>
        </p:nvSpPr>
        <p:spPr bwMode="auto">
          <a:xfrm>
            <a:off x="3452088" y="4373563"/>
            <a:ext cx="749051" cy="1611312"/>
          </a:xfrm>
          <a:prstGeom prst="downArrow">
            <a:avLst>
              <a:gd name="adj1" fmla="val 50000"/>
              <a:gd name="adj2" fmla="val 496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- 6 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41C94-679C-4B5C-B025-8A4C35471F2C}" type="slidenum">
              <a:rPr lang="en-US"/>
              <a:pPr/>
              <a:t>26</a:t>
            </a:fld>
            <a:endParaRPr lang="en-US"/>
          </a:p>
        </p:txBody>
      </p:sp>
      <p:sp>
        <p:nvSpPr>
          <p:cNvPr id="22539" name="AutoShape 22"/>
          <p:cNvSpPr>
            <a:spLocks noChangeArrowheads="1"/>
          </p:cNvSpPr>
          <p:nvPr/>
        </p:nvSpPr>
        <p:spPr bwMode="auto">
          <a:xfrm>
            <a:off x="419235" y="4095750"/>
            <a:ext cx="5930847" cy="2400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Rectangle 9"/>
          <p:cNvSpPr>
            <a:spLocks noChangeArrowheads="1"/>
          </p:cNvSpPr>
          <p:nvPr/>
        </p:nvSpPr>
        <p:spPr bwMode="auto">
          <a:xfrm>
            <a:off x="0" y="823914"/>
            <a:ext cx="9144000" cy="2071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11"/>
          <p:cNvGraphicFramePr>
            <a:graphicFrameLocks noChangeAspect="1"/>
          </p:cNvGraphicFramePr>
          <p:nvPr/>
        </p:nvGraphicFramePr>
        <p:xfrm>
          <a:off x="20522" y="1001713"/>
          <a:ext cx="4467924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6" name="Equation" r:id="rId3" imgW="2438280" imgH="393480" progId="Equation.3">
                  <p:embed/>
                </p:oleObj>
              </mc:Choice>
              <mc:Fallback>
                <p:oleObj name="Equation" r:id="rId3" imgW="24382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2" y="1001713"/>
                        <a:ext cx="4467924" cy="779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4"/>
          <p:cNvGraphicFramePr>
            <a:graphicFrameLocks noChangeAspect="1"/>
          </p:cNvGraphicFramePr>
          <p:nvPr/>
        </p:nvGraphicFramePr>
        <p:xfrm>
          <a:off x="32249" y="1914526"/>
          <a:ext cx="450896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7" name="Equation" r:id="rId5" imgW="2463480" imgH="393480" progId="Equation.3">
                  <p:embed/>
                </p:oleObj>
              </mc:Choice>
              <mc:Fallback>
                <p:oleObj name="Equation" r:id="rId5" imgW="24634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9" y="1914526"/>
                        <a:ext cx="4508968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5"/>
          <p:cNvGraphicFramePr>
            <a:graphicFrameLocks noChangeAspect="1"/>
          </p:cNvGraphicFramePr>
          <p:nvPr/>
        </p:nvGraphicFramePr>
        <p:xfrm>
          <a:off x="4629169" y="1001713"/>
          <a:ext cx="445619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8" name="Equation" r:id="rId7" imgW="2438280" imgH="393480" progId="Equation.3">
                  <p:embed/>
                </p:oleObj>
              </mc:Choice>
              <mc:Fallback>
                <p:oleObj name="Equation" r:id="rId7" imgW="243828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69" y="1001713"/>
                        <a:ext cx="4456197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6"/>
          <p:cNvGraphicFramePr>
            <a:graphicFrameLocks noChangeAspect="1"/>
          </p:cNvGraphicFramePr>
          <p:nvPr/>
        </p:nvGraphicFramePr>
        <p:xfrm>
          <a:off x="4623305" y="1914526"/>
          <a:ext cx="448551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9" name="Equation" r:id="rId9" imgW="2450880" imgH="393480" progId="Equation.3">
                  <p:embed/>
                </p:oleObj>
              </mc:Choice>
              <mc:Fallback>
                <p:oleObj name="Equation" r:id="rId9" imgW="245088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305" y="1914526"/>
                        <a:ext cx="4485515" cy="777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AutoShape 17"/>
          <p:cNvSpPr>
            <a:spLocks noChangeArrowheads="1"/>
          </p:cNvSpPr>
          <p:nvPr/>
        </p:nvSpPr>
        <p:spPr bwMode="auto">
          <a:xfrm>
            <a:off x="1688664" y="2990850"/>
            <a:ext cx="545298" cy="1104900"/>
          </a:xfrm>
          <a:prstGeom prst="downArrow">
            <a:avLst>
              <a:gd name="adj1" fmla="val 50000"/>
              <a:gd name="adj2" fmla="val 467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2233962" y="2990851"/>
            <a:ext cx="6613935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/>
              <a:t>Dengan </a:t>
            </a:r>
            <a:r>
              <a:rPr lang="en-US" sz="2000" b="1" dirty="0" err="1"/>
              <a:t>mengalikan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dengan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b="1" baseline="30000" dirty="0" err="1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2400" b="1" baseline="300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t</a:t>
            </a:r>
            <a:r>
              <a:rPr lang="en-US" sz="2000" baseline="30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dan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mengambil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realnya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akan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didapat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 err="1">
                <a:sym typeface="Symbol" pitchFamily="18" charset="2"/>
              </a:rPr>
              <a:t>persamaan</a:t>
            </a:r>
            <a:r>
              <a:rPr lang="en-US" sz="2000" b="1" dirty="0">
                <a:sym typeface="Symbol" pitchFamily="18" charset="2"/>
              </a:rPr>
              <a:t> </a:t>
            </a:r>
            <a:r>
              <a:rPr lang="en-US" sz="2000" b="1" dirty="0" err="1">
                <a:sym typeface="Symbol" pitchFamily="18" charset="2"/>
              </a:rPr>
              <a:t>bentuk</a:t>
            </a:r>
            <a:r>
              <a:rPr lang="en-US" sz="2000" b="1" dirty="0">
                <a:sym typeface="Symbol" pitchFamily="18" charset="2"/>
              </a:rPr>
              <a:t> </a:t>
            </a:r>
            <a:r>
              <a:rPr lang="en-US" sz="2000" b="1" dirty="0" err="1">
                <a:sym typeface="Symbol" pitchFamily="18" charset="2"/>
              </a:rPr>
              <a:t>waktu</a:t>
            </a:r>
            <a:r>
              <a:rPr lang="en-US" sz="2000" b="1" dirty="0">
                <a:sym typeface="Symbol" pitchFamily="18" charset="2"/>
              </a:rPr>
              <a:t> </a:t>
            </a:r>
            <a:endParaRPr lang="en-US" sz="2000" b="1" dirty="0"/>
          </a:p>
        </p:txBody>
      </p:sp>
      <p:graphicFrame>
        <p:nvGraphicFramePr>
          <p:cNvPr id="22534" name="Object 19"/>
          <p:cNvGraphicFramePr>
            <a:graphicFrameLocks noChangeAspect="1"/>
          </p:cNvGraphicFramePr>
          <p:nvPr/>
        </p:nvGraphicFramePr>
        <p:xfrm>
          <a:off x="1020235" y="4343401"/>
          <a:ext cx="455880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0" name="Equation" r:id="rId11" imgW="2489040" imgH="482400" progId="Equation.3">
                  <p:embed/>
                </p:oleObj>
              </mc:Choice>
              <mc:Fallback>
                <p:oleObj name="Equation" r:id="rId11" imgW="2489040" imgH="48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235" y="4343401"/>
                        <a:ext cx="4558807" cy="955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21"/>
          <p:cNvGraphicFramePr>
            <a:graphicFrameLocks noChangeAspect="1"/>
          </p:cNvGraphicFramePr>
          <p:nvPr/>
        </p:nvGraphicFramePr>
        <p:xfrm>
          <a:off x="602467" y="5394326"/>
          <a:ext cx="5466171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1" name="Equation" r:id="rId13" imgW="2984400" imgH="482400" progId="Equation.3">
                  <p:embed/>
                </p:oleObj>
              </mc:Choice>
              <mc:Fallback>
                <p:oleObj name="Equation" r:id="rId13" imgW="2984400" imgH="48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67" y="5394326"/>
                        <a:ext cx="5466171" cy="955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23"/>
          <p:cNvSpPr txBox="1">
            <a:spLocks noChangeArrowheads="1"/>
          </p:cNvSpPr>
          <p:nvPr/>
        </p:nvSpPr>
        <p:spPr bwMode="auto">
          <a:xfrm>
            <a:off x="6705600" y="4724400"/>
            <a:ext cx="2181191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/>
              <a:t>C real</a:t>
            </a:r>
            <a:r>
              <a:rPr lang="en-US" sz="2400" dirty="0"/>
              <a:t> 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/>
              <a:t>h</a:t>
            </a:r>
            <a:r>
              <a:rPr lang="en-US" sz="2400" b="1" baseline="30000" dirty="0"/>
              <a:t>2</a:t>
            </a:r>
            <a:r>
              <a:rPr lang="en-US" sz="2400" b="1" dirty="0"/>
              <a:t> = M</a:t>
            </a:r>
            <a:r>
              <a:rPr lang="en-US" sz="2400" b="1" baseline="30000" dirty="0"/>
              <a:t>2</a:t>
            </a:r>
            <a:r>
              <a:rPr lang="en-US" sz="2400" b="1" dirty="0"/>
              <a:t> + N</a:t>
            </a:r>
            <a:r>
              <a:rPr lang="en-US" sz="2400" b="1" baseline="30000" dirty="0"/>
              <a:t>2</a:t>
            </a:r>
            <a:endParaRPr lang="en-US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- 7 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76E7C-6D4F-4627-8534-D34246D228E7}" type="slidenum">
              <a:rPr lang="en-US"/>
              <a:pPr/>
              <a:t>27</a:t>
            </a:fld>
            <a:endParaRPr lang="en-US"/>
          </a:p>
        </p:txBody>
      </p:sp>
      <p:sp>
        <p:nvSpPr>
          <p:cNvPr id="23562" name="AutoShape 8"/>
          <p:cNvSpPr>
            <a:spLocks noChangeArrowheads="1"/>
          </p:cNvSpPr>
          <p:nvPr/>
        </p:nvSpPr>
        <p:spPr bwMode="auto">
          <a:xfrm>
            <a:off x="636182" y="728663"/>
            <a:ext cx="6118476" cy="521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70396" y="1089026"/>
          <a:ext cx="5397276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58" name="Equation" r:id="rId3" imgW="2946240" imgH="482400" progId="Equation.3">
                  <p:embed/>
                </p:oleObj>
              </mc:Choice>
              <mc:Fallback>
                <p:oleObj name="Equation" r:id="rId3" imgW="294624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396" y="1089026"/>
                        <a:ext cx="5397276" cy="955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971862" y="3606801"/>
          <a:ext cx="553653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59" name="Equation" r:id="rId5" imgW="3022560" imgH="482400" progId="Equation.3">
                  <p:embed/>
                </p:oleObj>
              </mc:Choice>
              <mc:Fallback>
                <p:oleObj name="Equation" r:id="rId5" imgW="30225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862" y="3606801"/>
                        <a:ext cx="5536532" cy="955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970396" y="2787650"/>
          <a:ext cx="126356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0" name="Equation" r:id="rId7" imgW="457200" imgH="228600" progId="Equation.3">
                  <p:embed/>
                </p:oleObj>
              </mc:Choice>
              <mc:Fallback>
                <p:oleObj name="Equation" r:id="rId7" imgW="457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396" y="2787650"/>
                        <a:ext cx="1263567" cy="685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6"/>
          <p:cNvSpPr txBox="1">
            <a:spLocks noChangeArrowheads="1"/>
          </p:cNvSpPr>
          <p:nvPr/>
        </p:nvSpPr>
        <p:spPr bwMode="auto">
          <a:xfrm>
            <a:off x="864855" y="2254251"/>
            <a:ext cx="499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FFFF00"/>
                </a:solidFill>
              </a:rPr>
              <a:t>Sedangkan</a:t>
            </a:r>
            <a:r>
              <a:rPr lang="en-US" sz="2400" b="1" dirty="0">
                <a:solidFill>
                  <a:srgbClr val="FFFF00"/>
                </a:solidFill>
              </a:rPr>
              <a:t> untuk </a:t>
            </a:r>
            <a:r>
              <a:rPr lang="en-US" sz="2400" b="1" dirty="0" err="1">
                <a:solidFill>
                  <a:srgbClr val="FFFF00"/>
                </a:solidFill>
              </a:rPr>
              <a:t>medan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magnetnya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...</a:t>
            </a: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977726" y="4695826"/>
          <a:ext cx="54192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1" name="Equation" r:id="rId9" imgW="2958840" imgH="482400" progId="Equation.3">
                  <p:embed/>
                </p:oleObj>
              </mc:Choice>
              <mc:Fallback>
                <p:oleObj name="Equation" r:id="rId9" imgW="29588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726" y="4695826"/>
                        <a:ext cx="5419263" cy="955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0"/>
          <p:cNvSpPr txBox="1">
            <a:spLocks noChangeArrowheads="1"/>
          </p:cNvSpPr>
          <p:nvPr/>
        </p:nvSpPr>
        <p:spPr bwMode="auto">
          <a:xfrm>
            <a:off x="6927628" y="1312864"/>
            <a:ext cx="2181191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b="1"/>
              <a:t>C real</a:t>
            </a:r>
            <a:r>
              <a:rPr lang="en-US" sz="2400"/>
              <a:t> , dan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b="1"/>
              <a:t>h</a:t>
            </a:r>
            <a:r>
              <a:rPr lang="en-US" sz="2400" b="1" baseline="30000"/>
              <a:t>2</a:t>
            </a:r>
            <a:r>
              <a:rPr lang="en-US" sz="2400" b="1"/>
              <a:t> = M</a:t>
            </a:r>
            <a:r>
              <a:rPr lang="en-US" sz="2400" b="1" baseline="30000"/>
              <a:t>2</a:t>
            </a:r>
            <a:r>
              <a:rPr lang="en-US" sz="2400" b="1"/>
              <a:t> + N</a:t>
            </a:r>
            <a:r>
              <a:rPr lang="en-US" sz="2400" b="1" baseline="30000"/>
              <a:t>2</a:t>
            </a:r>
            <a:endParaRPr lang="en-US" sz="2400" b="1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- 8 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722D50-457C-427D-8AC9-9168367DAD52}" type="slidenum">
              <a:rPr lang="en-US"/>
              <a:pPr/>
              <a:t>28</a:t>
            </a:fld>
            <a:endParaRPr lang="en-US"/>
          </a:p>
        </p:txBody>
      </p:sp>
      <p:sp>
        <p:nvSpPr>
          <p:cNvPr id="24584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79683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/>
              <a:t>Menggambar</a:t>
            </a:r>
            <a:r>
              <a:rPr lang="en-US" sz="2400" b="1" dirty="0"/>
              <a:t> </a:t>
            </a:r>
            <a:r>
              <a:rPr lang="en-US" sz="2400" b="1" dirty="0" err="1"/>
              <a:t>konfigurasi</a:t>
            </a:r>
            <a:r>
              <a:rPr lang="en-US" sz="2400" b="1" dirty="0"/>
              <a:t> </a:t>
            </a:r>
            <a:r>
              <a:rPr lang="en-US" sz="2400" b="1" dirty="0" err="1"/>
              <a:t>medan</a:t>
            </a:r>
            <a:r>
              <a:rPr lang="en-US" sz="2400" b="1" dirty="0"/>
              <a:t> mode  TM </a:t>
            </a:r>
            <a:r>
              <a:rPr lang="en-US" sz="2400" b="1" dirty="0" err="1"/>
              <a:t>dalam</a:t>
            </a:r>
            <a:r>
              <a:rPr lang="en-US" sz="2400" b="1" dirty="0"/>
              <a:t> WG </a:t>
            </a:r>
          </a:p>
        </p:txBody>
      </p:sp>
      <p:sp>
        <p:nvSpPr>
          <p:cNvPr id="24586" name="Text Box 5"/>
          <p:cNvSpPr txBox="1">
            <a:spLocks noChangeArrowheads="1"/>
          </p:cNvSpPr>
          <p:nvPr/>
        </p:nvSpPr>
        <p:spPr bwMode="auto">
          <a:xfrm>
            <a:off x="445620" y="1381126"/>
            <a:ext cx="8367097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Bentuk medan dapat digambarkan pada bidang transversal arah perambatan, dengan menulis persamaan medan untuk bidang transversal, </a:t>
            </a:r>
          </a:p>
        </p:txBody>
      </p:sp>
      <p:graphicFrame>
        <p:nvGraphicFramePr>
          <p:cNvPr id="24578" name="Object 6"/>
          <p:cNvGraphicFramePr>
            <a:graphicFrameLocks noChangeAspect="1"/>
          </p:cNvGraphicFramePr>
          <p:nvPr/>
        </p:nvGraphicFramePr>
        <p:xfrm>
          <a:off x="1752600" y="1981200"/>
          <a:ext cx="204486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2" name="Equation" r:id="rId3" imgW="838080" imgH="253800" progId="Equation.3">
                  <p:embed/>
                </p:oleObj>
              </mc:Choice>
              <mc:Fallback>
                <p:oleObj name="Equation" r:id="rId3" imgW="83808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204486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120200" y="2762251"/>
          <a:ext cx="8815649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3" name="Equation" r:id="rId5" imgW="4813200" imgH="482400" progId="Equation.3">
                  <p:embed/>
                </p:oleObj>
              </mc:Choice>
              <mc:Fallback>
                <p:oleObj name="Equation" r:id="rId5" imgW="48132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00" y="2762251"/>
                        <a:ext cx="8815649" cy="955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8"/>
          <p:cNvGraphicFramePr>
            <a:graphicFrameLocks noChangeAspect="1"/>
          </p:cNvGraphicFramePr>
          <p:nvPr/>
        </p:nvGraphicFramePr>
        <p:xfrm>
          <a:off x="104077" y="3889375"/>
          <a:ext cx="8954904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4" name="Equation" r:id="rId7" imgW="4889160" imgH="482400" progId="Equation.3">
                  <p:embed/>
                </p:oleObj>
              </mc:Choice>
              <mc:Fallback>
                <p:oleObj name="Equation" r:id="rId7" imgW="48891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77" y="3889375"/>
                        <a:ext cx="8954904" cy="955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515981" y="4992672"/>
            <a:ext cx="8296736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b="1" dirty="0"/>
              <a:t>Untuk mode TM </a:t>
            </a:r>
            <a:r>
              <a:rPr lang="en-US" b="1" dirty="0" err="1"/>
              <a:t>terendah</a:t>
            </a:r>
            <a:r>
              <a:rPr lang="en-US" b="1" dirty="0"/>
              <a:t>, TM</a:t>
            </a:r>
            <a:r>
              <a:rPr lang="en-US" b="1" baseline="-25000" dirty="0"/>
              <a:t>11</a:t>
            </a:r>
            <a:r>
              <a:rPr lang="en-US" dirty="0"/>
              <a:t> , </a:t>
            </a:r>
            <a:r>
              <a:rPr lang="en-US" dirty="0" err="1"/>
              <a:t>medan</a:t>
            </a:r>
            <a:r>
              <a:rPr lang="en-US" dirty="0"/>
              <a:t> </a:t>
            </a:r>
            <a:r>
              <a:rPr lang="en-US" dirty="0" err="1"/>
              <a:t>digambar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dengan </a:t>
            </a:r>
            <a:r>
              <a:rPr lang="en-US" dirty="0" err="1"/>
              <a:t>mengambil</a:t>
            </a:r>
            <a:r>
              <a:rPr lang="en-US" dirty="0"/>
              <a:t> untuk </a:t>
            </a:r>
            <a:r>
              <a:rPr lang="en-US" b="1" dirty="0"/>
              <a:t>t </a:t>
            </a:r>
            <a:r>
              <a:rPr lang="en-US" b="1" dirty="0" err="1"/>
              <a:t>dan</a:t>
            </a:r>
            <a:r>
              <a:rPr lang="en-US" b="1" dirty="0"/>
              <a:t> z </a:t>
            </a:r>
            <a:r>
              <a:rPr lang="en-US" b="1" dirty="0" err="1"/>
              <a:t>tertentu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: 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 marL="285750" indent="-2857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Dengan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longitudinal </a:t>
            </a:r>
          </a:p>
        </p:txBody>
      </p:sp>
      <p:graphicFrame>
        <p:nvGraphicFramePr>
          <p:cNvPr id="24581" name="Object 10"/>
          <p:cNvGraphicFramePr>
            <a:graphicFrameLocks noChangeAspect="1"/>
          </p:cNvGraphicFramePr>
          <p:nvPr/>
        </p:nvGraphicFramePr>
        <p:xfrm>
          <a:off x="4267200" y="5142189"/>
          <a:ext cx="1855651" cy="80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5" name="Equation" r:id="rId9" imgW="1206360" imgH="482400" progId="Equation.3">
                  <p:embed/>
                </p:oleObj>
              </mc:Choice>
              <mc:Fallback>
                <p:oleObj name="Equation" r:id="rId9" imgW="120636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42189"/>
                        <a:ext cx="1855651" cy="801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- 9 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F82F2-24D4-4F39-AE1B-6D050DA89699}" type="slidenum">
              <a:rPr lang="en-US"/>
              <a:pPr/>
              <a:t>29</a:t>
            </a:fld>
            <a:endParaRPr lang="en-US"/>
          </a:p>
        </p:txBody>
      </p:sp>
      <p:sp>
        <p:nvSpPr>
          <p:cNvPr id="25607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2884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Cara </a:t>
            </a:r>
            <a:r>
              <a:rPr lang="en-US" sz="2000" b="1" dirty="0" err="1">
                <a:solidFill>
                  <a:srgbClr val="0070C0"/>
                </a:solidFill>
              </a:rPr>
              <a:t>menggambar</a:t>
            </a:r>
            <a:r>
              <a:rPr lang="en-US" sz="2000" b="1" dirty="0">
                <a:solidFill>
                  <a:srgbClr val="0070C0"/>
                </a:solidFill>
              </a:rPr>
              <a:t> ...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72971" y="1014414"/>
          <a:ext cx="8815649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5" name="Equation" r:id="rId3" imgW="4813200" imgH="482400" progId="Equation.3">
                  <p:embed/>
                </p:oleObj>
              </mc:Choice>
              <mc:Fallback>
                <p:oleObj name="Equation" r:id="rId3" imgW="48132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71" y="1014414"/>
                        <a:ext cx="8815649" cy="955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2937573" y="2025650"/>
          <a:ext cx="206832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6" name="Equation" r:id="rId5" imgW="1295280" imgH="482400" progId="Equation.3">
                  <p:embed/>
                </p:oleObj>
              </mc:Choice>
              <mc:Fallback>
                <p:oleObj name="Equation" r:id="rId5" imgW="12952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573" y="2025650"/>
                        <a:ext cx="2068321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334215" y="2101851"/>
            <a:ext cx="3588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Pilih t dan z sehingga :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334215" y="2800351"/>
            <a:ext cx="86544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Gambar medan E</a:t>
            </a:r>
            <a:r>
              <a:rPr lang="en-US" baseline="-25000"/>
              <a:t>x</a:t>
            </a:r>
            <a:r>
              <a:rPr lang="en-US"/>
              <a:t> , E</a:t>
            </a:r>
            <a:r>
              <a:rPr lang="en-US" baseline="-25000"/>
              <a:t>y</a:t>
            </a:r>
            <a:r>
              <a:rPr lang="en-US"/>
              <a:t> , H</a:t>
            </a:r>
            <a:r>
              <a:rPr lang="en-US" baseline="-25000"/>
              <a:t>x</a:t>
            </a:r>
            <a:r>
              <a:rPr lang="en-US"/>
              <a:t> , dan H</a:t>
            </a:r>
            <a:r>
              <a:rPr lang="en-US" baseline="-25000"/>
              <a:t>y</a:t>
            </a:r>
            <a:r>
              <a:rPr lang="en-US"/>
              <a:t> , sehingga terjadi medan maksimum dan minimum. Untuk TM</a:t>
            </a:r>
            <a:r>
              <a:rPr lang="en-US" baseline="-25000"/>
              <a:t>11</a:t>
            </a:r>
            <a:r>
              <a:rPr lang="en-US"/>
              <a:t> terjadi pada :  </a:t>
            </a:r>
          </a:p>
        </p:txBody>
      </p:sp>
      <p:pic>
        <p:nvPicPr>
          <p:cNvPr id="25610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99248" y="3692526"/>
            <a:ext cx="5483761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604" name="Object 15"/>
          <p:cNvGraphicFramePr>
            <a:graphicFrameLocks noChangeAspect="1"/>
          </p:cNvGraphicFramePr>
          <p:nvPr/>
        </p:nvGraphicFramePr>
        <p:xfrm>
          <a:off x="3287912" y="3292476"/>
          <a:ext cx="300207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7" name="Equation" r:id="rId8" imgW="1866600" imgH="393480" progId="Equation.3">
                  <p:embed/>
                </p:oleObj>
              </mc:Choice>
              <mc:Fallback>
                <p:oleObj name="Equation" r:id="rId8" imgW="18666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912" y="3292476"/>
                        <a:ext cx="300207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- 10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66800" y="1371600"/>
            <a:ext cx="5029200" cy="4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1485900" algn="l"/>
              </a:tabLst>
            </a:pPr>
            <a:r>
              <a:rPr lang="en-US" sz="3600" b="1" i="1" dirty="0" err="1">
                <a:solidFill>
                  <a:srgbClr val="0070C0"/>
                </a:solidFill>
              </a:rPr>
              <a:t>Bumbung</a:t>
            </a:r>
            <a:r>
              <a:rPr lang="en-US" sz="3600" b="1" i="1" dirty="0">
                <a:solidFill>
                  <a:srgbClr val="0070C0"/>
                </a:solidFill>
              </a:rPr>
              <a:t> </a:t>
            </a:r>
            <a:r>
              <a:rPr lang="en-US" sz="3600" b="1" i="1" dirty="0" err="1">
                <a:solidFill>
                  <a:srgbClr val="0070C0"/>
                </a:solidFill>
              </a:rPr>
              <a:t>Gelombang</a:t>
            </a:r>
            <a:r>
              <a:rPr lang="en-US" sz="3600" b="1" i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95350" y="2152650"/>
            <a:ext cx="79438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A.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Bumbung</a:t>
            </a:r>
            <a:r>
              <a:rPr lang="en-US" sz="2400" dirty="0"/>
              <a:t> </a:t>
            </a:r>
            <a:r>
              <a:rPr lang="en-US" sz="2400" dirty="0" err="1"/>
              <a:t>Gelombang</a:t>
            </a:r>
            <a:r>
              <a:rPr lang="en-US" sz="2400" dirty="0"/>
              <a:t>				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B. </a:t>
            </a:r>
            <a:r>
              <a:rPr lang="en-US" sz="2400" dirty="0" err="1"/>
              <a:t>Penurunan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Medan  </a:t>
            </a:r>
            <a:r>
              <a:rPr lang="en-US" sz="2400" dirty="0" err="1"/>
              <a:t>Bumbung</a:t>
            </a:r>
            <a:r>
              <a:rPr lang="en-US" sz="2400" dirty="0"/>
              <a:t>  </a:t>
            </a:r>
            <a:r>
              <a:rPr lang="en-US" sz="2400" dirty="0" err="1"/>
              <a:t>Rektangular</a:t>
            </a: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C.  Pers.  </a:t>
            </a:r>
            <a:r>
              <a:rPr lang="en-US" sz="2400" dirty="0" err="1"/>
              <a:t>Bumbung</a:t>
            </a:r>
            <a:r>
              <a:rPr lang="en-US" sz="2400" dirty="0"/>
              <a:t>  Gel.  Mode TM			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D.  Pers.  </a:t>
            </a:r>
            <a:r>
              <a:rPr lang="en-US" sz="2400" dirty="0" err="1"/>
              <a:t>Bumbung</a:t>
            </a:r>
            <a:r>
              <a:rPr lang="en-US" sz="2400" dirty="0"/>
              <a:t>  Gel.  Mode TE											</a:t>
            </a:r>
          </a:p>
        </p:txBody>
      </p:sp>
    </p:spTree>
    <p:extLst>
      <p:ext uri="{BB962C8B-B14F-4D97-AF65-F5344CB8AC3E}">
        <p14:creationId xmlns:p14="http://schemas.microsoft.com/office/powerpoint/2010/main" val="2152911904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691" y="842963"/>
            <a:ext cx="4939929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4" name="Text Box 6"/>
          <p:cNvSpPr txBox="1">
            <a:spLocks noChangeArrowheads="1"/>
          </p:cNvSpPr>
          <p:nvPr/>
        </p:nvSpPr>
        <p:spPr bwMode="auto">
          <a:xfrm>
            <a:off x="281444" y="538164"/>
            <a:ext cx="8707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dirty="0"/>
              <a:t>Untuk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yz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maksimumnya</a:t>
            </a:r>
            <a:r>
              <a:rPr lang="en-US" dirty="0"/>
              <a:t>. Untuk TM</a:t>
            </a:r>
            <a:r>
              <a:rPr lang="en-US" baseline="-25000" dirty="0"/>
              <a:t>11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yz</a:t>
            </a:r>
            <a:r>
              <a:rPr lang="en-US" dirty="0"/>
              <a:t> : </a:t>
            </a:r>
          </a:p>
        </p:txBody>
      </p:sp>
      <p:graphicFrame>
        <p:nvGraphicFramePr>
          <p:cNvPr id="26626" name="Object 7"/>
          <p:cNvGraphicFramePr>
            <a:graphicFrameLocks noChangeAspect="1"/>
          </p:cNvGraphicFramePr>
          <p:nvPr/>
        </p:nvGraphicFramePr>
        <p:xfrm>
          <a:off x="633249" y="1290638"/>
          <a:ext cx="314132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2" name="Equation" r:id="rId4" imgW="1879560" imgH="393480" progId="Equation.3">
                  <p:embed/>
                </p:oleObj>
              </mc:Choice>
              <mc:Fallback>
                <p:oleObj name="Equation" r:id="rId4" imgW="1879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49" y="1290638"/>
                        <a:ext cx="3141327" cy="709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510118" y="2125664"/>
            <a:ext cx="363825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Sehingga hanya tergambar E</a:t>
            </a:r>
            <a:r>
              <a:rPr lang="en-US" baseline="-25000"/>
              <a:t>z</a:t>
            </a:r>
            <a:r>
              <a:rPr lang="en-US"/>
              <a:t> , E</a:t>
            </a:r>
            <a:r>
              <a:rPr lang="en-US" baseline="-25000"/>
              <a:t>y</a:t>
            </a:r>
            <a:r>
              <a:rPr lang="en-US"/>
              <a:t> , dan H</a:t>
            </a:r>
            <a:r>
              <a:rPr lang="en-US" baseline="-25000"/>
              <a:t>z</a:t>
            </a:r>
            <a:r>
              <a:rPr lang="en-US"/>
              <a:t> saja</a:t>
            </a:r>
          </a:p>
        </p:txBody>
      </p: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312228" y="3567113"/>
            <a:ext cx="8425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Untuk t tertentu</a:t>
            </a:r>
            <a:r>
              <a:rPr lang="en-US"/>
              <a:t>, seperti t = 0 , persamaan komponen medan sebagai berikut :</a:t>
            </a:r>
          </a:p>
        </p:txBody>
      </p:sp>
      <p:graphicFrame>
        <p:nvGraphicFramePr>
          <p:cNvPr id="26627" name="Object 10"/>
          <p:cNvGraphicFramePr>
            <a:graphicFrameLocks noChangeAspect="1"/>
          </p:cNvGraphicFramePr>
          <p:nvPr/>
        </p:nvGraphicFramePr>
        <p:xfrm>
          <a:off x="510117" y="3983038"/>
          <a:ext cx="389917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3" name="Equation" r:id="rId6" imgW="2361960" imgH="482400" progId="Equation.3">
                  <p:embed/>
                </p:oleObj>
              </mc:Choice>
              <mc:Fallback>
                <p:oleObj name="Equation" r:id="rId6" imgW="236196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17" y="3983038"/>
                        <a:ext cx="3899173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1"/>
          <p:cNvGraphicFramePr>
            <a:graphicFrameLocks noChangeAspect="1"/>
          </p:cNvGraphicFramePr>
          <p:nvPr/>
        </p:nvGraphicFramePr>
        <p:xfrm>
          <a:off x="488131" y="4845051"/>
          <a:ext cx="463356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4" name="Equation" r:id="rId8" imgW="2806560" imgH="482400" progId="Equation.3">
                  <p:embed/>
                </p:oleObj>
              </mc:Choice>
              <mc:Fallback>
                <p:oleObj name="Equation" r:id="rId8" imgW="280656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31" y="4845051"/>
                        <a:ext cx="463356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2"/>
          <p:cNvGraphicFramePr>
            <a:graphicFrameLocks noChangeAspect="1"/>
          </p:cNvGraphicFramePr>
          <p:nvPr/>
        </p:nvGraphicFramePr>
        <p:xfrm>
          <a:off x="508652" y="5707063"/>
          <a:ext cx="4591056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5" name="Equation" r:id="rId10" imgW="2781000" imgH="482400" progId="Equation.3">
                  <p:embed/>
                </p:oleObj>
              </mc:Choice>
              <mc:Fallback>
                <p:oleObj name="Equation" r:id="rId10" imgW="27810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52" y="5707063"/>
                        <a:ext cx="4591056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435388" y="3983039"/>
            <a:ext cx="3553231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Terlihat  medan berubah sebagai fungsi jarak dalam </a:t>
            </a:r>
            <a:r>
              <a:rPr lang="en-US">
                <a:sym typeface="Symbol" pitchFamily="18" charset="2"/>
              </a:rPr>
              <a:t>, sehingga titik-titik yang harus digambar </a:t>
            </a:r>
            <a:r>
              <a:rPr lang="en-US" b="1">
                <a:sym typeface="Symbol" pitchFamily="18" charset="2"/>
              </a:rPr>
              <a:t>pada arah z</a:t>
            </a:r>
            <a:r>
              <a:rPr lang="en-US">
                <a:sym typeface="Symbol" pitchFamily="18" charset="2"/>
              </a:rPr>
              <a:t> adalah : </a:t>
            </a:r>
          </a:p>
        </p:txBody>
      </p:sp>
      <p:graphicFrame>
        <p:nvGraphicFramePr>
          <p:cNvPr id="26630" name="Object 14"/>
          <p:cNvGraphicFramePr>
            <a:graphicFrameLocks noChangeAspect="1"/>
          </p:cNvGraphicFramePr>
          <p:nvPr/>
        </p:nvGraphicFramePr>
        <p:xfrm>
          <a:off x="6294379" y="5089526"/>
          <a:ext cx="2219304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6" name="Equation" r:id="rId12" imgW="1473120" imgH="393480" progId="Equation.3">
                  <p:embed/>
                </p:oleObj>
              </mc:Choice>
              <mc:Fallback>
                <p:oleObj name="Equation" r:id="rId12" imgW="147312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379" y="5089526"/>
                        <a:ext cx="2219304" cy="639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5435388" y="5672139"/>
            <a:ext cx="3302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Untuk arah y,</a:t>
            </a:r>
            <a:r>
              <a:rPr lang="en-US"/>
              <a:t> </a:t>
            </a:r>
          </a:p>
        </p:txBody>
      </p:sp>
      <p:graphicFrame>
        <p:nvGraphicFramePr>
          <p:cNvPr id="26631" name="Object 16"/>
          <p:cNvGraphicFramePr>
            <a:graphicFrameLocks noChangeAspect="1"/>
          </p:cNvGraphicFramePr>
          <p:nvPr/>
        </p:nvGraphicFramePr>
        <p:xfrm>
          <a:off x="6300242" y="6100763"/>
          <a:ext cx="139696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7" name="Equation" r:id="rId14" imgW="927000" imgH="393480" progId="Equation.3">
                  <p:embed/>
                </p:oleObj>
              </mc:Choice>
              <mc:Fallback>
                <p:oleObj name="Equation" r:id="rId14" imgW="9270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242" y="6100763"/>
                        <a:ext cx="1396960" cy="6397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- 11 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2B27F-CB91-43B5-92AB-178AB4CDA766}" type="slidenum">
              <a:rPr lang="en-US"/>
              <a:pPr/>
              <a:t>31</a:t>
            </a:fld>
            <a:endParaRPr lang="en-US"/>
          </a:p>
        </p:txBody>
      </p:sp>
      <p:sp>
        <p:nvSpPr>
          <p:cNvPr id="27660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613313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 dirty="0"/>
              <a:t>Mode TE (Transverse Electric)</a:t>
            </a:r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381245" y="1704974"/>
          <a:ext cx="200382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6" name="Equation" r:id="rId3" imgW="952200" imgH="228600" progId="Equation.3">
                  <p:embed/>
                </p:oleObj>
              </mc:Choice>
              <mc:Fallback>
                <p:oleObj name="Equation" r:id="rId3" imgW="952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45" y="1704974"/>
                        <a:ext cx="2003823" cy="520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410562" y="2895600"/>
          <a:ext cx="605984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7" name="Equation" r:id="rId5" imgW="3543120" imgH="228600" progId="Equation.3">
                  <p:embed/>
                </p:oleObj>
              </mc:Choice>
              <mc:Fallback>
                <p:oleObj name="Equation" r:id="rId5" imgW="35431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62" y="2895600"/>
                        <a:ext cx="6059842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64471" y="1076324"/>
            <a:ext cx="4098529" cy="1785938"/>
            <a:chOff x="240" y="368"/>
            <a:chExt cx="2796" cy="1125"/>
          </a:xfrm>
        </p:grpSpPr>
        <p:sp>
          <p:nvSpPr>
            <p:cNvPr id="27665" name="Line 8"/>
            <p:cNvSpPr>
              <a:spLocks noChangeShapeType="1"/>
            </p:cNvSpPr>
            <p:nvPr/>
          </p:nvSpPr>
          <p:spPr bwMode="auto">
            <a:xfrm flipV="1">
              <a:off x="768" y="512"/>
              <a:ext cx="0" cy="7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9"/>
            <p:cNvSpPr>
              <a:spLocks noChangeShapeType="1"/>
            </p:cNvSpPr>
            <p:nvPr/>
          </p:nvSpPr>
          <p:spPr bwMode="auto">
            <a:xfrm flipV="1">
              <a:off x="768" y="1284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Rectangle 10"/>
            <p:cNvSpPr>
              <a:spLocks noChangeArrowheads="1"/>
            </p:cNvSpPr>
            <p:nvPr/>
          </p:nvSpPr>
          <p:spPr bwMode="auto">
            <a:xfrm>
              <a:off x="768" y="828"/>
              <a:ext cx="948" cy="456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11"/>
            <p:cNvSpPr>
              <a:spLocks noChangeShapeType="1"/>
            </p:cNvSpPr>
            <p:nvPr/>
          </p:nvSpPr>
          <p:spPr bwMode="auto">
            <a:xfrm flipV="1">
              <a:off x="756" y="512"/>
              <a:ext cx="708" cy="3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12"/>
            <p:cNvSpPr>
              <a:spLocks noChangeShapeType="1"/>
            </p:cNvSpPr>
            <p:nvPr/>
          </p:nvSpPr>
          <p:spPr bwMode="auto">
            <a:xfrm flipV="1">
              <a:off x="1716" y="512"/>
              <a:ext cx="708" cy="3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13"/>
            <p:cNvSpPr>
              <a:spLocks noChangeShapeType="1"/>
            </p:cNvSpPr>
            <p:nvPr/>
          </p:nvSpPr>
          <p:spPr bwMode="auto">
            <a:xfrm flipV="1">
              <a:off x="1716" y="968"/>
              <a:ext cx="708" cy="3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Text Box 14"/>
            <p:cNvSpPr txBox="1">
              <a:spLocks noChangeArrowheads="1"/>
            </p:cNvSpPr>
            <p:nvPr/>
          </p:nvSpPr>
          <p:spPr bwMode="auto">
            <a:xfrm>
              <a:off x="1488" y="1260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y = b</a:t>
              </a:r>
            </a:p>
          </p:txBody>
        </p:sp>
        <p:sp>
          <p:nvSpPr>
            <p:cNvPr id="27672" name="Text Box 15"/>
            <p:cNvSpPr txBox="1">
              <a:spLocks noChangeArrowheads="1"/>
            </p:cNvSpPr>
            <p:nvPr/>
          </p:nvSpPr>
          <p:spPr bwMode="auto">
            <a:xfrm>
              <a:off x="240" y="694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x = a</a:t>
              </a:r>
            </a:p>
          </p:txBody>
        </p:sp>
        <p:sp>
          <p:nvSpPr>
            <p:cNvPr id="27673" name="Text Box 16"/>
            <p:cNvSpPr txBox="1">
              <a:spLocks noChangeArrowheads="1"/>
            </p:cNvSpPr>
            <p:nvPr/>
          </p:nvSpPr>
          <p:spPr bwMode="auto">
            <a:xfrm>
              <a:off x="360" y="368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x</a:t>
              </a:r>
            </a:p>
          </p:txBody>
        </p:sp>
        <p:sp>
          <p:nvSpPr>
            <p:cNvPr id="27674" name="Text Box 17"/>
            <p:cNvSpPr txBox="1">
              <a:spLocks noChangeArrowheads="1"/>
            </p:cNvSpPr>
            <p:nvPr/>
          </p:nvSpPr>
          <p:spPr bwMode="auto">
            <a:xfrm>
              <a:off x="2052" y="1152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y</a:t>
              </a:r>
            </a:p>
          </p:txBody>
        </p:sp>
        <p:sp>
          <p:nvSpPr>
            <p:cNvPr id="27675" name="Line 18"/>
            <p:cNvSpPr>
              <a:spLocks noChangeShapeType="1"/>
            </p:cNvSpPr>
            <p:nvPr/>
          </p:nvSpPr>
          <p:spPr bwMode="auto">
            <a:xfrm flipV="1">
              <a:off x="1716" y="694"/>
              <a:ext cx="132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Freeform 19"/>
            <p:cNvSpPr>
              <a:spLocks/>
            </p:cNvSpPr>
            <p:nvPr/>
          </p:nvSpPr>
          <p:spPr bwMode="auto">
            <a:xfrm>
              <a:off x="1737" y="540"/>
              <a:ext cx="681" cy="708"/>
            </a:xfrm>
            <a:custGeom>
              <a:avLst/>
              <a:gdLst>
                <a:gd name="T0" fmla="*/ 0 w 681"/>
                <a:gd name="T1" fmla="*/ 708 h 708"/>
                <a:gd name="T2" fmla="*/ 669 w 681"/>
                <a:gd name="T3" fmla="*/ 408 h 708"/>
                <a:gd name="T4" fmla="*/ 681 w 681"/>
                <a:gd name="T5" fmla="*/ 317 h 708"/>
                <a:gd name="T6" fmla="*/ 639 w 681"/>
                <a:gd name="T7" fmla="*/ 257 h 708"/>
                <a:gd name="T8" fmla="*/ 633 w 681"/>
                <a:gd name="T9" fmla="*/ 209 h 708"/>
                <a:gd name="T10" fmla="*/ 663 w 681"/>
                <a:gd name="T11" fmla="*/ 164 h 708"/>
                <a:gd name="T12" fmla="*/ 681 w 681"/>
                <a:gd name="T13" fmla="*/ 113 h 708"/>
                <a:gd name="T14" fmla="*/ 666 w 681"/>
                <a:gd name="T15" fmla="*/ 72 h 708"/>
                <a:gd name="T16" fmla="*/ 678 w 681"/>
                <a:gd name="T17" fmla="*/ 0 h 708"/>
                <a:gd name="T18" fmla="*/ 0 w 681"/>
                <a:gd name="T19" fmla="*/ 300 h 708"/>
                <a:gd name="T20" fmla="*/ 0 w 681"/>
                <a:gd name="T21" fmla="*/ 708 h 7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1"/>
                <a:gd name="T34" fmla="*/ 0 h 708"/>
                <a:gd name="T35" fmla="*/ 681 w 681"/>
                <a:gd name="T36" fmla="*/ 708 h 7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1" h="708">
                  <a:moveTo>
                    <a:pt x="0" y="708"/>
                  </a:moveTo>
                  <a:lnTo>
                    <a:pt x="669" y="408"/>
                  </a:lnTo>
                  <a:lnTo>
                    <a:pt x="681" y="317"/>
                  </a:lnTo>
                  <a:lnTo>
                    <a:pt x="639" y="257"/>
                  </a:lnTo>
                  <a:lnTo>
                    <a:pt x="633" y="209"/>
                  </a:lnTo>
                  <a:lnTo>
                    <a:pt x="663" y="164"/>
                  </a:lnTo>
                  <a:lnTo>
                    <a:pt x="681" y="113"/>
                  </a:lnTo>
                  <a:lnTo>
                    <a:pt x="666" y="72"/>
                  </a:lnTo>
                  <a:lnTo>
                    <a:pt x="678" y="0"/>
                  </a:lnTo>
                  <a:lnTo>
                    <a:pt x="0" y="30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Freeform 20"/>
            <p:cNvSpPr>
              <a:spLocks/>
            </p:cNvSpPr>
            <p:nvPr/>
          </p:nvSpPr>
          <p:spPr bwMode="auto">
            <a:xfrm>
              <a:off x="864" y="498"/>
              <a:ext cx="1524" cy="303"/>
            </a:xfrm>
            <a:custGeom>
              <a:avLst/>
              <a:gdLst>
                <a:gd name="T0" fmla="*/ 0 w 1524"/>
                <a:gd name="T1" fmla="*/ 303 h 303"/>
                <a:gd name="T2" fmla="*/ 852 w 1524"/>
                <a:gd name="T3" fmla="*/ 303 h 303"/>
                <a:gd name="T4" fmla="*/ 1524 w 1524"/>
                <a:gd name="T5" fmla="*/ 6 h 303"/>
                <a:gd name="T6" fmla="*/ 1329 w 1524"/>
                <a:gd name="T7" fmla="*/ 6 h 303"/>
                <a:gd name="T8" fmla="*/ 1236 w 1524"/>
                <a:gd name="T9" fmla="*/ 27 h 303"/>
                <a:gd name="T10" fmla="*/ 1152 w 1524"/>
                <a:gd name="T11" fmla="*/ 18 h 303"/>
                <a:gd name="T12" fmla="*/ 1128 w 1524"/>
                <a:gd name="T13" fmla="*/ 15 h 303"/>
                <a:gd name="T14" fmla="*/ 993 w 1524"/>
                <a:gd name="T15" fmla="*/ 18 h 303"/>
                <a:gd name="T16" fmla="*/ 933 w 1524"/>
                <a:gd name="T17" fmla="*/ 0 h 303"/>
                <a:gd name="T18" fmla="*/ 795 w 1524"/>
                <a:gd name="T19" fmla="*/ 15 h 303"/>
                <a:gd name="T20" fmla="*/ 744 w 1524"/>
                <a:gd name="T21" fmla="*/ 24 h 303"/>
                <a:gd name="T22" fmla="*/ 630 w 1524"/>
                <a:gd name="T23" fmla="*/ 18 h 303"/>
                <a:gd name="T24" fmla="*/ 0 w 1524"/>
                <a:gd name="T25" fmla="*/ 303 h 3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303"/>
                <a:gd name="T41" fmla="*/ 1524 w 1524"/>
                <a:gd name="T42" fmla="*/ 303 h 3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303">
                  <a:moveTo>
                    <a:pt x="0" y="303"/>
                  </a:moveTo>
                  <a:lnTo>
                    <a:pt x="852" y="303"/>
                  </a:lnTo>
                  <a:lnTo>
                    <a:pt x="1524" y="6"/>
                  </a:lnTo>
                  <a:lnTo>
                    <a:pt x="1329" y="6"/>
                  </a:lnTo>
                  <a:lnTo>
                    <a:pt x="1236" y="27"/>
                  </a:lnTo>
                  <a:lnTo>
                    <a:pt x="1152" y="18"/>
                  </a:lnTo>
                  <a:lnTo>
                    <a:pt x="1128" y="15"/>
                  </a:lnTo>
                  <a:lnTo>
                    <a:pt x="993" y="18"/>
                  </a:lnTo>
                  <a:lnTo>
                    <a:pt x="933" y="0"/>
                  </a:lnTo>
                  <a:lnTo>
                    <a:pt x="795" y="15"/>
                  </a:lnTo>
                  <a:lnTo>
                    <a:pt x="744" y="24"/>
                  </a:lnTo>
                  <a:lnTo>
                    <a:pt x="630" y="18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21"/>
            <p:cNvSpPr>
              <a:spLocks noChangeShapeType="1"/>
            </p:cNvSpPr>
            <p:nvPr/>
          </p:nvSpPr>
          <p:spPr bwMode="auto">
            <a:xfrm flipV="1">
              <a:off x="804" y="828"/>
              <a:ext cx="933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Text Box 22"/>
            <p:cNvSpPr txBox="1">
              <a:spLocks noChangeArrowheads="1"/>
            </p:cNvSpPr>
            <p:nvPr/>
          </p:nvSpPr>
          <p:spPr bwMode="auto">
            <a:xfrm>
              <a:off x="1332" y="905"/>
              <a:ext cx="3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ym typeface="Symbol" pitchFamily="18" charset="2"/>
                </a:rPr>
                <a:t>, </a:t>
              </a:r>
              <a:endParaRPr lang="en-US" b="1"/>
            </a:p>
          </p:txBody>
        </p:sp>
        <p:sp>
          <p:nvSpPr>
            <p:cNvPr id="27680" name="Text Box 23"/>
            <p:cNvSpPr txBox="1">
              <a:spLocks noChangeArrowheads="1"/>
            </p:cNvSpPr>
            <p:nvPr/>
          </p:nvSpPr>
          <p:spPr bwMode="auto">
            <a:xfrm>
              <a:off x="1233" y="1034"/>
              <a:ext cx="5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ym typeface="Symbol" pitchFamily="18" charset="2"/>
                </a:rPr>
                <a:t> = 0</a:t>
              </a:r>
              <a:endParaRPr lang="en-US" b="1"/>
            </a:p>
          </p:txBody>
        </p:sp>
        <p:sp>
          <p:nvSpPr>
            <p:cNvPr id="27681" name="Text Box 24"/>
            <p:cNvSpPr txBox="1">
              <a:spLocks noChangeArrowheads="1"/>
            </p:cNvSpPr>
            <p:nvPr/>
          </p:nvSpPr>
          <p:spPr bwMode="auto">
            <a:xfrm>
              <a:off x="1221" y="540"/>
              <a:ext cx="5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ym typeface="Symbol" pitchFamily="18" charset="2"/>
                </a:rPr>
                <a:t> = </a:t>
              </a:r>
              <a:endParaRPr lang="en-US" b="1"/>
            </a:p>
          </p:txBody>
        </p:sp>
      </p:grpSp>
      <p:graphicFrame>
        <p:nvGraphicFramePr>
          <p:cNvPr id="27652" name="Object 25"/>
          <p:cNvGraphicFramePr>
            <a:graphicFrameLocks noChangeAspect="1"/>
          </p:cNvGraphicFramePr>
          <p:nvPr/>
        </p:nvGraphicFramePr>
        <p:xfrm>
          <a:off x="414959" y="2359025"/>
          <a:ext cx="73439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8" name="Equation" r:id="rId7" imgW="431640" imgH="228600" progId="Equation.3">
                  <p:embed/>
                </p:oleObj>
              </mc:Choice>
              <mc:Fallback>
                <p:oleObj name="Equation" r:id="rId7" imgW="43164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59" y="2359025"/>
                        <a:ext cx="734393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AutoShape 26"/>
          <p:cNvSpPr>
            <a:spLocks noChangeArrowheads="1"/>
          </p:cNvSpPr>
          <p:nvPr/>
        </p:nvSpPr>
        <p:spPr bwMode="auto">
          <a:xfrm>
            <a:off x="1407342" y="4897437"/>
            <a:ext cx="375259" cy="1427162"/>
          </a:xfrm>
          <a:prstGeom prst="downArrow">
            <a:avLst>
              <a:gd name="adj1" fmla="val 50000"/>
              <a:gd name="adj2" fmla="val 877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3" name="Object 27"/>
          <p:cNvGraphicFramePr>
            <a:graphicFrameLocks noChangeAspect="1"/>
          </p:cNvGraphicFramePr>
          <p:nvPr/>
        </p:nvGraphicFramePr>
        <p:xfrm>
          <a:off x="2025932" y="5434013"/>
          <a:ext cx="5945506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9" name="Equation" r:id="rId9" imgW="3657600" imgH="507960" progId="Equation.3">
                  <p:embed/>
                </p:oleObj>
              </mc:Choice>
              <mc:Fallback>
                <p:oleObj name="Equation" r:id="rId9" imgW="3657600" imgH="507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932" y="5434013"/>
                        <a:ext cx="5945506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1911596" y="5043488"/>
            <a:ext cx="382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Masukkan syarat batas :</a:t>
            </a:r>
          </a:p>
        </p:txBody>
      </p:sp>
      <p:graphicFrame>
        <p:nvGraphicFramePr>
          <p:cNvPr id="27654" name="Object 48"/>
          <p:cNvGraphicFramePr>
            <a:graphicFrameLocks noChangeAspect="1"/>
          </p:cNvGraphicFramePr>
          <p:nvPr/>
        </p:nvGraphicFramePr>
        <p:xfrm>
          <a:off x="4383026" y="3905249"/>
          <a:ext cx="402816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0" name="Equation" r:id="rId11" imgW="2260440" imgH="457200" progId="Equation.3">
                  <p:embed/>
                </p:oleObj>
              </mc:Choice>
              <mc:Fallback>
                <p:oleObj name="Equation" r:id="rId11" imgW="2260440" imgH="457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26" y="3905249"/>
                        <a:ext cx="4028168" cy="884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49"/>
          <p:cNvGraphicFramePr>
            <a:graphicFrameLocks noChangeAspect="1"/>
          </p:cNvGraphicFramePr>
          <p:nvPr/>
        </p:nvGraphicFramePr>
        <p:xfrm>
          <a:off x="325542" y="3924299"/>
          <a:ext cx="3878651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1" name="Equation" r:id="rId13" imgW="2273040" imgH="457200" progId="Equation.3">
                  <p:embed/>
                </p:oleObj>
              </mc:Choice>
              <mc:Fallback>
                <p:oleObj name="Equation" r:id="rId13" imgW="227304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42" y="3924299"/>
                        <a:ext cx="3878651" cy="846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Text Box 50"/>
          <p:cNvSpPr txBox="1">
            <a:spLocks noChangeArrowheads="1"/>
          </p:cNvSpPr>
          <p:nvPr/>
        </p:nvSpPr>
        <p:spPr bwMode="auto">
          <a:xfrm>
            <a:off x="152570" y="3451225"/>
            <a:ext cx="85312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Dan dari persamaan umum medan listrik untuk WG rektangular,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- 12 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19254B-C118-4858-906E-C520B18A0499}" type="slidenum">
              <a:rPr lang="en-US"/>
              <a:pPr/>
              <a:t>32</a:t>
            </a:fld>
            <a:endParaRPr lang="en-US"/>
          </a:p>
        </p:txBody>
      </p:sp>
      <p:sp>
        <p:nvSpPr>
          <p:cNvPr id="28685" name="Text Box 3"/>
          <p:cNvSpPr txBox="1">
            <a:spLocks noChangeArrowheads="1"/>
          </p:cNvSpPr>
          <p:nvPr/>
        </p:nvSpPr>
        <p:spPr bwMode="auto">
          <a:xfrm>
            <a:off x="457346" y="1447800"/>
            <a:ext cx="55233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Didapat persamaan-persamaan syarat :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048087" y="2016126"/>
          <a:ext cx="834071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1" name="Equation" r:id="rId3" imgW="545760" imgH="431640" progId="Equation.3">
                  <p:embed/>
                </p:oleObj>
              </mc:Choice>
              <mc:Fallback>
                <p:oleObj name="Equation" r:id="rId3" imgW="5457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087" y="2016126"/>
                        <a:ext cx="834071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5"/>
          <p:cNvSpPr txBox="1">
            <a:spLocks noChangeArrowheads="1"/>
          </p:cNvSpPr>
          <p:nvPr/>
        </p:nvSpPr>
        <p:spPr bwMode="auto">
          <a:xfrm>
            <a:off x="2022879" y="2130426"/>
            <a:ext cx="163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untuk   y = 0</a:t>
            </a:r>
          </a:p>
        </p:txBody>
      </p:sp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1048087" y="2787651"/>
          <a:ext cx="834071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2" name="Equation" r:id="rId5" imgW="545760" imgH="431640" progId="Equation.3">
                  <p:embed/>
                </p:oleObj>
              </mc:Choice>
              <mc:Fallback>
                <p:oleObj name="Equation" r:id="rId5" imgW="545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087" y="2787651"/>
                        <a:ext cx="834071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7"/>
          <p:cNvSpPr txBox="1">
            <a:spLocks noChangeArrowheads="1"/>
          </p:cNvSpPr>
          <p:nvPr/>
        </p:nvSpPr>
        <p:spPr bwMode="auto">
          <a:xfrm>
            <a:off x="2022879" y="2901951"/>
            <a:ext cx="163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untuk   y = b</a:t>
            </a:r>
          </a:p>
        </p:txBody>
      </p:sp>
      <p:graphicFrame>
        <p:nvGraphicFramePr>
          <p:cNvPr id="28676" name="Object 8"/>
          <p:cNvGraphicFramePr>
            <a:graphicFrameLocks noChangeAspect="1"/>
          </p:cNvGraphicFramePr>
          <p:nvPr/>
        </p:nvGraphicFramePr>
        <p:xfrm>
          <a:off x="4302284" y="2036763"/>
          <a:ext cx="834071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3" name="Equation" r:id="rId7" imgW="545760" imgH="406080" progId="Equation.3">
                  <p:embed/>
                </p:oleObj>
              </mc:Choice>
              <mc:Fallback>
                <p:oleObj name="Equation" r:id="rId7" imgW="5457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284" y="2036763"/>
                        <a:ext cx="834071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9"/>
          <p:cNvSpPr txBox="1">
            <a:spLocks noChangeArrowheads="1"/>
          </p:cNvSpPr>
          <p:nvPr/>
        </p:nvSpPr>
        <p:spPr bwMode="auto">
          <a:xfrm>
            <a:off x="5277076" y="2130426"/>
            <a:ext cx="163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untuk   x = 0</a:t>
            </a:r>
          </a:p>
        </p:txBody>
      </p:sp>
      <p:graphicFrame>
        <p:nvGraphicFramePr>
          <p:cNvPr id="28677" name="Object 10"/>
          <p:cNvGraphicFramePr>
            <a:graphicFrameLocks noChangeAspect="1"/>
          </p:cNvGraphicFramePr>
          <p:nvPr/>
        </p:nvGraphicFramePr>
        <p:xfrm>
          <a:off x="4302284" y="2808287"/>
          <a:ext cx="834071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4" name="Equation" r:id="rId9" imgW="545760" imgH="406080" progId="Equation.3">
                  <p:embed/>
                </p:oleObj>
              </mc:Choice>
              <mc:Fallback>
                <p:oleObj name="Equation" r:id="rId9" imgW="54576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284" y="2808287"/>
                        <a:ext cx="834071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Text Box 11"/>
          <p:cNvSpPr txBox="1">
            <a:spLocks noChangeArrowheads="1"/>
          </p:cNvSpPr>
          <p:nvPr/>
        </p:nvSpPr>
        <p:spPr bwMode="auto">
          <a:xfrm>
            <a:off x="5277076" y="2901951"/>
            <a:ext cx="163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untuk   x = a</a:t>
            </a:r>
          </a:p>
        </p:txBody>
      </p:sp>
      <p:sp>
        <p:nvSpPr>
          <p:cNvPr id="28690" name="Text Box 13"/>
          <p:cNvSpPr txBox="1">
            <a:spLocks noChangeArrowheads="1"/>
          </p:cNvSpPr>
          <p:nvPr/>
        </p:nvSpPr>
        <p:spPr bwMode="auto">
          <a:xfrm>
            <a:off x="457347" y="3578226"/>
            <a:ext cx="8408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Jika       didiferensiasi terhadap x dan y, dan syarat-syarat diatas dimasukkan, didapat : </a:t>
            </a:r>
          </a:p>
        </p:txBody>
      </p:sp>
      <p:graphicFrame>
        <p:nvGraphicFramePr>
          <p:cNvPr id="28678" name="Object 14"/>
          <p:cNvGraphicFramePr>
            <a:graphicFrameLocks noChangeAspect="1"/>
          </p:cNvGraphicFramePr>
          <p:nvPr/>
        </p:nvGraphicFramePr>
        <p:xfrm>
          <a:off x="942545" y="3556000"/>
          <a:ext cx="40017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5" name="Equation" r:id="rId11" imgW="215640" imgH="228600" progId="Equation.3">
                  <p:embed/>
                </p:oleObj>
              </mc:Choice>
              <mc:Fallback>
                <p:oleObj name="Equation" r:id="rId11" imgW="21564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545" y="3556000"/>
                        <a:ext cx="40017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5"/>
          <p:cNvGraphicFramePr>
            <a:graphicFrameLocks noChangeAspect="1"/>
          </p:cNvGraphicFramePr>
          <p:nvPr/>
        </p:nvGraphicFramePr>
        <p:xfrm>
          <a:off x="1048087" y="4075113"/>
          <a:ext cx="375405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6" name="Equation" r:id="rId13" imgW="1815840" imgH="228600" progId="Equation.3">
                  <p:embed/>
                </p:oleObj>
              </mc:Choice>
              <mc:Fallback>
                <p:oleObj name="Equation" r:id="rId13" imgW="181584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087" y="4075113"/>
                        <a:ext cx="3754053" cy="511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Rectangle 16"/>
          <p:cNvSpPr>
            <a:spLocks noChangeArrowheads="1"/>
          </p:cNvSpPr>
          <p:nvPr/>
        </p:nvSpPr>
        <p:spPr bwMode="auto">
          <a:xfrm>
            <a:off x="942545" y="1978025"/>
            <a:ext cx="5759342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0" name="Object 17"/>
          <p:cNvGraphicFramePr>
            <a:graphicFrameLocks noChangeAspect="1"/>
          </p:cNvGraphicFramePr>
          <p:nvPr/>
        </p:nvGraphicFramePr>
        <p:xfrm>
          <a:off x="5752013" y="4075112"/>
          <a:ext cx="949874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7" name="Equation" r:id="rId15" imgW="431640" imgH="228600" progId="Equation.3">
                  <p:embed/>
                </p:oleObj>
              </mc:Choice>
              <mc:Fallback>
                <p:oleObj name="Equation" r:id="rId15" imgW="4316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013" y="4075112"/>
                        <a:ext cx="949874" cy="546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6701886" y="4281487"/>
            <a:ext cx="17062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(mode TE)</a:t>
            </a: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457347" y="4754562"/>
            <a:ext cx="8408141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Masukkan 2 persamaan di atas pada 4 persamaan umum medan pada WG rektangular untuk mencari komponen medan pada arah x dan y !!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685800" y="76200"/>
              <a:ext cx="82296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Mode TM  Rectangular WG    - 13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4114800" y="4191000"/>
            <a:ext cx="4572000" cy="1752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5800" y="4572000"/>
            <a:ext cx="2438400" cy="762000"/>
          </a:xfrm>
          <a:prstGeom prst="rect">
            <a:avLst/>
          </a:prstGeom>
          <a:solidFill>
            <a:srgbClr val="FB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effectLst/>
              </a:rPr>
              <a:t>Parameter </a:t>
            </a:r>
            <a:r>
              <a:rPr lang="en-US" sz="2800" b="1" dirty="0" err="1">
                <a:solidFill>
                  <a:srgbClr val="0070C0"/>
                </a:solidFill>
                <a:effectLst/>
              </a:rPr>
              <a:t>Perambatan</a:t>
            </a:r>
            <a:r>
              <a:rPr lang="en-US" sz="2800" b="1" dirty="0">
                <a:solidFill>
                  <a:srgbClr val="0070C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/>
              </a:rPr>
              <a:t>Gelombang</a:t>
            </a:r>
            <a:r>
              <a:rPr lang="en-US" sz="2800" b="1" dirty="0">
                <a:solidFill>
                  <a:srgbClr val="0070C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/>
              </a:rPr>
              <a:t>Elektromagnetik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533400" y="685800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/>
              <a:t>3 </a:t>
            </a:r>
            <a:r>
              <a:rPr lang="en-US" sz="2200" dirty="0" err="1"/>
              <a:t>persamaan</a:t>
            </a:r>
            <a:r>
              <a:rPr lang="en-US" sz="2200" dirty="0"/>
              <a:t>  gel  yang  </a:t>
            </a:r>
            <a:r>
              <a:rPr lang="en-US" sz="2200" dirty="0" err="1"/>
              <a:t>penting</a:t>
            </a:r>
            <a:r>
              <a:rPr lang="en-US" sz="2200" dirty="0"/>
              <a:t>  ( </a:t>
            </a:r>
            <a:r>
              <a:rPr lang="en-US" sz="2200" dirty="0" err="1"/>
              <a:t>misal</a:t>
            </a:r>
            <a:r>
              <a:rPr lang="en-US" sz="2200" dirty="0"/>
              <a:t>  </a:t>
            </a:r>
            <a:r>
              <a:rPr lang="en-US" sz="2200" dirty="0" err="1"/>
              <a:t>merambat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</a:t>
            </a:r>
            <a:r>
              <a:rPr lang="en-US" sz="2200" dirty="0" err="1"/>
              <a:t>sb</a:t>
            </a:r>
            <a:r>
              <a:rPr lang="en-US" sz="2200" dirty="0"/>
              <a:t> – z ) : 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533400" y="1295400"/>
            <a:ext cx="8153400" cy="2743200"/>
          </a:xfrm>
          <a:prstGeom prst="rect">
            <a:avLst/>
          </a:prstGeom>
          <a:solidFill>
            <a:srgbClr val="FAF8A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476" name="Picture 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1657350"/>
            <a:ext cx="3000375" cy="400050"/>
          </a:xfrm>
          <a:prstGeom prst="rect">
            <a:avLst/>
          </a:prstGeom>
          <a:noFill/>
        </p:spPr>
      </p:pic>
      <p:pic>
        <p:nvPicPr>
          <p:cNvPr id="275482" name="Picture 2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0" y="1524000"/>
            <a:ext cx="819150" cy="609600"/>
          </a:xfrm>
          <a:prstGeom prst="rect">
            <a:avLst/>
          </a:prstGeom>
          <a:noFill/>
        </p:spPr>
      </p:pic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0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3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6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286000"/>
            <a:ext cx="4795966" cy="428625"/>
          </a:xfrm>
          <a:prstGeom prst="rect">
            <a:avLst/>
          </a:prstGeom>
          <a:noFill/>
        </p:spPr>
      </p:pic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0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2209800"/>
            <a:ext cx="990600" cy="552450"/>
          </a:xfrm>
          <a:prstGeom prst="rect">
            <a:avLst/>
          </a:prstGeom>
          <a:noFill/>
        </p:spPr>
      </p:pic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4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2895600"/>
            <a:ext cx="676275" cy="552450"/>
          </a:xfrm>
          <a:prstGeom prst="rect">
            <a:avLst/>
          </a:prstGeom>
          <a:noFill/>
        </p:spPr>
      </p:pic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6" name="Picture 1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799" y="2819400"/>
            <a:ext cx="4979963" cy="685800"/>
          </a:xfrm>
          <a:prstGeom prst="rect">
            <a:avLst/>
          </a:prstGeom>
          <a:noFill/>
        </p:spPr>
      </p:pic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685800" y="3581400"/>
            <a:ext cx="7924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/>
              <a:t> </a:t>
            </a:r>
            <a:r>
              <a:rPr lang="en-US" sz="2200" dirty="0" err="1"/>
              <a:t>Pahami</a:t>
            </a:r>
            <a:r>
              <a:rPr lang="en-US" sz="2200" dirty="0"/>
              <a:t>  </a:t>
            </a:r>
            <a:r>
              <a:rPr lang="en-US" sz="2200" b="1" dirty="0" err="1">
                <a:solidFill>
                  <a:srgbClr val="C00000"/>
                </a:solidFill>
              </a:rPr>
              <a:t>arah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rambat</a:t>
            </a:r>
            <a:r>
              <a:rPr lang="en-US" sz="2200" b="1" dirty="0">
                <a:solidFill>
                  <a:srgbClr val="C00000"/>
                </a:solidFill>
              </a:rPr>
              <a:t>  gel </a:t>
            </a:r>
            <a:r>
              <a:rPr lang="en-US" sz="2200" b="1" dirty="0" err="1">
                <a:solidFill>
                  <a:srgbClr val="C00000"/>
                </a:solidFill>
              </a:rPr>
              <a:t>dan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arah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vektor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medan</a:t>
            </a:r>
            <a:r>
              <a:rPr lang="en-US" sz="2200" b="1" dirty="0">
                <a:solidFill>
                  <a:srgbClr val="C00000"/>
                </a:solidFill>
              </a:rPr>
              <a:t>  </a:t>
            </a:r>
            <a:r>
              <a:rPr lang="en-US" sz="2200" dirty="0"/>
              <a:t>pd 3 </a:t>
            </a:r>
            <a:r>
              <a:rPr lang="en-US" sz="2200" dirty="0" err="1"/>
              <a:t>pers</a:t>
            </a:r>
            <a:r>
              <a:rPr lang="en-US" sz="2200" dirty="0"/>
              <a:t> </a:t>
            </a:r>
            <a:r>
              <a:rPr lang="en-US" sz="2200" dirty="0" err="1"/>
              <a:t>tsb</a:t>
            </a: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053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40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685800" y="4522113"/>
            <a:ext cx="1447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/>
              <a:t>Beberapa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91000" y="4808388"/>
            <a:ext cx="1981200" cy="4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>
                <a:solidFill>
                  <a:srgbClr val="FF0000"/>
                </a:solidFill>
              </a:rPr>
              <a:t>(2)</a:t>
            </a:r>
            <a:r>
              <a:rPr lang="en-US" sz="2200" dirty="0"/>
              <a:t>. </a:t>
            </a:r>
            <a:r>
              <a:rPr lang="en-US" sz="2200" dirty="0" err="1"/>
              <a:t>Redaman</a:t>
            </a:r>
            <a:r>
              <a:rPr lang="en-US" sz="2200" dirty="0"/>
              <a:t>         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20532" name="Picture 2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4290558"/>
            <a:ext cx="962025" cy="357642"/>
          </a:xfrm>
          <a:prstGeom prst="rect">
            <a:avLst/>
          </a:prstGeom>
          <a:noFill/>
        </p:spPr>
      </p:pic>
      <p:pic>
        <p:nvPicPr>
          <p:cNvPr id="320535" name="Picture 2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4777669"/>
            <a:ext cx="1600201" cy="556331"/>
          </a:xfrm>
          <a:prstGeom prst="rect">
            <a:avLst/>
          </a:prstGeom>
          <a:noFill/>
        </p:spPr>
      </p:pic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4191000" y="5341788"/>
            <a:ext cx="3886200" cy="4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>
                <a:solidFill>
                  <a:srgbClr val="FF0000"/>
                </a:solidFill>
              </a:rPr>
              <a:t>(3)</a:t>
            </a:r>
            <a:r>
              <a:rPr lang="en-US" sz="2200" dirty="0"/>
              <a:t>. </a:t>
            </a:r>
            <a:r>
              <a:rPr lang="en-US" sz="2200" dirty="0" err="1"/>
              <a:t>Bilangan</a:t>
            </a:r>
            <a:r>
              <a:rPr lang="en-US" sz="2200" dirty="0"/>
              <a:t> </a:t>
            </a:r>
            <a:r>
              <a:rPr lang="en-US" sz="2200" dirty="0" err="1"/>
              <a:t>gelombang</a:t>
            </a:r>
            <a:r>
              <a:rPr lang="en-US" sz="2200" dirty="0"/>
              <a:t>          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20538" name="Picture 26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5257800"/>
            <a:ext cx="1295400" cy="556332"/>
          </a:xfrm>
          <a:prstGeom prst="rect">
            <a:avLst/>
          </a:prstGeom>
          <a:noFill/>
        </p:spPr>
      </p:pic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2895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>
                <a:solidFill>
                  <a:srgbClr val="FF0000"/>
                </a:solidFill>
              </a:rPr>
              <a:t>(1)</a:t>
            </a:r>
            <a:r>
              <a:rPr lang="en-US" sz="2200" dirty="0"/>
              <a:t>.  </a:t>
            </a:r>
            <a:r>
              <a:rPr lang="en-US" sz="2200" dirty="0" err="1"/>
              <a:t>Impedansi</a:t>
            </a:r>
            <a:r>
              <a:rPr lang="en-US" sz="2200" dirty="0"/>
              <a:t> medium       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685800" y="4876800"/>
            <a:ext cx="2514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/>
              <a:t>Parameter </a:t>
            </a:r>
            <a:r>
              <a:rPr lang="en-US" sz="2200" dirty="0" err="1"/>
              <a:t>penting</a:t>
            </a:r>
            <a:r>
              <a:rPr lang="en-US" sz="2200" dirty="0"/>
              <a:t>          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3352800" y="48768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457200" y="609600"/>
            <a:ext cx="8077200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0276" name="Picture 4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447800"/>
            <a:ext cx="3705225" cy="733425"/>
          </a:xfrm>
          <a:prstGeom prst="rect">
            <a:avLst/>
          </a:prstGeom>
          <a:noFill/>
        </p:spPr>
      </p:pic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1190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085274-7FF6-460E-BACB-75D37A2B7821}" type="slidenum">
              <a:rPr lang="en-US"/>
              <a:pPr/>
              <a:t>5</a:t>
            </a:fld>
            <a:endParaRPr lang="en-US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81444" y="771525"/>
            <a:ext cx="8566453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 err="1">
                <a:solidFill>
                  <a:srgbClr val="0070C0"/>
                </a:solidFill>
              </a:rPr>
              <a:t>Bumbung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gelombang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atau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i="1" dirty="0">
                <a:solidFill>
                  <a:srgbClr val="0070C0"/>
                </a:solidFill>
              </a:rPr>
              <a:t>waveguide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pipa</a:t>
            </a:r>
            <a:r>
              <a:rPr lang="en-US" dirty="0"/>
              <a:t> </a:t>
            </a:r>
            <a:r>
              <a:rPr lang="en-US" dirty="0" err="1"/>
              <a:t>berongga</a:t>
            </a:r>
            <a:r>
              <a:rPr lang="en-US" dirty="0"/>
              <a:t> </a:t>
            </a:r>
            <a:r>
              <a:rPr lang="en-US" b="1" dirty="0" err="1"/>
              <a:t>terbuat</a:t>
            </a:r>
            <a:r>
              <a:rPr lang="en-US" b="1" dirty="0"/>
              <a:t> dari </a:t>
            </a:r>
            <a:r>
              <a:rPr lang="en-US" b="1" dirty="0" err="1"/>
              <a:t>konduktor</a:t>
            </a:r>
            <a:r>
              <a:rPr lang="en-US" b="1" dirty="0"/>
              <a:t> yang </a:t>
            </a:r>
            <a:r>
              <a:rPr lang="en-US" b="1" dirty="0" err="1"/>
              <a:t>baik</a:t>
            </a:r>
            <a:r>
              <a:rPr lang="en-US" dirty="0"/>
              <a:t>. </a:t>
            </a:r>
            <a:r>
              <a:rPr lang="en-US" dirty="0" err="1"/>
              <a:t>Rongga</a:t>
            </a:r>
            <a:r>
              <a:rPr lang="en-US" dirty="0"/>
              <a:t>  </a:t>
            </a:r>
            <a:r>
              <a:rPr lang="en-US" dirty="0" err="1"/>
              <a:t>diisi</a:t>
            </a:r>
            <a:r>
              <a:rPr lang="en-US" dirty="0"/>
              <a:t> dengan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dielektrik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merugi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kering</a:t>
            </a:r>
            <a:r>
              <a:rPr lang="en-US" dirty="0"/>
              <a:t>.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dirty="0" err="1"/>
              <a:t>Bumbung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( </a:t>
            </a:r>
            <a:r>
              <a:rPr lang="en-US" dirty="0" err="1"/>
              <a:t>orde</a:t>
            </a:r>
            <a:r>
              <a:rPr lang="en-US" dirty="0"/>
              <a:t> GHz ) 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dari </a:t>
            </a:r>
            <a:r>
              <a:rPr lang="en-US" dirty="0" err="1"/>
              <a:t>antena</a:t>
            </a:r>
            <a:r>
              <a:rPr lang="en-US" dirty="0"/>
              <a:t> parabola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transmitter </a:t>
            </a:r>
            <a:r>
              <a:rPr lang="en-US" dirty="0" err="1"/>
              <a:t>atau</a:t>
            </a:r>
            <a:r>
              <a:rPr lang="en-US" dirty="0"/>
              <a:t> receiver,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feed element. 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lain untuk </a:t>
            </a:r>
            <a:r>
              <a:rPr lang="en-US" dirty="0" err="1"/>
              <a:t>orde</a:t>
            </a:r>
            <a:r>
              <a:rPr lang="en-US" dirty="0"/>
              <a:t> GHz (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redaman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absorbsi</a:t>
            </a:r>
            <a:r>
              <a:rPr lang="en-US" dirty="0"/>
              <a:t>, </a:t>
            </a:r>
            <a:r>
              <a:rPr lang="en-US" dirty="0" err="1"/>
              <a:t>radiasi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skin effect.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dirty="0" err="1"/>
              <a:t>Penampang</a:t>
            </a:r>
            <a:r>
              <a:rPr lang="en-US" dirty="0"/>
              <a:t> </a:t>
            </a:r>
            <a:r>
              <a:rPr lang="en-US" dirty="0" err="1"/>
              <a:t>bumbung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(rectangular), </a:t>
            </a:r>
            <a:r>
              <a:rPr lang="en-US" dirty="0" err="1"/>
              <a:t>bujursangkar</a:t>
            </a:r>
            <a:r>
              <a:rPr lang="en-US" dirty="0"/>
              <a:t>, </a:t>
            </a:r>
            <a:r>
              <a:rPr lang="en-US" dirty="0" err="1"/>
              <a:t>lingkaran</a:t>
            </a:r>
            <a:r>
              <a:rPr lang="en-US" dirty="0"/>
              <a:t> (</a:t>
            </a:r>
            <a:r>
              <a:rPr lang="en-US" dirty="0" err="1"/>
              <a:t>sirkular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ellips</a:t>
            </a:r>
            <a:r>
              <a:rPr lang="en-US" dirty="0"/>
              <a:t>.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863389" y="4071936"/>
            <a:ext cx="1990630" cy="1851025"/>
            <a:chOff x="337" y="2475"/>
            <a:chExt cx="1358" cy="1166"/>
          </a:xfrm>
        </p:grpSpPr>
        <p:sp>
          <p:nvSpPr>
            <p:cNvPr id="46101" name="Oval 7"/>
            <p:cNvSpPr>
              <a:spLocks noChangeArrowheads="1"/>
            </p:cNvSpPr>
            <p:nvPr/>
          </p:nvSpPr>
          <p:spPr bwMode="auto">
            <a:xfrm>
              <a:off x="432" y="3024"/>
              <a:ext cx="624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Freeform 8"/>
            <p:cNvSpPr>
              <a:spLocks/>
            </p:cNvSpPr>
            <p:nvPr/>
          </p:nvSpPr>
          <p:spPr bwMode="auto">
            <a:xfrm>
              <a:off x="432" y="2475"/>
              <a:ext cx="1056" cy="693"/>
            </a:xfrm>
            <a:custGeom>
              <a:avLst/>
              <a:gdLst>
                <a:gd name="T0" fmla="*/ 0 w 1356"/>
                <a:gd name="T1" fmla="*/ 750 h 750"/>
                <a:gd name="T2" fmla="*/ 30 w 1356"/>
                <a:gd name="T3" fmla="*/ 660 h 750"/>
                <a:gd name="T4" fmla="*/ 96 w 1356"/>
                <a:gd name="T5" fmla="*/ 558 h 750"/>
                <a:gd name="T6" fmla="*/ 270 w 1356"/>
                <a:gd name="T7" fmla="*/ 366 h 750"/>
                <a:gd name="T8" fmla="*/ 558 w 1356"/>
                <a:gd name="T9" fmla="*/ 192 h 750"/>
                <a:gd name="T10" fmla="*/ 978 w 1356"/>
                <a:gd name="T11" fmla="*/ 72 h 750"/>
                <a:gd name="T12" fmla="*/ 1356 w 1356"/>
                <a:gd name="T13" fmla="*/ 0 h 7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6"/>
                <a:gd name="T22" fmla="*/ 0 h 750"/>
                <a:gd name="T23" fmla="*/ 1356 w 1356"/>
                <a:gd name="T24" fmla="*/ 750 h 7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6" h="750">
                  <a:moveTo>
                    <a:pt x="0" y="750"/>
                  </a:moveTo>
                  <a:cubicBezTo>
                    <a:pt x="5" y="735"/>
                    <a:pt x="14" y="692"/>
                    <a:pt x="30" y="660"/>
                  </a:cubicBezTo>
                  <a:cubicBezTo>
                    <a:pt x="46" y="628"/>
                    <a:pt x="56" y="607"/>
                    <a:pt x="96" y="558"/>
                  </a:cubicBezTo>
                  <a:cubicBezTo>
                    <a:pt x="136" y="509"/>
                    <a:pt x="193" y="427"/>
                    <a:pt x="270" y="366"/>
                  </a:cubicBezTo>
                  <a:cubicBezTo>
                    <a:pt x="347" y="305"/>
                    <a:pt x="440" y="241"/>
                    <a:pt x="558" y="192"/>
                  </a:cubicBezTo>
                  <a:cubicBezTo>
                    <a:pt x="676" y="143"/>
                    <a:pt x="845" y="104"/>
                    <a:pt x="978" y="72"/>
                  </a:cubicBezTo>
                  <a:cubicBezTo>
                    <a:pt x="1111" y="40"/>
                    <a:pt x="1277" y="15"/>
                    <a:pt x="135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Freeform 9"/>
            <p:cNvSpPr>
              <a:spLocks/>
            </p:cNvSpPr>
            <p:nvPr/>
          </p:nvSpPr>
          <p:spPr bwMode="auto">
            <a:xfrm>
              <a:off x="1056" y="2835"/>
              <a:ext cx="639" cy="411"/>
            </a:xfrm>
            <a:custGeom>
              <a:avLst/>
              <a:gdLst>
                <a:gd name="T0" fmla="*/ 0 w 1356"/>
                <a:gd name="T1" fmla="*/ 750 h 750"/>
                <a:gd name="T2" fmla="*/ 30 w 1356"/>
                <a:gd name="T3" fmla="*/ 660 h 750"/>
                <a:gd name="T4" fmla="*/ 96 w 1356"/>
                <a:gd name="T5" fmla="*/ 558 h 750"/>
                <a:gd name="T6" fmla="*/ 270 w 1356"/>
                <a:gd name="T7" fmla="*/ 366 h 750"/>
                <a:gd name="T8" fmla="*/ 558 w 1356"/>
                <a:gd name="T9" fmla="*/ 192 h 750"/>
                <a:gd name="T10" fmla="*/ 978 w 1356"/>
                <a:gd name="T11" fmla="*/ 72 h 750"/>
                <a:gd name="T12" fmla="*/ 1356 w 1356"/>
                <a:gd name="T13" fmla="*/ 0 h 7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6"/>
                <a:gd name="T22" fmla="*/ 0 h 750"/>
                <a:gd name="T23" fmla="*/ 1356 w 1356"/>
                <a:gd name="T24" fmla="*/ 750 h 7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6" h="750">
                  <a:moveTo>
                    <a:pt x="0" y="750"/>
                  </a:moveTo>
                  <a:cubicBezTo>
                    <a:pt x="5" y="735"/>
                    <a:pt x="14" y="692"/>
                    <a:pt x="30" y="660"/>
                  </a:cubicBezTo>
                  <a:cubicBezTo>
                    <a:pt x="46" y="628"/>
                    <a:pt x="56" y="607"/>
                    <a:pt x="96" y="558"/>
                  </a:cubicBezTo>
                  <a:cubicBezTo>
                    <a:pt x="136" y="509"/>
                    <a:pt x="193" y="427"/>
                    <a:pt x="270" y="366"/>
                  </a:cubicBezTo>
                  <a:cubicBezTo>
                    <a:pt x="347" y="305"/>
                    <a:pt x="440" y="241"/>
                    <a:pt x="558" y="192"/>
                  </a:cubicBezTo>
                  <a:cubicBezTo>
                    <a:pt x="676" y="143"/>
                    <a:pt x="845" y="104"/>
                    <a:pt x="978" y="72"/>
                  </a:cubicBezTo>
                  <a:cubicBezTo>
                    <a:pt x="1111" y="40"/>
                    <a:pt x="1277" y="15"/>
                    <a:pt x="135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Freeform 11"/>
            <p:cNvSpPr>
              <a:spLocks/>
            </p:cNvSpPr>
            <p:nvPr/>
          </p:nvSpPr>
          <p:spPr bwMode="auto">
            <a:xfrm>
              <a:off x="480" y="2929"/>
              <a:ext cx="636" cy="200"/>
            </a:xfrm>
            <a:custGeom>
              <a:avLst/>
              <a:gdLst>
                <a:gd name="T0" fmla="*/ 0 w 636"/>
                <a:gd name="T1" fmla="*/ 103 h 200"/>
                <a:gd name="T2" fmla="*/ 102 w 636"/>
                <a:gd name="T3" fmla="*/ 47 h 200"/>
                <a:gd name="T4" fmla="*/ 240 w 636"/>
                <a:gd name="T5" fmla="*/ 7 h 200"/>
                <a:gd name="T6" fmla="*/ 384 w 636"/>
                <a:gd name="T7" fmla="*/ 7 h 200"/>
                <a:gd name="T8" fmla="*/ 501 w 636"/>
                <a:gd name="T9" fmla="*/ 47 h 200"/>
                <a:gd name="T10" fmla="*/ 582 w 636"/>
                <a:gd name="T11" fmla="*/ 98 h 200"/>
                <a:gd name="T12" fmla="*/ 624 w 636"/>
                <a:gd name="T13" fmla="*/ 151 h 200"/>
                <a:gd name="T14" fmla="*/ 636 w 636"/>
                <a:gd name="T15" fmla="*/ 200 h 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6"/>
                <a:gd name="T25" fmla="*/ 0 h 200"/>
                <a:gd name="T26" fmla="*/ 636 w 636"/>
                <a:gd name="T27" fmla="*/ 200 h 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6" h="200">
                  <a:moveTo>
                    <a:pt x="0" y="103"/>
                  </a:moveTo>
                  <a:cubicBezTo>
                    <a:pt x="17" y="94"/>
                    <a:pt x="62" y="63"/>
                    <a:pt x="102" y="47"/>
                  </a:cubicBezTo>
                  <a:cubicBezTo>
                    <a:pt x="142" y="31"/>
                    <a:pt x="193" y="14"/>
                    <a:pt x="240" y="7"/>
                  </a:cubicBezTo>
                  <a:cubicBezTo>
                    <a:pt x="287" y="0"/>
                    <a:pt x="341" y="0"/>
                    <a:pt x="384" y="7"/>
                  </a:cubicBezTo>
                  <a:cubicBezTo>
                    <a:pt x="427" y="14"/>
                    <a:pt x="468" y="32"/>
                    <a:pt x="501" y="47"/>
                  </a:cubicBezTo>
                  <a:cubicBezTo>
                    <a:pt x="534" y="62"/>
                    <a:pt x="562" y="81"/>
                    <a:pt x="582" y="98"/>
                  </a:cubicBezTo>
                  <a:cubicBezTo>
                    <a:pt x="602" y="115"/>
                    <a:pt x="615" y="134"/>
                    <a:pt x="624" y="151"/>
                  </a:cubicBezTo>
                  <a:cubicBezTo>
                    <a:pt x="633" y="168"/>
                    <a:pt x="634" y="190"/>
                    <a:pt x="636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Freeform 12"/>
            <p:cNvSpPr>
              <a:spLocks/>
            </p:cNvSpPr>
            <p:nvPr/>
          </p:nvSpPr>
          <p:spPr bwMode="auto">
            <a:xfrm>
              <a:off x="480" y="2928"/>
              <a:ext cx="636" cy="200"/>
            </a:xfrm>
            <a:custGeom>
              <a:avLst/>
              <a:gdLst>
                <a:gd name="T0" fmla="*/ 0 w 636"/>
                <a:gd name="T1" fmla="*/ 103 h 200"/>
                <a:gd name="T2" fmla="*/ 102 w 636"/>
                <a:gd name="T3" fmla="*/ 47 h 200"/>
                <a:gd name="T4" fmla="*/ 240 w 636"/>
                <a:gd name="T5" fmla="*/ 7 h 200"/>
                <a:gd name="T6" fmla="*/ 384 w 636"/>
                <a:gd name="T7" fmla="*/ 7 h 200"/>
                <a:gd name="T8" fmla="*/ 501 w 636"/>
                <a:gd name="T9" fmla="*/ 47 h 200"/>
                <a:gd name="T10" fmla="*/ 582 w 636"/>
                <a:gd name="T11" fmla="*/ 98 h 200"/>
                <a:gd name="T12" fmla="*/ 624 w 636"/>
                <a:gd name="T13" fmla="*/ 151 h 200"/>
                <a:gd name="T14" fmla="*/ 636 w 636"/>
                <a:gd name="T15" fmla="*/ 200 h 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6"/>
                <a:gd name="T25" fmla="*/ 0 h 200"/>
                <a:gd name="T26" fmla="*/ 636 w 636"/>
                <a:gd name="T27" fmla="*/ 200 h 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6" h="200">
                  <a:moveTo>
                    <a:pt x="0" y="103"/>
                  </a:moveTo>
                  <a:cubicBezTo>
                    <a:pt x="17" y="94"/>
                    <a:pt x="62" y="63"/>
                    <a:pt x="102" y="47"/>
                  </a:cubicBezTo>
                  <a:cubicBezTo>
                    <a:pt x="142" y="31"/>
                    <a:pt x="193" y="14"/>
                    <a:pt x="240" y="7"/>
                  </a:cubicBezTo>
                  <a:cubicBezTo>
                    <a:pt x="287" y="0"/>
                    <a:pt x="341" y="0"/>
                    <a:pt x="384" y="7"/>
                  </a:cubicBezTo>
                  <a:cubicBezTo>
                    <a:pt x="427" y="14"/>
                    <a:pt x="468" y="32"/>
                    <a:pt x="501" y="47"/>
                  </a:cubicBezTo>
                  <a:cubicBezTo>
                    <a:pt x="534" y="62"/>
                    <a:pt x="562" y="81"/>
                    <a:pt x="582" y="98"/>
                  </a:cubicBezTo>
                  <a:cubicBezTo>
                    <a:pt x="602" y="115"/>
                    <a:pt x="615" y="134"/>
                    <a:pt x="624" y="151"/>
                  </a:cubicBezTo>
                  <a:cubicBezTo>
                    <a:pt x="633" y="168"/>
                    <a:pt x="634" y="190"/>
                    <a:pt x="636" y="2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Freeform 13"/>
            <p:cNvSpPr>
              <a:spLocks/>
            </p:cNvSpPr>
            <p:nvPr/>
          </p:nvSpPr>
          <p:spPr bwMode="auto">
            <a:xfrm>
              <a:off x="570" y="2839"/>
              <a:ext cx="603" cy="230"/>
            </a:xfrm>
            <a:custGeom>
              <a:avLst/>
              <a:gdLst>
                <a:gd name="T0" fmla="*/ 0 w 603"/>
                <a:gd name="T1" fmla="*/ 83 h 230"/>
                <a:gd name="T2" fmla="*/ 105 w 603"/>
                <a:gd name="T3" fmla="*/ 32 h 230"/>
                <a:gd name="T4" fmla="*/ 241 w 603"/>
                <a:gd name="T5" fmla="*/ 1 h 230"/>
                <a:gd name="T6" fmla="*/ 390 w 603"/>
                <a:gd name="T7" fmla="*/ 23 h 230"/>
                <a:gd name="T8" fmla="*/ 486 w 603"/>
                <a:gd name="T9" fmla="*/ 65 h 230"/>
                <a:gd name="T10" fmla="*/ 546 w 603"/>
                <a:gd name="T11" fmla="*/ 116 h 230"/>
                <a:gd name="T12" fmla="*/ 588 w 603"/>
                <a:gd name="T13" fmla="*/ 182 h 230"/>
                <a:gd name="T14" fmla="*/ 603 w 603"/>
                <a:gd name="T15" fmla="*/ 230 h 2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3"/>
                <a:gd name="T25" fmla="*/ 0 h 230"/>
                <a:gd name="T26" fmla="*/ 603 w 603"/>
                <a:gd name="T27" fmla="*/ 230 h 2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3" h="230">
                  <a:moveTo>
                    <a:pt x="0" y="83"/>
                  </a:moveTo>
                  <a:cubicBezTo>
                    <a:pt x="17" y="75"/>
                    <a:pt x="65" y="46"/>
                    <a:pt x="105" y="32"/>
                  </a:cubicBezTo>
                  <a:cubicBezTo>
                    <a:pt x="145" y="18"/>
                    <a:pt x="194" y="2"/>
                    <a:pt x="241" y="1"/>
                  </a:cubicBezTo>
                  <a:cubicBezTo>
                    <a:pt x="288" y="0"/>
                    <a:pt x="349" y="12"/>
                    <a:pt x="390" y="23"/>
                  </a:cubicBezTo>
                  <a:cubicBezTo>
                    <a:pt x="431" y="34"/>
                    <a:pt x="460" y="50"/>
                    <a:pt x="486" y="65"/>
                  </a:cubicBezTo>
                  <a:cubicBezTo>
                    <a:pt x="512" y="80"/>
                    <a:pt x="529" y="97"/>
                    <a:pt x="546" y="116"/>
                  </a:cubicBezTo>
                  <a:cubicBezTo>
                    <a:pt x="563" y="135"/>
                    <a:pt x="578" y="163"/>
                    <a:pt x="588" y="182"/>
                  </a:cubicBezTo>
                  <a:cubicBezTo>
                    <a:pt x="598" y="201"/>
                    <a:pt x="600" y="220"/>
                    <a:pt x="603" y="2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Freeform 14"/>
            <p:cNvSpPr>
              <a:spLocks/>
            </p:cNvSpPr>
            <p:nvPr/>
          </p:nvSpPr>
          <p:spPr bwMode="auto">
            <a:xfrm>
              <a:off x="672" y="2750"/>
              <a:ext cx="561" cy="265"/>
            </a:xfrm>
            <a:custGeom>
              <a:avLst/>
              <a:gdLst>
                <a:gd name="T0" fmla="*/ 0 w 561"/>
                <a:gd name="T1" fmla="*/ 73 h 265"/>
                <a:gd name="T2" fmla="*/ 100 w 561"/>
                <a:gd name="T3" fmla="*/ 19 h 265"/>
                <a:gd name="T4" fmla="*/ 228 w 561"/>
                <a:gd name="T5" fmla="*/ 1 h 265"/>
                <a:gd name="T6" fmla="*/ 363 w 561"/>
                <a:gd name="T7" fmla="*/ 28 h 265"/>
                <a:gd name="T8" fmla="*/ 444 w 561"/>
                <a:gd name="T9" fmla="*/ 70 h 265"/>
                <a:gd name="T10" fmla="*/ 504 w 561"/>
                <a:gd name="T11" fmla="*/ 121 h 265"/>
                <a:gd name="T12" fmla="*/ 546 w 561"/>
                <a:gd name="T13" fmla="*/ 187 h 265"/>
                <a:gd name="T14" fmla="*/ 561 w 561"/>
                <a:gd name="T15" fmla="*/ 265 h 2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1"/>
                <a:gd name="T25" fmla="*/ 0 h 265"/>
                <a:gd name="T26" fmla="*/ 561 w 561"/>
                <a:gd name="T27" fmla="*/ 265 h 2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1" h="265">
                  <a:moveTo>
                    <a:pt x="0" y="73"/>
                  </a:moveTo>
                  <a:cubicBezTo>
                    <a:pt x="16" y="64"/>
                    <a:pt x="62" y="31"/>
                    <a:pt x="100" y="19"/>
                  </a:cubicBezTo>
                  <a:cubicBezTo>
                    <a:pt x="138" y="7"/>
                    <a:pt x="184" y="0"/>
                    <a:pt x="228" y="1"/>
                  </a:cubicBezTo>
                  <a:cubicBezTo>
                    <a:pt x="272" y="2"/>
                    <a:pt x="327" y="17"/>
                    <a:pt x="363" y="28"/>
                  </a:cubicBezTo>
                  <a:cubicBezTo>
                    <a:pt x="399" y="39"/>
                    <a:pt x="421" y="55"/>
                    <a:pt x="444" y="70"/>
                  </a:cubicBezTo>
                  <a:cubicBezTo>
                    <a:pt x="467" y="85"/>
                    <a:pt x="487" y="102"/>
                    <a:pt x="504" y="121"/>
                  </a:cubicBezTo>
                  <a:cubicBezTo>
                    <a:pt x="521" y="140"/>
                    <a:pt x="537" y="163"/>
                    <a:pt x="546" y="187"/>
                  </a:cubicBezTo>
                  <a:cubicBezTo>
                    <a:pt x="555" y="211"/>
                    <a:pt x="558" y="249"/>
                    <a:pt x="561" y="26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Freeform 15"/>
            <p:cNvSpPr>
              <a:spLocks/>
            </p:cNvSpPr>
            <p:nvPr/>
          </p:nvSpPr>
          <p:spPr bwMode="auto">
            <a:xfrm>
              <a:off x="768" y="2656"/>
              <a:ext cx="548" cy="314"/>
            </a:xfrm>
            <a:custGeom>
              <a:avLst/>
              <a:gdLst>
                <a:gd name="T0" fmla="*/ 0 w 548"/>
                <a:gd name="T1" fmla="*/ 67 h 314"/>
                <a:gd name="T2" fmla="*/ 126 w 548"/>
                <a:gd name="T3" fmla="*/ 14 h 314"/>
                <a:gd name="T4" fmla="*/ 258 w 548"/>
                <a:gd name="T5" fmla="*/ 5 h 314"/>
                <a:gd name="T6" fmla="*/ 381 w 548"/>
                <a:gd name="T7" fmla="*/ 44 h 314"/>
                <a:gd name="T8" fmla="*/ 462 w 548"/>
                <a:gd name="T9" fmla="*/ 98 h 314"/>
                <a:gd name="T10" fmla="*/ 513 w 548"/>
                <a:gd name="T11" fmla="*/ 158 h 314"/>
                <a:gd name="T12" fmla="*/ 543 w 548"/>
                <a:gd name="T13" fmla="*/ 245 h 314"/>
                <a:gd name="T14" fmla="*/ 543 w 548"/>
                <a:gd name="T15" fmla="*/ 314 h 3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314"/>
                <a:gd name="T26" fmla="*/ 548 w 548"/>
                <a:gd name="T27" fmla="*/ 314 h 3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314">
                  <a:moveTo>
                    <a:pt x="0" y="67"/>
                  </a:moveTo>
                  <a:cubicBezTo>
                    <a:pt x="21" y="58"/>
                    <a:pt x="83" y="24"/>
                    <a:pt x="126" y="14"/>
                  </a:cubicBezTo>
                  <a:cubicBezTo>
                    <a:pt x="169" y="4"/>
                    <a:pt x="216" y="0"/>
                    <a:pt x="258" y="5"/>
                  </a:cubicBezTo>
                  <a:cubicBezTo>
                    <a:pt x="300" y="10"/>
                    <a:pt x="347" y="29"/>
                    <a:pt x="381" y="44"/>
                  </a:cubicBezTo>
                  <a:cubicBezTo>
                    <a:pt x="415" y="59"/>
                    <a:pt x="440" y="79"/>
                    <a:pt x="462" y="98"/>
                  </a:cubicBezTo>
                  <a:cubicBezTo>
                    <a:pt x="484" y="117"/>
                    <a:pt x="500" y="134"/>
                    <a:pt x="513" y="158"/>
                  </a:cubicBezTo>
                  <a:cubicBezTo>
                    <a:pt x="526" y="182"/>
                    <a:pt x="538" y="219"/>
                    <a:pt x="543" y="245"/>
                  </a:cubicBezTo>
                  <a:cubicBezTo>
                    <a:pt x="548" y="271"/>
                    <a:pt x="543" y="300"/>
                    <a:pt x="543" y="31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Freeform 16"/>
            <p:cNvSpPr>
              <a:spLocks/>
            </p:cNvSpPr>
            <p:nvPr/>
          </p:nvSpPr>
          <p:spPr bwMode="auto">
            <a:xfrm>
              <a:off x="1077" y="2583"/>
              <a:ext cx="320" cy="342"/>
            </a:xfrm>
            <a:custGeom>
              <a:avLst/>
              <a:gdLst>
                <a:gd name="T0" fmla="*/ 0 w 320"/>
                <a:gd name="T1" fmla="*/ 0 h 342"/>
                <a:gd name="T2" fmla="*/ 96 w 320"/>
                <a:gd name="T3" fmla="*/ 18 h 342"/>
                <a:gd name="T4" fmla="*/ 180 w 320"/>
                <a:gd name="T5" fmla="*/ 48 h 342"/>
                <a:gd name="T6" fmla="*/ 231 w 320"/>
                <a:gd name="T7" fmla="*/ 78 h 342"/>
                <a:gd name="T8" fmla="*/ 270 w 320"/>
                <a:gd name="T9" fmla="*/ 126 h 342"/>
                <a:gd name="T10" fmla="*/ 300 w 320"/>
                <a:gd name="T11" fmla="*/ 177 h 342"/>
                <a:gd name="T12" fmla="*/ 318 w 320"/>
                <a:gd name="T13" fmla="*/ 243 h 342"/>
                <a:gd name="T14" fmla="*/ 315 w 320"/>
                <a:gd name="T15" fmla="*/ 342 h 3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342"/>
                <a:gd name="T26" fmla="*/ 320 w 320"/>
                <a:gd name="T27" fmla="*/ 342 h 3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342">
                  <a:moveTo>
                    <a:pt x="0" y="0"/>
                  </a:moveTo>
                  <a:cubicBezTo>
                    <a:pt x="16" y="2"/>
                    <a:pt x="66" y="10"/>
                    <a:pt x="96" y="18"/>
                  </a:cubicBezTo>
                  <a:cubicBezTo>
                    <a:pt x="126" y="26"/>
                    <a:pt x="158" y="38"/>
                    <a:pt x="180" y="48"/>
                  </a:cubicBezTo>
                  <a:cubicBezTo>
                    <a:pt x="202" y="58"/>
                    <a:pt x="216" y="65"/>
                    <a:pt x="231" y="78"/>
                  </a:cubicBezTo>
                  <a:cubicBezTo>
                    <a:pt x="246" y="91"/>
                    <a:pt x="259" y="109"/>
                    <a:pt x="270" y="126"/>
                  </a:cubicBezTo>
                  <a:cubicBezTo>
                    <a:pt x="281" y="143"/>
                    <a:pt x="292" y="157"/>
                    <a:pt x="300" y="177"/>
                  </a:cubicBezTo>
                  <a:cubicBezTo>
                    <a:pt x="308" y="197"/>
                    <a:pt x="316" y="216"/>
                    <a:pt x="318" y="243"/>
                  </a:cubicBezTo>
                  <a:cubicBezTo>
                    <a:pt x="320" y="270"/>
                    <a:pt x="316" y="322"/>
                    <a:pt x="315" y="34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Freeform 17"/>
            <p:cNvSpPr>
              <a:spLocks/>
            </p:cNvSpPr>
            <p:nvPr/>
          </p:nvSpPr>
          <p:spPr bwMode="auto">
            <a:xfrm>
              <a:off x="1200" y="2544"/>
              <a:ext cx="288" cy="336"/>
            </a:xfrm>
            <a:custGeom>
              <a:avLst/>
              <a:gdLst>
                <a:gd name="T0" fmla="*/ 0 w 320"/>
                <a:gd name="T1" fmla="*/ 0 h 342"/>
                <a:gd name="T2" fmla="*/ 96 w 320"/>
                <a:gd name="T3" fmla="*/ 18 h 342"/>
                <a:gd name="T4" fmla="*/ 180 w 320"/>
                <a:gd name="T5" fmla="*/ 48 h 342"/>
                <a:gd name="T6" fmla="*/ 231 w 320"/>
                <a:gd name="T7" fmla="*/ 78 h 342"/>
                <a:gd name="T8" fmla="*/ 270 w 320"/>
                <a:gd name="T9" fmla="*/ 126 h 342"/>
                <a:gd name="T10" fmla="*/ 300 w 320"/>
                <a:gd name="T11" fmla="*/ 177 h 342"/>
                <a:gd name="T12" fmla="*/ 318 w 320"/>
                <a:gd name="T13" fmla="*/ 243 h 342"/>
                <a:gd name="T14" fmla="*/ 315 w 320"/>
                <a:gd name="T15" fmla="*/ 342 h 3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342"/>
                <a:gd name="T26" fmla="*/ 320 w 320"/>
                <a:gd name="T27" fmla="*/ 342 h 3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342">
                  <a:moveTo>
                    <a:pt x="0" y="0"/>
                  </a:moveTo>
                  <a:cubicBezTo>
                    <a:pt x="16" y="2"/>
                    <a:pt x="66" y="10"/>
                    <a:pt x="96" y="18"/>
                  </a:cubicBezTo>
                  <a:cubicBezTo>
                    <a:pt x="126" y="26"/>
                    <a:pt x="158" y="38"/>
                    <a:pt x="180" y="48"/>
                  </a:cubicBezTo>
                  <a:cubicBezTo>
                    <a:pt x="202" y="58"/>
                    <a:pt x="216" y="65"/>
                    <a:pt x="231" y="78"/>
                  </a:cubicBezTo>
                  <a:cubicBezTo>
                    <a:pt x="246" y="91"/>
                    <a:pt x="259" y="109"/>
                    <a:pt x="270" y="126"/>
                  </a:cubicBezTo>
                  <a:cubicBezTo>
                    <a:pt x="281" y="143"/>
                    <a:pt x="292" y="157"/>
                    <a:pt x="300" y="177"/>
                  </a:cubicBezTo>
                  <a:cubicBezTo>
                    <a:pt x="308" y="197"/>
                    <a:pt x="316" y="216"/>
                    <a:pt x="318" y="243"/>
                  </a:cubicBezTo>
                  <a:cubicBezTo>
                    <a:pt x="320" y="270"/>
                    <a:pt x="316" y="322"/>
                    <a:pt x="315" y="34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Freeform 18"/>
            <p:cNvSpPr>
              <a:spLocks/>
            </p:cNvSpPr>
            <p:nvPr/>
          </p:nvSpPr>
          <p:spPr bwMode="auto">
            <a:xfrm>
              <a:off x="1344" y="2499"/>
              <a:ext cx="240" cy="336"/>
            </a:xfrm>
            <a:custGeom>
              <a:avLst/>
              <a:gdLst>
                <a:gd name="T0" fmla="*/ 0 w 320"/>
                <a:gd name="T1" fmla="*/ 0 h 342"/>
                <a:gd name="T2" fmla="*/ 96 w 320"/>
                <a:gd name="T3" fmla="*/ 18 h 342"/>
                <a:gd name="T4" fmla="*/ 180 w 320"/>
                <a:gd name="T5" fmla="*/ 48 h 342"/>
                <a:gd name="T6" fmla="*/ 231 w 320"/>
                <a:gd name="T7" fmla="*/ 78 h 342"/>
                <a:gd name="T8" fmla="*/ 270 w 320"/>
                <a:gd name="T9" fmla="*/ 126 h 342"/>
                <a:gd name="T10" fmla="*/ 300 w 320"/>
                <a:gd name="T11" fmla="*/ 177 h 342"/>
                <a:gd name="T12" fmla="*/ 318 w 320"/>
                <a:gd name="T13" fmla="*/ 243 h 342"/>
                <a:gd name="T14" fmla="*/ 315 w 320"/>
                <a:gd name="T15" fmla="*/ 342 h 3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342"/>
                <a:gd name="T26" fmla="*/ 320 w 320"/>
                <a:gd name="T27" fmla="*/ 342 h 3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342">
                  <a:moveTo>
                    <a:pt x="0" y="0"/>
                  </a:moveTo>
                  <a:cubicBezTo>
                    <a:pt x="16" y="2"/>
                    <a:pt x="66" y="10"/>
                    <a:pt x="96" y="18"/>
                  </a:cubicBezTo>
                  <a:cubicBezTo>
                    <a:pt x="126" y="26"/>
                    <a:pt x="158" y="38"/>
                    <a:pt x="180" y="48"/>
                  </a:cubicBezTo>
                  <a:cubicBezTo>
                    <a:pt x="202" y="58"/>
                    <a:pt x="216" y="65"/>
                    <a:pt x="231" y="78"/>
                  </a:cubicBezTo>
                  <a:cubicBezTo>
                    <a:pt x="246" y="91"/>
                    <a:pt x="259" y="109"/>
                    <a:pt x="270" y="126"/>
                  </a:cubicBezTo>
                  <a:cubicBezTo>
                    <a:pt x="281" y="143"/>
                    <a:pt x="292" y="157"/>
                    <a:pt x="300" y="177"/>
                  </a:cubicBezTo>
                  <a:cubicBezTo>
                    <a:pt x="308" y="197"/>
                    <a:pt x="316" y="216"/>
                    <a:pt x="318" y="243"/>
                  </a:cubicBezTo>
                  <a:cubicBezTo>
                    <a:pt x="320" y="270"/>
                    <a:pt x="316" y="322"/>
                    <a:pt x="315" y="34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Freeform 19"/>
            <p:cNvSpPr>
              <a:spLocks/>
            </p:cNvSpPr>
            <p:nvPr/>
          </p:nvSpPr>
          <p:spPr bwMode="auto">
            <a:xfrm>
              <a:off x="1485" y="2475"/>
              <a:ext cx="210" cy="339"/>
            </a:xfrm>
            <a:custGeom>
              <a:avLst/>
              <a:gdLst>
                <a:gd name="T0" fmla="*/ 0 w 320"/>
                <a:gd name="T1" fmla="*/ 0 h 342"/>
                <a:gd name="T2" fmla="*/ 96 w 320"/>
                <a:gd name="T3" fmla="*/ 18 h 342"/>
                <a:gd name="T4" fmla="*/ 180 w 320"/>
                <a:gd name="T5" fmla="*/ 48 h 342"/>
                <a:gd name="T6" fmla="*/ 231 w 320"/>
                <a:gd name="T7" fmla="*/ 78 h 342"/>
                <a:gd name="T8" fmla="*/ 270 w 320"/>
                <a:gd name="T9" fmla="*/ 126 h 342"/>
                <a:gd name="T10" fmla="*/ 300 w 320"/>
                <a:gd name="T11" fmla="*/ 177 h 342"/>
                <a:gd name="T12" fmla="*/ 318 w 320"/>
                <a:gd name="T13" fmla="*/ 243 h 342"/>
                <a:gd name="T14" fmla="*/ 315 w 320"/>
                <a:gd name="T15" fmla="*/ 342 h 3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342"/>
                <a:gd name="T26" fmla="*/ 320 w 320"/>
                <a:gd name="T27" fmla="*/ 342 h 3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342">
                  <a:moveTo>
                    <a:pt x="0" y="0"/>
                  </a:moveTo>
                  <a:cubicBezTo>
                    <a:pt x="16" y="2"/>
                    <a:pt x="66" y="10"/>
                    <a:pt x="96" y="18"/>
                  </a:cubicBezTo>
                  <a:cubicBezTo>
                    <a:pt x="126" y="26"/>
                    <a:pt x="158" y="38"/>
                    <a:pt x="180" y="48"/>
                  </a:cubicBezTo>
                  <a:cubicBezTo>
                    <a:pt x="202" y="58"/>
                    <a:pt x="216" y="65"/>
                    <a:pt x="231" y="78"/>
                  </a:cubicBezTo>
                  <a:cubicBezTo>
                    <a:pt x="246" y="91"/>
                    <a:pt x="259" y="109"/>
                    <a:pt x="270" y="126"/>
                  </a:cubicBezTo>
                  <a:cubicBezTo>
                    <a:pt x="281" y="143"/>
                    <a:pt x="292" y="157"/>
                    <a:pt x="300" y="177"/>
                  </a:cubicBezTo>
                  <a:cubicBezTo>
                    <a:pt x="308" y="197"/>
                    <a:pt x="316" y="216"/>
                    <a:pt x="318" y="243"/>
                  </a:cubicBezTo>
                  <a:cubicBezTo>
                    <a:pt x="320" y="270"/>
                    <a:pt x="316" y="322"/>
                    <a:pt x="315" y="34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Text Box 30"/>
            <p:cNvSpPr txBox="1">
              <a:spLocks noChangeArrowheads="1"/>
            </p:cNvSpPr>
            <p:nvPr/>
          </p:nvSpPr>
          <p:spPr bwMode="auto">
            <a:xfrm>
              <a:off x="337" y="3408"/>
              <a:ext cx="8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ellips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104680" y="3981450"/>
            <a:ext cx="2401070" cy="1941513"/>
            <a:chOff x="2232" y="2418"/>
            <a:chExt cx="1638" cy="1223"/>
          </a:xfrm>
        </p:grpSpPr>
        <p:sp>
          <p:nvSpPr>
            <p:cNvPr id="46095" name="Rectangle 20"/>
            <p:cNvSpPr>
              <a:spLocks noChangeArrowheads="1"/>
            </p:cNvSpPr>
            <p:nvPr/>
          </p:nvSpPr>
          <p:spPr bwMode="auto">
            <a:xfrm>
              <a:off x="2232" y="2979"/>
              <a:ext cx="678" cy="38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Line 21"/>
            <p:cNvSpPr>
              <a:spLocks noChangeShapeType="1"/>
            </p:cNvSpPr>
            <p:nvPr/>
          </p:nvSpPr>
          <p:spPr bwMode="auto">
            <a:xfrm flipV="1">
              <a:off x="2232" y="2418"/>
              <a:ext cx="960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22"/>
            <p:cNvSpPr>
              <a:spLocks noChangeShapeType="1"/>
            </p:cNvSpPr>
            <p:nvPr/>
          </p:nvSpPr>
          <p:spPr bwMode="auto">
            <a:xfrm flipV="1">
              <a:off x="2910" y="2418"/>
              <a:ext cx="960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23"/>
            <p:cNvSpPr>
              <a:spLocks noChangeShapeType="1"/>
            </p:cNvSpPr>
            <p:nvPr/>
          </p:nvSpPr>
          <p:spPr bwMode="auto">
            <a:xfrm flipV="1">
              <a:off x="2910" y="2799"/>
              <a:ext cx="960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Rectangle 28"/>
            <p:cNvSpPr>
              <a:spLocks noChangeArrowheads="1"/>
            </p:cNvSpPr>
            <p:nvPr/>
          </p:nvSpPr>
          <p:spPr bwMode="auto">
            <a:xfrm>
              <a:off x="3192" y="2433"/>
              <a:ext cx="678" cy="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Text Box 31"/>
            <p:cNvSpPr txBox="1">
              <a:spLocks noChangeArrowheads="1"/>
            </p:cNvSpPr>
            <p:nvPr/>
          </p:nvSpPr>
          <p:spPr bwMode="auto">
            <a:xfrm>
              <a:off x="2232" y="3408"/>
              <a:ext cx="11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rectangular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505749" y="3886200"/>
            <a:ext cx="2128421" cy="2074863"/>
            <a:chOff x="4314" y="2334"/>
            <a:chExt cx="1452" cy="1307"/>
          </a:xfrm>
        </p:grpSpPr>
        <p:sp>
          <p:nvSpPr>
            <p:cNvPr id="46090" name="Oval 24"/>
            <p:cNvSpPr>
              <a:spLocks noChangeArrowheads="1"/>
            </p:cNvSpPr>
            <p:nvPr/>
          </p:nvSpPr>
          <p:spPr bwMode="auto">
            <a:xfrm>
              <a:off x="4428" y="2880"/>
              <a:ext cx="546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25"/>
            <p:cNvSpPr>
              <a:spLocks noChangeShapeType="1"/>
            </p:cNvSpPr>
            <p:nvPr/>
          </p:nvSpPr>
          <p:spPr bwMode="auto">
            <a:xfrm flipV="1">
              <a:off x="4548" y="2334"/>
              <a:ext cx="894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6"/>
            <p:cNvSpPr>
              <a:spLocks noChangeShapeType="1"/>
            </p:cNvSpPr>
            <p:nvPr/>
          </p:nvSpPr>
          <p:spPr bwMode="auto">
            <a:xfrm flipV="1">
              <a:off x="4872" y="2769"/>
              <a:ext cx="894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27"/>
            <p:cNvSpPr>
              <a:spLocks noChangeArrowheads="1"/>
            </p:cNvSpPr>
            <p:nvPr/>
          </p:nvSpPr>
          <p:spPr bwMode="auto">
            <a:xfrm>
              <a:off x="5220" y="2352"/>
              <a:ext cx="546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32"/>
            <p:cNvSpPr txBox="1">
              <a:spLocks noChangeArrowheads="1"/>
            </p:cNvSpPr>
            <p:nvPr/>
          </p:nvSpPr>
          <p:spPr bwMode="auto">
            <a:xfrm>
              <a:off x="4314" y="3408"/>
              <a:ext cx="11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sirkular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990600" y="76200"/>
            <a:ext cx="77724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 err="1"/>
              <a:t>Bentuk</a:t>
            </a:r>
            <a:r>
              <a:rPr lang="en-US" sz="2800" b="1" dirty="0"/>
              <a:t> </a:t>
            </a:r>
            <a:r>
              <a:rPr lang="en-US" sz="2800" b="1" dirty="0" err="1"/>
              <a:t>Bumbung</a:t>
            </a:r>
            <a:r>
              <a:rPr lang="en-US" sz="2800" b="1" dirty="0"/>
              <a:t> </a:t>
            </a:r>
            <a:r>
              <a:rPr lang="en-US" sz="2800" b="1" dirty="0" err="1"/>
              <a:t>Gelombang</a:t>
            </a:r>
            <a:r>
              <a:rPr lang="en-US" sz="2800" b="1" dirty="0"/>
              <a:t> ( Wave Guide /  WG)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B98027-0120-477E-8BA8-0A62E0337AED}" type="slidenum">
              <a:rPr lang="en-US"/>
              <a:pPr/>
              <a:t>6</a:t>
            </a:fld>
            <a:endParaRPr lang="en-US"/>
          </a:p>
        </p:txBody>
      </p:sp>
      <p:sp>
        <p:nvSpPr>
          <p:cNvPr id="1033" name="Text Box 3"/>
          <p:cNvSpPr txBox="1">
            <a:spLocks noChangeArrowheads="1"/>
          </p:cNvSpPr>
          <p:nvPr/>
        </p:nvSpPr>
        <p:spPr bwMode="auto">
          <a:xfrm>
            <a:off x="3007934" y="2432051"/>
            <a:ext cx="5920587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err="1"/>
              <a:t>Bahan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waveguide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gas </a:t>
            </a:r>
            <a:r>
              <a:rPr lang="en-US" dirty="0" err="1"/>
              <a:t>kering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 err="1"/>
              <a:t>dielektrik</a:t>
            </a:r>
            <a:r>
              <a:rPr lang="en-US" i="1" dirty="0"/>
              <a:t> </a:t>
            </a:r>
            <a:r>
              <a:rPr lang="en-US" i="1" dirty="0" err="1"/>
              <a:t>sempurna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i="1" dirty="0" err="1"/>
              <a:t>persamaan</a:t>
            </a:r>
            <a:r>
              <a:rPr lang="en-US" b="1" i="1" dirty="0"/>
              <a:t> </a:t>
            </a:r>
            <a:r>
              <a:rPr lang="en-US" b="1" i="1" dirty="0" err="1"/>
              <a:t>gelombang</a:t>
            </a:r>
            <a:r>
              <a:rPr lang="en-US" b="1" i="1" dirty="0"/>
              <a:t> Helmholtz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11138" y="2392363"/>
          <a:ext cx="263842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9" name="Equation" r:id="rId3" imgW="990360" imgH="482400" progId="Equation.3">
                  <p:embed/>
                </p:oleObj>
              </mc:Choice>
              <mc:Fallback>
                <p:oleObj name="Equation" r:id="rId3" imgW="990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2392363"/>
                        <a:ext cx="2638425" cy="12080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AutoShape 5"/>
          <p:cNvSpPr>
            <a:spLocks noChangeArrowheads="1"/>
          </p:cNvSpPr>
          <p:nvPr/>
        </p:nvSpPr>
        <p:spPr bwMode="auto">
          <a:xfrm>
            <a:off x="1442401" y="3676650"/>
            <a:ext cx="439756" cy="666750"/>
          </a:xfrm>
          <a:prstGeom prst="downArrow">
            <a:avLst>
              <a:gd name="adj1" fmla="val 50000"/>
              <a:gd name="adj2" fmla="val 51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Text Box 6"/>
          <p:cNvSpPr txBox="1">
            <a:spLocks noChangeArrowheads="1"/>
          </p:cNvSpPr>
          <p:nvPr/>
        </p:nvSpPr>
        <p:spPr bwMode="auto">
          <a:xfrm>
            <a:off x="3048000" y="3657600"/>
            <a:ext cx="5628881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merambat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 z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 </a:t>
            </a:r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33363" y="4443413"/>
          <a:ext cx="419258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0" name="Equation" r:id="rId5" imgW="2387520" imgH="774360" progId="Equation.3">
                  <p:embed/>
                </p:oleObj>
              </mc:Choice>
              <mc:Fallback>
                <p:oleObj name="Equation" r:id="rId5" imgW="2387520" imgH="774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4443413"/>
                        <a:ext cx="4192587" cy="1473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4665663" y="4443413"/>
          <a:ext cx="4240212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1" name="Equation" r:id="rId7" imgW="2438280" imgH="774360" progId="Equation.3">
                  <p:embed/>
                </p:oleObj>
              </mc:Choice>
              <mc:Fallback>
                <p:oleObj name="Equation" r:id="rId7" imgW="2438280" imgH="774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4443413"/>
                        <a:ext cx="4240212" cy="14573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8312" y="584201"/>
            <a:ext cx="4098529" cy="1785938"/>
            <a:chOff x="240" y="368"/>
            <a:chExt cx="2796" cy="1125"/>
          </a:xfrm>
        </p:grpSpPr>
        <p:sp>
          <p:nvSpPr>
            <p:cNvPr id="1037" name="Line 10"/>
            <p:cNvSpPr>
              <a:spLocks noChangeShapeType="1"/>
            </p:cNvSpPr>
            <p:nvPr/>
          </p:nvSpPr>
          <p:spPr bwMode="auto">
            <a:xfrm flipV="1">
              <a:off x="768" y="512"/>
              <a:ext cx="0" cy="7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Line 11"/>
            <p:cNvSpPr>
              <a:spLocks noChangeShapeType="1"/>
            </p:cNvSpPr>
            <p:nvPr/>
          </p:nvSpPr>
          <p:spPr bwMode="auto">
            <a:xfrm flipV="1">
              <a:off x="768" y="1284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768" y="828"/>
              <a:ext cx="948" cy="456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Line 13"/>
            <p:cNvSpPr>
              <a:spLocks noChangeShapeType="1"/>
            </p:cNvSpPr>
            <p:nvPr/>
          </p:nvSpPr>
          <p:spPr bwMode="auto">
            <a:xfrm flipV="1">
              <a:off x="756" y="512"/>
              <a:ext cx="708" cy="3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4"/>
            <p:cNvSpPr>
              <a:spLocks noChangeShapeType="1"/>
            </p:cNvSpPr>
            <p:nvPr/>
          </p:nvSpPr>
          <p:spPr bwMode="auto">
            <a:xfrm flipV="1">
              <a:off x="1716" y="512"/>
              <a:ext cx="708" cy="3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Line 15"/>
            <p:cNvSpPr>
              <a:spLocks noChangeShapeType="1"/>
            </p:cNvSpPr>
            <p:nvPr/>
          </p:nvSpPr>
          <p:spPr bwMode="auto">
            <a:xfrm flipV="1">
              <a:off x="1716" y="968"/>
              <a:ext cx="708" cy="3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Text Box 17"/>
            <p:cNvSpPr txBox="1">
              <a:spLocks noChangeArrowheads="1"/>
            </p:cNvSpPr>
            <p:nvPr/>
          </p:nvSpPr>
          <p:spPr bwMode="auto">
            <a:xfrm>
              <a:off x="1488" y="1260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y = b</a:t>
              </a:r>
            </a:p>
          </p:txBody>
        </p:sp>
        <p:sp>
          <p:nvSpPr>
            <p:cNvPr id="1044" name="Text Box 18"/>
            <p:cNvSpPr txBox="1">
              <a:spLocks noChangeArrowheads="1"/>
            </p:cNvSpPr>
            <p:nvPr/>
          </p:nvSpPr>
          <p:spPr bwMode="auto">
            <a:xfrm>
              <a:off x="240" y="694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x = a</a:t>
              </a:r>
            </a:p>
          </p:txBody>
        </p:sp>
        <p:sp>
          <p:nvSpPr>
            <p:cNvPr id="1045" name="Text Box 19"/>
            <p:cNvSpPr txBox="1">
              <a:spLocks noChangeArrowheads="1"/>
            </p:cNvSpPr>
            <p:nvPr/>
          </p:nvSpPr>
          <p:spPr bwMode="auto">
            <a:xfrm>
              <a:off x="360" y="368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x</a:t>
              </a:r>
            </a:p>
          </p:txBody>
        </p:sp>
        <p:sp>
          <p:nvSpPr>
            <p:cNvPr id="1046" name="Text Box 20"/>
            <p:cNvSpPr txBox="1">
              <a:spLocks noChangeArrowheads="1"/>
            </p:cNvSpPr>
            <p:nvPr/>
          </p:nvSpPr>
          <p:spPr bwMode="auto">
            <a:xfrm>
              <a:off x="2052" y="1152"/>
              <a:ext cx="5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y</a:t>
              </a:r>
            </a:p>
          </p:txBody>
        </p:sp>
        <p:sp>
          <p:nvSpPr>
            <p:cNvPr id="1047" name="Line 21"/>
            <p:cNvSpPr>
              <a:spLocks noChangeShapeType="1"/>
            </p:cNvSpPr>
            <p:nvPr/>
          </p:nvSpPr>
          <p:spPr bwMode="auto">
            <a:xfrm flipV="1">
              <a:off x="1716" y="694"/>
              <a:ext cx="132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23"/>
            <p:cNvSpPr>
              <a:spLocks/>
            </p:cNvSpPr>
            <p:nvPr/>
          </p:nvSpPr>
          <p:spPr bwMode="auto">
            <a:xfrm>
              <a:off x="1743" y="540"/>
              <a:ext cx="681" cy="708"/>
            </a:xfrm>
            <a:custGeom>
              <a:avLst/>
              <a:gdLst>
                <a:gd name="T0" fmla="*/ 0 w 681"/>
                <a:gd name="T1" fmla="*/ 708 h 708"/>
                <a:gd name="T2" fmla="*/ 669 w 681"/>
                <a:gd name="T3" fmla="*/ 408 h 708"/>
                <a:gd name="T4" fmla="*/ 681 w 681"/>
                <a:gd name="T5" fmla="*/ 317 h 708"/>
                <a:gd name="T6" fmla="*/ 639 w 681"/>
                <a:gd name="T7" fmla="*/ 257 h 708"/>
                <a:gd name="T8" fmla="*/ 633 w 681"/>
                <a:gd name="T9" fmla="*/ 209 h 708"/>
                <a:gd name="T10" fmla="*/ 663 w 681"/>
                <a:gd name="T11" fmla="*/ 164 h 708"/>
                <a:gd name="T12" fmla="*/ 681 w 681"/>
                <a:gd name="T13" fmla="*/ 113 h 708"/>
                <a:gd name="T14" fmla="*/ 666 w 681"/>
                <a:gd name="T15" fmla="*/ 72 h 708"/>
                <a:gd name="T16" fmla="*/ 678 w 681"/>
                <a:gd name="T17" fmla="*/ 0 h 708"/>
                <a:gd name="T18" fmla="*/ 0 w 681"/>
                <a:gd name="T19" fmla="*/ 300 h 708"/>
                <a:gd name="T20" fmla="*/ 0 w 681"/>
                <a:gd name="T21" fmla="*/ 708 h 7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1"/>
                <a:gd name="T34" fmla="*/ 0 h 708"/>
                <a:gd name="T35" fmla="*/ 681 w 681"/>
                <a:gd name="T36" fmla="*/ 708 h 7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1" h="708">
                  <a:moveTo>
                    <a:pt x="0" y="708"/>
                  </a:moveTo>
                  <a:lnTo>
                    <a:pt x="669" y="408"/>
                  </a:lnTo>
                  <a:lnTo>
                    <a:pt x="681" y="317"/>
                  </a:lnTo>
                  <a:lnTo>
                    <a:pt x="639" y="257"/>
                  </a:lnTo>
                  <a:lnTo>
                    <a:pt x="633" y="209"/>
                  </a:lnTo>
                  <a:lnTo>
                    <a:pt x="663" y="164"/>
                  </a:lnTo>
                  <a:lnTo>
                    <a:pt x="681" y="113"/>
                  </a:lnTo>
                  <a:lnTo>
                    <a:pt x="666" y="72"/>
                  </a:lnTo>
                  <a:lnTo>
                    <a:pt x="678" y="0"/>
                  </a:lnTo>
                  <a:lnTo>
                    <a:pt x="0" y="30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24"/>
            <p:cNvSpPr>
              <a:spLocks/>
            </p:cNvSpPr>
            <p:nvPr/>
          </p:nvSpPr>
          <p:spPr bwMode="auto">
            <a:xfrm>
              <a:off x="864" y="498"/>
              <a:ext cx="1524" cy="303"/>
            </a:xfrm>
            <a:custGeom>
              <a:avLst/>
              <a:gdLst>
                <a:gd name="T0" fmla="*/ 0 w 1524"/>
                <a:gd name="T1" fmla="*/ 303 h 303"/>
                <a:gd name="T2" fmla="*/ 852 w 1524"/>
                <a:gd name="T3" fmla="*/ 303 h 303"/>
                <a:gd name="T4" fmla="*/ 1524 w 1524"/>
                <a:gd name="T5" fmla="*/ 6 h 303"/>
                <a:gd name="T6" fmla="*/ 1329 w 1524"/>
                <a:gd name="T7" fmla="*/ 6 h 303"/>
                <a:gd name="T8" fmla="*/ 1236 w 1524"/>
                <a:gd name="T9" fmla="*/ 27 h 303"/>
                <a:gd name="T10" fmla="*/ 1152 w 1524"/>
                <a:gd name="T11" fmla="*/ 18 h 303"/>
                <a:gd name="T12" fmla="*/ 1128 w 1524"/>
                <a:gd name="T13" fmla="*/ 15 h 303"/>
                <a:gd name="T14" fmla="*/ 993 w 1524"/>
                <a:gd name="T15" fmla="*/ 18 h 303"/>
                <a:gd name="T16" fmla="*/ 933 w 1524"/>
                <a:gd name="T17" fmla="*/ 0 h 303"/>
                <a:gd name="T18" fmla="*/ 795 w 1524"/>
                <a:gd name="T19" fmla="*/ 15 h 303"/>
                <a:gd name="T20" fmla="*/ 744 w 1524"/>
                <a:gd name="T21" fmla="*/ 24 h 303"/>
                <a:gd name="T22" fmla="*/ 630 w 1524"/>
                <a:gd name="T23" fmla="*/ 18 h 303"/>
                <a:gd name="T24" fmla="*/ 0 w 1524"/>
                <a:gd name="T25" fmla="*/ 303 h 3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303"/>
                <a:gd name="T41" fmla="*/ 1524 w 1524"/>
                <a:gd name="T42" fmla="*/ 303 h 3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303">
                  <a:moveTo>
                    <a:pt x="0" y="303"/>
                  </a:moveTo>
                  <a:lnTo>
                    <a:pt x="852" y="303"/>
                  </a:lnTo>
                  <a:lnTo>
                    <a:pt x="1524" y="6"/>
                  </a:lnTo>
                  <a:lnTo>
                    <a:pt x="1329" y="6"/>
                  </a:lnTo>
                  <a:lnTo>
                    <a:pt x="1236" y="27"/>
                  </a:lnTo>
                  <a:lnTo>
                    <a:pt x="1152" y="18"/>
                  </a:lnTo>
                  <a:lnTo>
                    <a:pt x="1128" y="15"/>
                  </a:lnTo>
                  <a:lnTo>
                    <a:pt x="993" y="18"/>
                  </a:lnTo>
                  <a:lnTo>
                    <a:pt x="933" y="0"/>
                  </a:lnTo>
                  <a:lnTo>
                    <a:pt x="795" y="15"/>
                  </a:lnTo>
                  <a:lnTo>
                    <a:pt x="744" y="24"/>
                  </a:lnTo>
                  <a:lnTo>
                    <a:pt x="630" y="18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V="1">
              <a:off x="804" y="828"/>
              <a:ext cx="933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1332" y="905"/>
              <a:ext cx="3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ym typeface="Symbol" pitchFamily="18" charset="2"/>
                </a:rPr>
                <a:t>, </a:t>
              </a:r>
              <a:endParaRPr lang="en-US" b="1"/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1233" y="1034"/>
              <a:ext cx="5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ym typeface="Symbol" pitchFamily="18" charset="2"/>
                </a:rPr>
                <a:t> = 0</a:t>
              </a:r>
              <a:endParaRPr lang="en-US" b="1"/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1221" y="540"/>
              <a:ext cx="5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ym typeface="Symbol" pitchFamily="18" charset="2"/>
                </a:rPr>
                <a:t> = </a:t>
              </a:r>
              <a:endParaRPr lang="en-US" b="1" dirty="0"/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191000" y="9906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z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609600" y="76200"/>
              <a:ext cx="79248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- 1 </a:t>
              </a:r>
            </a:p>
          </p:txBody>
        </p:sp>
      </p:grp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648200" y="1371600"/>
            <a:ext cx="2667000" cy="59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C00000"/>
                </a:solidFill>
              </a:rPr>
              <a:t>Penampang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 err="1">
                <a:solidFill>
                  <a:srgbClr val="C00000"/>
                </a:solidFill>
              </a:rPr>
              <a:t>terbuat</a:t>
            </a:r>
            <a:r>
              <a:rPr lang="en-US" b="1" dirty="0">
                <a:solidFill>
                  <a:srgbClr val="C00000"/>
                </a:solidFill>
              </a:rPr>
              <a:t> dari  material </a:t>
            </a:r>
            <a:r>
              <a:rPr lang="en-US" b="1" dirty="0" err="1">
                <a:solidFill>
                  <a:srgbClr val="C00000"/>
                </a:solidFill>
              </a:rPr>
              <a:t>konduktor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1"/>
          </p:cNvCxnSpPr>
          <p:nvPr/>
        </p:nvCxnSpPr>
        <p:spPr>
          <a:xfrm rot="10800000">
            <a:off x="2743200" y="1447800"/>
            <a:ext cx="1905000" cy="21926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70595-FF48-4879-959C-0F00816B587C}" type="slidenum">
              <a:rPr lang="en-US"/>
              <a:pPr/>
              <a:t>7</a:t>
            </a:fld>
            <a:endParaRPr lang="en-US"/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228674" y="676275"/>
            <a:ext cx="8915327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C00000"/>
                </a:solidFill>
              </a:rPr>
              <a:t>Diasumisikan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hasil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 err="1">
                <a:solidFill>
                  <a:srgbClr val="C00000"/>
                </a:solidFill>
              </a:rPr>
              <a:t>analisis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 err="1">
                <a:solidFill>
                  <a:srgbClr val="C00000"/>
                </a:solidFill>
              </a:rPr>
              <a:t>nanti</a:t>
            </a:r>
            <a:r>
              <a:rPr lang="en-US" b="1" dirty="0">
                <a:solidFill>
                  <a:srgbClr val="C00000"/>
                </a:solidFill>
              </a:rPr>
              <a:t> untuk </a:t>
            </a:r>
            <a:r>
              <a:rPr lang="en-US" b="1" dirty="0" err="1">
                <a:solidFill>
                  <a:srgbClr val="C00000"/>
                </a:solidFill>
              </a:rPr>
              <a:t>arah</a:t>
            </a:r>
            <a:r>
              <a:rPr lang="en-US" b="1" dirty="0">
                <a:solidFill>
                  <a:srgbClr val="C00000"/>
                </a:solidFill>
              </a:rPr>
              <a:t> z </a:t>
            </a:r>
            <a:r>
              <a:rPr lang="en-US" b="1" dirty="0" err="1">
                <a:solidFill>
                  <a:srgbClr val="C00000"/>
                </a:solidFill>
              </a:rPr>
              <a:t>negatif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sama</a:t>
            </a:r>
            <a:r>
              <a:rPr lang="en-US" b="1" dirty="0">
                <a:solidFill>
                  <a:srgbClr val="C00000"/>
                </a:solidFill>
              </a:rPr>
              <a:t> dengan untuk </a:t>
            </a:r>
            <a:r>
              <a:rPr lang="en-US" b="1" dirty="0" err="1">
                <a:solidFill>
                  <a:srgbClr val="C00000"/>
                </a:solidFill>
              </a:rPr>
              <a:t>arah</a:t>
            </a:r>
            <a:r>
              <a:rPr lang="en-US" b="1" dirty="0">
                <a:solidFill>
                  <a:srgbClr val="C00000"/>
                </a:solidFill>
              </a:rPr>
              <a:t> z </a:t>
            </a:r>
            <a:r>
              <a:rPr lang="en-US" b="1" dirty="0" err="1">
                <a:solidFill>
                  <a:srgbClr val="C00000"/>
                </a:solidFill>
              </a:rPr>
              <a:t>positif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utuk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z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: 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747963" y="1352550"/>
          <a:ext cx="2722562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3" name="Equation" r:id="rId3" imgW="1549080" imgH="799920" progId="Equation.3">
                  <p:embed/>
                </p:oleObj>
              </mc:Choice>
              <mc:Fallback>
                <p:oleObj name="Equation" r:id="rId3" imgW="1549080" imgH="799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352550"/>
                        <a:ext cx="2722562" cy="15224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6039321" y="1371600"/>
          <a:ext cx="2760204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4" name="Equation" r:id="rId5" imgW="1587240" imgH="799920" progId="Equation.3">
                  <p:embed/>
                </p:oleObj>
              </mc:Choice>
              <mc:Fallback>
                <p:oleObj name="Equation" r:id="rId5" imgW="1587240" imgH="799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321" y="1371600"/>
                        <a:ext cx="2760204" cy="15065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33400" y="3418582"/>
            <a:ext cx="4724400" cy="1077218"/>
          </a:xfrm>
          <a:prstGeom prst="rect">
            <a:avLst/>
          </a:prstGeom>
          <a:solidFill>
            <a:srgbClr val="F6F7D9"/>
          </a:solidFill>
          <a:ln w="349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Dari </a:t>
            </a:r>
            <a:r>
              <a:rPr lang="en-US" sz="2000" b="1" dirty="0" err="1">
                <a:solidFill>
                  <a:srgbClr val="C00000"/>
                </a:solidFill>
              </a:rPr>
              <a:t>Pers</a:t>
            </a:r>
            <a:r>
              <a:rPr lang="en-US" sz="2000" b="1" dirty="0">
                <a:solidFill>
                  <a:srgbClr val="C00000"/>
                </a:solidFill>
              </a:rPr>
              <a:t> (1) </a:t>
            </a:r>
            <a:r>
              <a:rPr lang="en-US" sz="2000" b="1" dirty="0" err="1">
                <a:solidFill>
                  <a:srgbClr val="C00000"/>
                </a:solidFill>
              </a:rPr>
              <a:t>kita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akan</a:t>
            </a:r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menurunkan</a:t>
            </a:r>
            <a:r>
              <a:rPr lang="en-US" sz="2000" b="1" dirty="0">
                <a:solidFill>
                  <a:srgbClr val="C00000"/>
                </a:solidFill>
              </a:rPr>
              <a:t> (</a:t>
            </a:r>
            <a:r>
              <a:rPr lang="en-US" sz="2000" b="1" dirty="0" err="1">
                <a:solidFill>
                  <a:srgbClr val="C00000"/>
                </a:solidFill>
              </a:rPr>
              <a:t>mencari</a:t>
            </a:r>
            <a:r>
              <a:rPr lang="en-US" sz="2000" b="1" dirty="0">
                <a:solidFill>
                  <a:srgbClr val="C00000"/>
                </a:solidFill>
              </a:rPr>
              <a:t>) </a:t>
            </a:r>
            <a:r>
              <a:rPr lang="en-US" sz="2000" b="1" dirty="0" err="1">
                <a:solidFill>
                  <a:srgbClr val="C00000"/>
                </a:solidFill>
              </a:rPr>
              <a:t>solusi</a:t>
            </a:r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persamaan</a:t>
            </a:r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medan</a:t>
            </a:r>
            <a:r>
              <a:rPr lang="en-US" sz="2000" b="1" dirty="0">
                <a:solidFill>
                  <a:srgbClr val="C00000"/>
                </a:solidFill>
              </a:rPr>
              <a:t> E </a:t>
            </a:r>
            <a:r>
              <a:rPr lang="en-US" sz="2000" b="1" dirty="0" err="1">
                <a:solidFill>
                  <a:srgbClr val="C00000"/>
                </a:solidFill>
              </a:rPr>
              <a:t>dan</a:t>
            </a:r>
            <a:r>
              <a:rPr lang="en-US" sz="2000" b="1" dirty="0">
                <a:solidFill>
                  <a:srgbClr val="C00000"/>
                </a:solidFill>
              </a:rPr>
              <a:t> H </a:t>
            </a:r>
            <a:r>
              <a:rPr lang="en-US" sz="2000" b="1" dirty="0" err="1">
                <a:solidFill>
                  <a:srgbClr val="C00000"/>
                </a:solidFill>
              </a:rPr>
              <a:t>dalam</a:t>
            </a:r>
            <a:r>
              <a:rPr lang="en-US" sz="2000" b="1" dirty="0">
                <a:solidFill>
                  <a:srgbClr val="C00000"/>
                </a:solidFill>
              </a:rPr>
              <a:t>  WG  (waveguide  </a:t>
            </a:r>
            <a:r>
              <a:rPr lang="en-US" sz="2000" b="1" dirty="0" err="1">
                <a:solidFill>
                  <a:srgbClr val="C00000"/>
                </a:solidFill>
              </a:rPr>
              <a:t>atau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bumbung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gelombang</a:t>
            </a:r>
            <a:r>
              <a:rPr lang="en-US" sz="2000" b="1" dirty="0">
                <a:solidFill>
                  <a:srgbClr val="C00000"/>
                </a:solidFill>
              </a:rPr>
              <a:t> ) </a:t>
            </a:r>
            <a:r>
              <a:rPr lang="en-US" sz="2000" b="1" dirty="0" err="1">
                <a:solidFill>
                  <a:srgbClr val="C00000"/>
                </a:solidFill>
              </a:rPr>
              <a:t>tsb</a:t>
            </a:r>
            <a:endParaRPr lang="en-US" sz="1800" b="1" dirty="0"/>
          </a:p>
        </p:txBody>
      </p:sp>
      <p:sp>
        <p:nvSpPr>
          <p:cNvPr id="2058" name="AutoShape 10"/>
          <p:cNvSpPr>
            <a:spLocks/>
          </p:cNvSpPr>
          <p:nvPr/>
        </p:nvSpPr>
        <p:spPr bwMode="auto">
          <a:xfrm rot="5400000">
            <a:off x="5782870" y="1102890"/>
            <a:ext cx="457200" cy="4160095"/>
          </a:xfrm>
          <a:prstGeom prst="rightBrace">
            <a:avLst>
              <a:gd name="adj1" fmla="val 82118"/>
              <a:gd name="adj2" fmla="val 3607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2" name="Object 11"/>
          <p:cNvGraphicFramePr>
            <a:graphicFrameLocks noChangeAspect="1"/>
          </p:cNvGraphicFramePr>
          <p:nvPr/>
        </p:nvGraphicFramePr>
        <p:xfrm>
          <a:off x="1905000" y="4953000"/>
          <a:ext cx="2601891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5" name="Equation" r:id="rId7" imgW="990360" imgH="482400" progId="Equation.3">
                  <p:embed/>
                </p:oleObj>
              </mc:Choice>
              <mc:Fallback>
                <p:oleObj name="Equation" r:id="rId7" imgW="99036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2601891" cy="11906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1440813" y="1885890"/>
            <a:ext cx="1073787" cy="400110"/>
          </a:xfrm>
          <a:prstGeom prst="rect">
            <a:avLst/>
          </a:prstGeom>
          <a:solidFill>
            <a:srgbClr val="FFFF00"/>
          </a:solidFill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Pers. (1)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172200" y="3808274"/>
            <a:ext cx="2590800" cy="1754326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Asumsi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</a:t>
            </a:r>
            <a:r>
              <a:rPr lang="en-US" dirty="0" err="1"/>
              <a:t>sinussoidal</a:t>
            </a:r>
            <a:r>
              <a:rPr lang="en-US" dirty="0"/>
              <a:t> (</a:t>
            </a:r>
            <a:r>
              <a:rPr lang="en-US" dirty="0" err="1"/>
              <a:t>harmonik</a:t>
            </a:r>
            <a:r>
              <a:rPr lang="en-US" dirty="0"/>
              <a:t> ) </a:t>
            </a:r>
            <a:r>
              <a:rPr lang="en-US" dirty="0" err="1"/>
              <a:t>serta</a:t>
            </a:r>
            <a:r>
              <a:rPr lang="en-US" dirty="0"/>
              <a:t> medium </a:t>
            </a:r>
            <a:r>
              <a:rPr lang="en-US" dirty="0" err="1"/>
              <a:t>dielektrik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pers. Helmholtz</a:t>
            </a:r>
          </a:p>
        </p:txBody>
      </p:sp>
      <p:sp>
        <p:nvSpPr>
          <p:cNvPr id="18" name="Bent Arrow 17"/>
          <p:cNvSpPr/>
          <p:nvPr/>
        </p:nvSpPr>
        <p:spPr>
          <a:xfrm rot="10800000">
            <a:off x="4648200" y="3276600"/>
            <a:ext cx="1371600" cy="2438400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3058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- 2 </a:t>
              </a:r>
            </a:p>
          </p:txBody>
        </p:sp>
      </p:grp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609600" y="5181600"/>
            <a:ext cx="1143000" cy="400110"/>
          </a:xfrm>
          <a:prstGeom prst="rect">
            <a:avLst/>
          </a:prstGeom>
          <a:solidFill>
            <a:srgbClr val="FFFF00"/>
          </a:solidFill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Pers. (2)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1200" y="457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Pers. Helmholtz 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1524000" y="5181600"/>
            <a:ext cx="5943600" cy="914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14AEC-983B-42D5-8364-ED120785D4D9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497013" y="2514600"/>
          <a:ext cx="3455987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1" name="Equation" r:id="rId3" imgW="1993680" imgH="1396800" progId="Equation.3">
                  <p:embed/>
                </p:oleObj>
              </mc:Choice>
              <mc:Fallback>
                <p:oleObj name="Equation" r:id="rId3" imgW="1993680" imgH="139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514600"/>
                        <a:ext cx="3455987" cy="26225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5137967" y="2514600"/>
          <a:ext cx="3548833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2" name="Equation" r:id="rId5" imgW="2057400" imgH="1396800" progId="Equation.3">
                  <p:embed/>
                </p:oleObj>
              </mc:Choice>
              <mc:Fallback>
                <p:oleObj name="Equation" r:id="rId5" imgW="205740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967" y="2514600"/>
                        <a:ext cx="3548833" cy="26098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0" name="Object 8"/>
          <p:cNvGraphicFramePr>
            <a:graphicFrameLocks noChangeAspect="1"/>
          </p:cNvGraphicFramePr>
          <p:nvPr/>
        </p:nvGraphicFramePr>
        <p:xfrm>
          <a:off x="304800" y="914400"/>
          <a:ext cx="8512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3" name="Equation" r:id="rId7" imgW="5854680" imgH="507960" progId="Equation.3">
                  <p:embed/>
                </p:oleObj>
              </mc:Choice>
              <mc:Fallback>
                <p:oleObj name="Equation" r:id="rId7" imgW="5854680" imgH="5079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8512175" cy="825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3400" y="1905000"/>
            <a:ext cx="746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Pers</a:t>
            </a:r>
            <a:r>
              <a:rPr lang="en-US" sz="2000" b="1" dirty="0"/>
              <a:t>(1)  </a:t>
            </a:r>
            <a:r>
              <a:rPr lang="en-US" sz="2000" b="1" dirty="0" err="1"/>
              <a:t>diterapkan</a:t>
            </a:r>
            <a:r>
              <a:rPr lang="en-US" sz="2000" b="1" dirty="0"/>
              <a:t> </a:t>
            </a:r>
            <a:r>
              <a:rPr lang="en-US" sz="2000" b="1" dirty="0" err="1"/>
              <a:t>ke</a:t>
            </a:r>
            <a:r>
              <a:rPr lang="en-US" sz="2000" b="1" dirty="0"/>
              <a:t> </a:t>
            </a:r>
            <a:r>
              <a:rPr lang="en-US" sz="2000" b="1" dirty="0" err="1"/>
              <a:t>dlm</a:t>
            </a:r>
            <a:r>
              <a:rPr lang="en-US" sz="2000" b="1" dirty="0"/>
              <a:t> </a:t>
            </a:r>
            <a:r>
              <a:rPr lang="en-US" sz="2000" b="1" dirty="0" err="1"/>
              <a:t>Pers</a:t>
            </a:r>
            <a:r>
              <a:rPr lang="en-US" sz="2000" b="1" dirty="0"/>
              <a:t> Helmholtz </a:t>
            </a:r>
            <a:r>
              <a:rPr lang="en-US" sz="2000" b="1" dirty="0" err="1"/>
              <a:t>maka</a:t>
            </a:r>
            <a:r>
              <a:rPr lang="en-US" sz="2000" b="1" dirty="0"/>
              <a:t> </a:t>
            </a:r>
            <a:r>
              <a:rPr lang="en-US" sz="2000" b="1" dirty="0" err="1"/>
              <a:t>diperoleh</a:t>
            </a:r>
            <a:r>
              <a:rPr lang="en-US" sz="2000" b="1" dirty="0"/>
              <a:t> pers.(3) :  </a:t>
            </a:r>
          </a:p>
        </p:txBody>
      </p:sp>
      <p:sp>
        <p:nvSpPr>
          <p:cNvPr id="284685" name="Rectangle 1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00200" y="525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Simbol</a:t>
            </a:r>
            <a:r>
              <a:rPr lang="en-US" b="1" dirty="0"/>
              <a:t> </a:t>
            </a:r>
            <a:r>
              <a:rPr lang="en-US" b="1" dirty="0" err="1"/>
              <a:t>penulisan</a:t>
            </a:r>
            <a:r>
              <a:rPr lang="en-US" b="1" dirty="0"/>
              <a:t> :</a:t>
            </a:r>
          </a:p>
        </p:txBody>
      </p:sp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00" y="5638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Berlaku</a:t>
            </a:r>
            <a:r>
              <a:rPr lang="en-US" b="1" dirty="0"/>
              <a:t> </a:t>
            </a:r>
            <a:r>
              <a:rPr lang="en-US" b="1" dirty="0" err="1"/>
              <a:t>juga</a:t>
            </a:r>
            <a:r>
              <a:rPr lang="en-US" b="1" dirty="0"/>
              <a:t> </a:t>
            </a:r>
            <a:r>
              <a:rPr lang="en-US" b="1" dirty="0" err="1"/>
              <a:t>utk</a:t>
            </a:r>
            <a:r>
              <a:rPr lang="en-US" b="1" dirty="0"/>
              <a:t>  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/>
              <a:t>simbol</a:t>
            </a:r>
            <a:r>
              <a:rPr lang="en-US" b="1" dirty="0"/>
              <a:t> :</a:t>
            </a:r>
          </a:p>
        </p:txBody>
      </p:sp>
      <p:sp>
        <p:nvSpPr>
          <p:cNvPr id="284691" name="Rectangle 19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4692" name="Picture 2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5257800"/>
            <a:ext cx="3171825" cy="390525"/>
          </a:xfrm>
          <a:prstGeom prst="rect">
            <a:avLst/>
          </a:prstGeom>
          <a:noFill/>
        </p:spPr>
      </p:pic>
      <p:sp>
        <p:nvSpPr>
          <p:cNvPr id="284694" name="Rectangle 22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-76200" y="0"/>
            <a:ext cx="9220200" cy="609600"/>
            <a:chOff x="-76200" y="0"/>
            <a:chExt cx="9220200" cy="6096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762000" y="76200"/>
              <a:ext cx="81534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- 3 </a:t>
              </a:r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469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469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84696" name="Rectangle 24"/>
            <p:cNvSpPr>
              <a:spLocks noChangeArrowheads="1"/>
            </p:cNvSpPr>
            <p:nvPr/>
          </p:nvSpPr>
          <p:spPr bwMode="auto">
            <a:xfrm>
              <a:off x="-7620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284695" name="Picture 2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5676900"/>
            <a:ext cx="2085975" cy="419100"/>
          </a:xfrm>
          <a:prstGeom prst="rect">
            <a:avLst/>
          </a:prstGeom>
          <a:noFill/>
        </p:spPr>
      </p:pic>
      <p:sp>
        <p:nvSpPr>
          <p:cNvPr id="284697" name="Rectangle 2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81000" y="3333690"/>
            <a:ext cx="1066800" cy="400110"/>
          </a:xfrm>
          <a:prstGeom prst="rect">
            <a:avLst/>
          </a:prstGeom>
          <a:solidFill>
            <a:srgbClr val="FFFF00"/>
          </a:solidFill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Pers. (3)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6109E1-1BEF-4CCA-B46F-8CB3137A8D19}" type="slidenum">
              <a:rPr lang="en-US"/>
              <a:pPr/>
              <a:t>9</a:t>
            </a:fld>
            <a:endParaRPr lang="en-US"/>
          </a:p>
        </p:txBody>
      </p:sp>
      <p:sp>
        <p:nvSpPr>
          <p:cNvPr id="4106" name="Text Box 3"/>
          <p:cNvSpPr txBox="1">
            <a:spLocks noChangeArrowheads="1"/>
          </p:cNvSpPr>
          <p:nvPr/>
        </p:nvSpPr>
        <p:spPr bwMode="auto">
          <a:xfrm>
            <a:off x="404576" y="697468"/>
            <a:ext cx="8282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/>
              <a:t>Sedangkan</a:t>
            </a:r>
            <a:r>
              <a:rPr lang="en-US" sz="2000" b="1" dirty="0"/>
              <a:t> </a:t>
            </a:r>
            <a:r>
              <a:rPr lang="en-US" sz="2000" b="1" dirty="0" err="1"/>
              <a:t>menurut</a:t>
            </a:r>
            <a:r>
              <a:rPr lang="en-US" sz="2000" b="1" dirty="0"/>
              <a:t>  </a:t>
            </a:r>
            <a:r>
              <a:rPr lang="en-US" sz="2000" b="1" dirty="0" err="1"/>
              <a:t>persamaan</a:t>
            </a:r>
            <a:r>
              <a:rPr lang="en-US" sz="2000" b="1" dirty="0"/>
              <a:t> Maxwell I (Faraday) </a:t>
            </a:r>
            <a:r>
              <a:rPr lang="en-US" sz="2000" b="1" dirty="0" err="1"/>
              <a:t>dan</a:t>
            </a:r>
            <a:r>
              <a:rPr lang="en-US" sz="2000" b="1" dirty="0"/>
              <a:t> II (Ampere) </a:t>
            </a:r>
            <a:r>
              <a:rPr lang="en-US" sz="2000" b="1" dirty="0" err="1"/>
              <a:t>sbb</a:t>
            </a:r>
            <a:r>
              <a:rPr lang="en-US" sz="2000" b="1" dirty="0"/>
              <a:t> :</a:t>
            </a:r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668430" y="1143000"/>
          <a:ext cx="256817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4" name="Equation" r:id="rId3" imgW="977760" imgH="241200" progId="Equation.3">
                  <p:embed/>
                </p:oleObj>
              </mc:Choice>
              <mc:Fallback>
                <p:oleObj name="Equation" r:id="rId3" imgW="977760" imgH="24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30" y="1143000"/>
                        <a:ext cx="2568177" cy="5937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3616264" y="1143000"/>
          <a:ext cx="226474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5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264" y="1143000"/>
                        <a:ext cx="2264745" cy="5937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AutoShape 6"/>
          <p:cNvSpPr>
            <a:spLocks noChangeArrowheads="1"/>
          </p:cNvSpPr>
          <p:nvPr/>
        </p:nvSpPr>
        <p:spPr bwMode="auto">
          <a:xfrm>
            <a:off x="1143366" y="1752600"/>
            <a:ext cx="527708" cy="1905000"/>
          </a:xfrm>
          <a:prstGeom prst="downArrow">
            <a:avLst>
              <a:gd name="adj1" fmla="val 56667"/>
              <a:gd name="adj2" fmla="val 66393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1905000" y="2133600"/>
          <a:ext cx="2722091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6" name="Equation" r:id="rId7" imgW="1549080" imgH="799920" progId="Equation.3">
                  <p:embed/>
                </p:oleObj>
              </mc:Choice>
              <mc:Fallback>
                <p:oleObj name="Equation" r:id="rId7" imgW="1549080" imgH="799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2722091" cy="15224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4783596" y="2151062"/>
          <a:ext cx="2760204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7" name="Equation" r:id="rId9" imgW="1587240" imgH="799920" progId="Equation.3">
                  <p:embed/>
                </p:oleObj>
              </mc:Choice>
              <mc:Fallback>
                <p:oleObj name="Equation" r:id="rId9" imgW="1587240" imgH="799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596" y="2151062"/>
                        <a:ext cx="2760204" cy="15065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1939326" y="1752600"/>
            <a:ext cx="6366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Substutusikan</a:t>
            </a:r>
            <a:r>
              <a:rPr lang="en-US" dirty="0"/>
              <a:t> 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Maxwell di </a:t>
            </a:r>
            <a:r>
              <a:rPr lang="en-US" dirty="0" err="1"/>
              <a:t>atas</a:t>
            </a:r>
            <a:r>
              <a:rPr lang="en-US" dirty="0"/>
              <a:t> </a:t>
            </a:r>
          </a:p>
        </p:txBody>
      </p:sp>
      <p:graphicFrame>
        <p:nvGraphicFramePr>
          <p:cNvPr id="4102" name="Object 4"/>
          <p:cNvGraphicFramePr>
            <a:graphicFrameLocks noChangeAspect="1"/>
          </p:cNvGraphicFramePr>
          <p:nvPr/>
        </p:nvGraphicFramePr>
        <p:xfrm>
          <a:off x="914400" y="3810000"/>
          <a:ext cx="2322206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8" name="Equation" r:id="rId11" imgW="1485720" imgH="1333440" progId="Equation.3">
                  <p:embed/>
                </p:oleObj>
              </mc:Choice>
              <mc:Fallback>
                <p:oleObj name="Equation" r:id="rId11" imgW="1485720" imgH="1333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322206" cy="2438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5"/>
          <p:cNvGraphicFramePr>
            <a:graphicFrameLocks noChangeAspect="1"/>
          </p:cNvGraphicFramePr>
          <p:nvPr/>
        </p:nvGraphicFramePr>
        <p:xfrm>
          <a:off x="3733800" y="3810000"/>
          <a:ext cx="2183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9" name="Equation" r:id="rId13" imgW="1396800" imgH="1333440" progId="Equation.3">
                  <p:embed/>
                </p:oleObj>
              </mc:Choice>
              <mc:Fallback>
                <p:oleObj name="Equation" r:id="rId13" imgW="1396800" imgH="1333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0"/>
                        <a:ext cx="2183350" cy="2438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0" y="0"/>
            <a:ext cx="9144000" cy="609600"/>
            <a:chOff x="0" y="0"/>
            <a:chExt cx="9144000" cy="6096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3400" y="76200"/>
              <a:ext cx="8001000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 err="1"/>
                <a:t>Penurunan</a:t>
              </a:r>
              <a:r>
                <a:rPr lang="en-US" sz="2800" b="1" dirty="0"/>
                <a:t> </a:t>
              </a:r>
              <a:r>
                <a:rPr lang="en-US" sz="2800" b="1" dirty="0" err="1"/>
                <a:t>Persamaan</a:t>
              </a:r>
              <a:r>
                <a:rPr lang="en-US" sz="2800" b="1" dirty="0"/>
                <a:t> </a:t>
              </a:r>
              <a:r>
                <a:rPr lang="en-US" sz="2800" b="1" dirty="0" err="1"/>
                <a:t>medan</a:t>
              </a:r>
              <a:r>
                <a:rPr lang="en-US" sz="2800" b="1" dirty="0"/>
                <a:t>  Rectangular WG    - 4 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696200" y="2590800"/>
            <a:ext cx="1066800" cy="400110"/>
          </a:xfrm>
          <a:prstGeom prst="rect">
            <a:avLst/>
          </a:prstGeom>
          <a:solidFill>
            <a:srgbClr val="FFFF00"/>
          </a:solidFill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Pers. (1)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096000" y="4724400"/>
            <a:ext cx="1066800" cy="400110"/>
          </a:xfrm>
          <a:prstGeom prst="rect">
            <a:avLst/>
          </a:prstGeom>
          <a:solidFill>
            <a:srgbClr val="FFFF00"/>
          </a:solidFill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Pers. (4)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07A82-7425-4977-9E9E-D00DCDBFEA24}"/>
</file>

<file path=customXml/itemProps2.xml><?xml version="1.0" encoding="utf-8"?>
<ds:datastoreItem xmlns:ds="http://schemas.openxmlformats.org/officeDocument/2006/customXml" ds:itemID="{FF0525AC-ED06-43A4-9AB4-647E4777E335}"/>
</file>

<file path=customXml/itemProps3.xml><?xml version="1.0" encoding="utf-8"?>
<ds:datastoreItem xmlns:ds="http://schemas.openxmlformats.org/officeDocument/2006/customXml" ds:itemID="{0C8EF73E-58C2-49CF-A212-9220BDD97657}"/>
</file>

<file path=docProps/app.xml><?xml version="1.0" encoding="utf-8"?>
<Properties xmlns="http://schemas.openxmlformats.org/officeDocument/2006/extended-properties" xmlns:vt="http://schemas.openxmlformats.org/officeDocument/2006/docPropsVTypes">
  <TotalTime>5111</TotalTime>
  <Words>1553</Words>
  <Application>Microsoft Office PowerPoint</Application>
  <PresentationFormat>On-screen Show (4:3)</PresentationFormat>
  <Paragraphs>231</Paragraphs>
  <Slides>32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Bodoni MT</vt:lpstr>
      <vt:lpstr>Calibri</vt:lpstr>
      <vt:lpstr>Office Theme</vt:lpstr>
      <vt:lpstr>Equation</vt:lpstr>
      <vt:lpstr>TTH3B3 Elektromagnetika Telekomunikasi  Bumbung Gelombang  – Rectangular </vt:lpstr>
      <vt:lpstr>Tujuan Pembelajaran</vt:lpstr>
      <vt:lpstr>PowerPoint Presentation</vt:lpstr>
      <vt:lpstr>Parameter Perambatan Gelombang Elektromagnetik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JohnTitor</dc:creator>
  <cp:lastModifiedBy>Jurusan AE</cp:lastModifiedBy>
  <cp:revision>396</cp:revision>
  <dcterms:created xsi:type="dcterms:W3CDTF">2014-10-22T16:11:34Z</dcterms:created>
  <dcterms:modified xsi:type="dcterms:W3CDTF">2019-08-30T16:06:52Z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