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wmf" ContentType="image/x-wmf"/>
  <Default Extension="xml" ContentType="application/xml"/>
  <Default Extension="vml" ContentType="application/vnd.openxmlformats-officedocument.vmlDrawi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348" r:id="rId3"/>
    <p:sldId id="349" r:id="rId4"/>
    <p:sldId id="350" r:id="rId5"/>
    <p:sldId id="351" r:id="rId6"/>
    <p:sldId id="352" r:id="rId7"/>
    <p:sldId id="353" r:id="rId8"/>
    <p:sldId id="354" r:id="rId9"/>
    <p:sldId id="355" r:id="rId10"/>
    <p:sldId id="356" r:id="rId11"/>
    <p:sldId id="357" r:id="rId12"/>
    <p:sldId id="358" r:id="rId13"/>
    <p:sldId id="359" r:id="rId14"/>
    <p:sldId id="360" r:id="rId15"/>
    <p:sldId id="36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7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321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4" Type="http://schemas.openxmlformats.org/officeDocument/2006/relationships/image" Target="../media/image51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image" Target="../media/image10.wmf"/><Relationship Id="rId7" Type="http://schemas.openxmlformats.org/officeDocument/2006/relationships/image" Target="../media/image23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7.wmf"/><Relationship Id="rId5" Type="http://schemas.openxmlformats.org/officeDocument/2006/relationships/image" Target="../media/image22.wmf"/><Relationship Id="rId10" Type="http://schemas.openxmlformats.org/officeDocument/2006/relationships/image" Target="../media/image26.wmf"/><Relationship Id="rId4" Type="http://schemas.openxmlformats.org/officeDocument/2006/relationships/image" Target="../media/image11.wmf"/><Relationship Id="rId9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7" Type="http://schemas.openxmlformats.org/officeDocument/2006/relationships/image" Target="../media/image33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4" Type="http://schemas.openxmlformats.org/officeDocument/2006/relationships/image" Target="../media/image3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EE4AC8-EC7E-4570-8B4C-B66C14C5E73A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53D7F3-D383-4894-9FFC-6F2A66C81E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15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3D7F3-D383-4894-9FFC-6F2A66C81ED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050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E5E7B-3779-4DFD-A02A-300A4E844CE6}" type="datetime1">
              <a:rPr lang="en-US" smtClean="0"/>
              <a:pPr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FEG2C3 Elektromagnetika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D51C-8F62-47D0-B6B1-81E2294A85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70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21A0-FD2E-4C37-92A1-F128AED11134}" type="datetime1">
              <a:rPr lang="en-US" smtClean="0"/>
              <a:pPr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FEG2C3 Elektromagnetika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D51C-8F62-47D0-B6B1-81E2294A85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467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84740-7C89-42E3-A302-05EE96773FD0}" type="datetime1">
              <a:rPr lang="en-US" smtClean="0"/>
              <a:pPr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FEG2C3 Elektromagnetika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D51C-8F62-47D0-B6B1-81E2294A85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366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6940-35B3-46E6-82BA-7DC864DD2DF5}" type="datetime1">
              <a:rPr lang="en-US" smtClean="0"/>
              <a:pPr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FEG2C3 Elektromagnetika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D51C-8F62-47D0-B6B1-81E2294A85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53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113B5-61E5-4C72-852C-78611E1A720A}" type="datetime1">
              <a:rPr lang="en-US" smtClean="0"/>
              <a:pPr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FEG2C3 Elektromagnetika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D51C-8F62-47D0-B6B1-81E2294A85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20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DFD5A-BA6D-47D9-A438-15DF7ED3FB01}" type="datetime1">
              <a:rPr lang="en-US" smtClean="0"/>
              <a:pPr/>
              <a:t>8/30/2019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FEG2C3 Elektromagnetika 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D51C-8F62-47D0-B6B1-81E2294A85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029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E092-137E-46FF-9A61-1BA6FF041F06}" type="datetime1">
              <a:rPr lang="en-US" smtClean="0"/>
              <a:pPr/>
              <a:t>8/30/2019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FEG2C3 Elektromagnetika 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D51C-8F62-47D0-B6B1-81E2294A85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554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52BF5-ABA0-462E-A998-1A084BDF6FA8}" type="datetime1">
              <a:rPr lang="en-US" smtClean="0"/>
              <a:pPr/>
              <a:t>8/30/2019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FEG2C3 Elektromagnetika 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D51C-8F62-47D0-B6B1-81E2294A85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99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BD586-4592-48FB-BC4C-B656B546E537}" type="datetime1">
              <a:rPr lang="en-US" smtClean="0"/>
              <a:pPr/>
              <a:t>8/30/2019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FEG2C3 Elektromagnetika 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D51C-8F62-47D0-B6B1-81E2294A85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722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D62F9-E4C2-4C23-BF6F-F2EB29500628}" type="datetime1">
              <a:rPr lang="en-US" smtClean="0"/>
              <a:pPr/>
              <a:t>8/30/2019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FEG2C3 Elektromagnetika 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D51C-8F62-47D0-B6B1-81E2294A85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701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57A13-2C15-4423-A817-818EA7F4DEB2}" type="datetime1">
              <a:rPr lang="en-US" smtClean="0"/>
              <a:pPr/>
              <a:t>8/30/2019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FEG2C3 Elektromagnetika 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D51C-8F62-47D0-B6B1-81E2294A85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07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3D9C2-662B-423E-AB2B-17DDC61297D5}" type="datetime1">
              <a:rPr lang="en-US" smtClean="0"/>
              <a:pPr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FEG2C3 Elektromagnetika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8D51C-8F62-47D0-B6B1-81E2294A85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161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39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3" Type="http://schemas.openxmlformats.org/officeDocument/2006/relationships/image" Target="../media/image45.png"/><Relationship Id="rId7" Type="http://schemas.openxmlformats.org/officeDocument/2006/relationships/image" Target="../media/image4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6.bin"/><Relationship Id="rId5" Type="http://schemas.openxmlformats.org/officeDocument/2006/relationships/image" Target="../media/image42.wmf"/><Relationship Id="rId4" Type="http://schemas.openxmlformats.org/officeDocument/2006/relationships/oleObject" Target="../embeddings/oleObject45.bin"/><Relationship Id="rId9" Type="http://schemas.openxmlformats.org/officeDocument/2006/relationships/image" Target="../media/image44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46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51.bin"/><Relationship Id="rId10" Type="http://schemas.openxmlformats.org/officeDocument/2006/relationships/image" Target="../media/image51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53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7" Type="http://schemas.openxmlformats.org/officeDocument/2006/relationships/image" Target="../media/image5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55.bin"/><Relationship Id="rId5" Type="http://schemas.openxmlformats.org/officeDocument/2006/relationships/image" Target="../media/image52.wmf"/><Relationship Id="rId4" Type="http://schemas.openxmlformats.org/officeDocument/2006/relationships/oleObject" Target="../embeddings/oleObject54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0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16.wmf"/><Relationship Id="rId3" Type="http://schemas.openxmlformats.org/officeDocument/2006/relationships/image" Target="../media/image19.png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15.bin"/><Relationship Id="rId17" Type="http://schemas.openxmlformats.org/officeDocument/2006/relationships/image" Target="../media/image1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7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5.wmf"/><Relationship Id="rId5" Type="http://schemas.openxmlformats.org/officeDocument/2006/relationships/image" Target="../media/image12.wmf"/><Relationship Id="rId15" Type="http://schemas.openxmlformats.org/officeDocument/2006/relationships/image" Target="../media/image17.w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4.wmf"/><Relationship Id="rId14" Type="http://schemas.openxmlformats.org/officeDocument/2006/relationships/oleObject" Target="../embeddings/oleObject16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0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25.bin"/><Relationship Id="rId18" Type="http://schemas.openxmlformats.org/officeDocument/2006/relationships/image" Target="../media/image24.wmf"/><Relationship Id="rId3" Type="http://schemas.openxmlformats.org/officeDocument/2006/relationships/oleObject" Target="../embeddings/oleObject20.bin"/><Relationship Id="rId21" Type="http://schemas.openxmlformats.org/officeDocument/2006/relationships/oleObject" Target="../embeddings/oleObject29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22.wmf"/><Relationship Id="rId17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.wmf"/><Relationship Id="rId20" Type="http://schemas.openxmlformats.org/officeDocument/2006/relationships/image" Target="../media/image25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5" Type="http://schemas.openxmlformats.org/officeDocument/2006/relationships/oleObject" Target="../embeddings/oleObject26.bin"/><Relationship Id="rId10" Type="http://schemas.openxmlformats.org/officeDocument/2006/relationships/image" Target="../media/image11.wmf"/><Relationship Id="rId19" Type="http://schemas.openxmlformats.org/officeDocument/2006/relationships/oleObject" Target="../embeddings/oleObject28.bin"/><Relationship Id="rId4" Type="http://schemas.openxmlformats.org/officeDocument/2006/relationships/image" Target="../media/image8.wmf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7.wmf"/><Relationship Id="rId22" Type="http://schemas.openxmlformats.org/officeDocument/2006/relationships/image" Target="../media/image2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oleObject" Target="../embeddings/oleObject35.bin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3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3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5" Type="http://schemas.openxmlformats.org/officeDocument/2006/relationships/oleObject" Target="../embeddings/oleObject36.bin"/><Relationship Id="rId10" Type="http://schemas.openxmlformats.org/officeDocument/2006/relationships/image" Target="../media/image30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32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3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40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905000"/>
            <a:ext cx="8458200" cy="1089025"/>
          </a:xfrm>
        </p:spPr>
        <p:txBody>
          <a:bodyPr>
            <a:normAutofit fontScale="90000"/>
          </a:bodyPr>
          <a:lstStyle/>
          <a:p>
            <a:r>
              <a:rPr lang="id-ID" sz="2200" dirty="0"/>
              <a:t>TTH3B3</a:t>
            </a:r>
            <a:r>
              <a:rPr lang="en-US" sz="2200" dirty="0"/>
              <a:t> </a:t>
            </a:r>
            <a:r>
              <a:rPr lang="en-US" sz="2200" dirty="0" err="1"/>
              <a:t>Elektromagnetika</a:t>
            </a:r>
            <a:r>
              <a:rPr lang="en-US" sz="2200" dirty="0"/>
              <a:t> </a:t>
            </a:r>
            <a:r>
              <a:rPr lang="id-ID" sz="2200" dirty="0"/>
              <a:t>Telekomunikasi</a:t>
            </a:r>
            <a:br>
              <a:rPr lang="en-US" dirty="0"/>
            </a:br>
            <a:r>
              <a:rPr lang="en-US" dirty="0"/>
              <a:t> </a:t>
            </a:r>
            <a:r>
              <a:rPr lang="en-US" sz="3600" b="1" dirty="0" err="1"/>
              <a:t>Bumbung</a:t>
            </a:r>
            <a:r>
              <a:rPr lang="en-US" sz="3600" b="1" dirty="0"/>
              <a:t> </a:t>
            </a:r>
            <a:r>
              <a:rPr lang="en-US" sz="3600" b="1" dirty="0" err="1"/>
              <a:t>Gelombang</a:t>
            </a:r>
            <a:r>
              <a:rPr lang="en-US" sz="3600" b="1" dirty="0"/>
              <a:t> </a:t>
            </a:r>
            <a:r>
              <a:rPr lang="id-ID" sz="3600" b="1" dirty="0"/>
              <a:t> –</a:t>
            </a:r>
            <a:r>
              <a:rPr lang="en-US" sz="3600" b="1" dirty="0"/>
              <a:t> Rectangular</a:t>
            </a:r>
            <a:br>
              <a:rPr lang="en-US" dirty="0"/>
            </a:br>
            <a:endParaRPr lang="en-US" sz="2200" dirty="0"/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1371600" y="4343400"/>
            <a:ext cx="6553200" cy="124182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id-ID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Bodoni MT" panose="02070603080606020203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d-ID" sz="2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Bodoni MT" panose="02070603080606020203" pitchFamily="18" charset="0"/>
                <a:ea typeface="+mn-ea"/>
                <a:cs typeface="+mn-cs"/>
              </a:rPr>
              <a:t>Dosen: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d-ID" sz="2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Bodoni MT" panose="02070603080606020203" pitchFamily="18" charset="0"/>
                <a:ea typeface="+mn-ea"/>
                <a:cs typeface="+mn-cs"/>
              </a:rPr>
              <a:t>Trasma Yunita, M.T.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d-ID" sz="2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Bodoni MT" panose="02070603080606020203" pitchFamily="18" charset="0"/>
                <a:ea typeface="+mn-ea"/>
                <a:cs typeface="+mn-cs"/>
              </a:rPr>
              <a:t>Ir. Bambang Sumajudin, M.T.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d-ID" sz="2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Bodoni MT" panose="02070603080606020203" pitchFamily="18" charset="0"/>
                <a:ea typeface="+mn-ea"/>
                <a:cs typeface="+mn-cs"/>
              </a:rPr>
              <a:t>Dr. Levy Olivia Nur, M.T.</a:t>
            </a:r>
          </a:p>
        </p:txBody>
      </p:sp>
    </p:spTree>
    <p:extLst>
      <p:ext uri="{BB962C8B-B14F-4D97-AF65-F5344CB8AC3E}">
        <p14:creationId xmlns:p14="http://schemas.microsoft.com/office/powerpoint/2010/main" val="2152911904"/>
      </p:ext>
    </p:extLst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C752F79-7831-4E9A-B030-0F01F3052CA4}" type="slidenum">
              <a:rPr lang="en-US"/>
              <a:pPr/>
              <a:t>10</a:t>
            </a:fld>
            <a:endParaRPr lang="en-US"/>
          </a:p>
        </p:txBody>
      </p:sp>
      <p:sp>
        <p:nvSpPr>
          <p:cNvPr id="37896" name="Text Box 2"/>
          <p:cNvSpPr txBox="1">
            <a:spLocks noChangeArrowheads="1"/>
          </p:cNvSpPr>
          <p:nvPr/>
        </p:nvSpPr>
        <p:spPr bwMode="auto">
          <a:xfrm>
            <a:off x="457347" y="671512"/>
            <a:ext cx="78804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u="sng" dirty="0" err="1">
                <a:solidFill>
                  <a:srgbClr val="C00000"/>
                </a:solidFill>
              </a:rPr>
              <a:t>Rugi-rugi</a:t>
            </a:r>
            <a:r>
              <a:rPr lang="en-US" sz="2400" b="1" u="sng" dirty="0">
                <a:solidFill>
                  <a:srgbClr val="C00000"/>
                </a:solidFill>
              </a:rPr>
              <a:t> </a:t>
            </a:r>
            <a:r>
              <a:rPr lang="en-US" sz="2400" b="1" u="sng" dirty="0" err="1">
                <a:solidFill>
                  <a:srgbClr val="C00000"/>
                </a:solidFill>
              </a:rPr>
              <a:t>pada</a:t>
            </a:r>
            <a:r>
              <a:rPr lang="en-US" sz="2400" b="1" u="sng" dirty="0">
                <a:solidFill>
                  <a:srgbClr val="C00000"/>
                </a:solidFill>
              </a:rPr>
              <a:t> </a:t>
            </a:r>
            <a:r>
              <a:rPr lang="en-US" sz="2400" b="1" u="sng" dirty="0" err="1">
                <a:solidFill>
                  <a:srgbClr val="C00000"/>
                </a:solidFill>
              </a:rPr>
              <a:t>bumbung</a:t>
            </a:r>
            <a:r>
              <a:rPr lang="en-US" sz="2400" b="1" u="sng" dirty="0">
                <a:solidFill>
                  <a:srgbClr val="C00000"/>
                </a:solidFill>
              </a:rPr>
              <a:t> </a:t>
            </a:r>
            <a:r>
              <a:rPr lang="en-US" sz="2400" b="1" u="sng" dirty="0" err="1">
                <a:solidFill>
                  <a:srgbClr val="C00000"/>
                </a:solidFill>
              </a:rPr>
              <a:t>gelombang</a:t>
            </a:r>
            <a:r>
              <a:rPr lang="en-US" sz="2400" b="1" u="sng" dirty="0">
                <a:solidFill>
                  <a:srgbClr val="C00000"/>
                </a:solidFill>
              </a:rPr>
              <a:t> ...</a:t>
            </a:r>
          </a:p>
        </p:txBody>
      </p:sp>
      <p:sp>
        <p:nvSpPr>
          <p:cNvPr id="37898" name="Text Box 4"/>
          <p:cNvSpPr txBox="1">
            <a:spLocks noChangeArrowheads="1"/>
          </p:cNvSpPr>
          <p:nvPr/>
        </p:nvSpPr>
        <p:spPr bwMode="auto">
          <a:xfrm>
            <a:off x="457346" y="1171575"/>
            <a:ext cx="8372961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8600" indent="-228600" algn="just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/>
              <a:t>Rugi-rugi terjadi pada bumbung gelombang untuk kasus </a:t>
            </a:r>
            <a:r>
              <a:rPr lang="en-US">
                <a:sym typeface="Symbol" pitchFamily="18" charset="2"/>
              </a:rPr>
              <a:t></a:t>
            </a:r>
            <a:r>
              <a:rPr lang="en-US" baseline="-25000">
                <a:sym typeface="Symbol" pitchFamily="18" charset="2"/>
              </a:rPr>
              <a:t>c</a:t>
            </a:r>
            <a:r>
              <a:rPr lang="en-US">
                <a:sym typeface="Symbol" pitchFamily="18" charset="2"/>
              </a:rPr>
              <a:t>   dan   0 terjadi disebabkan :  </a:t>
            </a:r>
            <a:r>
              <a:rPr lang="en-US" b="1">
                <a:sym typeface="Symbol" pitchFamily="18" charset="2"/>
              </a:rPr>
              <a:t>(1) redaman pada dielektrik pengisi waveguide</a:t>
            </a:r>
            <a:r>
              <a:rPr lang="en-US">
                <a:sym typeface="Symbol" pitchFamily="18" charset="2"/>
              </a:rPr>
              <a:t>, dan juga karena adanya </a:t>
            </a:r>
            <a:r>
              <a:rPr lang="en-US" b="1">
                <a:sym typeface="Symbol" pitchFamily="18" charset="2"/>
              </a:rPr>
              <a:t>(2) gelombang EM yang merambat pada konduktor waveguide</a:t>
            </a:r>
            <a:r>
              <a:rPr lang="en-US">
                <a:sym typeface="Symbol" pitchFamily="18" charset="2"/>
              </a:rPr>
              <a:t>.</a:t>
            </a:r>
          </a:p>
          <a:p>
            <a:pPr marL="228600" indent="-228600" algn="just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b="1">
                <a:sym typeface="Symbol" pitchFamily="18" charset="2"/>
              </a:rPr>
              <a:t>Redaman pada dielektrik pengisi</a:t>
            </a:r>
            <a:r>
              <a:rPr lang="en-US">
                <a:sym typeface="Symbol" pitchFamily="18" charset="2"/>
              </a:rPr>
              <a:t>  bumbung gelombang dapat dihitung dengan mengganti ...</a:t>
            </a:r>
          </a:p>
        </p:txBody>
      </p:sp>
      <p:graphicFrame>
        <p:nvGraphicFramePr>
          <p:cNvPr id="37890" name="Object 5"/>
          <p:cNvGraphicFramePr>
            <a:graphicFrameLocks noChangeAspect="1"/>
          </p:cNvGraphicFramePr>
          <p:nvPr/>
        </p:nvGraphicFramePr>
        <p:xfrm>
          <a:off x="2109366" y="2592387"/>
          <a:ext cx="2569642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93" name="Equation" r:id="rId3" imgW="1257120" imgH="215640" progId="Equation.3">
                  <p:embed/>
                </p:oleObj>
              </mc:Choice>
              <mc:Fallback>
                <p:oleObj name="Equation" r:id="rId3" imgW="125712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9366" y="2592387"/>
                        <a:ext cx="2569642" cy="474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9" name="Text Box 6"/>
          <p:cNvSpPr txBox="1">
            <a:spLocks noChangeArrowheads="1"/>
          </p:cNvSpPr>
          <p:nvPr/>
        </p:nvSpPr>
        <p:spPr bwMode="auto">
          <a:xfrm>
            <a:off x="457346" y="3113087"/>
            <a:ext cx="8372961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8600" indent="-22860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/>
              <a:t>Sehingga persamaan untuk konstanta propagasi dapat dituliskan : </a:t>
            </a:r>
          </a:p>
        </p:txBody>
      </p:sp>
      <p:graphicFrame>
        <p:nvGraphicFramePr>
          <p:cNvPr id="37891" name="Object 7"/>
          <p:cNvGraphicFramePr>
            <a:graphicFrameLocks noChangeAspect="1"/>
          </p:cNvGraphicFramePr>
          <p:nvPr/>
        </p:nvGraphicFramePr>
        <p:xfrm>
          <a:off x="838201" y="3563937"/>
          <a:ext cx="4841986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94" name="Equation" r:id="rId5" imgW="2476440" imgH="507960" progId="Equation.3">
                  <p:embed/>
                </p:oleObj>
              </mc:Choice>
              <mc:Fallback>
                <p:oleObj name="Equation" r:id="rId5" imgW="2476440" imgH="5079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1" y="3563937"/>
                        <a:ext cx="4841986" cy="100330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0" name="Text Box 8"/>
          <p:cNvSpPr txBox="1">
            <a:spLocks noChangeArrowheads="1"/>
          </p:cNvSpPr>
          <p:nvPr/>
        </p:nvSpPr>
        <p:spPr bwMode="auto">
          <a:xfrm>
            <a:off x="457346" y="4757738"/>
            <a:ext cx="8372961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8600" indent="-228600">
              <a:lnSpc>
                <a:spcPct val="50000"/>
              </a:lnSpc>
              <a:spcBef>
                <a:spcPct val="50000"/>
              </a:spcBef>
              <a:buFontTx/>
              <a:buChar char="•"/>
            </a:pPr>
            <a:r>
              <a:rPr lang="en-US"/>
              <a:t>Akibat redaman oleh dinding, maka gelombang akan diredam sekalipun  </a:t>
            </a:r>
            <a:r>
              <a:rPr lang="en-US" sz="2400" b="1"/>
              <a:t>f</a:t>
            </a:r>
            <a:r>
              <a:rPr lang="en-US" sz="2400" b="1" baseline="-25000"/>
              <a:t>ops</a:t>
            </a:r>
            <a:r>
              <a:rPr lang="en-US" sz="2400" b="1"/>
              <a:t> &gt; f</a:t>
            </a:r>
            <a:r>
              <a:rPr lang="en-US" sz="2400" b="1" baseline="-25000"/>
              <a:t>co</a:t>
            </a:r>
          </a:p>
          <a:p>
            <a:pPr marL="228600" indent="-228600">
              <a:lnSpc>
                <a:spcPct val="50000"/>
              </a:lnSpc>
              <a:spcBef>
                <a:spcPct val="50000"/>
              </a:spcBef>
              <a:buFontTx/>
              <a:buChar char="•"/>
            </a:pPr>
            <a:r>
              <a:rPr lang="en-US"/>
              <a:t>Daya yang merambat sepanjang bumbung gelombang : </a:t>
            </a:r>
            <a:endParaRPr lang="en-US" sz="2400" b="1"/>
          </a:p>
        </p:txBody>
      </p:sp>
      <p:graphicFrame>
        <p:nvGraphicFramePr>
          <p:cNvPr id="37892" name="Object 9"/>
          <p:cNvGraphicFramePr>
            <a:graphicFrameLocks noChangeAspect="1"/>
          </p:cNvGraphicFramePr>
          <p:nvPr/>
        </p:nvGraphicFramePr>
        <p:xfrm>
          <a:off x="838200" y="5472113"/>
          <a:ext cx="2949569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95" name="Equation" r:id="rId7" imgW="1041120" imgH="241200" progId="Equation.3">
                  <p:embed/>
                </p:oleObj>
              </mc:Choice>
              <mc:Fallback>
                <p:oleObj name="Equation" r:id="rId7" imgW="1041120" imgH="241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472113"/>
                        <a:ext cx="2949569" cy="623887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1" name="Text Box 11"/>
          <p:cNvSpPr txBox="1">
            <a:spLocks noChangeArrowheads="1"/>
          </p:cNvSpPr>
          <p:nvPr/>
        </p:nvSpPr>
        <p:spPr bwMode="auto">
          <a:xfrm>
            <a:off x="5873680" y="3651249"/>
            <a:ext cx="2956628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1800"/>
              <a:t>Dalam persamaan di atas, </a:t>
            </a:r>
            <a:r>
              <a:rPr lang="en-US" sz="1800" b="1"/>
              <a:t>tan </a:t>
            </a:r>
            <a:r>
              <a:rPr lang="en-US" sz="1800" b="1">
                <a:sym typeface="Symbol" pitchFamily="18" charset="2"/>
              </a:rPr>
              <a:t></a:t>
            </a:r>
            <a:r>
              <a:rPr lang="en-US" sz="1800">
                <a:sym typeface="Symbol" pitchFamily="18" charset="2"/>
              </a:rPr>
              <a:t> adalah </a:t>
            </a:r>
            <a:r>
              <a:rPr lang="en-US" sz="1800" b="1" i="1">
                <a:sym typeface="Symbol" pitchFamily="18" charset="2"/>
              </a:rPr>
              <a:t>loss tangent</a:t>
            </a:r>
            <a:r>
              <a:rPr lang="en-US" sz="1800">
                <a:sym typeface="Symbol" pitchFamily="18" charset="2"/>
              </a:rPr>
              <a:t> untuk bahan dielektrik</a:t>
            </a:r>
            <a:endParaRPr lang="en-US" sz="1800"/>
          </a:p>
        </p:txBody>
      </p:sp>
      <p:sp>
        <p:nvSpPr>
          <p:cNvPr id="37902" name="Line 12"/>
          <p:cNvSpPr>
            <a:spLocks noChangeShapeType="1"/>
          </p:cNvSpPr>
          <p:nvPr/>
        </p:nvSpPr>
        <p:spPr bwMode="auto">
          <a:xfrm>
            <a:off x="4045758" y="5472113"/>
            <a:ext cx="0" cy="1004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3" name="Text Box 13"/>
          <p:cNvSpPr txBox="1">
            <a:spLocks noChangeArrowheads="1"/>
          </p:cNvSpPr>
          <p:nvPr/>
        </p:nvSpPr>
        <p:spPr bwMode="auto">
          <a:xfrm>
            <a:off x="4045758" y="5472112"/>
            <a:ext cx="4784549" cy="895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b="1" dirty="0" err="1"/>
              <a:t>dimana</a:t>
            </a:r>
            <a:r>
              <a:rPr lang="en-US" b="1" dirty="0"/>
              <a:t>,</a:t>
            </a:r>
            <a:r>
              <a:rPr lang="en-US" dirty="0"/>
              <a:t>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dirty="0"/>
              <a:t>W</a:t>
            </a:r>
            <a:r>
              <a:rPr lang="en-US" baseline="-25000" dirty="0"/>
              <a:t>0</a:t>
            </a:r>
            <a:r>
              <a:rPr lang="en-US" dirty="0"/>
              <a:t>  = </a:t>
            </a:r>
            <a:r>
              <a:rPr lang="en-US" dirty="0" err="1"/>
              <a:t>daya</a:t>
            </a:r>
            <a:r>
              <a:rPr lang="en-US" dirty="0"/>
              <a:t> rata-rata yang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	    </a:t>
            </a:r>
            <a:r>
              <a:rPr lang="en-US" dirty="0" err="1"/>
              <a:t>referensi</a:t>
            </a:r>
            <a:r>
              <a:rPr lang="en-US" dirty="0"/>
              <a:t> z = 0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0" y="0"/>
            <a:ext cx="9144000" cy="609600"/>
            <a:chOff x="0" y="0"/>
            <a:chExt cx="9144000" cy="609600"/>
          </a:xfrm>
        </p:grpSpPr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0" y="0"/>
              <a:ext cx="9144000" cy="6096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 Box 6"/>
            <p:cNvSpPr txBox="1">
              <a:spLocks noChangeArrowheads="1"/>
            </p:cNvSpPr>
            <p:nvPr/>
          </p:nvSpPr>
          <p:spPr bwMode="auto">
            <a:xfrm>
              <a:off x="685800" y="76200"/>
              <a:ext cx="8229600" cy="480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sz="2800" b="1" dirty="0" err="1"/>
                <a:t>Persamaan</a:t>
              </a:r>
              <a:r>
                <a:rPr lang="en-US" sz="2800" b="1" dirty="0"/>
                <a:t> </a:t>
              </a:r>
              <a:r>
                <a:rPr lang="en-US" sz="2800" b="1" dirty="0" err="1"/>
                <a:t>medan</a:t>
              </a:r>
              <a:r>
                <a:rPr lang="en-US" sz="2800" b="1" dirty="0"/>
                <a:t> Mode TE  Rectangular WG    - 9 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37B3098-88AA-42A1-8FBF-BF22C1B4718A}" type="slidenum">
              <a:rPr lang="en-US"/>
              <a:pPr/>
              <a:t>11</a:t>
            </a:fld>
            <a:endParaRPr lang="en-US"/>
          </a:p>
        </p:txBody>
      </p:sp>
      <p:pic>
        <p:nvPicPr>
          <p:cNvPr id="38920" name="Picture 2"/>
          <p:cNvPicPr>
            <a:picLocks noChangeAspect="1" noChangeArrowheads="1"/>
          </p:cNvPicPr>
          <p:nvPr/>
        </p:nvPicPr>
        <p:blipFill>
          <a:blip r:embed="rId3">
            <a:lum bright="-94000" contrast="100000"/>
          </a:blip>
          <a:srcRect/>
          <a:stretch>
            <a:fillRect/>
          </a:stretch>
        </p:blipFill>
        <p:spPr bwMode="auto">
          <a:xfrm>
            <a:off x="381000" y="3352800"/>
            <a:ext cx="5065993" cy="3092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8922" name="Text Box 5"/>
          <p:cNvSpPr txBox="1">
            <a:spLocks noChangeArrowheads="1"/>
          </p:cNvSpPr>
          <p:nvPr/>
        </p:nvSpPr>
        <p:spPr bwMode="auto">
          <a:xfrm>
            <a:off x="334215" y="690564"/>
            <a:ext cx="8531273" cy="97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8600" indent="-22860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/>
              <a:t>Rugi-rugi juga disebabkan karena adanya gelombang EM yang merambat pada konduktor waveguide yang tidak sempurna ( </a:t>
            </a:r>
            <a:r>
              <a:rPr lang="en-US">
                <a:sym typeface="Symbol" pitchFamily="18" charset="2"/>
              </a:rPr>
              <a:t></a:t>
            </a:r>
            <a:r>
              <a:rPr lang="en-US" baseline="-25000">
                <a:sym typeface="Symbol" pitchFamily="18" charset="2"/>
              </a:rPr>
              <a:t>c</a:t>
            </a:r>
            <a:r>
              <a:rPr lang="en-US">
                <a:sym typeface="Symbol" pitchFamily="18" charset="2"/>
              </a:rPr>
              <a:t>   )</a:t>
            </a:r>
          </a:p>
          <a:p>
            <a:pPr marL="228600" indent="-22860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>
                <a:sym typeface="Symbol" pitchFamily="18" charset="2"/>
              </a:rPr>
              <a:t>Hubungan E dan H dalam konduktor : </a:t>
            </a:r>
            <a:endParaRPr lang="en-US"/>
          </a:p>
        </p:txBody>
      </p:sp>
      <p:graphicFrame>
        <p:nvGraphicFramePr>
          <p:cNvPr id="38914" name="Object 0"/>
          <p:cNvGraphicFramePr>
            <a:graphicFrameLocks noChangeAspect="1"/>
          </p:cNvGraphicFramePr>
          <p:nvPr/>
        </p:nvGraphicFramePr>
        <p:xfrm>
          <a:off x="813550" y="1854200"/>
          <a:ext cx="175023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17" name="Equation" r:id="rId4" imgW="863280" imgH="241200" progId="Equation.3">
                  <p:embed/>
                </p:oleObj>
              </mc:Choice>
              <mc:Fallback>
                <p:oleObj name="Equation" r:id="rId4" imgW="863280" imgH="2412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3550" y="1854200"/>
                        <a:ext cx="1750230" cy="52705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5" name="Object 1"/>
          <p:cNvGraphicFramePr>
            <a:graphicFrameLocks noChangeAspect="1"/>
          </p:cNvGraphicFramePr>
          <p:nvPr/>
        </p:nvGraphicFramePr>
        <p:xfrm>
          <a:off x="2947834" y="1949451"/>
          <a:ext cx="3262992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18" name="Equation" r:id="rId6" imgW="1879560" imgH="482400" progId="Equation.3">
                  <p:embed/>
                </p:oleObj>
              </mc:Choice>
              <mc:Fallback>
                <p:oleObj name="Equation" r:id="rId6" imgW="1879560" imgH="4824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7834" y="1949451"/>
                        <a:ext cx="3262992" cy="9048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3" name="Line 8"/>
          <p:cNvSpPr>
            <a:spLocks noChangeShapeType="1"/>
          </p:cNvSpPr>
          <p:nvPr/>
        </p:nvSpPr>
        <p:spPr bwMode="auto">
          <a:xfrm>
            <a:off x="2774863" y="1816101"/>
            <a:ext cx="0" cy="1038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4" name="Text Box 9"/>
          <p:cNvSpPr txBox="1">
            <a:spLocks noChangeArrowheads="1"/>
          </p:cNvSpPr>
          <p:nvPr/>
        </p:nvSpPr>
        <p:spPr bwMode="auto">
          <a:xfrm>
            <a:off x="2842293" y="2892426"/>
            <a:ext cx="18191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ym typeface="Symbol" pitchFamily="18" charset="2"/>
              </a:rPr>
              <a:t> = skin depth</a:t>
            </a:r>
            <a:endParaRPr lang="en-US" b="1"/>
          </a:p>
        </p:txBody>
      </p:sp>
      <p:graphicFrame>
        <p:nvGraphicFramePr>
          <p:cNvPr id="38916" name="Object 2"/>
          <p:cNvGraphicFramePr>
            <a:graphicFrameLocks noChangeAspect="1"/>
          </p:cNvGraphicFramePr>
          <p:nvPr/>
        </p:nvGraphicFramePr>
        <p:xfrm>
          <a:off x="6501065" y="1949451"/>
          <a:ext cx="1609508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19" name="Equation" r:id="rId8" imgW="927000" imgH="457200" progId="Equation.3">
                  <p:embed/>
                </p:oleObj>
              </mc:Choice>
              <mc:Fallback>
                <p:oleObj name="Equation" r:id="rId8" imgW="92700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1065" y="1949451"/>
                        <a:ext cx="1609508" cy="8604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5" name="Text Box 11"/>
          <p:cNvSpPr txBox="1">
            <a:spLocks noChangeArrowheads="1"/>
          </p:cNvSpPr>
          <p:nvPr/>
        </p:nvSpPr>
        <p:spPr bwMode="auto">
          <a:xfrm>
            <a:off x="5505749" y="3448051"/>
            <a:ext cx="3465280" cy="2474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8600" indent="-22860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/>
              <a:t>Rugi-rugi waveguide disebabkan ketidaksempurnaan konduktor diperlihatkan pada gambar disamping</a:t>
            </a:r>
            <a:endParaRPr lang="en-US">
              <a:sym typeface="Symbol" pitchFamily="18" charset="2"/>
            </a:endParaRPr>
          </a:p>
          <a:p>
            <a:pPr marL="228600" indent="-22860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>
                <a:sym typeface="Symbol" pitchFamily="18" charset="2"/>
              </a:rPr>
              <a:t>Medan EM tepat pada permukaan dinding waveguide menghasilkan rapat daya rata-rata yang mengarah ke dalam dinding konduktor tersebut !!</a:t>
            </a:r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0" y="0"/>
            <a:ext cx="9144000" cy="609600"/>
            <a:chOff x="0" y="0"/>
            <a:chExt cx="9144000" cy="609600"/>
          </a:xfrm>
        </p:grpSpPr>
        <p:sp>
          <p:nvSpPr>
            <p:cNvPr id="17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0" y="0"/>
              <a:ext cx="9144000" cy="6096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 Box 6"/>
            <p:cNvSpPr txBox="1">
              <a:spLocks noChangeArrowheads="1"/>
            </p:cNvSpPr>
            <p:nvPr/>
          </p:nvSpPr>
          <p:spPr bwMode="auto">
            <a:xfrm>
              <a:off x="685800" y="76200"/>
              <a:ext cx="8229600" cy="480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sz="2800" b="1" dirty="0" err="1"/>
                <a:t>Persamaan</a:t>
              </a:r>
              <a:r>
                <a:rPr lang="en-US" sz="2800" b="1" dirty="0"/>
                <a:t> </a:t>
              </a:r>
              <a:r>
                <a:rPr lang="en-US" sz="2800" b="1" dirty="0" err="1"/>
                <a:t>medan</a:t>
              </a:r>
              <a:r>
                <a:rPr lang="en-US" sz="2800" b="1" dirty="0"/>
                <a:t> Mode TE  Rectangular WG    - 10 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D01F9F8-765C-4844-B58A-5BBB854DD508}" type="slidenum">
              <a:rPr lang="en-US"/>
              <a:pPr/>
              <a:t>12</a:t>
            </a:fld>
            <a:endParaRPr lang="en-US"/>
          </a:p>
        </p:txBody>
      </p:sp>
      <p:sp>
        <p:nvSpPr>
          <p:cNvPr id="39944" name="Text Box 3"/>
          <p:cNvSpPr txBox="1">
            <a:spLocks noChangeArrowheads="1"/>
          </p:cNvSpPr>
          <p:nvPr/>
        </p:nvSpPr>
        <p:spPr bwMode="auto">
          <a:xfrm>
            <a:off x="334215" y="974724"/>
            <a:ext cx="84609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8600" indent="-22860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2000" b="1" dirty="0" err="1"/>
              <a:t>Rugi-rugi</a:t>
            </a:r>
            <a:r>
              <a:rPr lang="en-US" sz="2000" b="1" dirty="0"/>
              <a:t> rata-rata waveguide </a:t>
            </a:r>
            <a:r>
              <a:rPr lang="en-US" sz="2000" b="1" dirty="0" err="1"/>
              <a:t>disebabkan</a:t>
            </a:r>
            <a:r>
              <a:rPr lang="en-US" sz="2000" b="1" dirty="0"/>
              <a:t> </a:t>
            </a:r>
            <a:r>
              <a:rPr lang="en-US" sz="2000" b="1" dirty="0" err="1"/>
              <a:t>ketidak-sempurnaan</a:t>
            </a:r>
            <a:r>
              <a:rPr lang="en-US" sz="2000" b="1" dirty="0"/>
              <a:t> </a:t>
            </a:r>
            <a:r>
              <a:rPr lang="en-US" sz="2000" b="1" dirty="0" err="1"/>
              <a:t>konduktor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dituliskan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berikut</a:t>
            </a:r>
            <a:r>
              <a:rPr lang="en-US" sz="2000" dirty="0"/>
              <a:t> : </a:t>
            </a:r>
            <a:endParaRPr lang="en-US" sz="2000" dirty="0">
              <a:sym typeface="Symbol" pitchFamily="18" charset="2"/>
            </a:endParaRPr>
          </a:p>
        </p:txBody>
      </p:sp>
      <p:graphicFrame>
        <p:nvGraphicFramePr>
          <p:cNvPr id="39938" name="Object 4"/>
          <p:cNvGraphicFramePr>
            <a:graphicFrameLocks noChangeAspect="1"/>
          </p:cNvGraphicFramePr>
          <p:nvPr/>
        </p:nvGraphicFramePr>
        <p:xfrm>
          <a:off x="1106721" y="1692274"/>
          <a:ext cx="5065479" cy="1127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40" name="Equation" r:id="rId3" imgW="2286000" imgH="431640" progId="Equation.3">
                  <p:embed/>
                </p:oleObj>
              </mc:Choice>
              <mc:Fallback>
                <p:oleObj name="Equation" r:id="rId3" imgW="228600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6721" y="1692274"/>
                        <a:ext cx="5065479" cy="1127126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5" name="Text Box 5"/>
          <p:cNvSpPr txBox="1">
            <a:spLocks noChangeArrowheads="1"/>
          </p:cNvSpPr>
          <p:nvPr/>
        </p:nvSpPr>
        <p:spPr bwMode="auto">
          <a:xfrm>
            <a:off x="304800" y="2895600"/>
            <a:ext cx="84609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8600" indent="-22860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2000" dirty="0"/>
              <a:t>Untuk </a:t>
            </a:r>
            <a:r>
              <a:rPr lang="en-US" sz="2000" dirty="0" err="1"/>
              <a:t>satuan</a:t>
            </a:r>
            <a:r>
              <a:rPr lang="en-US" sz="2000" dirty="0"/>
              <a:t> </a:t>
            </a:r>
            <a:r>
              <a:rPr lang="en-US" sz="2000" dirty="0" err="1"/>
              <a:t>panjang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arah</a:t>
            </a:r>
            <a:r>
              <a:rPr lang="en-US" sz="2000" dirty="0"/>
              <a:t> z, </a:t>
            </a:r>
            <a:r>
              <a:rPr lang="en-US" sz="2000" dirty="0" err="1"/>
              <a:t>rugi-rugi</a:t>
            </a:r>
            <a:r>
              <a:rPr lang="en-US" sz="2000" dirty="0"/>
              <a:t> </a:t>
            </a:r>
            <a:r>
              <a:rPr lang="en-US" sz="2000" dirty="0" err="1"/>
              <a:t>daya</a:t>
            </a:r>
            <a:r>
              <a:rPr lang="en-US" sz="2000" dirty="0"/>
              <a:t> rata-rata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b="1" dirty="0" err="1"/>
              <a:t>integrasi</a:t>
            </a:r>
            <a:r>
              <a:rPr lang="en-US" sz="2000" b="1" dirty="0"/>
              <a:t> dari </a:t>
            </a:r>
            <a:r>
              <a:rPr lang="en-US" sz="2000" b="1" dirty="0" err="1"/>
              <a:t>persamaan</a:t>
            </a:r>
            <a:r>
              <a:rPr lang="en-US" sz="2000" b="1" dirty="0"/>
              <a:t> di </a:t>
            </a:r>
            <a:r>
              <a:rPr lang="en-US" sz="2000" b="1" dirty="0" err="1"/>
              <a:t>atas</a:t>
            </a:r>
            <a:r>
              <a:rPr lang="en-US" sz="2000" b="1" dirty="0"/>
              <a:t> untuk </a:t>
            </a:r>
            <a:r>
              <a:rPr lang="en-US" sz="2000" b="1" u="sng" dirty="0" err="1"/>
              <a:t>keempat</a:t>
            </a:r>
            <a:r>
              <a:rPr lang="en-US" sz="2000" b="1" u="sng" dirty="0"/>
              <a:t> </a:t>
            </a:r>
            <a:r>
              <a:rPr lang="en-US" sz="2000" b="1" u="sng" dirty="0" err="1"/>
              <a:t>dindingnya</a:t>
            </a:r>
            <a:r>
              <a:rPr lang="en-US" sz="2000" b="1" dirty="0"/>
              <a:t> !</a:t>
            </a:r>
            <a:endParaRPr lang="en-US" sz="2000" b="1" dirty="0">
              <a:sym typeface="Symbol" pitchFamily="18" charset="2"/>
            </a:endParaRPr>
          </a:p>
        </p:txBody>
      </p:sp>
      <p:graphicFrame>
        <p:nvGraphicFramePr>
          <p:cNvPr id="39939" name="Object 6"/>
          <p:cNvGraphicFramePr>
            <a:graphicFrameLocks noChangeAspect="1"/>
          </p:cNvGraphicFramePr>
          <p:nvPr/>
        </p:nvGraphicFramePr>
        <p:xfrm>
          <a:off x="685800" y="3722687"/>
          <a:ext cx="7924800" cy="237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41" name="Equation" r:id="rId5" imgW="3898800" imgH="1091880" progId="Equation.3">
                  <p:embed/>
                </p:oleObj>
              </mc:Choice>
              <mc:Fallback>
                <p:oleObj name="Equation" r:id="rId5" imgW="3898800" imgH="10918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722687"/>
                        <a:ext cx="7924800" cy="2373313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0" y="0"/>
            <a:ext cx="9144000" cy="609600"/>
            <a:chOff x="0" y="0"/>
            <a:chExt cx="9144000" cy="609600"/>
          </a:xfrm>
        </p:grpSpPr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0" y="0"/>
              <a:ext cx="9144000" cy="6096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 Box 6"/>
            <p:cNvSpPr txBox="1">
              <a:spLocks noChangeArrowheads="1"/>
            </p:cNvSpPr>
            <p:nvPr/>
          </p:nvSpPr>
          <p:spPr bwMode="auto">
            <a:xfrm>
              <a:off x="685800" y="76200"/>
              <a:ext cx="8229600" cy="480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sz="2800" b="1" dirty="0" err="1"/>
                <a:t>Persamaan</a:t>
              </a:r>
              <a:r>
                <a:rPr lang="en-US" sz="2800" b="1" dirty="0"/>
                <a:t> </a:t>
              </a:r>
              <a:r>
                <a:rPr lang="en-US" sz="2800" b="1" dirty="0" err="1"/>
                <a:t>medan</a:t>
              </a:r>
              <a:r>
                <a:rPr lang="en-US" sz="2800" b="1" dirty="0"/>
                <a:t> Mode TE  Rectangular WG    - 11 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1EA63D-FF5A-4DE6-BE2D-0F8C030A0435}" type="slidenum">
              <a:rPr lang="en-US"/>
              <a:pPr/>
              <a:t>13</a:t>
            </a:fld>
            <a:endParaRPr lang="en-US"/>
          </a:p>
        </p:txBody>
      </p:sp>
      <p:sp>
        <p:nvSpPr>
          <p:cNvPr id="40970" name="Text Box 7"/>
          <p:cNvSpPr txBox="1">
            <a:spLocks noChangeArrowheads="1"/>
          </p:cNvSpPr>
          <p:nvPr/>
        </p:nvSpPr>
        <p:spPr bwMode="auto">
          <a:xfrm>
            <a:off x="457346" y="736600"/>
            <a:ext cx="8249829" cy="2465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2400" b="1" dirty="0" err="1"/>
              <a:t>Perhatikanlah</a:t>
            </a:r>
            <a:r>
              <a:rPr lang="en-US" sz="2400" b="1" dirty="0"/>
              <a:t> </a:t>
            </a:r>
            <a:r>
              <a:rPr lang="en-US" sz="2400" b="1" dirty="0" err="1"/>
              <a:t>bahwa</a:t>
            </a:r>
            <a:r>
              <a:rPr lang="en-US" sz="2400" b="1" dirty="0"/>
              <a:t> untuk waveguide</a:t>
            </a:r>
            <a:r>
              <a:rPr lang="en-US" dirty="0"/>
              <a:t>,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dicatu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medan</a:t>
            </a:r>
            <a:r>
              <a:rPr lang="en-US" dirty="0"/>
              <a:t> </a:t>
            </a:r>
            <a:r>
              <a:rPr lang="en-US" dirty="0" err="1"/>
              <a:t>maksimumnya</a:t>
            </a:r>
            <a:r>
              <a:rPr lang="en-US" dirty="0"/>
              <a:t>. 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dirty="0" err="1"/>
              <a:t>Lihat</a:t>
            </a:r>
            <a:r>
              <a:rPr lang="en-US" dirty="0"/>
              <a:t> </a:t>
            </a:r>
            <a:r>
              <a:rPr lang="en-US" dirty="0" err="1"/>
              <a:t>persamaan</a:t>
            </a:r>
            <a:r>
              <a:rPr lang="en-US" dirty="0"/>
              <a:t> </a:t>
            </a:r>
            <a:r>
              <a:rPr lang="en-US" dirty="0" err="1"/>
              <a:t>medan</a:t>
            </a:r>
            <a:r>
              <a:rPr lang="en-US" dirty="0"/>
              <a:t> </a:t>
            </a:r>
            <a:r>
              <a:rPr lang="en-US" dirty="0" err="1"/>
              <a:t>listriknya</a:t>
            </a:r>
            <a:r>
              <a:rPr lang="en-US" dirty="0"/>
              <a:t>, </a:t>
            </a:r>
            <a:r>
              <a:rPr lang="en-US" dirty="0" err="1"/>
              <a:t>cari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maksimumnya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b="1" dirty="0"/>
              <a:t>waveguide </a:t>
            </a:r>
            <a:r>
              <a:rPr lang="en-US" b="1" dirty="0" err="1"/>
              <a:t>dicatu</a:t>
            </a:r>
            <a:r>
              <a:rPr lang="en-US" b="1" dirty="0"/>
              <a:t> </a:t>
            </a:r>
            <a:r>
              <a:rPr lang="en-US" b="1" dirty="0" err="1"/>
              <a:t>pada</a:t>
            </a:r>
            <a:r>
              <a:rPr lang="en-US" b="1" dirty="0"/>
              <a:t> </a:t>
            </a:r>
            <a:r>
              <a:rPr lang="en-US" b="1" dirty="0" err="1"/>
              <a:t>titik</a:t>
            </a:r>
            <a:r>
              <a:rPr lang="en-US" b="1" dirty="0"/>
              <a:t> </a:t>
            </a:r>
            <a:r>
              <a:rPr lang="en-US" b="1" dirty="0" err="1"/>
              <a:t>maksimum</a:t>
            </a:r>
            <a:r>
              <a:rPr lang="en-US" b="1" dirty="0"/>
              <a:t>  </a:t>
            </a:r>
            <a:r>
              <a:rPr lang="en-US" b="1" dirty="0" err="1"/>
              <a:t>tersebut</a:t>
            </a:r>
            <a:r>
              <a:rPr lang="en-US" b="1" dirty="0"/>
              <a:t> !</a:t>
            </a:r>
            <a:endParaRPr lang="en-US" dirty="0"/>
          </a:p>
          <a:p>
            <a:pPr marL="285750" indent="-28575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dirty="0" err="1"/>
              <a:t>Pencatuan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dengan </a:t>
            </a:r>
            <a:r>
              <a:rPr lang="en-US" dirty="0" err="1"/>
              <a:t>kabel</a:t>
            </a:r>
            <a:r>
              <a:rPr lang="en-US" dirty="0"/>
              <a:t> </a:t>
            </a:r>
            <a:r>
              <a:rPr lang="en-US" dirty="0" err="1"/>
              <a:t>koaxial</a:t>
            </a:r>
            <a:r>
              <a:rPr lang="en-US" dirty="0"/>
              <a:t> dengan </a:t>
            </a:r>
            <a:r>
              <a:rPr lang="en-US" dirty="0" err="1"/>
              <a:t>ujung</a:t>
            </a:r>
            <a:r>
              <a:rPr lang="en-US" dirty="0"/>
              <a:t> </a:t>
            </a:r>
            <a:r>
              <a:rPr lang="en-US" dirty="0" err="1"/>
              <a:t>dikupas</a:t>
            </a:r>
            <a:r>
              <a:rPr lang="en-US" dirty="0"/>
              <a:t> </a:t>
            </a:r>
            <a:r>
              <a:rPr lang="en-US" dirty="0" err="1"/>
              <a:t>dimasukkan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waveguide. 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2400" b="1" u="sng" dirty="0" err="1"/>
              <a:t>Contoh</a:t>
            </a:r>
            <a:r>
              <a:rPr lang="en-US" b="1" dirty="0"/>
              <a:t>   </a:t>
            </a:r>
            <a:r>
              <a:rPr lang="en-US" sz="2000" b="1" dirty="0"/>
              <a:t>untuk TE</a:t>
            </a:r>
            <a:r>
              <a:rPr lang="en-US" sz="2000" b="1" baseline="-25000" dirty="0"/>
              <a:t>10</a:t>
            </a:r>
            <a:r>
              <a:rPr lang="en-US" sz="2000" b="1" dirty="0"/>
              <a:t> :</a:t>
            </a:r>
          </a:p>
        </p:txBody>
      </p:sp>
      <p:sp>
        <p:nvSpPr>
          <p:cNvPr id="40971" name="Text Box 8"/>
          <p:cNvSpPr txBox="1">
            <a:spLocks noChangeArrowheads="1"/>
          </p:cNvSpPr>
          <p:nvPr/>
        </p:nvSpPr>
        <p:spPr bwMode="auto">
          <a:xfrm>
            <a:off x="1055415" y="3346450"/>
            <a:ext cx="729995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000" dirty="0" err="1"/>
              <a:t>Terdapat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komponen</a:t>
            </a:r>
            <a:r>
              <a:rPr lang="en-US" sz="2000" dirty="0"/>
              <a:t> </a:t>
            </a:r>
            <a:r>
              <a:rPr lang="en-US" sz="2000" dirty="0" err="1"/>
              <a:t>medan</a:t>
            </a:r>
            <a:r>
              <a:rPr lang="en-US" sz="2000" dirty="0"/>
              <a:t> untuk </a:t>
            </a:r>
            <a:r>
              <a:rPr lang="en-US" sz="2000" dirty="0" err="1"/>
              <a:t>medan</a:t>
            </a:r>
            <a:r>
              <a:rPr lang="en-US" sz="2000" dirty="0"/>
              <a:t> </a:t>
            </a:r>
            <a:r>
              <a:rPr lang="en-US" sz="2000" dirty="0" err="1"/>
              <a:t>listrik</a:t>
            </a:r>
            <a:r>
              <a:rPr lang="en-US" sz="2000" dirty="0"/>
              <a:t> E, </a:t>
            </a:r>
            <a:r>
              <a:rPr lang="en-US" sz="2000" dirty="0" err="1"/>
              <a:t>yaitu</a:t>
            </a:r>
            <a:r>
              <a:rPr lang="en-US" sz="2000" dirty="0"/>
              <a:t> </a:t>
            </a:r>
            <a:r>
              <a:rPr lang="en-US" sz="2000" dirty="0" err="1"/>
              <a:t>komponen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arah</a:t>
            </a:r>
            <a:r>
              <a:rPr lang="en-US" sz="2000" dirty="0"/>
              <a:t> </a:t>
            </a:r>
            <a:r>
              <a:rPr lang="en-US" sz="2000" dirty="0" err="1"/>
              <a:t>sumbu</a:t>
            </a:r>
            <a:r>
              <a:rPr lang="en-US" sz="2000" dirty="0"/>
              <a:t> y : </a:t>
            </a:r>
          </a:p>
        </p:txBody>
      </p:sp>
      <p:graphicFrame>
        <p:nvGraphicFramePr>
          <p:cNvPr id="40962" name="Object 9"/>
          <p:cNvGraphicFramePr>
            <a:graphicFrameLocks noChangeAspect="1"/>
          </p:cNvGraphicFramePr>
          <p:nvPr/>
        </p:nvGraphicFramePr>
        <p:xfrm>
          <a:off x="990600" y="4064000"/>
          <a:ext cx="7010399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566" name="Equation" r:id="rId3" imgW="3619440" imgH="482400" progId="Equation.3">
                  <p:embed/>
                </p:oleObj>
              </mc:Choice>
              <mc:Fallback>
                <p:oleObj name="Equation" r:id="rId3" imgW="3619440" imgH="482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064000"/>
                        <a:ext cx="7010399" cy="954088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2" name="Text Box 10"/>
          <p:cNvSpPr txBox="1">
            <a:spLocks noChangeArrowheads="1"/>
          </p:cNvSpPr>
          <p:nvPr/>
        </p:nvSpPr>
        <p:spPr bwMode="auto">
          <a:xfrm>
            <a:off x="1055415" y="5037139"/>
            <a:ext cx="7299955" cy="39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200" b="1" dirty="0"/>
              <a:t>Untuk t = 0,</a:t>
            </a:r>
            <a:r>
              <a:rPr lang="en-US" sz="2200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medan</a:t>
            </a:r>
            <a:r>
              <a:rPr lang="en-US" dirty="0"/>
              <a:t> </a:t>
            </a:r>
            <a:r>
              <a:rPr lang="en-US" dirty="0" err="1"/>
              <a:t>listrik</a:t>
            </a:r>
            <a:r>
              <a:rPr lang="en-US" dirty="0"/>
              <a:t> </a:t>
            </a:r>
            <a:r>
              <a:rPr lang="en-US" dirty="0" err="1"/>
              <a:t>maksimum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: </a:t>
            </a:r>
          </a:p>
        </p:txBody>
      </p:sp>
      <p:graphicFrame>
        <p:nvGraphicFramePr>
          <p:cNvPr id="40963" name="Object 11"/>
          <p:cNvGraphicFramePr>
            <a:graphicFrameLocks noChangeAspect="1"/>
          </p:cNvGraphicFramePr>
          <p:nvPr/>
        </p:nvGraphicFramePr>
        <p:xfrm>
          <a:off x="1423345" y="5457825"/>
          <a:ext cx="67869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567" name="Equation" r:id="rId5" imgW="380880" imgH="393480" progId="Equation.3">
                  <p:embed/>
                </p:oleObj>
              </mc:Choice>
              <mc:Fallback>
                <p:oleObj name="Equation" r:id="rId5" imgW="380880" imgH="3934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3345" y="5457825"/>
                        <a:ext cx="678690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4" name="Object 12"/>
          <p:cNvGraphicFramePr>
            <a:graphicFrameLocks noChangeAspect="1"/>
          </p:cNvGraphicFramePr>
          <p:nvPr/>
        </p:nvGraphicFramePr>
        <p:xfrm>
          <a:off x="4925271" y="5457825"/>
          <a:ext cx="856059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568" name="Equation" r:id="rId7" imgW="482400" imgH="393480" progId="Equation.3">
                  <p:embed/>
                </p:oleObj>
              </mc:Choice>
              <mc:Fallback>
                <p:oleObj name="Equation" r:id="rId7" imgW="482400" imgH="3934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5271" y="5457825"/>
                        <a:ext cx="856059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3" name="Text Box 13"/>
          <p:cNvSpPr txBox="1">
            <a:spLocks noChangeArrowheads="1"/>
          </p:cNvSpPr>
          <p:nvPr/>
        </p:nvSpPr>
        <p:spPr bwMode="auto">
          <a:xfrm>
            <a:off x="2207577" y="5591175"/>
            <a:ext cx="298154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,  y  = sembarang,   dan </a:t>
            </a:r>
          </a:p>
        </p:txBody>
      </p:sp>
      <p:sp>
        <p:nvSpPr>
          <p:cNvPr id="40974" name="AutoShape 14"/>
          <p:cNvSpPr>
            <a:spLocks noChangeArrowheads="1"/>
          </p:cNvSpPr>
          <p:nvPr/>
        </p:nvSpPr>
        <p:spPr bwMode="auto">
          <a:xfrm>
            <a:off x="5910325" y="5553075"/>
            <a:ext cx="510117" cy="6223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0965" name="Object 15"/>
          <p:cNvGraphicFramePr>
            <a:graphicFrameLocks noChangeAspect="1"/>
          </p:cNvGraphicFramePr>
          <p:nvPr/>
        </p:nvGraphicFramePr>
        <p:xfrm>
          <a:off x="6525985" y="5416550"/>
          <a:ext cx="1556737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569" name="Equation" r:id="rId9" imgW="736560" imgH="431640" progId="Equation.3">
                  <p:embed/>
                </p:oleObj>
              </mc:Choice>
              <mc:Fallback>
                <p:oleObj name="Equation" r:id="rId9" imgW="736560" imgH="4316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5985" y="5416550"/>
                        <a:ext cx="1556737" cy="98425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0" y="0"/>
            <a:ext cx="9144000" cy="609600"/>
            <a:chOff x="0" y="0"/>
            <a:chExt cx="9144000" cy="609600"/>
          </a:xfrm>
        </p:grpSpPr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0"/>
              <a:ext cx="9144000" cy="6096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 Box 6"/>
            <p:cNvSpPr txBox="1">
              <a:spLocks noChangeArrowheads="1"/>
            </p:cNvSpPr>
            <p:nvPr/>
          </p:nvSpPr>
          <p:spPr bwMode="auto">
            <a:xfrm>
              <a:off x="685800" y="76200"/>
              <a:ext cx="8229600" cy="480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sz="2800" b="1" dirty="0" err="1"/>
                <a:t>Persamaan</a:t>
              </a:r>
              <a:r>
                <a:rPr lang="en-US" sz="2800" b="1" dirty="0"/>
                <a:t> </a:t>
              </a:r>
              <a:r>
                <a:rPr lang="en-US" sz="2800" b="1" dirty="0" err="1"/>
                <a:t>medan</a:t>
              </a:r>
              <a:r>
                <a:rPr lang="en-US" sz="2800" b="1" dirty="0"/>
                <a:t> Mode TE  Rectangular WG    - 12 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71A13D3-1A03-4F6E-B47E-25D17E8BCE10}" type="slidenum">
              <a:rPr lang="en-US"/>
              <a:pPr/>
              <a:t>14</a:t>
            </a:fld>
            <a:endParaRPr lang="en-US"/>
          </a:p>
        </p:txBody>
      </p:sp>
      <p:pic>
        <p:nvPicPr>
          <p:cNvPr id="419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2139" y="2657475"/>
            <a:ext cx="3764314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93" name="Freeform 5"/>
          <p:cNvSpPr>
            <a:spLocks/>
          </p:cNvSpPr>
          <p:nvPr/>
        </p:nvSpPr>
        <p:spPr bwMode="auto">
          <a:xfrm>
            <a:off x="7212004" y="1390649"/>
            <a:ext cx="598069" cy="1390650"/>
          </a:xfrm>
          <a:custGeom>
            <a:avLst/>
            <a:gdLst>
              <a:gd name="T0" fmla="*/ 0 w 1512"/>
              <a:gd name="T1" fmla="*/ 0 h 876"/>
              <a:gd name="T2" fmla="*/ 1008 w 1512"/>
              <a:gd name="T3" fmla="*/ 204 h 876"/>
              <a:gd name="T4" fmla="*/ 1512 w 1512"/>
              <a:gd name="T5" fmla="*/ 876 h 876"/>
              <a:gd name="T6" fmla="*/ 0 60000 65536"/>
              <a:gd name="T7" fmla="*/ 0 60000 65536"/>
              <a:gd name="T8" fmla="*/ 0 60000 65536"/>
              <a:gd name="T9" fmla="*/ 0 w 1512"/>
              <a:gd name="T10" fmla="*/ 0 h 876"/>
              <a:gd name="T11" fmla="*/ 1512 w 1512"/>
              <a:gd name="T12" fmla="*/ 876 h 8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12" h="876">
                <a:moveTo>
                  <a:pt x="0" y="0"/>
                </a:moveTo>
                <a:lnTo>
                  <a:pt x="1008" y="204"/>
                </a:lnTo>
                <a:lnTo>
                  <a:pt x="1512" y="876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4" name="Text Box 6"/>
          <p:cNvSpPr txBox="1">
            <a:spLocks noChangeArrowheads="1"/>
          </p:cNvSpPr>
          <p:nvPr/>
        </p:nvSpPr>
        <p:spPr bwMode="auto">
          <a:xfrm>
            <a:off x="5593700" y="952499"/>
            <a:ext cx="1653484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/>
              <a:t>Jika terdapat dua maksimum </a:t>
            </a:r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369396" y="838200"/>
            <a:ext cx="4318407" cy="3101975"/>
            <a:chOff x="252" y="420"/>
            <a:chExt cx="2946" cy="1954"/>
          </a:xfrm>
        </p:grpSpPr>
        <p:sp>
          <p:nvSpPr>
            <p:cNvPr id="41998" name="Rectangle 7"/>
            <p:cNvSpPr>
              <a:spLocks noChangeArrowheads="1"/>
            </p:cNvSpPr>
            <p:nvPr/>
          </p:nvSpPr>
          <p:spPr bwMode="auto">
            <a:xfrm>
              <a:off x="528" y="1260"/>
              <a:ext cx="1644" cy="6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9" name="Line 9"/>
            <p:cNvSpPr>
              <a:spLocks noChangeShapeType="1"/>
            </p:cNvSpPr>
            <p:nvPr/>
          </p:nvSpPr>
          <p:spPr bwMode="auto">
            <a:xfrm flipV="1">
              <a:off x="516" y="876"/>
              <a:ext cx="576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0" name="Line 10"/>
            <p:cNvSpPr>
              <a:spLocks noChangeShapeType="1"/>
            </p:cNvSpPr>
            <p:nvPr/>
          </p:nvSpPr>
          <p:spPr bwMode="auto">
            <a:xfrm flipV="1">
              <a:off x="528" y="1488"/>
              <a:ext cx="576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1" name="Line 11"/>
            <p:cNvSpPr>
              <a:spLocks noChangeShapeType="1"/>
            </p:cNvSpPr>
            <p:nvPr/>
          </p:nvSpPr>
          <p:spPr bwMode="auto">
            <a:xfrm flipV="1">
              <a:off x="2172" y="1488"/>
              <a:ext cx="576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2" name="Line 12"/>
            <p:cNvSpPr>
              <a:spLocks noChangeShapeType="1"/>
            </p:cNvSpPr>
            <p:nvPr/>
          </p:nvSpPr>
          <p:spPr bwMode="auto">
            <a:xfrm flipV="1">
              <a:off x="2172" y="876"/>
              <a:ext cx="576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3" name="Line 13"/>
            <p:cNvSpPr>
              <a:spLocks noChangeShapeType="1"/>
            </p:cNvSpPr>
            <p:nvPr/>
          </p:nvSpPr>
          <p:spPr bwMode="auto">
            <a:xfrm>
              <a:off x="1092" y="876"/>
              <a:ext cx="0" cy="6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4" name="Line 14"/>
            <p:cNvSpPr>
              <a:spLocks noChangeShapeType="1"/>
            </p:cNvSpPr>
            <p:nvPr/>
          </p:nvSpPr>
          <p:spPr bwMode="auto">
            <a:xfrm>
              <a:off x="2748" y="876"/>
              <a:ext cx="0" cy="6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5" name="Line 15"/>
            <p:cNvSpPr>
              <a:spLocks noChangeShapeType="1"/>
            </p:cNvSpPr>
            <p:nvPr/>
          </p:nvSpPr>
          <p:spPr bwMode="auto">
            <a:xfrm flipV="1">
              <a:off x="1104" y="1488"/>
              <a:ext cx="16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6" name="Line 16"/>
            <p:cNvSpPr>
              <a:spLocks noChangeShapeType="1"/>
            </p:cNvSpPr>
            <p:nvPr/>
          </p:nvSpPr>
          <p:spPr bwMode="auto">
            <a:xfrm flipH="1">
              <a:off x="1092" y="876"/>
              <a:ext cx="16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7" name="Line 17"/>
            <p:cNvSpPr>
              <a:spLocks noChangeShapeType="1"/>
            </p:cNvSpPr>
            <p:nvPr/>
          </p:nvSpPr>
          <p:spPr bwMode="auto">
            <a:xfrm>
              <a:off x="1092" y="492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8" name="Line 18"/>
            <p:cNvSpPr>
              <a:spLocks noChangeShapeType="1"/>
            </p:cNvSpPr>
            <p:nvPr/>
          </p:nvSpPr>
          <p:spPr bwMode="auto">
            <a:xfrm flipV="1">
              <a:off x="252" y="1872"/>
              <a:ext cx="264" cy="1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9" name="Line 20"/>
            <p:cNvSpPr>
              <a:spLocks noChangeShapeType="1"/>
            </p:cNvSpPr>
            <p:nvPr/>
          </p:nvSpPr>
          <p:spPr bwMode="auto">
            <a:xfrm>
              <a:off x="1092" y="1182"/>
              <a:ext cx="522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0" name="Text Box 21"/>
            <p:cNvSpPr txBox="1">
              <a:spLocks noChangeArrowheads="1"/>
            </p:cNvSpPr>
            <p:nvPr/>
          </p:nvSpPr>
          <p:spPr bwMode="auto">
            <a:xfrm>
              <a:off x="888" y="420"/>
              <a:ext cx="21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/>
                <a:t>x</a:t>
              </a:r>
            </a:p>
          </p:txBody>
        </p:sp>
        <p:sp>
          <p:nvSpPr>
            <p:cNvPr id="42011" name="Text Box 22"/>
            <p:cNvSpPr txBox="1">
              <a:spLocks noChangeArrowheads="1"/>
            </p:cNvSpPr>
            <p:nvPr/>
          </p:nvSpPr>
          <p:spPr bwMode="auto">
            <a:xfrm>
              <a:off x="252" y="1728"/>
              <a:ext cx="21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/>
                <a:t>y</a:t>
              </a:r>
            </a:p>
          </p:txBody>
        </p:sp>
        <p:sp>
          <p:nvSpPr>
            <p:cNvPr id="42012" name="Line 23"/>
            <p:cNvSpPr>
              <a:spLocks noChangeShapeType="1"/>
            </p:cNvSpPr>
            <p:nvPr/>
          </p:nvSpPr>
          <p:spPr bwMode="auto">
            <a:xfrm flipH="1" flipV="1">
              <a:off x="2748" y="1488"/>
              <a:ext cx="2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3" name="Text Box 24"/>
            <p:cNvSpPr txBox="1">
              <a:spLocks noChangeArrowheads="1"/>
            </p:cNvSpPr>
            <p:nvPr/>
          </p:nvSpPr>
          <p:spPr bwMode="auto">
            <a:xfrm>
              <a:off x="2982" y="1340"/>
              <a:ext cx="21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/>
                <a:t>z</a:t>
              </a:r>
            </a:p>
          </p:txBody>
        </p:sp>
        <p:sp>
          <p:nvSpPr>
            <p:cNvPr id="42014" name="Line 25"/>
            <p:cNvSpPr>
              <a:spLocks noChangeShapeType="1"/>
            </p:cNvSpPr>
            <p:nvPr/>
          </p:nvSpPr>
          <p:spPr bwMode="auto">
            <a:xfrm flipV="1">
              <a:off x="1626" y="1182"/>
              <a:ext cx="0" cy="30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5" name="Line 26"/>
            <p:cNvSpPr>
              <a:spLocks noChangeShapeType="1"/>
            </p:cNvSpPr>
            <p:nvPr/>
          </p:nvSpPr>
          <p:spPr bwMode="auto">
            <a:xfrm>
              <a:off x="558" y="1566"/>
              <a:ext cx="522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6" name="Line 27"/>
            <p:cNvSpPr>
              <a:spLocks noChangeShapeType="1"/>
            </p:cNvSpPr>
            <p:nvPr/>
          </p:nvSpPr>
          <p:spPr bwMode="auto">
            <a:xfrm flipV="1">
              <a:off x="1092" y="1566"/>
              <a:ext cx="0" cy="30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7" name="Line 28"/>
            <p:cNvSpPr>
              <a:spLocks noChangeShapeType="1"/>
            </p:cNvSpPr>
            <p:nvPr/>
          </p:nvSpPr>
          <p:spPr bwMode="auto">
            <a:xfrm flipV="1">
              <a:off x="1104" y="1182"/>
              <a:ext cx="522" cy="38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8" name="Line 30"/>
            <p:cNvSpPr>
              <a:spLocks noChangeShapeType="1"/>
            </p:cNvSpPr>
            <p:nvPr/>
          </p:nvSpPr>
          <p:spPr bwMode="auto">
            <a:xfrm>
              <a:off x="858" y="1044"/>
              <a:ext cx="1662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41986" name="Object 38"/>
            <p:cNvGraphicFramePr>
              <a:graphicFrameLocks noChangeAspect="1"/>
            </p:cNvGraphicFramePr>
            <p:nvPr/>
          </p:nvGraphicFramePr>
          <p:xfrm>
            <a:off x="323" y="1316"/>
            <a:ext cx="193" cy="5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588" name="Equation" r:id="rId4" imgW="152280" imgH="393480" progId="Equation.3">
                    <p:embed/>
                  </p:oleObj>
                </mc:Choice>
                <mc:Fallback>
                  <p:oleObj name="Equation" r:id="rId4" imgW="152280" imgH="393480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" y="1316"/>
                          <a:ext cx="193" cy="5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87" name="Object 39"/>
            <p:cNvGraphicFramePr>
              <a:graphicFrameLocks noChangeAspect="1"/>
            </p:cNvGraphicFramePr>
            <p:nvPr/>
          </p:nvGraphicFramePr>
          <p:xfrm>
            <a:off x="888" y="1872"/>
            <a:ext cx="340" cy="5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589" name="Equation" r:id="rId6" imgW="266400" imgH="393480" progId="Equation.3">
                    <p:embed/>
                  </p:oleObj>
                </mc:Choice>
                <mc:Fallback>
                  <p:oleObj name="Equation" r:id="rId6" imgW="266400" imgH="393480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8" y="1872"/>
                          <a:ext cx="340" cy="5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19" name="Line 41"/>
            <p:cNvSpPr>
              <a:spLocks noChangeShapeType="1"/>
            </p:cNvSpPr>
            <p:nvPr/>
          </p:nvSpPr>
          <p:spPr bwMode="auto">
            <a:xfrm flipV="1">
              <a:off x="1614" y="492"/>
              <a:ext cx="906" cy="6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 type="oval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0" name="Oval 42"/>
            <p:cNvSpPr>
              <a:spLocks noChangeArrowheads="1"/>
            </p:cNvSpPr>
            <p:nvPr/>
          </p:nvSpPr>
          <p:spPr bwMode="auto">
            <a:xfrm>
              <a:off x="1530" y="1102"/>
              <a:ext cx="166" cy="16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1" name="Line 43"/>
            <p:cNvSpPr>
              <a:spLocks noChangeShapeType="1"/>
            </p:cNvSpPr>
            <p:nvPr/>
          </p:nvSpPr>
          <p:spPr bwMode="auto">
            <a:xfrm flipV="1">
              <a:off x="1569" y="420"/>
              <a:ext cx="882" cy="6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2" name="Line 44"/>
            <p:cNvSpPr>
              <a:spLocks noChangeShapeType="1"/>
            </p:cNvSpPr>
            <p:nvPr/>
          </p:nvSpPr>
          <p:spPr bwMode="auto">
            <a:xfrm flipV="1">
              <a:off x="1696" y="540"/>
              <a:ext cx="882" cy="6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3" name="Oval 45"/>
            <p:cNvSpPr>
              <a:spLocks noChangeArrowheads="1"/>
            </p:cNvSpPr>
            <p:nvPr/>
          </p:nvSpPr>
          <p:spPr bwMode="auto">
            <a:xfrm>
              <a:off x="2412" y="420"/>
              <a:ext cx="166" cy="16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996" name="AutoShape 46"/>
          <p:cNvSpPr>
            <a:spLocks noChangeArrowheads="1"/>
          </p:cNvSpPr>
          <p:nvPr/>
        </p:nvSpPr>
        <p:spPr bwMode="auto">
          <a:xfrm>
            <a:off x="1800070" y="3940174"/>
            <a:ext cx="403110" cy="863600"/>
          </a:xfrm>
          <a:prstGeom prst="upArrow">
            <a:avLst>
              <a:gd name="adj1" fmla="val 50000"/>
              <a:gd name="adj2" fmla="val 4945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7" name="Text Box 47"/>
          <p:cNvSpPr txBox="1">
            <a:spLocks noChangeArrowheads="1"/>
          </p:cNvSpPr>
          <p:nvPr/>
        </p:nvSpPr>
        <p:spPr bwMode="auto">
          <a:xfrm>
            <a:off x="473472" y="5092700"/>
            <a:ext cx="3092953" cy="466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Percatuan untuk TE</a:t>
            </a:r>
            <a:r>
              <a:rPr lang="en-US" sz="2400" b="1" baseline="-25000"/>
              <a:t>10</a:t>
            </a:r>
            <a:endParaRPr lang="en-US" sz="2400" b="1"/>
          </a:p>
        </p:txBody>
      </p:sp>
      <p:grpSp>
        <p:nvGrpSpPr>
          <p:cNvPr id="42" name="Group 41"/>
          <p:cNvGrpSpPr/>
          <p:nvPr/>
        </p:nvGrpSpPr>
        <p:grpSpPr>
          <a:xfrm>
            <a:off x="0" y="0"/>
            <a:ext cx="9144000" cy="609600"/>
            <a:chOff x="0" y="0"/>
            <a:chExt cx="9144000" cy="609600"/>
          </a:xfrm>
        </p:grpSpPr>
        <p:sp>
          <p:nvSpPr>
            <p:cNvPr id="43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0" y="0"/>
              <a:ext cx="9144000" cy="6096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 Box 6"/>
            <p:cNvSpPr txBox="1">
              <a:spLocks noChangeArrowheads="1"/>
            </p:cNvSpPr>
            <p:nvPr/>
          </p:nvSpPr>
          <p:spPr bwMode="auto">
            <a:xfrm>
              <a:off x="685800" y="76200"/>
              <a:ext cx="8229600" cy="480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sz="2800" b="1" dirty="0" err="1"/>
                <a:t>Persamaan</a:t>
              </a:r>
              <a:r>
                <a:rPr lang="en-US" sz="2800" b="1" dirty="0"/>
                <a:t> </a:t>
              </a:r>
              <a:r>
                <a:rPr lang="en-US" sz="2800" b="1" dirty="0" err="1"/>
                <a:t>medan</a:t>
              </a:r>
              <a:r>
                <a:rPr lang="en-US" sz="2800" b="1" dirty="0"/>
                <a:t> Mode TE  Rectangular WG    - 13 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3493" y="438150"/>
            <a:ext cx="8792195" cy="609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grpSp>
        <p:nvGrpSpPr>
          <p:cNvPr id="4" name="Group 3"/>
          <p:cNvGrpSpPr/>
          <p:nvPr/>
        </p:nvGrpSpPr>
        <p:grpSpPr>
          <a:xfrm>
            <a:off x="0" y="0"/>
            <a:ext cx="9144000" cy="609600"/>
            <a:chOff x="0" y="0"/>
            <a:chExt cx="9144000" cy="609600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0"/>
              <a:ext cx="9144000" cy="6096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685800" y="76200"/>
              <a:ext cx="8229600" cy="480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sz="2800" b="1" dirty="0" err="1"/>
                <a:t>Persamaan</a:t>
              </a:r>
              <a:r>
                <a:rPr lang="en-US" sz="2800" b="1" dirty="0"/>
                <a:t> </a:t>
              </a:r>
              <a:r>
                <a:rPr lang="en-US" sz="2800" b="1" dirty="0" err="1"/>
                <a:t>medan</a:t>
              </a:r>
              <a:r>
                <a:rPr lang="en-US" sz="2800" b="1" dirty="0"/>
                <a:t> Mode TE  Rectangular WG    - 14 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6B64D98-8D39-4539-8ACA-1872382025C7}" type="slidenum">
              <a:rPr lang="en-US"/>
              <a:pPr/>
              <a:t>2</a:t>
            </a:fld>
            <a:endParaRPr lang="en-US"/>
          </a:p>
        </p:txBody>
      </p:sp>
      <p:sp>
        <p:nvSpPr>
          <p:cNvPr id="29707" name="Rectangle 2"/>
          <p:cNvSpPr>
            <a:spLocks noChangeArrowheads="1"/>
          </p:cNvSpPr>
          <p:nvPr/>
        </p:nvSpPr>
        <p:spPr bwMode="auto">
          <a:xfrm>
            <a:off x="105542" y="2160588"/>
            <a:ext cx="8918258" cy="233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8" name="Text Box 3"/>
          <p:cNvSpPr txBox="1">
            <a:spLocks noChangeArrowheads="1"/>
          </p:cNvSpPr>
          <p:nvPr/>
        </p:nvSpPr>
        <p:spPr bwMode="auto">
          <a:xfrm>
            <a:off x="381000" y="762000"/>
            <a:ext cx="796838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 err="1"/>
              <a:t>Persamaan-persamaan</a:t>
            </a:r>
            <a:r>
              <a:rPr lang="en-US" sz="2800" b="1" dirty="0"/>
              <a:t> </a:t>
            </a:r>
            <a:r>
              <a:rPr lang="en-US" sz="2800" b="1" dirty="0" err="1"/>
              <a:t>medan</a:t>
            </a:r>
            <a:r>
              <a:rPr lang="en-US" sz="2800" b="1" dirty="0"/>
              <a:t> di </a:t>
            </a:r>
            <a:r>
              <a:rPr lang="en-US" sz="2800" b="1" dirty="0" err="1"/>
              <a:t>dalam</a:t>
            </a:r>
            <a:r>
              <a:rPr lang="en-US" sz="2800" b="1" dirty="0"/>
              <a:t> waveguide .</a:t>
            </a:r>
          </a:p>
        </p:txBody>
      </p:sp>
      <p:sp>
        <p:nvSpPr>
          <p:cNvPr id="29709" name="Text Box 4"/>
          <p:cNvSpPr txBox="1">
            <a:spLocks noChangeArrowheads="1"/>
          </p:cNvSpPr>
          <p:nvPr/>
        </p:nvSpPr>
        <p:spPr bwMode="auto">
          <a:xfrm>
            <a:off x="381000" y="1206500"/>
            <a:ext cx="32717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/>
              <a:t>Untuk mode TE </a:t>
            </a:r>
          </a:p>
        </p:txBody>
      </p:sp>
      <p:sp>
        <p:nvSpPr>
          <p:cNvPr id="29710" name="Text Box 7"/>
          <p:cNvSpPr txBox="1">
            <a:spLocks noChangeArrowheads="1"/>
          </p:cNvSpPr>
          <p:nvPr/>
        </p:nvSpPr>
        <p:spPr bwMode="auto">
          <a:xfrm>
            <a:off x="4355055" y="4637089"/>
            <a:ext cx="36602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1450" indent="-171450">
              <a:spcBef>
                <a:spcPct val="50000"/>
              </a:spcBef>
              <a:buFontTx/>
              <a:buChar char="•"/>
            </a:pPr>
            <a:r>
              <a:rPr lang="en-US" b="1"/>
              <a:t>Substitusikan  untuk mode TE !</a:t>
            </a:r>
          </a:p>
        </p:txBody>
      </p:sp>
      <p:graphicFrame>
        <p:nvGraphicFramePr>
          <p:cNvPr id="29698" name="Object 8"/>
          <p:cNvGraphicFramePr>
            <a:graphicFrameLocks noChangeAspect="1"/>
          </p:cNvGraphicFramePr>
          <p:nvPr/>
        </p:nvGraphicFramePr>
        <p:xfrm>
          <a:off x="4525094" y="2346326"/>
          <a:ext cx="4154231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04" name="Equation" r:id="rId3" imgW="2260440" imgH="482400" progId="Equation.3">
                  <p:embed/>
                </p:oleObj>
              </mc:Choice>
              <mc:Fallback>
                <p:oleObj name="Equation" r:id="rId3" imgW="2260440" imgH="482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5094" y="2346326"/>
                        <a:ext cx="4154231" cy="957263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9" name="Object 9"/>
          <p:cNvGraphicFramePr>
            <a:graphicFrameLocks noChangeAspect="1"/>
          </p:cNvGraphicFramePr>
          <p:nvPr/>
        </p:nvGraphicFramePr>
        <p:xfrm>
          <a:off x="228674" y="2349501"/>
          <a:ext cx="4267103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05" name="Equation" r:id="rId5" imgW="2273040" imgH="457200" progId="Equation.3">
                  <p:embed/>
                </p:oleObj>
              </mc:Choice>
              <mc:Fallback>
                <p:oleObj name="Equation" r:id="rId5" imgW="227304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74" y="2349501"/>
                        <a:ext cx="4267103" cy="93027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Object 10"/>
          <p:cNvGraphicFramePr>
            <a:graphicFrameLocks noChangeAspect="1"/>
          </p:cNvGraphicFramePr>
          <p:nvPr/>
        </p:nvGraphicFramePr>
        <p:xfrm>
          <a:off x="4621839" y="3384551"/>
          <a:ext cx="4267102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06" name="Equation" r:id="rId7" imgW="2273040" imgH="457200" progId="Equation.3">
                  <p:embed/>
                </p:oleObj>
              </mc:Choice>
              <mc:Fallback>
                <p:oleObj name="Equation" r:id="rId7" imgW="2273040" imgH="457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1839" y="3384551"/>
                        <a:ext cx="4267102" cy="93027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11"/>
          <p:cNvGraphicFramePr>
            <a:graphicFrameLocks noChangeAspect="1"/>
          </p:cNvGraphicFramePr>
          <p:nvPr/>
        </p:nvGraphicFramePr>
        <p:xfrm>
          <a:off x="234537" y="3370264"/>
          <a:ext cx="4267103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07" name="Equation" r:id="rId9" imgW="2158920" imgH="457200" progId="Equation.3">
                  <p:embed/>
                </p:oleObj>
              </mc:Choice>
              <mc:Fallback>
                <p:oleObj name="Equation" r:id="rId9" imgW="2158920" imgH="457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537" y="3370264"/>
                        <a:ext cx="4267103" cy="979487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1" name="Text Box 12"/>
          <p:cNvSpPr txBox="1">
            <a:spLocks noChangeArrowheads="1"/>
          </p:cNvSpPr>
          <p:nvPr/>
        </p:nvSpPr>
        <p:spPr bwMode="auto">
          <a:xfrm>
            <a:off x="381000" y="1676400"/>
            <a:ext cx="81091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1450" indent="-171450">
              <a:spcBef>
                <a:spcPct val="50000"/>
              </a:spcBef>
              <a:buFontTx/>
              <a:buChar char="•"/>
            </a:pPr>
            <a:r>
              <a:rPr lang="en-US"/>
              <a:t>Dari 4 buah persamaan umum yang sudah kita dapatkan untuk WG rektangular ...</a:t>
            </a:r>
          </a:p>
        </p:txBody>
      </p:sp>
      <p:sp>
        <p:nvSpPr>
          <p:cNvPr id="29712" name="AutoShape 13"/>
          <p:cNvSpPr>
            <a:spLocks noChangeArrowheads="1"/>
          </p:cNvSpPr>
          <p:nvPr/>
        </p:nvSpPr>
        <p:spPr bwMode="auto">
          <a:xfrm>
            <a:off x="3452088" y="4713288"/>
            <a:ext cx="749051" cy="1611312"/>
          </a:xfrm>
          <a:prstGeom prst="downArrow">
            <a:avLst>
              <a:gd name="adj1" fmla="val 50000"/>
              <a:gd name="adj2" fmla="val 4965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9702" name="Object 15"/>
          <p:cNvGraphicFramePr>
            <a:graphicFrameLocks noChangeAspect="1"/>
          </p:cNvGraphicFramePr>
          <p:nvPr/>
        </p:nvGraphicFramePr>
        <p:xfrm>
          <a:off x="4621840" y="5072064"/>
          <a:ext cx="3754053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08" name="Equation" r:id="rId11" imgW="1815840" imgH="228600" progId="Equation.3">
                  <p:embed/>
                </p:oleObj>
              </mc:Choice>
              <mc:Fallback>
                <p:oleObj name="Equation" r:id="rId11" imgW="1815840" imgH="2286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1840" y="5072064"/>
                        <a:ext cx="3754053" cy="5111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3" name="Object 16"/>
          <p:cNvGraphicFramePr>
            <a:graphicFrameLocks noChangeAspect="1"/>
          </p:cNvGraphicFramePr>
          <p:nvPr/>
        </p:nvGraphicFramePr>
        <p:xfrm>
          <a:off x="4621839" y="5697538"/>
          <a:ext cx="949874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09" name="Equation" r:id="rId13" imgW="431640" imgH="228600" progId="Equation.3">
                  <p:embed/>
                </p:oleObj>
              </mc:Choice>
              <mc:Fallback>
                <p:oleObj name="Equation" r:id="rId13" imgW="431640" imgH="2286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1839" y="5697538"/>
                        <a:ext cx="949874" cy="5461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Group 19"/>
          <p:cNvGrpSpPr/>
          <p:nvPr/>
        </p:nvGrpSpPr>
        <p:grpSpPr>
          <a:xfrm>
            <a:off x="0" y="0"/>
            <a:ext cx="9144000" cy="609600"/>
            <a:chOff x="0" y="0"/>
            <a:chExt cx="9144000" cy="609600"/>
          </a:xfrm>
        </p:grpSpPr>
        <p:sp>
          <p:nvSpPr>
            <p:cNvPr id="21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0" y="0"/>
              <a:ext cx="9144000" cy="6096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 Box 6"/>
            <p:cNvSpPr txBox="1">
              <a:spLocks noChangeArrowheads="1"/>
            </p:cNvSpPr>
            <p:nvPr/>
          </p:nvSpPr>
          <p:spPr bwMode="auto">
            <a:xfrm>
              <a:off x="685800" y="76200"/>
              <a:ext cx="8229600" cy="480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sz="2800" b="1" dirty="0" err="1"/>
                <a:t>Persamaan</a:t>
              </a:r>
              <a:r>
                <a:rPr lang="en-US" sz="2800" b="1" dirty="0"/>
                <a:t> </a:t>
              </a:r>
              <a:r>
                <a:rPr lang="en-US" sz="2800" b="1" dirty="0" err="1"/>
                <a:t>medan</a:t>
              </a:r>
              <a:r>
                <a:rPr lang="en-US" sz="2800" b="1" dirty="0"/>
                <a:t> Mode TE  Rectangular WG    - 1 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841AF7-FD43-4931-8D73-4C1DC6F0269E}" type="slidenum">
              <a:rPr lang="en-US"/>
              <a:pPr/>
              <a:t>3</a:t>
            </a:fld>
            <a:endParaRPr lang="en-US"/>
          </a:p>
        </p:txBody>
      </p:sp>
      <p:sp>
        <p:nvSpPr>
          <p:cNvPr id="30731" name="Rectangle 5"/>
          <p:cNvSpPr>
            <a:spLocks noChangeArrowheads="1"/>
          </p:cNvSpPr>
          <p:nvPr/>
        </p:nvSpPr>
        <p:spPr bwMode="auto">
          <a:xfrm>
            <a:off x="0" y="1143000"/>
            <a:ext cx="9144000" cy="20716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722" name="Object 6"/>
          <p:cNvGraphicFramePr>
            <a:graphicFrameLocks noChangeAspect="1"/>
          </p:cNvGraphicFramePr>
          <p:nvPr/>
        </p:nvGraphicFramePr>
        <p:xfrm>
          <a:off x="20522" y="1320799"/>
          <a:ext cx="4467924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26" name="Equation" r:id="rId3" imgW="2438280" imgH="393480" progId="Equation.3">
                  <p:embed/>
                </p:oleObj>
              </mc:Choice>
              <mc:Fallback>
                <p:oleObj name="Equation" r:id="rId3" imgW="243828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22" y="1320799"/>
                        <a:ext cx="4467924" cy="779462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3" name="Object 7"/>
          <p:cNvGraphicFramePr>
            <a:graphicFrameLocks noChangeAspect="1"/>
          </p:cNvGraphicFramePr>
          <p:nvPr/>
        </p:nvGraphicFramePr>
        <p:xfrm>
          <a:off x="32249" y="2233612"/>
          <a:ext cx="4508968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27" name="Equation" r:id="rId5" imgW="2463480" imgH="393480" progId="Equation.3">
                  <p:embed/>
                </p:oleObj>
              </mc:Choice>
              <mc:Fallback>
                <p:oleObj name="Equation" r:id="rId5" imgW="2463480" imgH="393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49" y="2233612"/>
                        <a:ext cx="4508968" cy="77787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Object 8"/>
          <p:cNvGraphicFramePr>
            <a:graphicFrameLocks noChangeAspect="1"/>
          </p:cNvGraphicFramePr>
          <p:nvPr/>
        </p:nvGraphicFramePr>
        <p:xfrm>
          <a:off x="4629169" y="1320799"/>
          <a:ext cx="4456197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28" name="Equation" r:id="rId7" imgW="2438280" imgH="393480" progId="Equation.3">
                  <p:embed/>
                </p:oleObj>
              </mc:Choice>
              <mc:Fallback>
                <p:oleObj name="Equation" r:id="rId7" imgW="2438280" imgH="393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9169" y="1320799"/>
                        <a:ext cx="4456197" cy="77787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9"/>
          <p:cNvGraphicFramePr>
            <a:graphicFrameLocks noChangeAspect="1"/>
          </p:cNvGraphicFramePr>
          <p:nvPr/>
        </p:nvGraphicFramePr>
        <p:xfrm>
          <a:off x="4623305" y="2233612"/>
          <a:ext cx="4485515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29" name="Equation" r:id="rId9" imgW="2450880" imgH="393480" progId="Equation.3">
                  <p:embed/>
                </p:oleObj>
              </mc:Choice>
              <mc:Fallback>
                <p:oleObj name="Equation" r:id="rId9" imgW="2450880" imgH="3934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3305" y="2233612"/>
                        <a:ext cx="4485515" cy="77787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2" name="Text Box 11"/>
          <p:cNvSpPr txBox="1">
            <a:spLocks noChangeArrowheads="1"/>
          </p:cNvSpPr>
          <p:nvPr/>
        </p:nvSpPr>
        <p:spPr bwMode="auto">
          <a:xfrm>
            <a:off x="369395" y="3462336"/>
            <a:ext cx="8408141" cy="283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2400" b="1"/>
              <a:t>M, N, dan </a:t>
            </a:r>
            <a:r>
              <a:rPr lang="en-US" sz="2400" b="1">
                <a:sym typeface="Symbol" pitchFamily="18" charset="2"/>
              </a:rPr>
              <a:t></a:t>
            </a:r>
            <a:r>
              <a:rPr lang="en-US" sz="2400" b="1" baseline="-25000">
                <a:sym typeface="Symbol" pitchFamily="18" charset="2"/>
              </a:rPr>
              <a:t>mn</a:t>
            </a:r>
            <a:r>
              <a:rPr lang="en-US" sz="2400" b="1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sama seperti pada mode TM !!</a:t>
            </a:r>
            <a:endParaRPr lang="en-US" sz="2400" b="1"/>
          </a:p>
          <a:p>
            <a:pPr marL="285750" indent="-28575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2400" b="1"/>
              <a:t>Dengan mengalikan</a:t>
            </a:r>
            <a:r>
              <a:rPr lang="en-US"/>
              <a:t> persamaan dengan e</a:t>
            </a:r>
            <a:r>
              <a:rPr lang="en-US" baseline="30000"/>
              <a:t>j</a:t>
            </a:r>
            <a:r>
              <a:rPr lang="en-US" baseline="30000">
                <a:sym typeface="Symbol" pitchFamily="18" charset="2"/>
              </a:rPr>
              <a:t>t </a:t>
            </a:r>
            <a:r>
              <a:rPr lang="en-US">
                <a:sym typeface="Symbol" pitchFamily="18" charset="2"/>
              </a:rPr>
              <a:t> dan mengambil realnya, akan didapat </a:t>
            </a:r>
            <a:r>
              <a:rPr lang="en-US" sz="2400" b="1" i="1">
                <a:sym typeface="Symbol" pitchFamily="18" charset="2"/>
              </a:rPr>
              <a:t>persamaan bentuk waktu</a:t>
            </a:r>
            <a:r>
              <a:rPr lang="en-US" b="1" i="1">
                <a:sym typeface="Symbol" pitchFamily="18" charset="2"/>
              </a:rPr>
              <a:t> . </a:t>
            </a:r>
            <a:r>
              <a:rPr lang="en-US">
                <a:sym typeface="Symbol" pitchFamily="18" charset="2"/>
              </a:rPr>
              <a:t>Silakan dicari sendiri !!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>
                <a:sym typeface="Symbol" pitchFamily="18" charset="2"/>
              </a:rPr>
              <a:t>Parameter-parameter sekunder yang lain : </a:t>
            </a:r>
            <a:r>
              <a:rPr lang="en-US" sz="2400" b="1">
                <a:sym typeface="Symbol" pitchFamily="18" charset="2"/>
              </a:rPr>
              <a:t>f</a:t>
            </a:r>
            <a:r>
              <a:rPr lang="en-US" sz="2400" b="1" baseline="-25000">
                <a:sym typeface="Symbol" pitchFamily="18" charset="2"/>
              </a:rPr>
              <a:t>cut off</a:t>
            </a:r>
            <a:r>
              <a:rPr lang="en-US" sz="2400" b="1">
                <a:sym typeface="Symbol" pitchFamily="18" charset="2"/>
              </a:rPr>
              <a:t> , v</a:t>
            </a:r>
            <a:r>
              <a:rPr lang="en-US" sz="2400" b="1" baseline="-25000">
                <a:sym typeface="Symbol" pitchFamily="18" charset="2"/>
              </a:rPr>
              <a:t>mn</a:t>
            </a:r>
            <a:r>
              <a:rPr lang="en-US" sz="2400" b="1">
                <a:sym typeface="Symbol" pitchFamily="18" charset="2"/>
              </a:rPr>
              <a:t> , </a:t>
            </a:r>
            <a:r>
              <a:rPr lang="en-US" sz="2400" b="1" baseline="-25000">
                <a:sym typeface="Symbol" pitchFamily="18" charset="2"/>
              </a:rPr>
              <a:t>mn</a:t>
            </a:r>
            <a:r>
              <a:rPr lang="en-US">
                <a:sym typeface="Symbol" pitchFamily="18" charset="2"/>
              </a:rPr>
              <a:t>  sama seperti pada mode TM !!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2400" b="1">
                <a:sym typeface="Symbol" pitchFamily="18" charset="2"/>
              </a:rPr>
              <a:t>Tetapi impedansi intrinsik</a:t>
            </a:r>
            <a:r>
              <a:rPr lang="en-US">
                <a:sym typeface="Symbol" pitchFamily="18" charset="2"/>
              </a:rPr>
              <a:t> mode TE </a:t>
            </a:r>
            <a:r>
              <a:rPr lang="en-US" b="1" u="sng">
                <a:sym typeface="Symbol" pitchFamily="18" charset="2"/>
              </a:rPr>
              <a:t>berbeda</a:t>
            </a:r>
            <a:r>
              <a:rPr lang="en-US">
                <a:sym typeface="Symbol" pitchFamily="18" charset="2"/>
              </a:rPr>
              <a:t> dengan impedansi intinsik mode TM !</a:t>
            </a:r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0" y="0"/>
            <a:ext cx="9144000" cy="609600"/>
            <a:chOff x="0" y="0"/>
            <a:chExt cx="9144000" cy="609600"/>
          </a:xfrm>
        </p:grpSpPr>
        <p:sp>
          <p:nvSpPr>
            <p:cNvPr id="24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0" y="0"/>
              <a:ext cx="9144000" cy="6096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 Box 6"/>
            <p:cNvSpPr txBox="1">
              <a:spLocks noChangeArrowheads="1"/>
            </p:cNvSpPr>
            <p:nvPr/>
          </p:nvSpPr>
          <p:spPr bwMode="auto">
            <a:xfrm>
              <a:off x="685800" y="76200"/>
              <a:ext cx="8229600" cy="480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sz="2800" b="1" dirty="0" err="1"/>
                <a:t>Persamaan</a:t>
              </a:r>
              <a:r>
                <a:rPr lang="en-US" sz="2800" b="1" dirty="0"/>
                <a:t> </a:t>
              </a:r>
              <a:r>
                <a:rPr lang="en-US" sz="2800" b="1" dirty="0" err="1"/>
                <a:t>medan</a:t>
              </a:r>
              <a:r>
                <a:rPr lang="en-US" sz="2800" b="1" dirty="0"/>
                <a:t> Mode TE  Rectangular WG    - 2 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912007-EEEB-47CC-9E81-951501FA586E}" type="slidenum">
              <a:rPr lang="en-US"/>
              <a:pPr/>
              <a:t>4</a:t>
            </a:fld>
            <a:endParaRPr lang="en-US"/>
          </a:p>
        </p:txBody>
      </p:sp>
      <p:pic>
        <p:nvPicPr>
          <p:cNvPr id="3175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07934" y="3273425"/>
            <a:ext cx="5592235" cy="327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58" name="Text Box 4"/>
          <p:cNvSpPr txBox="1">
            <a:spLocks noChangeArrowheads="1"/>
          </p:cNvSpPr>
          <p:nvPr/>
        </p:nvSpPr>
        <p:spPr bwMode="auto">
          <a:xfrm>
            <a:off x="422166" y="768349"/>
            <a:ext cx="325419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u="sng"/>
              <a:t>Untuk mode TE, </a:t>
            </a:r>
          </a:p>
        </p:txBody>
      </p:sp>
      <p:graphicFrame>
        <p:nvGraphicFramePr>
          <p:cNvPr id="31746" name="Object 5"/>
          <p:cNvGraphicFramePr>
            <a:graphicFrameLocks noChangeAspect="1"/>
          </p:cNvGraphicFramePr>
          <p:nvPr/>
        </p:nvGraphicFramePr>
        <p:xfrm>
          <a:off x="5334001" y="1374775"/>
          <a:ext cx="3266168" cy="101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53" name="Equation" r:id="rId4" imgW="1638000" imgH="533160" progId="Equation.3">
                  <p:embed/>
                </p:oleObj>
              </mc:Choice>
              <mc:Fallback>
                <p:oleObj name="Equation" r:id="rId4" imgW="1638000" imgH="5331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1" y="1374775"/>
                        <a:ext cx="3266168" cy="1017587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7" name="Object 7"/>
          <p:cNvGraphicFramePr>
            <a:graphicFrameLocks noChangeAspect="1"/>
          </p:cNvGraphicFramePr>
          <p:nvPr/>
        </p:nvGraphicFramePr>
        <p:xfrm>
          <a:off x="3475542" y="1898649"/>
          <a:ext cx="1080334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54" name="Equation" r:id="rId6" imgW="571320" imgH="444240" progId="Equation.3">
                  <p:embed/>
                </p:oleObj>
              </mc:Choice>
              <mc:Fallback>
                <p:oleObj name="Equation" r:id="rId6" imgW="571320" imgH="4442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5542" y="1898649"/>
                        <a:ext cx="1080334" cy="906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Object 9"/>
          <p:cNvGraphicFramePr>
            <a:graphicFrameLocks noChangeAspect="1"/>
          </p:cNvGraphicFramePr>
          <p:nvPr/>
        </p:nvGraphicFramePr>
        <p:xfrm>
          <a:off x="5709504" y="2506661"/>
          <a:ext cx="1967177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55" name="Equation" r:id="rId8" imgW="952200" imgH="253800" progId="Equation.3">
                  <p:embed/>
                </p:oleObj>
              </mc:Choice>
              <mc:Fallback>
                <p:oleObj name="Equation" r:id="rId8" imgW="952200" imgH="253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9504" y="2506661"/>
                        <a:ext cx="1967177" cy="56515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10"/>
          <p:cNvGraphicFramePr>
            <a:graphicFrameLocks noChangeAspect="1"/>
          </p:cNvGraphicFramePr>
          <p:nvPr/>
        </p:nvGraphicFramePr>
        <p:xfrm>
          <a:off x="5709504" y="3186111"/>
          <a:ext cx="217826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56" name="Equation" r:id="rId10" imgW="1054080" imgH="253800" progId="Equation.3">
                  <p:embed/>
                </p:oleObj>
              </mc:Choice>
              <mc:Fallback>
                <p:oleObj name="Equation" r:id="rId10" imgW="1054080" imgH="253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9504" y="3186111"/>
                        <a:ext cx="2178260" cy="56515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11"/>
          <p:cNvGraphicFramePr>
            <a:graphicFrameLocks noChangeAspect="1"/>
          </p:cNvGraphicFramePr>
          <p:nvPr/>
        </p:nvGraphicFramePr>
        <p:xfrm>
          <a:off x="533400" y="1262061"/>
          <a:ext cx="2801419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57" name="Equation" r:id="rId12" imgW="1473120" imgH="736560" progId="Equation.3">
                  <p:embed/>
                </p:oleObj>
              </mc:Choice>
              <mc:Fallback>
                <p:oleObj name="Equation" r:id="rId12" imgW="1473120" imgH="7365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262061"/>
                        <a:ext cx="2801419" cy="140970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1" name="Object 12"/>
          <p:cNvGraphicFramePr>
            <a:graphicFrameLocks noChangeAspect="1"/>
          </p:cNvGraphicFramePr>
          <p:nvPr/>
        </p:nvGraphicFramePr>
        <p:xfrm>
          <a:off x="762245" y="2862261"/>
          <a:ext cx="1914406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58" name="Equation" r:id="rId14" imgW="927000" imgH="253800" progId="Equation.3">
                  <p:embed/>
                </p:oleObj>
              </mc:Choice>
              <mc:Fallback>
                <p:oleObj name="Equation" r:id="rId14" imgW="927000" imgH="253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245" y="2862261"/>
                        <a:ext cx="1914406" cy="56515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2" name="Object 13"/>
          <p:cNvGraphicFramePr>
            <a:graphicFrameLocks noChangeAspect="1"/>
          </p:cNvGraphicFramePr>
          <p:nvPr/>
        </p:nvGraphicFramePr>
        <p:xfrm>
          <a:off x="749053" y="3579811"/>
          <a:ext cx="2125489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59" name="Equation" r:id="rId16" imgW="1028520" imgH="253800" progId="Equation.3">
                  <p:embed/>
                </p:oleObj>
              </mc:Choice>
              <mc:Fallback>
                <p:oleObj name="Equation" r:id="rId16" imgW="1028520" imgH="2538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053" y="3579811"/>
                        <a:ext cx="2125489" cy="56515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9" name="Text Box 14"/>
          <p:cNvSpPr txBox="1">
            <a:spLocks noChangeArrowheads="1"/>
          </p:cNvSpPr>
          <p:nvPr/>
        </p:nvSpPr>
        <p:spPr bwMode="auto">
          <a:xfrm>
            <a:off x="5083584" y="922337"/>
            <a:ext cx="35165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u="sng"/>
              <a:t>Bandingkan dengan  mode TM, </a:t>
            </a:r>
          </a:p>
        </p:txBody>
      </p:sp>
      <p:sp>
        <p:nvSpPr>
          <p:cNvPr id="31760" name="Text Box 15"/>
          <p:cNvSpPr txBox="1">
            <a:spLocks noChangeArrowheads="1"/>
          </p:cNvSpPr>
          <p:nvPr/>
        </p:nvSpPr>
        <p:spPr bwMode="auto">
          <a:xfrm>
            <a:off x="422166" y="5487987"/>
            <a:ext cx="3535641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sz="1800" b="1"/>
              <a:t>Grafik impedansi intrinsik untuk mode TE dan TM 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0" y="0"/>
            <a:ext cx="9144000" cy="609600"/>
            <a:chOff x="0" y="0"/>
            <a:chExt cx="9144000" cy="609600"/>
          </a:xfrm>
        </p:grpSpPr>
        <p:sp>
          <p:nvSpPr>
            <p:cNvPr id="24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0" y="0"/>
              <a:ext cx="9144000" cy="6096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 Box 6"/>
            <p:cNvSpPr txBox="1">
              <a:spLocks noChangeArrowheads="1"/>
            </p:cNvSpPr>
            <p:nvPr/>
          </p:nvSpPr>
          <p:spPr bwMode="auto">
            <a:xfrm>
              <a:off x="685800" y="76200"/>
              <a:ext cx="8229600" cy="480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sz="2800" b="1" dirty="0" err="1"/>
                <a:t>Persamaan</a:t>
              </a:r>
              <a:r>
                <a:rPr lang="en-US" sz="2800" b="1" dirty="0"/>
                <a:t> </a:t>
              </a:r>
              <a:r>
                <a:rPr lang="en-US" sz="2800" b="1" dirty="0" err="1"/>
                <a:t>medan</a:t>
              </a:r>
              <a:r>
                <a:rPr lang="en-US" sz="2800" b="1" dirty="0"/>
                <a:t> Mode TE  Rectangular WG    - 3 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569075"/>
            <a:ext cx="2133600" cy="365125"/>
          </a:xfrm>
          <a:noFill/>
        </p:spPr>
        <p:txBody>
          <a:bodyPr/>
          <a:lstStyle/>
          <a:p>
            <a:fld id="{C34BBB22-37D2-4045-97B5-0639FA4BE3A9}" type="slidenum">
              <a:rPr lang="en-US"/>
              <a:pPr/>
              <a:t>5</a:t>
            </a:fld>
            <a:endParaRPr lang="en-US"/>
          </a:p>
        </p:txBody>
      </p:sp>
      <p:graphicFrame>
        <p:nvGraphicFramePr>
          <p:cNvPr id="32770" name="Object 4"/>
          <p:cNvGraphicFramePr>
            <a:graphicFrameLocks noChangeAspect="1"/>
          </p:cNvGraphicFramePr>
          <p:nvPr/>
        </p:nvGraphicFramePr>
        <p:xfrm>
          <a:off x="567287" y="909638"/>
          <a:ext cx="1310474" cy="267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72" name="Clip" r:id="rId3" imgW="1728720" imgH="3252600" progId="">
                  <p:embed/>
                </p:oleObj>
              </mc:Choice>
              <mc:Fallback>
                <p:oleObj name="Clip" r:id="rId3" imgW="1728720" imgH="32526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287" y="909638"/>
                        <a:ext cx="1310474" cy="2670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6" name="Text Box 5"/>
          <p:cNvSpPr txBox="1">
            <a:spLocks noChangeArrowheads="1"/>
          </p:cNvSpPr>
          <p:nvPr/>
        </p:nvSpPr>
        <p:spPr bwMode="auto">
          <a:xfrm>
            <a:off x="2058060" y="871538"/>
            <a:ext cx="6930560" cy="5749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8600" indent="-22860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2200" dirty="0" err="1"/>
              <a:t>Pada</a:t>
            </a:r>
            <a:r>
              <a:rPr lang="en-US" sz="2200" dirty="0"/>
              <a:t> </a:t>
            </a:r>
            <a:r>
              <a:rPr lang="en-US" sz="2200" dirty="0" err="1"/>
              <a:t>umumnya</a:t>
            </a:r>
            <a:r>
              <a:rPr lang="en-US" sz="2200" dirty="0"/>
              <a:t>, waveguide </a:t>
            </a:r>
            <a:r>
              <a:rPr lang="en-US" sz="2200" dirty="0" err="1"/>
              <a:t>direncanakan</a:t>
            </a:r>
            <a:r>
              <a:rPr lang="en-US" sz="2200" dirty="0"/>
              <a:t> untuk </a:t>
            </a:r>
            <a:r>
              <a:rPr lang="en-US" sz="2200" dirty="0" err="1"/>
              <a:t>mendukung</a:t>
            </a:r>
            <a:r>
              <a:rPr lang="en-US" sz="2200" dirty="0"/>
              <a:t> mode </a:t>
            </a:r>
            <a:r>
              <a:rPr lang="en-US" sz="2200" dirty="0" err="1"/>
              <a:t>terendah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mode </a:t>
            </a:r>
            <a:r>
              <a:rPr lang="en-US" sz="2200" dirty="0" err="1"/>
              <a:t>lainnya</a:t>
            </a:r>
            <a:r>
              <a:rPr lang="en-US" sz="2200" dirty="0"/>
              <a:t> yang </a:t>
            </a:r>
            <a:r>
              <a:rPr lang="en-US" sz="2200" dirty="0" err="1"/>
              <a:t>lebih</a:t>
            </a:r>
            <a:r>
              <a:rPr lang="en-US" sz="2200" dirty="0"/>
              <a:t> </a:t>
            </a:r>
            <a:r>
              <a:rPr lang="en-US" sz="2200" dirty="0" err="1"/>
              <a:t>tinggi</a:t>
            </a:r>
            <a:r>
              <a:rPr lang="en-US" sz="2200" dirty="0"/>
              <a:t> </a:t>
            </a:r>
            <a:r>
              <a:rPr lang="en-US" sz="2200" dirty="0" err="1"/>
              <a:t>dihindarkan</a:t>
            </a:r>
            <a:endParaRPr lang="en-US" sz="2200" dirty="0"/>
          </a:p>
          <a:p>
            <a:pPr marL="228600" indent="-22860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2200" dirty="0"/>
              <a:t>Untuk </a:t>
            </a:r>
            <a:r>
              <a:rPr lang="en-US" sz="2200" dirty="0" err="1"/>
              <a:t>bumbung</a:t>
            </a:r>
            <a:r>
              <a:rPr lang="en-US" sz="2200" dirty="0"/>
              <a:t> </a:t>
            </a:r>
            <a:r>
              <a:rPr lang="en-US" sz="2200" dirty="0" err="1"/>
              <a:t>gelombang</a:t>
            </a:r>
            <a:r>
              <a:rPr lang="en-US" sz="2200" dirty="0"/>
              <a:t> </a:t>
            </a:r>
            <a:r>
              <a:rPr lang="en-US" sz="2200" dirty="0" err="1"/>
              <a:t>rektangular</a:t>
            </a:r>
            <a:r>
              <a:rPr lang="en-US" sz="2200" dirty="0"/>
              <a:t>, mode </a:t>
            </a:r>
            <a:r>
              <a:rPr lang="en-US" sz="2200" dirty="0" err="1"/>
              <a:t>terendah</a:t>
            </a:r>
            <a:r>
              <a:rPr lang="en-US" sz="2200" dirty="0"/>
              <a:t> </a:t>
            </a:r>
            <a:r>
              <a:rPr lang="en-US" sz="2200" dirty="0" err="1"/>
              <a:t>adalah</a:t>
            </a:r>
            <a:r>
              <a:rPr lang="en-US" sz="2200" dirty="0"/>
              <a:t> mode TE</a:t>
            </a:r>
            <a:r>
              <a:rPr lang="en-US" sz="2200" baseline="-25000" dirty="0"/>
              <a:t>10</a:t>
            </a:r>
            <a:r>
              <a:rPr lang="en-US" sz="2200" dirty="0"/>
              <a:t> </a:t>
            </a:r>
            <a:r>
              <a:rPr lang="en-US" sz="2200" dirty="0" err="1"/>
              <a:t>atau</a:t>
            </a:r>
            <a:r>
              <a:rPr lang="en-US" sz="2200" dirty="0"/>
              <a:t> TE</a:t>
            </a:r>
            <a:r>
              <a:rPr lang="en-US" sz="2200" baseline="-25000" dirty="0"/>
              <a:t>01</a:t>
            </a:r>
            <a:r>
              <a:rPr lang="en-US" sz="2200" dirty="0"/>
              <a:t> </a:t>
            </a:r>
            <a:r>
              <a:rPr lang="en-US" sz="2200" dirty="0" err="1"/>
              <a:t>tergantung</a:t>
            </a:r>
            <a:r>
              <a:rPr lang="en-US" sz="2200" dirty="0"/>
              <a:t> dari </a:t>
            </a:r>
            <a:r>
              <a:rPr lang="en-US" sz="2200" dirty="0" err="1"/>
              <a:t>dimensi</a:t>
            </a:r>
            <a:r>
              <a:rPr lang="en-US" sz="2200" dirty="0"/>
              <a:t> </a:t>
            </a:r>
            <a:r>
              <a:rPr lang="en-US" sz="2200" dirty="0" err="1"/>
              <a:t>bumbung</a:t>
            </a:r>
            <a:r>
              <a:rPr lang="en-US" sz="2200" dirty="0"/>
              <a:t> </a:t>
            </a:r>
            <a:r>
              <a:rPr lang="en-US" sz="2200" dirty="0" err="1"/>
              <a:t>gelombang</a:t>
            </a:r>
            <a:r>
              <a:rPr lang="en-US" sz="2200" dirty="0"/>
              <a:t>. Hal ini </a:t>
            </a:r>
            <a:r>
              <a:rPr lang="en-US" sz="2200" dirty="0" err="1"/>
              <a:t>karena</a:t>
            </a:r>
            <a:r>
              <a:rPr lang="en-US" sz="2200" dirty="0"/>
              <a:t> mode-mode </a:t>
            </a:r>
            <a:r>
              <a:rPr lang="en-US" sz="2200" dirty="0" err="1"/>
              <a:t>tersebut</a:t>
            </a:r>
            <a:r>
              <a:rPr lang="en-US" sz="2200" dirty="0"/>
              <a:t> </a:t>
            </a:r>
            <a:r>
              <a:rPr lang="en-US" sz="2200" dirty="0" err="1"/>
              <a:t>kemungkinan</a:t>
            </a:r>
            <a:r>
              <a:rPr lang="en-US" sz="2200" dirty="0"/>
              <a:t> </a:t>
            </a:r>
            <a:r>
              <a:rPr lang="en-US" sz="2200" dirty="0" err="1"/>
              <a:t>memiliki</a:t>
            </a:r>
            <a:r>
              <a:rPr lang="en-US" sz="2200" dirty="0"/>
              <a:t> </a:t>
            </a:r>
            <a:r>
              <a:rPr lang="en-US" sz="2200" dirty="0" err="1"/>
              <a:t>frekuensi</a:t>
            </a:r>
            <a:r>
              <a:rPr lang="en-US" sz="2200" dirty="0"/>
              <a:t> cutoff </a:t>
            </a:r>
            <a:r>
              <a:rPr lang="en-US" sz="2200" dirty="0" err="1"/>
              <a:t>terendah</a:t>
            </a:r>
            <a:r>
              <a:rPr lang="en-US" sz="2200" dirty="0"/>
              <a:t>. </a:t>
            </a:r>
          </a:p>
          <a:p>
            <a:pPr marL="228600" indent="-22860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endParaRPr lang="en-US" sz="2400" dirty="0"/>
          </a:p>
          <a:p>
            <a:pPr marL="228600" indent="-22860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endParaRPr lang="en-US" sz="2400" dirty="0"/>
          </a:p>
          <a:p>
            <a:pPr marL="228600" indent="-22860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2200" b="1" dirty="0" err="1"/>
              <a:t>Jika</a:t>
            </a:r>
            <a:r>
              <a:rPr lang="en-US" sz="2200" b="1" dirty="0"/>
              <a:t> a &gt; b</a:t>
            </a:r>
            <a:r>
              <a:rPr lang="en-US" sz="2200" dirty="0"/>
              <a:t> , mode </a:t>
            </a:r>
            <a:r>
              <a:rPr lang="en-US" sz="2200" dirty="0" err="1"/>
              <a:t>terendah</a:t>
            </a:r>
            <a:r>
              <a:rPr lang="en-US" sz="2200" dirty="0"/>
              <a:t> </a:t>
            </a:r>
            <a:r>
              <a:rPr lang="en-US" sz="2200" dirty="0" err="1"/>
              <a:t>adalah</a:t>
            </a:r>
            <a:r>
              <a:rPr lang="en-US" sz="2200" dirty="0"/>
              <a:t> TE</a:t>
            </a:r>
            <a:r>
              <a:rPr lang="en-US" sz="2200" baseline="-25000" dirty="0"/>
              <a:t>10</a:t>
            </a:r>
            <a:r>
              <a:rPr lang="en-US" sz="2200" dirty="0"/>
              <a:t> , </a:t>
            </a:r>
            <a:r>
              <a:rPr lang="en-US" sz="2200" dirty="0" err="1"/>
              <a:t>sedangkan</a:t>
            </a:r>
            <a:r>
              <a:rPr lang="en-US" sz="2200" dirty="0"/>
              <a:t>       </a:t>
            </a:r>
            <a:r>
              <a:rPr lang="en-US" sz="2200" b="1" dirty="0" err="1"/>
              <a:t>jika</a:t>
            </a:r>
            <a:r>
              <a:rPr lang="en-US" sz="2200" b="1" dirty="0"/>
              <a:t> a &lt; b</a:t>
            </a:r>
            <a:r>
              <a:rPr lang="en-US" sz="2200" dirty="0"/>
              <a:t> ,  mode </a:t>
            </a:r>
            <a:r>
              <a:rPr lang="en-US" sz="2200" dirty="0" err="1"/>
              <a:t>terendah</a:t>
            </a:r>
            <a:r>
              <a:rPr lang="en-US" sz="2200" dirty="0"/>
              <a:t> </a:t>
            </a:r>
            <a:r>
              <a:rPr lang="en-US" sz="2200" dirty="0" err="1"/>
              <a:t>adalah</a:t>
            </a:r>
            <a:r>
              <a:rPr lang="en-US" sz="2200" dirty="0"/>
              <a:t> TE</a:t>
            </a:r>
            <a:r>
              <a:rPr lang="en-US" sz="2200" baseline="-25000" dirty="0"/>
              <a:t>01</a:t>
            </a:r>
          </a:p>
          <a:p>
            <a:pPr marL="228600" indent="-22860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2200" dirty="0"/>
              <a:t>Untuk mode TM, mode </a:t>
            </a:r>
            <a:r>
              <a:rPr lang="en-US" sz="2200" dirty="0" err="1"/>
              <a:t>terendah</a:t>
            </a:r>
            <a:r>
              <a:rPr lang="en-US" sz="2200" dirty="0"/>
              <a:t> </a:t>
            </a:r>
            <a:r>
              <a:rPr lang="en-US" sz="2200" dirty="0" err="1"/>
              <a:t>adalah</a:t>
            </a:r>
            <a:r>
              <a:rPr lang="en-US" sz="2200" dirty="0"/>
              <a:t> TM</a:t>
            </a:r>
            <a:r>
              <a:rPr lang="en-US" sz="2200" baseline="-25000" dirty="0"/>
              <a:t>11</a:t>
            </a:r>
            <a:r>
              <a:rPr lang="en-US" sz="2200" dirty="0"/>
              <a:t> , </a:t>
            </a:r>
            <a:r>
              <a:rPr lang="en-US" sz="2200" dirty="0" err="1"/>
              <a:t>karena</a:t>
            </a:r>
            <a:r>
              <a:rPr lang="en-US" sz="2200" dirty="0"/>
              <a:t> </a:t>
            </a:r>
            <a:r>
              <a:rPr lang="en-US" sz="2200" dirty="0" err="1"/>
              <a:t>jika</a:t>
            </a:r>
            <a:r>
              <a:rPr lang="en-US" sz="2200" dirty="0"/>
              <a:t> </a:t>
            </a:r>
            <a:r>
              <a:rPr lang="en-US" sz="2200" dirty="0" err="1"/>
              <a:t>salah</a:t>
            </a:r>
            <a:r>
              <a:rPr lang="en-US" sz="2200" dirty="0"/>
              <a:t> </a:t>
            </a:r>
            <a:r>
              <a:rPr lang="en-US" sz="2200" dirty="0" err="1"/>
              <a:t>satu</a:t>
            </a:r>
            <a:r>
              <a:rPr lang="en-US" sz="2200" dirty="0"/>
              <a:t> m </a:t>
            </a:r>
            <a:r>
              <a:rPr lang="en-US" sz="2200" dirty="0" err="1"/>
              <a:t>atau</a:t>
            </a:r>
            <a:r>
              <a:rPr lang="en-US" sz="2200" dirty="0"/>
              <a:t> n </a:t>
            </a:r>
            <a:r>
              <a:rPr lang="en-US" sz="2200" dirty="0" err="1"/>
              <a:t>sama</a:t>
            </a:r>
            <a:r>
              <a:rPr lang="en-US" sz="2200" dirty="0"/>
              <a:t> dengan 0, </a:t>
            </a:r>
            <a:r>
              <a:rPr lang="en-US" sz="2200" dirty="0" err="1"/>
              <a:t>maka</a:t>
            </a:r>
            <a:r>
              <a:rPr lang="en-US" sz="2200" dirty="0"/>
              <a:t> </a:t>
            </a:r>
            <a:r>
              <a:rPr lang="en-US" sz="2200" dirty="0" err="1"/>
              <a:t>semua</a:t>
            </a:r>
            <a:r>
              <a:rPr lang="en-US" sz="2200" dirty="0"/>
              <a:t> </a:t>
            </a:r>
            <a:r>
              <a:rPr lang="en-US" sz="2200" dirty="0" err="1"/>
              <a:t>komponen</a:t>
            </a:r>
            <a:r>
              <a:rPr lang="en-US" sz="2200" dirty="0"/>
              <a:t> </a:t>
            </a:r>
            <a:r>
              <a:rPr lang="en-US" sz="2200" dirty="0" err="1"/>
              <a:t>medan</a:t>
            </a:r>
            <a:r>
              <a:rPr lang="en-US" sz="2200" dirty="0"/>
              <a:t> yang lain </a:t>
            </a:r>
            <a:r>
              <a:rPr lang="en-US" sz="2200" dirty="0" err="1"/>
              <a:t>juga</a:t>
            </a:r>
            <a:r>
              <a:rPr lang="en-US" sz="2200" dirty="0"/>
              <a:t> = 0</a:t>
            </a:r>
          </a:p>
        </p:txBody>
      </p:sp>
      <p:graphicFrame>
        <p:nvGraphicFramePr>
          <p:cNvPr id="32771" name="Object 6"/>
          <p:cNvGraphicFramePr>
            <a:graphicFrameLocks noChangeAspect="1"/>
          </p:cNvGraphicFramePr>
          <p:nvPr/>
        </p:nvGraphicFramePr>
        <p:xfrm>
          <a:off x="2895600" y="3565525"/>
          <a:ext cx="42672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73" name="Equation" r:id="rId5" imgW="2108160" imgH="520560" progId="Equation.3">
                  <p:embed/>
                </p:oleObj>
              </mc:Choice>
              <mc:Fallback>
                <p:oleObj name="Equation" r:id="rId5" imgW="2108160" imgH="5205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565525"/>
                        <a:ext cx="4267200" cy="97790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123132" y="4519614"/>
            <a:ext cx="1846977" cy="1539875"/>
            <a:chOff x="84" y="2713"/>
            <a:chExt cx="1260" cy="970"/>
          </a:xfrm>
        </p:grpSpPr>
        <p:sp>
          <p:nvSpPr>
            <p:cNvPr id="32778" name="Rectangle 25"/>
            <p:cNvSpPr>
              <a:spLocks noChangeArrowheads="1"/>
            </p:cNvSpPr>
            <p:nvPr/>
          </p:nvSpPr>
          <p:spPr bwMode="auto">
            <a:xfrm>
              <a:off x="291" y="3072"/>
              <a:ext cx="705" cy="42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9" name="Line 26"/>
            <p:cNvSpPr>
              <a:spLocks noChangeShapeType="1"/>
            </p:cNvSpPr>
            <p:nvPr/>
          </p:nvSpPr>
          <p:spPr bwMode="auto">
            <a:xfrm flipV="1">
              <a:off x="291" y="2713"/>
              <a:ext cx="705" cy="35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0" name="Line 27"/>
            <p:cNvSpPr>
              <a:spLocks noChangeShapeType="1"/>
            </p:cNvSpPr>
            <p:nvPr/>
          </p:nvSpPr>
          <p:spPr bwMode="auto">
            <a:xfrm flipV="1">
              <a:off x="996" y="2892"/>
              <a:ext cx="348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1" name="Line 28"/>
            <p:cNvSpPr>
              <a:spLocks noChangeShapeType="1"/>
            </p:cNvSpPr>
            <p:nvPr/>
          </p:nvSpPr>
          <p:spPr bwMode="auto">
            <a:xfrm flipV="1">
              <a:off x="996" y="3312"/>
              <a:ext cx="348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2" name="Text Box 29"/>
            <p:cNvSpPr txBox="1">
              <a:spLocks noChangeArrowheads="1"/>
            </p:cNvSpPr>
            <p:nvPr/>
          </p:nvSpPr>
          <p:spPr bwMode="auto">
            <a:xfrm>
              <a:off x="84" y="3140"/>
              <a:ext cx="15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/>
                <a:t>a</a:t>
              </a:r>
            </a:p>
          </p:txBody>
        </p:sp>
        <p:sp>
          <p:nvSpPr>
            <p:cNvPr id="32783" name="Text Box 30"/>
            <p:cNvSpPr txBox="1">
              <a:spLocks noChangeArrowheads="1"/>
            </p:cNvSpPr>
            <p:nvPr/>
          </p:nvSpPr>
          <p:spPr bwMode="auto">
            <a:xfrm>
              <a:off x="532" y="3450"/>
              <a:ext cx="15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/>
                <a:t>b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0" y="0"/>
            <a:ext cx="9144000" cy="609600"/>
            <a:chOff x="0" y="0"/>
            <a:chExt cx="9144000" cy="609600"/>
          </a:xfrm>
        </p:grpSpPr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0" y="0"/>
              <a:ext cx="9144000" cy="6096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 Box 6"/>
            <p:cNvSpPr txBox="1">
              <a:spLocks noChangeArrowheads="1"/>
            </p:cNvSpPr>
            <p:nvPr/>
          </p:nvSpPr>
          <p:spPr bwMode="auto">
            <a:xfrm>
              <a:off x="685800" y="76200"/>
              <a:ext cx="8229600" cy="480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sz="2800" b="1" dirty="0" err="1"/>
                <a:t>Persamaan</a:t>
              </a:r>
              <a:r>
                <a:rPr lang="en-US" sz="2800" b="1" dirty="0"/>
                <a:t> </a:t>
              </a:r>
              <a:r>
                <a:rPr lang="en-US" sz="2800" b="1" dirty="0" err="1"/>
                <a:t>medan</a:t>
              </a:r>
              <a:r>
                <a:rPr lang="en-US" sz="2800" b="1" dirty="0"/>
                <a:t> Mode TE  Rectangular WG    - 4 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0B05ABB-3043-4B38-8473-9B74E6549E4D}" type="slidenum">
              <a:rPr lang="en-US"/>
              <a:pPr/>
              <a:t>6</a:t>
            </a:fld>
            <a:endParaRPr lang="en-US"/>
          </a:p>
        </p:txBody>
      </p:sp>
      <p:sp>
        <p:nvSpPr>
          <p:cNvPr id="33807" name="Rectangle 18"/>
          <p:cNvSpPr>
            <a:spLocks noChangeArrowheads="1"/>
          </p:cNvSpPr>
          <p:nvPr/>
        </p:nvSpPr>
        <p:spPr bwMode="auto">
          <a:xfrm>
            <a:off x="20522" y="4514850"/>
            <a:ext cx="9144000" cy="1809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9" name="Text Box 3"/>
          <p:cNvSpPr txBox="1">
            <a:spLocks noChangeArrowheads="1"/>
          </p:cNvSpPr>
          <p:nvPr/>
        </p:nvSpPr>
        <p:spPr bwMode="auto">
          <a:xfrm>
            <a:off x="316625" y="671513"/>
            <a:ext cx="562888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Persamaan medan untuk mode TE</a:t>
            </a:r>
            <a:r>
              <a:rPr lang="en-US" sz="2400" b="1" baseline="-25000"/>
              <a:t>10</a:t>
            </a:r>
            <a:r>
              <a:rPr lang="en-US" sz="2400" b="1"/>
              <a:t> , </a:t>
            </a:r>
          </a:p>
        </p:txBody>
      </p:sp>
      <p:sp>
        <p:nvSpPr>
          <p:cNvPr id="33810" name="Rectangle 4"/>
          <p:cNvSpPr>
            <a:spLocks noChangeArrowheads="1"/>
          </p:cNvSpPr>
          <p:nvPr/>
        </p:nvSpPr>
        <p:spPr bwMode="auto">
          <a:xfrm>
            <a:off x="0" y="1198564"/>
            <a:ext cx="9144000" cy="20716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3794" name="Object 5"/>
          <p:cNvGraphicFramePr>
            <a:graphicFrameLocks noChangeAspect="1"/>
          </p:cNvGraphicFramePr>
          <p:nvPr/>
        </p:nvGraphicFramePr>
        <p:xfrm>
          <a:off x="20522" y="1376363"/>
          <a:ext cx="4467924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04" name="Equation" r:id="rId3" imgW="2438280" imgH="393480" progId="Equation.3">
                  <p:embed/>
                </p:oleObj>
              </mc:Choice>
              <mc:Fallback>
                <p:oleObj name="Equation" r:id="rId3" imgW="243828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22" y="1376363"/>
                        <a:ext cx="4467924" cy="779462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5" name="Object 6"/>
          <p:cNvGraphicFramePr>
            <a:graphicFrameLocks noChangeAspect="1"/>
          </p:cNvGraphicFramePr>
          <p:nvPr/>
        </p:nvGraphicFramePr>
        <p:xfrm>
          <a:off x="32249" y="2289176"/>
          <a:ext cx="4508968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05" name="Equation" r:id="rId5" imgW="2463480" imgH="393480" progId="Equation.3">
                  <p:embed/>
                </p:oleObj>
              </mc:Choice>
              <mc:Fallback>
                <p:oleObj name="Equation" r:id="rId5" imgW="246348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49" y="2289176"/>
                        <a:ext cx="4508968" cy="77787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6" name="Object 7"/>
          <p:cNvGraphicFramePr>
            <a:graphicFrameLocks noChangeAspect="1"/>
          </p:cNvGraphicFramePr>
          <p:nvPr/>
        </p:nvGraphicFramePr>
        <p:xfrm>
          <a:off x="4629169" y="1376364"/>
          <a:ext cx="4456197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06" name="Equation" r:id="rId7" imgW="2438280" imgH="393480" progId="Equation.3">
                  <p:embed/>
                </p:oleObj>
              </mc:Choice>
              <mc:Fallback>
                <p:oleObj name="Equation" r:id="rId7" imgW="2438280" imgH="393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9169" y="1376364"/>
                        <a:ext cx="4456197" cy="77787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" name="Object 8"/>
          <p:cNvGraphicFramePr>
            <a:graphicFrameLocks noChangeAspect="1"/>
          </p:cNvGraphicFramePr>
          <p:nvPr/>
        </p:nvGraphicFramePr>
        <p:xfrm>
          <a:off x="4623305" y="2289176"/>
          <a:ext cx="4485515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07" name="Equation" r:id="rId9" imgW="2450880" imgH="393480" progId="Equation.3">
                  <p:embed/>
                </p:oleObj>
              </mc:Choice>
              <mc:Fallback>
                <p:oleObj name="Equation" r:id="rId9" imgW="2450880" imgH="393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3305" y="2289176"/>
                        <a:ext cx="4485515" cy="77787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11" name="AutoShape 9"/>
          <p:cNvSpPr>
            <a:spLocks noChangeArrowheads="1"/>
          </p:cNvSpPr>
          <p:nvPr/>
        </p:nvSpPr>
        <p:spPr bwMode="auto">
          <a:xfrm>
            <a:off x="2075650" y="3390900"/>
            <a:ext cx="527708" cy="990600"/>
          </a:xfrm>
          <a:prstGeom prst="downArrow">
            <a:avLst>
              <a:gd name="adj1" fmla="val 50000"/>
              <a:gd name="adj2" fmla="val 4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2" name="Text Box 10"/>
          <p:cNvSpPr txBox="1">
            <a:spLocks noChangeArrowheads="1"/>
          </p:cNvSpPr>
          <p:nvPr/>
        </p:nvSpPr>
        <p:spPr bwMode="auto">
          <a:xfrm>
            <a:off x="3007934" y="3390900"/>
            <a:ext cx="39929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8600" indent="-228600">
              <a:spcBef>
                <a:spcPct val="50000"/>
              </a:spcBef>
              <a:buFontTx/>
              <a:buChar char="•"/>
            </a:pPr>
            <a:r>
              <a:rPr lang="en-US" sz="2400"/>
              <a:t>m = 1   dan    n = 0</a:t>
            </a:r>
          </a:p>
        </p:txBody>
      </p:sp>
      <p:graphicFrame>
        <p:nvGraphicFramePr>
          <p:cNvPr id="33798" name="Object 12"/>
          <p:cNvGraphicFramePr>
            <a:graphicFrameLocks noChangeAspect="1"/>
          </p:cNvGraphicFramePr>
          <p:nvPr/>
        </p:nvGraphicFramePr>
        <p:xfrm>
          <a:off x="337147" y="5292726"/>
          <a:ext cx="2301391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08" name="Equation" r:id="rId11" imgW="1257120" imgH="393480" progId="Equation.3">
                  <p:embed/>
                </p:oleObj>
              </mc:Choice>
              <mc:Fallback>
                <p:oleObj name="Equation" r:id="rId11" imgW="1257120" imgH="3934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147" y="5292726"/>
                        <a:ext cx="2301391" cy="77787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9" name="Object 13"/>
          <p:cNvGraphicFramePr>
            <a:graphicFrameLocks noChangeAspect="1"/>
          </p:cNvGraphicFramePr>
          <p:nvPr/>
        </p:nvGraphicFramePr>
        <p:xfrm>
          <a:off x="351805" y="4676776"/>
          <a:ext cx="787164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09" name="Equation" r:id="rId13" imgW="431640" imgH="228600" progId="Equation.3">
                  <p:embed/>
                </p:oleObj>
              </mc:Choice>
              <mc:Fallback>
                <p:oleObj name="Equation" r:id="rId13" imgW="431640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805" y="4676776"/>
                        <a:ext cx="787164" cy="45402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0" name="Object 14"/>
          <p:cNvGraphicFramePr>
            <a:graphicFrameLocks noChangeAspect="1"/>
          </p:cNvGraphicFramePr>
          <p:nvPr/>
        </p:nvGraphicFramePr>
        <p:xfrm>
          <a:off x="2751409" y="4676776"/>
          <a:ext cx="80915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10" name="Equation" r:id="rId15" imgW="444240" imgH="228600" progId="Equation.3">
                  <p:embed/>
                </p:oleObj>
              </mc:Choice>
              <mc:Fallback>
                <p:oleObj name="Equation" r:id="rId15" imgW="444240" imgH="228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1409" y="4676776"/>
                        <a:ext cx="809152" cy="45402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1" name="Object 15"/>
          <p:cNvGraphicFramePr>
            <a:graphicFrameLocks noChangeAspect="1"/>
          </p:cNvGraphicFramePr>
          <p:nvPr/>
        </p:nvGraphicFramePr>
        <p:xfrm>
          <a:off x="2729422" y="5292726"/>
          <a:ext cx="2928777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11" name="Equation" r:id="rId17" imgW="1600200" imgH="393480" progId="Equation.3">
                  <p:embed/>
                </p:oleObj>
              </mc:Choice>
              <mc:Fallback>
                <p:oleObj name="Equation" r:id="rId17" imgW="1600200" imgH="3934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9422" y="5292726"/>
                        <a:ext cx="2928777" cy="77787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2" name="Object 16"/>
          <p:cNvGraphicFramePr>
            <a:graphicFrameLocks noChangeAspect="1"/>
          </p:cNvGraphicFramePr>
          <p:nvPr/>
        </p:nvGraphicFramePr>
        <p:xfrm>
          <a:off x="5800386" y="4676776"/>
          <a:ext cx="3113475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12" name="Equation" r:id="rId19" imgW="1701720" imgH="393480" progId="Equation.3">
                  <p:embed/>
                </p:oleObj>
              </mc:Choice>
              <mc:Fallback>
                <p:oleObj name="Equation" r:id="rId19" imgW="1701720" imgH="3934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0386" y="4676776"/>
                        <a:ext cx="3113475" cy="77787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3" name="Object 17"/>
          <p:cNvGraphicFramePr>
            <a:graphicFrameLocks noChangeAspect="1"/>
          </p:cNvGraphicFramePr>
          <p:nvPr/>
        </p:nvGraphicFramePr>
        <p:xfrm>
          <a:off x="5787194" y="5592763"/>
          <a:ext cx="835537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13" name="Equation" r:id="rId21" imgW="457200" imgH="253800" progId="Equation.3">
                  <p:embed/>
                </p:oleObj>
              </mc:Choice>
              <mc:Fallback>
                <p:oleObj name="Equation" r:id="rId21" imgW="457200" imgH="2538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7194" y="5592763"/>
                        <a:ext cx="835537" cy="50165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" name="Group 22"/>
          <p:cNvGrpSpPr/>
          <p:nvPr/>
        </p:nvGrpSpPr>
        <p:grpSpPr>
          <a:xfrm>
            <a:off x="0" y="0"/>
            <a:ext cx="9144000" cy="609600"/>
            <a:chOff x="0" y="0"/>
            <a:chExt cx="9144000" cy="609600"/>
          </a:xfrm>
        </p:grpSpPr>
        <p:sp>
          <p:nvSpPr>
            <p:cNvPr id="24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0" y="0"/>
              <a:ext cx="9144000" cy="6096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 Box 6"/>
            <p:cNvSpPr txBox="1">
              <a:spLocks noChangeArrowheads="1"/>
            </p:cNvSpPr>
            <p:nvPr/>
          </p:nvSpPr>
          <p:spPr bwMode="auto">
            <a:xfrm>
              <a:off x="685800" y="76200"/>
              <a:ext cx="8229600" cy="480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sz="2800" b="1" dirty="0" err="1"/>
                <a:t>Persamaan</a:t>
              </a:r>
              <a:r>
                <a:rPr lang="en-US" sz="2800" b="1" dirty="0"/>
                <a:t> </a:t>
              </a:r>
              <a:r>
                <a:rPr lang="en-US" sz="2800" b="1" dirty="0" err="1"/>
                <a:t>medan</a:t>
              </a:r>
              <a:r>
                <a:rPr lang="en-US" sz="2800" b="1" dirty="0"/>
                <a:t> Mode TE  Rectangular WG    - 5 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722648-C87D-4B12-B772-86B8BA2CC8D6}" type="slidenum">
              <a:rPr lang="en-US"/>
              <a:pPr/>
              <a:t>7</a:t>
            </a:fld>
            <a:endParaRPr lang="en-US"/>
          </a:p>
        </p:txBody>
      </p:sp>
      <p:sp>
        <p:nvSpPr>
          <p:cNvPr id="34829" name="Text Box 4"/>
          <p:cNvSpPr txBox="1">
            <a:spLocks noChangeArrowheads="1"/>
          </p:cNvSpPr>
          <p:nvPr/>
        </p:nvSpPr>
        <p:spPr bwMode="auto">
          <a:xfrm>
            <a:off x="316625" y="784101"/>
            <a:ext cx="78804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err="1">
                <a:solidFill>
                  <a:srgbClr val="0070C0"/>
                </a:solidFill>
              </a:rPr>
              <a:t>Daya</a:t>
            </a:r>
            <a:r>
              <a:rPr lang="en-US" sz="2400" b="1" dirty="0">
                <a:solidFill>
                  <a:srgbClr val="0070C0"/>
                </a:solidFill>
              </a:rPr>
              <a:t> rata-rata yang </a:t>
            </a:r>
            <a:r>
              <a:rPr lang="en-US" sz="2400" b="1" dirty="0" err="1">
                <a:solidFill>
                  <a:srgbClr val="0070C0"/>
                </a:solidFill>
              </a:rPr>
              <a:t>menembus</a:t>
            </a:r>
            <a:r>
              <a:rPr lang="en-US" sz="2400" b="1" dirty="0">
                <a:solidFill>
                  <a:srgbClr val="0070C0"/>
                </a:solidFill>
              </a:rPr>
              <a:t>  </a:t>
            </a:r>
            <a:r>
              <a:rPr lang="en-US" sz="2400" b="1" dirty="0" err="1">
                <a:solidFill>
                  <a:srgbClr val="0070C0"/>
                </a:solidFill>
              </a:rPr>
              <a:t>bidang</a:t>
            </a:r>
            <a:r>
              <a:rPr lang="en-US" sz="2400" b="1" dirty="0">
                <a:solidFill>
                  <a:srgbClr val="0070C0"/>
                </a:solidFill>
              </a:rPr>
              <a:t>  Z  </a:t>
            </a:r>
            <a:r>
              <a:rPr lang="en-US" sz="2400" b="1" dirty="0" err="1">
                <a:solidFill>
                  <a:srgbClr val="0070C0"/>
                </a:solidFill>
              </a:rPr>
              <a:t>konstan</a:t>
            </a:r>
            <a:r>
              <a:rPr lang="en-US" sz="2400" b="1" dirty="0">
                <a:solidFill>
                  <a:srgbClr val="0070C0"/>
                </a:solidFill>
              </a:rPr>
              <a:t>... </a:t>
            </a:r>
          </a:p>
        </p:txBody>
      </p:sp>
      <p:sp>
        <p:nvSpPr>
          <p:cNvPr id="34830" name="Text Box 6"/>
          <p:cNvSpPr txBox="1">
            <a:spLocks noChangeArrowheads="1"/>
          </p:cNvSpPr>
          <p:nvPr/>
        </p:nvSpPr>
        <p:spPr bwMode="auto">
          <a:xfrm>
            <a:off x="316625" y="1303215"/>
            <a:ext cx="847850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err="1"/>
              <a:t>Perambatan</a:t>
            </a:r>
            <a:r>
              <a:rPr lang="en-US" sz="2000" dirty="0"/>
              <a:t> </a:t>
            </a:r>
            <a:r>
              <a:rPr lang="en-US" sz="2000" dirty="0" err="1"/>
              <a:t>gelombang</a:t>
            </a:r>
            <a:r>
              <a:rPr lang="en-US" sz="2000" dirty="0"/>
              <a:t>  </a:t>
            </a:r>
            <a:r>
              <a:rPr lang="en-US" sz="2000" dirty="0" err="1"/>
              <a:t>dihitung</a:t>
            </a:r>
            <a:r>
              <a:rPr lang="en-US" sz="2000" dirty="0"/>
              <a:t> dari </a:t>
            </a:r>
            <a:r>
              <a:rPr lang="en-US" sz="2000" b="1" dirty="0" err="1"/>
              <a:t>vektor</a:t>
            </a:r>
            <a:r>
              <a:rPr lang="en-US" sz="2000" b="1" dirty="0"/>
              <a:t> </a:t>
            </a:r>
            <a:r>
              <a:rPr lang="en-US" sz="2000" b="1" dirty="0" err="1"/>
              <a:t>rapat</a:t>
            </a:r>
            <a:r>
              <a:rPr lang="en-US" sz="2000" b="1" dirty="0"/>
              <a:t> </a:t>
            </a:r>
            <a:r>
              <a:rPr lang="en-US" sz="2000" b="1" dirty="0" err="1"/>
              <a:t>daya</a:t>
            </a:r>
            <a:r>
              <a:rPr lang="en-US" sz="2000" b="1" dirty="0"/>
              <a:t> rata-rata</a:t>
            </a:r>
            <a:r>
              <a:rPr lang="en-US" sz="2000" dirty="0"/>
              <a:t>, </a:t>
            </a:r>
          </a:p>
        </p:txBody>
      </p:sp>
      <p:graphicFrame>
        <p:nvGraphicFramePr>
          <p:cNvPr id="34818" name="Object 7"/>
          <p:cNvGraphicFramePr>
            <a:graphicFrameLocks noChangeAspect="1"/>
          </p:cNvGraphicFramePr>
          <p:nvPr/>
        </p:nvGraphicFramePr>
        <p:xfrm>
          <a:off x="914400" y="1738189"/>
          <a:ext cx="2743200" cy="90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25" name="Equation" r:id="rId3" imgW="1130040" imgH="393480" progId="Equation.3">
                  <p:embed/>
                </p:oleObj>
              </mc:Choice>
              <mc:Fallback>
                <p:oleObj name="Equation" r:id="rId3" imgW="1130040" imgH="393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738189"/>
                        <a:ext cx="2743200" cy="90422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1" name="Text Box 8"/>
          <p:cNvSpPr txBox="1">
            <a:spLocks noChangeArrowheads="1"/>
          </p:cNvSpPr>
          <p:nvPr/>
        </p:nvSpPr>
        <p:spPr bwMode="auto">
          <a:xfrm>
            <a:off x="351805" y="2676401"/>
            <a:ext cx="179420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u="sng"/>
              <a:t>Contoh : </a:t>
            </a:r>
          </a:p>
        </p:txBody>
      </p:sp>
      <p:sp>
        <p:nvSpPr>
          <p:cNvPr id="34832" name="Text Box 9"/>
          <p:cNvSpPr txBox="1">
            <a:spLocks noChangeArrowheads="1"/>
          </p:cNvSpPr>
          <p:nvPr/>
        </p:nvSpPr>
        <p:spPr bwMode="auto">
          <a:xfrm>
            <a:off x="386986" y="3133602"/>
            <a:ext cx="84785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err="1"/>
              <a:t>Dicari</a:t>
            </a:r>
            <a:r>
              <a:rPr lang="en-US" b="1" dirty="0"/>
              <a:t> </a:t>
            </a:r>
            <a:r>
              <a:rPr lang="en-US" b="1" dirty="0" err="1"/>
              <a:t>vektor</a:t>
            </a:r>
            <a:r>
              <a:rPr lang="en-US" b="1" dirty="0"/>
              <a:t> </a:t>
            </a:r>
            <a:r>
              <a:rPr lang="en-US" b="1" dirty="0" err="1"/>
              <a:t>rapat</a:t>
            </a:r>
            <a:r>
              <a:rPr lang="en-US" b="1" dirty="0"/>
              <a:t> </a:t>
            </a:r>
            <a:r>
              <a:rPr lang="en-US" b="1" dirty="0" err="1"/>
              <a:t>daya</a:t>
            </a:r>
            <a:r>
              <a:rPr lang="en-US" b="1" dirty="0"/>
              <a:t> rata-rata untuk TE</a:t>
            </a:r>
            <a:r>
              <a:rPr lang="en-US" b="1" baseline="-25000" dirty="0"/>
              <a:t>10</a:t>
            </a:r>
            <a:r>
              <a:rPr lang="en-US" b="1" dirty="0"/>
              <a:t> : </a:t>
            </a:r>
          </a:p>
        </p:txBody>
      </p:sp>
      <p:sp>
        <p:nvSpPr>
          <p:cNvPr id="34833" name="Rectangle 10"/>
          <p:cNvSpPr>
            <a:spLocks noChangeArrowheads="1"/>
          </p:cNvSpPr>
          <p:nvPr/>
        </p:nvSpPr>
        <p:spPr bwMode="auto">
          <a:xfrm>
            <a:off x="0" y="3921001"/>
            <a:ext cx="9144000" cy="1809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4819" name="Object 11"/>
          <p:cNvGraphicFramePr>
            <a:graphicFrameLocks noChangeAspect="1"/>
          </p:cNvGraphicFramePr>
          <p:nvPr/>
        </p:nvGraphicFramePr>
        <p:xfrm>
          <a:off x="316625" y="4698877"/>
          <a:ext cx="2301391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26" name="Equation" r:id="rId5" imgW="1257120" imgH="393480" progId="Equation.3">
                  <p:embed/>
                </p:oleObj>
              </mc:Choice>
              <mc:Fallback>
                <p:oleObj name="Equation" r:id="rId5" imgW="1257120" imgH="3934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625" y="4698877"/>
                        <a:ext cx="2301391" cy="77787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0" name="Object 12"/>
          <p:cNvGraphicFramePr>
            <a:graphicFrameLocks noChangeAspect="1"/>
          </p:cNvGraphicFramePr>
          <p:nvPr/>
        </p:nvGraphicFramePr>
        <p:xfrm>
          <a:off x="331283" y="4082926"/>
          <a:ext cx="787164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27" name="Equation" r:id="rId7" imgW="431640" imgH="228600" progId="Equation.3">
                  <p:embed/>
                </p:oleObj>
              </mc:Choice>
              <mc:Fallback>
                <p:oleObj name="Equation" r:id="rId7" imgW="43164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283" y="4082926"/>
                        <a:ext cx="787164" cy="45402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13"/>
          <p:cNvGraphicFramePr>
            <a:graphicFrameLocks noChangeAspect="1"/>
          </p:cNvGraphicFramePr>
          <p:nvPr/>
        </p:nvGraphicFramePr>
        <p:xfrm>
          <a:off x="2730887" y="4082926"/>
          <a:ext cx="80915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28" name="Equation" r:id="rId9" imgW="444240" imgH="228600" progId="Equation.3">
                  <p:embed/>
                </p:oleObj>
              </mc:Choice>
              <mc:Fallback>
                <p:oleObj name="Equation" r:id="rId9" imgW="444240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887" y="4082926"/>
                        <a:ext cx="809152" cy="45402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2" name="Object 14"/>
          <p:cNvGraphicFramePr>
            <a:graphicFrameLocks noChangeAspect="1"/>
          </p:cNvGraphicFramePr>
          <p:nvPr/>
        </p:nvGraphicFramePr>
        <p:xfrm>
          <a:off x="2708900" y="4698877"/>
          <a:ext cx="2928777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29" name="Equation" r:id="rId11" imgW="1600200" imgH="393480" progId="Equation.3">
                  <p:embed/>
                </p:oleObj>
              </mc:Choice>
              <mc:Fallback>
                <p:oleObj name="Equation" r:id="rId11" imgW="1600200" imgH="3934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8900" y="4698877"/>
                        <a:ext cx="2928777" cy="77787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3" name="Object 15"/>
          <p:cNvGraphicFramePr>
            <a:graphicFrameLocks noChangeAspect="1"/>
          </p:cNvGraphicFramePr>
          <p:nvPr/>
        </p:nvGraphicFramePr>
        <p:xfrm>
          <a:off x="5779864" y="4082927"/>
          <a:ext cx="3113475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30" name="Equation" r:id="rId13" imgW="1701720" imgH="393480" progId="Equation.3">
                  <p:embed/>
                </p:oleObj>
              </mc:Choice>
              <mc:Fallback>
                <p:oleObj name="Equation" r:id="rId13" imgW="1701720" imgH="3934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9864" y="4082927"/>
                        <a:ext cx="3113475" cy="77787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4" name="Object 16"/>
          <p:cNvGraphicFramePr>
            <a:graphicFrameLocks noChangeAspect="1"/>
          </p:cNvGraphicFramePr>
          <p:nvPr/>
        </p:nvGraphicFramePr>
        <p:xfrm>
          <a:off x="5766672" y="4998914"/>
          <a:ext cx="835537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31" name="Equation" r:id="rId15" imgW="457200" imgH="253800" progId="Equation.3">
                  <p:embed/>
                </p:oleObj>
              </mc:Choice>
              <mc:Fallback>
                <p:oleObj name="Equation" r:id="rId15" imgW="457200" imgH="2538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6672" y="4998914"/>
                        <a:ext cx="835537" cy="50165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4" name="Text Box 17"/>
          <p:cNvSpPr txBox="1">
            <a:spLocks noChangeArrowheads="1"/>
          </p:cNvSpPr>
          <p:nvPr/>
        </p:nvSpPr>
        <p:spPr bwMode="auto">
          <a:xfrm>
            <a:off x="3095885" y="5902202"/>
            <a:ext cx="5797455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>
              <a:lnSpc>
                <a:spcPct val="30000"/>
              </a:lnSpc>
              <a:spcBef>
                <a:spcPct val="50000"/>
              </a:spcBef>
              <a:buFontTx/>
              <a:buChar char="•"/>
            </a:pPr>
            <a:r>
              <a:rPr lang="en-US" sz="2400" b="1"/>
              <a:t>E</a:t>
            </a:r>
            <a:r>
              <a:rPr lang="en-US"/>
              <a:t> ada  pada arah sumbu </a:t>
            </a:r>
            <a:r>
              <a:rPr lang="en-US" b="1"/>
              <a:t>y</a:t>
            </a:r>
          </a:p>
          <a:p>
            <a:pPr marL="285750" indent="-285750">
              <a:lnSpc>
                <a:spcPct val="30000"/>
              </a:lnSpc>
              <a:spcBef>
                <a:spcPct val="50000"/>
              </a:spcBef>
              <a:buFontTx/>
              <a:buChar char="•"/>
            </a:pPr>
            <a:r>
              <a:rPr lang="en-US" sz="2400" b="1"/>
              <a:t>H</a:t>
            </a:r>
            <a:r>
              <a:rPr lang="en-US"/>
              <a:t> ada pada arah sumbu  </a:t>
            </a:r>
            <a:r>
              <a:rPr lang="en-US" b="1"/>
              <a:t>x</a:t>
            </a:r>
            <a:r>
              <a:rPr lang="en-US"/>
              <a:t> dan </a:t>
            </a:r>
            <a:r>
              <a:rPr lang="en-US" b="1"/>
              <a:t>z</a:t>
            </a:r>
            <a:endParaRPr lang="en-US"/>
          </a:p>
        </p:txBody>
      </p:sp>
      <p:sp>
        <p:nvSpPr>
          <p:cNvPr id="34835" name="Text Box 19"/>
          <p:cNvSpPr txBox="1">
            <a:spLocks noChangeArrowheads="1"/>
          </p:cNvSpPr>
          <p:nvPr/>
        </p:nvSpPr>
        <p:spPr bwMode="auto">
          <a:xfrm>
            <a:off x="386985" y="3492377"/>
            <a:ext cx="70536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err="1"/>
              <a:t>Lihat</a:t>
            </a:r>
            <a:r>
              <a:rPr lang="en-US" b="1" dirty="0"/>
              <a:t> </a:t>
            </a:r>
            <a:r>
              <a:rPr lang="en-US" b="1" dirty="0" err="1"/>
              <a:t>konfigurasi</a:t>
            </a:r>
            <a:r>
              <a:rPr lang="en-US" b="1" dirty="0"/>
              <a:t> </a:t>
            </a:r>
            <a:r>
              <a:rPr lang="en-US" b="1" dirty="0" err="1"/>
              <a:t>medan</a:t>
            </a:r>
            <a:r>
              <a:rPr lang="en-US" b="1" dirty="0"/>
              <a:t> untuk mode TE</a:t>
            </a:r>
            <a:r>
              <a:rPr lang="en-US" b="1" baseline="-25000" dirty="0"/>
              <a:t>10</a:t>
            </a:r>
            <a:r>
              <a:rPr lang="en-US" b="1" dirty="0"/>
              <a:t> </a:t>
            </a:r>
            <a:r>
              <a:rPr lang="en-US" b="1" dirty="0" err="1"/>
              <a:t>berikut</a:t>
            </a:r>
            <a:r>
              <a:rPr lang="en-US" b="1" dirty="0"/>
              <a:t> !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0" y="0"/>
            <a:ext cx="9144000" cy="609600"/>
            <a:chOff x="0" y="0"/>
            <a:chExt cx="9144000" cy="609600"/>
          </a:xfrm>
        </p:grpSpPr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0" y="0"/>
              <a:ext cx="9144000" cy="6096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 Box 6"/>
            <p:cNvSpPr txBox="1">
              <a:spLocks noChangeArrowheads="1"/>
            </p:cNvSpPr>
            <p:nvPr/>
          </p:nvSpPr>
          <p:spPr bwMode="auto">
            <a:xfrm>
              <a:off x="685800" y="76200"/>
              <a:ext cx="8229600" cy="480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sz="2800" b="1" dirty="0" err="1"/>
                <a:t>Persamaan</a:t>
              </a:r>
              <a:r>
                <a:rPr lang="en-US" sz="2800" b="1" dirty="0"/>
                <a:t> </a:t>
              </a:r>
              <a:r>
                <a:rPr lang="en-US" sz="2800" b="1" dirty="0" err="1"/>
                <a:t>medan</a:t>
              </a:r>
              <a:r>
                <a:rPr lang="en-US" sz="2800" b="1" dirty="0"/>
                <a:t> Mode TE  Rectangular WG    - 6 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88F6C9-DC22-4BFA-94F4-D35730DE8534}" type="slidenum">
              <a:rPr lang="en-US"/>
              <a:pPr/>
              <a:t>8</a:t>
            </a:fld>
            <a:endParaRPr lang="en-US"/>
          </a:p>
        </p:txBody>
      </p:sp>
      <p:sp>
        <p:nvSpPr>
          <p:cNvPr id="35848" name="Text Box 3"/>
          <p:cNvSpPr txBox="1">
            <a:spLocks noChangeArrowheads="1"/>
          </p:cNvSpPr>
          <p:nvPr/>
        </p:nvSpPr>
        <p:spPr bwMode="auto">
          <a:xfrm>
            <a:off x="609600" y="838200"/>
            <a:ext cx="269130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err="1">
                <a:solidFill>
                  <a:srgbClr val="0070C0"/>
                </a:solidFill>
              </a:rPr>
              <a:t>Sehingga</a:t>
            </a:r>
            <a:r>
              <a:rPr lang="en-US" sz="2000" b="1" dirty="0">
                <a:solidFill>
                  <a:srgbClr val="0070C0"/>
                </a:solidFill>
              </a:rPr>
              <a:t>  ,  </a:t>
            </a:r>
          </a:p>
        </p:txBody>
      </p:sp>
      <p:graphicFrame>
        <p:nvGraphicFramePr>
          <p:cNvPr id="35842" name="Object 4"/>
          <p:cNvGraphicFramePr>
            <a:graphicFrameLocks noChangeAspect="1"/>
          </p:cNvGraphicFramePr>
          <p:nvPr/>
        </p:nvGraphicFramePr>
        <p:xfrm>
          <a:off x="615659" y="1336675"/>
          <a:ext cx="7434814" cy="186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46" name="Equation" r:id="rId3" imgW="3949560" imgH="914400" progId="Equation.3">
                  <p:embed/>
                </p:oleObj>
              </mc:Choice>
              <mc:Fallback>
                <p:oleObj name="Equation" r:id="rId3" imgW="3949560" imgH="914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59" y="1336675"/>
                        <a:ext cx="7434814" cy="186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3" name="Object 5"/>
          <p:cNvGraphicFramePr>
            <a:graphicFrameLocks noChangeAspect="1"/>
          </p:cNvGraphicFramePr>
          <p:nvPr/>
        </p:nvGraphicFramePr>
        <p:xfrm>
          <a:off x="533400" y="3352800"/>
          <a:ext cx="2355555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47" name="Equation" r:id="rId5" imgW="1130040" imgH="393480" progId="Equation.3">
                  <p:embed/>
                </p:oleObj>
              </mc:Choice>
              <mc:Fallback>
                <p:oleObj name="Equation" r:id="rId5" imgW="113004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352800"/>
                        <a:ext cx="2355555" cy="798512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4" name="Object 6"/>
          <p:cNvGraphicFramePr>
            <a:graphicFrameLocks noChangeAspect="1"/>
          </p:cNvGraphicFramePr>
          <p:nvPr/>
        </p:nvGraphicFramePr>
        <p:xfrm>
          <a:off x="3124200" y="3200400"/>
          <a:ext cx="4686337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48" name="Equation" r:id="rId7" imgW="2489040" imgH="533160" progId="Equation.3">
                  <p:embed/>
                </p:oleObj>
              </mc:Choice>
              <mc:Fallback>
                <p:oleObj name="Equation" r:id="rId7" imgW="2489040" imgH="5331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200400"/>
                        <a:ext cx="4686337" cy="1081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9" name="Text Box 7"/>
          <p:cNvSpPr txBox="1">
            <a:spLocks noChangeArrowheads="1"/>
          </p:cNvSpPr>
          <p:nvPr/>
        </p:nvSpPr>
        <p:spPr bwMode="auto">
          <a:xfrm>
            <a:off x="533400" y="4419600"/>
            <a:ext cx="80240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err="1"/>
              <a:t>Jadi</a:t>
            </a:r>
            <a:r>
              <a:rPr lang="en-US" sz="2000" b="1" dirty="0"/>
              <a:t>, </a:t>
            </a:r>
            <a:r>
              <a:rPr lang="en-US" sz="2000" b="1" dirty="0" err="1"/>
              <a:t>rumus</a:t>
            </a:r>
            <a:r>
              <a:rPr lang="en-US" sz="2000" b="1" dirty="0"/>
              <a:t> </a:t>
            </a:r>
            <a:r>
              <a:rPr lang="en-US" sz="2000" b="1" dirty="0" err="1"/>
              <a:t>umum</a:t>
            </a:r>
            <a:r>
              <a:rPr lang="en-US" sz="2000" b="1" dirty="0"/>
              <a:t> untuk </a:t>
            </a:r>
            <a:r>
              <a:rPr lang="en-US" sz="2000" b="1" dirty="0" err="1"/>
              <a:t>vektor</a:t>
            </a:r>
            <a:r>
              <a:rPr lang="en-US" sz="2000" b="1" dirty="0"/>
              <a:t> </a:t>
            </a:r>
            <a:r>
              <a:rPr lang="en-US" sz="2000" b="1" dirty="0" err="1"/>
              <a:t>rapat</a:t>
            </a:r>
            <a:r>
              <a:rPr lang="en-US" sz="2000" b="1" dirty="0"/>
              <a:t> </a:t>
            </a:r>
            <a:r>
              <a:rPr lang="en-US" sz="2000" b="1" dirty="0" err="1"/>
              <a:t>daya</a:t>
            </a:r>
            <a:r>
              <a:rPr lang="en-US" sz="2000" b="1" dirty="0"/>
              <a:t> rata-rata </a:t>
            </a:r>
            <a:r>
              <a:rPr lang="en-US" sz="2000" b="1" dirty="0" err="1"/>
              <a:t>dapat</a:t>
            </a:r>
            <a:r>
              <a:rPr lang="en-US" sz="2000" b="1" dirty="0"/>
              <a:t> </a:t>
            </a:r>
            <a:r>
              <a:rPr lang="en-US" sz="2000" b="1" dirty="0" err="1"/>
              <a:t>diturunkan</a:t>
            </a:r>
            <a:r>
              <a:rPr lang="en-US" sz="2000" b="1" dirty="0"/>
              <a:t> ...</a:t>
            </a:r>
          </a:p>
        </p:txBody>
      </p:sp>
      <p:graphicFrame>
        <p:nvGraphicFramePr>
          <p:cNvPr id="35845" name="Object 8"/>
          <p:cNvGraphicFramePr>
            <a:graphicFrameLocks noChangeAspect="1"/>
          </p:cNvGraphicFramePr>
          <p:nvPr/>
        </p:nvGraphicFramePr>
        <p:xfrm>
          <a:off x="762000" y="4876800"/>
          <a:ext cx="7620000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49" name="Equation" r:id="rId9" imgW="3822480" imgH="609480" progId="Equation.3">
                  <p:embed/>
                </p:oleObj>
              </mc:Choice>
              <mc:Fallback>
                <p:oleObj name="Equation" r:id="rId9" imgW="3822480" imgH="609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876800"/>
                        <a:ext cx="7620000" cy="139382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0" y="0"/>
            <a:ext cx="9144000" cy="609600"/>
            <a:chOff x="0" y="0"/>
            <a:chExt cx="9144000" cy="609600"/>
          </a:xfrm>
        </p:grpSpPr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0"/>
              <a:ext cx="9144000" cy="6096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 Box 6"/>
            <p:cNvSpPr txBox="1">
              <a:spLocks noChangeArrowheads="1"/>
            </p:cNvSpPr>
            <p:nvPr/>
          </p:nvSpPr>
          <p:spPr bwMode="auto">
            <a:xfrm>
              <a:off x="685800" y="76200"/>
              <a:ext cx="8229600" cy="480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sz="2800" b="1" dirty="0" err="1"/>
                <a:t>Persamaan</a:t>
              </a:r>
              <a:r>
                <a:rPr lang="en-US" sz="2800" b="1" dirty="0"/>
                <a:t> </a:t>
              </a:r>
              <a:r>
                <a:rPr lang="en-US" sz="2800" b="1" dirty="0" err="1"/>
                <a:t>medan</a:t>
              </a:r>
              <a:r>
                <a:rPr lang="en-US" sz="2800" b="1" dirty="0"/>
                <a:t> Mode TE  Rectangular WG    - 7 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BE02270-4288-4292-BD01-1878A699F598}" type="slidenum">
              <a:rPr lang="en-US"/>
              <a:pPr/>
              <a:t>9</a:t>
            </a:fld>
            <a:endParaRPr lang="en-US"/>
          </a:p>
        </p:txBody>
      </p:sp>
      <p:sp>
        <p:nvSpPr>
          <p:cNvPr id="36871" name="Text Box 1027"/>
          <p:cNvSpPr txBox="1">
            <a:spLocks noChangeArrowheads="1"/>
          </p:cNvSpPr>
          <p:nvPr/>
        </p:nvSpPr>
        <p:spPr bwMode="auto">
          <a:xfrm>
            <a:off x="533400" y="914400"/>
            <a:ext cx="8232239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b="1" dirty="0" err="1"/>
              <a:t>Sedangkan</a:t>
            </a:r>
            <a:r>
              <a:rPr lang="en-US" sz="2400" b="1" dirty="0"/>
              <a:t> </a:t>
            </a:r>
            <a:r>
              <a:rPr lang="en-US" sz="2400" b="1" dirty="0" err="1"/>
              <a:t>daya</a:t>
            </a:r>
            <a:r>
              <a:rPr lang="en-US" sz="2400" b="1" dirty="0"/>
              <a:t> total rata-rata</a:t>
            </a:r>
            <a:r>
              <a:rPr lang="en-US" dirty="0"/>
              <a:t>  </a:t>
            </a:r>
            <a:r>
              <a:rPr lang="en-US" sz="2000" dirty="0"/>
              <a:t>yang </a:t>
            </a:r>
            <a:r>
              <a:rPr lang="en-US" sz="2000" dirty="0" err="1"/>
              <a:t>menembus</a:t>
            </a:r>
            <a:r>
              <a:rPr lang="en-US" sz="2000" dirty="0"/>
              <a:t> </a:t>
            </a:r>
            <a:r>
              <a:rPr lang="en-US" sz="2000" dirty="0" err="1"/>
              <a:t>bidang</a:t>
            </a:r>
            <a:r>
              <a:rPr lang="en-US" sz="2000" dirty="0"/>
              <a:t> z </a:t>
            </a:r>
            <a:r>
              <a:rPr lang="en-US" sz="2000" dirty="0" err="1"/>
              <a:t>konstan</a:t>
            </a:r>
            <a:r>
              <a:rPr lang="en-US" sz="2000" dirty="0"/>
              <a:t> (</a:t>
            </a:r>
            <a:r>
              <a:rPr lang="en-US" sz="2000" dirty="0" err="1"/>
              <a:t>kearah</a:t>
            </a:r>
            <a:r>
              <a:rPr lang="en-US" sz="2000" dirty="0"/>
              <a:t> z) </a:t>
            </a:r>
            <a:r>
              <a:rPr lang="en-US" sz="2000" dirty="0" err="1"/>
              <a:t>adalah</a:t>
            </a:r>
            <a:r>
              <a:rPr lang="en-US" sz="2000" dirty="0"/>
              <a:t> :</a:t>
            </a:r>
          </a:p>
        </p:txBody>
      </p:sp>
      <p:graphicFrame>
        <p:nvGraphicFramePr>
          <p:cNvPr id="36866" name="Object 1028"/>
          <p:cNvGraphicFramePr>
            <a:graphicFrameLocks noChangeAspect="1"/>
          </p:cNvGraphicFramePr>
          <p:nvPr/>
        </p:nvGraphicFramePr>
        <p:xfrm>
          <a:off x="1066800" y="1600200"/>
          <a:ext cx="7086600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67" name="Equation" r:id="rId3" imgW="3352680" imgH="609480" progId="Equation.3">
                  <p:embed/>
                </p:oleObj>
              </mc:Choice>
              <mc:Fallback>
                <p:oleObj name="Equation" r:id="rId3" imgW="3352680" imgH="60948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600200"/>
                        <a:ext cx="7086600" cy="139382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2" name="Text Box 1029"/>
          <p:cNvSpPr txBox="1">
            <a:spLocks noChangeArrowheads="1"/>
          </p:cNvSpPr>
          <p:nvPr/>
        </p:nvSpPr>
        <p:spPr bwMode="auto">
          <a:xfrm>
            <a:off x="510117" y="3086101"/>
            <a:ext cx="4907681" cy="674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2400" b="1" u="sng" dirty="0" err="1"/>
              <a:t>Contoh</a:t>
            </a:r>
            <a:r>
              <a:rPr lang="en-US" sz="2400" b="1" u="sng" dirty="0"/>
              <a:t> : 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2000" dirty="0" err="1"/>
              <a:t>Kerjakan</a:t>
            </a:r>
            <a:r>
              <a:rPr lang="en-US" sz="2000" dirty="0"/>
              <a:t> </a:t>
            </a:r>
            <a:r>
              <a:rPr lang="en-US" sz="2000" dirty="0" err="1"/>
              <a:t>soal</a:t>
            </a:r>
            <a:r>
              <a:rPr lang="en-US" sz="2000" dirty="0"/>
              <a:t> </a:t>
            </a:r>
            <a:r>
              <a:rPr lang="en-US" sz="2000" dirty="0" err="1"/>
              <a:t>berikut</a:t>
            </a:r>
            <a:r>
              <a:rPr lang="en-US" sz="2000" dirty="0"/>
              <a:t> !</a:t>
            </a:r>
          </a:p>
        </p:txBody>
      </p:sp>
      <p:sp>
        <p:nvSpPr>
          <p:cNvPr id="36873" name="Text Box 1030"/>
          <p:cNvSpPr txBox="1">
            <a:spLocks noChangeArrowheads="1"/>
          </p:cNvSpPr>
          <p:nvPr/>
        </p:nvSpPr>
        <p:spPr bwMode="auto">
          <a:xfrm>
            <a:off x="533400" y="3810000"/>
            <a:ext cx="847117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err="1"/>
              <a:t>Diketahui</a:t>
            </a:r>
            <a:r>
              <a:rPr lang="en-US" sz="2000" dirty="0"/>
              <a:t> </a:t>
            </a:r>
            <a:r>
              <a:rPr lang="en-US" sz="2000" dirty="0" err="1"/>
              <a:t>bumbung</a:t>
            </a:r>
            <a:r>
              <a:rPr lang="en-US" sz="2000" dirty="0"/>
              <a:t> </a:t>
            </a:r>
            <a:r>
              <a:rPr lang="en-US" sz="2000" dirty="0" err="1"/>
              <a:t>gelombang</a:t>
            </a:r>
            <a:r>
              <a:rPr lang="en-US" sz="2000" dirty="0"/>
              <a:t> </a:t>
            </a:r>
            <a:r>
              <a:rPr lang="en-US" sz="2000" dirty="0" err="1"/>
              <a:t>persegi</a:t>
            </a:r>
            <a:r>
              <a:rPr lang="en-US" sz="2000" dirty="0"/>
              <a:t> dengan </a:t>
            </a:r>
            <a:r>
              <a:rPr lang="en-US" sz="2000" dirty="0" err="1"/>
              <a:t>dimensi</a:t>
            </a:r>
            <a:r>
              <a:rPr lang="en-US" sz="2000" dirty="0"/>
              <a:t> a = 2,29 cm </a:t>
            </a:r>
            <a:r>
              <a:rPr lang="en-US" sz="2000" dirty="0" err="1"/>
              <a:t>dan</a:t>
            </a:r>
            <a:r>
              <a:rPr lang="en-US" sz="2000" dirty="0"/>
              <a:t> b = 1,02 cm </a:t>
            </a:r>
            <a:r>
              <a:rPr lang="en-US" sz="2000" dirty="0" err="1"/>
              <a:t>terisi</a:t>
            </a:r>
            <a:r>
              <a:rPr lang="en-US" sz="2000" dirty="0"/>
              <a:t> </a:t>
            </a:r>
            <a:r>
              <a:rPr lang="en-US" sz="2000" dirty="0" err="1"/>
              <a:t>udara</a:t>
            </a:r>
            <a:r>
              <a:rPr lang="en-US" sz="2000" dirty="0"/>
              <a:t> </a:t>
            </a:r>
            <a:r>
              <a:rPr lang="en-US" sz="2000" dirty="0" err="1"/>
              <a:t>kering</a:t>
            </a:r>
            <a:r>
              <a:rPr lang="en-US" sz="2000" dirty="0"/>
              <a:t> </a:t>
            </a:r>
          </a:p>
          <a:p>
            <a:pPr>
              <a:spcBef>
                <a:spcPct val="50000"/>
              </a:spcBef>
            </a:pPr>
            <a:r>
              <a:rPr lang="en-US" sz="2000" b="1" dirty="0" err="1"/>
              <a:t>Ditanyakan</a:t>
            </a:r>
            <a:r>
              <a:rPr lang="en-US" sz="2000" b="1" dirty="0"/>
              <a:t> :</a:t>
            </a:r>
            <a:r>
              <a:rPr lang="en-US" sz="2000" dirty="0"/>
              <a:t>                                                                                                                         </a:t>
            </a:r>
            <a:r>
              <a:rPr lang="en-US" sz="2000" dirty="0" err="1"/>
              <a:t>frekuensi</a:t>
            </a:r>
            <a:r>
              <a:rPr lang="en-US" sz="2000" dirty="0"/>
              <a:t> cutoff untuk mode </a:t>
            </a:r>
            <a:r>
              <a:rPr lang="en-US" sz="2000" dirty="0" err="1"/>
              <a:t>terendah</a:t>
            </a:r>
            <a:r>
              <a:rPr lang="en-US" sz="2000" dirty="0"/>
              <a:t> (mode </a:t>
            </a:r>
            <a:r>
              <a:rPr lang="en-US" sz="2000" dirty="0" err="1"/>
              <a:t>dominan</a:t>
            </a:r>
            <a:r>
              <a:rPr lang="en-US" sz="2000" dirty="0"/>
              <a:t>),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carilah</a:t>
            </a:r>
            <a:r>
              <a:rPr lang="en-US" sz="2000" dirty="0"/>
              <a:t> untuk </a:t>
            </a:r>
            <a:r>
              <a:rPr lang="en-US" sz="2000" dirty="0" err="1"/>
              <a:t>frekuensi</a:t>
            </a:r>
            <a:r>
              <a:rPr lang="en-US" sz="2000" dirty="0"/>
              <a:t> </a:t>
            </a:r>
            <a:r>
              <a:rPr lang="en-US" sz="2000" dirty="0" err="1"/>
              <a:t>operasi</a:t>
            </a:r>
            <a:r>
              <a:rPr lang="en-US" sz="2000" dirty="0"/>
              <a:t> 7 GHz :  </a:t>
            </a:r>
            <a:r>
              <a:rPr lang="en-US" sz="2000" b="1" dirty="0">
                <a:sym typeface="Symbol" pitchFamily="18" charset="2"/>
              </a:rPr>
              <a:t></a:t>
            </a:r>
            <a:r>
              <a:rPr lang="en-US" sz="2000" b="1" baseline="-25000" dirty="0" err="1">
                <a:sym typeface="Symbol" pitchFamily="18" charset="2"/>
              </a:rPr>
              <a:t>mn</a:t>
            </a:r>
            <a:r>
              <a:rPr lang="en-US" sz="2000" b="1" dirty="0">
                <a:sym typeface="Symbol" pitchFamily="18" charset="2"/>
              </a:rPr>
              <a:t> ,  </a:t>
            </a:r>
            <a:r>
              <a:rPr lang="en-US" sz="2000" b="1" baseline="-25000" dirty="0" err="1">
                <a:sym typeface="Symbol" pitchFamily="18" charset="2"/>
              </a:rPr>
              <a:t>mn</a:t>
            </a:r>
            <a:r>
              <a:rPr lang="en-US" sz="2000" b="1" dirty="0">
                <a:sym typeface="Symbol" pitchFamily="18" charset="2"/>
              </a:rPr>
              <a:t> , </a:t>
            </a:r>
            <a:r>
              <a:rPr lang="en-US" sz="2000" b="1" dirty="0" err="1">
                <a:sym typeface="Symbol" pitchFamily="18" charset="2"/>
              </a:rPr>
              <a:t>v</a:t>
            </a:r>
            <a:r>
              <a:rPr lang="en-US" sz="2000" b="1" baseline="-25000" dirty="0" err="1">
                <a:sym typeface="Symbol" pitchFamily="18" charset="2"/>
              </a:rPr>
              <a:t>mn</a:t>
            </a:r>
            <a:r>
              <a:rPr lang="en-US" sz="2000" b="1" dirty="0">
                <a:sym typeface="Symbol" pitchFamily="18" charset="2"/>
              </a:rPr>
              <a:t> , </a:t>
            </a:r>
            <a:r>
              <a:rPr lang="en-US" sz="2000" b="1" dirty="0" err="1">
                <a:sym typeface="Symbol" pitchFamily="18" charset="2"/>
              </a:rPr>
              <a:t>Z</a:t>
            </a:r>
            <a:r>
              <a:rPr lang="en-US" sz="2000" b="1" baseline="-25000" dirty="0" err="1">
                <a:sym typeface="Symbol" pitchFamily="18" charset="2"/>
              </a:rPr>
              <a:t>mn</a:t>
            </a:r>
            <a:r>
              <a:rPr lang="en-US" sz="2000" dirty="0">
                <a:sym typeface="Symbol" pitchFamily="18" charset="2"/>
              </a:rPr>
              <a:t> </a:t>
            </a:r>
            <a:r>
              <a:rPr lang="en-US" sz="2000" baseline="-25000" dirty="0">
                <a:sym typeface="Symbol" pitchFamily="18" charset="2"/>
              </a:rPr>
              <a:t> </a:t>
            </a:r>
            <a:r>
              <a:rPr lang="en-US" sz="2000" dirty="0">
                <a:sym typeface="Symbol" pitchFamily="18" charset="2"/>
              </a:rPr>
              <a:t>, </a:t>
            </a:r>
            <a:r>
              <a:rPr lang="en-US" sz="2000" dirty="0" err="1">
                <a:sym typeface="Symbol" pitchFamily="18" charset="2"/>
              </a:rPr>
              <a:t>serta</a:t>
            </a:r>
            <a:r>
              <a:rPr lang="en-US" sz="2000" b="1" dirty="0">
                <a:sym typeface="Symbol" pitchFamily="18" charset="2"/>
              </a:rPr>
              <a:t> W</a:t>
            </a:r>
            <a:r>
              <a:rPr lang="en-US" sz="2000" b="1" baseline="-25000" dirty="0">
                <a:sym typeface="Symbol" pitchFamily="18" charset="2"/>
              </a:rPr>
              <a:t>av</a:t>
            </a:r>
            <a:r>
              <a:rPr lang="en-US" sz="2000" dirty="0">
                <a:sym typeface="Symbol" pitchFamily="18" charset="2"/>
              </a:rPr>
              <a:t> </a:t>
            </a:r>
            <a:r>
              <a:rPr lang="en-US" sz="2000" dirty="0" err="1">
                <a:sym typeface="Symbol" pitchFamily="18" charset="2"/>
              </a:rPr>
              <a:t>jika</a:t>
            </a:r>
            <a:r>
              <a:rPr lang="en-US" sz="2000" dirty="0">
                <a:sym typeface="Symbol" pitchFamily="18" charset="2"/>
              </a:rPr>
              <a:t> </a:t>
            </a:r>
            <a:r>
              <a:rPr lang="en-US" sz="2000" dirty="0" err="1">
                <a:sym typeface="Symbol" pitchFamily="18" charset="2"/>
              </a:rPr>
              <a:t>amplitudo</a:t>
            </a:r>
            <a:r>
              <a:rPr lang="en-US" sz="2000" dirty="0">
                <a:sym typeface="Symbol" pitchFamily="18" charset="2"/>
              </a:rPr>
              <a:t> </a:t>
            </a:r>
            <a:r>
              <a:rPr lang="en-US" sz="2000" dirty="0" err="1">
                <a:sym typeface="Symbol" pitchFamily="18" charset="2"/>
              </a:rPr>
              <a:t>medan</a:t>
            </a:r>
            <a:r>
              <a:rPr lang="en-US" sz="2000" dirty="0">
                <a:sym typeface="Symbol" pitchFamily="18" charset="2"/>
              </a:rPr>
              <a:t> 1000 V/m </a:t>
            </a:r>
            <a:endParaRPr lang="en-US" sz="2000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0"/>
            <a:ext cx="9144000" cy="609600"/>
            <a:chOff x="0" y="0"/>
            <a:chExt cx="9144000" cy="609600"/>
          </a:xfrm>
        </p:grpSpPr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0" y="0"/>
              <a:ext cx="9144000" cy="6096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 Box 6"/>
            <p:cNvSpPr txBox="1">
              <a:spLocks noChangeArrowheads="1"/>
            </p:cNvSpPr>
            <p:nvPr/>
          </p:nvSpPr>
          <p:spPr bwMode="auto">
            <a:xfrm>
              <a:off x="685800" y="76200"/>
              <a:ext cx="8229600" cy="480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sz="2800" b="1" dirty="0" err="1"/>
                <a:t>Persamaan</a:t>
              </a:r>
              <a:r>
                <a:rPr lang="en-US" sz="2800" b="1" dirty="0"/>
                <a:t> </a:t>
              </a:r>
              <a:r>
                <a:rPr lang="en-US" sz="2800" b="1" dirty="0" err="1"/>
                <a:t>medan</a:t>
              </a:r>
              <a:r>
                <a:rPr lang="en-US" sz="2800" b="1" dirty="0"/>
                <a:t> Mode TE  Rectangular WG    - 8 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677DA9BE6FCB4A96DA37F1A4E7A6A0" ma:contentTypeVersion="2" ma:contentTypeDescription="Create a new document." ma:contentTypeScope="" ma:versionID="d5bb190505f3b3b8dbfffa34d0a86844">
  <xsd:schema xmlns:xsd="http://www.w3.org/2001/XMLSchema" xmlns:xs="http://www.w3.org/2001/XMLSchema" xmlns:p="http://schemas.microsoft.com/office/2006/metadata/properties" xmlns:ns2="ed0362f9-6f90-4ab6-89c9-7b0d9a707f47" targetNamespace="http://schemas.microsoft.com/office/2006/metadata/properties" ma:root="true" ma:fieldsID="69c971d69780fb4e3e9cc1c548022d5a" ns2:_="">
    <xsd:import namespace="ed0362f9-6f90-4ab6-89c9-7b0d9a707f4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0362f9-6f90-4ab6-89c9-7b0d9a707f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5C6544B-B515-4849-B829-19E5DC95D23F}"/>
</file>

<file path=customXml/itemProps2.xml><?xml version="1.0" encoding="utf-8"?>
<ds:datastoreItem xmlns:ds="http://schemas.openxmlformats.org/officeDocument/2006/customXml" ds:itemID="{9FBD81BF-580B-4D02-B60E-E49EB0F500D2}"/>
</file>

<file path=customXml/itemProps3.xml><?xml version="1.0" encoding="utf-8"?>
<ds:datastoreItem xmlns:ds="http://schemas.openxmlformats.org/officeDocument/2006/customXml" ds:itemID="{02C50ECD-F0BD-466F-A2B6-6496506D5BF1}"/>
</file>

<file path=docProps/app.xml><?xml version="1.0" encoding="utf-8"?>
<Properties xmlns="http://schemas.openxmlformats.org/officeDocument/2006/extended-properties" xmlns:vt="http://schemas.openxmlformats.org/officeDocument/2006/docPropsVTypes">
  <TotalTime>5110</TotalTime>
  <Words>806</Words>
  <Application>Microsoft Office PowerPoint</Application>
  <PresentationFormat>On-screen Show (4:3)</PresentationFormat>
  <Paragraphs>97</Paragraphs>
  <Slides>15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Bodoni MT</vt:lpstr>
      <vt:lpstr>Calibri</vt:lpstr>
      <vt:lpstr>Office Theme</vt:lpstr>
      <vt:lpstr>Equation</vt:lpstr>
      <vt:lpstr>Clip</vt:lpstr>
      <vt:lpstr>TTH3B3 Elektromagnetika Telekomunikasi  Bumbung Gelombang  – Rectangular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JohnTitor</dc:creator>
  <cp:lastModifiedBy>Jurusan AE</cp:lastModifiedBy>
  <cp:revision>396</cp:revision>
  <dcterms:created xsi:type="dcterms:W3CDTF">2014-10-22T16:11:34Z</dcterms:created>
  <dcterms:modified xsi:type="dcterms:W3CDTF">2019-08-30T16:07:52Z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0x01010067677DA9BE6FCB4A96DA37F1A4E7A6A0</vt:lpwstr>
  </property>
</Properties>
</file>