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261" r:id="rId4"/>
    <p:sldId id="305" r:id="rId5"/>
    <p:sldId id="304" r:id="rId6"/>
    <p:sldId id="307" r:id="rId7"/>
    <p:sldId id="306" r:id="rId8"/>
    <p:sldId id="309" r:id="rId9"/>
    <p:sldId id="310" r:id="rId10"/>
    <p:sldId id="311" r:id="rId11"/>
    <p:sldId id="312" r:id="rId12"/>
    <p:sldId id="31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FF99"/>
    <a:srgbClr val="DBEA16"/>
    <a:srgbClr val="FBFCD0"/>
    <a:srgbClr val="368C36"/>
    <a:srgbClr val="FAF8A8"/>
    <a:srgbClr val="CCFFCC"/>
    <a:srgbClr val="FBFBD1"/>
    <a:srgbClr val="FF99FF"/>
    <a:srgbClr val="F7F47C"/>
    <a:srgbClr val="F6F7D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03" autoAdjust="0"/>
  </p:normalViewPr>
  <p:slideViewPr>
    <p:cSldViewPr>
      <p:cViewPr>
        <p:scale>
          <a:sx n="80" d="100"/>
          <a:sy n="80" d="100"/>
        </p:scale>
        <p:origin x="-100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66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E4AC8-EC7E-4570-8B4C-B66C14C5E73A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3D7F3-D383-4894-9FFC-6F2A66C81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391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405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8426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9919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9919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79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839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256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9919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9919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8426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8426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D7F3-D383-4894-9FFC-6F2A66C81E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01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5E7B-3779-4DFD-A02A-300A4E844CE6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007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21A0-FD2E-4C37-92A1-F128AED11134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6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4740-7C89-42E3-A302-05EE96773FD0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736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6940-35B3-46E6-82BA-7DC864DD2DF5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335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13B5-61E5-4C72-852C-78611E1A720A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652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FD5A-BA6D-47D9-A438-15DF7ED3FB01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102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E092-137E-46FF-9A61-1BA6FF041F06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355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2BF5-ABA0-462E-A998-1A084BDF6FA8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33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D586-4592-48FB-BC4C-B656B546E537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772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62F9-E4C2-4C23-BF6F-F2EB29500628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370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7A13-2C15-4423-A817-818EA7F4DEB2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910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3D9C2-662B-423E-AB2B-17DDC61297D5}" type="datetime1">
              <a:rPr lang="en-US" smtClean="0"/>
              <a:pPr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FEG2C3 Elektromagnetika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D51C-8F62-47D0-B6B1-81E2294A8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216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7.png"/><Relationship Id="rId12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png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9.png"/><Relationship Id="rId10" Type="http://schemas.openxmlformats.org/officeDocument/2006/relationships/image" Target="../media/image62.png"/><Relationship Id="rId4" Type="http://schemas.openxmlformats.org/officeDocument/2006/relationships/image" Target="../media/image3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3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2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19.png"/><Relationship Id="rId10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828380"/>
            <a:ext cx="8458200" cy="1089025"/>
          </a:xfrm>
        </p:spPr>
        <p:txBody>
          <a:bodyPr>
            <a:normAutofit fontScale="90000"/>
          </a:bodyPr>
          <a:lstStyle/>
          <a:p>
            <a:r>
              <a:rPr lang="id-ID" sz="2200" b="1" dirty="0" smtClean="0">
                <a:solidFill>
                  <a:srgbClr val="0070C0"/>
                </a:solidFill>
              </a:rPr>
              <a:t>TTH3B3</a:t>
            </a:r>
            <a:r>
              <a:rPr lang="en-US" sz="2200" b="1" dirty="0" smtClean="0">
                <a:solidFill>
                  <a:srgbClr val="0070C0"/>
                </a:solidFill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</a:rPr>
              <a:t>Elektromagnetika</a:t>
            </a:r>
            <a:r>
              <a:rPr lang="en-US" sz="2200" b="1" dirty="0" smtClean="0">
                <a:solidFill>
                  <a:srgbClr val="0070C0"/>
                </a:solidFill>
              </a:rPr>
              <a:t> </a:t>
            </a:r>
            <a:r>
              <a:rPr lang="id-ID" sz="2200" b="1" dirty="0" smtClean="0">
                <a:solidFill>
                  <a:srgbClr val="0070C0"/>
                </a:solidFill>
              </a:rPr>
              <a:t>Telekomunikasi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err="1" smtClean="0"/>
              <a:t>Gelombang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Datar</a:t>
            </a:r>
            <a:r>
              <a:rPr lang="id-ID" sz="3600" b="1" dirty="0" smtClean="0"/>
              <a:t> – Gelombang Elektromagnetik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Program </a:t>
            </a:r>
            <a:r>
              <a:rPr lang="en-US" sz="2000" b="1" dirty="0" err="1" smtClean="0">
                <a:solidFill>
                  <a:srgbClr val="C00000"/>
                </a:solidFill>
              </a:rPr>
              <a:t>Studi</a:t>
            </a:r>
            <a:r>
              <a:rPr lang="en-US" sz="2000" b="1" dirty="0" smtClean="0">
                <a:solidFill>
                  <a:srgbClr val="C00000"/>
                </a:solidFill>
              </a:rPr>
              <a:t> S1 </a:t>
            </a:r>
            <a:r>
              <a:rPr lang="en-US" sz="2000" b="1" dirty="0" err="1" smtClean="0">
                <a:solidFill>
                  <a:srgbClr val="C00000"/>
                </a:solidFill>
              </a:rPr>
              <a:t>Teknik</a:t>
            </a:r>
            <a:r>
              <a:rPr lang="en-US" sz="2000" b="1" dirty="0" smtClean="0">
                <a:solidFill>
                  <a:srgbClr val="C00000"/>
                </a:solidFill>
              </a:rPr>
              <a:t> Telekomunikasi</a:t>
            </a:r>
          </a:p>
          <a:p>
            <a:pPr>
              <a:spcBef>
                <a:spcPts val="0"/>
              </a:spcBef>
            </a:pPr>
            <a:r>
              <a:rPr lang="en-US" sz="2000" b="1" dirty="0" err="1" smtClean="0">
                <a:solidFill>
                  <a:srgbClr val="C00000"/>
                </a:solidFill>
              </a:rPr>
              <a:t>Fakultas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Teknik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Elektro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b="1" dirty="0" err="1" smtClean="0">
                <a:solidFill>
                  <a:srgbClr val="C00000"/>
                </a:solidFill>
              </a:rPr>
              <a:t>Universitas</a:t>
            </a:r>
            <a:r>
              <a:rPr lang="en-US" sz="2000" b="1" dirty="0" smtClean="0">
                <a:solidFill>
                  <a:srgbClr val="C00000"/>
                </a:solidFill>
              </a:rPr>
              <a:t> Telkom</a:t>
            </a:r>
          </a:p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rgbClr val="C00000"/>
                </a:solidFill>
              </a:rPr>
              <a:t>201</a:t>
            </a:r>
            <a:r>
              <a:rPr lang="id-ID" sz="2000" b="1" dirty="0" smtClean="0">
                <a:solidFill>
                  <a:srgbClr val="C00000"/>
                </a:solidFill>
              </a:rPr>
              <a:t>8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D:\flashdisk\LECTURE\Semester Ganjil 2014-2015\FEG2C3 - Elektromagnetika I\0 PROGRESS HIBAH E-LEARNING TAHUN 2014\2 Modul Multimedia\Logo_Tel-U.svg_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799" y="182880"/>
            <a:ext cx="1214438" cy="1620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716" name="Rectangle 12"/>
          <p:cNvSpPr>
            <a:spLocks noChangeArrowheads="1"/>
          </p:cNvSpPr>
          <p:nvPr/>
        </p:nvSpPr>
        <p:spPr bwMode="auto">
          <a:xfrm>
            <a:off x="533400" y="1219200"/>
            <a:ext cx="8229600" cy="3276600"/>
          </a:xfrm>
          <a:prstGeom prst="rect">
            <a:avLst/>
          </a:prstGeom>
          <a:solidFill>
            <a:srgbClr val="FBFBD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10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FEG2C3  </a:t>
            </a:r>
            <a:r>
              <a:rPr lang="en-US" sz="1400" dirty="0" err="1" smtClean="0">
                <a:solidFill>
                  <a:schemeClr val="tx1"/>
                </a:solidFill>
              </a:rPr>
              <a:t>Elektromagnetika</a:t>
            </a:r>
            <a:r>
              <a:rPr lang="en-US" sz="1400" dirty="0" smtClean="0">
                <a:solidFill>
                  <a:schemeClr val="tx1"/>
                </a:solidFill>
              </a:rPr>
              <a:t> 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70C0"/>
                </a:solidFill>
              </a:rPr>
              <a:t>M</a:t>
            </a:r>
            <a:r>
              <a:rPr lang="en-US" sz="2800" b="1" dirty="0" smtClean="0">
                <a:solidFill>
                  <a:srgbClr val="0070C0"/>
                </a:solidFill>
                <a:effectLst/>
              </a:rPr>
              <a:t>edium Lossless 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dg</a:t>
            </a:r>
            <a:r>
              <a:rPr lang="en-US" sz="2800" b="1" dirty="0" smtClean="0">
                <a:solidFill>
                  <a:srgbClr val="0070C0"/>
                </a:solidFill>
                <a:effectLst/>
              </a:rPr>
              <a:t>              </a:t>
            </a:r>
            <a:r>
              <a:rPr lang="en-US" sz="2800" b="1" dirty="0" smtClean="0">
                <a:solidFill>
                  <a:srgbClr val="0070C0"/>
                </a:solidFill>
                <a:effectLst/>
              </a:rPr>
              <a:t>( </a:t>
            </a:r>
            <a:r>
              <a:rPr lang="en-US" sz="2800" b="1" dirty="0" err="1" smtClean="0">
                <a:solidFill>
                  <a:srgbClr val="0070C0"/>
                </a:solidFill>
                <a:effectLst/>
              </a:rPr>
              <a:t>Dielektrik</a:t>
            </a:r>
            <a:r>
              <a:rPr lang="en-US" sz="2800" b="1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S</a:t>
            </a:r>
            <a:r>
              <a:rPr lang="en-US" sz="2800" b="1" dirty="0" err="1" smtClean="0">
                <a:solidFill>
                  <a:srgbClr val="0070C0"/>
                </a:solidFill>
                <a:effectLst/>
              </a:rPr>
              <a:t>empurna</a:t>
            </a:r>
            <a:r>
              <a:rPr lang="en-US" sz="2800" b="1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effectLst/>
              </a:rPr>
              <a:t>) - 1</a:t>
            </a:r>
            <a:endParaRPr lang="en-US" sz="28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87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87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87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87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872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873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8734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8738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61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61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619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6194" name="Rectangle 18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619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990600" y="4648200"/>
            <a:ext cx="6781800" cy="1066800"/>
          </a:xfrm>
          <a:prstGeom prst="rect">
            <a:avLst/>
          </a:prstGeom>
          <a:solidFill>
            <a:srgbClr val="CCFF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1066800" y="4648200"/>
            <a:ext cx="2971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b="1" dirty="0" err="1" smtClean="0"/>
              <a:t>Impedansi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Intrinsik</a:t>
            </a:r>
            <a:r>
              <a:rPr lang="en-US" sz="2200" b="1" dirty="0" smtClean="0"/>
              <a:t>  medium  </a:t>
            </a:r>
            <a:r>
              <a:rPr lang="en-US" sz="2200" b="1" dirty="0" err="1" smtClean="0"/>
              <a:t>bernilai</a:t>
            </a:r>
            <a:r>
              <a:rPr lang="en-US" sz="2200" b="1" dirty="0" smtClean="0"/>
              <a:t>  </a:t>
            </a:r>
            <a:r>
              <a:rPr lang="en-US" sz="2200" b="1" dirty="0" err="1" smtClean="0"/>
              <a:t>riil</a:t>
            </a:r>
            <a:r>
              <a:rPr lang="en-US" sz="2200" b="1" dirty="0" smtClean="0"/>
              <a:t>   : 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30620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8736" name="Rectangle 32"/>
          <p:cNvSpPr>
            <a:spLocks noChangeArrowheads="1"/>
          </p:cNvSpPr>
          <p:nvPr/>
        </p:nvSpPr>
        <p:spPr bwMode="auto">
          <a:xfrm>
            <a:off x="0" y="2209800"/>
            <a:ext cx="365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0" y="1990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06199" name="Picture 2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15200" y="838200"/>
            <a:ext cx="1057275" cy="304800"/>
          </a:xfrm>
          <a:prstGeom prst="rect">
            <a:avLst/>
          </a:prstGeom>
          <a:noFill/>
        </p:spPr>
      </p:pic>
      <p:sp>
        <p:nvSpPr>
          <p:cNvPr id="331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1777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00025"/>
            <a:ext cx="904875" cy="409575"/>
          </a:xfrm>
          <a:prstGeom prst="rect">
            <a:avLst/>
          </a:prstGeom>
          <a:noFill/>
        </p:spPr>
      </p:pic>
      <p:sp>
        <p:nvSpPr>
          <p:cNvPr id="3317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1781" name="Rectangle 5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178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1790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428750"/>
            <a:ext cx="3562350" cy="409575"/>
          </a:xfrm>
          <a:prstGeom prst="rect">
            <a:avLst/>
          </a:prstGeom>
          <a:noFill/>
        </p:spPr>
      </p:pic>
      <p:sp>
        <p:nvSpPr>
          <p:cNvPr id="33179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1793" name="Rectangle 17"/>
          <p:cNvSpPr>
            <a:spLocks noChangeArrowheads="1"/>
          </p:cNvSpPr>
          <p:nvPr/>
        </p:nvSpPr>
        <p:spPr bwMode="auto">
          <a:xfrm>
            <a:off x="0" y="1952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179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1794" name="Picture 1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057400"/>
            <a:ext cx="3733800" cy="685800"/>
          </a:xfrm>
          <a:prstGeom prst="rect">
            <a:avLst/>
          </a:prstGeom>
          <a:noFill/>
        </p:spPr>
      </p:pic>
      <p:sp>
        <p:nvSpPr>
          <p:cNvPr id="33179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1799" name="Rectangle 2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31801" name="Picture 2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838200"/>
            <a:ext cx="809625" cy="342900"/>
          </a:xfrm>
          <a:prstGeom prst="rect">
            <a:avLst/>
          </a:prstGeom>
          <a:noFill/>
        </p:spPr>
      </p:pic>
      <p:pic>
        <p:nvPicPr>
          <p:cNvPr id="331800" name="Picture 2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838200"/>
            <a:ext cx="1971675" cy="342900"/>
          </a:xfrm>
          <a:prstGeom prst="rect">
            <a:avLst/>
          </a:prstGeom>
          <a:noFill/>
        </p:spPr>
      </p:pic>
      <p:sp>
        <p:nvSpPr>
          <p:cNvPr id="331802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1803" name="Rectangle 27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;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1804" name="Rectangle 28"/>
          <p:cNvSpPr>
            <a:spLocks noChangeArrowheads="1"/>
          </p:cNvSpPr>
          <p:nvPr/>
        </p:nvSpPr>
        <p:spPr bwMode="auto">
          <a:xfrm>
            <a:off x="0" y="1600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1806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1805" name="Picture 29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1352550"/>
            <a:ext cx="1752600" cy="628650"/>
          </a:xfrm>
          <a:prstGeom prst="rect">
            <a:avLst/>
          </a:prstGeom>
          <a:noFill/>
        </p:spPr>
      </p:pic>
      <p:sp>
        <p:nvSpPr>
          <p:cNvPr id="331808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1807" name="Picture 3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2057400"/>
            <a:ext cx="2238375" cy="685800"/>
          </a:xfrm>
          <a:prstGeom prst="rect">
            <a:avLst/>
          </a:prstGeom>
          <a:noFill/>
        </p:spPr>
      </p:pic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685800" y="2971800"/>
            <a:ext cx="4343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smtClean="0"/>
              <a:t> Dari </a:t>
            </a:r>
            <a:r>
              <a:rPr lang="en-US" sz="2200" dirty="0" err="1" smtClean="0"/>
              <a:t>hubungan</a:t>
            </a:r>
            <a:r>
              <a:rPr lang="en-US" sz="2200" dirty="0" smtClean="0"/>
              <a:t> </a:t>
            </a:r>
            <a:r>
              <a:rPr lang="en-US" sz="2200" dirty="0" err="1" smtClean="0"/>
              <a:t>kecepatan</a:t>
            </a:r>
            <a:r>
              <a:rPr lang="en-US" sz="2200" dirty="0" smtClean="0"/>
              <a:t>  </a:t>
            </a:r>
            <a:r>
              <a:rPr lang="en-US" sz="2200" dirty="0" err="1" smtClean="0"/>
              <a:t>rambat</a:t>
            </a:r>
            <a:r>
              <a:rPr lang="en-US" sz="2200" dirty="0" smtClean="0"/>
              <a:t> :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31810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1809" name="Picture 33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3048000"/>
            <a:ext cx="3152775" cy="342900"/>
          </a:xfrm>
          <a:prstGeom prst="rect">
            <a:avLst/>
          </a:prstGeom>
          <a:noFill/>
        </p:spPr>
      </p:pic>
      <p:sp>
        <p:nvSpPr>
          <p:cNvPr id="331814" name="Rectangle 3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1817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1816" name="Picture 40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14450" y="3590925"/>
            <a:ext cx="3333750" cy="676275"/>
          </a:xfrm>
          <a:prstGeom prst="rect">
            <a:avLst/>
          </a:prstGeom>
          <a:noFill/>
        </p:spPr>
      </p:pic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457200" y="788313"/>
            <a:ext cx="3124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smtClean="0"/>
              <a:t> </a:t>
            </a:r>
            <a:r>
              <a:rPr lang="en-US" sz="2200" b="1" dirty="0" err="1" smtClean="0"/>
              <a:t>Konstanta</a:t>
            </a:r>
            <a:r>
              <a:rPr lang="en-US" sz="2200" b="1" dirty="0" smtClean="0"/>
              <a:t>  </a:t>
            </a:r>
            <a:r>
              <a:rPr lang="en-US" sz="2200" b="1" dirty="0" err="1" smtClean="0"/>
              <a:t>Propagasi</a:t>
            </a:r>
            <a:r>
              <a:rPr lang="en-US" sz="2200" b="1" dirty="0" smtClean="0"/>
              <a:t>   </a:t>
            </a:r>
            <a:r>
              <a:rPr lang="en-US" sz="2200" dirty="0" smtClean="0"/>
              <a:t>: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31819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1818" name="Picture 42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3638550"/>
            <a:ext cx="2009775" cy="628650"/>
          </a:xfrm>
          <a:prstGeom prst="rect">
            <a:avLst/>
          </a:prstGeom>
          <a:noFill/>
        </p:spPr>
      </p:pic>
      <p:sp>
        <p:nvSpPr>
          <p:cNvPr id="104" name="Rectangle 103"/>
          <p:cNvSpPr/>
          <p:nvPr/>
        </p:nvSpPr>
        <p:spPr>
          <a:xfrm>
            <a:off x="990600" y="3505200"/>
            <a:ext cx="6477000" cy="9144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823" name="Rectangle 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1822" name="Picture 46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4724400"/>
            <a:ext cx="3048000" cy="866775"/>
          </a:xfrm>
          <a:prstGeom prst="rect">
            <a:avLst/>
          </a:prstGeom>
          <a:noFill/>
        </p:spPr>
      </p:pic>
      <p:sp>
        <p:nvSpPr>
          <p:cNvPr id="331824" name="Rectangle 48"/>
          <p:cNvSpPr>
            <a:spLocks noChangeArrowheads="1"/>
          </p:cNvSpPr>
          <p:nvPr/>
        </p:nvSpPr>
        <p:spPr bwMode="auto">
          <a:xfrm>
            <a:off x="0" y="1400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11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FEG2C3  </a:t>
            </a:r>
            <a:r>
              <a:rPr lang="en-US" sz="1400" dirty="0" err="1" smtClean="0">
                <a:solidFill>
                  <a:schemeClr val="tx1"/>
                </a:solidFill>
              </a:rPr>
              <a:t>Elektromagnetika</a:t>
            </a:r>
            <a:r>
              <a:rPr lang="en-US" sz="1400" dirty="0" smtClean="0">
                <a:solidFill>
                  <a:schemeClr val="tx1"/>
                </a:solidFill>
              </a:rPr>
              <a:t> 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7150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smtClean="0">
                <a:solidFill>
                  <a:srgbClr val="0070C0"/>
                </a:solidFill>
                <a:effectLst/>
              </a:rPr>
              <a:t>Pers. </a:t>
            </a:r>
            <a:r>
              <a:rPr lang="en-US" sz="2600" b="1" dirty="0" err="1" smtClean="0">
                <a:solidFill>
                  <a:srgbClr val="0070C0"/>
                </a:solidFill>
                <a:effectLst/>
              </a:rPr>
              <a:t>Gelombang</a:t>
            </a:r>
            <a:r>
              <a:rPr lang="en-US" sz="2600" b="1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sz="2600" b="1" dirty="0" err="1" smtClean="0">
                <a:solidFill>
                  <a:srgbClr val="0070C0"/>
                </a:solidFill>
                <a:effectLst/>
              </a:rPr>
              <a:t>dalam</a:t>
            </a:r>
            <a:r>
              <a:rPr lang="en-US" sz="2600" b="1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sz="2600" b="1" dirty="0" err="1" smtClean="0">
                <a:solidFill>
                  <a:srgbClr val="0070C0"/>
                </a:solidFill>
                <a:effectLst/>
              </a:rPr>
              <a:t>Dielektrik</a:t>
            </a:r>
            <a:r>
              <a:rPr lang="en-US" sz="2600" b="1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sz="2600" b="1" dirty="0" err="1" smtClean="0">
                <a:solidFill>
                  <a:srgbClr val="0070C0"/>
                </a:solidFill>
                <a:effectLst/>
              </a:rPr>
              <a:t>Sempurna</a:t>
            </a:r>
            <a:r>
              <a:rPr lang="en-US" sz="2600" b="1" dirty="0" smtClean="0">
                <a:solidFill>
                  <a:srgbClr val="0070C0"/>
                </a:solidFill>
                <a:effectLst/>
              </a:rPr>
              <a:t> (Lossless</a:t>
            </a:r>
            <a:r>
              <a:rPr lang="en-US" sz="2600" b="1" dirty="0" smtClean="0">
                <a:solidFill>
                  <a:srgbClr val="0070C0"/>
                </a:solidFill>
                <a:effectLst/>
              </a:rPr>
              <a:t>) -  2</a:t>
            </a:r>
            <a:endParaRPr lang="en-US" sz="26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114" name="Text Box 7"/>
          <p:cNvSpPr txBox="1">
            <a:spLocks noChangeArrowheads="1"/>
          </p:cNvSpPr>
          <p:nvPr/>
        </p:nvSpPr>
        <p:spPr bwMode="auto">
          <a:xfrm>
            <a:off x="533400" y="685800"/>
            <a:ext cx="3657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smtClean="0"/>
              <a:t> </a:t>
            </a:r>
            <a:r>
              <a:rPr lang="en-US" sz="2200" dirty="0" err="1" smtClean="0"/>
              <a:t>Misal</a:t>
            </a:r>
            <a:r>
              <a:rPr lang="en-US" sz="2200" dirty="0" smtClean="0"/>
              <a:t>  </a:t>
            </a:r>
            <a:r>
              <a:rPr lang="en-US" sz="2200" dirty="0" err="1" smtClean="0"/>
              <a:t>merambat</a:t>
            </a:r>
            <a:r>
              <a:rPr lang="en-US" sz="2200" dirty="0" smtClean="0"/>
              <a:t> </a:t>
            </a:r>
            <a:r>
              <a:rPr lang="en-US" sz="2200" dirty="0" err="1" smtClean="0"/>
              <a:t>arah</a:t>
            </a:r>
            <a:r>
              <a:rPr lang="en-US" sz="2200" dirty="0" smtClean="0"/>
              <a:t> </a:t>
            </a:r>
            <a:r>
              <a:rPr lang="en-US" sz="2200" dirty="0" err="1" smtClean="0"/>
              <a:t>sb</a:t>
            </a:r>
            <a:r>
              <a:rPr lang="en-US" sz="2200" dirty="0" smtClean="0"/>
              <a:t> – z : 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0" y="1047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0" y="1476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70" name="Rectangle 14"/>
          <p:cNvSpPr>
            <a:spLocks noChangeArrowheads="1"/>
          </p:cNvSpPr>
          <p:nvPr/>
        </p:nvSpPr>
        <p:spPr bwMode="auto">
          <a:xfrm>
            <a:off x="0" y="1476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7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73" name="Rectangle 17"/>
          <p:cNvSpPr>
            <a:spLocks noChangeArrowheads="1"/>
          </p:cNvSpPr>
          <p:nvPr/>
        </p:nvSpPr>
        <p:spPr bwMode="auto">
          <a:xfrm>
            <a:off x="0" y="1476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7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77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80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81" name="Rectangle 25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85" name="Rectangle 29"/>
          <p:cNvSpPr>
            <a:spLocks noChangeArrowheads="1"/>
          </p:cNvSpPr>
          <p:nvPr/>
        </p:nvSpPr>
        <p:spPr bwMode="auto">
          <a:xfrm>
            <a:off x="533400" y="1143000"/>
            <a:ext cx="8153400" cy="2743200"/>
          </a:xfrm>
          <a:prstGeom prst="rect">
            <a:avLst/>
          </a:prstGeom>
          <a:solidFill>
            <a:srgbClr val="FAF8A8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483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5482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2743200"/>
            <a:ext cx="819150" cy="609600"/>
          </a:xfrm>
          <a:prstGeom prst="rect">
            <a:avLst/>
          </a:prstGeom>
          <a:noFill/>
        </p:spPr>
      </p:pic>
      <p:sp>
        <p:nvSpPr>
          <p:cNvPr id="275484" name="Rectangle 28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8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89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3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9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50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503" name="Rectangle 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506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508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0" y="1009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0520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1371600"/>
            <a:ext cx="990600" cy="552450"/>
          </a:xfrm>
          <a:prstGeom prst="rect">
            <a:avLst/>
          </a:prstGeom>
          <a:noFill/>
        </p:spPr>
      </p:pic>
      <p:sp>
        <p:nvSpPr>
          <p:cNvPr id="3205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2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0524" name="Picture 1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6325" y="1981200"/>
            <a:ext cx="676275" cy="552450"/>
          </a:xfrm>
          <a:prstGeom prst="rect">
            <a:avLst/>
          </a:prstGeom>
          <a:noFill/>
        </p:spPr>
      </p:pic>
      <p:sp>
        <p:nvSpPr>
          <p:cNvPr id="32052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685800" y="3429000"/>
            <a:ext cx="769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smtClean="0"/>
              <a:t> </a:t>
            </a:r>
            <a:r>
              <a:rPr lang="en-US" sz="2200" dirty="0" err="1" smtClean="0"/>
              <a:t>Pahami</a:t>
            </a:r>
            <a:r>
              <a:rPr lang="en-US" sz="2200" dirty="0" smtClean="0"/>
              <a:t>  </a:t>
            </a:r>
            <a:r>
              <a:rPr lang="en-US" sz="2200" b="1" dirty="0" err="1" smtClean="0">
                <a:solidFill>
                  <a:srgbClr val="C00000"/>
                </a:solidFill>
              </a:rPr>
              <a:t>arah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rambat</a:t>
            </a:r>
            <a:r>
              <a:rPr lang="en-US" sz="2200" b="1" dirty="0" smtClean="0">
                <a:solidFill>
                  <a:srgbClr val="C00000"/>
                </a:solidFill>
              </a:rPr>
              <a:t>  gel </a:t>
            </a:r>
            <a:r>
              <a:rPr lang="en-US" sz="2200" b="1" dirty="0" err="1" smtClean="0">
                <a:solidFill>
                  <a:srgbClr val="C00000"/>
                </a:solidFill>
              </a:rPr>
              <a:t>dan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arah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vektor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medan</a:t>
            </a:r>
            <a:r>
              <a:rPr lang="en-US" sz="2200" b="1" dirty="0" smtClean="0">
                <a:solidFill>
                  <a:srgbClr val="C00000"/>
                </a:solidFill>
              </a:rPr>
              <a:t>  </a:t>
            </a:r>
            <a:r>
              <a:rPr lang="en-US" sz="2200" dirty="0" smtClean="0"/>
              <a:t>pd 3 </a:t>
            </a:r>
            <a:r>
              <a:rPr lang="en-US" sz="2200" dirty="0" err="1" smtClean="0"/>
              <a:t>pers</a:t>
            </a:r>
            <a:r>
              <a:rPr lang="en-US" sz="2200" dirty="0" smtClean="0"/>
              <a:t> </a:t>
            </a:r>
            <a:r>
              <a:rPr lang="en-US" sz="2200" dirty="0" err="1" smtClean="0"/>
              <a:t>tsb</a:t>
            </a:r>
            <a:r>
              <a:rPr lang="en-US" sz="2200" dirty="0" smtClean="0"/>
              <a:t>   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2052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3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33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36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3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40" name="Rectangle 28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58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5873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71600"/>
            <a:ext cx="3571875" cy="390525"/>
          </a:xfrm>
          <a:prstGeom prst="rect">
            <a:avLst/>
          </a:prstGeom>
          <a:noFill/>
        </p:spPr>
      </p:pic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5876" name="Picture 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924050"/>
            <a:ext cx="3705225" cy="666750"/>
          </a:xfrm>
          <a:prstGeom prst="rect">
            <a:avLst/>
          </a:prstGeom>
          <a:noFill/>
        </p:spPr>
      </p:pic>
      <p:sp>
        <p:nvSpPr>
          <p:cNvPr id="335878" name="Rectangle 6"/>
          <p:cNvSpPr>
            <a:spLocks noChangeArrowheads="1"/>
          </p:cNvSpPr>
          <p:nvPr/>
        </p:nvSpPr>
        <p:spPr bwMode="auto">
          <a:xfrm>
            <a:off x="0" y="1123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5879" name="Picture 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667000"/>
            <a:ext cx="4286250" cy="657225"/>
          </a:xfrm>
          <a:prstGeom prst="rect">
            <a:avLst/>
          </a:prstGeom>
          <a:noFill/>
        </p:spPr>
      </p:pic>
      <p:sp>
        <p:nvSpPr>
          <p:cNvPr id="335881" name="Rectangle 9"/>
          <p:cNvSpPr>
            <a:spLocks noChangeArrowheads="1"/>
          </p:cNvSpPr>
          <p:nvPr/>
        </p:nvSpPr>
        <p:spPr bwMode="auto">
          <a:xfrm>
            <a:off x="0" y="1114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6400800" y="1676400"/>
            <a:ext cx="2057400" cy="430887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smtClean="0"/>
              <a:t> </a:t>
            </a:r>
            <a:r>
              <a:rPr lang="en-US" sz="2000" b="1" dirty="0" smtClean="0"/>
              <a:t>E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H </a:t>
            </a:r>
            <a:r>
              <a:rPr lang="en-US" sz="2000" b="1" dirty="0" err="1" smtClean="0"/>
              <a:t>sefasa</a:t>
            </a:r>
            <a:r>
              <a:rPr lang="en-US" sz="2000" b="1" dirty="0" smtClean="0"/>
              <a:t> 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2" name="Right Brace 81"/>
          <p:cNvSpPr/>
          <p:nvPr/>
        </p:nvSpPr>
        <p:spPr>
          <a:xfrm>
            <a:off x="5867400" y="1447800"/>
            <a:ext cx="457200" cy="990600"/>
          </a:xfrm>
          <a:prstGeom prst="rightBrac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5882" name="Object 10"/>
          <p:cNvGraphicFramePr>
            <a:graphicFrameLocks noChangeAspect="1"/>
          </p:cNvGraphicFramePr>
          <p:nvPr/>
        </p:nvGraphicFramePr>
        <p:xfrm>
          <a:off x="3886200" y="4038600"/>
          <a:ext cx="4724400" cy="1981200"/>
        </p:xfrm>
        <a:graphic>
          <a:graphicData uri="http://schemas.openxmlformats.org/presentationml/2006/ole">
            <p:oleObj spid="_x0000_s335882" name="Visio" r:id="rId11" imgW="3905280" imgH="2059200" progId="Visio.Drawing.11">
              <p:embed/>
            </p:oleObj>
          </a:graphicData>
        </a:graphic>
      </p:graphicFrame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609600" y="4114800"/>
            <a:ext cx="3505200" cy="1107996"/>
          </a:xfrm>
          <a:prstGeom prst="rect">
            <a:avLst/>
          </a:prstGeom>
          <a:solidFill>
            <a:srgbClr val="CCFF99"/>
          </a:solidFill>
          <a:ln w="31750">
            <a:solidFill>
              <a:srgbClr val="368C3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smtClean="0"/>
              <a:t> </a:t>
            </a:r>
            <a:r>
              <a:rPr lang="en-US" sz="2200" dirty="0" err="1" smtClean="0"/>
              <a:t>Amplituda</a:t>
            </a:r>
            <a:r>
              <a:rPr lang="en-US" sz="2200" dirty="0" smtClean="0"/>
              <a:t> </a:t>
            </a:r>
            <a:r>
              <a:rPr lang="en-US" sz="2200" dirty="0" err="1" smtClean="0"/>
              <a:t>medan</a:t>
            </a:r>
            <a:r>
              <a:rPr lang="en-US" sz="2200" dirty="0" smtClean="0"/>
              <a:t> E </a:t>
            </a:r>
            <a:r>
              <a:rPr lang="en-US" sz="2200" dirty="0" err="1" smtClean="0"/>
              <a:t>dan</a:t>
            </a:r>
            <a:r>
              <a:rPr lang="en-US" sz="2200" dirty="0" smtClean="0"/>
              <a:t> H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konstan</a:t>
            </a:r>
            <a:r>
              <a:rPr lang="en-US" sz="2200" dirty="0" smtClean="0"/>
              <a:t> </a:t>
            </a:r>
            <a:r>
              <a:rPr lang="en-US" sz="2200" dirty="0" err="1" smtClean="0"/>
              <a:t>serba</a:t>
            </a:r>
            <a:r>
              <a:rPr lang="en-US" sz="2200" dirty="0" smtClean="0"/>
              <a:t> </a:t>
            </a:r>
            <a:r>
              <a:rPr lang="en-US" sz="2200" dirty="0" err="1" smtClean="0"/>
              <a:t>sama</a:t>
            </a:r>
            <a:r>
              <a:rPr lang="en-US" sz="2200" dirty="0" smtClean="0"/>
              <a:t> </a:t>
            </a:r>
            <a:r>
              <a:rPr lang="en-US" sz="2200" dirty="0" err="1" smtClean="0"/>
              <a:t>ditiap</a:t>
            </a:r>
            <a:r>
              <a:rPr lang="en-US" sz="2200" dirty="0" smtClean="0"/>
              <a:t> </a:t>
            </a:r>
            <a:r>
              <a:rPr lang="en-US" sz="2200" dirty="0" err="1" smtClean="0"/>
              <a:t>titik</a:t>
            </a:r>
            <a:r>
              <a:rPr lang="en-US" sz="2200" dirty="0" smtClean="0"/>
              <a:t> </a:t>
            </a:r>
            <a:r>
              <a:rPr lang="en-US" sz="2200" dirty="0" err="1" smtClean="0"/>
              <a:t>perambatan</a:t>
            </a:r>
            <a:r>
              <a:rPr lang="en-US" sz="2200" dirty="0" smtClean="0"/>
              <a:t>  gel. 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358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5883" name="Picture 1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96050" y="2181225"/>
            <a:ext cx="1962150" cy="942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57200" y="4343400"/>
            <a:ext cx="8305800" cy="14478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12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FEG2C3  </a:t>
            </a:r>
            <a:r>
              <a:rPr lang="en-US" sz="1400" dirty="0" err="1" smtClean="0">
                <a:solidFill>
                  <a:schemeClr val="tx1"/>
                </a:solidFill>
              </a:rPr>
              <a:t>Elektromagnetika</a:t>
            </a:r>
            <a:r>
              <a:rPr lang="en-US" sz="1400" dirty="0" smtClean="0">
                <a:solidFill>
                  <a:schemeClr val="tx1"/>
                </a:solidFill>
              </a:rPr>
              <a:t> 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8674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62000" y="-228600"/>
            <a:ext cx="8382000" cy="1143000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err="1" smtClean="0">
                <a:solidFill>
                  <a:srgbClr val="0070C0"/>
                </a:solidFill>
                <a:effectLst/>
              </a:rPr>
              <a:t>Daya</a:t>
            </a:r>
            <a:r>
              <a:rPr lang="en-US" sz="2600" b="1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effectLst/>
              </a:rPr>
              <a:t>rata-rata </a:t>
            </a:r>
            <a:r>
              <a:rPr lang="en-US" sz="2600" b="1" dirty="0" err="1" smtClean="0">
                <a:solidFill>
                  <a:srgbClr val="0070C0"/>
                </a:solidFill>
                <a:effectLst/>
              </a:rPr>
              <a:t>dalam</a:t>
            </a:r>
            <a:r>
              <a:rPr lang="en-US" sz="2600" b="1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sz="2600" b="1" dirty="0" err="1" smtClean="0">
                <a:solidFill>
                  <a:srgbClr val="0070C0"/>
                </a:solidFill>
                <a:effectLst/>
              </a:rPr>
              <a:t>Dielektrik</a:t>
            </a:r>
            <a:r>
              <a:rPr lang="en-US" sz="2600" b="1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sz="2600" b="1" dirty="0" err="1" smtClean="0">
                <a:solidFill>
                  <a:srgbClr val="0070C0"/>
                </a:solidFill>
                <a:effectLst/>
              </a:rPr>
              <a:t>Sempurna</a:t>
            </a:r>
            <a:r>
              <a:rPr lang="en-US" sz="2600" b="1" dirty="0" smtClean="0">
                <a:solidFill>
                  <a:srgbClr val="0070C0"/>
                </a:solidFill>
                <a:effectLst/>
              </a:rPr>
              <a:t> (</a:t>
            </a:r>
            <a:r>
              <a:rPr lang="en-US" sz="2600" b="1" dirty="0" smtClean="0">
                <a:solidFill>
                  <a:srgbClr val="0070C0"/>
                </a:solidFill>
                <a:effectLst/>
              </a:rPr>
              <a:t>Lossless) - 3</a:t>
            </a:r>
            <a:endParaRPr lang="en-US" sz="26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114" name="Text Box 7"/>
          <p:cNvSpPr txBox="1">
            <a:spLocks noChangeArrowheads="1"/>
          </p:cNvSpPr>
          <p:nvPr/>
        </p:nvSpPr>
        <p:spPr bwMode="auto">
          <a:xfrm>
            <a:off x="381000" y="685801"/>
            <a:ext cx="762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smtClean="0"/>
              <a:t>   </a:t>
            </a:r>
            <a:r>
              <a:rPr lang="en-US" sz="2200" dirty="0" err="1" smtClean="0"/>
              <a:t>Misal</a:t>
            </a:r>
            <a:r>
              <a:rPr lang="en-US" sz="2200" dirty="0" smtClean="0"/>
              <a:t>  </a:t>
            </a:r>
            <a:r>
              <a:rPr lang="en-US" sz="2200" dirty="0" err="1" smtClean="0"/>
              <a:t>gelombang</a:t>
            </a:r>
            <a:r>
              <a:rPr lang="en-US" sz="2200" dirty="0" smtClean="0"/>
              <a:t>  </a:t>
            </a:r>
            <a:r>
              <a:rPr lang="en-US" sz="2200" dirty="0" err="1" smtClean="0"/>
              <a:t>merambat</a:t>
            </a:r>
            <a:r>
              <a:rPr lang="en-US" sz="2200" dirty="0" smtClean="0"/>
              <a:t>  </a:t>
            </a:r>
            <a:r>
              <a:rPr lang="en-US" sz="2200" dirty="0" err="1" smtClean="0"/>
              <a:t>arah</a:t>
            </a:r>
            <a:r>
              <a:rPr lang="en-US" sz="2200" dirty="0" smtClean="0"/>
              <a:t>  </a:t>
            </a:r>
            <a:r>
              <a:rPr lang="en-US" sz="2200" dirty="0" err="1" smtClean="0"/>
              <a:t>sb</a:t>
            </a:r>
            <a:r>
              <a:rPr lang="en-US" sz="2200" dirty="0" smtClean="0"/>
              <a:t> – z  </a:t>
            </a:r>
            <a:r>
              <a:rPr lang="en-US" sz="2200" dirty="0" err="1" smtClean="0"/>
              <a:t>dan</a:t>
            </a:r>
            <a:endParaRPr lang="en-US" sz="2200" dirty="0" smtClean="0"/>
          </a:p>
          <a:p>
            <a:pPr eaLnBrk="0" hangingPunct="0"/>
            <a:r>
              <a:rPr lang="en-US" sz="2200" dirty="0" smtClean="0"/>
              <a:t>   </a:t>
            </a:r>
            <a:r>
              <a:rPr lang="en-US" sz="2200" dirty="0" err="1" smtClean="0"/>
              <a:t>lokasi</a:t>
            </a:r>
            <a:r>
              <a:rPr lang="en-US" sz="2200" dirty="0" smtClean="0"/>
              <a:t>  </a:t>
            </a:r>
            <a:r>
              <a:rPr lang="en-US" sz="2200" dirty="0" err="1" smtClean="0"/>
              <a:t>sumber</a:t>
            </a:r>
            <a:r>
              <a:rPr lang="en-US" sz="2200" dirty="0" smtClean="0"/>
              <a:t>  ( </a:t>
            </a:r>
            <a:r>
              <a:rPr lang="en-US" sz="2200" dirty="0" err="1" smtClean="0"/>
              <a:t>medan</a:t>
            </a:r>
            <a:r>
              <a:rPr lang="en-US" sz="2200" dirty="0" smtClean="0"/>
              <a:t> E &amp;H ) </a:t>
            </a:r>
            <a:r>
              <a:rPr lang="en-US" sz="2200" dirty="0" err="1" smtClean="0"/>
              <a:t>jauh</a:t>
            </a:r>
            <a:r>
              <a:rPr lang="en-US" sz="2200" dirty="0" smtClean="0"/>
              <a:t>  </a:t>
            </a:r>
            <a:r>
              <a:rPr lang="en-US" sz="2200" dirty="0" err="1" smtClean="0"/>
              <a:t>diluar</a:t>
            </a:r>
            <a:r>
              <a:rPr lang="en-US" sz="2200" dirty="0" smtClean="0"/>
              <a:t>  </a:t>
            </a:r>
            <a:r>
              <a:rPr lang="en-US" sz="2200" dirty="0" err="1" smtClean="0"/>
              <a:t>titik</a:t>
            </a:r>
            <a:r>
              <a:rPr lang="en-US" sz="2200" dirty="0" smtClean="0"/>
              <a:t> </a:t>
            </a:r>
            <a:r>
              <a:rPr lang="en-US" sz="2200" dirty="0" err="1" smtClean="0"/>
              <a:t>pengamatan</a:t>
            </a:r>
            <a:r>
              <a:rPr lang="en-US" sz="2200" dirty="0" smtClean="0"/>
              <a:t>   : 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0" y="1047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0" y="1476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70" name="Rectangle 14"/>
          <p:cNvSpPr>
            <a:spLocks noChangeArrowheads="1"/>
          </p:cNvSpPr>
          <p:nvPr/>
        </p:nvSpPr>
        <p:spPr bwMode="auto">
          <a:xfrm>
            <a:off x="0" y="1476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7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73" name="Rectangle 17"/>
          <p:cNvSpPr>
            <a:spLocks noChangeArrowheads="1"/>
          </p:cNvSpPr>
          <p:nvPr/>
        </p:nvSpPr>
        <p:spPr bwMode="auto">
          <a:xfrm>
            <a:off x="0" y="1476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7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77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80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81" name="Rectangle 25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85" name="Rectangle 29"/>
          <p:cNvSpPr>
            <a:spLocks noChangeArrowheads="1"/>
          </p:cNvSpPr>
          <p:nvPr/>
        </p:nvSpPr>
        <p:spPr bwMode="auto">
          <a:xfrm>
            <a:off x="533400" y="1524000"/>
            <a:ext cx="8153400" cy="2743200"/>
          </a:xfrm>
          <a:prstGeom prst="rect">
            <a:avLst/>
          </a:prstGeom>
          <a:solidFill>
            <a:srgbClr val="FAF8A8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483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5482" name="Picture 2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1752600"/>
            <a:ext cx="819150" cy="609600"/>
          </a:xfrm>
          <a:prstGeom prst="rect">
            <a:avLst/>
          </a:prstGeom>
          <a:noFill/>
        </p:spPr>
      </p:pic>
      <p:sp>
        <p:nvSpPr>
          <p:cNvPr id="275484" name="Rectangle 28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8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89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3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9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50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503" name="Rectangle 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506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508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0" y="1009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2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2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609600" y="3733800"/>
            <a:ext cx="800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smtClean="0"/>
              <a:t>  </a:t>
            </a:r>
            <a:r>
              <a:rPr lang="en-US" sz="2200" b="1" dirty="0" err="1" smtClean="0">
                <a:solidFill>
                  <a:srgbClr val="C00000"/>
                </a:solidFill>
              </a:rPr>
              <a:t>Nilai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Rapat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Daya</a:t>
            </a:r>
            <a:r>
              <a:rPr lang="en-US" sz="2200" b="1" dirty="0" smtClean="0">
                <a:solidFill>
                  <a:srgbClr val="C00000"/>
                </a:solidFill>
              </a:rPr>
              <a:t> rata-rata </a:t>
            </a:r>
            <a:r>
              <a:rPr lang="en-US" sz="2200" b="1" dirty="0" err="1" smtClean="0">
                <a:solidFill>
                  <a:srgbClr val="C00000"/>
                </a:solidFill>
              </a:rPr>
              <a:t>yg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tersimpan</a:t>
            </a:r>
            <a:r>
              <a:rPr lang="en-US" sz="2200" b="1" dirty="0" smtClean="0">
                <a:solidFill>
                  <a:srgbClr val="C00000"/>
                </a:solidFill>
              </a:rPr>
              <a:t>  </a:t>
            </a:r>
            <a:r>
              <a:rPr lang="en-US" sz="2200" dirty="0" err="1" smtClean="0"/>
              <a:t>disetiap</a:t>
            </a:r>
            <a:r>
              <a:rPr lang="en-US" sz="2200" dirty="0" smtClean="0"/>
              <a:t>  </a:t>
            </a:r>
            <a:r>
              <a:rPr lang="en-US" sz="2200" dirty="0" err="1" smtClean="0"/>
              <a:t>titik</a:t>
            </a:r>
            <a:r>
              <a:rPr lang="en-US" sz="2200" dirty="0" smtClean="0"/>
              <a:t> 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sama</a:t>
            </a:r>
            <a:r>
              <a:rPr lang="en-US" sz="2200" dirty="0" smtClean="0"/>
              <a:t>   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2052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3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33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36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3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40" name="Rectangle 28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58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5879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676400"/>
            <a:ext cx="4286250" cy="657225"/>
          </a:xfrm>
          <a:prstGeom prst="rect">
            <a:avLst/>
          </a:prstGeom>
          <a:noFill/>
        </p:spPr>
      </p:pic>
      <p:sp>
        <p:nvSpPr>
          <p:cNvPr id="335881" name="Rectangle 9"/>
          <p:cNvSpPr>
            <a:spLocks noChangeArrowheads="1"/>
          </p:cNvSpPr>
          <p:nvPr/>
        </p:nvSpPr>
        <p:spPr bwMode="auto">
          <a:xfrm>
            <a:off x="0" y="1114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762000" y="2362200"/>
            <a:ext cx="6096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smtClean="0"/>
              <a:t> </a:t>
            </a:r>
            <a:r>
              <a:rPr lang="en-US" sz="2200" dirty="0" err="1" smtClean="0"/>
              <a:t>Rapat</a:t>
            </a:r>
            <a:r>
              <a:rPr lang="en-US" sz="2200" dirty="0" smtClean="0"/>
              <a:t> </a:t>
            </a:r>
            <a:r>
              <a:rPr lang="en-US" sz="2200" dirty="0" err="1" smtClean="0"/>
              <a:t>daya</a:t>
            </a:r>
            <a:r>
              <a:rPr lang="en-US" sz="2200" dirty="0" smtClean="0"/>
              <a:t>  </a:t>
            </a:r>
            <a:r>
              <a:rPr lang="en-US" sz="2200" b="1" dirty="0" err="1" smtClean="0">
                <a:solidFill>
                  <a:srgbClr val="FF0000"/>
                </a:solidFill>
              </a:rPr>
              <a:t>sesaat</a:t>
            </a:r>
            <a:r>
              <a:rPr lang="en-US" sz="2200" b="1" dirty="0" smtClean="0">
                <a:solidFill>
                  <a:srgbClr val="FF0000"/>
                </a:solidFill>
              </a:rPr>
              <a:t>  yang  </a:t>
            </a:r>
            <a:r>
              <a:rPr lang="en-US" sz="2200" b="1" dirty="0" err="1" smtClean="0">
                <a:solidFill>
                  <a:srgbClr val="FF0000"/>
                </a:solidFill>
              </a:rPr>
              <a:t>tersimpan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/>
              <a:t>bergantung</a:t>
            </a:r>
            <a:r>
              <a:rPr lang="en-US" sz="2200" dirty="0" smtClean="0"/>
              <a:t>  z  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690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6901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2819400"/>
            <a:ext cx="1676400" cy="942975"/>
          </a:xfrm>
          <a:prstGeom prst="rect">
            <a:avLst/>
          </a:prstGeom>
          <a:noFill/>
        </p:spPr>
      </p:pic>
      <p:sp>
        <p:nvSpPr>
          <p:cNvPr id="336903" name="Rectangle 7"/>
          <p:cNvSpPr>
            <a:spLocks noChangeArrowheads="1"/>
          </p:cNvSpPr>
          <p:nvPr/>
        </p:nvSpPr>
        <p:spPr bwMode="auto">
          <a:xfrm>
            <a:off x="0" y="1400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3" name="Picture 2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7050" y="2971800"/>
            <a:ext cx="819150" cy="609600"/>
          </a:xfrm>
          <a:prstGeom prst="rect">
            <a:avLst/>
          </a:prstGeom>
          <a:noFill/>
        </p:spPr>
      </p:pic>
      <p:sp>
        <p:nvSpPr>
          <p:cNvPr id="3369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6904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2975" y="2895600"/>
            <a:ext cx="4010025" cy="762000"/>
          </a:xfrm>
          <a:prstGeom prst="rect">
            <a:avLst/>
          </a:prstGeom>
          <a:noFill/>
        </p:spPr>
      </p:pic>
      <p:pic>
        <p:nvPicPr>
          <p:cNvPr id="336906" name="Picture 10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4572000"/>
            <a:ext cx="6026552" cy="838200"/>
          </a:xfrm>
          <a:prstGeom prst="rect">
            <a:avLst/>
          </a:prstGeom>
          <a:noFill/>
        </p:spPr>
      </p:pic>
      <p:sp>
        <p:nvSpPr>
          <p:cNvPr id="336908" name="Rectangle 12"/>
          <p:cNvSpPr>
            <a:spLocks noChangeArrowheads="1"/>
          </p:cNvSpPr>
          <p:nvPr/>
        </p:nvSpPr>
        <p:spPr bwMode="auto">
          <a:xfrm>
            <a:off x="0" y="1209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09600" y="4572000"/>
            <a:ext cx="1371600" cy="923330"/>
          </a:xfrm>
          <a:prstGeom prst="rect">
            <a:avLst/>
          </a:prstGeom>
          <a:solidFill>
            <a:srgbClr val="CCFF99"/>
          </a:solidFill>
          <a:ln w="476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BUKTIKAN      BERLAKU  </a:t>
            </a:r>
            <a:r>
              <a:rPr lang="en-US" b="1" dirty="0" err="1" smtClean="0"/>
              <a:t>Pers</a:t>
            </a:r>
            <a:r>
              <a:rPr lang="en-US" b="1" dirty="0" smtClean="0"/>
              <a:t>  :   </a:t>
            </a:r>
            <a:endParaRPr lang="en-US" b="1" dirty="0"/>
          </a:p>
        </p:txBody>
      </p:sp>
      <p:sp>
        <p:nvSpPr>
          <p:cNvPr id="83" name="Right Arrow 82"/>
          <p:cNvSpPr/>
          <p:nvPr/>
        </p:nvSpPr>
        <p:spPr>
          <a:xfrm>
            <a:off x="2057400" y="49530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3200" b="1" dirty="0" err="1" smtClean="0"/>
              <a:t>Tujuan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Pembelajaran</a:t>
            </a:r>
            <a:endParaRPr lang="en-US" sz="32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72190" y="1371600"/>
            <a:ext cx="8229600" cy="4038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memahami</a:t>
            </a:r>
            <a:r>
              <a:rPr lang="en-US" sz="2400" dirty="0" smtClean="0"/>
              <a:t> </a:t>
            </a:r>
            <a:r>
              <a:rPr lang="en-US" sz="2400" dirty="0" err="1" smtClean="0"/>
              <a:t>penurunan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gelombang</a:t>
            </a:r>
            <a:r>
              <a:rPr lang="en-US" sz="2400" dirty="0" smtClean="0"/>
              <a:t> </a:t>
            </a:r>
            <a:r>
              <a:rPr lang="en-US" sz="2400" dirty="0" err="1" smtClean="0"/>
              <a:t>datar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material,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parameter yang </a:t>
            </a:r>
            <a:r>
              <a:rPr lang="en-US" sz="2400" dirty="0" err="1" smtClean="0"/>
              <a:t>menjelaskan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 err="1" smtClean="0"/>
              <a:t>propagasi</a:t>
            </a:r>
            <a:r>
              <a:rPr lang="en-US" sz="2400" dirty="0" smtClean="0"/>
              <a:t> </a:t>
            </a:r>
            <a:r>
              <a:rPr lang="en-US" sz="2400" dirty="0" err="1" smtClean="0"/>
              <a:t>gelombang</a:t>
            </a:r>
            <a:r>
              <a:rPr lang="en-US" sz="2400" dirty="0" smtClean="0"/>
              <a:t> </a:t>
            </a:r>
            <a:r>
              <a:rPr lang="en-US" sz="2400" dirty="0" err="1" smtClean="0"/>
              <a:t>datar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material,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dirty="0" err="1" smtClean="0"/>
              <a:t>membedakan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 err="1" smtClean="0"/>
              <a:t>propagasi</a:t>
            </a:r>
            <a:r>
              <a:rPr lang="en-US" sz="2400" dirty="0" smtClean="0"/>
              <a:t> </a:t>
            </a:r>
            <a:r>
              <a:rPr lang="en-US" sz="2400" dirty="0" err="1" smtClean="0"/>
              <a:t>gelombang</a:t>
            </a:r>
            <a:r>
              <a:rPr lang="en-US" sz="2400" dirty="0" smtClean="0"/>
              <a:t> </a:t>
            </a:r>
            <a:r>
              <a:rPr lang="en-US" sz="2400" dirty="0" err="1" smtClean="0"/>
              <a:t>datar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merambat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material.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2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FEG2C3  </a:t>
            </a:r>
            <a:r>
              <a:rPr lang="en-US" sz="1400" dirty="0" err="1" smtClean="0">
                <a:solidFill>
                  <a:schemeClr val="tx1"/>
                </a:solidFill>
              </a:rPr>
              <a:t>Elektromagnetika</a:t>
            </a:r>
            <a:r>
              <a:rPr lang="en-US" sz="1400" dirty="0" smtClean="0">
                <a:solidFill>
                  <a:schemeClr val="tx1"/>
                </a:solidFill>
              </a:rPr>
              <a:t> 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3200" b="1" dirty="0" err="1" smtClean="0"/>
              <a:t>Organisasi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Materi</a:t>
            </a:r>
            <a:endParaRPr lang="en-US" sz="3200" b="1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3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FEG2C3  </a:t>
            </a:r>
            <a:r>
              <a:rPr lang="en-US" sz="1400" dirty="0" err="1" smtClean="0">
                <a:solidFill>
                  <a:schemeClr val="tx1"/>
                </a:solidFill>
              </a:rPr>
              <a:t>Elektromagnetika</a:t>
            </a:r>
            <a:r>
              <a:rPr lang="en-US" sz="1400" dirty="0" smtClean="0">
                <a:solidFill>
                  <a:schemeClr val="tx1"/>
                </a:solidFill>
              </a:rPr>
              <a:t> 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33400" y="1676400"/>
            <a:ext cx="6398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465138" eaLnBrk="0" hangingPunct="0"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400" b="0" dirty="0" smtClean="0"/>
              <a:t>Review </a:t>
            </a:r>
            <a:r>
              <a:rPr lang="en-US" sz="2400" dirty="0" err="1" smtClean="0"/>
              <a:t>Poynting</a:t>
            </a:r>
            <a:r>
              <a:rPr lang="en-US" sz="2400" dirty="0" smtClean="0"/>
              <a:t> </a:t>
            </a:r>
            <a:r>
              <a:rPr lang="en-US" sz="2400" dirty="0" err="1" smtClean="0"/>
              <a:t>vektor</a:t>
            </a:r>
            <a:r>
              <a:rPr lang="en-US" sz="2400" dirty="0" smtClean="0"/>
              <a:t>  </a:t>
            </a:r>
            <a:r>
              <a:rPr lang="en-US" sz="2400" b="0" dirty="0" smtClean="0"/>
              <a:t>Gel </a:t>
            </a:r>
            <a:r>
              <a:rPr lang="en-US" sz="2400" b="0" dirty="0" err="1"/>
              <a:t>Datar</a:t>
            </a:r>
            <a:r>
              <a:rPr lang="en-US" sz="2400" b="0" dirty="0"/>
              <a:t> </a:t>
            </a:r>
            <a:r>
              <a:rPr lang="en-US" sz="2400" b="0" dirty="0" err="1"/>
              <a:t>Serbasama</a:t>
            </a:r>
            <a:r>
              <a:rPr lang="en-US" sz="2400" b="0" dirty="0"/>
              <a:t> 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33400" y="2098675"/>
            <a:ext cx="5832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465138" eaLnBrk="0" hangingPunct="0"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400" b="0" dirty="0" err="1" smtClean="0"/>
              <a:t>Gelombang</a:t>
            </a:r>
            <a:r>
              <a:rPr lang="en-US" sz="2400" b="0" dirty="0" smtClean="0"/>
              <a:t> </a:t>
            </a:r>
            <a:r>
              <a:rPr lang="en-US" sz="2400" b="0" dirty="0" err="1"/>
              <a:t>Datar</a:t>
            </a:r>
            <a:r>
              <a:rPr lang="en-US" sz="2400" b="0" dirty="0"/>
              <a:t> </a:t>
            </a:r>
            <a:r>
              <a:rPr lang="en-US" sz="2400" b="0" dirty="0" err="1"/>
              <a:t>Serbasama</a:t>
            </a:r>
            <a:r>
              <a:rPr lang="en-US" sz="2400" b="0" dirty="0"/>
              <a:t> </a:t>
            </a:r>
            <a:r>
              <a:rPr lang="en-US" sz="2400" b="0" dirty="0" err="1"/>
              <a:t>di</a:t>
            </a:r>
            <a:r>
              <a:rPr lang="en-US" sz="2400" b="0" dirty="0"/>
              <a:t> </a:t>
            </a:r>
            <a:r>
              <a:rPr lang="en-US" sz="2400" b="0" dirty="0" err="1"/>
              <a:t>dielektrik</a:t>
            </a:r>
            <a:endParaRPr lang="en-US" sz="2400" b="0" dirty="0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525162" y="2520950"/>
            <a:ext cx="50011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465138" eaLnBrk="0" hangingPunct="0"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400" b="0" dirty="0" err="1" smtClean="0"/>
              <a:t>Vektor</a:t>
            </a:r>
            <a:r>
              <a:rPr lang="en-US" sz="2400" b="0" dirty="0" smtClean="0"/>
              <a:t> </a:t>
            </a:r>
            <a:r>
              <a:rPr lang="en-US" sz="2400" b="0" dirty="0" err="1"/>
              <a:t>Poynting</a:t>
            </a:r>
            <a:r>
              <a:rPr lang="en-US" sz="2400" b="0" dirty="0"/>
              <a:t> </a:t>
            </a:r>
            <a:r>
              <a:rPr lang="en-US" sz="2400" b="0" dirty="0" err="1"/>
              <a:t>dan</a:t>
            </a:r>
            <a:r>
              <a:rPr lang="en-US" sz="2400" b="0" dirty="0"/>
              <a:t> </a:t>
            </a:r>
            <a:r>
              <a:rPr lang="en-US" sz="2400" b="0" dirty="0" err="1"/>
              <a:t>Tinjauan</a:t>
            </a:r>
            <a:r>
              <a:rPr lang="en-US" sz="2400" b="0" dirty="0"/>
              <a:t> </a:t>
            </a:r>
            <a:r>
              <a:rPr lang="en-US" sz="2400" b="0" dirty="0" err="1"/>
              <a:t>Daya</a:t>
            </a:r>
            <a:endParaRPr lang="en-US" sz="2400" b="0" dirty="0"/>
          </a:p>
        </p:txBody>
      </p:sp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 Box 10"/>
          <p:cNvSpPr txBox="1">
            <a:spLocks noChangeArrowheads="1"/>
          </p:cNvSpPr>
          <p:nvPr/>
        </p:nvSpPr>
        <p:spPr bwMode="auto">
          <a:xfrm>
            <a:off x="7467600" y="4800600"/>
            <a:ext cx="1295400" cy="369332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2000" b="1" dirty="0" err="1" smtClean="0"/>
              <a:t>sumbu</a:t>
            </a:r>
            <a:r>
              <a:rPr lang="en-US" sz="2000" b="1" dirty="0" smtClean="0"/>
              <a:t> Z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410200" y="1371600"/>
            <a:ext cx="3200400" cy="1219200"/>
          </a:xfrm>
          <a:prstGeom prst="rect">
            <a:avLst/>
          </a:prstGeom>
          <a:solidFill>
            <a:srgbClr val="CCFFCC"/>
          </a:solidFill>
          <a:ln>
            <a:solidFill>
              <a:srgbClr val="368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838200" y="1295400"/>
            <a:ext cx="3733800" cy="1371600"/>
          </a:xfrm>
          <a:prstGeom prst="rect">
            <a:avLst/>
          </a:prstGeom>
          <a:solidFill>
            <a:srgbClr val="CCFFCC"/>
          </a:solidFill>
          <a:ln>
            <a:solidFill>
              <a:srgbClr val="368C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382000" y="5943600"/>
            <a:ext cx="609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4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048000" y="6111875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FEG2C3  </a:t>
            </a:r>
            <a:r>
              <a:rPr lang="en-US" sz="1400" dirty="0" err="1" smtClean="0">
                <a:solidFill>
                  <a:schemeClr val="tx1"/>
                </a:solidFill>
              </a:rPr>
              <a:t>Elektromagnetika</a:t>
            </a:r>
            <a:r>
              <a:rPr lang="en-US" sz="1400" dirty="0" smtClean="0">
                <a:solidFill>
                  <a:schemeClr val="tx1"/>
                </a:solidFill>
              </a:rPr>
              <a:t> 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9436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>
                <a:solidFill>
                  <a:srgbClr val="0070C0"/>
                </a:solidFill>
              </a:rPr>
              <a:t>Perambatan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Gelombang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dan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Poynting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Vektor</a:t>
            </a:r>
            <a:endParaRPr lang="en-US" sz="2800" b="1" dirty="0">
              <a:solidFill>
                <a:srgbClr val="0070C0"/>
              </a:solidFill>
              <a:effectLst/>
            </a:endParaRPr>
          </a:p>
        </p:txBody>
      </p:sp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1204913" y="1447800"/>
          <a:ext cx="390525" cy="441325"/>
        </p:xfrm>
        <a:graphic>
          <a:graphicData uri="http://schemas.openxmlformats.org/presentationml/2006/ole">
            <p:oleObj spid="_x0000_s278530" name="Equation" r:id="rId5" imgW="164880" imgH="203040" progId="Equation.3">
              <p:embed/>
            </p:oleObj>
          </a:graphicData>
        </a:graphic>
      </p:graphicFrame>
      <p:graphicFrame>
        <p:nvGraphicFramePr>
          <p:cNvPr id="27" name="Object 8"/>
          <p:cNvGraphicFramePr>
            <a:graphicFrameLocks noChangeAspect="1"/>
          </p:cNvGraphicFramePr>
          <p:nvPr/>
        </p:nvGraphicFramePr>
        <p:xfrm>
          <a:off x="990599" y="2041525"/>
          <a:ext cx="381001" cy="442015"/>
        </p:xfrm>
        <a:graphic>
          <a:graphicData uri="http://schemas.openxmlformats.org/presentationml/2006/ole">
            <p:oleObj spid="_x0000_s278531" name="Equation" r:id="rId6" imgW="190440" imgH="203040" progId="Equation.3">
              <p:embed/>
            </p:oleObj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2057400" y="1736725"/>
          <a:ext cx="346406" cy="457200"/>
        </p:xfrm>
        <a:graphic>
          <a:graphicData uri="http://schemas.openxmlformats.org/presentationml/2006/ole">
            <p:oleObj spid="_x0000_s278532" name="Equation" r:id="rId7" imgW="164880" imgH="203040" progId="Equation.3">
              <p:embed/>
            </p:oleObj>
          </a:graphicData>
        </a:graphic>
      </p:graphicFrame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685800" y="838200"/>
            <a:ext cx="7239000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200" b="0" dirty="0" err="1">
                <a:solidFill>
                  <a:schemeClr val="tx1"/>
                </a:solidFill>
              </a:rPr>
              <a:t>Arah</a:t>
            </a:r>
            <a:r>
              <a:rPr lang="en-US" sz="2200" b="0" dirty="0">
                <a:solidFill>
                  <a:schemeClr val="tx1"/>
                </a:solidFill>
              </a:rPr>
              <a:t> </a:t>
            </a:r>
            <a:r>
              <a:rPr lang="en-US" sz="2200" b="0" dirty="0" err="1">
                <a:solidFill>
                  <a:schemeClr val="tx1"/>
                </a:solidFill>
              </a:rPr>
              <a:t>perambatan</a:t>
            </a:r>
            <a:r>
              <a:rPr lang="en-US" sz="2200" b="0" dirty="0">
                <a:solidFill>
                  <a:schemeClr val="tx1"/>
                </a:solidFill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</a:rPr>
              <a:t>gelombang</a:t>
            </a:r>
            <a:r>
              <a:rPr lang="en-US" sz="2200" b="0" dirty="0" smtClean="0">
                <a:solidFill>
                  <a:schemeClr val="tx1"/>
                </a:solidFill>
              </a:rPr>
              <a:t> = </a:t>
            </a:r>
            <a:r>
              <a:rPr lang="en-US" sz="2200" b="0" dirty="0" err="1" smtClean="0">
                <a:solidFill>
                  <a:schemeClr val="tx1"/>
                </a:solidFill>
              </a:rPr>
              <a:t>arah</a:t>
            </a:r>
            <a:r>
              <a:rPr lang="en-US" sz="2200" b="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/>
              <a:t>P</a:t>
            </a:r>
            <a:r>
              <a:rPr lang="en-US" sz="2200" b="0" dirty="0" err="1" smtClean="0">
                <a:solidFill>
                  <a:schemeClr val="tx1"/>
                </a:solidFill>
              </a:rPr>
              <a:t>oynting</a:t>
            </a:r>
            <a:r>
              <a:rPr lang="en-US" sz="2200" b="0" dirty="0" smtClean="0">
                <a:solidFill>
                  <a:schemeClr val="tx1"/>
                </a:solidFill>
              </a:rPr>
              <a:t> </a:t>
            </a:r>
            <a:r>
              <a:rPr lang="en-US" sz="2200" b="0" dirty="0" err="1" smtClean="0">
                <a:solidFill>
                  <a:schemeClr val="tx1"/>
                </a:solidFill>
              </a:rPr>
              <a:t>vektor</a:t>
            </a:r>
            <a:r>
              <a:rPr lang="en-US" sz="2200" b="0" dirty="0" smtClean="0">
                <a:solidFill>
                  <a:schemeClr val="tx1"/>
                </a:solidFill>
              </a:rPr>
              <a:t> </a:t>
            </a:r>
            <a:endParaRPr lang="en-US" sz="2200" b="1" dirty="0">
              <a:solidFill>
                <a:schemeClr val="tx1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432263" y="2895600"/>
            <a:ext cx="6034087" cy="3200400"/>
            <a:chOff x="216" y="1878"/>
            <a:chExt cx="4116" cy="2016"/>
          </a:xfrm>
        </p:grpSpPr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732" y="1878"/>
              <a:ext cx="0" cy="1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 flipH="1">
              <a:off x="216" y="3162"/>
              <a:ext cx="516" cy="7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8"/>
            <p:cNvSpPr>
              <a:spLocks/>
            </p:cNvSpPr>
            <p:nvPr/>
          </p:nvSpPr>
          <p:spPr bwMode="auto">
            <a:xfrm>
              <a:off x="732" y="2370"/>
              <a:ext cx="2892" cy="546"/>
            </a:xfrm>
            <a:custGeom>
              <a:avLst/>
              <a:gdLst>
                <a:gd name="T0" fmla="*/ 0 w 2892"/>
                <a:gd name="T1" fmla="*/ 0 h 546"/>
                <a:gd name="T2" fmla="*/ 246 w 2892"/>
                <a:gd name="T3" fmla="*/ 126 h 546"/>
                <a:gd name="T4" fmla="*/ 474 w 2892"/>
                <a:gd name="T5" fmla="*/ 216 h 546"/>
                <a:gd name="T6" fmla="*/ 798 w 2892"/>
                <a:gd name="T7" fmla="*/ 312 h 546"/>
                <a:gd name="T8" fmla="*/ 1074 w 2892"/>
                <a:gd name="T9" fmla="*/ 384 h 546"/>
                <a:gd name="T10" fmla="*/ 1464 w 2892"/>
                <a:gd name="T11" fmla="*/ 444 h 546"/>
                <a:gd name="T12" fmla="*/ 2028 w 2892"/>
                <a:gd name="T13" fmla="*/ 510 h 546"/>
                <a:gd name="T14" fmla="*/ 2436 w 2892"/>
                <a:gd name="T15" fmla="*/ 534 h 546"/>
                <a:gd name="T16" fmla="*/ 2892 w 2892"/>
                <a:gd name="T17" fmla="*/ 546 h 5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92"/>
                <a:gd name="T28" fmla="*/ 0 h 546"/>
                <a:gd name="T29" fmla="*/ 2892 w 2892"/>
                <a:gd name="T30" fmla="*/ 546 h 5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92" h="546">
                  <a:moveTo>
                    <a:pt x="0" y="0"/>
                  </a:moveTo>
                  <a:cubicBezTo>
                    <a:pt x="83" y="45"/>
                    <a:pt x="167" y="90"/>
                    <a:pt x="246" y="126"/>
                  </a:cubicBezTo>
                  <a:cubicBezTo>
                    <a:pt x="325" y="162"/>
                    <a:pt x="382" y="185"/>
                    <a:pt x="474" y="216"/>
                  </a:cubicBezTo>
                  <a:cubicBezTo>
                    <a:pt x="566" y="247"/>
                    <a:pt x="698" y="284"/>
                    <a:pt x="798" y="312"/>
                  </a:cubicBezTo>
                  <a:cubicBezTo>
                    <a:pt x="898" y="340"/>
                    <a:pt x="963" y="362"/>
                    <a:pt x="1074" y="384"/>
                  </a:cubicBezTo>
                  <a:cubicBezTo>
                    <a:pt x="1185" y="406"/>
                    <a:pt x="1305" y="423"/>
                    <a:pt x="1464" y="444"/>
                  </a:cubicBezTo>
                  <a:cubicBezTo>
                    <a:pt x="1623" y="465"/>
                    <a:pt x="1866" y="495"/>
                    <a:pt x="2028" y="510"/>
                  </a:cubicBezTo>
                  <a:cubicBezTo>
                    <a:pt x="2190" y="525"/>
                    <a:pt x="2292" y="528"/>
                    <a:pt x="2436" y="534"/>
                  </a:cubicBezTo>
                  <a:cubicBezTo>
                    <a:pt x="2580" y="540"/>
                    <a:pt x="2736" y="543"/>
                    <a:pt x="2892" y="546"/>
                  </a:cubicBezTo>
                </a:path>
              </a:pathLst>
            </a:custGeom>
            <a:noFill/>
            <a:ln w="38100">
              <a:solidFill>
                <a:srgbClr val="368C36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9"/>
            <p:cNvSpPr>
              <a:spLocks/>
            </p:cNvSpPr>
            <p:nvPr/>
          </p:nvSpPr>
          <p:spPr bwMode="auto">
            <a:xfrm>
              <a:off x="738" y="2388"/>
              <a:ext cx="3318" cy="1125"/>
            </a:xfrm>
            <a:custGeom>
              <a:avLst/>
              <a:gdLst>
                <a:gd name="T0" fmla="*/ 0 w 3318"/>
                <a:gd name="T1" fmla="*/ 0 h 1125"/>
                <a:gd name="T2" fmla="*/ 132 w 3318"/>
                <a:gd name="T3" fmla="*/ 60 h 1125"/>
                <a:gd name="T4" fmla="*/ 222 w 3318"/>
                <a:gd name="T5" fmla="*/ 150 h 1125"/>
                <a:gd name="T6" fmla="*/ 282 w 3318"/>
                <a:gd name="T7" fmla="*/ 264 h 1125"/>
                <a:gd name="T8" fmla="*/ 396 w 3318"/>
                <a:gd name="T9" fmla="*/ 486 h 1125"/>
                <a:gd name="T10" fmla="*/ 486 w 3318"/>
                <a:gd name="T11" fmla="*/ 726 h 1125"/>
                <a:gd name="T12" fmla="*/ 576 w 3318"/>
                <a:gd name="T13" fmla="*/ 882 h 1125"/>
                <a:gd name="T14" fmla="*/ 696 w 3318"/>
                <a:gd name="T15" fmla="*/ 1002 h 1125"/>
                <a:gd name="T16" fmla="*/ 834 w 3318"/>
                <a:gd name="T17" fmla="*/ 1098 h 1125"/>
                <a:gd name="T18" fmla="*/ 1038 w 3318"/>
                <a:gd name="T19" fmla="*/ 1116 h 1125"/>
                <a:gd name="T20" fmla="*/ 1218 w 3318"/>
                <a:gd name="T21" fmla="*/ 1044 h 1125"/>
                <a:gd name="T22" fmla="*/ 1446 w 3318"/>
                <a:gd name="T23" fmla="*/ 864 h 1125"/>
                <a:gd name="T24" fmla="*/ 1704 w 3318"/>
                <a:gd name="T25" fmla="*/ 636 h 1125"/>
                <a:gd name="T26" fmla="*/ 1920 w 3318"/>
                <a:gd name="T27" fmla="*/ 516 h 1125"/>
                <a:gd name="T28" fmla="*/ 2118 w 3318"/>
                <a:gd name="T29" fmla="*/ 504 h 1125"/>
                <a:gd name="T30" fmla="*/ 2292 w 3318"/>
                <a:gd name="T31" fmla="*/ 552 h 1125"/>
                <a:gd name="T32" fmla="*/ 2490 w 3318"/>
                <a:gd name="T33" fmla="*/ 690 h 1125"/>
                <a:gd name="T34" fmla="*/ 2682 w 3318"/>
                <a:gd name="T35" fmla="*/ 816 h 1125"/>
                <a:gd name="T36" fmla="*/ 2820 w 3318"/>
                <a:gd name="T37" fmla="*/ 900 h 1125"/>
                <a:gd name="T38" fmla="*/ 2994 w 3318"/>
                <a:gd name="T39" fmla="*/ 1002 h 1125"/>
                <a:gd name="T40" fmla="*/ 3210 w 3318"/>
                <a:gd name="T41" fmla="*/ 1014 h 1125"/>
                <a:gd name="T42" fmla="*/ 3318 w 3318"/>
                <a:gd name="T43" fmla="*/ 948 h 11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318"/>
                <a:gd name="T67" fmla="*/ 0 h 1125"/>
                <a:gd name="T68" fmla="*/ 3318 w 3318"/>
                <a:gd name="T69" fmla="*/ 1125 h 11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318" h="1125">
                  <a:moveTo>
                    <a:pt x="0" y="0"/>
                  </a:moveTo>
                  <a:cubicBezTo>
                    <a:pt x="47" y="17"/>
                    <a:pt x="95" y="35"/>
                    <a:pt x="132" y="60"/>
                  </a:cubicBezTo>
                  <a:cubicBezTo>
                    <a:pt x="169" y="85"/>
                    <a:pt x="197" y="116"/>
                    <a:pt x="222" y="150"/>
                  </a:cubicBezTo>
                  <a:cubicBezTo>
                    <a:pt x="247" y="184"/>
                    <a:pt x="253" y="208"/>
                    <a:pt x="282" y="264"/>
                  </a:cubicBezTo>
                  <a:cubicBezTo>
                    <a:pt x="311" y="320"/>
                    <a:pt x="362" y="409"/>
                    <a:pt x="396" y="486"/>
                  </a:cubicBezTo>
                  <a:cubicBezTo>
                    <a:pt x="430" y="563"/>
                    <a:pt x="456" y="660"/>
                    <a:pt x="486" y="726"/>
                  </a:cubicBezTo>
                  <a:cubicBezTo>
                    <a:pt x="516" y="792"/>
                    <a:pt x="541" y="836"/>
                    <a:pt x="576" y="882"/>
                  </a:cubicBezTo>
                  <a:cubicBezTo>
                    <a:pt x="611" y="928"/>
                    <a:pt x="653" y="966"/>
                    <a:pt x="696" y="1002"/>
                  </a:cubicBezTo>
                  <a:cubicBezTo>
                    <a:pt x="739" y="1038"/>
                    <a:pt x="777" y="1079"/>
                    <a:pt x="834" y="1098"/>
                  </a:cubicBezTo>
                  <a:cubicBezTo>
                    <a:pt x="891" y="1117"/>
                    <a:pt x="974" y="1125"/>
                    <a:pt x="1038" y="1116"/>
                  </a:cubicBezTo>
                  <a:cubicBezTo>
                    <a:pt x="1102" y="1107"/>
                    <a:pt x="1150" y="1086"/>
                    <a:pt x="1218" y="1044"/>
                  </a:cubicBezTo>
                  <a:cubicBezTo>
                    <a:pt x="1286" y="1002"/>
                    <a:pt x="1365" y="932"/>
                    <a:pt x="1446" y="864"/>
                  </a:cubicBezTo>
                  <a:cubicBezTo>
                    <a:pt x="1527" y="796"/>
                    <a:pt x="1625" y="694"/>
                    <a:pt x="1704" y="636"/>
                  </a:cubicBezTo>
                  <a:cubicBezTo>
                    <a:pt x="1783" y="578"/>
                    <a:pt x="1851" y="538"/>
                    <a:pt x="1920" y="516"/>
                  </a:cubicBezTo>
                  <a:cubicBezTo>
                    <a:pt x="1989" y="494"/>
                    <a:pt x="2056" y="498"/>
                    <a:pt x="2118" y="504"/>
                  </a:cubicBezTo>
                  <a:cubicBezTo>
                    <a:pt x="2180" y="510"/>
                    <a:pt x="2230" y="521"/>
                    <a:pt x="2292" y="552"/>
                  </a:cubicBezTo>
                  <a:cubicBezTo>
                    <a:pt x="2354" y="583"/>
                    <a:pt x="2425" y="646"/>
                    <a:pt x="2490" y="690"/>
                  </a:cubicBezTo>
                  <a:cubicBezTo>
                    <a:pt x="2555" y="734"/>
                    <a:pt x="2627" y="781"/>
                    <a:pt x="2682" y="816"/>
                  </a:cubicBezTo>
                  <a:cubicBezTo>
                    <a:pt x="2737" y="851"/>
                    <a:pt x="2768" y="869"/>
                    <a:pt x="2820" y="900"/>
                  </a:cubicBezTo>
                  <a:cubicBezTo>
                    <a:pt x="2872" y="931"/>
                    <a:pt x="2929" y="983"/>
                    <a:pt x="2994" y="1002"/>
                  </a:cubicBezTo>
                  <a:cubicBezTo>
                    <a:pt x="3059" y="1021"/>
                    <a:pt x="3156" y="1023"/>
                    <a:pt x="3210" y="1014"/>
                  </a:cubicBezTo>
                  <a:cubicBezTo>
                    <a:pt x="3264" y="1005"/>
                    <a:pt x="3300" y="959"/>
                    <a:pt x="3318" y="948"/>
                  </a:cubicBezTo>
                </a:path>
              </a:pathLst>
            </a:custGeom>
            <a:noFill/>
            <a:ln w="15875">
              <a:solidFill>
                <a:srgbClr val="368C36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20"/>
            <p:cNvSpPr>
              <a:spLocks/>
            </p:cNvSpPr>
            <p:nvPr/>
          </p:nvSpPr>
          <p:spPr bwMode="auto">
            <a:xfrm>
              <a:off x="444" y="2875"/>
              <a:ext cx="3498" cy="707"/>
            </a:xfrm>
            <a:custGeom>
              <a:avLst/>
              <a:gdLst>
                <a:gd name="T0" fmla="*/ 0 w 3498"/>
                <a:gd name="T1" fmla="*/ 707 h 707"/>
                <a:gd name="T2" fmla="*/ 168 w 3498"/>
                <a:gd name="T3" fmla="*/ 635 h 707"/>
                <a:gd name="T4" fmla="*/ 402 w 3498"/>
                <a:gd name="T5" fmla="*/ 479 h 707"/>
                <a:gd name="T6" fmla="*/ 654 w 3498"/>
                <a:gd name="T7" fmla="*/ 239 h 707"/>
                <a:gd name="T8" fmla="*/ 870 w 3498"/>
                <a:gd name="T9" fmla="*/ 83 h 707"/>
                <a:gd name="T10" fmla="*/ 1080 w 3498"/>
                <a:gd name="T11" fmla="*/ 17 h 707"/>
                <a:gd name="T12" fmla="*/ 1290 w 3498"/>
                <a:gd name="T13" fmla="*/ 5 h 707"/>
                <a:gd name="T14" fmla="*/ 1458 w 3498"/>
                <a:gd name="T15" fmla="*/ 47 h 707"/>
                <a:gd name="T16" fmla="*/ 1572 w 3498"/>
                <a:gd name="T17" fmla="*/ 137 h 707"/>
                <a:gd name="T18" fmla="*/ 1674 w 3498"/>
                <a:gd name="T19" fmla="*/ 299 h 707"/>
                <a:gd name="T20" fmla="*/ 1776 w 3498"/>
                <a:gd name="T21" fmla="*/ 443 h 707"/>
                <a:gd name="T22" fmla="*/ 1890 w 3498"/>
                <a:gd name="T23" fmla="*/ 509 h 707"/>
                <a:gd name="T24" fmla="*/ 2076 w 3498"/>
                <a:gd name="T25" fmla="*/ 521 h 707"/>
                <a:gd name="T26" fmla="*/ 2292 w 3498"/>
                <a:gd name="T27" fmla="*/ 485 h 707"/>
                <a:gd name="T28" fmla="*/ 2598 w 3498"/>
                <a:gd name="T29" fmla="*/ 323 h 707"/>
                <a:gd name="T30" fmla="*/ 2844 w 3498"/>
                <a:gd name="T31" fmla="*/ 173 h 707"/>
                <a:gd name="T32" fmla="*/ 3036 w 3498"/>
                <a:gd name="T33" fmla="*/ 83 h 707"/>
                <a:gd name="T34" fmla="*/ 3276 w 3498"/>
                <a:gd name="T35" fmla="*/ 41 h 707"/>
                <a:gd name="T36" fmla="*/ 3450 w 3498"/>
                <a:gd name="T37" fmla="*/ 47 h 707"/>
                <a:gd name="T38" fmla="*/ 3498 w 3498"/>
                <a:gd name="T39" fmla="*/ 65 h 70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498"/>
                <a:gd name="T61" fmla="*/ 0 h 707"/>
                <a:gd name="T62" fmla="*/ 3498 w 3498"/>
                <a:gd name="T63" fmla="*/ 707 h 70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498" h="707">
                  <a:moveTo>
                    <a:pt x="0" y="707"/>
                  </a:moveTo>
                  <a:cubicBezTo>
                    <a:pt x="50" y="690"/>
                    <a:pt x="101" y="673"/>
                    <a:pt x="168" y="635"/>
                  </a:cubicBezTo>
                  <a:cubicBezTo>
                    <a:pt x="235" y="597"/>
                    <a:pt x="321" y="545"/>
                    <a:pt x="402" y="479"/>
                  </a:cubicBezTo>
                  <a:cubicBezTo>
                    <a:pt x="483" y="413"/>
                    <a:pt x="576" y="305"/>
                    <a:pt x="654" y="239"/>
                  </a:cubicBezTo>
                  <a:cubicBezTo>
                    <a:pt x="732" y="173"/>
                    <a:pt x="799" y="120"/>
                    <a:pt x="870" y="83"/>
                  </a:cubicBezTo>
                  <a:cubicBezTo>
                    <a:pt x="941" y="46"/>
                    <a:pt x="1010" y="30"/>
                    <a:pt x="1080" y="17"/>
                  </a:cubicBezTo>
                  <a:cubicBezTo>
                    <a:pt x="1150" y="4"/>
                    <a:pt x="1227" y="0"/>
                    <a:pt x="1290" y="5"/>
                  </a:cubicBezTo>
                  <a:cubicBezTo>
                    <a:pt x="1353" y="10"/>
                    <a:pt x="1411" y="25"/>
                    <a:pt x="1458" y="47"/>
                  </a:cubicBezTo>
                  <a:cubicBezTo>
                    <a:pt x="1505" y="69"/>
                    <a:pt x="1536" y="95"/>
                    <a:pt x="1572" y="137"/>
                  </a:cubicBezTo>
                  <a:cubicBezTo>
                    <a:pt x="1608" y="179"/>
                    <a:pt x="1640" y="248"/>
                    <a:pt x="1674" y="299"/>
                  </a:cubicBezTo>
                  <a:cubicBezTo>
                    <a:pt x="1708" y="350"/>
                    <a:pt x="1740" y="408"/>
                    <a:pt x="1776" y="443"/>
                  </a:cubicBezTo>
                  <a:cubicBezTo>
                    <a:pt x="1812" y="478"/>
                    <a:pt x="1840" y="496"/>
                    <a:pt x="1890" y="509"/>
                  </a:cubicBezTo>
                  <a:cubicBezTo>
                    <a:pt x="1940" y="522"/>
                    <a:pt x="2009" y="525"/>
                    <a:pt x="2076" y="521"/>
                  </a:cubicBezTo>
                  <a:cubicBezTo>
                    <a:pt x="2143" y="517"/>
                    <a:pt x="2205" y="518"/>
                    <a:pt x="2292" y="485"/>
                  </a:cubicBezTo>
                  <a:cubicBezTo>
                    <a:pt x="2379" y="452"/>
                    <a:pt x="2506" y="375"/>
                    <a:pt x="2598" y="323"/>
                  </a:cubicBezTo>
                  <a:cubicBezTo>
                    <a:pt x="2690" y="271"/>
                    <a:pt x="2771" y="213"/>
                    <a:pt x="2844" y="173"/>
                  </a:cubicBezTo>
                  <a:cubicBezTo>
                    <a:pt x="2917" y="133"/>
                    <a:pt x="2964" y="105"/>
                    <a:pt x="3036" y="83"/>
                  </a:cubicBezTo>
                  <a:cubicBezTo>
                    <a:pt x="3108" y="61"/>
                    <a:pt x="3207" y="47"/>
                    <a:pt x="3276" y="41"/>
                  </a:cubicBezTo>
                  <a:cubicBezTo>
                    <a:pt x="3345" y="35"/>
                    <a:pt x="3413" y="43"/>
                    <a:pt x="3450" y="47"/>
                  </a:cubicBezTo>
                  <a:cubicBezTo>
                    <a:pt x="3487" y="51"/>
                    <a:pt x="3492" y="58"/>
                    <a:pt x="3498" y="65"/>
                  </a:cubicBezTo>
                </a:path>
              </a:pathLst>
            </a:custGeom>
            <a:noFill/>
            <a:ln w="22225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 flipV="1">
              <a:off x="798" y="2418"/>
              <a:ext cx="0" cy="732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726" y="3162"/>
              <a:ext cx="3606" cy="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3"/>
            <p:cNvSpPr>
              <a:spLocks noChangeShapeType="1"/>
            </p:cNvSpPr>
            <p:nvPr/>
          </p:nvSpPr>
          <p:spPr bwMode="auto">
            <a:xfrm flipV="1">
              <a:off x="888" y="2472"/>
              <a:ext cx="0" cy="684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V="1">
              <a:off x="972" y="2580"/>
              <a:ext cx="6" cy="582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5"/>
            <p:cNvSpPr>
              <a:spLocks noChangeShapeType="1"/>
            </p:cNvSpPr>
            <p:nvPr/>
          </p:nvSpPr>
          <p:spPr bwMode="auto">
            <a:xfrm flipV="1">
              <a:off x="1038" y="2708"/>
              <a:ext cx="8" cy="448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 flipH="1" flipV="1">
              <a:off x="1112" y="2848"/>
              <a:ext cx="4" cy="308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flipH="1" flipV="1">
              <a:off x="1182" y="3028"/>
              <a:ext cx="12" cy="1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 flipH="1">
              <a:off x="566" y="3162"/>
              <a:ext cx="232" cy="36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29"/>
            <p:cNvSpPr>
              <a:spLocks noChangeShapeType="1"/>
            </p:cNvSpPr>
            <p:nvPr/>
          </p:nvSpPr>
          <p:spPr bwMode="auto">
            <a:xfrm flipH="1">
              <a:off x="686" y="3170"/>
              <a:ext cx="192" cy="2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0"/>
            <p:cNvSpPr>
              <a:spLocks noChangeShapeType="1"/>
            </p:cNvSpPr>
            <p:nvPr/>
          </p:nvSpPr>
          <p:spPr bwMode="auto">
            <a:xfrm flipH="1">
              <a:off x="854" y="3170"/>
              <a:ext cx="108" cy="15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31"/>
            <p:cNvSpPr>
              <a:spLocks noChangeShapeType="1"/>
            </p:cNvSpPr>
            <p:nvPr/>
          </p:nvSpPr>
          <p:spPr bwMode="auto">
            <a:xfrm flipV="1">
              <a:off x="1114" y="3022"/>
              <a:ext cx="96" cy="132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2"/>
            <p:cNvSpPr>
              <a:spLocks noChangeShapeType="1"/>
            </p:cNvSpPr>
            <p:nvPr/>
          </p:nvSpPr>
          <p:spPr bwMode="auto">
            <a:xfrm flipV="1">
              <a:off x="1198" y="2958"/>
              <a:ext cx="136" cy="1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3"/>
            <p:cNvSpPr>
              <a:spLocks noChangeShapeType="1"/>
            </p:cNvSpPr>
            <p:nvPr/>
          </p:nvSpPr>
          <p:spPr bwMode="auto">
            <a:xfrm flipV="1">
              <a:off x="1294" y="2906"/>
              <a:ext cx="156" cy="2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4"/>
            <p:cNvSpPr>
              <a:spLocks noChangeShapeType="1"/>
            </p:cNvSpPr>
            <p:nvPr/>
          </p:nvSpPr>
          <p:spPr bwMode="auto">
            <a:xfrm flipV="1">
              <a:off x="1386" y="2894"/>
              <a:ext cx="176" cy="26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5"/>
            <p:cNvSpPr>
              <a:spLocks noChangeShapeType="1"/>
            </p:cNvSpPr>
            <p:nvPr/>
          </p:nvSpPr>
          <p:spPr bwMode="auto">
            <a:xfrm flipV="1">
              <a:off x="1482" y="2878"/>
              <a:ext cx="184" cy="2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6"/>
            <p:cNvSpPr>
              <a:spLocks noChangeShapeType="1"/>
            </p:cNvSpPr>
            <p:nvPr/>
          </p:nvSpPr>
          <p:spPr bwMode="auto">
            <a:xfrm flipV="1">
              <a:off x="1570" y="2890"/>
              <a:ext cx="204" cy="2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37"/>
            <p:cNvSpPr>
              <a:spLocks noChangeShapeType="1"/>
            </p:cNvSpPr>
            <p:nvPr/>
          </p:nvSpPr>
          <p:spPr bwMode="auto">
            <a:xfrm flipV="1">
              <a:off x="1678" y="2898"/>
              <a:ext cx="204" cy="2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38"/>
            <p:cNvSpPr>
              <a:spLocks noChangeShapeType="1"/>
            </p:cNvSpPr>
            <p:nvPr/>
          </p:nvSpPr>
          <p:spPr bwMode="auto">
            <a:xfrm flipV="1">
              <a:off x="1790" y="2954"/>
              <a:ext cx="160" cy="20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39"/>
            <p:cNvSpPr>
              <a:spLocks noChangeShapeType="1"/>
            </p:cNvSpPr>
            <p:nvPr/>
          </p:nvSpPr>
          <p:spPr bwMode="auto">
            <a:xfrm flipV="1">
              <a:off x="1902" y="3014"/>
              <a:ext cx="112" cy="1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 flipV="1">
              <a:off x="2002" y="3062"/>
              <a:ext cx="52" cy="1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41"/>
            <p:cNvSpPr>
              <a:spLocks noChangeShapeType="1"/>
            </p:cNvSpPr>
            <p:nvPr/>
          </p:nvSpPr>
          <p:spPr bwMode="auto">
            <a:xfrm flipH="1">
              <a:off x="1288" y="3160"/>
              <a:ext cx="8" cy="88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42"/>
            <p:cNvSpPr>
              <a:spLocks noChangeShapeType="1"/>
            </p:cNvSpPr>
            <p:nvPr/>
          </p:nvSpPr>
          <p:spPr bwMode="auto">
            <a:xfrm flipH="1">
              <a:off x="1384" y="3176"/>
              <a:ext cx="4" cy="164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43"/>
            <p:cNvSpPr>
              <a:spLocks noChangeShapeType="1"/>
            </p:cNvSpPr>
            <p:nvPr/>
          </p:nvSpPr>
          <p:spPr bwMode="auto">
            <a:xfrm flipH="1">
              <a:off x="1464" y="3176"/>
              <a:ext cx="16" cy="244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44"/>
            <p:cNvSpPr>
              <a:spLocks noChangeShapeType="1"/>
            </p:cNvSpPr>
            <p:nvPr/>
          </p:nvSpPr>
          <p:spPr bwMode="auto">
            <a:xfrm flipH="1">
              <a:off x="1560" y="3180"/>
              <a:ext cx="12" cy="276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45"/>
            <p:cNvSpPr>
              <a:spLocks noChangeShapeType="1"/>
            </p:cNvSpPr>
            <p:nvPr/>
          </p:nvSpPr>
          <p:spPr bwMode="auto">
            <a:xfrm flipH="1">
              <a:off x="1668" y="3176"/>
              <a:ext cx="12" cy="328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46"/>
            <p:cNvSpPr>
              <a:spLocks noChangeShapeType="1"/>
            </p:cNvSpPr>
            <p:nvPr/>
          </p:nvSpPr>
          <p:spPr bwMode="auto">
            <a:xfrm flipH="1">
              <a:off x="1780" y="3176"/>
              <a:ext cx="4" cy="312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47"/>
            <p:cNvSpPr>
              <a:spLocks noChangeShapeType="1"/>
            </p:cNvSpPr>
            <p:nvPr/>
          </p:nvSpPr>
          <p:spPr bwMode="auto">
            <a:xfrm flipH="1">
              <a:off x="1892" y="3172"/>
              <a:ext cx="0" cy="280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48"/>
            <p:cNvSpPr>
              <a:spLocks noChangeShapeType="1"/>
            </p:cNvSpPr>
            <p:nvPr/>
          </p:nvSpPr>
          <p:spPr bwMode="auto">
            <a:xfrm flipH="1">
              <a:off x="1992" y="3180"/>
              <a:ext cx="4" cy="216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49"/>
            <p:cNvSpPr>
              <a:spLocks noChangeShapeType="1"/>
            </p:cNvSpPr>
            <p:nvPr/>
          </p:nvSpPr>
          <p:spPr bwMode="auto">
            <a:xfrm flipH="1">
              <a:off x="2080" y="3188"/>
              <a:ext cx="0" cy="148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50"/>
            <p:cNvSpPr>
              <a:spLocks noChangeShapeType="1"/>
            </p:cNvSpPr>
            <p:nvPr/>
          </p:nvSpPr>
          <p:spPr bwMode="auto">
            <a:xfrm flipH="1">
              <a:off x="2148" y="3172"/>
              <a:ext cx="0" cy="112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51"/>
            <p:cNvSpPr>
              <a:spLocks noChangeShapeType="1"/>
            </p:cNvSpPr>
            <p:nvPr/>
          </p:nvSpPr>
          <p:spPr bwMode="auto">
            <a:xfrm flipH="1">
              <a:off x="2186" y="3170"/>
              <a:ext cx="60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52"/>
            <p:cNvSpPr>
              <a:spLocks noChangeShapeType="1"/>
            </p:cNvSpPr>
            <p:nvPr/>
          </p:nvSpPr>
          <p:spPr bwMode="auto">
            <a:xfrm flipH="1">
              <a:off x="2234" y="3170"/>
              <a:ext cx="84" cy="1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53"/>
            <p:cNvSpPr>
              <a:spLocks noChangeShapeType="1"/>
            </p:cNvSpPr>
            <p:nvPr/>
          </p:nvSpPr>
          <p:spPr bwMode="auto">
            <a:xfrm flipH="1">
              <a:off x="2298" y="3174"/>
              <a:ext cx="12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54"/>
            <p:cNvSpPr>
              <a:spLocks noChangeShapeType="1"/>
            </p:cNvSpPr>
            <p:nvPr/>
          </p:nvSpPr>
          <p:spPr bwMode="auto">
            <a:xfrm flipH="1">
              <a:off x="2409" y="3180"/>
              <a:ext cx="126" cy="21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55"/>
            <p:cNvSpPr>
              <a:spLocks noChangeShapeType="1"/>
            </p:cNvSpPr>
            <p:nvPr/>
          </p:nvSpPr>
          <p:spPr bwMode="auto">
            <a:xfrm flipH="1">
              <a:off x="2532" y="3180"/>
              <a:ext cx="126" cy="21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56"/>
            <p:cNvSpPr>
              <a:spLocks noChangeShapeType="1"/>
            </p:cNvSpPr>
            <p:nvPr/>
          </p:nvSpPr>
          <p:spPr bwMode="auto">
            <a:xfrm flipH="1">
              <a:off x="2646" y="3183"/>
              <a:ext cx="117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57"/>
            <p:cNvSpPr>
              <a:spLocks noChangeShapeType="1"/>
            </p:cNvSpPr>
            <p:nvPr/>
          </p:nvSpPr>
          <p:spPr bwMode="auto">
            <a:xfrm flipH="1">
              <a:off x="2784" y="3189"/>
              <a:ext cx="87" cy="14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58"/>
            <p:cNvSpPr>
              <a:spLocks noChangeShapeType="1"/>
            </p:cNvSpPr>
            <p:nvPr/>
          </p:nvSpPr>
          <p:spPr bwMode="auto">
            <a:xfrm flipV="1">
              <a:off x="2413" y="3047"/>
              <a:ext cx="1" cy="120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59"/>
            <p:cNvSpPr>
              <a:spLocks noChangeShapeType="1"/>
            </p:cNvSpPr>
            <p:nvPr/>
          </p:nvSpPr>
          <p:spPr bwMode="auto">
            <a:xfrm flipH="1" flipV="1">
              <a:off x="2522" y="2972"/>
              <a:ext cx="5" cy="186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60"/>
            <p:cNvSpPr>
              <a:spLocks noChangeShapeType="1"/>
            </p:cNvSpPr>
            <p:nvPr/>
          </p:nvSpPr>
          <p:spPr bwMode="auto">
            <a:xfrm flipH="1" flipV="1">
              <a:off x="2645" y="2906"/>
              <a:ext cx="8" cy="258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61"/>
            <p:cNvSpPr>
              <a:spLocks noChangeShapeType="1"/>
            </p:cNvSpPr>
            <p:nvPr/>
          </p:nvSpPr>
          <p:spPr bwMode="auto">
            <a:xfrm flipH="1" flipV="1">
              <a:off x="2759" y="2885"/>
              <a:ext cx="5" cy="282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62"/>
            <p:cNvSpPr>
              <a:spLocks noChangeShapeType="1"/>
            </p:cNvSpPr>
            <p:nvPr/>
          </p:nvSpPr>
          <p:spPr bwMode="auto">
            <a:xfrm flipH="1" flipV="1">
              <a:off x="2864" y="2891"/>
              <a:ext cx="5" cy="282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63"/>
            <p:cNvSpPr>
              <a:spLocks noChangeShapeType="1"/>
            </p:cNvSpPr>
            <p:nvPr/>
          </p:nvSpPr>
          <p:spPr bwMode="auto">
            <a:xfrm flipH="1" flipV="1">
              <a:off x="2984" y="2924"/>
              <a:ext cx="2" cy="240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64"/>
            <p:cNvSpPr>
              <a:spLocks noChangeShapeType="1"/>
            </p:cNvSpPr>
            <p:nvPr/>
          </p:nvSpPr>
          <p:spPr bwMode="auto">
            <a:xfrm flipH="1" flipV="1">
              <a:off x="3092" y="2984"/>
              <a:ext cx="5" cy="186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65"/>
            <p:cNvSpPr>
              <a:spLocks noChangeShapeType="1"/>
            </p:cNvSpPr>
            <p:nvPr/>
          </p:nvSpPr>
          <p:spPr bwMode="auto">
            <a:xfrm flipH="1" flipV="1">
              <a:off x="3206" y="3065"/>
              <a:ext cx="5" cy="108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66"/>
            <p:cNvSpPr>
              <a:spLocks noChangeShapeType="1"/>
            </p:cNvSpPr>
            <p:nvPr/>
          </p:nvSpPr>
          <p:spPr bwMode="auto">
            <a:xfrm flipH="1">
              <a:off x="2928" y="3183"/>
              <a:ext cx="51" cy="6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67"/>
            <p:cNvSpPr>
              <a:spLocks noChangeShapeType="1"/>
            </p:cNvSpPr>
            <p:nvPr/>
          </p:nvSpPr>
          <p:spPr bwMode="auto">
            <a:xfrm flipV="1">
              <a:off x="3315" y="2988"/>
              <a:ext cx="102" cy="18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68"/>
            <p:cNvSpPr>
              <a:spLocks noChangeShapeType="1"/>
            </p:cNvSpPr>
            <p:nvPr/>
          </p:nvSpPr>
          <p:spPr bwMode="auto">
            <a:xfrm flipV="1">
              <a:off x="3438" y="2946"/>
              <a:ext cx="120" cy="21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69"/>
            <p:cNvSpPr>
              <a:spLocks noChangeShapeType="1"/>
            </p:cNvSpPr>
            <p:nvPr/>
          </p:nvSpPr>
          <p:spPr bwMode="auto">
            <a:xfrm flipV="1">
              <a:off x="3549" y="2916"/>
              <a:ext cx="132" cy="25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70"/>
            <p:cNvSpPr>
              <a:spLocks noChangeShapeType="1"/>
            </p:cNvSpPr>
            <p:nvPr/>
          </p:nvSpPr>
          <p:spPr bwMode="auto">
            <a:xfrm flipV="1">
              <a:off x="3675" y="2910"/>
              <a:ext cx="132" cy="25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71"/>
            <p:cNvSpPr>
              <a:spLocks noChangeShapeType="1"/>
            </p:cNvSpPr>
            <p:nvPr/>
          </p:nvSpPr>
          <p:spPr bwMode="auto">
            <a:xfrm flipV="1">
              <a:off x="3789" y="2916"/>
              <a:ext cx="132" cy="25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72"/>
            <p:cNvSpPr>
              <a:spLocks noChangeShapeType="1"/>
            </p:cNvSpPr>
            <p:nvPr/>
          </p:nvSpPr>
          <p:spPr bwMode="auto">
            <a:xfrm flipV="1">
              <a:off x="3912" y="2958"/>
              <a:ext cx="99" cy="20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73"/>
            <p:cNvSpPr>
              <a:spLocks noChangeShapeType="1"/>
            </p:cNvSpPr>
            <p:nvPr/>
          </p:nvSpPr>
          <p:spPr bwMode="auto">
            <a:xfrm>
              <a:off x="3553" y="3170"/>
              <a:ext cx="1" cy="117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74"/>
            <p:cNvSpPr>
              <a:spLocks noChangeShapeType="1"/>
            </p:cNvSpPr>
            <p:nvPr/>
          </p:nvSpPr>
          <p:spPr bwMode="auto">
            <a:xfrm>
              <a:off x="3670" y="3188"/>
              <a:ext cx="1" cy="165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75"/>
            <p:cNvSpPr>
              <a:spLocks noChangeShapeType="1"/>
            </p:cNvSpPr>
            <p:nvPr/>
          </p:nvSpPr>
          <p:spPr bwMode="auto">
            <a:xfrm flipH="1">
              <a:off x="3785" y="3185"/>
              <a:ext cx="2" cy="219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76"/>
            <p:cNvSpPr>
              <a:spLocks noChangeShapeType="1"/>
            </p:cNvSpPr>
            <p:nvPr/>
          </p:nvSpPr>
          <p:spPr bwMode="auto">
            <a:xfrm flipH="1">
              <a:off x="3908" y="3179"/>
              <a:ext cx="2" cy="225"/>
            </a:xfrm>
            <a:prstGeom prst="line">
              <a:avLst/>
            </a:prstGeom>
            <a:noFill/>
            <a:ln w="28575">
              <a:solidFill>
                <a:srgbClr val="368C36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8" name="Object 78"/>
          <p:cNvGraphicFramePr>
            <a:graphicFrameLocks noChangeAspect="1"/>
          </p:cNvGraphicFramePr>
          <p:nvPr/>
        </p:nvGraphicFramePr>
        <p:xfrm>
          <a:off x="1404938" y="3276600"/>
          <a:ext cx="423862" cy="457200"/>
        </p:xfrm>
        <a:graphic>
          <a:graphicData uri="http://schemas.openxmlformats.org/presentationml/2006/ole">
            <p:oleObj spid="_x0000_s278536" name="Equation" r:id="rId8" imgW="164880" imgH="203040" progId="Equation.3">
              <p:embed/>
            </p:oleObj>
          </a:graphicData>
        </a:graphic>
      </p:graphicFrame>
      <p:graphicFrame>
        <p:nvGraphicFramePr>
          <p:cNvPr id="109" name="Object 79"/>
          <p:cNvGraphicFramePr>
            <a:graphicFrameLocks noChangeAspect="1"/>
          </p:cNvGraphicFramePr>
          <p:nvPr/>
        </p:nvGraphicFramePr>
        <p:xfrm>
          <a:off x="1066800" y="4572000"/>
          <a:ext cx="457200" cy="457200"/>
        </p:xfrm>
        <a:graphic>
          <a:graphicData uri="http://schemas.openxmlformats.org/presentationml/2006/ole">
            <p:oleObj spid="_x0000_s278537" name="Equation" r:id="rId9" imgW="190440" imgH="203040" progId="Equation.3">
              <p:embed/>
            </p:oleObj>
          </a:graphicData>
        </a:graphic>
      </p:graphicFrame>
      <p:cxnSp>
        <p:nvCxnSpPr>
          <p:cNvPr id="112" name="Straight Arrow Connector 111"/>
          <p:cNvCxnSpPr/>
          <p:nvPr/>
        </p:nvCxnSpPr>
        <p:spPr>
          <a:xfrm>
            <a:off x="1676400" y="227012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5400000" flipH="1" flipV="1">
            <a:off x="1296194" y="1888331"/>
            <a:ext cx="7620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10800000" flipV="1">
            <a:off x="1295400" y="2270125"/>
            <a:ext cx="381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ight Arrow 119"/>
          <p:cNvSpPr/>
          <p:nvPr/>
        </p:nvSpPr>
        <p:spPr>
          <a:xfrm>
            <a:off x="4724400" y="18288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 rot="10800000">
            <a:off x="1447800" y="4953002"/>
            <a:ext cx="673488" cy="431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55" idx="1"/>
          </p:cNvCxnSpPr>
          <p:nvPr/>
        </p:nvCxnSpPr>
        <p:spPr>
          <a:xfrm rot="5400000" flipH="1">
            <a:off x="1929168" y="3493345"/>
            <a:ext cx="555625" cy="88413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3275805" y="4190206"/>
            <a:ext cx="609600" cy="1588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6249194" y="4191000"/>
            <a:ext cx="762000" cy="1588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81400" y="4038600"/>
            <a:ext cx="30480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>
            <a:off x="4533106" y="3771900"/>
            <a:ext cx="1448594" cy="7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2209800" y="3276600"/>
            <a:ext cx="30480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53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8540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1" name="Text Box 10"/>
          <p:cNvSpPr txBox="1">
            <a:spLocks noChangeArrowheads="1"/>
          </p:cNvSpPr>
          <p:nvPr/>
        </p:nvSpPr>
        <p:spPr bwMode="auto">
          <a:xfrm>
            <a:off x="2133600" y="5562600"/>
            <a:ext cx="6172200" cy="36933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b="1" dirty="0" err="1" smtClean="0"/>
              <a:t>Ilustrasi</a:t>
            </a:r>
            <a:r>
              <a:rPr lang="en-US" b="1" dirty="0" smtClean="0"/>
              <a:t> (capture) </a:t>
            </a:r>
            <a:r>
              <a:rPr lang="en-US" b="1" dirty="0" err="1" smtClean="0"/>
              <a:t>medan</a:t>
            </a:r>
            <a:r>
              <a:rPr lang="en-US" b="1" dirty="0" smtClean="0"/>
              <a:t> E </a:t>
            </a:r>
            <a:r>
              <a:rPr lang="en-US" b="1" dirty="0" err="1" smtClean="0"/>
              <a:t>dan</a:t>
            </a:r>
            <a:r>
              <a:rPr lang="en-US" b="1" dirty="0" smtClean="0"/>
              <a:t> H </a:t>
            </a:r>
            <a:r>
              <a:rPr lang="en-US" b="1" dirty="0" err="1" smtClean="0"/>
              <a:t>pada</a:t>
            </a:r>
            <a:r>
              <a:rPr lang="en-US" b="1" dirty="0" smtClean="0"/>
              <a:t>  </a:t>
            </a:r>
            <a:r>
              <a:rPr lang="en-US" b="1" dirty="0" err="1" smtClean="0"/>
              <a:t>nilai</a:t>
            </a:r>
            <a:r>
              <a:rPr lang="en-US" b="1" dirty="0" smtClean="0"/>
              <a:t> t </a:t>
            </a:r>
            <a:r>
              <a:rPr lang="en-US" b="1" dirty="0" err="1" smtClean="0"/>
              <a:t>tertentu</a:t>
            </a:r>
            <a:r>
              <a:rPr lang="en-US" b="1" dirty="0" smtClean="0"/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854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8545" name="Picture 1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3657601"/>
            <a:ext cx="381000" cy="381000"/>
          </a:xfrm>
          <a:prstGeom prst="rect">
            <a:avLst/>
          </a:prstGeom>
          <a:noFill/>
        </p:spPr>
      </p:pic>
      <p:sp>
        <p:nvSpPr>
          <p:cNvPr id="278549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8550" name="Rectangle 2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551" name="Rectangle 23"/>
          <p:cNvSpPr>
            <a:spLocks noChangeArrowheads="1"/>
          </p:cNvSpPr>
          <p:nvPr/>
        </p:nvSpPr>
        <p:spPr bwMode="auto">
          <a:xfrm>
            <a:off x="0" y="1466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55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8552" name="Picture 24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2895600"/>
            <a:ext cx="1828800" cy="352425"/>
          </a:xfrm>
          <a:prstGeom prst="rect">
            <a:avLst/>
          </a:prstGeom>
          <a:noFill/>
        </p:spPr>
      </p:pic>
      <p:sp>
        <p:nvSpPr>
          <p:cNvPr id="278554" name="Rectangle 26"/>
          <p:cNvSpPr>
            <a:spLocks noChangeArrowheads="1"/>
          </p:cNvSpPr>
          <p:nvPr/>
        </p:nvSpPr>
        <p:spPr bwMode="auto">
          <a:xfrm>
            <a:off x="0" y="276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16" name="Straight Arrow Connector 115"/>
          <p:cNvCxnSpPr>
            <a:stCxn id="48" idx="7"/>
          </p:cNvCxnSpPr>
          <p:nvPr/>
        </p:nvCxnSpPr>
        <p:spPr>
          <a:xfrm flipV="1">
            <a:off x="5759918" y="3581400"/>
            <a:ext cx="412282" cy="94297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54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8543" name="Rectangle 15"/>
          <p:cNvSpPr>
            <a:spLocks noChangeArrowheads="1"/>
          </p:cNvSpPr>
          <p:nvPr/>
        </p:nvSpPr>
        <p:spPr bwMode="auto">
          <a:xfrm>
            <a:off x="0" y="885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8544" name="Picture 16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1812926"/>
            <a:ext cx="1447800" cy="482600"/>
          </a:xfrm>
          <a:prstGeom prst="rect">
            <a:avLst/>
          </a:prstGeom>
          <a:noFill/>
        </p:spPr>
      </p:pic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0" y="923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54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0" y="800100"/>
            <a:ext cx="746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2" name="Picture 2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1524000"/>
            <a:ext cx="2819400" cy="424543"/>
          </a:xfrm>
          <a:prstGeom prst="rect">
            <a:avLst/>
          </a:prstGeom>
          <a:noFill/>
        </p:spPr>
      </p:pic>
      <p:pic>
        <p:nvPicPr>
          <p:cNvPr id="13" name="Picture 22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1981200"/>
            <a:ext cx="2133600" cy="457200"/>
          </a:xfrm>
          <a:prstGeom prst="rect">
            <a:avLst/>
          </a:prstGeom>
          <a:noFill/>
        </p:spPr>
      </p:pic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0" y="1828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854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838200"/>
            <a:ext cx="171450" cy="390525"/>
          </a:xfrm>
          <a:prstGeom prst="rect">
            <a:avLst/>
          </a:prstGeom>
          <a:noFill/>
        </p:spPr>
      </p:pic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8538" name="Picture 10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3200400"/>
            <a:ext cx="1085850" cy="342900"/>
          </a:xfrm>
          <a:prstGeom prst="rect">
            <a:avLst/>
          </a:prstGeom>
          <a:noFill/>
        </p:spPr>
      </p:pic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" name="Picture 12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5562600"/>
            <a:ext cx="619125" cy="30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509" name="Rectangle 53"/>
          <p:cNvSpPr>
            <a:spLocks noChangeArrowheads="1"/>
          </p:cNvSpPr>
          <p:nvPr/>
        </p:nvSpPr>
        <p:spPr bwMode="auto">
          <a:xfrm>
            <a:off x="7086600" y="4724400"/>
            <a:ext cx="1270000" cy="762000"/>
          </a:xfrm>
          <a:prstGeom prst="rect">
            <a:avLst/>
          </a:prstGeom>
          <a:solidFill>
            <a:srgbClr val="CCFF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5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FEG2C3  </a:t>
            </a:r>
            <a:r>
              <a:rPr lang="en-US" sz="1400" dirty="0" err="1" smtClean="0">
                <a:solidFill>
                  <a:schemeClr val="tx1"/>
                </a:solidFill>
              </a:rPr>
              <a:t>Elektromagnetika</a:t>
            </a:r>
            <a:r>
              <a:rPr lang="en-US" sz="1400" dirty="0" smtClean="0">
                <a:solidFill>
                  <a:schemeClr val="tx1"/>
                </a:solidFill>
              </a:rPr>
              <a:t> 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>
                <a:solidFill>
                  <a:srgbClr val="0070C0"/>
                </a:solidFill>
              </a:rPr>
              <a:t>Vektor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Poynting</a:t>
            </a:r>
            <a:r>
              <a:rPr lang="en-US" sz="2800" b="1" dirty="0" smtClean="0">
                <a:solidFill>
                  <a:srgbClr val="0070C0"/>
                </a:solidFill>
              </a:rPr>
              <a:t>  </a:t>
            </a:r>
            <a:r>
              <a:rPr lang="en-US" sz="2800" b="1" dirty="0" err="1" smtClean="0">
                <a:solidFill>
                  <a:srgbClr val="0070C0"/>
                </a:solidFill>
              </a:rPr>
              <a:t>dan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Kecepatan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rambat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gelombang</a:t>
            </a:r>
            <a:endParaRPr lang="en-US" sz="28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528637" y="814753"/>
            <a:ext cx="76247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err="1" smtClean="0"/>
              <a:t>Tinjau</a:t>
            </a:r>
            <a:r>
              <a:rPr lang="en-US" sz="2200" dirty="0" smtClean="0"/>
              <a:t>  </a:t>
            </a:r>
            <a:r>
              <a:rPr lang="en-US" sz="2200" dirty="0" err="1" smtClean="0"/>
              <a:t>suatu</a:t>
            </a:r>
            <a:r>
              <a:rPr lang="en-US" sz="2200" dirty="0" smtClean="0"/>
              <a:t> </a:t>
            </a:r>
            <a:r>
              <a:rPr lang="en-US" sz="2200" dirty="0" err="1" smtClean="0"/>
              <a:t>gelombang</a:t>
            </a:r>
            <a:r>
              <a:rPr lang="en-US" sz="2200" dirty="0" smtClean="0"/>
              <a:t> </a:t>
            </a:r>
            <a:r>
              <a:rPr lang="en-US" sz="2200" dirty="0" err="1" smtClean="0"/>
              <a:t>merambat</a:t>
            </a:r>
            <a:r>
              <a:rPr lang="en-US" sz="2200" dirty="0" smtClean="0"/>
              <a:t> </a:t>
            </a:r>
            <a:r>
              <a:rPr lang="en-US" sz="2200" dirty="0" err="1" smtClean="0"/>
              <a:t>arah</a:t>
            </a:r>
            <a:r>
              <a:rPr lang="en-US" sz="2200" dirty="0" smtClean="0"/>
              <a:t> </a:t>
            </a:r>
            <a:r>
              <a:rPr lang="en-US" sz="2200" dirty="0" err="1" smtClean="0"/>
              <a:t>sumbu</a:t>
            </a:r>
            <a:r>
              <a:rPr lang="en-US" sz="2200" dirty="0" smtClean="0"/>
              <a:t>-Z  </a:t>
            </a:r>
            <a:r>
              <a:rPr lang="en-US" sz="2200" dirty="0" err="1" smtClean="0"/>
              <a:t>sbb</a:t>
            </a:r>
            <a:r>
              <a:rPr lang="en-US" sz="2200" dirty="0" smtClean="0"/>
              <a:t> :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4" name="Text Box 7"/>
          <p:cNvSpPr txBox="1">
            <a:spLocks noChangeArrowheads="1"/>
          </p:cNvSpPr>
          <p:nvPr/>
        </p:nvSpPr>
        <p:spPr bwMode="auto">
          <a:xfrm>
            <a:off x="685800" y="2617113"/>
            <a:ext cx="3810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err="1" smtClean="0"/>
              <a:t>Kecepatan</a:t>
            </a:r>
            <a:r>
              <a:rPr lang="en-US" sz="2200" dirty="0" smtClean="0"/>
              <a:t> </a:t>
            </a:r>
            <a:r>
              <a:rPr lang="en-US" sz="2200" dirty="0" err="1" smtClean="0"/>
              <a:t>rambat</a:t>
            </a:r>
            <a:r>
              <a:rPr lang="en-US" sz="2200" dirty="0" smtClean="0"/>
              <a:t> </a:t>
            </a:r>
            <a:r>
              <a:rPr lang="en-US" sz="2200" dirty="0" err="1" smtClean="0"/>
              <a:t>gelombang</a:t>
            </a:r>
            <a:r>
              <a:rPr lang="en-US" sz="2200" dirty="0" smtClean="0"/>
              <a:t> : 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0" y="1047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0" y="1476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70" name="Rectangle 14"/>
          <p:cNvSpPr>
            <a:spLocks noChangeArrowheads="1"/>
          </p:cNvSpPr>
          <p:nvPr/>
        </p:nvSpPr>
        <p:spPr bwMode="auto">
          <a:xfrm>
            <a:off x="0" y="1476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7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73" name="Rectangle 17"/>
          <p:cNvSpPr>
            <a:spLocks noChangeArrowheads="1"/>
          </p:cNvSpPr>
          <p:nvPr/>
        </p:nvSpPr>
        <p:spPr bwMode="auto">
          <a:xfrm>
            <a:off x="0" y="1476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7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77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78" name="Rectangle 22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80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81" name="Rectangle 25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83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609600" y="1524000"/>
            <a:ext cx="7924800" cy="838200"/>
            <a:chOff x="609600" y="1524000"/>
            <a:chExt cx="7924800" cy="838200"/>
          </a:xfrm>
          <a:solidFill>
            <a:srgbClr val="CCFF99"/>
          </a:solidFill>
        </p:grpSpPr>
        <p:sp>
          <p:nvSpPr>
            <p:cNvPr id="275485" name="Rectangle 29"/>
            <p:cNvSpPr>
              <a:spLocks noChangeArrowheads="1"/>
            </p:cNvSpPr>
            <p:nvPr/>
          </p:nvSpPr>
          <p:spPr bwMode="auto">
            <a:xfrm>
              <a:off x="609600" y="1524000"/>
              <a:ext cx="7924800" cy="83820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5474" name="Picture 18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5800" y="1600200"/>
              <a:ext cx="3705225" cy="733425"/>
            </a:xfrm>
            <a:prstGeom prst="rect">
              <a:avLst/>
            </a:prstGeom>
            <a:grpFill/>
          </p:spPr>
        </p:pic>
        <p:pic>
          <p:nvPicPr>
            <p:cNvPr id="275476" name="Picture 2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95800" y="1809750"/>
              <a:ext cx="3000375" cy="400050"/>
            </a:xfrm>
            <a:prstGeom prst="rect">
              <a:avLst/>
            </a:prstGeom>
            <a:grpFill/>
          </p:spPr>
        </p:pic>
        <p:pic>
          <p:nvPicPr>
            <p:cNvPr id="275482" name="Picture 26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620000" y="1676400"/>
              <a:ext cx="819150" cy="609600"/>
            </a:xfrm>
            <a:prstGeom prst="rect">
              <a:avLst/>
            </a:prstGeom>
            <a:grpFill/>
          </p:spPr>
        </p:pic>
      </p:grpSp>
      <p:sp>
        <p:nvSpPr>
          <p:cNvPr id="27548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89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5488" name="Picture 3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2514600"/>
            <a:ext cx="990600" cy="685800"/>
          </a:xfrm>
          <a:prstGeom prst="rect">
            <a:avLst/>
          </a:prstGeom>
          <a:noFill/>
        </p:spPr>
      </p:pic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638800" y="2617113"/>
            <a:ext cx="3048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err="1" smtClean="0"/>
              <a:t>dgn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</a:t>
            </a:r>
            <a:r>
              <a:rPr lang="en-US" sz="2200" dirty="0" err="1" smtClean="0"/>
              <a:t>fasa</a:t>
            </a:r>
            <a:r>
              <a:rPr lang="en-US" sz="2200" dirty="0" smtClean="0"/>
              <a:t>  = </a:t>
            </a:r>
            <a:r>
              <a:rPr lang="en-US" sz="2200" dirty="0" err="1" smtClean="0"/>
              <a:t>konstan</a:t>
            </a:r>
            <a:r>
              <a:rPr lang="en-US" sz="2200" dirty="0" smtClean="0"/>
              <a:t> 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85800" y="3276600"/>
            <a:ext cx="7315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err="1" smtClean="0"/>
              <a:t>Misal</a:t>
            </a:r>
            <a:r>
              <a:rPr lang="en-US" sz="2200" dirty="0" smtClean="0"/>
              <a:t> </a:t>
            </a:r>
            <a:r>
              <a:rPr lang="en-US" sz="2200" dirty="0" err="1" smtClean="0"/>
              <a:t>Fasa</a:t>
            </a:r>
            <a:r>
              <a:rPr lang="en-US" sz="2200" dirty="0" smtClean="0"/>
              <a:t> </a:t>
            </a:r>
            <a:r>
              <a:rPr lang="en-US" sz="2200" dirty="0" err="1" smtClean="0"/>
              <a:t>gelombang</a:t>
            </a:r>
            <a:r>
              <a:rPr lang="en-US" sz="2200" dirty="0" smtClean="0"/>
              <a:t> </a:t>
            </a:r>
            <a:r>
              <a:rPr lang="en-US" sz="2200" dirty="0" err="1" smtClean="0"/>
              <a:t>konstan</a:t>
            </a:r>
            <a:r>
              <a:rPr lang="en-US" sz="2200" dirty="0" smtClean="0"/>
              <a:t>  = K  , </a:t>
            </a:r>
            <a:r>
              <a:rPr lang="en-US" sz="2200" dirty="0" err="1" smtClean="0"/>
              <a:t>maka</a:t>
            </a:r>
            <a:r>
              <a:rPr lang="en-US" sz="2200" dirty="0" smtClean="0"/>
              <a:t> </a:t>
            </a:r>
            <a:r>
              <a:rPr lang="en-US" sz="2200" dirty="0" err="1" smtClean="0"/>
              <a:t>diperoleh</a:t>
            </a:r>
            <a:r>
              <a:rPr lang="en-US" sz="2200" dirty="0" smtClean="0"/>
              <a:t>  :  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7549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3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5492" name="Picture 3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4038600"/>
            <a:ext cx="3619500" cy="361950"/>
          </a:xfrm>
          <a:prstGeom prst="rect">
            <a:avLst/>
          </a:prstGeom>
          <a:noFill/>
        </p:spPr>
      </p:pic>
      <p:sp>
        <p:nvSpPr>
          <p:cNvPr id="27549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6" name="Rectangle 40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9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5497" name="Picture 4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10250" y="3810000"/>
            <a:ext cx="1962150" cy="685800"/>
          </a:xfrm>
          <a:prstGeom prst="rect">
            <a:avLst/>
          </a:prstGeom>
          <a:noFill/>
        </p:spPr>
      </p:pic>
      <p:sp>
        <p:nvSpPr>
          <p:cNvPr id="275499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4800600" y="3962400"/>
            <a:ext cx="685800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50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5500" name="Picture 44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4572000"/>
            <a:ext cx="4010025" cy="914400"/>
          </a:xfrm>
          <a:prstGeom prst="rect">
            <a:avLst/>
          </a:prstGeom>
          <a:noFill/>
        </p:spPr>
      </p:pic>
      <p:sp>
        <p:nvSpPr>
          <p:cNvPr id="275503" name="Rectangle 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504" name="Rectangle 48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506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508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5507" name="Picture 5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4800600"/>
            <a:ext cx="3038475" cy="676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114800" y="4191000"/>
            <a:ext cx="4572000" cy="17526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5800" y="4572000"/>
            <a:ext cx="2438400" cy="762000"/>
          </a:xfrm>
          <a:prstGeom prst="rect">
            <a:avLst/>
          </a:prstGeom>
          <a:solidFill>
            <a:srgbClr val="FB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6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FEG2C3  </a:t>
            </a:r>
            <a:r>
              <a:rPr lang="en-US" sz="1400" dirty="0" err="1" smtClean="0">
                <a:solidFill>
                  <a:schemeClr val="tx1"/>
                </a:solidFill>
              </a:rPr>
              <a:t>Elektromagnetika</a:t>
            </a:r>
            <a:r>
              <a:rPr lang="en-US" sz="1400" dirty="0" smtClean="0">
                <a:solidFill>
                  <a:schemeClr val="tx1"/>
                </a:solidFill>
              </a:rPr>
              <a:t> 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150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70C0"/>
                </a:solidFill>
                <a:effectLst/>
              </a:rPr>
              <a:t>Parameter </a:t>
            </a:r>
            <a:r>
              <a:rPr lang="en-US" sz="2800" b="1" dirty="0" err="1" smtClean="0">
                <a:solidFill>
                  <a:srgbClr val="0070C0"/>
                </a:solidFill>
                <a:effectLst/>
              </a:rPr>
              <a:t>Perambatan</a:t>
            </a:r>
            <a:r>
              <a:rPr lang="en-US" sz="2800" b="1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/>
              </a:rPr>
              <a:t>Gelombang</a:t>
            </a:r>
            <a:r>
              <a:rPr lang="en-US" sz="2800" b="1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/>
              </a:rPr>
              <a:t>Elektromagnetik</a:t>
            </a:r>
            <a:endParaRPr lang="en-US" sz="28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114" name="Text Box 7"/>
          <p:cNvSpPr txBox="1">
            <a:spLocks noChangeArrowheads="1"/>
          </p:cNvSpPr>
          <p:nvPr/>
        </p:nvSpPr>
        <p:spPr bwMode="auto">
          <a:xfrm>
            <a:off x="533400" y="685800"/>
            <a:ext cx="7543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smtClean="0"/>
              <a:t>3 </a:t>
            </a:r>
            <a:r>
              <a:rPr lang="en-US" sz="2200" dirty="0" err="1" smtClean="0"/>
              <a:t>persamaan</a:t>
            </a:r>
            <a:r>
              <a:rPr lang="en-US" sz="2200" dirty="0" smtClean="0"/>
              <a:t>  gel  yang  </a:t>
            </a:r>
            <a:r>
              <a:rPr lang="en-US" sz="2200" dirty="0" err="1" smtClean="0"/>
              <a:t>penting</a:t>
            </a:r>
            <a:r>
              <a:rPr lang="en-US" sz="2200" dirty="0" smtClean="0"/>
              <a:t>  ( </a:t>
            </a:r>
            <a:r>
              <a:rPr lang="en-US" sz="2200" dirty="0" err="1" smtClean="0"/>
              <a:t>misal</a:t>
            </a:r>
            <a:r>
              <a:rPr lang="en-US" sz="2200" dirty="0" smtClean="0"/>
              <a:t>  </a:t>
            </a:r>
            <a:r>
              <a:rPr lang="en-US" sz="2200" dirty="0" err="1" smtClean="0"/>
              <a:t>merambat</a:t>
            </a:r>
            <a:r>
              <a:rPr lang="en-US" sz="2200" dirty="0" smtClean="0"/>
              <a:t> </a:t>
            </a:r>
            <a:r>
              <a:rPr lang="en-US" sz="2200" dirty="0" err="1" smtClean="0"/>
              <a:t>arah</a:t>
            </a:r>
            <a:r>
              <a:rPr lang="en-US" sz="2200" dirty="0" smtClean="0"/>
              <a:t> </a:t>
            </a:r>
            <a:r>
              <a:rPr lang="en-US" sz="2200" dirty="0" err="1" smtClean="0"/>
              <a:t>sb</a:t>
            </a:r>
            <a:r>
              <a:rPr lang="en-US" sz="2200" dirty="0" smtClean="0"/>
              <a:t> – z ) : 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0" y="1047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0" y="1476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70" name="Rectangle 14"/>
          <p:cNvSpPr>
            <a:spLocks noChangeArrowheads="1"/>
          </p:cNvSpPr>
          <p:nvPr/>
        </p:nvSpPr>
        <p:spPr bwMode="auto">
          <a:xfrm>
            <a:off x="0" y="1476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7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73" name="Rectangle 17"/>
          <p:cNvSpPr>
            <a:spLocks noChangeArrowheads="1"/>
          </p:cNvSpPr>
          <p:nvPr/>
        </p:nvSpPr>
        <p:spPr bwMode="auto">
          <a:xfrm>
            <a:off x="0" y="1476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7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77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78" name="Rectangle 22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80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81" name="Rectangle 25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85" name="Rectangle 29"/>
          <p:cNvSpPr>
            <a:spLocks noChangeArrowheads="1"/>
          </p:cNvSpPr>
          <p:nvPr/>
        </p:nvSpPr>
        <p:spPr bwMode="auto">
          <a:xfrm>
            <a:off x="533400" y="1295400"/>
            <a:ext cx="8153400" cy="2743200"/>
          </a:xfrm>
          <a:prstGeom prst="rect">
            <a:avLst/>
          </a:prstGeom>
          <a:solidFill>
            <a:srgbClr val="FAF8A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483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5476" name="Picture 2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1657350"/>
            <a:ext cx="3000375" cy="400050"/>
          </a:xfrm>
          <a:prstGeom prst="rect">
            <a:avLst/>
          </a:prstGeom>
          <a:noFill/>
        </p:spPr>
      </p:pic>
      <p:pic>
        <p:nvPicPr>
          <p:cNvPr id="275482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0" y="1524000"/>
            <a:ext cx="819150" cy="609600"/>
          </a:xfrm>
          <a:prstGeom prst="rect">
            <a:avLst/>
          </a:prstGeom>
          <a:noFill/>
        </p:spPr>
      </p:pic>
      <p:sp>
        <p:nvSpPr>
          <p:cNvPr id="275484" name="Rectangle 28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8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89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3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499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50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503" name="Rectangle 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506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5508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0" y="1009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0518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2286000"/>
            <a:ext cx="4795966" cy="428625"/>
          </a:xfrm>
          <a:prstGeom prst="rect">
            <a:avLst/>
          </a:prstGeom>
          <a:noFill/>
        </p:spPr>
      </p:pic>
      <p:sp>
        <p:nvSpPr>
          <p:cNvPr id="3205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0520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600" y="2209800"/>
            <a:ext cx="990600" cy="552450"/>
          </a:xfrm>
          <a:prstGeom prst="rect">
            <a:avLst/>
          </a:prstGeom>
          <a:noFill/>
        </p:spPr>
      </p:pic>
      <p:sp>
        <p:nvSpPr>
          <p:cNvPr id="3205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2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0524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600" y="2895600"/>
            <a:ext cx="676275" cy="552450"/>
          </a:xfrm>
          <a:prstGeom prst="rect">
            <a:avLst/>
          </a:prstGeom>
          <a:noFill/>
        </p:spPr>
      </p:pic>
      <p:sp>
        <p:nvSpPr>
          <p:cNvPr id="32052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0526" name="Picture 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799" y="2819400"/>
            <a:ext cx="4979963" cy="685800"/>
          </a:xfrm>
          <a:prstGeom prst="rect">
            <a:avLst/>
          </a:prstGeom>
          <a:noFill/>
        </p:spPr>
      </p:pic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685800" y="3581400"/>
            <a:ext cx="7924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smtClean="0"/>
              <a:t> </a:t>
            </a:r>
            <a:r>
              <a:rPr lang="en-US" sz="2200" dirty="0" err="1" smtClean="0"/>
              <a:t>Pahami</a:t>
            </a:r>
            <a:r>
              <a:rPr lang="en-US" sz="2200" dirty="0" smtClean="0"/>
              <a:t>  </a:t>
            </a:r>
            <a:r>
              <a:rPr lang="en-US" sz="2200" b="1" dirty="0" err="1" smtClean="0">
                <a:solidFill>
                  <a:srgbClr val="C00000"/>
                </a:solidFill>
              </a:rPr>
              <a:t>arah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rambat</a:t>
            </a:r>
            <a:r>
              <a:rPr lang="en-US" sz="2200" b="1" dirty="0" smtClean="0">
                <a:solidFill>
                  <a:srgbClr val="C00000"/>
                </a:solidFill>
              </a:rPr>
              <a:t>  gel </a:t>
            </a:r>
            <a:r>
              <a:rPr lang="en-US" sz="2200" b="1" dirty="0" err="1" smtClean="0">
                <a:solidFill>
                  <a:srgbClr val="C00000"/>
                </a:solidFill>
              </a:rPr>
              <a:t>dan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arah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vektor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medan</a:t>
            </a:r>
            <a:r>
              <a:rPr lang="en-US" sz="2200" b="1" dirty="0" smtClean="0">
                <a:solidFill>
                  <a:srgbClr val="C00000"/>
                </a:solidFill>
              </a:rPr>
              <a:t>  </a:t>
            </a:r>
            <a:r>
              <a:rPr lang="en-US" sz="2200" dirty="0" smtClean="0"/>
              <a:t>pd 3 </a:t>
            </a:r>
            <a:r>
              <a:rPr lang="en-US" sz="2200" dirty="0" err="1" smtClean="0"/>
              <a:t>pers</a:t>
            </a:r>
            <a:r>
              <a:rPr lang="en-US" sz="2200" dirty="0" smtClean="0"/>
              <a:t> </a:t>
            </a:r>
            <a:r>
              <a:rPr lang="en-US" sz="2200" dirty="0" err="1" smtClean="0"/>
              <a:t>tsb</a:t>
            </a:r>
            <a:r>
              <a:rPr lang="en-US" sz="2200" dirty="0" smtClean="0"/>
              <a:t>   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2052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3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33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36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37" name="Rectangle 25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053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0540" name="Rectangle 28"/>
          <p:cNvSpPr>
            <a:spLocks noChangeArrowheads="1"/>
          </p:cNvSpPr>
          <p:nvPr/>
        </p:nvSpPr>
        <p:spPr bwMode="auto">
          <a:xfrm>
            <a:off x="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685800" y="4522113"/>
            <a:ext cx="1447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err="1" smtClean="0"/>
              <a:t>Beberapa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191000" y="4808388"/>
            <a:ext cx="1981200" cy="4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b="1" dirty="0" smtClean="0">
                <a:solidFill>
                  <a:srgbClr val="FF0000"/>
                </a:solidFill>
              </a:rPr>
              <a:t>(2)</a:t>
            </a:r>
            <a:r>
              <a:rPr lang="en-US" sz="2200" dirty="0" smtClean="0"/>
              <a:t>. </a:t>
            </a:r>
            <a:r>
              <a:rPr lang="en-US" sz="2200" dirty="0" err="1" smtClean="0"/>
              <a:t>Redaman</a:t>
            </a:r>
            <a:r>
              <a:rPr lang="en-US" sz="2200" dirty="0" smtClean="0"/>
              <a:t>         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320532" name="Picture 20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4290558"/>
            <a:ext cx="962025" cy="357642"/>
          </a:xfrm>
          <a:prstGeom prst="rect">
            <a:avLst/>
          </a:prstGeom>
          <a:noFill/>
        </p:spPr>
      </p:pic>
      <p:pic>
        <p:nvPicPr>
          <p:cNvPr id="320535" name="Picture 23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4777669"/>
            <a:ext cx="1600201" cy="556331"/>
          </a:xfrm>
          <a:prstGeom prst="rect">
            <a:avLst/>
          </a:prstGeom>
          <a:noFill/>
        </p:spPr>
      </p:pic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4191000" y="5341788"/>
            <a:ext cx="3886200" cy="4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b="1" dirty="0" smtClean="0">
                <a:solidFill>
                  <a:srgbClr val="FF0000"/>
                </a:solidFill>
              </a:rPr>
              <a:t>(3)</a:t>
            </a:r>
            <a:r>
              <a:rPr lang="en-US" sz="2200" dirty="0" smtClean="0"/>
              <a:t>. </a:t>
            </a:r>
            <a:r>
              <a:rPr lang="en-US" sz="2200" dirty="0" err="1" smtClean="0"/>
              <a:t>Bilangan</a:t>
            </a:r>
            <a:r>
              <a:rPr lang="en-US" sz="2200" dirty="0" smtClean="0"/>
              <a:t> </a:t>
            </a:r>
            <a:r>
              <a:rPr lang="en-US" sz="2200" dirty="0" err="1" smtClean="0"/>
              <a:t>gelombang</a:t>
            </a:r>
            <a:r>
              <a:rPr lang="en-US" sz="2200" dirty="0" smtClean="0"/>
              <a:t>          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320538" name="Picture 26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5257800"/>
            <a:ext cx="1295400" cy="556332"/>
          </a:xfrm>
          <a:prstGeom prst="rect">
            <a:avLst/>
          </a:prstGeom>
          <a:noFill/>
        </p:spPr>
      </p:pic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4191000" y="4267200"/>
            <a:ext cx="2895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b="1" dirty="0" smtClean="0">
                <a:solidFill>
                  <a:srgbClr val="FF0000"/>
                </a:solidFill>
              </a:rPr>
              <a:t>(1)</a:t>
            </a:r>
            <a:r>
              <a:rPr lang="en-US" sz="2200" dirty="0" smtClean="0"/>
              <a:t>.  </a:t>
            </a:r>
            <a:r>
              <a:rPr lang="en-US" sz="2200" dirty="0" err="1" smtClean="0"/>
              <a:t>Impedansi</a:t>
            </a:r>
            <a:r>
              <a:rPr lang="en-US" sz="2200" dirty="0" smtClean="0"/>
              <a:t> medium       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685800" y="4876800"/>
            <a:ext cx="2514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 smtClean="0"/>
              <a:t>Parameter </a:t>
            </a:r>
            <a:r>
              <a:rPr lang="en-US" sz="2200" dirty="0" err="1" smtClean="0"/>
              <a:t>penting</a:t>
            </a:r>
            <a:r>
              <a:rPr lang="en-US" sz="2200" dirty="0" smtClean="0"/>
              <a:t>          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3352800" y="4876800"/>
            <a:ext cx="5334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0276" name="Picture 4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1447800"/>
            <a:ext cx="3705225" cy="733425"/>
          </a:xfrm>
          <a:prstGeom prst="rect">
            <a:avLst/>
          </a:prstGeom>
          <a:noFill/>
        </p:spPr>
      </p:pic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362200"/>
            <a:ext cx="7391400" cy="1676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7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FEG2C3  </a:t>
            </a:r>
            <a:r>
              <a:rPr lang="en-US" sz="1400" dirty="0" err="1" smtClean="0">
                <a:solidFill>
                  <a:schemeClr val="tx1"/>
                </a:solidFill>
              </a:rPr>
              <a:t>Elektromagnetika</a:t>
            </a:r>
            <a:r>
              <a:rPr lang="en-US" sz="1400" dirty="0" smtClean="0">
                <a:solidFill>
                  <a:schemeClr val="tx1"/>
                </a:solidFill>
              </a:rPr>
              <a:t> 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91400" cy="4572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70C0"/>
                </a:solidFill>
              </a:rPr>
              <a:t>Parameter </a:t>
            </a:r>
            <a:r>
              <a:rPr lang="en-US" sz="2800" b="1" dirty="0" err="1" smtClean="0">
                <a:solidFill>
                  <a:srgbClr val="0070C0"/>
                </a:solidFill>
              </a:rPr>
              <a:t>intrinsik</a:t>
            </a:r>
            <a:r>
              <a:rPr lang="en-US" sz="2800" b="1" dirty="0" smtClean="0">
                <a:solidFill>
                  <a:srgbClr val="0070C0"/>
                </a:solidFill>
              </a:rPr>
              <a:t> medium (</a:t>
            </a:r>
            <a:r>
              <a:rPr lang="en-US" sz="2800" b="1" dirty="0" err="1" smtClean="0">
                <a:solidFill>
                  <a:srgbClr val="0070C0"/>
                </a:solidFill>
              </a:rPr>
              <a:t>bahan</a:t>
            </a:r>
            <a:r>
              <a:rPr lang="en-US" sz="2800" b="1" dirty="0" smtClean="0">
                <a:solidFill>
                  <a:srgbClr val="0070C0"/>
                </a:solidFill>
              </a:rPr>
              <a:t>) </a:t>
            </a:r>
            <a:r>
              <a:rPr lang="en-US" sz="2800" b="1" dirty="0" err="1" smtClean="0">
                <a:solidFill>
                  <a:srgbClr val="0070C0"/>
                </a:solidFill>
              </a:rPr>
              <a:t>Propagasi</a:t>
            </a:r>
            <a:r>
              <a:rPr lang="en-US" sz="2800" b="1" dirty="0" smtClean="0">
                <a:solidFill>
                  <a:srgbClr val="0070C0"/>
                </a:solidFill>
              </a:rPr>
              <a:t>    </a:t>
            </a:r>
            <a:endParaRPr lang="en-US" sz="28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57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742950" marR="0" lvl="1" indent="-400050" algn="l" defTabSz="914400" rtl="0" eaLnBrk="1" fontAlgn="auto" latinLnBrk="0" hangingPunct="1">
              <a:lnSpc>
                <a:spcPct val="90000"/>
              </a:lnSpc>
              <a:spcAft>
                <a:spcPts val="10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Medium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propagasi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gelombang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EM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: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udara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, air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tawar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ruang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hampa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,  air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laut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tanah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sz="2400" dirty="0" smtClean="0"/>
              <a:t>, </a:t>
            </a:r>
            <a:r>
              <a:rPr lang="en-US" sz="2400" dirty="0" err="1" smtClean="0"/>
              <a:t>tembok</a:t>
            </a:r>
            <a:r>
              <a:rPr lang="en-US" sz="2400" dirty="0" smtClean="0"/>
              <a:t> 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dll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742950" marR="0" lvl="1" indent="-400050" algn="l" defTabSz="914400" rtl="0" eaLnBrk="1" fontAlgn="auto" latinLnBrk="0" hangingPunct="1">
              <a:lnSpc>
                <a:spcPct val="90000"/>
              </a:lnSpc>
              <a:spcAft>
                <a:spcPts val="10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Karakteristik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(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reaksi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medium)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terhadap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medan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H  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Aft>
                <a:spcPts val="1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itchFamily="18" charset="2"/>
              </a:rPr>
              <a:t>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itchFamily="18" charset="2"/>
              </a:rPr>
              <a:t>permeabilitas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itchFamily="18" charset="2"/>
              </a:rPr>
              <a:t>)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reaksi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bahan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thd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medan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magnetik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  <a:sym typeface="Symbol" pitchFamily="18" charset="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Aft>
                <a:spcPts val="1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itchFamily="18" charset="2"/>
              </a:rPr>
              <a:t>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itchFamily="18" charset="2"/>
              </a:rPr>
              <a:t>permitivitas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itchFamily="18" charset="2"/>
              </a:rPr>
              <a:t>)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reaksi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bahan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thd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medan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listrik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  <a:sym typeface="Symbol" pitchFamily="18" charset="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Aft>
                <a:spcPts val="1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itchFamily="18" charset="2"/>
              </a:rPr>
              <a:t>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itchFamily="18" charset="2"/>
              </a:rPr>
              <a:t>konduktivitas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itchFamily="18" charset="2"/>
              </a:rPr>
              <a:t>)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reaksi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bahan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bersifat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Wingdings" pitchFamily="2" charset="2"/>
              </a:rPr>
              <a:t>konduktif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4191000"/>
            <a:ext cx="80772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400050">
              <a:lnSpc>
                <a:spcPct val="90000"/>
              </a:lnSpc>
              <a:spcAft>
                <a:spcPts val="1000"/>
              </a:spcAft>
              <a:buFont typeface="Wingdings" pitchFamily="2" charset="2"/>
              <a:buChar char="Ø"/>
              <a:defRPr/>
            </a:pPr>
            <a:r>
              <a:rPr lang="en-US" sz="2400" dirty="0" err="1" smtClean="0"/>
              <a:t>Seringkali</a:t>
            </a:r>
            <a:r>
              <a:rPr lang="en-US" sz="2400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relatif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medium </a:t>
            </a:r>
            <a:r>
              <a:rPr lang="en-US" sz="2400" dirty="0" err="1" smtClean="0"/>
              <a:t>ruang</a:t>
            </a:r>
            <a:r>
              <a:rPr lang="en-US" sz="2400" dirty="0" smtClean="0"/>
              <a:t> </a:t>
            </a:r>
            <a:r>
              <a:rPr lang="en-US" sz="2400" dirty="0" err="1" smtClean="0"/>
              <a:t>hampa</a:t>
            </a:r>
            <a:r>
              <a:rPr lang="en-US" sz="2400" dirty="0" smtClean="0"/>
              <a:t> (free space) :  </a:t>
            </a:r>
          </a:p>
        </p:txBody>
      </p:sp>
      <p:sp>
        <p:nvSpPr>
          <p:cNvPr id="308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225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4572000"/>
            <a:ext cx="2352675" cy="304800"/>
          </a:xfrm>
          <a:prstGeom prst="rect">
            <a:avLst/>
          </a:prstGeom>
          <a:noFill/>
        </p:spPr>
      </p:pic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2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232" name="Rectangle 8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82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235" name="Rectangle 11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82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236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5029200"/>
            <a:ext cx="6172200" cy="60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8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FEG2C3  </a:t>
            </a:r>
            <a:r>
              <a:rPr lang="en-US" sz="1400" dirty="0" err="1" smtClean="0">
                <a:solidFill>
                  <a:schemeClr val="tx1"/>
                </a:solidFill>
              </a:rPr>
              <a:t>Elektromagnetika</a:t>
            </a:r>
            <a:r>
              <a:rPr lang="en-US" sz="1400" dirty="0" smtClean="0">
                <a:solidFill>
                  <a:schemeClr val="tx1"/>
                </a:solidFill>
              </a:rPr>
              <a:t> 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>
                <a:solidFill>
                  <a:srgbClr val="0070C0"/>
                </a:solidFill>
                <a:effectLst/>
              </a:rPr>
              <a:t>Hubungan</a:t>
            </a:r>
            <a:r>
              <a:rPr lang="en-US" sz="2800" b="1" dirty="0" smtClean="0">
                <a:solidFill>
                  <a:srgbClr val="0070C0"/>
                </a:solidFill>
                <a:effectLst/>
              </a:rPr>
              <a:t> Parameter medium </a:t>
            </a:r>
            <a:r>
              <a:rPr lang="en-US" sz="2800" b="1" dirty="0" err="1" smtClean="0">
                <a:solidFill>
                  <a:srgbClr val="0070C0"/>
                </a:solidFill>
                <a:effectLst/>
              </a:rPr>
              <a:t>dan</a:t>
            </a:r>
            <a:r>
              <a:rPr lang="en-US" sz="2800" b="1" dirty="0" smtClean="0">
                <a:solidFill>
                  <a:srgbClr val="0070C0"/>
                </a:solidFill>
                <a:effectLst/>
              </a:rPr>
              <a:t> Parameter Gel.</a:t>
            </a:r>
            <a:endParaRPr lang="en-US" sz="28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87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87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87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87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872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873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8734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8738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8739" name="Rectangle 35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61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61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457200" y="762000"/>
            <a:ext cx="8153400" cy="990600"/>
            <a:chOff x="457200" y="762000"/>
            <a:chExt cx="8153400" cy="990600"/>
          </a:xfrm>
        </p:grpSpPr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838200" y="762000"/>
              <a:ext cx="7239000" cy="990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735" name="Rectangle 31"/>
            <p:cNvSpPr>
              <a:spLocks noChangeArrowheads="1"/>
            </p:cNvSpPr>
            <p:nvPr/>
          </p:nvSpPr>
          <p:spPr bwMode="auto">
            <a:xfrm>
              <a:off x="457200" y="838200"/>
              <a:ext cx="815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914400" y="762000"/>
              <a:ext cx="36576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200" dirty="0" err="1" smtClean="0"/>
                <a:t>Nilai</a:t>
              </a:r>
              <a:r>
                <a:rPr lang="en-US" sz="2200" dirty="0" smtClean="0"/>
                <a:t> parameter   </a:t>
              </a:r>
              <a:r>
                <a:rPr lang="en-US" sz="2200" dirty="0" smtClean="0">
                  <a:solidFill>
                    <a:schemeClr val="tx1"/>
                  </a:solidFill>
                </a:rPr>
                <a:t> :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4419600" y="762000"/>
              <a:ext cx="36576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200" dirty="0" smtClean="0"/>
                <a:t> </a:t>
              </a:r>
              <a:r>
                <a:rPr lang="en-US" sz="2200" dirty="0" err="1" smtClean="0"/>
                <a:t>akan</a:t>
              </a:r>
              <a:r>
                <a:rPr lang="en-US" sz="2200" dirty="0" smtClean="0"/>
                <a:t>  </a:t>
              </a:r>
              <a:r>
                <a:rPr lang="en-US" sz="2200" dirty="0" err="1" smtClean="0"/>
                <a:t>menentukan</a:t>
              </a:r>
              <a:r>
                <a:rPr lang="en-US" sz="2200" dirty="0" smtClean="0"/>
                <a:t>  </a:t>
              </a:r>
              <a:r>
                <a:rPr lang="en-US" sz="2200" dirty="0" err="1" smtClean="0"/>
                <a:t>nilai-nilai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1600200" y="1295400"/>
              <a:ext cx="16002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200" dirty="0" smtClean="0"/>
                <a:t>parameter  : 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pic>
          <p:nvPicPr>
            <p:cNvPr id="306186" name="Picture 1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43275" y="1333500"/>
              <a:ext cx="1457325" cy="342900"/>
            </a:xfrm>
            <a:prstGeom prst="rect">
              <a:avLst/>
            </a:prstGeom>
            <a:noFill/>
          </p:spPr>
        </p:pic>
        <p:pic>
          <p:nvPicPr>
            <p:cNvPr id="306188" name="Picture 1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00400" y="838200"/>
              <a:ext cx="1104900" cy="342900"/>
            </a:xfrm>
            <a:prstGeom prst="rect">
              <a:avLst/>
            </a:prstGeom>
            <a:noFill/>
          </p:spPr>
        </p:pic>
      </p:grpSp>
      <p:sp>
        <p:nvSpPr>
          <p:cNvPr id="30619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6194" name="Rectangle 18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619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533400" y="4267200"/>
            <a:ext cx="7924800" cy="1371600"/>
            <a:chOff x="533400" y="4267200"/>
            <a:chExt cx="7924800" cy="1371600"/>
          </a:xfrm>
        </p:grpSpPr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4724400" y="4267200"/>
              <a:ext cx="3733800" cy="1371600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533400" y="4267200"/>
              <a:ext cx="3733800" cy="1371600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609600" y="4343400"/>
              <a:ext cx="2438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200" dirty="0" err="1" smtClean="0"/>
                <a:t>Impedansi</a:t>
              </a:r>
              <a:r>
                <a:rPr lang="en-US" sz="2200" dirty="0" smtClean="0"/>
                <a:t> </a:t>
              </a:r>
              <a:r>
                <a:rPr lang="en-US" sz="2200" dirty="0" err="1" smtClean="0"/>
                <a:t>Intrinsik</a:t>
              </a:r>
              <a:r>
                <a:rPr lang="en-US" sz="2200" dirty="0" smtClean="0"/>
                <a:t>  medium   : 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4876800" y="4343400"/>
              <a:ext cx="32766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200" dirty="0" err="1" smtClean="0"/>
                <a:t>Kecepatan</a:t>
              </a:r>
              <a:r>
                <a:rPr lang="en-US" sz="2200" dirty="0" smtClean="0"/>
                <a:t> </a:t>
              </a:r>
              <a:r>
                <a:rPr lang="en-US" sz="2200" dirty="0" err="1" smtClean="0"/>
                <a:t>rambat</a:t>
              </a:r>
              <a:r>
                <a:rPr lang="en-US" sz="2200" dirty="0" smtClean="0"/>
                <a:t> </a:t>
              </a:r>
              <a:r>
                <a:rPr lang="en-US" sz="2200" dirty="0" err="1" smtClean="0"/>
                <a:t>gelombang</a:t>
              </a:r>
              <a:r>
                <a:rPr lang="en-US" sz="2200" dirty="0" smtClean="0"/>
                <a:t>  :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pic>
          <p:nvPicPr>
            <p:cNvPr id="306192" name="Picture 16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33600" y="4953000"/>
              <a:ext cx="409575" cy="342900"/>
            </a:xfrm>
            <a:prstGeom prst="rect">
              <a:avLst/>
            </a:prstGeom>
            <a:noFill/>
          </p:spPr>
        </p:pic>
        <p:pic>
          <p:nvPicPr>
            <p:cNvPr id="306191" name="Picture 15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47950" y="4724400"/>
              <a:ext cx="400050" cy="733425"/>
            </a:xfrm>
            <a:prstGeom prst="rect">
              <a:avLst/>
            </a:prstGeom>
            <a:noFill/>
          </p:spPr>
        </p:pic>
        <p:pic>
          <p:nvPicPr>
            <p:cNvPr id="306190" name="Picture 14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00400" y="4724400"/>
              <a:ext cx="781050" cy="876300"/>
            </a:xfrm>
            <a:prstGeom prst="rect">
              <a:avLst/>
            </a:prstGeom>
            <a:noFill/>
          </p:spPr>
        </p:pic>
        <p:pic>
          <p:nvPicPr>
            <p:cNvPr id="306197" name="Picture 21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53200" y="4800600"/>
              <a:ext cx="1276350" cy="809625"/>
            </a:xfrm>
            <a:prstGeom prst="rect">
              <a:avLst/>
            </a:prstGeom>
            <a:noFill/>
          </p:spPr>
        </p:pic>
      </p:grpSp>
      <p:sp>
        <p:nvSpPr>
          <p:cNvPr id="30620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8736" name="Rectangle 32"/>
          <p:cNvSpPr>
            <a:spLocks noChangeArrowheads="1"/>
          </p:cNvSpPr>
          <p:nvPr/>
        </p:nvSpPr>
        <p:spPr bwMode="auto">
          <a:xfrm>
            <a:off x="0" y="2209800"/>
            <a:ext cx="365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0" y="2981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0" y="1990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6196" name="Rectangle 20"/>
          <p:cNvSpPr>
            <a:spLocks noChangeArrowheads="1"/>
          </p:cNvSpPr>
          <p:nvPr/>
        </p:nvSpPr>
        <p:spPr bwMode="auto">
          <a:xfrm>
            <a:off x="0" y="3324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33400" y="1905000"/>
            <a:ext cx="7924800" cy="2286000"/>
            <a:chOff x="533400" y="1905000"/>
            <a:chExt cx="7924800" cy="2286000"/>
          </a:xfrm>
        </p:grpSpPr>
        <p:sp>
          <p:nvSpPr>
            <p:cNvPr id="328716" name="Rectangle 12"/>
            <p:cNvSpPr>
              <a:spLocks noChangeArrowheads="1"/>
            </p:cNvSpPr>
            <p:nvPr/>
          </p:nvSpPr>
          <p:spPr bwMode="auto">
            <a:xfrm>
              <a:off x="533400" y="1905000"/>
              <a:ext cx="7924800" cy="2286000"/>
            </a:xfrm>
            <a:prstGeom prst="rect">
              <a:avLst/>
            </a:prstGeom>
            <a:solidFill>
              <a:srgbClr val="FBFBD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8717" name="Picture 13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62000" y="2971800"/>
              <a:ext cx="3200400" cy="457200"/>
            </a:xfrm>
            <a:prstGeom prst="rect">
              <a:avLst/>
            </a:prstGeom>
            <a:noFill/>
          </p:spPr>
        </p:pic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685800" y="2514600"/>
              <a:ext cx="28194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200" dirty="0" err="1" smtClean="0">
                  <a:solidFill>
                    <a:schemeClr val="tx1"/>
                  </a:solidFill>
                </a:rPr>
                <a:t>Konstanta</a:t>
              </a:r>
              <a:r>
                <a:rPr lang="en-US" sz="2200" dirty="0" smtClean="0">
                  <a:solidFill>
                    <a:schemeClr val="tx1"/>
                  </a:solidFill>
                </a:rPr>
                <a:t> </a:t>
              </a:r>
              <a:r>
                <a:rPr lang="en-US" sz="2200" dirty="0" err="1" smtClean="0">
                  <a:solidFill>
                    <a:schemeClr val="tx1"/>
                  </a:solidFill>
                </a:rPr>
                <a:t>Propagasi</a:t>
              </a:r>
              <a:r>
                <a:rPr lang="en-US" sz="2200" dirty="0" smtClean="0">
                  <a:solidFill>
                    <a:schemeClr val="tx1"/>
                  </a:solidFill>
                </a:rPr>
                <a:t> :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pic>
          <p:nvPicPr>
            <p:cNvPr id="328728" name="Picture 24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43400" y="3189942"/>
              <a:ext cx="1143000" cy="620058"/>
            </a:xfrm>
            <a:prstGeom prst="rect">
              <a:avLst/>
            </a:prstGeom>
            <a:noFill/>
          </p:spPr>
        </p:pic>
        <p:pic>
          <p:nvPicPr>
            <p:cNvPr id="328730" name="Picture 26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86400" y="2933700"/>
              <a:ext cx="1733550" cy="1104900"/>
            </a:xfrm>
            <a:prstGeom prst="rect">
              <a:avLst/>
            </a:prstGeom>
            <a:noFill/>
          </p:spPr>
        </p:pic>
        <p:pic>
          <p:nvPicPr>
            <p:cNvPr id="328733" name="Picture 29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84077" y="2057400"/>
              <a:ext cx="1230923" cy="685800"/>
            </a:xfrm>
            <a:prstGeom prst="rect">
              <a:avLst/>
            </a:prstGeom>
            <a:noFill/>
          </p:spPr>
        </p:pic>
        <p:pic>
          <p:nvPicPr>
            <p:cNvPr id="328732" name="Picture 28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955323" y="1981201"/>
              <a:ext cx="1817077" cy="838200"/>
            </a:xfrm>
            <a:prstGeom prst="rect">
              <a:avLst/>
            </a:prstGeom>
            <a:noFill/>
          </p:spPr>
        </p:pic>
        <p:pic>
          <p:nvPicPr>
            <p:cNvPr id="328737" name="Picture 33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91400" y="3276600"/>
              <a:ext cx="773723" cy="609600"/>
            </a:xfrm>
            <a:prstGeom prst="rect">
              <a:avLst/>
            </a:prstGeom>
            <a:noFill/>
          </p:spPr>
        </p:pic>
        <p:pic>
          <p:nvPicPr>
            <p:cNvPr id="306199" name="Picture 23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19200" y="2057400"/>
              <a:ext cx="1057275" cy="3429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95400" y="2895600"/>
            <a:ext cx="7391400" cy="304800"/>
          </a:xfrm>
          <a:prstGeom prst="rect">
            <a:avLst/>
          </a:prstGeom>
          <a:solidFill>
            <a:srgbClr val="FAF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95400" y="1905000"/>
            <a:ext cx="7391400" cy="304800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5943235"/>
            <a:ext cx="2133600" cy="365125"/>
          </a:xfrm>
        </p:spPr>
        <p:txBody>
          <a:bodyPr/>
          <a:lstStyle/>
          <a:p>
            <a:fld id="{BF38D51C-8F62-47D0-B6B1-81E2294A8531}" type="slidenum">
              <a:rPr lang="en-US" sz="1400" smtClean="0">
                <a:solidFill>
                  <a:schemeClr val="tx1"/>
                </a:solidFill>
              </a:rPr>
              <a:pPr/>
              <a:t>9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200400" y="5943235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</a:rPr>
              <a:t>FEG2C3  </a:t>
            </a:r>
            <a:r>
              <a:rPr lang="en-US" sz="1400" dirty="0" err="1" smtClean="0">
                <a:solidFill>
                  <a:schemeClr val="tx1"/>
                </a:solidFill>
              </a:rPr>
              <a:t>Elektromagnetika</a:t>
            </a:r>
            <a:r>
              <a:rPr lang="en-US" sz="1400" dirty="0" smtClean="0">
                <a:solidFill>
                  <a:schemeClr val="tx1"/>
                </a:solidFill>
              </a:rPr>
              <a:t> 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9" name="Picture 2" descr="D:\flashdisk\LECTURE\Semester Ganjil 2014-2015\FEG2C3 - Elektromagnetika I\0 PROGRESS HIBAH E-LEARNING TAHUN 2014\2 Modul Multimedia\School_Of_Electrical_Engineering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91200"/>
            <a:ext cx="1767157" cy="457200"/>
          </a:xfrm>
          <a:prstGeom prst="rect">
            <a:avLst/>
          </a:prstGeom>
          <a:noFill/>
        </p:spPr>
      </p:pic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924800" cy="6397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Pengelompokan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Jenis</a:t>
            </a:r>
            <a:r>
              <a:rPr lang="en-US" sz="2800" b="1" dirty="0" smtClean="0"/>
              <a:t> Material </a:t>
            </a:r>
            <a:r>
              <a:rPr lang="en-US" sz="2800" b="1" dirty="0" err="1" smtClean="0"/>
              <a:t>Elektromagnetik</a:t>
            </a:r>
            <a:r>
              <a:rPr lang="en-US" sz="2800" b="1" dirty="0" smtClean="0"/>
              <a:t>   </a:t>
            </a:r>
            <a:endParaRPr lang="en-US" sz="28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431087" y="1447800"/>
            <a:ext cx="106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830887" y="1447800"/>
            <a:ext cx="1600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383087" y="1447800"/>
            <a:ext cx="1447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533400" y="1219200"/>
            <a:ext cx="8189913" cy="411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63550" marR="0" lvl="0" indent="-4635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Jenis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medium		                 	      	   	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Free space			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	      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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Dielektrik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Sempurna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 	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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	      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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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 	</a:t>
            </a:r>
            <a:r>
              <a:rPr kumimoji="0" lang="id-ID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 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Dielektrik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		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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	      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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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 	</a:t>
            </a:r>
            <a:r>
              <a:rPr kumimoji="0" lang="id-ID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 &lt;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Konduktor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yang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baik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	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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	      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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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 	</a:t>
            </a:r>
            <a:r>
              <a:rPr kumimoji="0" lang="id-ID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 &gt;&gt;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Konduktor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sempurna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	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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	      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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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 	</a:t>
            </a:r>
            <a:r>
              <a:rPr kumimoji="0" lang="id-ID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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Bahan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magnetis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		 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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	      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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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&gt;&gt;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</a:t>
            </a:r>
            <a:r>
              <a:rPr kumimoji="0" lang="id-ID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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200" b="1" dirty="0" smtClean="0">
              <a:sym typeface="Symbol" pitchFamily="18" charset="2"/>
            </a:endParaRPr>
          </a:p>
          <a:p>
            <a:pPr marL="463550" marR="0" lvl="0" indent="-4635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Jenis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medium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juga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sangat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dipengaruhi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oleh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frekuensi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. </a:t>
            </a:r>
          </a:p>
          <a:p>
            <a:pPr marL="463550" marR="0" lvl="0" indent="-4635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400" b="1" dirty="0" smtClean="0">
                <a:sym typeface="Symbol" pitchFamily="18" charset="2"/>
              </a:rPr>
              <a:t>S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uatu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bahan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termasuk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konduktor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atau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dielektrik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2400" b="1" dirty="0" err="1" smtClean="0">
                <a:sym typeface="Symbol" pitchFamily="18" charset="2"/>
              </a:rPr>
              <a:t>juga</a:t>
            </a:r>
            <a:r>
              <a:rPr lang="en-US" sz="2400" b="1" dirty="0" smtClean="0">
                <a:sym typeface="Symbol" pitchFamily="18" charset="2"/>
              </a:rPr>
              <a:t> </a:t>
            </a:r>
            <a:r>
              <a:rPr lang="en-US" sz="2400" b="1" dirty="0" err="1" smtClean="0">
                <a:sym typeface="Symbol" pitchFamily="18" charset="2"/>
              </a:rPr>
              <a:t>ditentukan</a:t>
            </a:r>
            <a:r>
              <a:rPr lang="en-US" sz="2400" b="1" dirty="0" smtClean="0">
                <a:sym typeface="Symbol" pitchFamily="18" charset="2"/>
              </a:rPr>
              <a:t> </a:t>
            </a:r>
            <a:r>
              <a:rPr lang="en-US" sz="2400" b="1" dirty="0" err="1" smtClean="0">
                <a:sym typeface="Symbol" pitchFamily="18" charset="2"/>
              </a:rPr>
              <a:t>oleh</a:t>
            </a:r>
            <a:r>
              <a:rPr lang="en-US" sz="2400" b="1" dirty="0" smtClean="0">
                <a:sym typeface="Symbol" pitchFamily="18" charset="2"/>
              </a:rPr>
              <a:t>  </a:t>
            </a:r>
            <a:r>
              <a:rPr lang="en-US" sz="2400" b="1" dirty="0" err="1" smtClean="0">
                <a:solidFill>
                  <a:srgbClr val="0070C0"/>
                </a:solidFill>
                <a:sym typeface="Symbol" pitchFamily="18" charset="2"/>
              </a:rPr>
              <a:t>nilai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</a:t>
            </a:r>
            <a:r>
              <a:rPr kumimoji="0" lang="en-US" sz="2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perbandingan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</a:t>
            </a:r>
            <a:r>
              <a:rPr kumimoji="0" lang="en-US" sz="2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antara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</a:t>
            </a:r>
            <a:r>
              <a:rPr kumimoji="0" lang="en-US" sz="2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arus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konduksi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dengan</a:t>
            </a:r>
            <a:r>
              <a:rPr kumimoji="0" lang="en-US" sz="2400" b="1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arus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pergeseran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.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4419600" y="1600200"/>
            <a:ext cx="411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4761706" y="2400300"/>
            <a:ext cx="2362200" cy="15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6209505" y="2399506"/>
            <a:ext cx="2362200" cy="15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419600" y="1219200"/>
            <a:ext cx="4267200" cy="2438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29119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77DA9BE6FCB4A96DA37F1A4E7A6A0" ma:contentTypeVersion="2" ma:contentTypeDescription="Create a new document." ma:contentTypeScope="" ma:versionID="d5bb190505f3b3b8dbfffa34d0a86844">
  <xsd:schema xmlns:xsd="http://www.w3.org/2001/XMLSchema" xmlns:xs="http://www.w3.org/2001/XMLSchema" xmlns:p="http://schemas.microsoft.com/office/2006/metadata/properties" xmlns:ns2="ed0362f9-6f90-4ab6-89c9-7b0d9a707f47" targetNamespace="http://schemas.microsoft.com/office/2006/metadata/properties" ma:root="true" ma:fieldsID="69c971d69780fb4e3e9cc1c548022d5a" ns2:_="">
    <xsd:import namespace="ed0362f9-6f90-4ab6-89c9-7b0d9a707f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362f9-6f90-4ab6-89c9-7b0d9a707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BBA7FD-E258-4BBB-81F2-D431FACE2B0F}"/>
</file>

<file path=customXml/itemProps2.xml><?xml version="1.0" encoding="utf-8"?>
<ds:datastoreItem xmlns:ds="http://schemas.openxmlformats.org/officeDocument/2006/customXml" ds:itemID="{B824D6F5-562A-4B68-8B57-CA5E03A7A508}"/>
</file>

<file path=customXml/itemProps3.xml><?xml version="1.0" encoding="utf-8"?>
<ds:datastoreItem xmlns:ds="http://schemas.openxmlformats.org/officeDocument/2006/customXml" ds:itemID="{12A8656F-9937-4D6D-8FB4-DB21C199CF0E}"/>
</file>

<file path=docProps/app.xml><?xml version="1.0" encoding="utf-8"?>
<Properties xmlns="http://schemas.openxmlformats.org/officeDocument/2006/extended-properties" xmlns:vt="http://schemas.openxmlformats.org/officeDocument/2006/docPropsVTypes">
  <TotalTime>4196</TotalTime>
  <Words>503</Words>
  <Application>Microsoft Office PowerPoint</Application>
  <PresentationFormat>On-screen Show (4:3)</PresentationFormat>
  <Paragraphs>116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Equation</vt:lpstr>
      <vt:lpstr>Visio</vt:lpstr>
      <vt:lpstr>TTH3B3 Elektromagnetika Telekomunikasi Gelombang Datar – Gelombang Elektromagnetik </vt:lpstr>
      <vt:lpstr>Tujuan Pembelajaran</vt:lpstr>
      <vt:lpstr>Organisasi Materi</vt:lpstr>
      <vt:lpstr>Perambatan Gelombang dan Poynting Vektor</vt:lpstr>
      <vt:lpstr>Vektor Poynting  dan Kecepatan rambat gelombang</vt:lpstr>
      <vt:lpstr>Parameter Perambatan Gelombang Elektromagnetik</vt:lpstr>
      <vt:lpstr>Parameter intrinsik medium (bahan) Propagasi    </vt:lpstr>
      <vt:lpstr>Hubungan Parameter medium dan Parameter Gel.</vt:lpstr>
      <vt:lpstr>Pengelompokan Jenis Material Elektromagnetik   </vt:lpstr>
      <vt:lpstr>Medium Lossless  dg              ( Dielektrik Sempurna ) - 1</vt:lpstr>
      <vt:lpstr>Pers. Gelombang dalam Dielektrik Sempurna (Lossless) -  2</vt:lpstr>
      <vt:lpstr>Daya rata-rata dalam Dielektrik Sempurna (Lossless) - 3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JohnTitor</dc:creator>
  <cp:lastModifiedBy>User</cp:lastModifiedBy>
  <cp:revision>381</cp:revision>
  <dcterms:created xsi:type="dcterms:W3CDTF">2014-10-22T16:11:34Z</dcterms:created>
  <dcterms:modified xsi:type="dcterms:W3CDTF">2019-08-26T08:22:40Z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0x01010067677DA9BE6FCB4A96DA37F1A4E7A6A0</vt:lpwstr>
  </property>
</Properties>
</file>