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notesSlides/notesSlide8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5" r:id="rId3"/>
    <p:sldId id="261" r:id="rId4"/>
    <p:sldId id="309" r:id="rId5"/>
    <p:sldId id="311" r:id="rId6"/>
    <p:sldId id="307" r:id="rId7"/>
    <p:sldId id="312" r:id="rId8"/>
    <p:sldId id="278" r:id="rId9"/>
    <p:sldId id="285" r:id="rId10"/>
    <p:sldId id="303" r:id="rId11"/>
    <p:sldId id="304" r:id="rId12"/>
    <p:sldId id="30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6F7D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73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21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E4AC8-EC7E-4570-8B4C-B66C14C5E73A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3D7F3-D383-4894-9FFC-6F2A66C81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43915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4050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8556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0436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642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79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8398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9919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2566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015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015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63013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1316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5E7B-3779-4DFD-A02A-300A4E844CE6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FEG2C3 Elektromagnetika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007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21A0-FD2E-4C37-92A1-F128AED11134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FEG2C3 Elektromagnetika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446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4740-7C89-42E3-A302-05EE96773FD0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FEG2C3 Elektromagnetika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736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6940-35B3-46E6-82BA-7DC864DD2DF5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FEG2C3 Elektromagnetika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335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13B5-61E5-4C72-852C-78611E1A720A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FEG2C3 Elektromagnetika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652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FD5A-BA6D-47D9-A438-15DF7ED3FB01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FEG2C3 Elektromagnetika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102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E092-137E-46FF-9A61-1BA6FF041F06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FEG2C3 Elektromagnetika 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355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2BF5-ABA0-462E-A998-1A084BDF6FA8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FEG2C3 Elektromagnetika 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339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D586-4592-48FB-BC4C-B656B546E537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FEG2C3 Elektromagnetika 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772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62F9-E4C2-4C23-BF6F-F2EB29500628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FEG2C3 Elektromagnetika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370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7A13-2C15-4423-A817-818EA7F4DEB2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FEG2C3 Elektromagnetika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910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3D9C2-662B-423E-AB2B-17DDC61297D5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FEG2C3 Elektromagnetika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216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53.png"/><Relationship Id="rId5" Type="http://schemas.openxmlformats.org/officeDocument/2006/relationships/image" Target="../media/image51.png"/><Relationship Id="rId10" Type="http://schemas.openxmlformats.org/officeDocument/2006/relationships/image" Target="../media/image52.png"/><Relationship Id="rId4" Type="http://schemas.openxmlformats.org/officeDocument/2006/relationships/image" Target="../media/image50.png"/><Relationship Id="rId9" Type="http://schemas.openxmlformats.org/officeDocument/2006/relationships/image" Target="../media/image9.png"/><Relationship Id="rId1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3.png"/><Relationship Id="rId9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9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pn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3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2828380"/>
            <a:ext cx="8458200" cy="1089025"/>
          </a:xfrm>
        </p:spPr>
        <p:txBody>
          <a:bodyPr>
            <a:normAutofit fontScale="90000"/>
          </a:bodyPr>
          <a:lstStyle/>
          <a:p>
            <a:r>
              <a:rPr lang="id-ID" sz="2200" dirty="0" smtClean="0"/>
              <a:t>TTH3B3</a:t>
            </a:r>
            <a:r>
              <a:rPr lang="en-US" sz="2200" dirty="0" smtClean="0"/>
              <a:t> </a:t>
            </a:r>
            <a:r>
              <a:rPr lang="en-US" sz="2200" dirty="0" err="1" smtClean="0"/>
              <a:t>Elektromagnetika</a:t>
            </a:r>
            <a:r>
              <a:rPr lang="en-US" sz="2200" dirty="0" smtClean="0"/>
              <a:t> </a:t>
            </a:r>
            <a:r>
              <a:rPr lang="id-ID" sz="2200" dirty="0" smtClean="0"/>
              <a:t>Telekomunikasi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1" dirty="0" err="1" smtClean="0"/>
              <a:t>Gelombang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Datar</a:t>
            </a:r>
            <a:r>
              <a:rPr lang="id-ID" sz="3600" b="1" dirty="0" smtClean="0"/>
              <a:t> – Gelombang Elektromagnetik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 </a:t>
            </a:r>
            <a:r>
              <a:rPr lang="en-US" sz="2000" dirty="0" smtClean="0"/>
              <a:t>Program </a:t>
            </a:r>
            <a:r>
              <a:rPr lang="en-US" sz="2000" dirty="0" err="1" smtClean="0"/>
              <a:t>Studi</a:t>
            </a:r>
            <a:r>
              <a:rPr lang="en-US" sz="2000" dirty="0" smtClean="0"/>
              <a:t> S1 </a:t>
            </a:r>
            <a:r>
              <a:rPr lang="en-US" sz="2000" dirty="0" err="1" smtClean="0"/>
              <a:t>Teknik</a:t>
            </a:r>
            <a:r>
              <a:rPr lang="en-US" sz="2000" dirty="0" smtClean="0"/>
              <a:t> Telekomunikasi</a:t>
            </a:r>
          </a:p>
          <a:p>
            <a:pPr>
              <a:spcBef>
                <a:spcPts val="0"/>
              </a:spcBef>
            </a:pPr>
            <a:r>
              <a:rPr lang="en-US" sz="2000" dirty="0" err="1" smtClean="0"/>
              <a:t>Fakultas</a:t>
            </a:r>
            <a:r>
              <a:rPr lang="en-US" sz="2000" dirty="0" smtClean="0"/>
              <a:t> </a:t>
            </a:r>
            <a:r>
              <a:rPr lang="en-US" sz="2000" dirty="0" err="1" smtClean="0"/>
              <a:t>Teknik</a:t>
            </a:r>
            <a:r>
              <a:rPr lang="en-US" sz="2000" dirty="0" smtClean="0"/>
              <a:t> </a:t>
            </a:r>
            <a:r>
              <a:rPr lang="en-US" sz="2000" dirty="0" err="1" smtClean="0"/>
              <a:t>Elektro</a:t>
            </a: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000" dirty="0" err="1" smtClean="0"/>
              <a:t>Universitas</a:t>
            </a:r>
            <a:r>
              <a:rPr lang="en-US" sz="2000" dirty="0" smtClean="0"/>
              <a:t> Telkom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201</a:t>
            </a:r>
            <a:r>
              <a:rPr lang="id-ID" sz="2000" dirty="0" smtClean="0"/>
              <a:t>8</a:t>
            </a:r>
            <a:endParaRPr lang="en-US" sz="2000" dirty="0"/>
          </a:p>
        </p:txBody>
      </p:sp>
      <p:pic>
        <p:nvPicPr>
          <p:cNvPr id="1026" name="Picture 2" descr="D:\flashdisk\LECTURE\Semester Ganjil 2014-2015\FEG2C3 - Elektromagnetika I\0 PROGRESS HIBAH E-LEARNING TAHUN 2014\2 Modul Multimedia\Logo_Tel-U.svg_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799" y="182880"/>
            <a:ext cx="1214438" cy="16202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529119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762000" y="4114800"/>
            <a:ext cx="7239000" cy="1524000"/>
          </a:xfrm>
          <a:prstGeom prst="rect">
            <a:avLst/>
          </a:prstGeom>
          <a:solidFill>
            <a:srgbClr val="F6F7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62000" y="1524000"/>
            <a:ext cx="7162800" cy="990600"/>
          </a:xfrm>
          <a:prstGeom prst="rect">
            <a:avLst/>
          </a:prstGeom>
          <a:solidFill>
            <a:srgbClr val="F6F7D9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324600" y="2590800"/>
            <a:ext cx="16002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5943235"/>
            <a:ext cx="2133600" cy="365125"/>
          </a:xfrm>
        </p:spPr>
        <p:txBody>
          <a:bodyPr/>
          <a:lstStyle/>
          <a:p>
            <a:fld id="{BF38D51C-8F62-47D0-B6B1-81E2294A8531}" type="slidenum">
              <a:rPr lang="en-US" sz="1400" smtClean="0">
                <a:solidFill>
                  <a:schemeClr val="tx1"/>
                </a:solidFill>
              </a:rPr>
              <a:pPr/>
              <a:t>10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200400" y="5943235"/>
            <a:ext cx="28956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</a:rPr>
              <a:t>FEG2C3  </a:t>
            </a:r>
            <a:r>
              <a:rPr lang="en-US" sz="1400" dirty="0" err="1" smtClean="0">
                <a:solidFill>
                  <a:schemeClr val="tx1"/>
                </a:solidFill>
              </a:rPr>
              <a:t>Elektromagnetika</a:t>
            </a:r>
            <a:r>
              <a:rPr lang="en-US" sz="1400" dirty="0" smtClean="0">
                <a:solidFill>
                  <a:schemeClr val="tx1"/>
                </a:solidFill>
              </a:rPr>
              <a:t> I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9" name="Picture 2" descr="D:\flashdisk\LECTURE\Semester Ganjil 2014-2015\FEG2C3 - Elektromagnetika I\0 PROGRESS HIBAH E-LEARNING TAHUN 2014\2 Modul Multimedia\School_Of_Electrical_Engineering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791200"/>
            <a:ext cx="1767157" cy="457200"/>
          </a:xfrm>
          <a:prstGeom prst="rect">
            <a:avLst/>
          </a:prstGeom>
          <a:noFill/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772400" cy="533400"/>
          </a:xfrm>
        </p:spPr>
        <p:txBody>
          <a:bodyPr>
            <a:normAutofit/>
          </a:bodyPr>
          <a:lstStyle/>
          <a:p>
            <a:pPr algn="l"/>
            <a:r>
              <a:rPr lang="en-US" sz="2700" b="1" dirty="0" smtClean="0">
                <a:solidFill>
                  <a:srgbClr val="0070C0"/>
                </a:solidFill>
                <a:effectLst/>
              </a:rPr>
              <a:t>Skin Depth </a:t>
            </a:r>
            <a:r>
              <a:rPr lang="en-US" sz="2700" b="1" dirty="0" err="1" smtClean="0">
                <a:solidFill>
                  <a:srgbClr val="0070C0"/>
                </a:solidFill>
                <a:effectLst/>
              </a:rPr>
              <a:t>pada</a:t>
            </a:r>
            <a:r>
              <a:rPr lang="en-US" sz="2700" b="1" dirty="0" smtClean="0">
                <a:solidFill>
                  <a:srgbClr val="0070C0"/>
                </a:solidFill>
                <a:effectLst/>
              </a:rPr>
              <a:t> material </a:t>
            </a:r>
            <a:r>
              <a:rPr lang="en-US" sz="2700" b="1" dirty="0" err="1" smtClean="0">
                <a:solidFill>
                  <a:srgbClr val="0070C0"/>
                </a:solidFill>
                <a:effectLst/>
              </a:rPr>
              <a:t>Konduktor</a:t>
            </a:r>
            <a:endParaRPr lang="en-US" sz="2700" b="1" dirty="0">
              <a:solidFill>
                <a:srgbClr val="0070C0"/>
              </a:solidFill>
              <a:effectLst/>
            </a:endParaRPr>
          </a:p>
        </p:txBody>
      </p:sp>
      <p:sp>
        <p:nvSpPr>
          <p:cNvPr id="117" name="Text Box 12"/>
          <p:cNvSpPr txBox="1">
            <a:spLocks noChangeArrowheads="1"/>
          </p:cNvSpPr>
          <p:nvPr/>
        </p:nvSpPr>
        <p:spPr bwMode="auto">
          <a:xfrm>
            <a:off x="609600" y="838200"/>
            <a:ext cx="8077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0" hangingPunct="0">
              <a:lnSpc>
                <a:spcPct val="90000"/>
              </a:lnSpc>
            </a:pPr>
            <a:r>
              <a:rPr lang="en-US" sz="2000" dirty="0" err="1" smtClean="0"/>
              <a:t>Misal</a:t>
            </a:r>
            <a:r>
              <a:rPr lang="en-US" sz="2000" dirty="0" smtClean="0"/>
              <a:t> </a:t>
            </a:r>
            <a:r>
              <a:rPr lang="en-US" sz="2000" dirty="0" err="1" smtClean="0"/>
              <a:t>Gelombang</a:t>
            </a:r>
            <a:r>
              <a:rPr lang="en-US" sz="2000" dirty="0" smtClean="0"/>
              <a:t> </a:t>
            </a:r>
            <a:r>
              <a:rPr lang="en-US" sz="2000" dirty="0" err="1" smtClean="0"/>
              <a:t>merambat</a:t>
            </a:r>
            <a:r>
              <a:rPr lang="en-US" sz="2000" dirty="0" smtClean="0"/>
              <a:t> </a:t>
            </a:r>
            <a:r>
              <a:rPr lang="en-US" sz="2000" dirty="0" err="1" smtClean="0"/>
              <a:t>arah</a:t>
            </a:r>
            <a:r>
              <a:rPr lang="en-US" sz="2000" dirty="0" smtClean="0"/>
              <a:t> </a:t>
            </a:r>
            <a:r>
              <a:rPr lang="en-US" sz="2000" dirty="0" err="1" smtClean="0"/>
              <a:t>sb</a:t>
            </a:r>
            <a:r>
              <a:rPr lang="en-US" sz="2000" dirty="0" smtClean="0"/>
              <a:t>-Z  </a:t>
            </a:r>
            <a:r>
              <a:rPr lang="en-US" sz="2000" dirty="0" err="1" smtClean="0"/>
              <a:t>dalam</a:t>
            </a:r>
            <a:r>
              <a:rPr lang="en-US" sz="2000" dirty="0" smtClean="0"/>
              <a:t>  material  </a:t>
            </a:r>
            <a:r>
              <a:rPr lang="en-US" sz="2000" dirty="0" err="1" smtClean="0"/>
              <a:t>konduktor</a:t>
            </a:r>
            <a:endParaRPr lang="en-US" sz="2000" dirty="0" smtClean="0"/>
          </a:p>
          <a:p>
            <a:pPr marL="228600" indent="-228600" eaLnBrk="0" hangingPunct="0">
              <a:lnSpc>
                <a:spcPct val="90000"/>
              </a:lnSpc>
            </a:pP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Rapat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daya</a:t>
            </a:r>
            <a:r>
              <a:rPr lang="en-US" sz="2000" b="1" dirty="0" smtClean="0">
                <a:solidFill>
                  <a:srgbClr val="C00000"/>
                </a:solidFill>
              </a:rPr>
              <a:t> rata-rata  </a:t>
            </a:r>
            <a:r>
              <a:rPr lang="en-US" sz="2000" b="1" dirty="0" err="1" smtClean="0">
                <a:solidFill>
                  <a:srgbClr val="C00000"/>
                </a:solidFill>
              </a:rPr>
              <a:t>akan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teredam</a:t>
            </a:r>
            <a:r>
              <a:rPr lang="en-US" sz="2000" b="1" dirty="0" smtClean="0">
                <a:solidFill>
                  <a:srgbClr val="C00000"/>
                </a:solidFill>
              </a:rPr>
              <a:t>  </a:t>
            </a:r>
            <a:r>
              <a:rPr lang="en-US" sz="2000" dirty="0" err="1" smtClean="0"/>
              <a:t>mengikuti</a:t>
            </a:r>
            <a:r>
              <a:rPr lang="en-US" sz="2000" dirty="0" smtClean="0"/>
              <a:t>  </a:t>
            </a:r>
            <a:r>
              <a:rPr lang="en-US" sz="2000" dirty="0" err="1" smtClean="0"/>
              <a:t>pers</a:t>
            </a:r>
            <a:r>
              <a:rPr lang="en-US" sz="2000" dirty="0" smtClean="0"/>
              <a:t> : 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0" name="Text Box 9"/>
          <p:cNvSpPr txBox="1">
            <a:spLocks noChangeArrowheads="1"/>
          </p:cNvSpPr>
          <p:nvPr/>
        </p:nvSpPr>
        <p:spPr bwMode="auto">
          <a:xfrm>
            <a:off x="762000" y="4343400"/>
            <a:ext cx="3429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0" hangingPunct="0">
              <a:lnSpc>
                <a:spcPct val="90000"/>
              </a:lnSpc>
            </a:pPr>
            <a:r>
              <a:rPr lang="en-US" sz="2000" b="1" dirty="0" err="1" smtClean="0"/>
              <a:t>Setiap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melintasi</a:t>
            </a:r>
            <a:r>
              <a:rPr lang="en-US" sz="2000" b="1" dirty="0" smtClean="0"/>
              <a:t>  </a:t>
            </a:r>
            <a:r>
              <a:rPr lang="en-US" sz="2000" b="1" dirty="0" err="1" smtClean="0"/>
              <a:t>jarak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sebesar</a:t>
            </a:r>
            <a:r>
              <a:rPr lang="en-US" sz="2000" b="1" dirty="0" smtClean="0"/>
              <a:t> 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39662" name="Rectangle 4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9663" name="Rectangle 47"/>
          <p:cNvSpPr>
            <a:spLocks noChangeArrowheads="1"/>
          </p:cNvSpPr>
          <p:nvPr/>
        </p:nvSpPr>
        <p:spPr bwMode="auto">
          <a:xfrm>
            <a:off x="0" y="1371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9665" name="Rectangle 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9664" name="Picture 4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5280" y="4191000"/>
            <a:ext cx="731520" cy="609600"/>
          </a:xfrm>
          <a:prstGeom prst="rect">
            <a:avLst/>
          </a:prstGeom>
          <a:noFill/>
        </p:spPr>
      </p:pic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4953000" y="4343400"/>
            <a:ext cx="3581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0" hangingPunct="0">
              <a:lnSpc>
                <a:spcPct val="90000"/>
              </a:lnSpc>
            </a:pPr>
            <a:r>
              <a:rPr lang="en-US" sz="2000" b="1" dirty="0" err="1" smtClean="0"/>
              <a:t>maka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rapat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daya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berkurang</a:t>
            </a:r>
            <a:r>
              <a:rPr lang="en-US" sz="2000" b="1" dirty="0" smtClean="0"/>
              <a:t>   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762000" y="4812268"/>
            <a:ext cx="220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0" hangingPunct="0">
              <a:lnSpc>
                <a:spcPct val="90000"/>
              </a:lnSpc>
            </a:pPr>
            <a:r>
              <a:rPr lang="en-US" sz="2000" b="1" dirty="0" err="1" smtClean="0"/>
              <a:t>menjadi</a:t>
            </a:r>
            <a:r>
              <a:rPr lang="en-US" sz="2000" b="1" dirty="0" smtClean="0"/>
              <a:t>  </a:t>
            </a:r>
            <a:r>
              <a:rPr lang="en-US" sz="2000" b="1" dirty="0" err="1" smtClean="0"/>
              <a:t>sebesar</a:t>
            </a:r>
            <a:r>
              <a:rPr lang="en-US" sz="2000" b="1" dirty="0" smtClean="0"/>
              <a:t>  </a:t>
            </a:r>
            <a:r>
              <a:rPr lang="en-US" sz="2000" dirty="0" smtClean="0"/>
              <a:t>    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9667" name="Rectangle 5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9666" name="Picture 5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0" y="4724400"/>
            <a:ext cx="3867150" cy="447675"/>
          </a:xfrm>
          <a:prstGeom prst="rect">
            <a:avLst/>
          </a:prstGeom>
          <a:noFill/>
        </p:spPr>
      </p:pic>
      <p:sp>
        <p:nvSpPr>
          <p:cNvPr id="239668" name="Rectangle 52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52400" y="2514600"/>
            <a:ext cx="7391400" cy="1524000"/>
            <a:chOff x="0" y="733425"/>
            <a:chExt cx="9144000" cy="1552575"/>
          </a:xfrm>
        </p:grpSpPr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>
              <a:off x="0" y="733425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" name="Rectangle 22"/>
            <p:cNvSpPr>
              <a:spLocks noChangeArrowheads="1"/>
            </p:cNvSpPr>
            <p:nvPr/>
          </p:nvSpPr>
          <p:spPr bwMode="auto">
            <a:xfrm>
              <a:off x="0" y="733425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" name="Rectangle 12"/>
            <p:cNvSpPr>
              <a:spLocks noChangeArrowheads="1"/>
            </p:cNvSpPr>
            <p:nvPr/>
          </p:nvSpPr>
          <p:spPr bwMode="auto">
            <a:xfrm>
              <a:off x="0" y="8001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" name="Rectangle 12"/>
            <p:cNvSpPr>
              <a:spLocks noChangeArrowheads="1"/>
            </p:cNvSpPr>
            <p:nvPr/>
          </p:nvSpPr>
          <p:spPr bwMode="auto">
            <a:xfrm>
              <a:off x="0" y="847725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auto">
            <a:xfrm>
              <a:off x="0" y="885825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3" name="Rectangle 18"/>
            <p:cNvSpPr>
              <a:spLocks noChangeArrowheads="1"/>
            </p:cNvSpPr>
            <p:nvPr/>
          </p:nvSpPr>
          <p:spPr bwMode="auto">
            <a:xfrm>
              <a:off x="0" y="923925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4" name="Rectangle 26"/>
            <p:cNvSpPr>
              <a:spLocks noChangeArrowheads="1"/>
            </p:cNvSpPr>
            <p:nvPr/>
          </p:nvSpPr>
          <p:spPr bwMode="auto">
            <a:xfrm>
              <a:off x="0" y="18288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5" name="Rectangle 14"/>
            <p:cNvSpPr>
              <a:spLocks noChangeArrowheads="1"/>
            </p:cNvSpPr>
            <p:nvPr/>
          </p:nvSpPr>
          <p:spPr bwMode="auto">
            <a:xfrm>
              <a:off x="0" y="847725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" name="Rectangle 29"/>
            <p:cNvSpPr>
              <a:spLocks noChangeArrowheads="1"/>
            </p:cNvSpPr>
            <p:nvPr/>
          </p:nvSpPr>
          <p:spPr bwMode="auto">
            <a:xfrm>
              <a:off x="762000" y="838200"/>
              <a:ext cx="6781800" cy="1447800"/>
            </a:xfrm>
            <a:prstGeom prst="rect">
              <a:avLst/>
            </a:prstGeom>
            <a:solidFill>
              <a:srgbClr val="FAF8A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47" name="Picture 6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371600" y="1028700"/>
              <a:ext cx="4795966" cy="428625"/>
            </a:xfrm>
            <a:prstGeom prst="rect">
              <a:avLst/>
            </a:prstGeom>
            <a:noFill/>
          </p:spPr>
        </p:pic>
        <p:pic>
          <p:nvPicPr>
            <p:cNvPr id="48" name="Picture 8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324600" y="952500"/>
              <a:ext cx="990600" cy="552450"/>
            </a:xfrm>
            <a:prstGeom prst="rect">
              <a:avLst/>
            </a:prstGeom>
            <a:noFill/>
          </p:spPr>
        </p:pic>
        <p:pic>
          <p:nvPicPr>
            <p:cNvPr id="49" name="Picture 12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324600" y="1638300"/>
              <a:ext cx="676275" cy="552450"/>
            </a:xfrm>
            <a:prstGeom prst="rect">
              <a:avLst/>
            </a:prstGeom>
            <a:noFill/>
          </p:spPr>
        </p:pic>
        <p:pic>
          <p:nvPicPr>
            <p:cNvPr id="50" name="Picture 14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66799" y="1562100"/>
              <a:ext cx="4979963" cy="685800"/>
            </a:xfrm>
            <a:prstGeom prst="rect">
              <a:avLst/>
            </a:prstGeom>
            <a:noFill/>
          </p:spPr>
        </p:pic>
        <p:sp>
          <p:nvSpPr>
            <p:cNvPr id="51" name="Rectangle 9"/>
            <p:cNvSpPr>
              <a:spLocks noChangeArrowheads="1"/>
            </p:cNvSpPr>
            <p:nvPr/>
          </p:nvSpPr>
          <p:spPr bwMode="auto">
            <a:xfrm>
              <a:off x="0" y="866775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239670" name="Rectangle 5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39669" name="Picture 53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57800" y="1752600"/>
            <a:ext cx="876300" cy="600075"/>
          </a:xfrm>
          <a:prstGeom prst="rect">
            <a:avLst/>
          </a:prstGeom>
          <a:noFill/>
        </p:spPr>
      </p:pic>
      <p:sp>
        <p:nvSpPr>
          <p:cNvPr id="239671" name="Rectangle 55"/>
          <p:cNvSpPr>
            <a:spLocks noChangeArrowheads="1"/>
          </p:cNvSpPr>
          <p:nvPr/>
        </p:nvSpPr>
        <p:spPr bwMode="auto">
          <a:xfrm>
            <a:off x="0" y="1057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762000" y="5257800"/>
            <a:ext cx="731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0" hangingPunct="0">
              <a:lnSpc>
                <a:spcPct val="90000"/>
              </a:lnSpc>
            </a:pPr>
            <a:r>
              <a:rPr lang="en-US" sz="2000" b="1" dirty="0" err="1" smtClean="0"/>
              <a:t>Sedangkan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medan</a:t>
            </a:r>
            <a:r>
              <a:rPr lang="en-US" sz="2000" b="1" dirty="0" smtClean="0"/>
              <a:t> E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H  </a:t>
            </a:r>
            <a:r>
              <a:rPr lang="en-US" sz="2000" b="1" dirty="0" err="1" smtClean="0"/>
              <a:t>berkurang</a:t>
            </a:r>
            <a:r>
              <a:rPr lang="en-US" sz="2000" b="1" dirty="0" smtClean="0"/>
              <a:t>  </a:t>
            </a:r>
            <a:r>
              <a:rPr lang="en-US" sz="2000" b="1" dirty="0" err="1" smtClean="0"/>
              <a:t>menjadi</a:t>
            </a:r>
            <a:r>
              <a:rPr lang="en-US" sz="2000" b="1" dirty="0" smtClean="0"/>
              <a:t>   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39673" name="Rectangle 5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9674" name="Rectangle 58"/>
          <p:cNvSpPr>
            <a:spLocks noChangeArrowheads="1"/>
          </p:cNvSpPr>
          <p:nvPr/>
        </p:nvSpPr>
        <p:spPr bwMode="auto">
          <a:xfrm>
            <a:off x="0" y="7810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9676" name="Rectangle 6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9675" name="Picture 59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5314950"/>
            <a:ext cx="1685925" cy="323850"/>
          </a:xfrm>
          <a:prstGeom prst="rect">
            <a:avLst/>
          </a:prstGeom>
          <a:noFill/>
        </p:spPr>
      </p:pic>
      <p:sp>
        <p:nvSpPr>
          <p:cNvPr id="239677" name="Rectangle 61"/>
          <p:cNvSpPr>
            <a:spLocks noChangeArrowheads="1"/>
          </p:cNvSpPr>
          <p:nvPr/>
        </p:nvSpPr>
        <p:spPr bwMode="auto">
          <a:xfrm>
            <a:off x="0" y="7810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9679" name="Rectangle 6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9678" name="Picture 62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05600" y="3114675"/>
            <a:ext cx="819150" cy="619125"/>
          </a:xfrm>
          <a:prstGeom prst="rect">
            <a:avLst/>
          </a:prstGeom>
          <a:noFill/>
        </p:spPr>
      </p:pic>
      <p:sp>
        <p:nvSpPr>
          <p:cNvPr id="239680" name="Rectangle 64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6400800" y="2657475"/>
            <a:ext cx="167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0" hangingPunct="0">
              <a:lnSpc>
                <a:spcPct val="90000"/>
              </a:lnSpc>
            </a:pPr>
            <a:r>
              <a:rPr lang="en-US" sz="2000" b="1" dirty="0" smtClean="0"/>
              <a:t>Skin Depth :  </a:t>
            </a:r>
            <a:r>
              <a:rPr lang="en-US" sz="2000" dirty="0" smtClean="0"/>
              <a:t>    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9682" name="Rectangle 6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9681" name="Picture 65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1600200"/>
            <a:ext cx="4448175" cy="914400"/>
          </a:xfrm>
          <a:prstGeom prst="rect">
            <a:avLst/>
          </a:prstGeom>
          <a:noFill/>
        </p:spPr>
      </p:pic>
      <p:sp>
        <p:nvSpPr>
          <p:cNvPr id="239684" name="Rectangle 6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9683" name="Picture 67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72200" y="1885950"/>
            <a:ext cx="1743075" cy="400050"/>
          </a:xfrm>
          <a:prstGeom prst="rect">
            <a:avLst/>
          </a:prstGeom>
          <a:noFill/>
        </p:spPr>
      </p:pic>
      <p:sp>
        <p:nvSpPr>
          <p:cNvPr id="239685" name="Rectangle 69"/>
          <p:cNvSpPr>
            <a:spLocks noChangeArrowheads="1"/>
          </p:cNvSpPr>
          <p:nvPr/>
        </p:nvSpPr>
        <p:spPr bwMode="auto">
          <a:xfrm>
            <a:off x="0" y="85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29119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5943235"/>
            <a:ext cx="2133600" cy="365125"/>
          </a:xfrm>
        </p:spPr>
        <p:txBody>
          <a:bodyPr/>
          <a:lstStyle/>
          <a:p>
            <a:fld id="{BF38D51C-8F62-47D0-B6B1-81E2294A8531}" type="slidenum">
              <a:rPr lang="en-US" sz="1400" smtClean="0">
                <a:solidFill>
                  <a:schemeClr val="tx1"/>
                </a:solidFill>
              </a:rPr>
              <a:pPr/>
              <a:t>11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200400" y="5943235"/>
            <a:ext cx="28956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</a:rPr>
              <a:t>FEG2C3  </a:t>
            </a:r>
            <a:r>
              <a:rPr lang="en-US" sz="1400" dirty="0" err="1" smtClean="0">
                <a:solidFill>
                  <a:schemeClr val="tx1"/>
                </a:solidFill>
              </a:rPr>
              <a:t>Elektromagnetika</a:t>
            </a:r>
            <a:r>
              <a:rPr lang="en-US" sz="1400" dirty="0" smtClean="0">
                <a:solidFill>
                  <a:schemeClr val="tx1"/>
                </a:solidFill>
              </a:rPr>
              <a:t> I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9" name="Picture 2" descr="D:\flashdisk\LECTURE\Semester Ganjil 2014-2015\FEG2C3 - Elektromagnetika I\0 PROGRESS HIBAH E-LEARNING TAHUN 2014\2 Modul Multimedia\School_Of_Electrical_Engineering1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5791200"/>
            <a:ext cx="1767157" cy="457200"/>
          </a:xfrm>
          <a:prstGeom prst="rect">
            <a:avLst/>
          </a:prstGeom>
          <a:noFill/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2700" b="1" dirty="0" err="1" smtClean="0">
                <a:solidFill>
                  <a:srgbClr val="0070C0"/>
                </a:solidFill>
              </a:rPr>
              <a:t>Propagasi</a:t>
            </a:r>
            <a:r>
              <a:rPr lang="en-US" sz="2700" b="1" dirty="0" smtClean="0">
                <a:solidFill>
                  <a:srgbClr val="0070C0"/>
                </a:solidFill>
              </a:rPr>
              <a:t> </a:t>
            </a:r>
            <a:r>
              <a:rPr lang="en-US" sz="2700" b="1" dirty="0" err="1" smtClean="0">
                <a:solidFill>
                  <a:srgbClr val="0070C0"/>
                </a:solidFill>
              </a:rPr>
              <a:t>Gelombang</a:t>
            </a:r>
            <a:r>
              <a:rPr lang="en-US" sz="2700" b="1" dirty="0" smtClean="0">
                <a:solidFill>
                  <a:srgbClr val="0070C0"/>
                </a:solidFill>
              </a:rPr>
              <a:t> </a:t>
            </a:r>
            <a:r>
              <a:rPr lang="en-US" sz="2700" b="1" dirty="0" err="1" smtClean="0">
                <a:solidFill>
                  <a:srgbClr val="0070C0"/>
                </a:solidFill>
              </a:rPr>
              <a:t>Datar</a:t>
            </a:r>
            <a:r>
              <a:rPr lang="en-US" sz="2700" b="1" dirty="0" smtClean="0">
                <a:solidFill>
                  <a:srgbClr val="0070C0"/>
                </a:solidFill>
              </a:rPr>
              <a:t> </a:t>
            </a:r>
            <a:r>
              <a:rPr lang="en-US" sz="2700" b="1" dirty="0" err="1" smtClean="0">
                <a:solidFill>
                  <a:srgbClr val="0070C0"/>
                </a:solidFill>
              </a:rPr>
              <a:t>dalam</a:t>
            </a:r>
            <a:r>
              <a:rPr lang="en-US" sz="2700" b="1" dirty="0" smtClean="0">
                <a:solidFill>
                  <a:srgbClr val="0070C0"/>
                </a:solidFill>
              </a:rPr>
              <a:t> </a:t>
            </a:r>
            <a:r>
              <a:rPr lang="en-US" sz="2700" b="1" dirty="0" err="1" smtClean="0">
                <a:solidFill>
                  <a:srgbClr val="0070C0"/>
                </a:solidFill>
              </a:rPr>
              <a:t>Konduktor</a:t>
            </a:r>
            <a:r>
              <a:rPr lang="en-US" sz="2700" b="1" dirty="0" smtClean="0">
                <a:solidFill>
                  <a:srgbClr val="0070C0"/>
                </a:solidFill>
              </a:rPr>
              <a:t> yang </a:t>
            </a:r>
            <a:r>
              <a:rPr lang="en-US" sz="2700" b="1" dirty="0" err="1" smtClean="0">
                <a:solidFill>
                  <a:srgbClr val="0070C0"/>
                </a:solidFill>
              </a:rPr>
              <a:t>Baik</a:t>
            </a:r>
            <a:endParaRPr lang="en-US" sz="2700" b="1" dirty="0">
              <a:solidFill>
                <a:srgbClr val="0070C0"/>
              </a:solidFill>
              <a:effectLst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496887" y="898525"/>
            <a:ext cx="3870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eaLnBrk="0" hangingPunct="0">
              <a:lnSpc>
                <a:spcPct val="90000"/>
              </a:lnSpc>
              <a:buFontTx/>
              <a:buChar char="•"/>
            </a:pPr>
            <a:r>
              <a:rPr lang="en-US" sz="2000">
                <a:solidFill>
                  <a:schemeClr val="tx1"/>
                </a:solidFill>
              </a:rPr>
              <a:t>Persamaan medan listrik</a:t>
            </a:r>
          </a:p>
        </p:txBody>
      </p:sp>
      <p:graphicFrame>
        <p:nvGraphicFramePr>
          <p:cNvPr id="25" name="Object 4"/>
          <p:cNvGraphicFramePr>
            <a:graphicFrameLocks noChangeAspect="1"/>
          </p:cNvGraphicFramePr>
          <p:nvPr/>
        </p:nvGraphicFramePr>
        <p:xfrm>
          <a:off x="717550" y="1409700"/>
          <a:ext cx="3468688" cy="495300"/>
        </p:xfrm>
        <a:graphic>
          <a:graphicData uri="http://schemas.openxmlformats.org/presentationml/2006/ole">
            <p:oleObj spid="_x0000_s240667" name="Equation" r:id="rId5" imgW="1892160" imgH="253800" progId="Equation.3">
              <p:embed/>
            </p:oleObj>
          </a:graphicData>
        </a:graphic>
      </p:graphicFrame>
      <p:graphicFrame>
        <p:nvGraphicFramePr>
          <p:cNvPr id="26" name="Object 5"/>
          <p:cNvGraphicFramePr>
            <a:graphicFrameLocks noChangeAspect="1"/>
          </p:cNvGraphicFramePr>
          <p:nvPr/>
        </p:nvGraphicFramePr>
        <p:xfrm>
          <a:off x="703263" y="2667000"/>
          <a:ext cx="4011612" cy="887413"/>
        </p:xfrm>
        <a:graphic>
          <a:graphicData uri="http://schemas.openxmlformats.org/presentationml/2006/ole">
            <p:oleObj spid="_x0000_s240668" name="Equation" r:id="rId6" imgW="2171520" imgH="444240" progId="Equation.3">
              <p:embed/>
            </p:oleObj>
          </a:graphicData>
        </a:graphic>
      </p:graphicFrame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533400" y="2286000"/>
            <a:ext cx="3870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eaLnBrk="0" hangingPunct="0">
              <a:lnSpc>
                <a:spcPct val="90000"/>
              </a:lnSpc>
              <a:buFontTx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Persamaan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medan</a:t>
            </a:r>
            <a:r>
              <a:rPr lang="en-US" sz="2000" dirty="0">
                <a:solidFill>
                  <a:schemeClr val="tx1"/>
                </a:solidFill>
              </a:rPr>
              <a:t> magnet</a:t>
            </a: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4737100" y="639945"/>
            <a:ext cx="3622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 u="sng" dirty="0" err="1">
                <a:solidFill>
                  <a:schemeClr val="tx1"/>
                </a:solidFill>
              </a:rPr>
              <a:t>Pada</a:t>
            </a:r>
            <a:r>
              <a:rPr lang="en-US" sz="2000" b="1" u="sng" dirty="0">
                <a:solidFill>
                  <a:schemeClr val="tx1"/>
                </a:solidFill>
              </a:rPr>
              <a:t> </a:t>
            </a:r>
            <a:r>
              <a:rPr lang="en-US" sz="2000" b="1" u="sng" dirty="0" err="1">
                <a:solidFill>
                  <a:schemeClr val="tx1"/>
                </a:solidFill>
              </a:rPr>
              <a:t>konduktor</a:t>
            </a:r>
            <a:r>
              <a:rPr lang="en-US" sz="2000" b="1" u="sng" dirty="0">
                <a:solidFill>
                  <a:schemeClr val="tx1"/>
                </a:solidFill>
              </a:rPr>
              <a:t> yang </a:t>
            </a:r>
            <a:r>
              <a:rPr lang="en-US" sz="2000" b="1" u="sng" dirty="0" err="1">
                <a:solidFill>
                  <a:schemeClr val="tx1"/>
                </a:solidFill>
              </a:rPr>
              <a:t>baik</a:t>
            </a:r>
            <a:endParaRPr lang="en-US" sz="2000" b="1" u="sng" dirty="0">
              <a:solidFill>
                <a:schemeClr val="tx1"/>
              </a:solidFill>
            </a:endParaRPr>
          </a:p>
        </p:txBody>
      </p:sp>
      <p:graphicFrame>
        <p:nvGraphicFramePr>
          <p:cNvPr id="29" name="Object 8"/>
          <p:cNvGraphicFramePr>
            <a:graphicFrameLocks noChangeAspect="1"/>
          </p:cNvGraphicFramePr>
          <p:nvPr/>
        </p:nvGraphicFramePr>
        <p:xfrm>
          <a:off x="4856345" y="1247775"/>
          <a:ext cx="3419475" cy="657225"/>
        </p:xfrm>
        <a:graphic>
          <a:graphicData uri="http://schemas.openxmlformats.org/presentationml/2006/ole">
            <p:oleObj spid="_x0000_s240669" name="Equation" r:id="rId7" imgW="1866900" imgH="330200" progId="Equation.3">
              <p:embed/>
            </p:oleObj>
          </a:graphicData>
        </a:graphic>
      </p:graphicFrame>
      <p:graphicFrame>
        <p:nvGraphicFramePr>
          <p:cNvPr id="31" name="Object 9"/>
          <p:cNvGraphicFramePr>
            <a:graphicFrameLocks noChangeAspect="1"/>
          </p:cNvGraphicFramePr>
          <p:nvPr/>
        </p:nvGraphicFramePr>
        <p:xfrm>
          <a:off x="4876800" y="2209800"/>
          <a:ext cx="3921125" cy="731837"/>
        </p:xfrm>
        <a:graphic>
          <a:graphicData uri="http://schemas.openxmlformats.org/presentationml/2006/ole">
            <p:oleObj spid="_x0000_s240670" name="Equation" r:id="rId8" imgW="2438400" imgH="419100" progId="Equation.3">
              <p:embed/>
            </p:oleObj>
          </a:graphicData>
        </a:graphic>
      </p:graphicFrame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4876800" y="3276600"/>
            <a:ext cx="3962400" cy="715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500" dirty="0" err="1"/>
              <a:t>Pada</a:t>
            </a:r>
            <a:r>
              <a:rPr lang="en-US" sz="1500" dirty="0"/>
              <a:t> </a:t>
            </a:r>
            <a:r>
              <a:rPr lang="en-US" sz="1500" dirty="0" err="1"/>
              <a:t>konduktor</a:t>
            </a:r>
            <a:r>
              <a:rPr lang="en-US" sz="1500" dirty="0"/>
              <a:t> yang </a:t>
            </a:r>
            <a:r>
              <a:rPr lang="en-US" sz="1500" dirty="0" err="1"/>
              <a:t>baik</a:t>
            </a:r>
            <a:r>
              <a:rPr lang="en-US" sz="1500" dirty="0"/>
              <a:t>, </a:t>
            </a:r>
            <a:r>
              <a:rPr lang="en-US" sz="1500" dirty="0" err="1"/>
              <a:t>intensitas</a:t>
            </a:r>
            <a:r>
              <a:rPr lang="en-US" sz="1500" dirty="0"/>
              <a:t> </a:t>
            </a:r>
            <a:r>
              <a:rPr lang="en-US" sz="1500" dirty="0" err="1"/>
              <a:t>medan</a:t>
            </a:r>
            <a:r>
              <a:rPr lang="en-US" sz="1500" dirty="0"/>
              <a:t> magnet </a:t>
            </a:r>
            <a:r>
              <a:rPr lang="en-US" sz="1500" dirty="0" err="1"/>
              <a:t>tertinggal</a:t>
            </a:r>
            <a:r>
              <a:rPr lang="en-US" sz="1500" dirty="0"/>
              <a:t> (lagging) </a:t>
            </a:r>
            <a:r>
              <a:rPr lang="en-US" sz="1500" dirty="0" err="1"/>
              <a:t>sebesar</a:t>
            </a:r>
            <a:r>
              <a:rPr lang="en-US" sz="1500" dirty="0"/>
              <a:t> 45</a:t>
            </a:r>
            <a:r>
              <a:rPr lang="en-US" sz="1500" baseline="30000" dirty="0"/>
              <a:t>o</a:t>
            </a:r>
            <a:r>
              <a:rPr lang="en-US" sz="1500" dirty="0"/>
              <a:t> (1/8 </a:t>
            </a:r>
            <a:r>
              <a:rPr lang="en-US" sz="1500" dirty="0" err="1"/>
              <a:t>siklus</a:t>
            </a:r>
            <a:r>
              <a:rPr lang="en-US" sz="1500" dirty="0"/>
              <a:t>) </a:t>
            </a:r>
            <a:r>
              <a:rPr lang="en-US" sz="1500" dirty="0" err="1"/>
              <a:t>terhadap</a:t>
            </a:r>
            <a:r>
              <a:rPr lang="en-US" sz="1500" dirty="0"/>
              <a:t> </a:t>
            </a:r>
            <a:r>
              <a:rPr lang="en-US" sz="1500" dirty="0" err="1"/>
              <a:t>intensitas</a:t>
            </a:r>
            <a:r>
              <a:rPr lang="en-US" sz="1500" dirty="0"/>
              <a:t> </a:t>
            </a:r>
            <a:r>
              <a:rPr lang="en-US" sz="1500" dirty="0" err="1"/>
              <a:t>medan</a:t>
            </a:r>
            <a:r>
              <a:rPr lang="en-US" sz="1500" dirty="0"/>
              <a:t> </a:t>
            </a:r>
            <a:r>
              <a:rPr lang="en-US" sz="1500" dirty="0" err="1"/>
              <a:t>listrik</a:t>
            </a:r>
            <a:endParaRPr lang="en-US" sz="1500" dirty="0"/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879475" y="4144780"/>
            <a:ext cx="81121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500" dirty="0"/>
          </a:p>
        </p:txBody>
      </p: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866775" y="4144780"/>
            <a:ext cx="81248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500" dirty="0" err="1">
                <a:solidFill>
                  <a:schemeClr val="tx1"/>
                </a:solidFill>
              </a:rPr>
              <a:t>Pada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umumnya</a:t>
            </a:r>
            <a:r>
              <a:rPr lang="en-US" sz="1500" b="0" dirty="0">
                <a:solidFill>
                  <a:schemeClr val="tx1"/>
                </a:solidFill>
              </a:rPr>
              <a:t>, </a:t>
            </a:r>
            <a:r>
              <a:rPr lang="en-US" sz="1500" b="0" dirty="0" err="1">
                <a:solidFill>
                  <a:schemeClr val="tx1"/>
                </a:solidFill>
              </a:rPr>
              <a:t>propagasi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gelombang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pada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konduktor</a:t>
            </a:r>
            <a:r>
              <a:rPr lang="en-US" sz="1500" b="0" dirty="0">
                <a:solidFill>
                  <a:schemeClr val="tx1"/>
                </a:solidFill>
              </a:rPr>
              <a:t> yang </a:t>
            </a:r>
            <a:r>
              <a:rPr lang="en-US" sz="1500" b="0" dirty="0" err="1">
                <a:solidFill>
                  <a:schemeClr val="tx1"/>
                </a:solidFill>
              </a:rPr>
              <a:t>baik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digunakan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untuk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analisis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karakteristik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suatu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saluran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transmisi</a:t>
            </a:r>
            <a:r>
              <a:rPr lang="en-US" sz="1500" b="0" dirty="0">
                <a:solidFill>
                  <a:schemeClr val="tx1"/>
                </a:solidFill>
              </a:rPr>
              <a:t> / </a:t>
            </a:r>
            <a:r>
              <a:rPr lang="en-US" sz="1500" b="0" dirty="0" err="1">
                <a:solidFill>
                  <a:schemeClr val="tx1"/>
                </a:solidFill>
              </a:rPr>
              <a:t>kabel</a:t>
            </a:r>
            <a:r>
              <a:rPr lang="en-US" sz="1500" b="0" dirty="0">
                <a:solidFill>
                  <a:schemeClr val="tx1"/>
                </a:solidFill>
              </a:rPr>
              <a:t>.  </a:t>
            </a:r>
            <a:r>
              <a:rPr lang="en-US" sz="1500" b="0" dirty="0" err="1">
                <a:solidFill>
                  <a:schemeClr val="tx1"/>
                </a:solidFill>
              </a:rPr>
              <a:t>Pada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konduktor</a:t>
            </a:r>
            <a:r>
              <a:rPr lang="en-US" sz="1500" b="0" dirty="0">
                <a:solidFill>
                  <a:schemeClr val="tx1"/>
                </a:solidFill>
              </a:rPr>
              <a:t> yang </a:t>
            </a:r>
            <a:r>
              <a:rPr lang="en-US" sz="1500" b="0" dirty="0" err="1">
                <a:solidFill>
                  <a:schemeClr val="tx1"/>
                </a:solidFill>
              </a:rPr>
              <a:t>baik</a:t>
            </a:r>
            <a:r>
              <a:rPr lang="en-US" sz="1500" b="0" dirty="0">
                <a:solidFill>
                  <a:schemeClr val="tx1"/>
                </a:solidFill>
              </a:rPr>
              <a:t>, </a:t>
            </a:r>
            <a:r>
              <a:rPr lang="en-US" sz="1500" b="0" dirty="0" err="1">
                <a:solidFill>
                  <a:schemeClr val="tx1"/>
                </a:solidFill>
              </a:rPr>
              <a:t>kerapatan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arus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perpindahan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dapat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diabaikan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terhadap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kerapatan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arus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konduksi</a:t>
            </a:r>
            <a:r>
              <a:rPr lang="en-US" sz="1500" b="0" dirty="0">
                <a:solidFill>
                  <a:schemeClr val="tx1"/>
                </a:solidFill>
              </a:rPr>
              <a:t>, </a:t>
            </a:r>
            <a:r>
              <a:rPr lang="en-US" sz="1500" b="0" dirty="0" err="1">
                <a:solidFill>
                  <a:schemeClr val="tx1"/>
                </a:solidFill>
              </a:rPr>
              <a:t>sehingga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kerapatan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arus</a:t>
            </a:r>
            <a:r>
              <a:rPr lang="en-US" sz="1500" b="0" dirty="0">
                <a:solidFill>
                  <a:schemeClr val="tx1"/>
                </a:solidFill>
              </a:rPr>
              <a:t> total </a:t>
            </a:r>
            <a:r>
              <a:rPr lang="en-US" sz="1500" b="0" dirty="0" err="1">
                <a:solidFill>
                  <a:schemeClr val="tx1"/>
                </a:solidFill>
              </a:rPr>
              <a:t>dapat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dikaitkan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dengan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medan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listrik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sbb</a:t>
            </a:r>
            <a:r>
              <a:rPr lang="en-US" sz="1500" b="0" dirty="0">
                <a:solidFill>
                  <a:schemeClr val="tx1"/>
                </a:solidFill>
              </a:rPr>
              <a:t> : </a:t>
            </a:r>
          </a:p>
        </p:txBody>
      </p:sp>
      <p:graphicFrame>
        <p:nvGraphicFramePr>
          <p:cNvPr id="37" name="Object 4"/>
          <p:cNvGraphicFramePr>
            <a:graphicFrameLocks noChangeAspect="1"/>
          </p:cNvGraphicFramePr>
          <p:nvPr/>
        </p:nvGraphicFramePr>
        <p:xfrm>
          <a:off x="2590800" y="4997970"/>
          <a:ext cx="5008563" cy="539750"/>
        </p:xfrm>
        <a:graphic>
          <a:graphicData uri="http://schemas.openxmlformats.org/presentationml/2006/ole">
            <p:oleObj spid="_x0000_s240671" name="Equation" r:id="rId9" imgW="2425700" imgH="2413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1529119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5943235"/>
            <a:ext cx="2133600" cy="365125"/>
          </a:xfrm>
        </p:spPr>
        <p:txBody>
          <a:bodyPr/>
          <a:lstStyle/>
          <a:p>
            <a:fld id="{BF38D51C-8F62-47D0-B6B1-81E2294A8531}" type="slidenum">
              <a:rPr lang="en-US" sz="1400" smtClean="0">
                <a:solidFill>
                  <a:schemeClr val="tx1"/>
                </a:solidFill>
              </a:rPr>
              <a:pPr/>
              <a:t>12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200400" y="5943235"/>
            <a:ext cx="28956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</a:rPr>
              <a:t>FEG2C3  </a:t>
            </a:r>
            <a:r>
              <a:rPr lang="en-US" sz="1400" dirty="0" err="1" smtClean="0">
                <a:solidFill>
                  <a:schemeClr val="tx1"/>
                </a:solidFill>
              </a:rPr>
              <a:t>Elektromagnetika</a:t>
            </a:r>
            <a:r>
              <a:rPr lang="en-US" sz="1400" dirty="0" smtClean="0">
                <a:solidFill>
                  <a:schemeClr val="tx1"/>
                </a:solidFill>
              </a:rPr>
              <a:t> I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9" name="Picture 2" descr="D:\flashdisk\LECTURE\Semester Ganjil 2014-2015\FEG2C3 - Elektromagnetika I\0 PROGRESS HIBAH E-LEARNING TAHUN 2014\2 Modul Multimedia\School_Of_Electrical_Engineering1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5791200"/>
            <a:ext cx="1767157" cy="457200"/>
          </a:xfrm>
          <a:prstGeom prst="rect">
            <a:avLst/>
          </a:prstGeom>
          <a:noFill/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391400" cy="685800"/>
          </a:xfrm>
        </p:spPr>
        <p:txBody>
          <a:bodyPr>
            <a:normAutofit/>
          </a:bodyPr>
          <a:lstStyle/>
          <a:p>
            <a:pPr algn="l"/>
            <a:r>
              <a:rPr lang="en-US" sz="2700" b="1" dirty="0" err="1" smtClean="0">
                <a:solidFill>
                  <a:srgbClr val="0070C0"/>
                </a:solidFill>
              </a:rPr>
              <a:t>Propagasi</a:t>
            </a:r>
            <a:r>
              <a:rPr lang="en-US" sz="2700" b="1" dirty="0" smtClean="0">
                <a:solidFill>
                  <a:srgbClr val="0070C0"/>
                </a:solidFill>
              </a:rPr>
              <a:t> </a:t>
            </a:r>
            <a:r>
              <a:rPr lang="en-US" sz="2700" b="1" dirty="0" err="1" smtClean="0">
                <a:solidFill>
                  <a:srgbClr val="0070C0"/>
                </a:solidFill>
              </a:rPr>
              <a:t>Gelombang</a:t>
            </a:r>
            <a:r>
              <a:rPr lang="en-US" sz="2700" b="1" dirty="0" smtClean="0">
                <a:solidFill>
                  <a:srgbClr val="0070C0"/>
                </a:solidFill>
              </a:rPr>
              <a:t> </a:t>
            </a:r>
            <a:r>
              <a:rPr lang="en-US" sz="2700" b="1" dirty="0" err="1" smtClean="0">
                <a:solidFill>
                  <a:srgbClr val="0070C0"/>
                </a:solidFill>
              </a:rPr>
              <a:t>Datar</a:t>
            </a:r>
            <a:r>
              <a:rPr lang="en-US" sz="2700" b="1" dirty="0" smtClean="0">
                <a:solidFill>
                  <a:srgbClr val="0070C0"/>
                </a:solidFill>
              </a:rPr>
              <a:t> </a:t>
            </a:r>
            <a:r>
              <a:rPr lang="en-US" sz="2700" b="1" dirty="0" err="1" smtClean="0">
                <a:solidFill>
                  <a:srgbClr val="0070C0"/>
                </a:solidFill>
              </a:rPr>
              <a:t>dalam</a:t>
            </a:r>
            <a:r>
              <a:rPr lang="en-US" sz="2700" b="1" dirty="0" smtClean="0">
                <a:solidFill>
                  <a:srgbClr val="0070C0"/>
                </a:solidFill>
              </a:rPr>
              <a:t> </a:t>
            </a:r>
            <a:r>
              <a:rPr lang="en-US" sz="2700" b="1" dirty="0" err="1" smtClean="0">
                <a:solidFill>
                  <a:srgbClr val="0070C0"/>
                </a:solidFill>
              </a:rPr>
              <a:t>Konduktor</a:t>
            </a:r>
            <a:r>
              <a:rPr lang="en-US" sz="2700" b="1" dirty="0" smtClean="0">
                <a:solidFill>
                  <a:srgbClr val="0070C0"/>
                </a:solidFill>
              </a:rPr>
              <a:t> </a:t>
            </a:r>
            <a:endParaRPr lang="en-US" sz="2700" b="1" dirty="0">
              <a:solidFill>
                <a:srgbClr val="0070C0"/>
              </a:solidFill>
              <a:effectLst/>
            </a:endParaRPr>
          </a:p>
        </p:txBody>
      </p:sp>
      <p:sp>
        <p:nvSpPr>
          <p:cNvPr id="58" name="Text Box 34"/>
          <p:cNvSpPr txBox="1">
            <a:spLocks noChangeArrowheads="1"/>
          </p:cNvSpPr>
          <p:nvPr/>
        </p:nvSpPr>
        <p:spPr bwMode="auto">
          <a:xfrm>
            <a:off x="3581400" y="838200"/>
            <a:ext cx="50514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 err="1" smtClean="0"/>
              <a:t>Rapat</a:t>
            </a:r>
            <a:r>
              <a:rPr lang="en-US" sz="2000" dirty="0" smtClean="0"/>
              <a:t> </a:t>
            </a:r>
            <a:r>
              <a:rPr lang="en-US" sz="2000" dirty="0" err="1" smtClean="0"/>
              <a:t>d</a:t>
            </a:r>
            <a:r>
              <a:rPr lang="en-US" sz="2000" b="0" dirty="0" err="1" smtClean="0">
                <a:solidFill>
                  <a:schemeClr val="tx1"/>
                </a:solidFill>
              </a:rPr>
              <a:t>aya</a:t>
            </a:r>
            <a:r>
              <a:rPr lang="en-US" sz="2000" b="0" dirty="0" smtClean="0">
                <a:solidFill>
                  <a:schemeClr val="tx1"/>
                </a:solidFill>
              </a:rPr>
              <a:t> </a:t>
            </a:r>
            <a:r>
              <a:rPr lang="en-US" sz="2000" b="0" dirty="0">
                <a:solidFill>
                  <a:schemeClr val="tx1"/>
                </a:solidFill>
              </a:rPr>
              <a:t>yang </a:t>
            </a:r>
            <a:r>
              <a:rPr lang="en-US" sz="2000" b="0" dirty="0" err="1">
                <a:solidFill>
                  <a:schemeClr val="tx1"/>
                </a:solidFill>
              </a:rPr>
              <a:t>menembus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permukaan</a:t>
            </a:r>
            <a:r>
              <a:rPr lang="en-US" sz="2000" b="0" dirty="0">
                <a:solidFill>
                  <a:schemeClr val="tx1"/>
                </a:solidFill>
              </a:rPr>
              <a:t> z = 0 , </a:t>
            </a:r>
            <a:r>
              <a:rPr lang="en-US" sz="2000" dirty="0" smtClean="0"/>
              <a:t>dengan </a:t>
            </a:r>
            <a:r>
              <a:rPr lang="en-US" sz="2000" b="0" dirty="0" smtClean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lebar</a:t>
            </a:r>
            <a:r>
              <a:rPr lang="en-US" sz="2000" b="0" dirty="0">
                <a:solidFill>
                  <a:schemeClr val="tx1"/>
                </a:solidFill>
              </a:rPr>
              <a:t> 0 </a:t>
            </a:r>
            <a:r>
              <a:rPr lang="en-US" sz="2000" b="0" u="sng" dirty="0">
                <a:solidFill>
                  <a:schemeClr val="tx1"/>
                </a:solidFill>
              </a:rPr>
              <a:t>&lt;</a:t>
            </a:r>
            <a:r>
              <a:rPr lang="en-US" sz="2000" b="0" dirty="0">
                <a:solidFill>
                  <a:schemeClr val="tx1"/>
                </a:solidFill>
              </a:rPr>
              <a:t> y </a:t>
            </a:r>
            <a:r>
              <a:rPr lang="en-US" sz="2000" b="0" u="sng" dirty="0">
                <a:solidFill>
                  <a:schemeClr val="tx1"/>
                </a:solidFill>
              </a:rPr>
              <a:t>&lt;</a:t>
            </a:r>
            <a:r>
              <a:rPr lang="en-US" sz="2000" b="0" dirty="0">
                <a:solidFill>
                  <a:schemeClr val="tx1"/>
                </a:solidFill>
              </a:rPr>
              <a:t> b , </a:t>
            </a:r>
            <a:r>
              <a:rPr lang="en-US" sz="2000" b="0" dirty="0" err="1">
                <a:solidFill>
                  <a:schemeClr val="tx1"/>
                </a:solidFill>
              </a:rPr>
              <a:t>dan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panjang</a:t>
            </a:r>
            <a:r>
              <a:rPr lang="en-US" sz="2000" b="0" dirty="0">
                <a:solidFill>
                  <a:schemeClr val="tx1"/>
                </a:solidFill>
              </a:rPr>
              <a:t> 0 </a:t>
            </a:r>
            <a:r>
              <a:rPr lang="en-US" sz="2000" b="0" u="sng" dirty="0">
                <a:solidFill>
                  <a:schemeClr val="tx1"/>
                </a:solidFill>
              </a:rPr>
              <a:t>&lt;</a:t>
            </a:r>
            <a:r>
              <a:rPr lang="en-US" sz="2000" b="0" dirty="0">
                <a:solidFill>
                  <a:schemeClr val="tx1"/>
                </a:solidFill>
              </a:rPr>
              <a:t> x </a:t>
            </a:r>
            <a:r>
              <a:rPr lang="en-US" sz="2000" b="0" u="sng" dirty="0">
                <a:solidFill>
                  <a:schemeClr val="tx1"/>
                </a:solidFill>
              </a:rPr>
              <a:t>&lt;</a:t>
            </a:r>
            <a:r>
              <a:rPr lang="en-US" sz="2000" b="0" dirty="0">
                <a:solidFill>
                  <a:schemeClr val="tx1"/>
                </a:solidFill>
              </a:rPr>
              <a:t> L </a:t>
            </a:r>
            <a:r>
              <a:rPr lang="en-US" sz="2000" b="0" dirty="0" smtClean="0">
                <a:solidFill>
                  <a:schemeClr val="tx1"/>
                </a:solidFill>
              </a:rPr>
              <a:t>(</a:t>
            </a:r>
            <a:r>
              <a:rPr lang="en-US" sz="2000" b="0" dirty="0" err="1" smtClean="0">
                <a:solidFill>
                  <a:schemeClr val="tx1"/>
                </a:solidFill>
              </a:rPr>
              <a:t>ke</a:t>
            </a:r>
            <a:r>
              <a:rPr lang="en-US" sz="2000" b="0" dirty="0" smtClean="0">
                <a:solidFill>
                  <a:schemeClr val="tx1"/>
                </a:solidFill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</a:rPr>
              <a:t>arah</a:t>
            </a:r>
            <a:r>
              <a:rPr lang="en-US" sz="2000" b="0" dirty="0" smtClean="0">
                <a:solidFill>
                  <a:schemeClr val="tx1"/>
                </a:solidFill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</a:rPr>
              <a:t>arus</a:t>
            </a:r>
            <a:r>
              <a:rPr lang="en-US" sz="2000" b="0" dirty="0" smtClean="0">
                <a:solidFill>
                  <a:schemeClr val="tx1"/>
                </a:solidFill>
              </a:rPr>
              <a:t>), </a:t>
            </a:r>
            <a:r>
              <a:rPr lang="en-US" sz="2000" b="0" dirty="0" err="1" smtClean="0">
                <a:solidFill>
                  <a:schemeClr val="tx1"/>
                </a:solidFill>
              </a:rPr>
              <a:t>dapat</a:t>
            </a:r>
            <a:r>
              <a:rPr lang="en-US" sz="2000" b="0" dirty="0" smtClean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dihitung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smtClean="0">
                <a:solidFill>
                  <a:schemeClr val="tx1"/>
                </a:solidFill>
              </a:rPr>
              <a:t>  </a:t>
            </a:r>
            <a:r>
              <a:rPr lang="en-US" sz="2000" b="0" dirty="0" err="1" smtClean="0">
                <a:solidFill>
                  <a:schemeClr val="tx1"/>
                </a:solidFill>
              </a:rPr>
              <a:t>sbb</a:t>
            </a:r>
            <a:r>
              <a:rPr lang="en-US" sz="2000" b="0" smtClean="0">
                <a:solidFill>
                  <a:schemeClr val="tx1"/>
                </a:solidFill>
              </a:rPr>
              <a:t> : </a:t>
            </a:r>
            <a:endParaRPr lang="en-US" sz="2000" b="0" dirty="0">
              <a:solidFill>
                <a:schemeClr val="tx1"/>
              </a:solidFill>
            </a:endParaRPr>
          </a:p>
        </p:txBody>
      </p:sp>
      <p:graphicFrame>
        <p:nvGraphicFramePr>
          <p:cNvPr id="59" name="Object 35"/>
          <p:cNvGraphicFramePr>
            <a:graphicFrameLocks noChangeAspect="1"/>
          </p:cNvGraphicFramePr>
          <p:nvPr/>
        </p:nvGraphicFramePr>
        <p:xfrm>
          <a:off x="3897313" y="1981200"/>
          <a:ext cx="4484687" cy="917575"/>
        </p:xfrm>
        <a:graphic>
          <a:graphicData uri="http://schemas.openxmlformats.org/presentationml/2006/ole">
            <p:oleObj spid="_x0000_s242700" name="Equation" r:id="rId5" imgW="2755800" imgH="520560" progId="Equation.3">
              <p:embed/>
            </p:oleObj>
          </a:graphicData>
        </a:graphic>
      </p:graphicFrame>
      <p:graphicFrame>
        <p:nvGraphicFramePr>
          <p:cNvPr id="60" name="Object 36"/>
          <p:cNvGraphicFramePr>
            <a:graphicFrameLocks noChangeAspect="1"/>
          </p:cNvGraphicFramePr>
          <p:nvPr/>
        </p:nvGraphicFramePr>
        <p:xfrm>
          <a:off x="4479925" y="3003550"/>
          <a:ext cx="2606675" cy="806450"/>
        </p:xfrm>
        <a:graphic>
          <a:graphicData uri="http://schemas.openxmlformats.org/presentationml/2006/ole">
            <p:oleObj spid="_x0000_s242701" name="Equation" r:id="rId6" imgW="1371600" imgH="393480" progId="Equation.3">
              <p:embed/>
            </p:oleObj>
          </a:graphicData>
        </a:graphic>
      </p:graphicFrame>
      <p:sp>
        <p:nvSpPr>
          <p:cNvPr id="61" name="Text Box 37"/>
          <p:cNvSpPr txBox="1">
            <a:spLocks noChangeArrowheads="1"/>
          </p:cNvSpPr>
          <p:nvPr/>
        </p:nvSpPr>
        <p:spPr bwMode="auto">
          <a:xfrm>
            <a:off x="533401" y="3974524"/>
            <a:ext cx="8381999" cy="1740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900" b="0" dirty="0" err="1">
                <a:solidFill>
                  <a:schemeClr val="tx1"/>
                </a:solidFill>
              </a:rPr>
              <a:t>Rapat</a:t>
            </a:r>
            <a:r>
              <a:rPr lang="en-US" sz="1900" b="0" dirty="0">
                <a:solidFill>
                  <a:schemeClr val="tx1"/>
                </a:solidFill>
              </a:rPr>
              <a:t> </a:t>
            </a:r>
            <a:r>
              <a:rPr lang="en-US" sz="1900" b="0" dirty="0" err="1" smtClean="0">
                <a:solidFill>
                  <a:schemeClr val="tx1"/>
                </a:solidFill>
              </a:rPr>
              <a:t>arus</a:t>
            </a:r>
            <a:r>
              <a:rPr lang="en-US" sz="1900" b="0" dirty="0" smtClean="0">
                <a:solidFill>
                  <a:schemeClr val="tx1"/>
                </a:solidFill>
              </a:rPr>
              <a:t> (</a:t>
            </a:r>
            <a:r>
              <a:rPr lang="en-US" sz="1900" b="0" dirty="0" err="1" smtClean="0">
                <a:solidFill>
                  <a:schemeClr val="tx1"/>
                </a:solidFill>
              </a:rPr>
              <a:t>medan</a:t>
            </a:r>
            <a:r>
              <a:rPr lang="en-US" sz="1900" b="0" dirty="0" smtClean="0">
                <a:solidFill>
                  <a:schemeClr val="tx1"/>
                </a:solidFill>
              </a:rPr>
              <a:t> H) </a:t>
            </a:r>
            <a:r>
              <a:rPr lang="en-US" sz="1900" b="0" dirty="0" err="1">
                <a:solidFill>
                  <a:schemeClr val="tx1"/>
                </a:solidFill>
              </a:rPr>
              <a:t>pada</a:t>
            </a:r>
            <a:r>
              <a:rPr lang="en-US" sz="1900" b="0" dirty="0">
                <a:solidFill>
                  <a:schemeClr val="tx1"/>
                </a:solidFill>
              </a:rPr>
              <a:t> </a:t>
            </a:r>
            <a:r>
              <a:rPr lang="en-US" sz="1900" b="0" dirty="0" err="1">
                <a:solidFill>
                  <a:schemeClr val="tx1"/>
                </a:solidFill>
              </a:rPr>
              <a:t>permukaan</a:t>
            </a:r>
            <a:r>
              <a:rPr lang="en-US" sz="1900" b="0" dirty="0">
                <a:solidFill>
                  <a:schemeClr val="tx1"/>
                </a:solidFill>
              </a:rPr>
              <a:t> </a:t>
            </a:r>
            <a:r>
              <a:rPr lang="en-US" sz="1900" b="0" dirty="0" err="1">
                <a:solidFill>
                  <a:schemeClr val="tx1"/>
                </a:solidFill>
              </a:rPr>
              <a:t>konduktor</a:t>
            </a:r>
            <a:r>
              <a:rPr lang="en-US" sz="1900" b="0" dirty="0">
                <a:solidFill>
                  <a:schemeClr val="tx1"/>
                </a:solidFill>
              </a:rPr>
              <a:t> </a:t>
            </a:r>
            <a:r>
              <a:rPr lang="en-US" sz="1900" b="0" dirty="0" err="1" smtClean="0">
                <a:solidFill>
                  <a:schemeClr val="tx1"/>
                </a:solidFill>
              </a:rPr>
              <a:t>menurun</a:t>
            </a:r>
            <a:r>
              <a:rPr lang="en-US" sz="1900" b="0" dirty="0" smtClean="0">
                <a:solidFill>
                  <a:schemeClr val="tx1"/>
                </a:solidFill>
              </a:rPr>
              <a:t> dengan </a:t>
            </a:r>
            <a:r>
              <a:rPr lang="en-US" sz="1900" b="0" dirty="0" err="1">
                <a:solidFill>
                  <a:schemeClr val="tx1"/>
                </a:solidFill>
              </a:rPr>
              <a:t>faktor</a:t>
            </a:r>
            <a:r>
              <a:rPr lang="en-US" sz="1900" b="0" dirty="0">
                <a:solidFill>
                  <a:schemeClr val="tx1"/>
                </a:solidFill>
              </a:rPr>
              <a:t> </a:t>
            </a:r>
            <a:r>
              <a:rPr lang="en-US" sz="2200" b="1" dirty="0">
                <a:solidFill>
                  <a:schemeClr val="tx1"/>
                </a:solidFill>
              </a:rPr>
              <a:t>e</a:t>
            </a:r>
            <a:r>
              <a:rPr lang="en-US" sz="2200" b="1" baseline="30000" dirty="0">
                <a:solidFill>
                  <a:schemeClr val="tx1"/>
                </a:solidFill>
              </a:rPr>
              <a:t>-z/</a:t>
            </a:r>
            <a:r>
              <a:rPr lang="en-US" sz="2200" b="1" baseline="30000" dirty="0" smtClean="0">
                <a:solidFill>
                  <a:schemeClr val="tx1"/>
                </a:solidFill>
                <a:sym typeface="Symbol" pitchFamily="18" charset="2"/>
              </a:rPr>
              <a:t></a:t>
            </a:r>
            <a:r>
              <a:rPr lang="en-US" sz="1900" b="0" dirty="0" smtClean="0">
                <a:solidFill>
                  <a:schemeClr val="tx1"/>
                </a:solidFill>
                <a:sym typeface="Symbol" pitchFamily="18" charset="2"/>
              </a:rPr>
              <a:t>. </a:t>
            </a:r>
            <a:r>
              <a:rPr lang="en-US" sz="1900" b="0" dirty="0" err="1" smtClean="0">
                <a:solidFill>
                  <a:schemeClr val="tx1"/>
                </a:solidFill>
                <a:sym typeface="Symbol" pitchFamily="18" charset="2"/>
              </a:rPr>
              <a:t>Jadi</a:t>
            </a:r>
            <a:r>
              <a:rPr lang="en-US" sz="1900" b="0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1900" b="0" dirty="0" err="1" smtClean="0">
                <a:solidFill>
                  <a:schemeClr val="tx1"/>
                </a:solidFill>
                <a:sym typeface="Symbol" pitchFamily="18" charset="2"/>
              </a:rPr>
              <a:t>d</a:t>
            </a:r>
            <a:r>
              <a:rPr lang="en-US" sz="1900" dirty="0" err="1" smtClean="0">
                <a:sym typeface="Symbol" pitchFamily="18" charset="2"/>
              </a:rPr>
              <a:t>aya</a:t>
            </a:r>
            <a:r>
              <a:rPr lang="en-US" sz="1900" b="0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1900" b="0" dirty="0" err="1">
                <a:solidFill>
                  <a:schemeClr val="tx1"/>
                </a:solidFill>
                <a:sym typeface="Symbol" pitchFamily="18" charset="2"/>
              </a:rPr>
              <a:t>tidak</a:t>
            </a:r>
            <a:r>
              <a:rPr lang="en-US" sz="1900" b="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1900" b="0" dirty="0" err="1">
                <a:solidFill>
                  <a:schemeClr val="tx1"/>
                </a:solidFill>
                <a:sym typeface="Symbol" pitchFamily="18" charset="2"/>
              </a:rPr>
              <a:t>diteruskan</a:t>
            </a:r>
            <a:r>
              <a:rPr lang="en-US" sz="1900" b="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1900" b="0" dirty="0" err="1">
                <a:solidFill>
                  <a:schemeClr val="tx1"/>
                </a:solidFill>
                <a:sym typeface="Symbol" pitchFamily="18" charset="2"/>
              </a:rPr>
              <a:t>ke</a:t>
            </a:r>
            <a:r>
              <a:rPr lang="en-US" sz="1900" b="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1900" b="0" dirty="0" err="1">
                <a:solidFill>
                  <a:schemeClr val="tx1"/>
                </a:solidFill>
                <a:sym typeface="Symbol" pitchFamily="18" charset="2"/>
              </a:rPr>
              <a:t>dalam</a:t>
            </a:r>
            <a:r>
              <a:rPr lang="en-US" sz="1900" b="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1900" b="0" dirty="0" err="1">
                <a:solidFill>
                  <a:schemeClr val="tx1"/>
                </a:solidFill>
                <a:sym typeface="Symbol" pitchFamily="18" charset="2"/>
              </a:rPr>
              <a:t>konduktor</a:t>
            </a:r>
            <a:r>
              <a:rPr lang="en-US" sz="1900" b="0" dirty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lang="en-US" sz="1900" b="0" dirty="0" err="1">
                <a:solidFill>
                  <a:schemeClr val="tx1"/>
                </a:solidFill>
                <a:sym typeface="Symbol" pitchFamily="18" charset="2"/>
              </a:rPr>
              <a:t>akan</a:t>
            </a:r>
            <a:r>
              <a:rPr lang="en-US" sz="1900" b="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1900" b="0" dirty="0" err="1">
                <a:solidFill>
                  <a:schemeClr val="tx1"/>
                </a:solidFill>
                <a:sym typeface="Symbol" pitchFamily="18" charset="2"/>
              </a:rPr>
              <a:t>tetapi</a:t>
            </a:r>
            <a:r>
              <a:rPr lang="en-US" sz="1900" b="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1900" b="0" dirty="0" err="1">
                <a:solidFill>
                  <a:schemeClr val="tx1"/>
                </a:solidFill>
                <a:sym typeface="Symbol" pitchFamily="18" charset="2"/>
              </a:rPr>
              <a:t>merambat</a:t>
            </a:r>
            <a:r>
              <a:rPr lang="en-US" sz="1900" b="0" dirty="0">
                <a:solidFill>
                  <a:schemeClr val="tx1"/>
                </a:solidFill>
                <a:sym typeface="Symbol" pitchFamily="18" charset="2"/>
              </a:rPr>
              <a:t> di </a:t>
            </a:r>
            <a:r>
              <a:rPr lang="en-US" sz="1900" b="0" dirty="0" err="1">
                <a:solidFill>
                  <a:schemeClr val="tx1"/>
                </a:solidFill>
                <a:sym typeface="Symbol" pitchFamily="18" charset="2"/>
              </a:rPr>
              <a:t>sekeliling</a:t>
            </a:r>
            <a:r>
              <a:rPr lang="en-US" sz="1900" b="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1900" b="0" dirty="0" err="1">
                <a:solidFill>
                  <a:schemeClr val="tx1"/>
                </a:solidFill>
                <a:sym typeface="Symbol" pitchFamily="18" charset="2"/>
              </a:rPr>
              <a:t>konduktor</a:t>
            </a:r>
            <a:r>
              <a:rPr lang="en-US" sz="1900" b="0" dirty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lang="en-US" sz="1900" b="0" dirty="0" err="1">
                <a:solidFill>
                  <a:schemeClr val="tx1"/>
                </a:solidFill>
                <a:sym typeface="Symbol" pitchFamily="18" charset="2"/>
              </a:rPr>
              <a:t>sehingga</a:t>
            </a:r>
            <a:r>
              <a:rPr lang="en-US" sz="1900" b="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1900" b="0" dirty="0" err="1">
                <a:solidFill>
                  <a:schemeClr val="tx1"/>
                </a:solidFill>
                <a:sym typeface="Symbol" pitchFamily="18" charset="2"/>
              </a:rPr>
              <a:t>konduktor</a:t>
            </a:r>
            <a:r>
              <a:rPr lang="en-US" sz="1900" b="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1900" b="0" dirty="0" err="1">
                <a:solidFill>
                  <a:schemeClr val="tx1"/>
                </a:solidFill>
                <a:sym typeface="Symbol" pitchFamily="18" charset="2"/>
              </a:rPr>
              <a:t>hanya</a:t>
            </a:r>
            <a:r>
              <a:rPr lang="en-US" sz="1900" b="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1900" b="0" dirty="0" err="1">
                <a:solidFill>
                  <a:schemeClr val="tx1"/>
                </a:solidFill>
                <a:sym typeface="Symbol" pitchFamily="18" charset="2"/>
              </a:rPr>
              <a:t>membimbing</a:t>
            </a:r>
            <a:r>
              <a:rPr lang="en-US" sz="1900" b="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1900" b="0" dirty="0" err="1" smtClean="0">
                <a:solidFill>
                  <a:schemeClr val="tx1"/>
                </a:solidFill>
                <a:sym typeface="Symbol" pitchFamily="18" charset="2"/>
              </a:rPr>
              <a:t>gelombang</a:t>
            </a:r>
            <a:r>
              <a:rPr lang="en-US" sz="1900" b="0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1900" b="0" dirty="0" err="1" smtClean="0">
                <a:solidFill>
                  <a:schemeClr val="tx1"/>
                </a:solidFill>
                <a:sym typeface="Symbol" pitchFamily="18" charset="2"/>
              </a:rPr>
              <a:t>elektromagnetik</a:t>
            </a:r>
            <a:r>
              <a:rPr lang="en-US" sz="1900" b="0" dirty="0" smtClean="0">
                <a:solidFill>
                  <a:schemeClr val="tx1"/>
                </a:solidFill>
                <a:sym typeface="Symbol" pitchFamily="18" charset="2"/>
              </a:rPr>
              <a:t> . </a:t>
            </a:r>
          </a:p>
          <a:p>
            <a:pPr eaLnBrk="0" hangingPunct="0">
              <a:lnSpc>
                <a:spcPct val="90000"/>
              </a:lnSpc>
            </a:pPr>
            <a:r>
              <a:rPr lang="en-US" sz="1900" dirty="0" err="1" smtClean="0">
                <a:solidFill>
                  <a:schemeClr val="tx1"/>
                </a:solidFill>
              </a:rPr>
              <a:t>Adanya</a:t>
            </a:r>
            <a:r>
              <a:rPr lang="en-US" sz="1900" dirty="0" smtClean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efek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kulit</a:t>
            </a:r>
            <a:r>
              <a:rPr lang="en-US" sz="1900" b="0" dirty="0">
                <a:solidFill>
                  <a:schemeClr val="tx1"/>
                </a:solidFill>
              </a:rPr>
              <a:t> (</a:t>
            </a:r>
            <a:r>
              <a:rPr lang="en-US" sz="1900" b="0" i="1" dirty="0">
                <a:solidFill>
                  <a:schemeClr val="tx1"/>
                </a:solidFill>
              </a:rPr>
              <a:t>skin depth</a:t>
            </a:r>
            <a:r>
              <a:rPr lang="en-US" sz="1900" b="0" dirty="0" smtClean="0">
                <a:solidFill>
                  <a:schemeClr val="tx1"/>
                </a:solidFill>
              </a:rPr>
              <a:t>) </a:t>
            </a:r>
            <a:r>
              <a:rPr lang="en-US" sz="1900" b="0" dirty="0" err="1" smtClean="0">
                <a:solidFill>
                  <a:schemeClr val="tx1"/>
                </a:solidFill>
              </a:rPr>
              <a:t>tsb</a:t>
            </a:r>
            <a:r>
              <a:rPr lang="en-US" sz="1900" b="0" dirty="0" smtClean="0">
                <a:solidFill>
                  <a:schemeClr val="tx1"/>
                </a:solidFill>
              </a:rPr>
              <a:t> </a:t>
            </a:r>
            <a:r>
              <a:rPr lang="en-US" sz="1900" b="0" dirty="0" err="1">
                <a:solidFill>
                  <a:schemeClr val="tx1"/>
                </a:solidFill>
              </a:rPr>
              <a:t>menyebabkan</a:t>
            </a:r>
            <a:r>
              <a:rPr lang="en-US" sz="1900" b="0" dirty="0">
                <a:solidFill>
                  <a:schemeClr val="tx1"/>
                </a:solidFill>
              </a:rPr>
              <a:t> </a:t>
            </a:r>
            <a:r>
              <a:rPr lang="en-US" sz="1900" b="1" dirty="0" err="1">
                <a:solidFill>
                  <a:srgbClr val="C00000"/>
                </a:solidFill>
              </a:rPr>
              <a:t>konduktor</a:t>
            </a:r>
            <a:r>
              <a:rPr lang="en-US" sz="1900" b="1" dirty="0">
                <a:solidFill>
                  <a:srgbClr val="C00000"/>
                </a:solidFill>
              </a:rPr>
              <a:t> </a:t>
            </a:r>
            <a:r>
              <a:rPr lang="en-US" sz="1900" b="1" dirty="0" err="1">
                <a:solidFill>
                  <a:srgbClr val="C00000"/>
                </a:solidFill>
              </a:rPr>
              <a:t>sangat</a:t>
            </a:r>
            <a:r>
              <a:rPr lang="en-US" sz="1900" b="1" dirty="0">
                <a:solidFill>
                  <a:srgbClr val="C00000"/>
                </a:solidFill>
              </a:rPr>
              <a:t> </a:t>
            </a:r>
            <a:r>
              <a:rPr lang="en-US" sz="1900" b="1" dirty="0" err="1">
                <a:solidFill>
                  <a:srgbClr val="C00000"/>
                </a:solidFill>
              </a:rPr>
              <a:t>buruk</a:t>
            </a:r>
            <a:r>
              <a:rPr lang="en-US" sz="1900" b="1" dirty="0">
                <a:solidFill>
                  <a:srgbClr val="C00000"/>
                </a:solidFill>
              </a:rPr>
              <a:t> </a:t>
            </a:r>
            <a:r>
              <a:rPr lang="en-US" sz="1900" b="1" dirty="0" err="1">
                <a:solidFill>
                  <a:srgbClr val="C00000"/>
                </a:solidFill>
              </a:rPr>
              <a:t>dipakai</a:t>
            </a:r>
            <a:r>
              <a:rPr lang="en-US" sz="1900" b="1" dirty="0">
                <a:solidFill>
                  <a:srgbClr val="C00000"/>
                </a:solidFill>
              </a:rPr>
              <a:t> </a:t>
            </a:r>
            <a:r>
              <a:rPr lang="en-US" sz="1900" b="1" dirty="0" err="1">
                <a:solidFill>
                  <a:srgbClr val="C00000"/>
                </a:solidFill>
              </a:rPr>
              <a:t>sebagai</a:t>
            </a:r>
            <a:r>
              <a:rPr lang="en-US" sz="1900" b="1" dirty="0">
                <a:solidFill>
                  <a:srgbClr val="C00000"/>
                </a:solidFill>
              </a:rPr>
              <a:t> medium </a:t>
            </a:r>
            <a:r>
              <a:rPr lang="en-US" sz="1900" b="1" dirty="0" err="1">
                <a:solidFill>
                  <a:srgbClr val="C00000"/>
                </a:solidFill>
              </a:rPr>
              <a:t>penjalaran</a:t>
            </a:r>
            <a:r>
              <a:rPr lang="en-US" sz="1900" b="1" dirty="0">
                <a:solidFill>
                  <a:srgbClr val="C00000"/>
                </a:solidFill>
              </a:rPr>
              <a:t> </a:t>
            </a:r>
            <a:r>
              <a:rPr lang="en-US" sz="1900" b="1" dirty="0" err="1">
                <a:solidFill>
                  <a:srgbClr val="C00000"/>
                </a:solidFill>
              </a:rPr>
              <a:t>daya</a:t>
            </a:r>
            <a:r>
              <a:rPr lang="en-US" sz="1900" b="1" dirty="0">
                <a:solidFill>
                  <a:srgbClr val="C00000"/>
                </a:solidFill>
              </a:rPr>
              <a:t>.  </a:t>
            </a:r>
            <a:r>
              <a:rPr lang="en-US" sz="1900" b="1" dirty="0" err="1">
                <a:solidFill>
                  <a:srgbClr val="C00000"/>
                </a:solidFill>
              </a:rPr>
              <a:t>Konduktor</a:t>
            </a:r>
            <a:r>
              <a:rPr lang="en-US" sz="1900" b="1" dirty="0">
                <a:solidFill>
                  <a:srgbClr val="C00000"/>
                </a:solidFill>
              </a:rPr>
              <a:t> </a:t>
            </a:r>
            <a:r>
              <a:rPr lang="en-US" sz="1900" b="1" dirty="0" err="1">
                <a:solidFill>
                  <a:srgbClr val="C00000"/>
                </a:solidFill>
              </a:rPr>
              <a:t>cukup</a:t>
            </a:r>
            <a:r>
              <a:rPr lang="en-US" sz="1900" b="1" dirty="0">
                <a:solidFill>
                  <a:srgbClr val="C00000"/>
                </a:solidFill>
              </a:rPr>
              <a:t> </a:t>
            </a:r>
            <a:r>
              <a:rPr lang="en-US" sz="1900" b="1" dirty="0" err="1">
                <a:solidFill>
                  <a:srgbClr val="C00000"/>
                </a:solidFill>
              </a:rPr>
              <a:t>baik</a:t>
            </a:r>
            <a:r>
              <a:rPr lang="en-US" sz="1900" b="1" dirty="0">
                <a:solidFill>
                  <a:srgbClr val="C00000"/>
                </a:solidFill>
              </a:rPr>
              <a:t> untuk </a:t>
            </a:r>
            <a:r>
              <a:rPr lang="en-US" sz="1900" b="1" dirty="0" err="1">
                <a:solidFill>
                  <a:srgbClr val="C00000"/>
                </a:solidFill>
              </a:rPr>
              <a:t>pembimbing</a:t>
            </a:r>
            <a:r>
              <a:rPr lang="en-US" sz="1900" b="1" dirty="0">
                <a:solidFill>
                  <a:srgbClr val="C00000"/>
                </a:solidFill>
              </a:rPr>
              <a:t> / </a:t>
            </a:r>
            <a:r>
              <a:rPr lang="en-US" sz="1900" b="1" dirty="0" err="1">
                <a:solidFill>
                  <a:srgbClr val="C00000"/>
                </a:solidFill>
              </a:rPr>
              <a:t>penghantar</a:t>
            </a:r>
            <a:r>
              <a:rPr lang="en-US" sz="1900" b="1" dirty="0">
                <a:solidFill>
                  <a:srgbClr val="C00000"/>
                </a:solidFill>
              </a:rPr>
              <a:t> </a:t>
            </a:r>
            <a:r>
              <a:rPr lang="en-US" sz="1900" b="1" dirty="0" err="1">
                <a:solidFill>
                  <a:srgbClr val="C00000"/>
                </a:solidFill>
              </a:rPr>
              <a:t>arus</a:t>
            </a:r>
            <a:r>
              <a:rPr lang="en-US" sz="1900" b="0" dirty="0">
                <a:solidFill>
                  <a:schemeClr val="tx1"/>
                </a:solidFill>
              </a:rPr>
              <a:t>  </a:t>
            </a:r>
            <a:r>
              <a:rPr lang="en-US" sz="1900" b="0" dirty="0" err="1">
                <a:solidFill>
                  <a:schemeClr val="tx1"/>
                </a:solidFill>
              </a:rPr>
              <a:t>dan</a:t>
            </a:r>
            <a:r>
              <a:rPr lang="en-US" sz="1900" b="0" dirty="0">
                <a:solidFill>
                  <a:schemeClr val="tx1"/>
                </a:solidFill>
              </a:rPr>
              <a:t> </a:t>
            </a:r>
            <a:r>
              <a:rPr lang="en-US" sz="1900" b="0" dirty="0" err="1">
                <a:solidFill>
                  <a:schemeClr val="tx1"/>
                </a:solidFill>
              </a:rPr>
              <a:t>cukup</a:t>
            </a:r>
            <a:r>
              <a:rPr lang="en-US" sz="1900" b="0" dirty="0">
                <a:solidFill>
                  <a:schemeClr val="tx1"/>
                </a:solidFill>
              </a:rPr>
              <a:t> </a:t>
            </a:r>
            <a:r>
              <a:rPr lang="en-US" sz="1900" b="0" dirty="0" err="1">
                <a:solidFill>
                  <a:schemeClr val="tx1"/>
                </a:solidFill>
              </a:rPr>
              <a:t>dalam</a:t>
            </a:r>
            <a:r>
              <a:rPr lang="en-US" sz="1900" b="0" dirty="0">
                <a:solidFill>
                  <a:schemeClr val="tx1"/>
                </a:solidFill>
              </a:rPr>
              <a:t> </a:t>
            </a:r>
            <a:r>
              <a:rPr lang="en-US" sz="1900" b="0" dirty="0" err="1">
                <a:solidFill>
                  <a:schemeClr val="tx1"/>
                </a:solidFill>
              </a:rPr>
              <a:t>bentuk</a:t>
            </a:r>
            <a:r>
              <a:rPr lang="en-US" sz="1900" b="0" dirty="0">
                <a:solidFill>
                  <a:schemeClr val="tx1"/>
                </a:solidFill>
              </a:rPr>
              <a:t> </a:t>
            </a:r>
            <a:r>
              <a:rPr lang="en-US" sz="1900" b="0" dirty="0" err="1">
                <a:solidFill>
                  <a:schemeClr val="tx1"/>
                </a:solidFill>
              </a:rPr>
              <a:t>pipa</a:t>
            </a:r>
            <a:r>
              <a:rPr lang="en-US" sz="1900" b="0" dirty="0">
                <a:solidFill>
                  <a:schemeClr val="tx1"/>
                </a:solidFill>
              </a:rPr>
              <a:t> </a:t>
            </a:r>
            <a:r>
              <a:rPr lang="en-US" sz="1900" dirty="0" err="1" smtClean="0"/>
              <a:t>disebabkan</a:t>
            </a:r>
            <a:r>
              <a:rPr lang="en-US" sz="1900" b="0" dirty="0" smtClean="0">
                <a:solidFill>
                  <a:schemeClr val="tx1"/>
                </a:solidFill>
              </a:rPr>
              <a:t> </a:t>
            </a:r>
            <a:r>
              <a:rPr lang="en-US" sz="1900" b="0" dirty="0" err="1">
                <a:solidFill>
                  <a:schemeClr val="tx1"/>
                </a:solidFill>
              </a:rPr>
              <a:t>adanya</a:t>
            </a:r>
            <a:r>
              <a:rPr lang="en-US" sz="1900" b="0" dirty="0">
                <a:solidFill>
                  <a:schemeClr val="tx1"/>
                </a:solidFill>
              </a:rPr>
              <a:t> </a:t>
            </a:r>
            <a:r>
              <a:rPr lang="en-US" sz="1900" b="0" dirty="0" err="1">
                <a:solidFill>
                  <a:schemeClr val="tx1"/>
                </a:solidFill>
              </a:rPr>
              <a:t>efek</a:t>
            </a:r>
            <a:r>
              <a:rPr lang="en-US" sz="1900" b="0" dirty="0">
                <a:solidFill>
                  <a:schemeClr val="tx1"/>
                </a:solidFill>
              </a:rPr>
              <a:t> </a:t>
            </a:r>
            <a:r>
              <a:rPr lang="en-US" sz="1900" b="0" dirty="0" err="1">
                <a:solidFill>
                  <a:schemeClr val="tx1"/>
                </a:solidFill>
              </a:rPr>
              <a:t>kulit</a:t>
            </a:r>
            <a:r>
              <a:rPr lang="en-US" sz="1900" b="0" dirty="0">
                <a:solidFill>
                  <a:schemeClr val="tx1"/>
                </a:solidFill>
              </a:rPr>
              <a:t> </a:t>
            </a:r>
            <a:r>
              <a:rPr lang="en-US" sz="1900" b="0" dirty="0" smtClean="0">
                <a:solidFill>
                  <a:schemeClr val="tx1"/>
                </a:solidFill>
              </a:rPr>
              <a:t>. </a:t>
            </a:r>
            <a:endParaRPr lang="en-US" sz="1900" b="0" dirty="0">
              <a:solidFill>
                <a:schemeClr val="tx1"/>
              </a:solidFill>
            </a:endParaRPr>
          </a:p>
        </p:txBody>
      </p:sp>
      <p:sp>
        <p:nvSpPr>
          <p:cNvPr id="63" name="Text Box 28"/>
          <p:cNvSpPr txBox="1">
            <a:spLocks noChangeArrowheads="1"/>
          </p:cNvSpPr>
          <p:nvPr/>
        </p:nvSpPr>
        <p:spPr bwMode="auto">
          <a:xfrm>
            <a:off x="3419475" y="2422525"/>
            <a:ext cx="527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64" name="Text Box 29"/>
          <p:cNvSpPr txBox="1">
            <a:spLocks noChangeArrowheads="1"/>
          </p:cNvSpPr>
          <p:nvPr/>
        </p:nvSpPr>
        <p:spPr bwMode="auto">
          <a:xfrm>
            <a:off x="1371600" y="762000"/>
            <a:ext cx="528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5" name="Text Box 30"/>
          <p:cNvSpPr txBox="1">
            <a:spLocks noChangeArrowheads="1"/>
          </p:cNvSpPr>
          <p:nvPr/>
        </p:nvSpPr>
        <p:spPr bwMode="auto">
          <a:xfrm>
            <a:off x="0" y="3260725"/>
            <a:ext cx="527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66" name="Freeform 4"/>
          <p:cNvSpPr>
            <a:spLocks/>
          </p:cNvSpPr>
          <p:nvPr/>
        </p:nvSpPr>
        <p:spPr bwMode="auto">
          <a:xfrm>
            <a:off x="731838" y="1651000"/>
            <a:ext cx="715962" cy="1746250"/>
          </a:xfrm>
          <a:custGeom>
            <a:avLst/>
            <a:gdLst>
              <a:gd name="T0" fmla="*/ 0 w 488"/>
              <a:gd name="T1" fmla="*/ 1098788034 h 1100"/>
              <a:gd name="T2" fmla="*/ 1041802574 w 488"/>
              <a:gd name="T3" fmla="*/ 0 h 1100"/>
              <a:gd name="T4" fmla="*/ 1050413189 w 488"/>
              <a:gd name="T5" fmla="*/ 1663302784 h 1100"/>
              <a:gd name="T6" fmla="*/ 8610617 w 488"/>
              <a:gd name="T7" fmla="*/ 2147483647 h 1100"/>
              <a:gd name="T8" fmla="*/ 0 w 488"/>
              <a:gd name="T9" fmla="*/ 1098788034 h 1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8"/>
              <a:gd name="T16" fmla="*/ 0 h 1100"/>
              <a:gd name="T17" fmla="*/ 488 w 488"/>
              <a:gd name="T18" fmla="*/ 1100 h 1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8" h="1100">
                <a:moveTo>
                  <a:pt x="0" y="436"/>
                </a:moveTo>
                <a:lnTo>
                  <a:pt x="484" y="0"/>
                </a:lnTo>
                <a:lnTo>
                  <a:pt x="488" y="660"/>
                </a:lnTo>
                <a:lnTo>
                  <a:pt x="4" y="1100"/>
                </a:lnTo>
                <a:lnTo>
                  <a:pt x="0" y="436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5"/>
          <p:cNvSpPr>
            <a:spLocks noChangeShapeType="1"/>
          </p:cNvSpPr>
          <p:nvPr/>
        </p:nvSpPr>
        <p:spPr bwMode="auto">
          <a:xfrm flipV="1">
            <a:off x="1447800" y="1009650"/>
            <a:ext cx="0" cy="169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6"/>
          <p:cNvSpPr>
            <a:spLocks noChangeShapeType="1"/>
          </p:cNvSpPr>
          <p:nvPr/>
        </p:nvSpPr>
        <p:spPr bwMode="auto">
          <a:xfrm flipH="1">
            <a:off x="325438" y="2701925"/>
            <a:ext cx="1104900" cy="1098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7"/>
          <p:cNvSpPr>
            <a:spLocks noChangeShapeType="1"/>
          </p:cNvSpPr>
          <p:nvPr/>
        </p:nvSpPr>
        <p:spPr bwMode="auto">
          <a:xfrm flipV="1">
            <a:off x="1430338" y="2701925"/>
            <a:ext cx="203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8"/>
          <p:cNvSpPr>
            <a:spLocks noChangeShapeType="1"/>
          </p:cNvSpPr>
          <p:nvPr/>
        </p:nvSpPr>
        <p:spPr bwMode="auto">
          <a:xfrm flipH="1">
            <a:off x="723900" y="1654175"/>
            <a:ext cx="688975" cy="692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9"/>
          <p:cNvSpPr>
            <a:spLocks noChangeShapeType="1"/>
          </p:cNvSpPr>
          <p:nvPr/>
        </p:nvSpPr>
        <p:spPr bwMode="auto">
          <a:xfrm flipH="1" flipV="1">
            <a:off x="1096963" y="1939925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10"/>
          <p:cNvSpPr>
            <a:spLocks noChangeShapeType="1"/>
          </p:cNvSpPr>
          <p:nvPr/>
        </p:nvSpPr>
        <p:spPr bwMode="auto">
          <a:xfrm flipV="1">
            <a:off x="1290638" y="2149475"/>
            <a:ext cx="1587" cy="885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11"/>
          <p:cNvSpPr>
            <a:spLocks noChangeShapeType="1"/>
          </p:cNvSpPr>
          <p:nvPr/>
        </p:nvSpPr>
        <p:spPr bwMode="auto">
          <a:xfrm flipH="1" flipV="1">
            <a:off x="1468438" y="2308225"/>
            <a:ext cx="6350" cy="7175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12"/>
          <p:cNvSpPr>
            <a:spLocks noChangeShapeType="1"/>
          </p:cNvSpPr>
          <p:nvPr/>
        </p:nvSpPr>
        <p:spPr bwMode="auto">
          <a:xfrm flipH="1" flipV="1">
            <a:off x="1644650" y="2441575"/>
            <a:ext cx="12700" cy="5905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13"/>
          <p:cNvSpPr>
            <a:spLocks noChangeShapeType="1"/>
          </p:cNvSpPr>
          <p:nvPr/>
        </p:nvSpPr>
        <p:spPr bwMode="auto">
          <a:xfrm flipH="1" flipV="1">
            <a:off x="1844675" y="2524125"/>
            <a:ext cx="4763" cy="5016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4"/>
          <p:cNvSpPr>
            <a:spLocks noChangeShapeType="1"/>
          </p:cNvSpPr>
          <p:nvPr/>
        </p:nvSpPr>
        <p:spPr bwMode="auto">
          <a:xfrm flipH="1" flipV="1">
            <a:off x="2025650" y="2587625"/>
            <a:ext cx="6350" cy="4381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15"/>
          <p:cNvSpPr>
            <a:spLocks noChangeShapeType="1"/>
          </p:cNvSpPr>
          <p:nvPr/>
        </p:nvSpPr>
        <p:spPr bwMode="auto">
          <a:xfrm flipH="1" flipV="1">
            <a:off x="2201863" y="2644775"/>
            <a:ext cx="6350" cy="3937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16"/>
          <p:cNvSpPr>
            <a:spLocks noChangeShapeType="1"/>
          </p:cNvSpPr>
          <p:nvPr/>
        </p:nvSpPr>
        <p:spPr bwMode="auto">
          <a:xfrm flipH="1" flipV="1">
            <a:off x="2371725" y="2695575"/>
            <a:ext cx="0" cy="3365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Line 17"/>
          <p:cNvSpPr>
            <a:spLocks noChangeShapeType="1"/>
          </p:cNvSpPr>
          <p:nvPr/>
        </p:nvSpPr>
        <p:spPr bwMode="auto">
          <a:xfrm flipH="1" flipV="1">
            <a:off x="2571750" y="2740025"/>
            <a:ext cx="4763" cy="2857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Line 18"/>
          <p:cNvSpPr>
            <a:spLocks noChangeShapeType="1"/>
          </p:cNvSpPr>
          <p:nvPr/>
        </p:nvSpPr>
        <p:spPr bwMode="auto">
          <a:xfrm flipH="1" flipV="1">
            <a:off x="2765425" y="2778125"/>
            <a:ext cx="4763" cy="254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Line 19"/>
          <p:cNvSpPr>
            <a:spLocks noChangeShapeType="1"/>
          </p:cNvSpPr>
          <p:nvPr/>
        </p:nvSpPr>
        <p:spPr bwMode="auto">
          <a:xfrm>
            <a:off x="738188" y="2320925"/>
            <a:ext cx="3175" cy="1054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Line 20"/>
          <p:cNvSpPr>
            <a:spLocks noChangeShapeType="1"/>
          </p:cNvSpPr>
          <p:nvPr/>
        </p:nvSpPr>
        <p:spPr bwMode="auto">
          <a:xfrm flipH="1" flipV="1">
            <a:off x="712788" y="2352675"/>
            <a:ext cx="263525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21"/>
          <p:cNvSpPr>
            <a:spLocks noChangeShapeType="1"/>
          </p:cNvSpPr>
          <p:nvPr/>
        </p:nvSpPr>
        <p:spPr bwMode="auto">
          <a:xfrm flipH="1" flipV="1">
            <a:off x="747713" y="3381375"/>
            <a:ext cx="263525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Line 22"/>
          <p:cNvSpPr>
            <a:spLocks noChangeShapeType="1"/>
          </p:cNvSpPr>
          <p:nvPr/>
        </p:nvSpPr>
        <p:spPr bwMode="auto">
          <a:xfrm flipH="1">
            <a:off x="1433513" y="1647825"/>
            <a:ext cx="2008187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Line 23"/>
          <p:cNvSpPr>
            <a:spLocks noChangeShapeType="1"/>
          </p:cNvSpPr>
          <p:nvPr/>
        </p:nvSpPr>
        <p:spPr bwMode="auto">
          <a:xfrm flipH="1">
            <a:off x="2032000" y="2708275"/>
            <a:ext cx="677863" cy="6731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24"/>
          <p:cNvSpPr>
            <a:spLocks noChangeShapeType="1"/>
          </p:cNvSpPr>
          <p:nvPr/>
        </p:nvSpPr>
        <p:spPr bwMode="auto">
          <a:xfrm>
            <a:off x="2714625" y="1673225"/>
            <a:ext cx="3175" cy="10096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25"/>
          <p:cNvSpPr>
            <a:spLocks noChangeShapeType="1"/>
          </p:cNvSpPr>
          <p:nvPr/>
        </p:nvSpPr>
        <p:spPr bwMode="auto">
          <a:xfrm>
            <a:off x="2017713" y="2371725"/>
            <a:ext cx="3175" cy="10096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26"/>
          <p:cNvSpPr>
            <a:spLocks noChangeShapeType="1"/>
          </p:cNvSpPr>
          <p:nvPr/>
        </p:nvSpPr>
        <p:spPr bwMode="auto">
          <a:xfrm flipH="1">
            <a:off x="2014538" y="1673225"/>
            <a:ext cx="676275" cy="6731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27"/>
          <p:cNvSpPr>
            <a:spLocks noChangeShapeType="1"/>
          </p:cNvSpPr>
          <p:nvPr/>
        </p:nvSpPr>
        <p:spPr bwMode="auto">
          <a:xfrm>
            <a:off x="1471613" y="1527175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Text Box 31"/>
          <p:cNvSpPr txBox="1">
            <a:spLocks noChangeArrowheads="1"/>
          </p:cNvSpPr>
          <p:nvPr/>
        </p:nvSpPr>
        <p:spPr bwMode="auto">
          <a:xfrm>
            <a:off x="1924050" y="1146175"/>
            <a:ext cx="527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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91" name="Text Box 32"/>
          <p:cNvSpPr txBox="1">
            <a:spLocks noChangeArrowheads="1"/>
          </p:cNvSpPr>
          <p:nvPr/>
        </p:nvSpPr>
        <p:spPr bwMode="auto">
          <a:xfrm>
            <a:off x="1044575" y="1298575"/>
            <a:ext cx="527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92" name="Text Box 33"/>
          <p:cNvSpPr txBox="1">
            <a:spLocks noChangeArrowheads="1"/>
          </p:cNvSpPr>
          <p:nvPr/>
        </p:nvSpPr>
        <p:spPr bwMode="auto">
          <a:xfrm>
            <a:off x="339725" y="2984500"/>
            <a:ext cx="528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="" xmlns:p14="http://schemas.microsoft.com/office/powerpoint/2010/main" val="21529119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en-US" sz="3200" b="1" dirty="0" err="1" smtClean="0"/>
              <a:t>Tujuan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Pembelajaran</a:t>
            </a:r>
            <a:endParaRPr lang="en-US" sz="32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72190" y="1371600"/>
            <a:ext cx="8229600" cy="40386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Mahasiswa</a:t>
            </a:r>
            <a:r>
              <a:rPr lang="en-US" sz="2400" dirty="0" smtClean="0"/>
              <a:t> </a:t>
            </a:r>
            <a:r>
              <a:rPr lang="en-US" sz="2400" dirty="0" err="1" smtClean="0"/>
              <a:t>memahami</a:t>
            </a:r>
            <a:r>
              <a:rPr lang="en-US" sz="2400" dirty="0" smtClean="0"/>
              <a:t> </a:t>
            </a:r>
            <a:r>
              <a:rPr lang="en-US" sz="2400" dirty="0" err="1" smtClean="0"/>
              <a:t>penurunan</a:t>
            </a:r>
            <a:r>
              <a:rPr lang="en-US" sz="2400" dirty="0" smtClean="0"/>
              <a:t> </a:t>
            </a:r>
            <a:r>
              <a:rPr lang="en-US" sz="2400" dirty="0" err="1" smtClean="0"/>
              <a:t>persamaan</a:t>
            </a:r>
            <a:r>
              <a:rPr lang="en-US" sz="2400" dirty="0" smtClean="0"/>
              <a:t> </a:t>
            </a:r>
            <a:r>
              <a:rPr lang="en-US" sz="2400" dirty="0" err="1" smtClean="0"/>
              <a:t>gelombang</a:t>
            </a:r>
            <a:r>
              <a:rPr lang="en-US" sz="2400" dirty="0" smtClean="0"/>
              <a:t> </a:t>
            </a:r>
            <a:r>
              <a:rPr lang="en-US" sz="2400" dirty="0" err="1" smtClean="0"/>
              <a:t>datar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material,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Mahasiswa</a:t>
            </a:r>
            <a:r>
              <a:rPr lang="en-US" sz="2400" dirty="0" smtClean="0"/>
              <a:t> </a:t>
            </a:r>
            <a:r>
              <a:rPr lang="en-US" sz="2400" dirty="0" err="1" smtClean="0"/>
              <a:t>mengetahui</a:t>
            </a:r>
            <a:r>
              <a:rPr lang="en-US" sz="2400" dirty="0" smtClean="0"/>
              <a:t> </a:t>
            </a:r>
            <a:r>
              <a:rPr lang="en-US" sz="2400" dirty="0" err="1" smtClean="0"/>
              <a:t>berbagai</a:t>
            </a:r>
            <a:r>
              <a:rPr lang="en-US" sz="2400" dirty="0" smtClean="0"/>
              <a:t> parameter yang </a:t>
            </a:r>
            <a:r>
              <a:rPr lang="en-US" sz="2400" dirty="0" err="1" smtClean="0"/>
              <a:t>menjelaskan</a:t>
            </a:r>
            <a:r>
              <a:rPr lang="en-US" sz="2400" dirty="0" smtClean="0"/>
              <a:t> </a:t>
            </a:r>
            <a:r>
              <a:rPr lang="en-US" sz="2400" dirty="0" err="1" smtClean="0"/>
              <a:t>karakteristik</a:t>
            </a:r>
            <a:r>
              <a:rPr lang="en-US" sz="2400" dirty="0" smtClean="0"/>
              <a:t> </a:t>
            </a:r>
            <a:r>
              <a:rPr lang="en-US" sz="2400" dirty="0" err="1" smtClean="0"/>
              <a:t>propagasi</a:t>
            </a:r>
            <a:r>
              <a:rPr lang="en-US" sz="2400" dirty="0" smtClean="0"/>
              <a:t> </a:t>
            </a:r>
            <a:r>
              <a:rPr lang="en-US" sz="2400" dirty="0" err="1" smtClean="0"/>
              <a:t>gelombang</a:t>
            </a:r>
            <a:r>
              <a:rPr lang="en-US" sz="2400" dirty="0" smtClean="0"/>
              <a:t> </a:t>
            </a:r>
            <a:r>
              <a:rPr lang="en-US" sz="2400" dirty="0" err="1" smtClean="0"/>
              <a:t>datar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material,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Mahasiswa</a:t>
            </a:r>
            <a:r>
              <a:rPr lang="en-US" sz="2400" dirty="0" smtClean="0"/>
              <a:t> </a:t>
            </a:r>
            <a:r>
              <a:rPr lang="en-US" sz="2400" dirty="0" err="1" smtClean="0"/>
              <a:t>mampu</a:t>
            </a:r>
            <a:r>
              <a:rPr lang="en-US" sz="2400" dirty="0" smtClean="0"/>
              <a:t> </a:t>
            </a:r>
            <a:r>
              <a:rPr lang="en-US" sz="2400" dirty="0" err="1" smtClean="0"/>
              <a:t>membedakan</a:t>
            </a:r>
            <a:r>
              <a:rPr lang="en-US" sz="2400" dirty="0" smtClean="0"/>
              <a:t> </a:t>
            </a:r>
            <a:r>
              <a:rPr lang="en-US" sz="2400" dirty="0" err="1" smtClean="0"/>
              <a:t>berbagai</a:t>
            </a:r>
            <a:r>
              <a:rPr lang="en-US" sz="2400" dirty="0" smtClean="0"/>
              <a:t> </a:t>
            </a:r>
            <a:r>
              <a:rPr lang="en-US" sz="2400" dirty="0" err="1" smtClean="0"/>
              <a:t>karakteristik</a:t>
            </a:r>
            <a:r>
              <a:rPr lang="en-US" sz="2400" dirty="0" smtClean="0"/>
              <a:t> </a:t>
            </a:r>
            <a:r>
              <a:rPr lang="en-US" sz="2400" dirty="0" err="1" smtClean="0"/>
              <a:t>propagasi</a:t>
            </a:r>
            <a:r>
              <a:rPr lang="en-US" sz="2400" dirty="0" smtClean="0"/>
              <a:t> </a:t>
            </a:r>
            <a:r>
              <a:rPr lang="en-US" sz="2400" dirty="0" err="1" smtClean="0"/>
              <a:t>gelombang</a:t>
            </a:r>
            <a:r>
              <a:rPr lang="en-US" sz="2400" dirty="0" smtClean="0"/>
              <a:t> </a:t>
            </a:r>
            <a:r>
              <a:rPr lang="en-US" sz="2400" dirty="0" err="1" smtClean="0"/>
              <a:t>datar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merambat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berbagai</a:t>
            </a:r>
            <a:r>
              <a:rPr lang="en-US" sz="2400" dirty="0" smtClean="0"/>
              <a:t> </a:t>
            </a:r>
            <a:r>
              <a:rPr lang="en-US" sz="2400" dirty="0" err="1" smtClean="0"/>
              <a:t>jenis</a:t>
            </a:r>
            <a:r>
              <a:rPr lang="en-US" sz="2400" dirty="0" smtClean="0"/>
              <a:t> material.</a:t>
            </a:r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5943235"/>
            <a:ext cx="2133600" cy="365125"/>
          </a:xfrm>
        </p:spPr>
        <p:txBody>
          <a:bodyPr/>
          <a:lstStyle/>
          <a:p>
            <a:fld id="{BF38D51C-8F62-47D0-B6B1-81E2294A8531}" type="slidenum">
              <a:rPr lang="en-US" sz="1400" smtClean="0">
                <a:solidFill>
                  <a:schemeClr val="tx1"/>
                </a:solidFill>
              </a:rPr>
              <a:pPr/>
              <a:t>2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200400" y="5943235"/>
            <a:ext cx="28956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</a:rPr>
              <a:t>FEG2C3  </a:t>
            </a:r>
            <a:r>
              <a:rPr lang="en-US" sz="1400" dirty="0" err="1" smtClean="0">
                <a:solidFill>
                  <a:schemeClr val="tx1"/>
                </a:solidFill>
              </a:rPr>
              <a:t>Elektromagnetika</a:t>
            </a:r>
            <a:r>
              <a:rPr lang="en-US" sz="1400" dirty="0" smtClean="0">
                <a:solidFill>
                  <a:schemeClr val="tx1"/>
                </a:solidFill>
              </a:rPr>
              <a:t> I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9" name="Picture 2" descr="D:\flashdisk\LECTURE\Semester Ganjil 2014-2015\FEG2C3 - Elektromagnetika I\0 PROGRESS HIBAH E-LEARNING TAHUN 2014\2 Modul Multimedia\School_Of_Electrical_Engineering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791200"/>
            <a:ext cx="1767157" cy="45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529119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en-US" sz="3200" b="1" dirty="0" err="1" smtClean="0"/>
              <a:t>Organisasi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Materi</a:t>
            </a:r>
            <a:endParaRPr lang="en-US" sz="3200" b="1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5943235"/>
            <a:ext cx="2133600" cy="365125"/>
          </a:xfrm>
        </p:spPr>
        <p:txBody>
          <a:bodyPr/>
          <a:lstStyle/>
          <a:p>
            <a:fld id="{BF38D51C-8F62-47D0-B6B1-81E2294A8531}" type="slidenum">
              <a:rPr lang="en-US" sz="1400" smtClean="0">
                <a:solidFill>
                  <a:schemeClr val="tx1"/>
                </a:solidFill>
              </a:rPr>
              <a:pPr/>
              <a:t>3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200400" y="5943235"/>
            <a:ext cx="28956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</a:rPr>
              <a:t>FEG2C3  </a:t>
            </a:r>
            <a:r>
              <a:rPr lang="en-US" sz="1400" dirty="0" err="1" smtClean="0">
                <a:solidFill>
                  <a:schemeClr val="tx1"/>
                </a:solidFill>
              </a:rPr>
              <a:t>Elektromagnetika</a:t>
            </a:r>
            <a:r>
              <a:rPr lang="en-US" sz="1400" dirty="0" smtClean="0">
                <a:solidFill>
                  <a:schemeClr val="tx1"/>
                </a:solidFill>
              </a:rPr>
              <a:t> I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9" name="Picture 2" descr="D:\flashdisk\LECTURE\Semester Ganjil 2014-2015\FEG2C3 - Elektromagnetika I\0 PROGRESS HIBAH E-LEARNING TAHUN 2014\2 Modul Multimedia\School_Of_Electrical_Engineering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791200"/>
            <a:ext cx="1767157" cy="457200"/>
          </a:xfrm>
          <a:prstGeom prst="rect">
            <a:avLst/>
          </a:prstGeom>
          <a:noFill/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33400" y="1676400"/>
            <a:ext cx="5325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465138" eaLnBrk="0" hangingPunct="0">
              <a:spcBef>
                <a:spcPct val="0"/>
              </a:spcBef>
              <a:buFont typeface="Courier New" pitchFamily="49" charset="0"/>
              <a:buChar char="o"/>
            </a:pPr>
            <a:r>
              <a:rPr lang="en-US" sz="2400" b="0" dirty="0" smtClean="0"/>
              <a:t>Review </a:t>
            </a:r>
            <a:r>
              <a:rPr lang="en-US" sz="2400" b="0" dirty="0"/>
              <a:t>Gel </a:t>
            </a:r>
            <a:r>
              <a:rPr lang="en-US" sz="2400" b="0" dirty="0" err="1"/>
              <a:t>Datar</a:t>
            </a:r>
            <a:r>
              <a:rPr lang="en-US" sz="2400" b="0" dirty="0"/>
              <a:t> </a:t>
            </a:r>
            <a:r>
              <a:rPr lang="en-US" sz="2400" b="0" dirty="0" err="1"/>
              <a:t>Serbasama</a:t>
            </a:r>
            <a:r>
              <a:rPr lang="en-US" sz="2400" b="0" dirty="0"/>
              <a:t> </a:t>
            </a:r>
            <a:r>
              <a:rPr lang="en-US" sz="2400" b="0" dirty="0" err="1"/>
              <a:t>di</a:t>
            </a:r>
            <a:r>
              <a:rPr lang="en-US" sz="2400" b="0" dirty="0"/>
              <a:t> </a:t>
            </a:r>
            <a:r>
              <a:rPr lang="en-US" sz="2400" b="0" dirty="0" err="1"/>
              <a:t>udara</a:t>
            </a:r>
            <a:endParaRPr lang="en-US" sz="2400" b="0" dirty="0"/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533400" y="2098675"/>
            <a:ext cx="5832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465138" eaLnBrk="0" hangingPunct="0">
              <a:spcBef>
                <a:spcPct val="0"/>
              </a:spcBef>
              <a:buFont typeface="Courier New" pitchFamily="49" charset="0"/>
              <a:buChar char="o"/>
            </a:pPr>
            <a:r>
              <a:rPr lang="en-US" sz="2400" b="0" dirty="0" err="1" smtClean="0"/>
              <a:t>Gelombang</a:t>
            </a:r>
            <a:r>
              <a:rPr lang="en-US" sz="2400" b="0" dirty="0" smtClean="0"/>
              <a:t> </a:t>
            </a:r>
            <a:r>
              <a:rPr lang="en-US" sz="2400" b="0" dirty="0" err="1"/>
              <a:t>Datar</a:t>
            </a:r>
            <a:r>
              <a:rPr lang="en-US" sz="2400" b="0" dirty="0"/>
              <a:t> </a:t>
            </a:r>
            <a:r>
              <a:rPr lang="en-US" sz="2400" b="0" dirty="0" err="1"/>
              <a:t>Serbasama</a:t>
            </a:r>
            <a:r>
              <a:rPr lang="en-US" sz="2400" b="0" dirty="0"/>
              <a:t> </a:t>
            </a:r>
            <a:r>
              <a:rPr lang="en-US" sz="2400" b="0" dirty="0" err="1"/>
              <a:t>di</a:t>
            </a:r>
            <a:r>
              <a:rPr lang="en-US" sz="2400" b="0" dirty="0"/>
              <a:t> </a:t>
            </a:r>
            <a:r>
              <a:rPr lang="en-US" sz="2400" b="0" dirty="0" err="1"/>
              <a:t>dielektrik</a:t>
            </a:r>
            <a:endParaRPr lang="en-US" sz="2400" b="0" dirty="0"/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544513" y="2555875"/>
            <a:ext cx="59470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465138" eaLnBrk="0" hangingPunct="0">
              <a:spcBef>
                <a:spcPct val="0"/>
              </a:spcBef>
              <a:buFont typeface="Courier New" pitchFamily="49" charset="0"/>
              <a:buChar char="o"/>
            </a:pPr>
            <a:r>
              <a:rPr lang="en-US" sz="2400" b="0" dirty="0" err="1" smtClean="0"/>
              <a:t>Gelombang</a:t>
            </a:r>
            <a:r>
              <a:rPr lang="en-US" sz="2400" b="0" dirty="0" smtClean="0"/>
              <a:t> </a:t>
            </a:r>
            <a:r>
              <a:rPr lang="en-US" sz="2400" b="0" dirty="0" err="1"/>
              <a:t>Datar</a:t>
            </a:r>
            <a:r>
              <a:rPr lang="en-US" sz="2400" b="0" dirty="0"/>
              <a:t> </a:t>
            </a:r>
            <a:r>
              <a:rPr lang="en-US" sz="2400" b="0" dirty="0" err="1"/>
              <a:t>Serbasama</a:t>
            </a:r>
            <a:r>
              <a:rPr lang="en-US" sz="2400" b="0" dirty="0"/>
              <a:t> </a:t>
            </a:r>
            <a:r>
              <a:rPr lang="en-US" sz="2400" b="0" dirty="0" err="1"/>
              <a:t>di</a:t>
            </a:r>
            <a:r>
              <a:rPr lang="en-US" sz="2400" b="0" dirty="0"/>
              <a:t> </a:t>
            </a:r>
            <a:r>
              <a:rPr lang="en-US" sz="2400" b="0" dirty="0" err="1"/>
              <a:t>konduktor</a:t>
            </a:r>
            <a:endParaRPr lang="en-US" sz="2400" b="0" dirty="0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549275" y="3032125"/>
            <a:ext cx="50011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465138" eaLnBrk="0" hangingPunct="0">
              <a:spcBef>
                <a:spcPct val="0"/>
              </a:spcBef>
              <a:buFont typeface="Courier New" pitchFamily="49" charset="0"/>
              <a:buChar char="o"/>
            </a:pPr>
            <a:r>
              <a:rPr lang="en-US" sz="2400" b="0" dirty="0" err="1" smtClean="0"/>
              <a:t>Vektor</a:t>
            </a:r>
            <a:r>
              <a:rPr lang="en-US" sz="2400" b="0" dirty="0" smtClean="0"/>
              <a:t> </a:t>
            </a:r>
            <a:r>
              <a:rPr lang="en-US" sz="2400" b="0" dirty="0" err="1"/>
              <a:t>Poynting</a:t>
            </a:r>
            <a:r>
              <a:rPr lang="en-US" sz="2400" b="0" dirty="0"/>
              <a:t> </a:t>
            </a:r>
            <a:r>
              <a:rPr lang="en-US" sz="2400" b="0" dirty="0" err="1"/>
              <a:t>dan</a:t>
            </a:r>
            <a:r>
              <a:rPr lang="en-US" sz="2400" b="0" dirty="0"/>
              <a:t> </a:t>
            </a:r>
            <a:r>
              <a:rPr lang="en-US" sz="2400" b="0" dirty="0" err="1"/>
              <a:t>Tinjauan</a:t>
            </a:r>
            <a:r>
              <a:rPr lang="en-US" sz="2400" b="0" dirty="0"/>
              <a:t> </a:t>
            </a:r>
            <a:r>
              <a:rPr lang="en-US" sz="2400" b="0" dirty="0" err="1"/>
              <a:t>Daya</a:t>
            </a:r>
            <a:endParaRPr lang="en-US" sz="2400" b="0" dirty="0"/>
          </a:p>
        </p:txBody>
      </p:sp>
    </p:spTree>
    <p:extLst>
      <p:ext uri="{BB962C8B-B14F-4D97-AF65-F5344CB8AC3E}">
        <p14:creationId xmlns="" xmlns:p14="http://schemas.microsoft.com/office/powerpoint/2010/main" val="21529119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114800" y="4191000"/>
            <a:ext cx="4572000" cy="17526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5800" y="4572000"/>
            <a:ext cx="2438400" cy="762000"/>
          </a:xfrm>
          <a:prstGeom prst="rect">
            <a:avLst/>
          </a:prstGeom>
          <a:solidFill>
            <a:srgbClr val="FBF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5943235"/>
            <a:ext cx="2133600" cy="365125"/>
          </a:xfrm>
        </p:spPr>
        <p:txBody>
          <a:bodyPr/>
          <a:lstStyle/>
          <a:p>
            <a:fld id="{BF38D51C-8F62-47D0-B6B1-81E2294A8531}" type="slidenum">
              <a:rPr lang="en-US" sz="1400" smtClean="0">
                <a:solidFill>
                  <a:schemeClr val="tx1"/>
                </a:solidFill>
              </a:rPr>
              <a:pPr/>
              <a:t>4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</a:rPr>
              <a:t>FEG2C3  </a:t>
            </a:r>
            <a:r>
              <a:rPr lang="en-US" sz="1400" dirty="0" err="1" smtClean="0">
                <a:solidFill>
                  <a:schemeClr val="tx1"/>
                </a:solidFill>
              </a:rPr>
              <a:t>Elektromagnetika</a:t>
            </a:r>
            <a:r>
              <a:rPr lang="en-US" sz="1400" dirty="0" smtClean="0">
                <a:solidFill>
                  <a:schemeClr val="tx1"/>
                </a:solidFill>
              </a:rPr>
              <a:t> I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9" name="Picture 2" descr="D:\flashdisk\LECTURE\Semester Ganjil 2014-2015\FEG2C3 - Elektromagnetika I\0 PROGRESS HIBAH E-LEARNING TAHUN 2014\2 Modul Multimedia\School_Of_Electrical_Engineering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715000"/>
            <a:ext cx="1767157" cy="457200"/>
          </a:xfrm>
          <a:prstGeom prst="rect">
            <a:avLst/>
          </a:prstGeom>
          <a:noFill/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0070C0"/>
                </a:solidFill>
                <a:effectLst/>
              </a:rPr>
              <a:t>Parameter </a:t>
            </a:r>
            <a:r>
              <a:rPr lang="en-US" sz="2800" b="1" dirty="0" err="1" smtClean="0">
                <a:solidFill>
                  <a:srgbClr val="0070C0"/>
                </a:solidFill>
                <a:effectLst/>
              </a:rPr>
              <a:t>Perambatan</a:t>
            </a:r>
            <a:r>
              <a:rPr lang="en-US" sz="2800" b="1" dirty="0" smtClean="0">
                <a:solidFill>
                  <a:srgbClr val="0070C0"/>
                </a:solidFill>
                <a:effectLst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/>
              </a:rPr>
              <a:t>Gelombang</a:t>
            </a:r>
            <a:r>
              <a:rPr lang="en-US" sz="2800" b="1" dirty="0" smtClean="0">
                <a:solidFill>
                  <a:srgbClr val="0070C0"/>
                </a:solidFill>
                <a:effectLst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/>
              </a:rPr>
              <a:t>Elektromagnetik</a:t>
            </a:r>
            <a:endParaRPr lang="en-US" sz="2800" b="1" dirty="0">
              <a:solidFill>
                <a:srgbClr val="0070C0"/>
              </a:solidFill>
              <a:effectLst/>
            </a:endParaRPr>
          </a:p>
        </p:txBody>
      </p:sp>
      <p:sp>
        <p:nvSpPr>
          <p:cNvPr id="114" name="Text Box 7"/>
          <p:cNvSpPr txBox="1">
            <a:spLocks noChangeArrowheads="1"/>
          </p:cNvSpPr>
          <p:nvPr/>
        </p:nvSpPr>
        <p:spPr bwMode="auto">
          <a:xfrm>
            <a:off x="533400" y="685800"/>
            <a:ext cx="7543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200" dirty="0" smtClean="0"/>
              <a:t>3 </a:t>
            </a:r>
            <a:r>
              <a:rPr lang="en-US" sz="2200" dirty="0" err="1" smtClean="0"/>
              <a:t>persamaan</a:t>
            </a:r>
            <a:r>
              <a:rPr lang="en-US" sz="2200" dirty="0" smtClean="0"/>
              <a:t>  gel  yang  </a:t>
            </a:r>
            <a:r>
              <a:rPr lang="en-US" sz="2200" dirty="0" err="1" smtClean="0"/>
              <a:t>penting</a:t>
            </a:r>
            <a:r>
              <a:rPr lang="en-US" sz="2200" dirty="0" smtClean="0"/>
              <a:t>  ( </a:t>
            </a:r>
            <a:r>
              <a:rPr lang="en-US" sz="2200" dirty="0" err="1" smtClean="0"/>
              <a:t>misal</a:t>
            </a:r>
            <a:r>
              <a:rPr lang="en-US" sz="2200" dirty="0" smtClean="0"/>
              <a:t>  </a:t>
            </a:r>
            <a:r>
              <a:rPr lang="en-US" sz="2200" dirty="0" err="1" smtClean="0"/>
              <a:t>merambat</a:t>
            </a:r>
            <a:r>
              <a:rPr lang="en-US" sz="2200" dirty="0" smtClean="0"/>
              <a:t> </a:t>
            </a:r>
            <a:r>
              <a:rPr lang="en-US" sz="2200" dirty="0" err="1" smtClean="0"/>
              <a:t>arah</a:t>
            </a:r>
            <a:r>
              <a:rPr lang="en-US" sz="2200" dirty="0" smtClean="0"/>
              <a:t> </a:t>
            </a:r>
            <a:r>
              <a:rPr lang="en-US" sz="2200" dirty="0" err="1" smtClean="0"/>
              <a:t>sb</a:t>
            </a:r>
            <a:r>
              <a:rPr lang="en-US" sz="2200" dirty="0" smtClean="0"/>
              <a:t> – z ) :  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64" name="Rectangle 8"/>
          <p:cNvSpPr>
            <a:spLocks noChangeArrowheads="1"/>
          </p:cNvSpPr>
          <p:nvPr/>
        </p:nvSpPr>
        <p:spPr bwMode="auto">
          <a:xfrm>
            <a:off x="0" y="1047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46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67" name="Rectangle 11"/>
          <p:cNvSpPr>
            <a:spLocks noChangeArrowheads="1"/>
          </p:cNvSpPr>
          <p:nvPr/>
        </p:nvSpPr>
        <p:spPr bwMode="auto">
          <a:xfrm>
            <a:off x="0" y="1476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46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70" name="Rectangle 14"/>
          <p:cNvSpPr>
            <a:spLocks noChangeArrowheads="1"/>
          </p:cNvSpPr>
          <p:nvPr/>
        </p:nvSpPr>
        <p:spPr bwMode="auto">
          <a:xfrm>
            <a:off x="0" y="1476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472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73" name="Rectangle 17"/>
          <p:cNvSpPr>
            <a:spLocks noChangeArrowheads="1"/>
          </p:cNvSpPr>
          <p:nvPr/>
        </p:nvSpPr>
        <p:spPr bwMode="auto">
          <a:xfrm>
            <a:off x="0" y="1476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47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77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78" name="Rectangle 22"/>
          <p:cNvSpPr>
            <a:spLocks noChangeArrowheads="1"/>
          </p:cNvSpPr>
          <p:nvPr/>
        </p:nvSpPr>
        <p:spPr bwMode="auto">
          <a:xfrm>
            <a:off x="0" y="85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480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81" name="Rectangle 25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485" name="Rectangle 29"/>
          <p:cNvSpPr>
            <a:spLocks noChangeArrowheads="1"/>
          </p:cNvSpPr>
          <p:nvPr/>
        </p:nvSpPr>
        <p:spPr bwMode="auto">
          <a:xfrm>
            <a:off x="533400" y="1295400"/>
            <a:ext cx="8153400" cy="2743200"/>
          </a:xfrm>
          <a:prstGeom prst="rect">
            <a:avLst/>
          </a:prstGeom>
          <a:solidFill>
            <a:srgbClr val="FAF8A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5483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5476" name="Picture 2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5800" y="1657350"/>
            <a:ext cx="3000375" cy="400050"/>
          </a:xfrm>
          <a:prstGeom prst="rect">
            <a:avLst/>
          </a:prstGeom>
          <a:noFill/>
        </p:spPr>
      </p:pic>
      <p:pic>
        <p:nvPicPr>
          <p:cNvPr id="275482" name="Picture 2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0" y="1524000"/>
            <a:ext cx="819150" cy="609600"/>
          </a:xfrm>
          <a:prstGeom prst="rect">
            <a:avLst/>
          </a:prstGeom>
          <a:noFill/>
        </p:spPr>
      </p:pic>
      <p:sp>
        <p:nvSpPr>
          <p:cNvPr id="275484" name="Rectangle 28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48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89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91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93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95" name="Rectangle 3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98" name="Rectangle 4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99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501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503" name="Rectangle 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506" name="Rectangle 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508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17" name="Rectangle 5"/>
          <p:cNvSpPr>
            <a:spLocks noChangeArrowheads="1"/>
          </p:cNvSpPr>
          <p:nvPr/>
        </p:nvSpPr>
        <p:spPr bwMode="auto">
          <a:xfrm>
            <a:off x="0" y="10096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05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0518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2286000"/>
            <a:ext cx="4795966" cy="428625"/>
          </a:xfrm>
          <a:prstGeom prst="rect">
            <a:avLst/>
          </a:prstGeom>
          <a:noFill/>
        </p:spPr>
      </p:pic>
      <p:sp>
        <p:nvSpPr>
          <p:cNvPr id="32052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0520" name="Picture 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24600" y="2209800"/>
            <a:ext cx="990600" cy="552450"/>
          </a:xfrm>
          <a:prstGeom prst="rect">
            <a:avLst/>
          </a:prstGeom>
          <a:noFill/>
        </p:spPr>
      </p:pic>
      <p:sp>
        <p:nvSpPr>
          <p:cNvPr id="32052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2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0524" name="Picture 1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24600" y="2895600"/>
            <a:ext cx="676275" cy="552450"/>
          </a:xfrm>
          <a:prstGeom prst="rect">
            <a:avLst/>
          </a:prstGeom>
          <a:noFill/>
        </p:spPr>
      </p:pic>
      <p:sp>
        <p:nvSpPr>
          <p:cNvPr id="32052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0526" name="Picture 1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799" y="2819400"/>
            <a:ext cx="4979963" cy="685800"/>
          </a:xfrm>
          <a:prstGeom prst="rect">
            <a:avLst/>
          </a:prstGeom>
          <a:noFill/>
        </p:spPr>
      </p:pic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685800" y="3581400"/>
            <a:ext cx="7924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200" dirty="0" smtClean="0"/>
              <a:t> </a:t>
            </a:r>
            <a:r>
              <a:rPr lang="en-US" sz="2200" dirty="0" err="1" smtClean="0"/>
              <a:t>Pahami</a:t>
            </a:r>
            <a:r>
              <a:rPr lang="en-US" sz="2200" dirty="0" smtClean="0"/>
              <a:t>  </a:t>
            </a:r>
            <a:r>
              <a:rPr lang="en-US" sz="2200" b="1" dirty="0" err="1" smtClean="0">
                <a:solidFill>
                  <a:srgbClr val="C00000"/>
                </a:solidFill>
              </a:rPr>
              <a:t>arah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rambat</a:t>
            </a:r>
            <a:r>
              <a:rPr lang="en-US" sz="2200" b="1" dirty="0" smtClean="0">
                <a:solidFill>
                  <a:srgbClr val="C00000"/>
                </a:solidFill>
              </a:rPr>
              <a:t>  gel </a:t>
            </a:r>
            <a:r>
              <a:rPr lang="en-US" sz="2200" b="1" dirty="0" err="1" smtClean="0">
                <a:solidFill>
                  <a:srgbClr val="C00000"/>
                </a:solidFill>
              </a:rPr>
              <a:t>dan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arah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vektor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medan</a:t>
            </a:r>
            <a:r>
              <a:rPr lang="en-US" sz="2200" b="1" dirty="0" smtClean="0">
                <a:solidFill>
                  <a:srgbClr val="C00000"/>
                </a:solidFill>
              </a:rPr>
              <a:t>  </a:t>
            </a:r>
            <a:r>
              <a:rPr lang="en-US" sz="2200" dirty="0" smtClean="0"/>
              <a:t>pd 3 </a:t>
            </a:r>
            <a:r>
              <a:rPr lang="en-US" sz="2200" dirty="0" err="1" smtClean="0"/>
              <a:t>pers</a:t>
            </a:r>
            <a:r>
              <a:rPr lang="en-US" sz="2200" dirty="0" smtClean="0"/>
              <a:t> </a:t>
            </a:r>
            <a:r>
              <a:rPr lang="en-US" sz="2200" dirty="0" err="1" smtClean="0"/>
              <a:t>tsb</a:t>
            </a:r>
            <a:r>
              <a:rPr lang="en-US" sz="2200" dirty="0" smtClean="0"/>
              <a:t>    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2052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31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33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36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37" name="Rectangle 25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0539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40" name="Rectangle 28"/>
          <p:cNvSpPr>
            <a:spLocks noChangeArrowheads="1"/>
          </p:cNvSpPr>
          <p:nvPr/>
        </p:nvSpPr>
        <p:spPr bwMode="auto">
          <a:xfrm>
            <a:off x="0" y="1085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51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685800" y="4522113"/>
            <a:ext cx="1447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200" dirty="0" err="1" smtClean="0"/>
              <a:t>Beberapa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191000" y="4808388"/>
            <a:ext cx="1981200" cy="44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200" b="1" dirty="0" smtClean="0">
                <a:solidFill>
                  <a:srgbClr val="FF0000"/>
                </a:solidFill>
              </a:rPr>
              <a:t>(2)</a:t>
            </a:r>
            <a:r>
              <a:rPr lang="en-US" sz="2200" dirty="0" smtClean="0"/>
              <a:t>. </a:t>
            </a:r>
            <a:r>
              <a:rPr lang="en-US" sz="2200" dirty="0" err="1" smtClean="0"/>
              <a:t>Redaman</a:t>
            </a:r>
            <a:r>
              <a:rPr lang="en-US" sz="2200" dirty="0" smtClean="0"/>
              <a:t>          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320532" name="Picture 20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2800" y="4290558"/>
            <a:ext cx="962025" cy="357642"/>
          </a:xfrm>
          <a:prstGeom prst="rect">
            <a:avLst/>
          </a:prstGeom>
          <a:noFill/>
        </p:spPr>
      </p:pic>
      <p:pic>
        <p:nvPicPr>
          <p:cNvPr id="320535" name="Picture 23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0" y="4777669"/>
            <a:ext cx="1600201" cy="556331"/>
          </a:xfrm>
          <a:prstGeom prst="rect">
            <a:avLst/>
          </a:prstGeom>
          <a:noFill/>
        </p:spPr>
      </p:pic>
      <p:sp>
        <p:nvSpPr>
          <p:cNvPr id="79" name="Text Box 7"/>
          <p:cNvSpPr txBox="1">
            <a:spLocks noChangeArrowheads="1"/>
          </p:cNvSpPr>
          <p:nvPr/>
        </p:nvSpPr>
        <p:spPr bwMode="auto">
          <a:xfrm>
            <a:off x="4191000" y="5341788"/>
            <a:ext cx="3886200" cy="44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200" b="1" dirty="0" smtClean="0">
                <a:solidFill>
                  <a:srgbClr val="FF0000"/>
                </a:solidFill>
              </a:rPr>
              <a:t>(3)</a:t>
            </a:r>
            <a:r>
              <a:rPr lang="en-US" sz="2200" dirty="0" smtClean="0"/>
              <a:t>. </a:t>
            </a:r>
            <a:r>
              <a:rPr lang="en-US" sz="2200" dirty="0" err="1" smtClean="0"/>
              <a:t>Bilangan</a:t>
            </a:r>
            <a:r>
              <a:rPr lang="en-US" sz="2200" dirty="0" smtClean="0"/>
              <a:t> </a:t>
            </a:r>
            <a:r>
              <a:rPr lang="en-US" sz="2200" dirty="0" err="1" smtClean="0"/>
              <a:t>gelombang</a:t>
            </a:r>
            <a:r>
              <a:rPr lang="en-US" sz="2200" dirty="0" smtClean="0"/>
              <a:t>           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320538" name="Picture 26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39000" y="5257800"/>
            <a:ext cx="1295400" cy="556332"/>
          </a:xfrm>
          <a:prstGeom prst="rect">
            <a:avLst/>
          </a:prstGeom>
          <a:noFill/>
        </p:spPr>
      </p:pic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4191000" y="4267200"/>
            <a:ext cx="2895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200" b="1" dirty="0" smtClean="0">
                <a:solidFill>
                  <a:srgbClr val="FF0000"/>
                </a:solidFill>
              </a:rPr>
              <a:t>(1)</a:t>
            </a:r>
            <a:r>
              <a:rPr lang="en-US" sz="2200" dirty="0" smtClean="0"/>
              <a:t>.  </a:t>
            </a:r>
            <a:r>
              <a:rPr lang="en-US" sz="2200" dirty="0" err="1" smtClean="0"/>
              <a:t>Impedansi</a:t>
            </a:r>
            <a:r>
              <a:rPr lang="en-US" sz="2200" dirty="0" smtClean="0"/>
              <a:t> medium        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685800" y="4876800"/>
            <a:ext cx="2514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200" dirty="0" smtClean="0"/>
              <a:t>Parameter </a:t>
            </a:r>
            <a:r>
              <a:rPr lang="en-US" sz="2200" dirty="0" err="1" smtClean="0"/>
              <a:t>penting</a:t>
            </a:r>
            <a:r>
              <a:rPr lang="en-US" sz="2200" dirty="0" smtClean="0"/>
              <a:t>           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3" name="Right Arrow 72"/>
          <p:cNvSpPr/>
          <p:nvPr/>
        </p:nvSpPr>
        <p:spPr>
          <a:xfrm>
            <a:off x="3352800" y="4876800"/>
            <a:ext cx="533400" cy="304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0276" name="Picture 4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1447800"/>
            <a:ext cx="3705225" cy="733425"/>
          </a:xfrm>
          <a:prstGeom prst="rect">
            <a:avLst/>
          </a:prstGeom>
          <a:noFill/>
        </p:spPr>
      </p:pic>
      <p:sp>
        <p:nvSpPr>
          <p:cNvPr id="310278" name="Rectangle 6"/>
          <p:cNvSpPr>
            <a:spLocks noChangeArrowheads="1"/>
          </p:cNvSpPr>
          <p:nvPr/>
        </p:nvSpPr>
        <p:spPr bwMode="auto">
          <a:xfrm>
            <a:off x="0" y="1190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29119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 Box 10"/>
          <p:cNvSpPr txBox="1">
            <a:spLocks noChangeArrowheads="1"/>
          </p:cNvSpPr>
          <p:nvPr/>
        </p:nvSpPr>
        <p:spPr bwMode="auto">
          <a:xfrm>
            <a:off x="7467600" y="4419600"/>
            <a:ext cx="1295400" cy="369332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000" dirty="0" smtClean="0"/>
              <a:t> </a:t>
            </a:r>
            <a:r>
              <a:rPr lang="en-US" sz="2000" b="1" dirty="0" err="1" smtClean="0"/>
              <a:t>sumbu</a:t>
            </a:r>
            <a:r>
              <a:rPr lang="en-US" sz="2000" b="1" dirty="0" smtClean="0"/>
              <a:t> Z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382000" y="5943600"/>
            <a:ext cx="609600" cy="365125"/>
          </a:xfrm>
        </p:spPr>
        <p:txBody>
          <a:bodyPr/>
          <a:lstStyle/>
          <a:p>
            <a:fld id="{BF38D51C-8F62-47D0-B6B1-81E2294A8531}" type="slidenum">
              <a:rPr lang="en-US" sz="1400" smtClean="0">
                <a:solidFill>
                  <a:schemeClr val="tx1"/>
                </a:solidFill>
              </a:rPr>
              <a:pPr/>
              <a:t>5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048000" y="6111875"/>
            <a:ext cx="28956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</a:rPr>
              <a:t>FEG2C3  </a:t>
            </a:r>
            <a:r>
              <a:rPr lang="en-US" sz="1400" dirty="0" err="1" smtClean="0">
                <a:solidFill>
                  <a:schemeClr val="tx1"/>
                </a:solidFill>
              </a:rPr>
              <a:t>Elektromagnetika</a:t>
            </a:r>
            <a:r>
              <a:rPr lang="en-US" sz="1400" dirty="0" smtClean="0">
                <a:solidFill>
                  <a:schemeClr val="tx1"/>
                </a:solidFill>
              </a:rPr>
              <a:t> I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9" name="Picture 2" descr="D:\flashdisk\LECTURE\Semester Ganjil 2014-2015\FEG2C3 - Elektromagnetika I\0 PROGRESS HIBAH E-LEARNING TAHUN 2014\2 Modul Multimedia\School_Of_Electrical_Engineering1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5943600"/>
            <a:ext cx="1767157" cy="457200"/>
          </a:xfrm>
          <a:prstGeom prst="rect">
            <a:avLst/>
          </a:prstGeom>
          <a:noFill/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8229600" cy="762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 smtClean="0">
                <a:solidFill>
                  <a:srgbClr val="0070C0"/>
                </a:solidFill>
              </a:rPr>
              <a:t>Perambatan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Gelombang</a:t>
            </a:r>
            <a:r>
              <a:rPr lang="en-US" sz="2800" b="1" dirty="0" smtClean="0">
                <a:solidFill>
                  <a:srgbClr val="0070C0"/>
                </a:solidFill>
              </a:rPr>
              <a:t>  </a:t>
            </a:r>
            <a:r>
              <a:rPr lang="en-US" sz="2800" b="1" dirty="0" err="1" smtClean="0">
                <a:solidFill>
                  <a:srgbClr val="0070C0"/>
                </a:solidFill>
              </a:rPr>
              <a:t>teredam</a:t>
            </a:r>
            <a:r>
              <a:rPr lang="en-US" sz="2800" b="1" dirty="0" smtClean="0">
                <a:solidFill>
                  <a:srgbClr val="0070C0"/>
                </a:solidFill>
              </a:rPr>
              <a:t>  (           ) </a:t>
            </a:r>
            <a:endParaRPr lang="en-US" sz="2800" b="1" dirty="0">
              <a:solidFill>
                <a:srgbClr val="0070C0"/>
              </a:solidFill>
              <a:effectLst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432263" y="2514600"/>
            <a:ext cx="6034087" cy="3200400"/>
            <a:chOff x="216" y="1878"/>
            <a:chExt cx="4116" cy="2016"/>
          </a:xfrm>
        </p:grpSpPr>
        <p:sp>
          <p:nvSpPr>
            <p:cNvPr id="37" name="Line 16"/>
            <p:cNvSpPr>
              <a:spLocks noChangeShapeType="1"/>
            </p:cNvSpPr>
            <p:nvPr/>
          </p:nvSpPr>
          <p:spPr bwMode="auto">
            <a:xfrm>
              <a:off x="732" y="1878"/>
              <a:ext cx="0" cy="12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7"/>
            <p:cNvSpPr>
              <a:spLocks noChangeShapeType="1"/>
            </p:cNvSpPr>
            <p:nvPr/>
          </p:nvSpPr>
          <p:spPr bwMode="auto">
            <a:xfrm flipH="1">
              <a:off x="216" y="3162"/>
              <a:ext cx="516" cy="7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8"/>
            <p:cNvSpPr>
              <a:spLocks/>
            </p:cNvSpPr>
            <p:nvPr/>
          </p:nvSpPr>
          <p:spPr bwMode="auto">
            <a:xfrm>
              <a:off x="732" y="2370"/>
              <a:ext cx="2892" cy="546"/>
            </a:xfrm>
            <a:custGeom>
              <a:avLst/>
              <a:gdLst>
                <a:gd name="T0" fmla="*/ 0 w 2892"/>
                <a:gd name="T1" fmla="*/ 0 h 546"/>
                <a:gd name="T2" fmla="*/ 246 w 2892"/>
                <a:gd name="T3" fmla="*/ 126 h 546"/>
                <a:gd name="T4" fmla="*/ 474 w 2892"/>
                <a:gd name="T5" fmla="*/ 216 h 546"/>
                <a:gd name="T6" fmla="*/ 798 w 2892"/>
                <a:gd name="T7" fmla="*/ 312 h 546"/>
                <a:gd name="T8" fmla="*/ 1074 w 2892"/>
                <a:gd name="T9" fmla="*/ 384 h 546"/>
                <a:gd name="T10" fmla="*/ 1464 w 2892"/>
                <a:gd name="T11" fmla="*/ 444 h 546"/>
                <a:gd name="T12" fmla="*/ 2028 w 2892"/>
                <a:gd name="T13" fmla="*/ 510 h 546"/>
                <a:gd name="T14" fmla="*/ 2436 w 2892"/>
                <a:gd name="T15" fmla="*/ 534 h 546"/>
                <a:gd name="T16" fmla="*/ 2892 w 2892"/>
                <a:gd name="T17" fmla="*/ 546 h 5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2"/>
                <a:gd name="T28" fmla="*/ 0 h 546"/>
                <a:gd name="T29" fmla="*/ 2892 w 2892"/>
                <a:gd name="T30" fmla="*/ 546 h 5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2" h="546">
                  <a:moveTo>
                    <a:pt x="0" y="0"/>
                  </a:moveTo>
                  <a:cubicBezTo>
                    <a:pt x="83" y="45"/>
                    <a:pt x="167" y="90"/>
                    <a:pt x="246" y="126"/>
                  </a:cubicBezTo>
                  <a:cubicBezTo>
                    <a:pt x="325" y="162"/>
                    <a:pt x="382" y="185"/>
                    <a:pt x="474" y="216"/>
                  </a:cubicBezTo>
                  <a:cubicBezTo>
                    <a:pt x="566" y="247"/>
                    <a:pt x="698" y="284"/>
                    <a:pt x="798" y="312"/>
                  </a:cubicBezTo>
                  <a:cubicBezTo>
                    <a:pt x="898" y="340"/>
                    <a:pt x="963" y="362"/>
                    <a:pt x="1074" y="384"/>
                  </a:cubicBezTo>
                  <a:cubicBezTo>
                    <a:pt x="1185" y="406"/>
                    <a:pt x="1305" y="423"/>
                    <a:pt x="1464" y="444"/>
                  </a:cubicBezTo>
                  <a:cubicBezTo>
                    <a:pt x="1623" y="465"/>
                    <a:pt x="1866" y="495"/>
                    <a:pt x="2028" y="510"/>
                  </a:cubicBezTo>
                  <a:cubicBezTo>
                    <a:pt x="2190" y="525"/>
                    <a:pt x="2292" y="528"/>
                    <a:pt x="2436" y="534"/>
                  </a:cubicBezTo>
                  <a:cubicBezTo>
                    <a:pt x="2580" y="540"/>
                    <a:pt x="2736" y="543"/>
                    <a:pt x="2892" y="546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9"/>
            <p:cNvSpPr>
              <a:spLocks/>
            </p:cNvSpPr>
            <p:nvPr/>
          </p:nvSpPr>
          <p:spPr bwMode="auto">
            <a:xfrm>
              <a:off x="738" y="2388"/>
              <a:ext cx="3318" cy="1125"/>
            </a:xfrm>
            <a:custGeom>
              <a:avLst/>
              <a:gdLst>
                <a:gd name="T0" fmla="*/ 0 w 3318"/>
                <a:gd name="T1" fmla="*/ 0 h 1125"/>
                <a:gd name="T2" fmla="*/ 132 w 3318"/>
                <a:gd name="T3" fmla="*/ 60 h 1125"/>
                <a:gd name="T4" fmla="*/ 222 w 3318"/>
                <a:gd name="T5" fmla="*/ 150 h 1125"/>
                <a:gd name="T6" fmla="*/ 282 w 3318"/>
                <a:gd name="T7" fmla="*/ 264 h 1125"/>
                <a:gd name="T8" fmla="*/ 396 w 3318"/>
                <a:gd name="T9" fmla="*/ 486 h 1125"/>
                <a:gd name="T10" fmla="*/ 486 w 3318"/>
                <a:gd name="T11" fmla="*/ 726 h 1125"/>
                <a:gd name="T12" fmla="*/ 576 w 3318"/>
                <a:gd name="T13" fmla="*/ 882 h 1125"/>
                <a:gd name="T14" fmla="*/ 696 w 3318"/>
                <a:gd name="T15" fmla="*/ 1002 h 1125"/>
                <a:gd name="T16" fmla="*/ 834 w 3318"/>
                <a:gd name="T17" fmla="*/ 1098 h 1125"/>
                <a:gd name="T18" fmla="*/ 1038 w 3318"/>
                <a:gd name="T19" fmla="*/ 1116 h 1125"/>
                <a:gd name="T20" fmla="*/ 1218 w 3318"/>
                <a:gd name="T21" fmla="*/ 1044 h 1125"/>
                <a:gd name="T22" fmla="*/ 1446 w 3318"/>
                <a:gd name="T23" fmla="*/ 864 h 1125"/>
                <a:gd name="T24" fmla="*/ 1704 w 3318"/>
                <a:gd name="T25" fmla="*/ 636 h 1125"/>
                <a:gd name="T26" fmla="*/ 1920 w 3318"/>
                <a:gd name="T27" fmla="*/ 516 h 1125"/>
                <a:gd name="T28" fmla="*/ 2118 w 3318"/>
                <a:gd name="T29" fmla="*/ 504 h 1125"/>
                <a:gd name="T30" fmla="*/ 2292 w 3318"/>
                <a:gd name="T31" fmla="*/ 552 h 1125"/>
                <a:gd name="T32" fmla="*/ 2490 w 3318"/>
                <a:gd name="T33" fmla="*/ 690 h 1125"/>
                <a:gd name="T34" fmla="*/ 2682 w 3318"/>
                <a:gd name="T35" fmla="*/ 816 h 1125"/>
                <a:gd name="T36" fmla="*/ 2820 w 3318"/>
                <a:gd name="T37" fmla="*/ 900 h 1125"/>
                <a:gd name="T38" fmla="*/ 2994 w 3318"/>
                <a:gd name="T39" fmla="*/ 1002 h 1125"/>
                <a:gd name="T40" fmla="*/ 3210 w 3318"/>
                <a:gd name="T41" fmla="*/ 1014 h 1125"/>
                <a:gd name="T42" fmla="*/ 3318 w 3318"/>
                <a:gd name="T43" fmla="*/ 948 h 112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318"/>
                <a:gd name="T67" fmla="*/ 0 h 1125"/>
                <a:gd name="T68" fmla="*/ 3318 w 3318"/>
                <a:gd name="T69" fmla="*/ 1125 h 112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318" h="1125">
                  <a:moveTo>
                    <a:pt x="0" y="0"/>
                  </a:moveTo>
                  <a:cubicBezTo>
                    <a:pt x="47" y="17"/>
                    <a:pt x="95" y="35"/>
                    <a:pt x="132" y="60"/>
                  </a:cubicBezTo>
                  <a:cubicBezTo>
                    <a:pt x="169" y="85"/>
                    <a:pt x="197" y="116"/>
                    <a:pt x="222" y="150"/>
                  </a:cubicBezTo>
                  <a:cubicBezTo>
                    <a:pt x="247" y="184"/>
                    <a:pt x="253" y="208"/>
                    <a:pt x="282" y="264"/>
                  </a:cubicBezTo>
                  <a:cubicBezTo>
                    <a:pt x="311" y="320"/>
                    <a:pt x="362" y="409"/>
                    <a:pt x="396" y="486"/>
                  </a:cubicBezTo>
                  <a:cubicBezTo>
                    <a:pt x="430" y="563"/>
                    <a:pt x="456" y="660"/>
                    <a:pt x="486" y="726"/>
                  </a:cubicBezTo>
                  <a:cubicBezTo>
                    <a:pt x="516" y="792"/>
                    <a:pt x="541" y="836"/>
                    <a:pt x="576" y="882"/>
                  </a:cubicBezTo>
                  <a:cubicBezTo>
                    <a:pt x="611" y="928"/>
                    <a:pt x="653" y="966"/>
                    <a:pt x="696" y="1002"/>
                  </a:cubicBezTo>
                  <a:cubicBezTo>
                    <a:pt x="739" y="1038"/>
                    <a:pt x="777" y="1079"/>
                    <a:pt x="834" y="1098"/>
                  </a:cubicBezTo>
                  <a:cubicBezTo>
                    <a:pt x="891" y="1117"/>
                    <a:pt x="974" y="1125"/>
                    <a:pt x="1038" y="1116"/>
                  </a:cubicBezTo>
                  <a:cubicBezTo>
                    <a:pt x="1102" y="1107"/>
                    <a:pt x="1150" y="1086"/>
                    <a:pt x="1218" y="1044"/>
                  </a:cubicBezTo>
                  <a:cubicBezTo>
                    <a:pt x="1286" y="1002"/>
                    <a:pt x="1365" y="932"/>
                    <a:pt x="1446" y="864"/>
                  </a:cubicBezTo>
                  <a:cubicBezTo>
                    <a:pt x="1527" y="796"/>
                    <a:pt x="1625" y="694"/>
                    <a:pt x="1704" y="636"/>
                  </a:cubicBezTo>
                  <a:cubicBezTo>
                    <a:pt x="1783" y="578"/>
                    <a:pt x="1851" y="538"/>
                    <a:pt x="1920" y="516"/>
                  </a:cubicBezTo>
                  <a:cubicBezTo>
                    <a:pt x="1989" y="494"/>
                    <a:pt x="2056" y="498"/>
                    <a:pt x="2118" y="504"/>
                  </a:cubicBezTo>
                  <a:cubicBezTo>
                    <a:pt x="2180" y="510"/>
                    <a:pt x="2230" y="521"/>
                    <a:pt x="2292" y="552"/>
                  </a:cubicBezTo>
                  <a:cubicBezTo>
                    <a:pt x="2354" y="583"/>
                    <a:pt x="2425" y="646"/>
                    <a:pt x="2490" y="690"/>
                  </a:cubicBezTo>
                  <a:cubicBezTo>
                    <a:pt x="2555" y="734"/>
                    <a:pt x="2627" y="781"/>
                    <a:pt x="2682" y="816"/>
                  </a:cubicBezTo>
                  <a:cubicBezTo>
                    <a:pt x="2737" y="851"/>
                    <a:pt x="2768" y="869"/>
                    <a:pt x="2820" y="900"/>
                  </a:cubicBezTo>
                  <a:cubicBezTo>
                    <a:pt x="2872" y="931"/>
                    <a:pt x="2929" y="983"/>
                    <a:pt x="2994" y="1002"/>
                  </a:cubicBezTo>
                  <a:cubicBezTo>
                    <a:pt x="3059" y="1021"/>
                    <a:pt x="3156" y="1023"/>
                    <a:pt x="3210" y="1014"/>
                  </a:cubicBezTo>
                  <a:cubicBezTo>
                    <a:pt x="3264" y="1005"/>
                    <a:pt x="3300" y="959"/>
                    <a:pt x="3318" y="948"/>
                  </a:cubicBezTo>
                </a:path>
              </a:pathLst>
            </a:custGeom>
            <a:noFill/>
            <a:ln w="15875">
              <a:solidFill>
                <a:srgbClr val="368C36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20"/>
            <p:cNvSpPr>
              <a:spLocks/>
            </p:cNvSpPr>
            <p:nvPr/>
          </p:nvSpPr>
          <p:spPr bwMode="auto">
            <a:xfrm>
              <a:off x="444" y="2875"/>
              <a:ext cx="3498" cy="707"/>
            </a:xfrm>
            <a:custGeom>
              <a:avLst/>
              <a:gdLst>
                <a:gd name="T0" fmla="*/ 0 w 3498"/>
                <a:gd name="T1" fmla="*/ 707 h 707"/>
                <a:gd name="T2" fmla="*/ 168 w 3498"/>
                <a:gd name="T3" fmla="*/ 635 h 707"/>
                <a:gd name="T4" fmla="*/ 402 w 3498"/>
                <a:gd name="T5" fmla="*/ 479 h 707"/>
                <a:gd name="T6" fmla="*/ 654 w 3498"/>
                <a:gd name="T7" fmla="*/ 239 h 707"/>
                <a:gd name="T8" fmla="*/ 870 w 3498"/>
                <a:gd name="T9" fmla="*/ 83 h 707"/>
                <a:gd name="T10" fmla="*/ 1080 w 3498"/>
                <a:gd name="T11" fmla="*/ 17 h 707"/>
                <a:gd name="T12" fmla="*/ 1290 w 3498"/>
                <a:gd name="T13" fmla="*/ 5 h 707"/>
                <a:gd name="T14" fmla="*/ 1458 w 3498"/>
                <a:gd name="T15" fmla="*/ 47 h 707"/>
                <a:gd name="T16" fmla="*/ 1572 w 3498"/>
                <a:gd name="T17" fmla="*/ 137 h 707"/>
                <a:gd name="T18" fmla="*/ 1674 w 3498"/>
                <a:gd name="T19" fmla="*/ 299 h 707"/>
                <a:gd name="T20" fmla="*/ 1776 w 3498"/>
                <a:gd name="T21" fmla="*/ 443 h 707"/>
                <a:gd name="T22" fmla="*/ 1890 w 3498"/>
                <a:gd name="T23" fmla="*/ 509 h 707"/>
                <a:gd name="T24" fmla="*/ 2076 w 3498"/>
                <a:gd name="T25" fmla="*/ 521 h 707"/>
                <a:gd name="T26" fmla="*/ 2292 w 3498"/>
                <a:gd name="T27" fmla="*/ 485 h 707"/>
                <a:gd name="T28" fmla="*/ 2598 w 3498"/>
                <a:gd name="T29" fmla="*/ 323 h 707"/>
                <a:gd name="T30" fmla="*/ 2844 w 3498"/>
                <a:gd name="T31" fmla="*/ 173 h 707"/>
                <a:gd name="T32" fmla="*/ 3036 w 3498"/>
                <a:gd name="T33" fmla="*/ 83 h 707"/>
                <a:gd name="T34" fmla="*/ 3276 w 3498"/>
                <a:gd name="T35" fmla="*/ 41 h 707"/>
                <a:gd name="T36" fmla="*/ 3450 w 3498"/>
                <a:gd name="T37" fmla="*/ 47 h 707"/>
                <a:gd name="T38" fmla="*/ 3498 w 3498"/>
                <a:gd name="T39" fmla="*/ 65 h 70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498"/>
                <a:gd name="T61" fmla="*/ 0 h 707"/>
                <a:gd name="T62" fmla="*/ 3498 w 3498"/>
                <a:gd name="T63" fmla="*/ 707 h 70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498" h="707">
                  <a:moveTo>
                    <a:pt x="0" y="707"/>
                  </a:moveTo>
                  <a:cubicBezTo>
                    <a:pt x="50" y="690"/>
                    <a:pt x="101" y="673"/>
                    <a:pt x="168" y="635"/>
                  </a:cubicBezTo>
                  <a:cubicBezTo>
                    <a:pt x="235" y="597"/>
                    <a:pt x="321" y="545"/>
                    <a:pt x="402" y="479"/>
                  </a:cubicBezTo>
                  <a:cubicBezTo>
                    <a:pt x="483" y="413"/>
                    <a:pt x="576" y="305"/>
                    <a:pt x="654" y="239"/>
                  </a:cubicBezTo>
                  <a:cubicBezTo>
                    <a:pt x="732" y="173"/>
                    <a:pt x="799" y="120"/>
                    <a:pt x="870" y="83"/>
                  </a:cubicBezTo>
                  <a:cubicBezTo>
                    <a:pt x="941" y="46"/>
                    <a:pt x="1010" y="30"/>
                    <a:pt x="1080" y="17"/>
                  </a:cubicBezTo>
                  <a:cubicBezTo>
                    <a:pt x="1150" y="4"/>
                    <a:pt x="1227" y="0"/>
                    <a:pt x="1290" y="5"/>
                  </a:cubicBezTo>
                  <a:cubicBezTo>
                    <a:pt x="1353" y="10"/>
                    <a:pt x="1411" y="25"/>
                    <a:pt x="1458" y="47"/>
                  </a:cubicBezTo>
                  <a:cubicBezTo>
                    <a:pt x="1505" y="69"/>
                    <a:pt x="1536" y="95"/>
                    <a:pt x="1572" y="137"/>
                  </a:cubicBezTo>
                  <a:cubicBezTo>
                    <a:pt x="1608" y="179"/>
                    <a:pt x="1640" y="248"/>
                    <a:pt x="1674" y="299"/>
                  </a:cubicBezTo>
                  <a:cubicBezTo>
                    <a:pt x="1708" y="350"/>
                    <a:pt x="1740" y="408"/>
                    <a:pt x="1776" y="443"/>
                  </a:cubicBezTo>
                  <a:cubicBezTo>
                    <a:pt x="1812" y="478"/>
                    <a:pt x="1840" y="496"/>
                    <a:pt x="1890" y="509"/>
                  </a:cubicBezTo>
                  <a:cubicBezTo>
                    <a:pt x="1940" y="522"/>
                    <a:pt x="2009" y="525"/>
                    <a:pt x="2076" y="521"/>
                  </a:cubicBezTo>
                  <a:cubicBezTo>
                    <a:pt x="2143" y="517"/>
                    <a:pt x="2205" y="518"/>
                    <a:pt x="2292" y="485"/>
                  </a:cubicBezTo>
                  <a:cubicBezTo>
                    <a:pt x="2379" y="452"/>
                    <a:pt x="2506" y="375"/>
                    <a:pt x="2598" y="323"/>
                  </a:cubicBezTo>
                  <a:cubicBezTo>
                    <a:pt x="2690" y="271"/>
                    <a:pt x="2771" y="213"/>
                    <a:pt x="2844" y="173"/>
                  </a:cubicBezTo>
                  <a:cubicBezTo>
                    <a:pt x="2917" y="133"/>
                    <a:pt x="2964" y="105"/>
                    <a:pt x="3036" y="83"/>
                  </a:cubicBezTo>
                  <a:cubicBezTo>
                    <a:pt x="3108" y="61"/>
                    <a:pt x="3207" y="47"/>
                    <a:pt x="3276" y="41"/>
                  </a:cubicBezTo>
                  <a:cubicBezTo>
                    <a:pt x="3345" y="35"/>
                    <a:pt x="3413" y="43"/>
                    <a:pt x="3450" y="47"/>
                  </a:cubicBezTo>
                  <a:cubicBezTo>
                    <a:pt x="3487" y="51"/>
                    <a:pt x="3492" y="58"/>
                    <a:pt x="3498" y="65"/>
                  </a:cubicBezTo>
                </a:path>
              </a:pathLst>
            </a:custGeom>
            <a:noFill/>
            <a:ln w="22225">
              <a:solidFill>
                <a:srgbClr val="FF33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1"/>
            <p:cNvSpPr>
              <a:spLocks noChangeShapeType="1"/>
            </p:cNvSpPr>
            <p:nvPr/>
          </p:nvSpPr>
          <p:spPr bwMode="auto">
            <a:xfrm flipV="1">
              <a:off x="798" y="2418"/>
              <a:ext cx="0" cy="732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>
              <a:off x="726" y="3162"/>
              <a:ext cx="3606" cy="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23"/>
            <p:cNvSpPr>
              <a:spLocks noChangeShapeType="1"/>
            </p:cNvSpPr>
            <p:nvPr/>
          </p:nvSpPr>
          <p:spPr bwMode="auto">
            <a:xfrm flipV="1">
              <a:off x="888" y="2472"/>
              <a:ext cx="0" cy="684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24"/>
            <p:cNvSpPr>
              <a:spLocks noChangeShapeType="1"/>
            </p:cNvSpPr>
            <p:nvPr/>
          </p:nvSpPr>
          <p:spPr bwMode="auto">
            <a:xfrm flipV="1">
              <a:off x="972" y="2580"/>
              <a:ext cx="6" cy="582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25"/>
            <p:cNvSpPr>
              <a:spLocks noChangeShapeType="1"/>
            </p:cNvSpPr>
            <p:nvPr/>
          </p:nvSpPr>
          <p:spPr bwMode="auto">
            <a:xfrm flipV="1">
              <a:off x="1038" y="2708"/>
              <a:ext cx="8" cy="448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26"/>
            <p:cNvSpPr>
              <a:spLocks noChangeShapeType="1"/>
            </p:cNvSpPr>
            <p:nvPr/>
          </p:nvSpPr>
          <p:spPr bwMode="auto">
            <a:xfrm flipH="1" flipV="1">
              <a:off x="1112" y="2848"/>
              <a:ext cx="4" cy="308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27"/>
            <p:cNvSpPr>
              <a:spLocks noChangeShapeType="1"/>
            </p:cNvSpPr>
            <p:nvPr/>
          </p:nvSpPr>
          <p:spPr bwMode="auto">
            <a:xfrm flipH="1" flipV="1">
              <a:off x="1182" y="3028"/>
              <a:ext cx="12" cy="12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28"/>
            <p:cNvSpPr>
              <a:spLocks noChangeShapeType="1"/>
            </p:cNvSpPr>
            <p:nvPr/>
          </p:nvSpPr>
          <p:spPr bwMode="auto">
            <a:xfrm flipH="1">
              <a:off x="566" y="3162"/>
              <a:ext cx="232" cy="36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29"/>
            <p:cNvSpPr>
              <a:spLocks noChangeShapeType="1"/>
            </p:cNvSpPr>
            <p:nvPr/>
          </p:nvSpPr>
          <p:spPr bwMode="auto">
            <a:xfrm flipH="1">
              <a:off x="686" y="3170"/>
              <a:ext cx="192" cy="27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30"/>
            <p:cNvSpPr>
              <a:spLocks noChangeShapeType="1"/>
            </p:cNvSpPr>
            <p:nvPr/>
          </p:nvSpPr>
          <p:spPr bwMode="auto">
            <a:xfrm flipH="1">
              <a:off x="854" y="3170"/>
              <a:ext cx="108" cy="15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31"/>
            <p:cNvSpPr>
              <a:spLocks noChangeShapeType="1"/>
            </p:cNvSpPr>
            <p:nvPr/>
          </p:nvSpPr>
          <p:spPr bwMode="auto">
            <a:xfrm flipV="1">
              <a:off x="1114" y="3022"/>
              <a:ext cx="96" cy="132"/>
            </a:xfrm>
            <a:prstGeom prst="line">
              <a:avLst/>
            </a:prstGeom>
            <a:noFill/>
            <a:ln w="28575">
              <a:solidFill>
                <a:srgbClr val="368C36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2"/>
            <p:cNvSpPr>
              <a:spLocks noChangeShapeType="1"/>
            </p:cNvSpPr>
            <p:nvPr/>
          </p:nvSpPr>
          <p:spPr bwMode="auto">
            <a:xfrm flipV="1">
              <a:off x="1198" y="2958"/>
              <a:ext cx="136" cy="1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3"/>
            <p:cNvSpPr>
              <a:spLocks noChangeShapeType="1"/>
            </p:cNvSpPr>
            <p:nvPr/>
          </p:nvSpPr>
          <p:spPr bwMode="auto">
            <a:xfrm flipV="1">
              <a:off x="1294" y="2906"/>
              <a:ext cx="156" cy="24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4"/>
            <p:cNvSpPr>
              <a:spLocks noChangeShapeType="1"/>
            </p:cNvSpPr>
            <p:nvPr/>
          </p:nvSpPr>
          <p:spPr bwMode="auto">
            <a:xfrm flipV="1">
              <a:off x="1386" y="2894"/>
              <a:ext cx="176" cy="26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35"/>
            <p:cNvSpPr>
              <a:spLocks noChangeShapeType="1"/>
            </p:cNvSpPr>
            <p:nvPr/>
          </p:nvSpPr>
          <p:spPr bwMode="auto">
            <a:xfrm flipV="1">
              <a:off x="1482" y="2878"/>
              <a:ext cx="184" cy="27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36"/>
            <p:cNvSpPr>
              <a:spLocks noChangeShapeType="1"/>
            </p:cNvSpPr>
            <p:nvPr/>
          </p:nvSpPr>
          <p:spPr bwMode="auto">
            <a:xfrm flipV="1">
              <a:off x="1570" y="2890"/>
              <a:ext cx="204" cy="2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37"/>
            <p:cNvSpPr>
              <a:spLocks noChangeShapeType="1"/>
            </p:cNvSpPr>
            <p:nvPr/>
          </p:nvSpPr>
          <p:spPr bwMode="auto">
            <a:xfrm flipV="1">
              <a:off x="1678" y="2898"/>
              <a:ext cx="204" cy="2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38"/>
            <p:cNvSpPr>
              <a:spLocks noChangeShapeType="1"/>
            </p:cNvSpPr>
            <p:nvPr/>
          </p:nvSpPr>
          <p:spPr bwMode="auto">
            <a:xfrm flipV="1">
              <a:off x="1790" y="2954"/>
              <a:ext cx="160" cy="20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39"/>
            <p:cNvSpPr>
              <a:spLocks noChangeShapeType="1"/>
            </p:cNvSpPr>
            <p:nvPr/>
          </p:nvSpPr>
          <p:spPr bwMode="auto">
            <a:xfrm flipV="1">
              <a:off x="1902" y="3014"/>
              <a:ext cx="112" cy="14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40"/>
            <p:cNvSpPr>
              <a:spLocks noChangeShapeType="1"/>
            </p:cNvSpPr>
            <p:nvPr/>
          </p:nvSpPr>
          <p:spPr bwMode="auto">
            <a:xfrm flipV="1">
              <a:off x="2002" y="3062"/>
              <a:ext cx="52" cy="1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41"/>
            <p:cNvSpPr>
              <a:spLocks noChangeShapeType="1"/>
            </p:cNvSpPr>
            <p:nvPr/>
          </p:nvSpPr>
          <p:spPr bwMode="auto">
            <a:xfrm flipH="1">
              <a:off x="1288" y="3160"/>
              <a:ext cx="8" cy="88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42"/>
            <p:cNvSpPr>
              <a:spLocks noChangeShapeType="1"/>
            </p:cNvSpPr>
            <p:nvPr/>
          </p:nvSpPr>
          <p:spPr bwMode="auto">
            <a:xfrm flipH="1">
              <a:off x="1384" y="3176"/>
              <a:ext cx="4" cy="164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43"/>
            <p:cNvSpPr>
              <a:spLocks noChangeShapeType="1"/>
            </p:cNvSpPr>
            <p:nvPr/>
          </p:nvSpPr>
          <p:spPr bwMode="auto">
            <a:xfrm flipH="1">
              <a:off x="1464" y="3176"/>
              <a:ext cx="16" cy="244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44"/>
            <p:cNvSpPr>
              <a:spLocks noChangeShapeType="1"/>
            </p:cNvSpPr>
            <p:nvPr/>
          </p:nvSpPr>
          <p:spPr bwMode="auto">
            <a:xfrm flipH="1">
              <a:off x="1560" y="3180"/>
              <a:ext cx="12" cy="276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45"/>
            <p:cNvSpPr>
              <a:spLocks noChangeShapeType="1"/>
            </p:cNvSpPr>
            <p:nvPr/>
          </p:nvSpPr>
          <p:spPr bwMode="auto">
            <a:xfrm flipH="1">
              <a:off x="1668" y="3176"/>
              <a:ext cx="12" cy="328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46"/>
            <p:cNvSpPr>
              <a:spLocks noChangeShapeType="1"/>
            </p:cNvSpPr>
            <p:nvPr/>
          </p:nvSpPr>
          <p:spPr bwMode="auto">
            <a:xfrm flipH="1">
              <a:off x="1780" y="3176"/>
              <a:ext cx="4" cy="312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47"/>
            <p:cNvSpPr>
              <a:spLocks noChangeShapeType="1"/>
            </p:cNvSpPr>
            <p:nvPr/>
          </p:nvSpPr>
          <p:spPr bwMode="auto">
            <a:xfrm flipH="1">
              <a:off x="1892" y="3172"/>
              <a:ext cx="0" cy="28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48"/>
            <p:cNvSpPr>
              <a:spLocks noChangeShapeType="1"/>
            </p:cNvSpPr>
            <p:nvPr/>
          </p:nvSpPr>
          <p:spPr bwMode="auto">
            <a:xfrm flipH="1">
              <a:off x="1992" y="3180"/>
              <a:ext cx="4" cy="216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49"/>
            <p:cNvSpPr>
              <a:spLocks noChangeShapeType="1"/>
            </p:cNvSpPr>
            <p:nvPr/>
          </p:nvSpPr>
          <p:spPr bwMode="auto">
            <a:xfrm flipH="1">
              <a:off x="2080" y="3188"/>
              <a:ext cx="0" cy="148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50"/>
            <p:cNvSpPr>
              <a:spLocks noChangeShapeType="1"/>
            </p:cNvSpPr>
            <p:nvPr/>
          </p:nvSpPr>
          <p:spPr bwMode="auto">
            <a:xfrm flipH="1">
              <a:off x="2148" y="3172"/>
              <a:ext cx="0" cy="112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51"/>
            <p:cNvSpPr>
              <a:spLocks noChangeShapeType="1"/>
            </p:cNvSpPr>
            <p:nvPr/>
          </p:nvSpPr>
          <p:spPr bwMode="auto">
            <a:xfrm flipH="1">
              <a:off x="2186" y="3170"/>
              <a:ext cx="60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52"/>
            <p:cNvSpPr>
              <a:spLocks noChangeShapeType="1"/>
            </p:cNvSpPr>
            <p:nvPr/>
          </p:nvSpPr>
          <p:spPr bwMode="auto">
            <a:xfrm flipH="1">
              <a:off x="2234" y="3170"/>
              <a:ext cx="84" cy="14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53"/>
            <p:cNvSpPr>
              <a:spLocks noChangeShapeType="1"/>
            </p:cNvSpPr>
            <p:nvPr/>
          </p:nvSpPr>
          <p:spPr bwMode="auto">
            <a:xfrm flipH="1">
              <a:off x="2298" y="3174"/>
              <a:ext cx="120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54"/>
            <p:cNvSpPr>
              <a:spLocks noChangeShapeType="1"/>
            </p:cNvSpPr>
            <p:nvPr/>
          </p:nvSpPr>
          <p:spPr bwMode="auto">
            <a:xfrm flipH="1">
              <a:off x="2409" y="3180"/>
              <a:ext cx="126" cy="21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55"/>
            <p:cNvSpPr>
              <a:spLocks noChangeShapeType="1"/>
            </p:cNvSpPr>
            <p:nvPr/>
          </p:nvSpPr>
          <p:spPr bwMode="auto">
            <a:xfrm flipH="1">
              <a:off x="2532" y="3180"/>
              <a:ext cx="126" cy="21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56"/>
            <p:cNvSpPr>
              <a:spLocks noChangeShapeType="1"/>
            </p:cNvSpPr>
            <p:nvPr/>
          </p:nvSpPr>
          <p:spPr bwMode="auto">
            <a:xfrm flipH="1">
              <a:off x="2646" y="3183"/>
              <a:ext cx="117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57"/>
            <p:cNvSpPr>
              <a:spLocks noChangeShapeType="1"/>
            </p:cNvSpPr>
            <p:nvPr/>
          </p:nvSpPr>
          <p:spPr bwMode="auto">
            <a:xfrm flipH="1">
              <a:off x="2784" y="3189"/>
              <a:ext cx="87" cy="14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58"/>
            <p:cNvSpPr>
              <a:spLocks noChangeShapeType="1"/>
            </p:cNvSpPr>
            <p:nvPr/>
          </p:nvSpPr>
          <p:spPr bwMode="auto">
            <a:xfrm flipV="1">
              <a:off x="2413" y="3047"/>
              <a:ext cx="1" cy="12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59"/>
            <p:cNvSpPr>
              <a:spLocks noChangeShapeType="1"/>
            </p:cNvSpPr>
            <p:nvPr/>
          </p:nvSpPr>
          <p:spPr bwMode="auto">
            <a:xfrm flipH="1" flipV="1">
              <a:off x="2522" y="2972"/>
              <a:ext cx="5" cy="186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60"/>
            <p:cNvSpPr>
              <a:spLocks noChangeShapeType="1"/>
            </p:cNvSpPr>
            <p:nvPr/>
          </p:nvSpPr>
          <p:spPr bwMode="auto">
            <a:xfrm flipH="1" flipV="1">
              <a:off x="2645" y="2906"/>
              <a:ext cx="8" cy="258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61"/>
            <p:cNvSpPr>
              <a:spLocks noChangeShapeType="1"/>
            </p:cNvSpPr>
            <p:nvPr/>
          </p:nvSpPr>
          <p:spPr bwMode="auto">
            <a:xfrm flipH="1" flipV="1">
              <a:off x="2759" y="2885"/>
              <a:ext cx="5" cy="282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62"/>
            <p:cNvSpPr>
              <a:spLocks noChangeShapeType="1"/>
            </p:cNvSpPr>
            <p:nvPr/>
          </p:nvSpPr>
          <p:spPr bwMode="auto">
            <a:xfrm flipH="1" flipV="1">
              <a:off x="2864" y="2891"/>
              <a:ext cx="5" cy="282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63"/>
            <p:cNvSpPr>
              <a:spLocks noChangeShapeType="1"/>
            </p:cNvSpPr>
            <p:nvPr/>
          </p:nvSpPr>
          <p:spPr bwMode="auto">
            <a:xfrm flipH="1" flipV="1">
              <a:off x="2984" y="2924"/>
              <a:ext cx="2" cy="24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64"/>
            <p:cNvSpPr>
              <a:spLocks noChangeShapeType="1"/>
            </p:cNvSpPr>
            <p:nvPr/>
          </p:nvSpPr>
          <p:spPr bwMode="auto">
            <a:xfrm flipH="1" flipV="1">
              <a:off x="3092" y="2984"/>
              <a:ext cx="5" cy="186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65"/>
            <p:cNvSpPr>
              <a:spLocks noChangeShapeType="1"/>
            </p:cNvSpPr>
            <p:nvPr/>
          </p:nvSpPr>
          <p:spPr bwMode="auto">
            <a:xfrm flipH="1" flipV="1">
              <a:off x="3206" y="3065"/>
              <a:ext cx="5" cy="108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66"/>
            <p:cNvSpPr>
              <a:spLocks noChangeShapeType="1"/>
            </p:cNvSpPr>
            <p:nvPr/>
          </p:nvSpPr>
          <p:spPr bwMode="auto">
            <a:xfrm flipH="1">
              <a:off x="2928" y="3183"/>
              <a:ext cx="51" cy="6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67"/>
            <p:cNvSpPr>
              <a:spLocks noChangeShapeType="1"/>
            </p:cNvSpPr>
            <p:nvPr/>
          </p:nvSpPr>
          <p:spPr bwMode="auto">
            <a:xfrm flipV="1">
              <a:off x="3315" y="2988"/>
              <a:ext cx="102" cy="18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68"/>
            <p:cNvSpPr>
              <a:spLocks noChangeShapeType="1"/>
            </p:cNvSpPr>
            <p:nvPr/>
          </p:nvSpPr>
          <p:spPr bwMode="auto">
            <a:xfrm flipV="1">
              <a:off x="3438" y="2946"/>
              <a:ext cx="120" cy="21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69"/>
            <p:cNvSpPr>
              <a:spLocks noChangeShapeType="1"/>
            </p:cNvSpPr>
            <p:nvPr/>
          </p:nvSpPr>
          <p:spPr bwMode="auto">
            <a:xfrm flipV="1">
              <a:off x="3549" y="2916"/>
              <a:ext cx="132" cy="25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70"/>
            <p:cNvSpPr>
              <a:spLocks noChangeShapeType="1"/>
            </p:cNvSpPr>
            <p:nvPr/>
          </p:nvSpPr>
          <p:spPr bwMode="auto">
            <a:xfrm flipV="1">
              <a:off x="3675" y="2910"/>
              <a:ext cx="132" cy="25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71"/>
            <p:cNvSpPr>
              <a:spLocks noChangeShapeType="1"/>
            </p:cNvSpPr>
            <p:nvPr/>
          </p:nvSpPr>
          <p:spPr bwMode="auto">
            <a:xfrm flipV="1">
              <a:off x="3789" y="2916"/>
              <a:ext cx="132" cy="25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72"/>
            <p:cNvSpPr>
              <a:spLocks noChangeShapeType="1"/>
            </p:cNvSpPr>
            <p:nvPr/>
          </p:nvSpPr>
          <p:spPr bwMode="auto">
            <a:xfrm flipV="1">
              <a:off x="3912" y="2958"/>
              <a:ext cx="99" cy="20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73"/>
            <p:cNvSpPr>
              <a:spLocks noChangeShapeType="1"/>
            </p:cNvSpPr>
            <p:nvPr/>
          </p:nvSpPr>
          <p:spPr bwMode="auto">
            <a:xfrm>
              <a:off x="3553" y="3170"/>
              <a:ext cx="1" cy="117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74"/>
            <p:cNvSpPr>
              <a:spLocks noChangeShapeType="1"/>
            </p:cNvSpPr>
            <p:nvPr/>
          </p:nvSpPr>
          <p:spPr bwMode="auto">
            <a:xfrm>
              <a:off x="3670" y="3188"/>
              <a:ext cx="1" cy="165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75"/>
            <p:cNvSpPr>
              <a:spLocks noChangeShapeType="1"/>
            </p:cNvSpPr>
            <p:nvPr/>
          </p:nvSpPr>
          <p:spPr bwMode="auto">
            <a:xfrm flipH="1">
              <a:off x="3785" y="3185"/>
              <a:ext cx="2" cy="219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76"/>
            <p:cNvSpPr>
              <a:spLocks noChangeShapeType="1"/>
            </p:cNvSpPr>
            <p:nvPr/>
          </p:nvSpPr>
          <p:spPr bwMode="auto">
            <a:xfrm flipH="1">
              <a:off x="3908" y="3179"/>
              <a:ext cx="2" cy="225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08" name="Object 78"/>
          <p:cNvGraphicFramePr>
            <a:graphicFrameLocks noChangeAspect="1"/>
          </p:cNvGraphicFramePr>
          <p:nvPr/>
        </p:nvGraphicFramePr>
        <p:xfrm>
          <a:off x="1295400" y="2819400"/>
          <a:ext cx="423862" cy="457200"/>
        </p:xfrm>
        <a:graphic>
          <a:graphicData uri="http://schemas.openxmlformats.org/presentationml/2006/ole">
            <p:oleObj spid="_x0000_s247813" name="Equation" r:id="rId5" imgW="164880" imgH="203040" progId="Equation.3">
              <p:embed/>
            </p:oleObj>
          </a:graphicData>
        </a:graphic>
      </p:graphicFrame>
      <p:graphicFrame>
        <p:nvGraphicFramePr>
          <p:cNvPr id="109" name="Object 79"/>
          <p:cNvGraphicFramePr>
            <a:graphicFrameLocks noChangeAspect="1"/>
          </p:cNvGraphicFramePr>
          <p:nvPr/>
        </p:nvGraphicFramePr>
        <p:xfrm>
          <a:off x="1066800" y="4191000"/>
          <a:ext cx="457200" cy="457200"/>
        </p:xfrm>
        <a:graphic>
          <a:graphicData uri="http://schemas.openxmlformats.org/presentationml/2006/ole">
            <p:oleObj spid="_x0000_s247814" name="Equation" r:id="rId6" imgW="190440" imgH="203040" progId="Equation.3">
              <p:embed/>
            </p:oleObj>
          </a:graphicData>
        </a:graphic>
      </p:graphicFrame>
      <p:cxnSp>
        <p:nvCxnSpPr>
          <p:cNvPr id="122" name="Straight Arrow Connector 121"/>
          <p:cNvCxnSpPr/>
          <p:nvPr/>
        </p:nvCxnSpPr>
        <p:spPr>
          <a:xfrm rot="10800000">
            <a:off x="1447800" y="4572002"/>
            <a:ext cx="673488" cy="4317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5400000" flipH="1">
            <a:off x="1929168" y="3112345"/>
            <a:ext cx="555625" cy="88413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53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1" name="Text Box 10"/>
          <p:cNvSpPr txBox="1">
            <a:spLocks noChangeArrowheads="1"/>
          </p:cNvSpPr>
          <p:nvPr/>
        </p:nvSpPr>
        <p:spPr bwMode="auto">
          <a:xfrm>
            <a:off x="2133600" y="5345668"/>
            <a:ext cx="6172200" cy="36933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000" dirty="0" smtClean="0"/>
              <a:t> </a:t>
            </a:r>
            <a:r>
              <a:rPr lang="en-US" b="1" dirty="0" err="1" smtClean="0"/>
              <a:t>Ilustrasi</a:t>
            </a:r>
            <a:r>
              <a:rPr lang="en-US" b="1" dirty="0" smtClean="0"/>
              <a:t> (capture) </a:t>
            </a:r>
            <a:r>
              <a:rPr lang="en-US" b="1" dirty="0" err="1" smtClean="0"/>
              <a:t>medan</a:t>
            </a:r>
            <a:r>
              <a:rPr lang="en-US" b="1" dirty="0" smtClean="0"/>
              <a:t> E </a:t>
            </a:r>
            <a:r>
              <a:rPr lang="en-US" b="1" dirty="0" err="1" smtClean="0"/>
              <a:t>dan</a:t>
            </a:r>
            <a:r>
              <a:rPr lang="en-US" b="1" dirty="0" smtClean="0"/>
              <a:t> H </a:t>
            </a:r>
            <a:r>
              <a:rPr lang="en-US" b="1" dirty="0" err="1" smtClean="0"/>
              <a:t>pada</a:t>
            </a:r>
            <a:r>
              <a:rPr lang="en-US" b="1" dirty="0" smtClean="0"/>
              <a:t>  </a:t>
            </a:r>
            <a:r>
              <a:rPr lang="en-US" b="1" dirty="0" err="1" smtClean="0"/>
              <a:t>nilai</a:t>
            </a:r>
            <a:r>
              <a:rPr lang="en-US" b="1" dirty="0" smtClean="0"/>
              <a:t> t </a:t>
            </a:r>
            <a:r>
              <a:rPr lang="en-US" b="1" dirty="0" err="1" smtClean="0"/>
              <a:t>tertentu</a:t>
            </a:r>
            <a:r>
              <a:rPr lang="en-US" b="1" dirty="0" smtClean="0"/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854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8549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8553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8554" name="Rectangle 26"/>
          <p:cNvSpPr>
            <a:spLocks noChangeArrowheads="1"/>
          </p:cNvSpPr>
          <p:nvPr/>
        </p:nvSpPr>
        <p:spPr bwMode="auto">
          <a:xfrm>
            <a:off x="0" y="276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 rot="5400000" flipH="1" flipV="1">
            <a:off x="5608871" y="3580047"/>
            <a:ext cx="714376" cy="41228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854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854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0" y="685800"/>
            <a:ext cx="7467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854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8538" name="Picture 10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0" y="3048000"/>
            <a:ext cx="1085850" cy="342900"/>
          </a:xfrm>
          <a:prstGeom prst="rect">
            <a:avLst/>
          </a:prstGeom>
          <a:noFill/>
        </p:spPr>
      </p:pic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" name="Picture 1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10475" y="5410200"/>
            <a:ext cx="619125" cy="304800"/>
          </a:xfrm>
          <a:prstGeom prst="rect">
            <a:avLst/>
          </a:prstGeom>
          <a:noFill/>
        </p:spPr>
      </p:pic>
      <p:sp>
        <p:nvSpPr>
          <p:cNvPr id="2478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7815" name="Picture 7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24575" y="200025"/>
            <a:ext cx="962025" cy="409575"/>
          </a:xfrm>
          <a:prstGeom prst="rect">
            <a:avLst/>
          </a:prstGeom>
          <a:noFill/>
        </p:spPr>
      </p:pic>
      <p:grpSp>
        <p:nvGrpSpPr>
          <p:cNvPr id="112" name="Group 111"/>
          <p:cNvGrpSpPr/>
          <p:nvPr/>
        </p:nvGrpSpPr>
        <p:grpSpPr>
          <a:xfrm>
            <a:off x="0" y="733425"/>
            <a:ext cx="9144000" cy="1552575"/>
            <a:chOff x="0" y="733425"/>
            <a:chExt cx="9144000" cy="1552575"/>
          </a:xfrm>
        </p:grpSpPr>
        <p:sp>
          <p:nvSpPr>
            <p:cNvPr id="278540" name="Rectangle 12"/>
            <p:cNvSpPr>
              <a:spLocks noChangeArrowheads="1"/>
            </p:cNvSpPr>
            <p:nvPr/>
          </p:nvSpPr>
          <p:spPr bwMode="auto">
            <a:xfrm>
              <a:off x="0" y="733425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78550" name="Rectangle 22"/>
            <p:cNvSpPr>
              <a:spLocks noChangeArrowheads="1"/>
            </p:cNvSpPr>
            <p:nvPr/>
          </p:nvSpPr>
          <p:spPr bwMode="auto">
            <a:xfrm>
              <a:off x="0" y="733425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0" y="8001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0" y="847725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78543" name="Rectangle 15"/>
            <p:cNvSpPr>
              <a:spLocks noChangeArrowheads="1"/>
            </p:cNvSpPr>
            <p:nvPr/>
          </p:nvSpPr>
          <p:spPr bwMode="auto">
            <a:xfrm>
              <a:off x="0" y="885825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Rectangle 18"/>
            <p:cNvSpPr>
              <a:spLocks noChangeArrowheads="1"/>
            </p:cNvSpPr>
            <p:nvPr/>
          </p:nvSpPr>
          <p:spPr bwMode="auto">
            <a:xfrm>
              <a:off x="0" y="923925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0" y="18288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0" y="847725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2" name="Rectangle 29"/>
            <p:cNvSpPr>
              <a:spLocks noChangeArrowheads="1"/>
            </p:cNvSpPr>
            <p:nvPr/>
          </p:nvSpPr>
          <p:spPr bwMode="auto">
            <a:xfrm>
              <a:off x="762000" y="838200"/>
              <a:ext cx="6781800" cy="1447800"/>
            </a:xfrm>
            <a:prstGeom prst="rect">
              <a:avLst/>
            </a:prstGeom>
            <a:solidFill>
              <a:srgbClr val="FAF8A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7" name="Picture 6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371600" y="1028700"/>
              <a:ext cx="4795966" cy="428625"/>
            </a:xfrm>
            <a:prstGeom prst="rect">
              <a:avLst/>
            </a:prstGeom>
            <a:noFill/>
          </p:spPr>
        </p:pic>
        <p:pic>
          <p:nvPicPr>
            <p:cNvPr id="138" name="Picture 8"/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324600" y="952500"/>
              <a:ext cx="990600" cy="552450"/>
            </a:xfrm>
            <a:prstGeom prst="rect">
              <a:avLst/>
            </a:prstGeom>
            <a:noFill/>
          </p:spPr>
        </p:pic>
        <p:pic>
          <p:nvPicPr>
            <p:cNvPr id="139" name="Picture 12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324600" y="1638300"/>
              <a:ext cx="676275" cy="552450"/>
            </a:xfrm>
            <a:prstGeom prst="rect">
              <a:avLst/>
            </a:prstGeom>
            <a:noFill/>
          </p:spPr>
        </p:pic>
        <p:pic>
          <p:nvPicPr>
            <p:cNvPr id="140" name="Picture 14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66799" y="1562100"/>
              <a:ext cx="4979963" cy="685800"/>
            </a:xfrm>
            <a:prstGeom prst="rect">
              <a:avLst/>
            </a:prstGeom>
            <a:noFill/>
          </p:spPr>
        </p:pic>
        <p:sp>
          <p:nvSpPr>
            <p:cNvPr id="247817" name="Rectangle 9"/>
            <p:cNvSpPr>
              <a:spLocks noChangeArrowheads="1"/>
            </p:cNvSpPr>
            <p:nvPr/>
          </p:nvSpPr>
          <p:spPr bwMode="auto">
            <a:xfrm>
              <a:off x="0" y="866775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1529119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95400" y="2211388"/>
            <a:ext cx="7391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295400" y="2516188"/>
            <a:ext cx="7391400" cy="304800"/>
          </a:xfrm>
          <a:prstGeom prst="rect">
            <a:avLst/>
          </a:prstGeom>
          <a:solidFill>
            <a:srgbClr val="FAF8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95400" y="1525588"/>
            <a:ext cx="7391400" cy="304800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5943235"/>
            <a:ext cx="2133600" cy="365125"/>
          </a:xfrm>
        </p:spPr>
        <p:txBody>
          <a:bodyPr/>
          <a:lstStyle/>
          <a:p>
            <a:fld id="{BF38D51C-8F62-47D0-B6B1-81E2294A8531}" type="slidenum">
              <a:rPr lang="en-US" sz="1400" smtClean="0">
                <a:solidFill>
                  <a:schemeClr val="tx1"/>
                </a:solidFill>
              </a:rPr>
              <a:pPr/>
              <a:t>6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200400" y="5943235"/>
            <a:ext cx="28956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</a:rPr>
              <a:t>FEG2C3  </a:t>
            </a:r>
            <a:r>
              <a:rPr lang="en-US" sz="1400" dirty="0" err="1" smtClean="0">
                <a:solidFill>
                  <a:schemeClr val="tx1"/>
                </a:solidFill>
              </a:rPr>
              <a:t>Elektromagnetika</a:t>
            </a:r>
            <a:r>
              <a:rPr lang="en-US" sz="1400" dirty="0" smtClean="0">
                <a:solidFill>
                  <a:schemeClr val="tx1"/>
                </a:solidFill>
              </a:rPr>
              <a:t> I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9" name="Picture 2" descr="D:\flashdisk\LECTURE\Semester Ganjil 2014-2015\FEG2C3 - Elektromagnetika I\0 PROGRESS HIBAH E-LEARNING TAHUN 2014\2 Modul Multimedia\School_Of_Electrical_Engineering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791200"/>
            <a:ext cx="1767157" cy="457200"/>
          </a:xfrm>
          <a:prstGeom prst="rect">
            <a:avLst/>
          </a:prstGeom>
          <a:noFill/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924800" cy="6397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 smtClean="0"/>
              <a:t>Pengelompokan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Jenis</a:t>
            </a:r>
            <a:r>
              <a:rPr lang="en-US" sz="2800" b="1" dirty="0" smtClean="0"/>
              <a:t> Material </a:t>
            </a:r>
            <a:r>
              <a:rPr lang="en-US" sz="2800" b="1" dirty="0" err="1" smtClean="0"/>
              <a:t>Elektromagnetik</a:t>
            </a:r>
            <a:r>
              <a:rPr lang="en-US" sz="2800" b="1" dirty="0" smtClean="0"/>
              <a:t>   </a:t>
            </a:r>
            <a:endParaRPr lang="en-US" sz="28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431087" y="1068388"/>
            <a:ext cx="106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830887" y="1068388"/>
            <a:ext cx="1600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383087" y="1068388"/>
            <a:ext cx="1447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 bwMode="auto">
          <a:xfrm>
            <a:off x="533400" y="839788"/>
            <a:ext cx="8189913" cy="2743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63550" marR="0" lvl="0" indent="-4635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   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Jenis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medium		                 	      	   	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Free space			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	      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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	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Dielektrik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Sempurna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 	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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	      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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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 	</a:t>
            </a:r>
            <a:r>
              <a:rPr kumimoji="0" lang="id-ID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 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Dielektrik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		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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	      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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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 	</a:t>
            </a:r>
            <a:r>
              <a:rPr kumimoji="0" lang="id-ID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 &lt;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Konduktor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yang 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baik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	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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	      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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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 	</a:t>
            </a:r>
            <a:r>
              <a:rPr kumimoji="0" lang="id-ID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 &gt;&gt;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Konduktor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sempurna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	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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	      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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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 	</a:t>
            </a:r>
            <a:r>
              <a:rPr kumimoji="0" lang="id-ID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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Bahan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magnetis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		 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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	      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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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&gt;&gt;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 </a:t>
            </a:r>
            <a:r>
              <a:rPr kumimoji="0" lang="id-ID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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200" b="1" dirty="0" smtClean="0">
              <a:sym typeface="Symbol" pitchFamily="18" charset="2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4419600" y="1220788"/>
            <a:ext cx="411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4761706" y="2020888"/>
            <a:ext cx="2362200" cy="15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6209505" y="2020094"/>
            <a:ext cx="2362200" cy="15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419600" y="839788"/>
            <a:ext cx="4267200" cy="24384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762000" y="3352800"/>
            <a:ext cx="7924800" cy="2286000"/>
            <a:chOff x="533400" y="1905000"/>
            <a:chExt cx="7924800" cy="2286000"/>
          </a:xfrm>
        </p:grpSpPr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533400" y="1905000"/>
              <a:ext cx="7924800" cy="2286000"/>
            </a:xfrm>
            <a:prstGeom prst="rect">
              <a:avLst/>
            </a:prstGeom>
            <a:solidFill>
              <a:srgbClr val="FBFBD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9" name="Picture 13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62000" y="2971800"/>
              <a:ext cx="3200400" cy="457200"/>
            </a:xfrm>
            <a:prstGeom prst="rect">
              <a:avLst/>
            </a:prstGeom>
            <a:noFill/>
          </p:spPr>
        </p:pic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685800" y="2514600"/>
              <a:ext cx="28194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200" dirty="0" err="1" smtClean="0">
                  <a:solidFill>
                    <a:schemeClr val="tx1"/>
                  </a:solidFill>
                </a:rPr>
                <a:t>Konstanta</a:t>
              </a:r>
              <a:r>
                <a:rPr lang="en-US" sz="2200" dirty="0" smtClean="0">
                  <a:solidFill>
                    <a:schemeClr val="tx1"/>
                  </a:solidFill>
                </a:rPr>
                <a:t> </a:t>
              </a:r>
              <a:r>
                <a:rPr lang="en-US" sz="2200" dirty="0" err="1" smtClean="0">
                  <a:solidFill>
                    <a:schemeClr val="tx1"/>
                  </a:solidFill>
                </a:rPr>
                <a:t>Propagasi</a:t>
              </a:r>
              <a:r>
                <a:rPr lang="en-US" sz="2200" dirty="0" smtClean="0">
                  <a:solidFill>
                    <a:schemeClr val="tx1"/>
                  </a:solidFill>
                </a:rPr>
                <a:t> :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pic>
          <p:nvPicPr>
            <p:cNvPr id="32" name="Picture 2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343400" y="3189942"/>
              <a:ext cx="1143000" cy="620058"/>
            </a:xfrm>
            <a:prstGeom prst="rect">
              <a:avLst/>
            </a:prstGeom>
            <a:noFill/>
          </p:spPr>
        </p:pic>
        <p:pic>
          <p:nvPicPr>
            <p:cNvPr id="33" name="Picture 26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86400" y="2933700"/>
              <a:ext cx="1733550" cy="1104900"/>
            </a:xfrm>
            <a:prstGeom prst="rect">
              <a:avLst/>
            </a:prstGeom>
            <a:noFill/>
          </p:spPr>
        </p:pic>
        <p:pic>
          <p:nvPicPr>
            <p:cNvPr id="34" name="Picture 29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484077" y="2057400"/>
              <a:ext cx="1230923" cy="685800"/>
            </a:xfrm>
            <a:prstGeom prst="rect">
              <a:avLst/>
            </a:prstGeom>
            <a:noFill/>
          </p:spPr>
        </p:pic>
        <p:pic>
          <p:nvPicPr>
            <p:cNvPr id="35" name="Picture 28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955323" y="1981201"/>
              <a:ext cx="1817077" cy="838200"/>
            </a:xfrm>
            <a:prstGeom prst="rect">
              <a:avLst/>
            </a:prstGeom>
            <a:noFill/>
          </p:spPr>
        </p:pic>
        <p:pic>
          <p:nvPicPr>
            <p:cNvPr id="36" name="Picture 33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91400" y="3276600"/>
              <a:ext cx="773723" cy="609600"/>
            </a:xfrm>
            <a:prstGeom prst="rect">
              <a:avLst/>
            </a:prstGeom>
            <a:noFill/>
          </p:spPr>
        </p:pic>
        <p:pic>
          <p:nvPicPr>
            <p:cNvPr id="37" name="Picture 23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19200" y="2057400"/>
              <a:ext cx="1057275" cy="3429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21529119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33400" y="4191000"/>
            <a:ext cx="8077200" cy="15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33400" y="2209800"/>
            <a:ext cx="8077200" cy="1905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57200" y="685800"/>
            <a:ext cx="8153400" cy="1447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5943235"/>
            <a:ext cx="2133600" cy="365125"/>
          </a:xfrm>
        </p:spPr>
        <p:txBody>
          <a:bodyPr/>
          <a:lstStyle/>
          <a:p>
            <a:fld id="{BF38D51C-8F62-47D0-B6B1-81E2294A8531}" type="slidenum">
              <a:rPr lang="en-US" sz="1400" smtClean="0">
                <a:solidFill>
                  <a:schemeClr val="tx1"/>
                </a:solidFill>
              </a:rPr>
              <a:pPr/>
              <a:t>7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200400" y="5943235"/>
            <a:ext cx="28956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</a:rPr>
              <a:t>FEG2C3  </a:t>
            </a:r>
            <a:r>
              <a:rPr lang="en-US" sz="1400" dirty="0" err="1" smtClean="0">
                <a:solidFill>
                  <a:schemeClr val="tx1"/>
                </a:solidFill>
              </a:rPr>
              <a:t>Elektromagnetika</a:t>
            </a:r>
            <a:r>
              <a:rPr lang="en-US" sz="1400" dirty="0" smtClean="0">
                <a:solidFill>
                  <a:schemeClr val="tx1"/>
                </a:solidFill>
              </a:rPr>
              <a:t> I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9" name="Picture 2" descr="D:\flashdisk\LECTURE\Semester Ganjil 2014-2015\FEG2C3 - Elektromagnetika I\0 PROGRESS HIBAH E-LEARNING TAHUN 2014\2 Modul Multimedia\School_Of_Electrical_Engineering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791200"/>
            <a:ext cx="1767157" cy="457200"/>
          </a:xfrm>
          <a:prstGeom prst="rect">
            <a:avLst/>
          </a:prstGeom>
          <a:noFill/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924800" cy="5334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 smtClean="0"/>
              <a:t>Pengelompokan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Jenis</a:t>
            </a:r>
            <a:r>
              <a:rPr lang="en-US" sz="2800" b="1" dirty="0" smtClean="0"/>
              <a:t> Material </a:t>
            </a:r>
            <a:r>
              <a:rPr lang="en-US" sz="2800" b="1" dirty="0" err="1" smtClean="0"/>
              <a:t>Elektromagnetik</a:t>
            </a:r>
            <a:r>
              <a:rPr lang="en-US" sz="2800" b="1" dirty="0" smtClean="0"/>
              <a:t>   </a:t>
            </a:r>
            <a:endParaRPr lang="en-US" sz="28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25293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293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2937" name="Rectangle 9"/>
          <p:cNvSpPr>
            <a:spLocks noChangeArrowheads="1"/>
          </p:cNvSpPr>
          <p:nvPr/>
        </p:nvSpPr>
        <p:spPr bwMode="auto">
          <a:xfrm>
            <a:off x="0" y="12573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294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2939" name="Picture 1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03763" y="1295400"/>
            <a:ext cx="1192237" cy="685800"/>
          </a:xfrm>
          <a:prstGeom prst="rect">
            <a:avLst/>
          </a:prstGeom>
          <a:noFill/>
        </p:spPr>
      </p:pic>
      <p:pic>
        <p:nvPicPr>
          <p:cNvPr id="252941" name="Picture 1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19466" y="2286000"/>
            <a:ext cx="2229134" cy="762000"/>
          </a:xfrm>
          <a:prstGeom prst="rect">
            <a:avLst/>
          </a:prstGeom>
          <a:noFill/>
        </p:spPr>
      </p:pic>
      <p:sp>
        <p:nvSpPr>
          <p:cNvPr id="25294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2944" name="Rectangle 16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2945" name="Rectangle 17"/>
          <p:cNvSpPr>
            <a:spLocks noChangeArrowheads="1"/>
          </p:cNvSpPr>
          <p:nvPr/>
        </p:nvSpPr>
        <p:spPr bwMode="auto">
          <a:xfrm>
            <a:off x="0" y="1895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52947" name="Picture 1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3311" y="1219200"/>
            <a:ext cx="1448889" cy="838200"/>
          </a:xfrm>
          <a:prstGeom prst="rect">
            <a:avLst/>
          </a:prstGeom>
          <a:noFill/>
        </p:spPr>
      </p:pic>
      <p:pic>
        <p:nvPicPr>
          <p:cNvPr id="252946" name="Picture 1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1066800"/>
            <a:ext cx="199136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25294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2952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29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" name="Picture 1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3352800"/>
            <a:ext cx="1192237" cy="685800"/>
          </a:xfrm>
          <a:prstGeom prst="rect">
            <a:avLst/>
          </a:prstGeom>
          <a:noFill/>
        </p:spPr>
      </p:pic>
      <p:sp>
        <p:nvSpPr>
          <p:cNvPr id="27238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0" y="21240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394" name="Rectangle 10"/>
          <p:cNvSpPr>
            <a:spLocks noChangeArrowheads="1"/>
          </p:cNvSpPr>
          <p:nvPr/>
        </p:nvSpPr>
        <p:spPr bwMode="auto">
          <a:xfrm>
            <a:off x="0" y="2228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397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2398" name="Rectangle 14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399" name="Rectangle 15"/>
          <p:cNvSpPr>
            <a:spLocks noChangeArrowheads="1"/>
          </p:cNvSpPr>
          <p:nvPr/>
        </p:nvSpPr>
        <p:spPr bwMode="auto">
          <a:xfrm>
            <a:off x="0" y="2257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40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240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2405" name="Rectangle 21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406" name="Rectangle 22"/>
          <p:cNvSpPr>
            <a:spLocks noChangeArrowheads="1"/>
          </p:cNvSpPr>
          <p:nvPr/>
        </p:nvSpPr>
        <p:spPr bwMode="auto">
          <a:xfrm>
            <a:off x="0" y="2257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72408" name="Picture 2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00800" y="1257300"/>
            <a:ext cx="1019175" cy="800100"/>
          </a:xfrm>
          <a:prstGeom prst="rect">
            <a:avLst/>
          </a:prstGeom>
          <a:noFill/>
        </p:spPr>
      </p:pic>
      <p:pic>
        <p:nvPicPr>
          <p:cNvPr id="272407" name="Picture 23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7600" y="1123950"/>
            <a:ext cx="904875" cy="1009650"/>
          </a:xfrm>
          <a:prstGeom prst="rect">
            <a:avLst/>
          </a:prstGeom>
          <a:noFill/>
        </p:spPr>
      </p:pic>
      <p:sp>
        <p:nvSpPr>
          <p:cNvPr id="272409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2410" name="Rectangle 26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411" name="Rectangle 27"/>
          <p:cNvSpPr>
            <a:spLocks noChangeArrowheads="1"/>
          </p:cNvSpPr>
          <p:nvPr/>
        </p:nvSpPr>
        <p:spPr bwMode="auto">
          <a:xfrm>
            <a:off x="0" y="2266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0" y="20288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39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2395" name="Picture 11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10025" y="2476500"/>
            <a:ext cx="1552575" cy="495300"/>
          </a:xfrm>
          <a:prstGeom prst="rect">
            <a:avLst/>
          </a:prstGeom>
          <a:noFill/>
        </p:spPr>
      </p:pic>
      <p:pic>
        <p:nvPicPr>
          <p:cNvPr id="9" name="Picture 16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05300" y="3352800"/>
            <a:ext cx="571500" cy="476250"/>
          </a:xfrm>
          <a:prstGeom prst="rect">
            <a:avLst/>
          </a:prstGeom>
          <a:noFill/>
        </p:spPr>
      </p:pic>
      <p:pic>
        <p:nvPicPr>
          <p:cNvPr id="10" name="Picture 15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9200" y="3124200"/>
            <a:ext cx="504825" cy="933450"/>
          </a:xfrm>
          <a:prstGeom prst="rect">
            <a:avLst/>
          </a:prstGeom>
          <a:noFill/>
        </p:spPr>
      </p:pic>
      <p:pic>
        <p:nvPicPr>
          <p:cNvPr id="11" name="Picture 14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76900" y="3276600"/>
            <a:ext cx="1714500" cy="695325"/>
          </a:xfrm>
          <a:prstGeom prst="rect">
            <a:avLst/>
          </a:prstGeom>
          <a:noFill/>
        </p:spPr>
      </p:pic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533400" y="2324100"/>
            <a:ext cx="3048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0" y="3476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0" y="1085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2414" name="Picture 30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175" y="5029200"/>
            <a:ext cx="1266825" cy="409575"/>
          </a:xfrm>
          <a:prstGeom prst="rect">
            <a:avLst/>
          </a:prstGeom>
          <a:noFill/>
        </p:spPr>
      </p:pic>
      <p:pic>
        <p:nvPicPr>
          <p:cNvPr id="272413" name="Picture 29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4800600"/>
            <a:ext cx="1066800" cy="933450"/>
          </a:xfrm>
          <a:prstGeom prst="rect">
            <a:avLst/>
          </a:prstGeom>
          <a:noFill/>
        </p:spPr>
      </p:pic>
      <p:sp>
        <p:nvSpPr>
          <p:cNvPr id="272415" name="Rectangle 3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2416" name="Rectangle 32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419" name="Rectangle 3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2422" name="Rectangle 3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2426" name="Picture 42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4419600"/>
            <a:ext cx="457200" cy="381000"/>
          </a:xfrm>
          <a:prstGeom prst="rect">
            <a:avLst/>
          </a:prstGeom>
          <a:noFill/>
        </p:spPr>
      </p:pic>
      <p:pic>
        <p:nvPicPr>
          <p:cNvPr id="272425" name="Picture 41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0" y="4191000"/>
            <a:ext cx="771525" cy="800100"/>
          </a:xfrm>
          <a:prstGeom prst="rect">
            <a:avLst/>
          </a:prstGeom>
          <a:noFill/>
        </p:spPr>
      </p:pic>
      <p:pic>
        <p:nvPicPr>
          <p:cNvPr id="272424" name="Picture 40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05600" y="4267200"/>
            <a:ext cx="1323975" cy="552450"/>
          </a:xfrm>
          <a:prstGeom prst="rect">
            <a:avLst/>
          </a:prstGeom>
          <a:noFill/>
        </p:spPr>
      </p:pic>
      <p:sp>
        <p:nvSpPr>
          <p:cNvPr id="272427" name="Rectangle 4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2428" name="Rectangle 44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429" name="Rectangle 45"/>
          <p:cNvSpPr>
            <a:spLocks noChangeArrowheads="1"/>
          </p:cNvSpPr>
          <p:nvPr/>
        </p:nvSpPr>
        <p:spPr bwMode="auto">
          <a:xfrm>
            <a:off x="0" y="2095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430" name="Rectangle 46"/>
          <p:cNvSpPr>
            <a:spLocks noChangeArrowheads="1"/>
          </p:cNvSpPr>
          <p:nvPr/>
        </p:nvSpPr>
        <p:spPr bwMode="auto">
          <a:xfrm>
            <a:off x="0" y="3105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432" name="Rectangle 4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2433" name="Rectangle 49"/>
          <p:cNvSpPr>
            <a:spLocks noChangeArrowheads="1"/>
          </p:cNvSpPr>
          <p:nvPr/>
        </p:nvSpPr>
        <p:spPr bwMode="auto">
          <a:xfrm>
            <a:off x="0" y="1190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435" name="Rectangle 5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2436" name="Rectangle 52"/>
          <p:cNvSpPr>
            <a:spLocks noChangeArrowheads="1"/>
          </p:cNvSpPr>
          <p:nvPr/>
        </p:nvSpPr>
        <p:spPr bwMode="auto">
          <a:xfrm>
            <a:off x="0" y="1190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1085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2391" name="Picture 7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4267200"/>
            <a:ext cx="31242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</p:pic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0" y="1085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2384" name="Picture 10"/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10100" y="4981575"/>
            <a:ext cx="3086100" cy="733425"/>
          </a:xfrm>
          <a:prstGeom prst="rect">
            <a:avLst/>
          </a:prstGeom>
          <a:noFill/>
        </p:spPr>
      </p:pic>
      <p:sp>
        <p:nvSpPr>
          <p:cNvPr id="272400" name="Rectangle 12"/>
          <p:cNvSpPr>
            <a:spLocks noChangeArrowheads="1"/>
          </p:cNvSpPr>
          <p:nvPr/>
        </p:nvSpPr>
        <p:spPr bwMode="auto">
          <a:xfrm>
            <a:off x="0" y="1190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40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2412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2724150"/>
            <a:ext cx="1838325" cy="62865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</p:pic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0" y="1085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0" name="Text Box 7"/>
          <p:cNvSpPr txBox="1">
            <a:spLocks noChangeArrowheads="1"/>
          </p:cNvSpPr>
          <p:nvPr/>
        </p:nvSpPr>
        <p:spPr bwMode="auto">
          <a:xfrm>
            <a:off x="533400" y="2209800"/>
            <a:ext cx="3276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200" dirty="0" smtClean="0"/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Dielektrik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tak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sempurna</a:t>
            </a:r>
            <a:r>
              <a:rPr lang="en-US" sz="2000" dirty="0" smtClean="0"/>
              <a:t>    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1362" name="Picture 2"/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600" y="5029200"/>
            <a:ext cx="1438275" cy="457200"/>
          </a:xfrm>
          <a:prstGeom prst="rect">
            <a:avLst/>
          </a:prstGeom>
          <a:noFill/>
        </p:spPr>
      </p:pic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7" name="Footer Placeholder 8"/>
          <p:cNvSpPr txBox="1">
            <a:spLocks/>
          </p:cNvSpPr>
          <p:nvPr/>
        </p:nvSpPr>
        <p:spPr>
          <a:xfrm>
            <a:off x="533400" y="762001"/>
            <a:ext cx="2895600" cy="30480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Berlaku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untuk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semua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material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1365" name="Picture 5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57975" y="709235"/>
            <a:ext cx="1571625" cy="357565"/>
          </a:xfrm>
          <a:prstGeom prst="rect">
            <a:avLst/>
          </a:prstGeom>
          <a:noFill/>
        </p:spPr>
      </p:pic>
      <p:sp>
        <p:nvSpPr>
          <p:cNvPr id="271367" name="Rectangle 7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1" name="Footer Placeholder 8"/>
          <p:cNvSpPr txBox="1">
            <a:spLocks/>
          </p:cNvSpPr>
          <p:nvPr/>
        </p:nvSpPr>
        <p:spPr>
          <a:xfrm>
            <a:off x="3962400" y="701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err="1" smtClean="0">
                <a:solidFill>
                  <a:srgbClr val="C00000"/>
                </a:solidFill>
              </a:rPr>
              <a:t>Konstanta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Propagasi</a:t>
            </a:r>
            <a:r>
              <a:rPr lang="en-US" sz="2000" b="1" dirty="0" smtClean="0">
                <a:solidFill>
                  <a:srgbClr val="C00000"/>
                </a:solidFill>
              </a:rPr>
              <a:t>  :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136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1368" name="Picture 8"/>
          <p:cNvPicPr>
            <a:picLocks noChangeAspect="1" noChangeArrowheads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96200" y="5181600"/>
            <a:ext cx="895350" cy="352425"/>
          </a:xfrm>
          <a:prstGeom prst="rect">
            <a:avLst/>
          </a:prstGeom>
          <a:noFill/>
        </p:spPr>
      </p:pic>
      <p:sp>
        <p:nvSpPr>
          <p:cNvPr id="271370" name="Rectangle 10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29119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43400" y="1066800"/>
            <a:ext cx="3048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1066800"/>
            <a:ext cx="28194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5943235"/>
            <a:ext cx="2133600" cy="365125"/>
          </a:xfrm>
        </p:spPr>
        <p:txBody>
          <a:bodyPr/>
          <a:lstStyle/>
          <a:p>
            <a:fld id="{BF38D51C-8F62-47D0-B6B1-81E2294A8531}" type="slidenum">
              <a:rPr lang="en-US" sz="1400" smtClean="0">
                <a:solidFill>
                  <a:schemeClr val="tx1"/>
                </a:solidFill>
              </a:rPr>
              <a:pPr/>
              <a:t>8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200400" y="5943235"/>
            <a:ext cx="28956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</a:rPr>
              <a:t>FEG2C3  </a:t>
            </a:r>
            <a:r>
              <a:rPr lang="en-US" sz="1400" dirty="0" err="1" smtClean="0">
                <a:solidFill>
                  <a:schemeClr val="tx1"/>
                </a:solidFill>
              </a:rPr>
              <a:t>Elektromagnetika</a:t>
            </a:r>
            <a:r>
              <a:rPr lang="en-US" sz="1400" dirty="0" smtClean="0">
                <a:solidFill>
                  <a:schemeClr val="tx1"/>
                </a:solidFill>
              </a:rPr>
              <a:t> I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9" name="Picture 2" descr="D:\flashdisk\LECTURE\Semester Ganjil 2014-2015\FEG2C3 - Elektromagnetika I\0 PROGRESS HIBAH E-LEARNING TAHUN 2014\2 Modul Multimedia\School_Of_Electrical_Engineering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791200"/>
            <a:ext cx="1767157" cy="457200"/>
          </a:xfrm>
          <a:prstGeom prst="rect">
            <a:avLst/>
          </a:prstGeom>
          <a:noFill/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91400" cy="6096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 smtClean="0"/>
              <a:t>Beberapa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nilai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Permitivitas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relatif</a:t>
            </a:r>
            <a:r>
              <a:rPr lang="en-US" sz="2800" b="1" dirty="0" smtClean="0"/>
              <a:t>  material   </a:t>
            </a:r>
            <a:endParaRPr lang="en-US" sz="2800" b="1" dirty="0"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12" name="Group 80"/>
          <p:cNvGraphicFramePr>
            <a:graphicFrameLocks noGrp="1"/>
          </p:cNvGraphicFramePr>
          <p:nvPr>
            <p:ph sz="half" idx="4294967295"/>
          </p:nvPr>
        </p:nvGraphicFramePr>
        <p:xfrm>
          <a:off x="838200" y="1066801"/>
          <a:ext cx="2819400" cy="4023360"/>
        </p:xfrm>
        <a:graphic>
          <a:graphicData uri="http://schemas.openxmlformats.org/drawingml/2006/table">
            <a:tbl>
              <a:tblPr/>
              <a:tblGrid>
                <a:gridCol w="1834848"/>
                <a:gridCol w="984552"/>
              </a:tblGrid>
              <a:tr h="3325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Material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Udara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1.0006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Alkohol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Tanah kering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Tanah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lembab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Tanah basah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Kaca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4 –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4.2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Mika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5.4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Nylon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Kertas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2 - 4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Group 42"/>
          <p:cNvGraphicFramePr>
            <a:graphicFrameLocks noGrp="1"/>
          </p:cNvGraphicFramePr>
          <p:nvPr/>
        </p:nvGraphicFramePr>
        <p:xfrm>
          <a:off x="4343400" y="1074414"/>
          <a:ext cx="3060700" cy="4023360"/>
        </p:xfrm>
        <a:graphic>
          <a:graphicData uri="http://schemas.openxmlformats.org/drawingml/2006/table">
            <a:tbl>
              <a:tblPr/>
              <a:tblGrid>
                <a:gridCol w="1991762"/>
                <a:gridCol w="1068938"/>
              </a:tblGrid>
              <a:tr h="353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Material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6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Polystirene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2.56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Porcelain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Pyrex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Karet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2.5 –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Salju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Styrofoam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Teflon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Air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murni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Air laut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6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Silica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>
          <a:xfrm>
            <a:off x="762000" y="5181600"/>
            <a:ext cx="7543800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Permitivitas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relatif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material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umumnya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bergantung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temperatur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&amp; </a:t>
            </a:r>
            <a:r>
              <a:rPr kumimoji="0" lang="en-US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frekuensi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29119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5943235"/>
            <a:ext cx="2133600" cy="365125"/>
          </a:xfrm>
        </p:spPr>
        <p:txBody>
          <a:bodyPr/>
          <a:lstStyle/>
          <a:p>
            <a:fld id="{BF38D51C-8F62-47D0-B6B1-81E2294A8531}" type="slidenum">
              <a:rPr lang="en-US" sz="1400" smtClean="0">
                <a:solidFill>
                  <a:schemeClr val="tx1"/>
                </a:solidFill>
              </a:rPr>
              <a:pPr/>
              <a:t>9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200400" y="5943235"/>
            <a:ext cx="28956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</a:rPr>
              <a:t>FEG2C3  </a:t>
            </a:r>
            <a:r>
              <a:rPr lang="en-US" sz="1400" dirty="0" err="1" smtClean="0">
                <a:solidFill>
                  <a:schemeClr val="tx1"/>
                </a:solidFill>
              </a:rPr>
              <a:t>Elektromagnetika</a:t>
            </a:r>
            <a:r>
              <a:rPr lang="en-US" sz="1400" dirty="0" smtClean="0">
                <a:solidFill>
                  <a:schemeClr val="tx1"/>
                </a:solidFill>
              </a:rPr>
              <a:t> I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9" name="Picture 2" descr="D:\flashdisk\LECTURE\Semester Ganjil 2014-2015\FEG2C3 - Elektromagnetika I\0 PROGRESS HIBAH E-LEARNING TAHUN 2014\2 Modul Multimedia\School_Of_Electrical_Engineering1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5791200"/>
            <a:ext cx="1767157" cy="457200"/>
          </a:xfrm>
          <a:prstGeom prst="rect">
            <a:avLst/>
          </a:prstGeom>
          <a:noFill/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219200" y="-76200"/>
            <a:ext cx="6629400" cy="9144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solidFill>
                  <a:srgbClr val="0070C0"/>
                </a:solidFill>
              </a:rPr>
              <a:t>Material </a:t>
            </a:r>
            <a:r>
              <a:rPr lang="en-US" sz="3000" b="1" dirty="0" err="1" smtClean="0">
                <a:solidFill>
                  <a:srgbClr val="0070C0"/>
                </a:solidFill>
              </a:rPr>
              <a:t>Dielektrik</a:t>
            </a:r>
            <a:r>
              <a:rPr lang="en-US" sz="3000" b="1" dirty="0" smtClean="0">
                <a:solidFill>
                  <a:srgbClr val="0070C0"/>
                </a:solidFill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</a:rPr>
              <a:t>tak</a:t>
            </a:r>
            <a:r>
              <a:rPr lang="en-US" sz="3000" b="1" dirty="0" smtClean="0">
                <a:solidFill>
                  <a:srgbClr val="0070C0"/>
                </a:solidFill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</a:rPr>
              <a:t>sempurna</a:t>
            </a:r>
            <a:endParaRPr lang="en-US" sz="3000" b="1" dirty="0">
              <a:solidFill>
                <a:srgbClr val="0070C0"/>
              </a:solidFill>
              <a:effectLst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34480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 b="1" i="1" dirty="0">
                <a:solidFill>
                  <a:schemeClr val="tx1"/>
                </a:solidFill>
              </a:rPr>
              <a:t>Loss Tangent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81000" y="1524000"/>
            <a:ext cx="8197850" cy="100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200" b="0" dirty="0" err="1">
                <a:solidFill>
                  <a:schemeClr val="tx1"/>
                </a:solidFill>
              </a:rPr>
              <a:t>Didefinisikan</a:t>
            </a:r>
            <a:r>
              <a:rPr lang="en-US" sz="2200" b="0" dirty="0">
                <a:solidFill>
                  <a:schemeClr val="tx1"/>
                </a:solidFill>
              </a:rPr>
              <a:t> </a:t>
            </a:r>
            <a:r>
              <a:rPr lang="en-US" sz="2200" b="0" dirty="0" err="1">
                <a:solidFill>
                  <a:schemeClr val="tx1"/>
                </a:solidFill>
              </a:rPr>
              <a:t>suatu</a:t>
            </a:r>
            <a:r>
              <a:rPr lang="en-US" sz="2200" b="0" dirty="0">
                <a:solidFill>
                  <a:schemeClr val="tx1"/>
                </a:solidFill>
              </a:rPr>
              <a:t> </a:t>
            </a:r>
            <a:r>
              <a:rPr lang="en-US" sz="2200" b="0" dirty="0" err="1">
                <a:solidFill>
                  <a:schemeClr val="tx1"/>
                </a:solidFill>
              </a:rPr>
              <a:t>besaran</a:t>
            </a:r>
            <a:r>
              <a:rPr lang="en-US" sz="2200" b="0" dirty="0">
                <a:solidFill>
                  <a:schemeClr val="tx1"/>
                </a:solidFill>
              </a:rPr>
              <a:t> yang </a:t>
            </a:r>
            <a:r>
              <a:rPr lang="en-US" sz="2200" b="0" dirty="0" err="1">
                <a:solidFill>
                  <a:schemeClr val="tx1"/>
                </a:solidFill>
              </a:rPr>
              <a:t>menyatakan</a:t>
            </a:r>
            <a:r>
              <a:rPr lang="en-US" sz="2200" b="0" dirty="0">
                <a:solidFill>
                  <a:schemeClr val="tx1"/>
                </a:solidFill>
              </a:rPr>
              <a:t> </a:t>
            </a:r>
            <a:r>
              <a:rPr lang="en-US" sz="2200" b="0" dirty="0" err="1">
                <a:solidFill>
                  <a:schemeClr val="tx1"/>
                </a:solidFill>
              </a:rPr>
              <a:t>besar</a:t>
            </a:r>
            <a:r>
              <a:rPr lang="en-US" sz="2200" b="0" dirty="0">
                <a:solidFill>
                  <a:schemeClr val="tx1"/>
                </a:solidFill>
              </a:rPr>
              <a:t> </a:t>
            </a:r>
            <a:r>
              <a:rPr lang="en-US" sz="2200" b="0" dirty="0" err="1">
                <a:solidFill>
                  <a:schemeClr val="tx1"/>
                </a:solidFill>
              </a:rPr>
              <a:t>kecilnya</a:t>
            </a:r>
            <a:r>
              <a:rPr lang="en-US" sz="2200" b="0" dirty="0">
                <a:solidFill>
                  <a:schemeClr val="tx1"/>
                </a:solidFill>
              </a:rPr>
              <a:t> </a:t>
            </a:r>
            <a:r>
              <a:rPr lang="en-US" sz="2200" b="0" dirty="0" err="1">
                <a:solidFill>
                  <a:schemeClr val="tx1"/>
                </a:solidFill>
              </a:rPr>
              <a:t>kerugian</a:t>
            </a:r>
            <a:r>
              <a:rPr lang="en-US" sz="2200" b="0" dirty="0">
                <a:solidFill>
                  <a:schemeClr val="tx1"/>
                </a:solidFill>
              </a:rPr>
              <a:t> </a:t>
            </a:r>
            <a:r>
              <a:rPr lang="en-US" sz="2200" b="0" dirty="0" err="1">
                <a:solidFill>
                  <a:schemeClr val="tx1"/>
                </a:solidFill>
              </a:rPr>
              <a:t>dan</a:t>
            </a:r>
            <a:r>
              <a:rPr lang="en-US" sz="2200" b="0" dirty="0">
                <a:solidFill>
                  <a:schemeClr val="tx1"/>
                </a:solidFill>
              </a:rPr>
              <a:t> </a:t>
            </a:r>
            <a:r>
              <a:rPr lang="en-US" sz="2200" b="0" dirty="0" err="1">
                <a:solidFill>
                  <a:schemeClr val="tx1"/>
                </a:solidFill>
              </a:rPr>
              <a:t>akan</a:t>
            </a:r>
            <a:r>
              <a:rPr lang="en-US" sz="2200" b="0" dirty="0">
                <a:solidFill>
                  <a:schemeClr val="tx1"/>
                </a:solidFill>
              </a:rPr>
              <a:t> </a:t>
            </a:r>
            <a:r>
              <a:rPr lang="en-US" sz="2200" b="0" dirty="0" err="1">
                <a:solidFill>
                  <a:schemeClr val="tx1"/>
                </a:solidFill>
              </a:rPr>
              <a:t>dipakai</a:t>
            </a:r>
            <a:r>
              <a:rPr lang="en-US" sz="2200" b="0" dirty="0">
                <a:solidFill>
                  <a:schemeClr val="tx1"/>
                </a:solidFill>
              </a:rPr>
              <a:t> </a:t>
            </a:r>
            <a:r>
              <a:rPr lang="en-US" sz="2200" b="0" dirty="0" err="1">
                <a:solidFill>
                  <a:schemeClr val="tx1"/>
                </a:solidFill>
              </a:rPr>
              <a:t>untuk</a:t>
            </a:r>
            <a:r>
              <a:rPr lang="en-US" sz="2200" b="0" dirty="0">
                <a:solidFill>
                  <a:schemeClr val="tx1"/>
                </a:solidFill>
              </a:rPr>
              <a:t> </a:t>
            </a:r>
            <a:r>
              <a:rPr lang="en-US" sz="2200" b="0" dirty="0" err="1">
                <a:solidFill>
                  <a:schemeClr val="tx1"/>
                </a:solidFill>
              </a:rPr>
              <a:t>mengambil</a:t>
            </a:r>
            <a:r>
              <a:rPr lang="en-US" sz="2200" b="0" dirty="0">
                <a:solidFill>
                  <a:schemeClr val="tx1"/>
                </a:solidFill>
              </a:rPr>
              <a:t> </a:t>
            </a:r>
            <a:r>
              <a:rPr lang="en-US" sz="2200" b="0" dirty="0" err="1">
                <a:solidFill>
                  <a:schemeClr val="tx1"/>
                </a:solidFill>
              </a:rPr>
              <a:t>nilai-nilai</a:t>
            </a:r>
            <a:r>
              <a:rPr lang="en-US" sz="2200" b="0" dirty="0">
                <a:solidFill>
                  <a:schemeClr val="tx1"/>
                </a:solidFill>
              </a:rPr>
              <a:t> </a:t>
            </a:r>
            <a:r>
              <a:rPr lang="en-US" sz="2200" b="0" dirty="0" err="1">
                <a:solidFill>
                  <a:schemeClr val="tx1"/>
                </a:solidFill>
              </a:rPr>
              <a:t>pendekatan</a:t>
            </a:r>
            <a:r>
              <a:rPr lang="en-US" sz="2200" b="0" dirty="0">
                <a:solidFill>
                  <a:schemeClr val="tx1"/>
                </a:solidFill>
              </a:rPr>
              <a:t> engineering , </a:t>
            </a:r>
            <a:r>
              <a:rPr lang="en-US" sz="2200" b="0" dirty="0" err="1">
                <a:solidFill>
                  <a:schemeClr val="tx1"/>
                </a:solidFill>
              </a:rPr>
              <a:t>yaitu</a:t>
            </a:r>
            <a:r>
              <a:rPr lang="en-US" sz="2200" b="0" dirty="0">
                <a:solidFill>
                  <a:schemeClr val="tx1"/>
                </a:solidFill>
              </a:rPr>
              <a:t> </a:t>
            </a:r>
            <a:r>
              <a:rPr lang="en-US" sz="2200" i="1" dirty="0">
                <a:solidFill>
                  <a:schemeClr val="tx1"/>
                </a:solidFill>
              </a:rPr>
              <a:t>Loss tangent</a:t>
            </a:r>
            <a:endParaRPr lang="en-US" sz="2200" b="0" dirty="0">
              <a:solidFill>
                <a:schemeClr val="tx1"/>
              </a:solidFill>
            </a:endParaRPr>
          </a:p>
        </p:txBody>
      </p:sp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914400" y="3581400"/>
          <a:ext cx="1806575" cy="1077913"/>
        </p:xfrm>
        <a:graphic>
          <a:graphicData uri="http://schemas.openxmlformats.org/presentationml/2006/ole">
            <p:oleObj spid="_x0000_s190480" name="Equation" r:id="rId5" imgW="711000" imgH="393480" progId="Equation.3">
              <p:embed/>
            </p:oleObj>
          </a:graphicData>
        </a:graphic>
      </p:graphicFrame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479425" y="2574869"/>
            <a:ext cx="7978775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200" b="1" i="1" dirty="0">
                <a:solidFill>
                  <a:srgbClr val="C00000"/>
                </a:solidFill>
              </a:rPr>
              <a:t>Loss tangent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adalah</a:t>
            </a:r>
            <a:r>
              <a:rPr lang="en-US" sz="2200" b="1" dirty="0" smtClean="0">
                <a:solidFill>
                  <a:srgbClr val="C00000"/>
                </a:solidFill>
              </a:rPr>
              <a:t>  </a:t>
            </a:r>
            <a:r>
              <a:rPr lang="en-US" sz="2200" b="1" dirty="0" err="1" smtClean="0">
                <a:solidFill>
                  <a:srgbClr val="C00000"/>
                </a:solidFill>
              </a:rPr>
              <a:t>perbandingan</a:t>
            </a:r>
            <a:r>
              <a:rPr lang="en-US" sz="2200" b="1" dirty="0" smtClean="0">
                <a:solidFill>
                  <a:srgbClr val="C00000"/>
                </a:solidFill>
              </a:rPr>
              <a:t>  </a:t>
            </a:r>
            <a:r>
              <a:rPr lang="en-US" sz="2200" b="1" dirty="0" err="1" smtClean="0">
                <a:solidFill>
                  <a:srgbClr val="C00000"/>
                </a:solidFill>
              </a:rPr>
              <a:t>antara</a:t>
            </a:r>
            <a:r>
              <a:rPr lang="en-US" sz="2200" b="1" dirty="0" smtClean="0">
                <a:solidFill>
                  <a:srgbClr val="C00000"/>
                </a:solidFill>
              </a:rPr>
              <a:t>  </a:t>
            </a:r>
            <a:r>
              <a:rPr lang="en-US" sz="2200" b="1" dirty="0" err="1" smtClean="0">
                <a:solidFill>
                  <a:srgbClr val="C00000"/>
                </a:solidFill>
              </a:rPr>
              <a:t>rapat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>
                <a:solidFill>
                  <a:srgbClr val="C00000"/>
                </a:solidFill>
              </a:rPr>
              <a:t>arus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b="1" dirty="0" err="1">
                <a:solidFill>
                  <a:srgbClr val="C00000"/>
                </a:solidFill>
              </a:rPr>
              <a:t>konduksi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b="1" dirty="0" err="1">
                <a:solidFill>
                  <a:srgbClr val="C00000"/>
                </a:solidFill>
              </a:rPr>
              <a:t>terhadap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rapat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>
                <a:solidFill>
                  <a:srgbClr val="C00000"/>
                </a:solidFill>
              </a:rPr>
              <a:t>arus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b="1" dirty="0" err="1">
                <a:solidFill>
                  <a:srgbClr val="C00000"/>
                </a:solidFill>
              </a:rPr>
              <a:t>pergeseran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3657600" y="4095690"/>
            <a:ext cx="9318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 dirty="0">
                <a:solidFill>
                  <a:schemeClr val="tx1"/>
                </a:solidFill>
              </a:rPr>
              <a:t>Untuk </a:t>
            </a:r>
          </a:p>
        </p:txBody>
      </p:sp>
      <p:graphicFrame>
        <p:nvGraphicFramePr>
          <p:cNvPr id="26" name="Object 9"/>
          <p:cNvGraphicFramePr>
            <a:graphicFrameLocks noChangeAspect="1"/>
          </p:cNvGraphicFramePr>
          <p:nvPr/>
        </p:nvGraphicFramePr>
        <p:xfrm>
          <a:off x="4527550" y="3886200"/>
          <a:ext cx="1041400" cy="773113"/>
        </p:xfrm>
        <a:graphic>
          <a:graphicData uri="http://schemas.openxmlformats.org/presentationml/2006/ole">
            <p:oleObj spid="_x0000_s190481" name="Equation" r:id="rId6" imgW="571320" imgH="393480" progId="Equation.3">
              <p:embed/>
            </p:oleObj>
          </a:graphicData>
        </a:graphic>
      </p:graphicFrame>
      <p:sp>
        <p:nvSpPr>
          <p:cNvPr id="33" name="AutoShape 10"/>
          <p:cNvSpPr>
            <a:spLocks/>
          </p:cNvSpPr>
          <p:nvPr/>
        </p:nvSpPr>
        <p:spPr bwMode="auto">
          <a:xfrm>
            <a:off x="5661025" y="3200400"/>
            <a:ext cx="350838" cy="2266950"/>
          </a:xfrm>
          <a:prstGeom prst="leftBrace">
            <a:avLst>
              <a:gd name="adj1" fmla="val 53846"/>
              <a:gd name="adj2" fmla="val 1975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" name="Object 11"/>
          <p:cNvGraphicFramePr>
            <a:graphicFrameLocks noChangeAspect="1"/>
          </p:cNvGraphicFramePr>
          <p:nvPr/>
        </p:nvGraphicFramePr>
        <p:xfrm>
          <a:off x="6172200" y="3200400"/>
          <a:ext cx="2347913" cy="2514600"/>
        </p:xfrm>
        <a:graphic>
          <a:graphicData uri="http://schemas.openxmlformats.org/presentationml/2006/ole">
            <p:oleObj spid="_x0000_s190482" name="Equation" r:id="rId7" imgW="1193760" imgH="11808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1529119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677DA9BE6FCB4A96DA37F1A4E7A6A0" ma:contentTypeVersion="2" ma:contentTypeDescription="Create a new document." ma:contentTypeScope="" ma:versionID="d5bb190505f3b3b8dbfffa34d0a86844">
  <xsd:schema xmlns:xsd="http://www.w3.org/2001/XMLSchema" xmlns:xs="http://www.w3.org/2001/XMLSchema" xmlns:p="http://schemas.microsoft.com/office/2006/metadata/properties" xmlns:ns2="ed0362f9-6f90-4ab6-89c9-7b0d9a707f47" targetNamespace="http://schemas.microsoft.com/office/2006/metadata/properties" ma:root="true" ma:fieldsID="69c971d69780fb4e3e9cc1c548022d5a" ns2:_="">
    <xsd:import namespace="ed0362f9-6f90-4ab6-89c9-7b0d9a707f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0362f9-6f90-4ab6-89c9-7b0d9a707f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FA7D85-80D2-4462-8E57-C701DE9B6220}"/>
</file>

<file path=customXml/itemProps2.xml><?xml version="1.0" encoding="utf-8"?>
<ds:datastoreItem xmlns:ds="http://schemas.openxmlformats.org/officeDocument/2006/customXml" ds:itemID="{566DC93F-73BE-4BCB-91FA-FA1C31546540}"/>
</file>

<file path=customXml/itemProps3.xml><?xml version="1.0" encoding="utf-8"?>
<ds:datastoreItem xmlns:ds="http://schemas.openxmlformats.org/officeDocument/2006/customXml" ds:itemID="{AD058A11-E02F-4EA5-BDEF-BDB6AF7CE0C5}"/>
</file>

<file path=docProps/app.xml><?xml version="1.0" encoding="utf-8"?>
<Properties xmlns="http://schemas.openxmlformats.org/officeDocument/2006/extended-properties" xmlns:vt="http://schemas.openxmlformats.org/officeDocument/2006/docPropsVTypes">
  <TotalTime>4052</TotalTime>
  <Words>602</Words>
  <Application>Microsoft Office PowerPoint</Application>
  <PresentationFormat>On-screen Show (4:3)</PresentationFormat>
  <Paragraphs>168</Paragraphs>
  <Slides>12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Equation</vt:lpstr>
      <vt:lpstr>TTH3B3 Elektromagnetika Telekomunikasi Gelombang Datar – Gelombang Elektromagnetik </vt:lpstr>
      <vt:lpstr>Tujuan Pembelajaran</vt:lpstr>
      <vt:lpstr>Organisasi Materi</vt:lpstr>
      <vt:lpstr>Parameter Perambatan Gelombang Elektromagnetik</vt:lpstr>
      <vt:lpstr>Perambatan Gelombang  teredam  (           ) </vt:lpstr>
      <vt:lpstr>Pengelompokan Jenis Material Elektromagnetik   </vt:lpstr>
      <vt:lpstr>Pengelompokan Jenis Material Elektromagnetik   </vt:lpstr>
      <vt:lpstr>Beberapa nilai Permitivitas relatif  material   </vt:lpstr>
      <vt:lpstr>Material Dielektrik tak sempurna</vt:lpstr>
      <vt:lpstr>Skin Depth pada material Konduktor</vt:lpstr>
      <vt:lpstr>Propagasi Gelombang Datar dalam Konduktor yang Baik</vt:lpstr>
      <vt:lpstr>Propagasi Gelombang Datar dalam Konduktor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JohnTitor</dc:creator>
  <cp:lastModifiedBy>User</cp:lastModifiedBy>
  <cp:revision>285</cp:revision>
  <dcterms:created xsi:type="dcterms:W3CDTF">2014-10-22T16:11:34Z</dcterms:created>
  <dcterms:modified xsi:type="dcterms:W3CDTF">2019-08-26T09:11:49Z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0x01010067677DA9BE6FCB4A96DA37F1A4E7A6A0</vt:lpwstr>
  </property>
</Properties>
</file>