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9" r:id="rId4"/>
    <p:sldId id="302" r:id="rId5"/>
    <p:sldId id="270" r:id="rId6"/>
    <p:sldId id="271" r:id="rId7"/>
    <p:sldId id="272" r:id="rId8"/>
    <p:sldId id="260" r:id="rId9"/>
    <p:sldId id="274" r:id="rId10"/>
    <p:sldId id="276" r:id="rId11"/>
    <p:sldId id="298" r:id="rId12"/>
    <p:sldId id="277" r:id="rId13"/>
    <p:sldId id="299" r:id="rId14"/>
    <p:sldId id="300" r:id="rId15"/>
    <p:sldId id="278" r:id="rId16"/>
    <p:sldId id="301" r:id="rId17"/>
    <p:sldId id="275" r:id="rId18"/>
    <p:sldId id="279" r:id="rId19"/>
    <p:sldId id="26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 Condense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893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4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63;g4dffed6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Google Shape;64;g4dffed6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84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63;g4dffed6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1" name="Google Shape;64;g4dffed6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50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07;g4f85042d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108;g4f85042d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87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aman Depa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Placeholder 1"/>
          <p:cNvSpPr>
            <a:spLocks noGrp="1"/>
          </p:cNvSpPr>
          <p:nvPr>
            <p:ph type="title"/>
          </p:nvPr>
        </p:nvSpPr>
        <p:spPr bwMode="auto">
          <a:xfrm>
            <a:off x="276222" y="842554"/>
            <a:ext cx="4898018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1350"/>
            </a:lvl1pPr>
          </a:lstStyle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idx="1"/>
          </p:nvPr>
        </p:nvSpPr>
        <p:spPr bwMode="auto">
          <a:xfrm>
            <a:off x="276222" y="1369220"/>
            <a:ext cx="4898018" cy="171818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3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10486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6222" y="3203666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6222" y="3711817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536657" y="842368"/>
            <a:ext cx="3331046" cy="326112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  <a:endParaRPr kumimoji="0" lang="id-ID" sz="22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 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vi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54215" cy="51435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adership ski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479640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aster-Placeho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3981126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900"/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56966" y="796609"/>
            <a:ext cx="2716318" cy="482819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70857" y="2336324"/>
            <a:ext cx="2159188" cy="382751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561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27697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0406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8814" y="273844"/>
            <a:ext cx="7886372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Shape 24"/>
          <p:cNvSpPr>
            <a:spLocks noGrp="1"/>
          </p:cNvSpPr>
          <p:nvPr>
            <p:ph type="sldNum" sz="quarter" idx="10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88033" y="1028700"/>
            <a:ext cx="8167935" cy="7364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5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7781" y="1910358"/>
            <a:ext cx="8167935" cy="2547342"/>
          </a:xfrm>
          <a:prstGeom prst="rect">
            <a:avLst/>
          </a:prstGeom>
        </p:spPr>
        <p:txBody>
          <a:bodyPr/>
          <a:lstStyle>
            <a:lvl1pPr marL="321469" indent="-321469">
              <a:buFont typeface="Arial" panose="020B0604020202020204" pitchFamily="34" charset="0"/>
              <a:buChar char="•"/>
            </a:lvl1pPr>
            <a:lvl2pPr marL="557213" indent="-214313">
              <a:buFont typeface="Arial" panose="020B0604020202020204" pitchFamily="34" charset="0"/>
              <a:buChar char="•"/>
            </a:lvl2pPr>
            <a:lvl3pPr marL="900113" indent="-214313">
              <a:buFont typeface="Arial" panose="020B0604020202020204" pitchFamily="34" charset="0"/>
              <a:buChar char="•"/>
            </a:lvl3pPr>
            <a:lvl4pPr marL="1200150" indent="-171450">
              <a:buFont typeface="Arial" panose="020B0604020202020204" pitchFamily="34" charset="0"/>
              <a:buChar char="•"/>
            </a:lvl4pPr>
            <a:lvl5pPr marL="1543050" indent="-171450">
              <a:buFont typeface="Arial" panose="020B0604020202020204" pitchFamily="34" charset="0"/>
              <a:buChar char="•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0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DAAB44D-5501-4DF4-8C80-A4448FE03B7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7116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03891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480504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03891" y="2650865"/>
            <a:ext cx="7336238" cy="95448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24699" y="995086"/>
            <a:ext cx="2788758" cy="300633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78914" y="1920478"/>
            <a:ext cx="4740518" cy="1077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Mis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93386" y="1171887"/>
            <a:ext cx="4540814" cy="253860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2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342779" y="2253258"/>
            <a:ext cx="2910050" cy="1457325"/>
          </a:xfrm>
          <a:prstGeom prst="rect">
            <a:avLst/>
          </a:prstGeom>
        </p:spPr>
        <p:txBody>
          <a:bodyPr/>
          <a:lstStyle>
            <a:lvl1pPr algn="r"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icture v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2"/>
            <a:ext cx="9143999" cy="51434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8"/>
          <p:cNvSpPr txBox="1">
            <a:spLocks noChangeArrowheads="1"/>
          </p:cNvSpPr>
          <p:nvPr/>
        </p:nvSpPr>
        <p:spPr bwMode="auto">
          <a:xfrm>
            <a:off x="8667990" y="227409"/>
            <a:ext cx="213307" cy="233654"/>
          </a:xfrm>
          <a:prstGeom prst="rect">
            <a:avLst/>
          </a:prstGeom>
          <a:noFill/>
          <a:ln>
            <a:noFill/>
          </a:ln>
        </p:spPr>
        <p:txBody>
          <a:bodyPr wrap="none" lIns="68553" tIns="34277" rIns="68553" bIns="34277">
            <a:spAutoFit/>
          </a:bodyPr>
          <a:lstStyle>
            <a:lvl1pPr marL="0" indent="0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912812" indent="-4556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1827212" indent="-9128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2741612" indent="-13700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3656012" indent="-18272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lvl="0" indent="0" algn="ctr" eaLnBrk="1" hangingPunct="1"/>
            <a:fld id="{3F518C9E-E5E1-435C-9180-59ABEE2604A7}" type="slidenum">
              <a:rPr lang="id-ID" altLang="id-ID" sz="1050" b="1">
                <a:solidFill>
                  <a:schemeClr val="bg1"/>
                </a:solidFill>
                <a:latin typeface="Lato Bold"/>
                <a:ea typeface="Lato Bold"/>
              </a:rPr>
              <a:pPr marL="0" lvl="0" indent="0" algn="ctr" eaLnBrk="1" hangingPunct="1"/>
              <a:t>‹#›</a:t>
            </a:fld>
            <a:endParaRPr lang="id-ID" altLang="id-ID" sz="1050" b="1">
              <a:solidFill>
                <a:schemeClr val="bg1"/>
              </a:solidFill>
              <a:latin typeface="Lato Bold"/>
              <a:ea typeface="Lato Bold"/>
            </a:endParaRPr>
          </a:p>
        </p:txBody>
      </p:sp>
      <p:pic>
        <p:nvPicPr>
          <p:cNvPr id="2097152" name="Picture 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8" y="10120"/>
            <a:ext cx="1764370" cy="168533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097153" name="Picture 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45765" y="3616523"/>
            <a:ext cx="1598235" cy="1526977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485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advClick="0"/>
  <p:hf sldNum="0" hdr="0" ftr="0" dt="0"/>
  <p:txStyles>
    <p:titleStyle>
      <a:lvl1pPr marL="0" indent="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lang="en-US" sz="16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j-ea"/>
          <a:cs typeface="+mj-cs"/>
        </a:defRPr>
      </a:lvl1pPr>
      <a:lvl2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2pPr>
      <a:lvl3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3pPr>
      <a:lvl4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4pPr>
      <a:lvl5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5pPr>
      <a:lvl6pPr marL="1714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6pPr>
      <a:lvl7pPr marL="3429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7pPr>
      <a:lvl8pPr marL="5143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8pPr>
      <a:lvl9pPr marL="6858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9pPr>
    </p:titleStyle>
    <p:bodyStyle>
      <a:lvl1pPr marL="0" indent="0" algn="l" defTabSz="685205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22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3429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5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6858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3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0287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13716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2831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663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28494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71326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9375" y="1476375"/>
            <a:ext cx="4181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/>
              <a:t>SALURAN TRANSMISI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046035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ELMAGTEL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80149" y="3016339"/>
            <a:ext cx="4709989" cy="593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5445" y="473807"/>
            <a:ext cx="277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accent4"/>
                </a:solidFill>
              </a:rPr>
              <a:t>I. Kabel Koaxial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5283" y="1659762"/>
            <a:ext cx="398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u="sng" dirty="0"/>
              <a:t>b. Konduktansi Per-Satuan Panjang (G</a:t>
            </a:r>
            <a:r>
              <a:rPr lang="id-ID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786" y="1707911"/>
            <a:ext cx="389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u="sng" dirty="0"/>
              <a:t>a. Kapasitansi Per-Satuan Panjang (C</a:t>
            </a:r>
            <a:r>
              <a:rPr lang="id-ID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30" y="2413315"/>
            <a:ext cx="2223424" cy="1133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683" y="2390366"/>
            <a:ext cx="2466753" cy="115629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3262810" y="959463"/>
            <a:ext cx="213487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2761343" y="3541074"/>
            <a:ext cx="3200551" cy="11164"/>
          </a:xfrm>
          <a:prstGeom prst="curvedConnector3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27" y="404378"/>
            <a:ext cx="1690798" cy="12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3818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8255" y="869811"/>
            <a:ext cx="389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u="sng" dirty="0"/>
              <a:t>c. Induktansi Per-Satuan Panjang (L</a:t>
            </a:r>
            <a:r>
              <a:rPr lang="id-ID" sz="1600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18" y="1326030"/>
            <a:ext cx="1772094" cy="1399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0854" y="1502786"/>
            <a:ext cx="189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 frekuensi yang sangat rendah, maka</a:t>
            </a:r>
          </a:p>
        </p:txBody>
      </p:sp>
      <p:cxnSp>
        <p:nvCxnSpPr>
          <p:cNvPr id="5" name="Curved Connector 4"/>
          <p:cNvCxnSpPr/>
          <p:nvPr/>
        </p:nvCxnSpPr>
        <p:spPr>
          <a:xfrm flipH="1">
            <a:off x="6351789" y="1867699"/>
            <a:ext cx="261660" cy="316613"/>
          </a:xfrm>
          <a:prstGeom prst="curvedConnector4">
            <a:avLst>
              <a:gd name="adj1" fmla="val -87365"/>
              <a:gd name="adj2" fmla="val 91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175" y="2321170"/>
            <a:ext cx="4557825" cy="80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97" y="3130795"/>
            <a:ext cx="389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u="sng" dirty="0"/>
              <a:t>d. Impedansi Per-Satuan Panjang (R</a:t>
            </a:r>
            <a:r>
              <a:rPr lang="id-ID" sz="1600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08" y="3724216"/>
            <a:ext cx="3132453" cy="9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14924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1448" y="206085"/>
            <a:ext cx="25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solidFill>
                  <a:schemeClr val="accent4"/>
                </a:solidFill>
              </a:rPr>
              <a:t>II. Kawat Sejajar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52082" y="667750"/>
            <a:ext cx="213487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87" y="851506"/>
            <a:ext cx="1855664" cy="9979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067" y="2115066"/>
            <a:ext cx="3902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b="1" u="sng" dirty="0"/>
              <a:t>a. Kapasitansi Per-Satuan Panjang (C)</a:t>
            </a:r>
            <a:endParaRPr lang="id-ID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06952" y="1945789"/>
            <a:ext cx="398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u="sng" dirty="0"/>
              <a:t>b. Konduktansi Per-Satuan Panjang (G</a:t>
            </a:r>
            <a:r>
              <a:rPr lang="id-ID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3" y="3057825"/>
            <a:ext cx="3366627" cy="9440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673" y="2637768"/>
            <a:ext cx="197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Untuk a &lt;&lt; 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671" y="2637768"/>
            <a:ext cx="2232063" cy="9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3281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7898" y="1015445"/>
            <a:ext cx="389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u="sng" dirty="0"/>
              <a:t>c. Induktansi Per-Satuan Panjang (L</a:t>
            </a:r>
            <a:r>
              <a:rPr lang="id-ID" sz="1600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76" y="1769582"/>
            <a:ext cx="2149687" cy="1869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83" y="1631359"/>
            <a:ext cx="2423184" cy="17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48865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2567" y="1354144"/>
            <a:ext cx="389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u="sng" dirty="0"/>
              <a:t>d. Impedansi Per-Satuan Panjang (R</a:t>
            </a:r>
            <a:r>
              <a:rPr lang="id-ID" sz="1600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67" y="1939193"/>
            <a:ext cx="3789003" cy="10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86872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5440" y="626931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solidFill>
                  <a:schemeClr val="accent4"/>
                </a:solidFill>
              </a:rPr>
              <a:t>III. Saluran Planar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744893" y="1088596"/>
            <a:ext cx="213487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2796" y="2058646"/>
            <a:ext cx="3902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b="1" u="sng" dirty="0"/>
              <a:t>a. Kapasitansi Per-Satuan Panjang (C)</a:t>
            </a:r>
            <a:endParaRPr lang="id-ID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62096" y="2058646"/>
            <a:ext cx="398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u="sng" dirty="0"/>
              <a:t>b. Konduktansi Per-Satuan Panjang (G</a:t>
            </a:r>
            <a:r>
              <a:rPr lang="id-ID" sz="1600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14" y="499730"/>
            <a:ext cx="2037557" cy="1558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29" y="2662542"/>
            <a:ext cx="1943100" cy="1190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079" y="2810179"/>
            <a:ext cx="1114425" cy="895350"/>
          </a:xfrm>
          <a:prstGeom prst="rect">
            <a:avLst/>
          </a:prstGeom>
        </p:spPr>
      </p:pic>
      <p:cxnSp>
        <p:nvCxnSpPr>
          <p:cNvPr id="14" name="Curved Connector 13"/>
          <p:cNvCxnSpPr/>
          <p:nvPr/>
        </p:nvCxnSpPr>
        <p:spPr>
          <a:xfrm rot="16200000" flipH="1">
            <a:off x="2415271" y="2952501"/>
            <a:ext cx="4200105" cy="10632"/>
          </a:xfrm>
          <a:prstGeom prst="curvedConnector3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49946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7274" y="825827"/>
            <a:ext cx="389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u="sng" dirty="0"/>
              <a:t>c. Induktansi Per-Satuan Panjang (L</a:t>
            </a:r>
            <a:r>
              <a:rPr lang="id-ID" sz="1600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05" y="1307389"/>
            <a:ext cx="1190625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09" y="1307389"/>
            <a:ext cx="2466975" cy="112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625" y="2800303"/>
            <a:ext cx="389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u="sng" dirty="0"/>
              <a:t>d. Impedansi Per-Satuan Panjang (R</a:t>
            </a:r>
            <a:r>
              <a:rPr lang="id-ID" sz="16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605" y="3279221"/>
            <a:ext cx="23050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34000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2300" y="711212"/>
            <a:ext cx="680085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ts val="2548"/>
              </a:lnSpc>
            </a:pPr>
            <a:r>
              <a:rPr lang="id-ID" b="1" dirty="0">
                <a:latin typeface="Times New Roman"/>
                <a:cs typeface="Times New Roman"/>
              </a:rPr>
              <a:t>Par</a:t>
            </a:r>
            <a:r>
              <a:rPr lang="id-ID" b="1" spc="-25" dirty="0">
                <a:latin typeface="Times New Roman"/>
                <a:cs typeface="Times New Roman"/>
              </a:rPr>
              <a:t>a</a:t>
            </a:r>
            <a:r>
              <a:rPr lang="id-ID" b="1" spc="39" dirty="0">
                <a:latin typeface="Times New Roman"/>
                <a:cs typeface="Times New Roman"/>
              </a:rPr>
              <a:t>m</a:t>
            </a:r>
            <a:r>
              <a:rPr lang="id-ID" b="1" dirty="0">
                <a:latin typeface="Times New Roman"/>
                <a:cs typeface="Times New Roman"/>
              </a:rPr>
              <a:t>et</a:t>
            </a:r>
            <a:r>
              <a:rPr lang="id-ID" b="1" spc="-9" dirty="0">
                <a:latin typeface="Times New Roman"/>
                <a:cs typeface="Times New Roman"/>
              </a:rPr>
              <a:t>e</a:t>
            </a:r>
            <a:r>
              <a:rPr lang="id-ID" b="1" dirty="0">
                <a:latin typeface="Times New Roman"/>
                <a:cs typeface="Times New Roman"/>
              </a:rPr>
              <a:t>r</a:t>
            </a:r>
            <a:r>
              <a:rPr lang="id-ID" b="1" spc="490" dirty="0">
                <a:latin typeface="Times New Roman"/>
                <a:cs typeface="Times New Roman"/>
              </a:rPr>
              <a:t> </a:t>
            </a:r>
            <a:r>
              <a:rPr lang="id-ID" b="1" dirty="0">
                <a:latin typeface="Times New Roman"/>
                <a:cs typeface="Times New Roman"/>
              </a:rPr>
              <a:t>se</a:t>
            </a:r>
            <a:r>
              <a:rPr lang="id-ID" b="1" spc="4" dirty="0">
                <a:latin typeface="Times New Roman"/>
                <a:cs typeface="Times New Roman"/>
              </a:rPr>
              <a:t>ku</a:t>
            </a:r>
            <a:r>
              <a:rPr lang="id-ID" b="1" spc="-9" dirty="0">
                <a:latin typeface="Times New Roman"/>
                <a:cs typeface="Times New Roman"/>
              </a:rPr>
              <a:t>n</a:t>
            </a:r>
            <a:r>
              <a:rPr lang="id-ID" b="1" spc="4" dirty="0">
                <a:latin typeface="Times New Roman"/>
                <a:cs typeface="Times New Roman"/>
              </a:rPr>
              <a:t>d</a:t>
            </a:r>
            <a:r>
              <a:rPr lang="id-ID" b="1" dirty="0">
                <a:latin typeface="Times New Roman"/>
                <a:cs typeface="Times New Roman"/>
              </a:rPr>
              <a:t>er</a:t>
            </a:r>
            <a:r>
              <a:rPr lang="id-ID" b="1" spc="490" dirty="0">
                <a:latin typeface="Times New Roman"/>
                <a:cs typeface="Times New Roman"/>
              </a:rPr>
              <a:t> </a:t>
            </a:r>
            <a:r>
              <a:rPr lang="id-ID" b="1" dirty="0">
                <a:latin typeface="Times New Roman"/>
                <a:cs typeface="Times New Roman"/>
              </a:rPr>
              <a:t>s</a:t>
            </a:r>
            <a:r>
              <a:rPr lang="id-ID" b="1" spc="4" dirty="0">
                <a:latin typeface="Times New Roman"/>
                <a:cs typeface="Times New Roman"/>
              </a:rPr>
              <a:t>a</a:t>
            </a:r>
            <a:r>
              <a:rPr lang="id-ID" b="1" dirty="0">
                <a:latin typeface="Times New Roman"/>
                <a:cs typeface="Times New Roman"/>
              </a:rPr>
              <a:t>luran</a:t>
            </a:r>
            <a:r>
              <a:rPr lang="id-ID" b="1" spc="540" dirty="0">
                <a:latin typeface="Times New Roman"/>
                <a:cs typeface="Times New Roman"/>
              </a:rPr>
              <a:t> </a:t>
            </a:r>
            <a:r>
              <a:rPr lang="id-ID" b="1" dirty="0">
                <a:latin typeface="Times New Roman"/>
                <a:cs typeface="Times New Roman"/>
              </a:rPr>
              <a:t>tran</a:t>
            </a:r>
            <a:r>
              <a:rPr lang="id-ID" b="1" spc="-4" dirty="0">
                <a:latin typeface="Times New Roman"/>
                <a:cs typeface="Times New Roman"/>
              </a:rPr>
              <a:t>s</a:t>
            </a:r>
            <a:r>
              <a:rPr lang="id-ID" b="1" spc="19" dirty="0">
                <a:latin typeface="Times New Roman"/>
                <a:cs typeface="Times New Roman"/>
              </a:rPr>
              <a:t>m</a:t>
            </a:r>
            <a:r>
              <a:rPr lang="id-ID" b="1" dirty="0">
                <a:latin typeface="Times New Roman"/>
                <a:cs typeface="Times New Roman"/>
              </a:rPr>
              <a:t>i</a:t>
            </a:r>
            <a:r>
              <a:rPr lang="id-ID" b="1" spc="-19" dirty="0">
                <a:latin typeface="Times New Roman"/>
                <a:cs typeface="Times New Roman"/>
              </a:rPr>
              <a:t>s</a:t>
            </a:r>
            <a:r>
              <a:rPr lang="id-ID" b="1" dirty="0">
                <a:latin typeface="Times New Roman"/>
                <a:cs typeface="Times New Roman"/>
              </a:rPr>
              <a:t>i</a:t>
            </a:r>
            <a:r>
              <a:rPr lang="id-ID" b="1" spc="330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lah</a:t>
            </a:r>
            <a:r>
              <a:rPr lang="id-ID" spc="435" dirty="0">
                <a:latin typeface="Times New Roman"/>
                <a:cs typeface="Times New Roman"/>
              </a:rPr>
              <a:t> </a:t>
            </a:r>
            <a:r>
              <a:rPr lang="id-ID" b="1" spc="-9" dirty="0">
                <a:latin typeface="Times New Roman"/>
                <a:cs typeface="Times New Roman"/>
              </a:rPr>
              <a:t>Z</a:t>
            </a:r>
            <a:r>
              <a:rPr lang="id-ID" b="1" baseline="-22298" dirty="0">
                <a:latin typeface="Times New Roman"/>
                <a:cs typeface="Times New Roman"/>
              </a:rPr>
              <a:t>0 </a:t>
            </a:r>
            <a:r>
              <a:rPr lang="id-ID" b="1" spc="319" baseline="-22298" dirty="0">
                <a:latin typeface="Times New Roman"/>
                <a:cs typeface="Times New Roman"/>
              </a:rPr>
              <a:t> </a:t>
            </a:r>
            <a:r>
              <a:rPr lang="id-ID" spc="-4" dirty="0">
                <a:latin typeface="Times New Roman"/>
                <a:cs typeface="Times New Roman"/>
              </a:rPr>
              <a:t>(</a:t>
            </a:r>
            <a:r>
              <a:rPr lang="id-ID" spc="-14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nsi</a:t>
            </a:r>
            <a:r>
              <a:rPr lang="id-ID" spc="430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kte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t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k) 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pc="-4" dirty="0">
                <a:latin typeface="Times New Roman"/>
                <a:cs typeface="Times New Roman"/>
              </a:rPr>
              <a:t>(</a:t>
            </a:r>
            <a:r>
              <a:rPr lang="id-ID" dirty="0">
                <a:latin typeface="Times New Roman"/>
                <a:cs typeface="Times New Roman"/>
              </a:rPr>
              <a:t>kons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nta p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op</a:t>
            </a:r>
            <a:r>
              <a:rPr lang="id-ID" spc="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). </a:t>
            </a:r>
            <a:r>
              <a:rPr lang="id-ID" spc="-44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nsi</a:t>
            </a:r>
            <a:r>
              <a:rPr lang="id-ID" spc="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9" dirty="0">
                <a:latin typeface="Times New Roman"/>
                <a:cs typeface="Times New Roman"/>
              </a:rPr>
              <a:t>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kte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dirty="0">
                <a:latin typeface="Times New Roman"/>
                <a:cs typeface="Times New Roman"/>
              </a:rPr>
              <a:t>t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9" dirty="0">
                <a:latin typeface="Times New Roman"/>
                <a:cs typeface="Times New Roman"/>
              </a:rPr>
              <a:t> </a:t>
            </a:r>
            <a:r>
              <a:rPr lang="id-ID" spc="4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up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p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ndin</a:t>
            </a:r>
            <a:r>
              <a:rPr lang="id-ID" spc="-14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25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t</a:t>
            </a:r>
            <a:r>
              <a:rPr lang="id-ID" spc="14" dirty="0">
                <a:latin typeface="Times New Roman"/>
                <a:cs typeface="Times New Roman"/>
              </a:rPr>
              <a:t>e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19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us</a:t>
            </a:r>
            <a:r>
              <a:rPr lang="id-ID" spc="25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da</a:t>
            </a:r>
            <a:r>
              <a:rPr lang="id-ID" spc="-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salu</a:t>
            </a:r>
            <a:r>
              <a:rPr lang="id-ID" spc="-9" dirty="0">
                <a:latin typeface="Times New Roman"/>
                <a:cs typeface="Times New Roman"/>
              </a:rPr>
              <a:t>ra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lam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ea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3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t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da</a:t>
            </a:r>
            <a:r>
              <a:rPr lang="id-ID" spc="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ntu</a:t>
            </a:r>
            <a:r>
              <a:rPr lang="id-ID" spc="4" dirty="0">
                <a:latin typeface="Times New Roman"/>
                <a:cs typeface="Times New Roman"/>
              </a:rPr>
              <a:t>l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tau untuk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lo</a:t>
            </a:r>
            <a:r>
              <a:rPr lang="id-ID" spc="9" dirty="0">
                <a:latin typeface="Times New Roman"/>
                <a:cs typeface="Times New Roman"/>
              </a:rPr>
              <a:t>m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ng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jal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4" dirty="0">
                <a:latin typeface="Times New Roman"/>
                <a:cs typeface="Times New Roman"/>
              </a:rPr>
              <a:t>n</a:t>
            </a:r>
            <a:r>
              <a:rPr lang="id-ID" dirty="0">
                <a:latin typeface="Times New Roman"/>
                <a:cs typeface="Times New Roman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2300" y="264746"/>
            <a:ext cx="522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cs typeface="Arial" panose="020B0604020202020204" pitchFamily="34" charset="0"/>
              </a:rPr>
              <a:t>Parameter Sekunder Saluran Transmisi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827660" y="697942"/>
            <a:ext cx="301065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96" b="4506"/>
          <a:stretch/>
        </p:blipFill>
        <p:spPr>
          <a:xfrm>
            <a:off x="1992912" y="2253913"/>
            <a:ext cx="1688157" cy="786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21" y="3238227"/>
            <a:ext cx="2661018" cy="412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78" y="2231061"/>
            <a:ext cx="1488341" cy="808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760" y="3304399"/>
            <a:ext cx="2063824" cy="346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Left-Right Arrow 11"/>
          <p:cNvSpPr/>
          <p:nvPr/>
        </p:nvSpPr>
        <p:spPr>
          <a:xfrm>
            <a:off x="4110813" y="2474228"/>
            <a:ext cx="860938" cy="36393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Left-Right Arrow 12"/>
          <p:cNvSpPr/>
          <p:nvPr/>
        </p:nvSpPr>
        <p:spPr>
          <a:xfrm>
            <a:off x="4184943" y="3284767"/>
            <a:ext cx="786808" cy="36571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96521" y="1777880"/>
            <a:ext cx="863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latin typeface="Times New Roman"/>
                <a:cs typeface="Times New Roman"/>
              </a:rPr>
              <a:t>J</a:t>
            </a:r>
            <a:r>
              <a:rPr lang="id-ID" b="1" spc="4" dirty="0">
                <a:latin typeface="Times New Roman"/>
                <a:cs typeface="Times New Roman"/>
              </a:rPr>
              <a:t>i</a:t>
            </a:r>
            <a:r>
              <a:rPr lang="id-ID" b="1" dirty="0">
                <a:latin typeface="Times New Roman"/>
                <a:cs typeface="Times New Roman"/>
              </a:rPr>
              <a:t>ka</a:t>
            </a:r>
            <a:r>
              <a:rPr lang="id-ID" b="1" spc="295" dirty="0">
                <a:latin typeface="Times New Roman"/>
                <a:cs typeface="Times New Roman"/>
              </a:rPr>
              <a:t> </a:t>
            </a:r>
            <a:r>
              <a:rPr lang="id-ID" b="1" dirty="0">
                <a:latin typeface="Times New Roman"/>
                <a:cs typeface="Times New Roman"/>
              </a:rPr>
              <a:t>p</a:t>
            </a:r>
            <a:r>
              <a:rPr lang="id-ID" b="1" spc="-9" dirty="0">
                <a:latin typeface="Times New Roman"/>
                <a:cs typeface="Times New Roman"/>
              </a:rPr>
              <a:t>a</a:t>
            </a:r>
            <a:r>
              <a:rPr lang="id-ID" b="1" spc="-4" dirty="0">
                <a:latin typeface="Times New Roman"/>
                <a:cs typeface="Times New Roman"/>
              </a:rPr>
              <a:t>r</a:t>
            </a:r>
            <a:r>
              <a:rPr lang="id-ID" b="1" spc="-9" dirty="0">
                <a:latin typeface="Times New Roman"/>
                <a:cs typeface="Times New Roman"/>
              </a:rPr>
              <a:t>a</a:t>
            </a:r>
            <a:r>
              <a:rPr lang="id-ID" b="1" spc="4" dirty="0">
                <a:latin typeface="Times New Roman"/>
                <a:cs typeface="Times New Roman"/>
              </a:rPr>
              <a:t>m</a:t>
            </a:r>
            <a:r>
              <a:rPr lang="id-ID" b="1" spc="-9" dirty="0">
                <a:latin typeface="Times New Roman"/>
                <a:cs typeface="Times New Roman"/>
              </a:rPr>
              <a:t>e</a:t>
            </a:r>
            <a:r>
              <a:rPr lang="id-ID" b="1" dirty="0">
                <a:latin typeface="Times New Roman"/>
                <a:cs typeface="Times New Roman"/>
              </a:rPr>
              <a:t>te</a:t>
            </a:r>
            <a:r>
              <a:rPr lang="id-ID" b="1" spc="-44" dirty="0">
                <a:latin typeface="Times New Roman"/>
                <a:cs typeface="Times New Roman"/>
              </a:rPr>
              <a:t>r</a:t>
            </a:r>
            <a:r>
              <a:rPr lang="id-ID" b="1" spc="-4" dirty="0">
                <a:latin typeface="Times New Roman"/>
                <a:cs typeface="Times New Roman"/>
              </a:rPr>
              <a:t>-</a:t>
            </a:r>
            <a:r>
              <a:rPr lang="id-ID" b="1" dirty="0">
                <a:latin typeface="Times New Roman"/>
                <a:cs typeface="Times New Roman"/>
              </a:rPr>
              <a:t>p</a:t>
            </a:r>
            <a:r>
              <a:rPr lang="id-ID" b="1" spc="-9" dirty="0">
                <a:latin typeface="Times New Roman"/>
                <a:cs typeface="Times New Roman"/>
              </a:rPr>
              <a:t>a</a:t>
            </a:r>
            <a:r>
              <a:rPr lang="id-ID" b="1" spc="-4" dirty="0">
                <a:latin typeface="Times New Roman"/>
                <a:cs typeface="Times New Roman"/>
              </a:rPr>
              <a:t>r</a:t>
            </a:r>
            <a:r>
              <a:rPr lang="id-ID" b="1" spc="-9" dirty="0">
                <a:latin typeface="Times New Roman"/>
                <a:cs typeface="Times New Roman"/>
              </a:rPr>
              <a:t>a</a:t>
            </a:r>
            <a:r>
              <a:rPr lang="id-ID" b="1" spc="4" dirty="0">
                <a:latin typeface="Times New Roman"/>
                <a:cs typeface="Times New Roman"/>
              </a:rPr>
              <a:t>m</a:t>
            </a:r>
            <a:r>
              <a:rPr lang="id-ID" b="1" spc="-9" dirty="0">
                <a:latin typeface="Times New Roman"/>
                <a:cs typeface="Times New Roman"/>
              </a:rPr>
              <a:t>e</a:t>
            </a:r>
            <a:r>
              <a:rPr lang="id-ID" b="1" dirty="0">
                <a:latin typeface="Times New Roman"/>
                <a:cs typeface="Times New Roman"/>
              </a:rPr>
              <a:t>t</a:t>
            </a:r>
            <a:r>
              <a:rPr lang="id-ID" b="1" spc="14" dirty="0">
                <a:latin typeface="Times New Roman"/>
                <a:cs typeface="Times New Roman"/>
              </a:rPr>
              <a:t>e</a:t>
            </a:r>
            <a:r>
              <a:rPr lang="id-ID" b="1" dirty="0">
                <a:latin typeface="Times New Roman"/>
                <a:cs typeface="Times New Roman"/>
              </a:rPr>
              <a:t>r primernya diketahui, maka parameter sekunder saltran dihitung sebagai berikut</a:t>
            </a:r>
            <a:r>
              <a:rPr lang="id-ID" dirty="0">
                <a:latin typeface="Times New Roman"/>
                <a:cs typeface="Times New Roman"/>
              </a:rPr>
              <a:t>:</a:t>
            </a:r>
          </a:p>
          <a:p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189335" y="3789307"/>
            <a:ext cx="422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Syarat untuk Saluran Kondisi Khusus 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64590"/>
              </p:ext>
            </p:extLst>
          </p:nvPr>
        </p:nvGraphicFramePr>
        <p:xfrm>
          <a:off x="1173790" y="4097084"/>
          <a:ext cx="6322794" cy="92352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6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21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Saluran </a:t>
                      </a:r>
                      <a:r>
                        <a:rPr lang="id-ID" sz="1200" i="1" dirty="0"/>
                        <a:t>LossLess</a:t>
                      </a:r>
                      <a:r>
                        <a:rPr lang="id-ID" sz="1200" dirty="0"/>
                        <a:t> (tanpa redaman)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Saluran </a:t>
                      </a:r>
                      <a:r>
                        <a:rPr lang="id-ID" sz="1200" i="1" dirty="0"/>
                        <a:t>Distortionless</a:t>
                      </a:r>
                      <a:r>
                        <a:rPr lang="id-ID" sz="1200" i="1" baseline="0" dirty="0"/>
                        <a:t> </a:t>
                      </a:r>
                      <a:r>
                        <a:rPr lang="id-ID" sz="1200" i="0" baseline="0" dirty="0"/>
                        <a:t>(tanpa cacat)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40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613" y="4595470"/>
            <a:ext cx="1170940" cy="3558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2724" y="4495363"/>
            <a:ext cx="580073" cy="52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20584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67" y="3062846"/>
            <a:ext cx="2005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4"/>
                </a:solidFill>
              </a:rPr>
              <a:t>II. Saluran Dua Kawat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2850" y="362686"/>
            <a:ext cx="4446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/>
              <a:t>Parameter Sekunder Pada Saltran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898" y="4170097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4"/>
                </a:solidFill>
              </a:rPr>
              <a:t>III. Saluran Planar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131" y="1955595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4"/>
                </a:solidFill>
              </a:rPr>
              <a:t>I. Kabel Koaxial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757" y="1628500"/>
            <a:ext cx="2583712" cy="866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757" y="2773151"/>
            <a:ext cx="3102186" cy="825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757" y="3899256"/>
            <a:ext cx="2528028" cy="8602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2850" y="838667"/>
            <a:ext cx="6129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Umumnya, saluran transmisi ditinjau dengan asusi 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berkaitan dengan dimensinya, Impedansi karakteristik saluran transmisi untuk jenis-jenis saltran diberikan sebagai berikut 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27660" y="697942"/>
            <a:ext cx="301065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57602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60;p14"/>
          <p:cNvSpPr txBox="1"/>
          <p:nvPr/>
        </p:nvSpPr>
        <p:spPr>
          <a:xfrm>
            <a:off x="344056" y="1398550"/>
            <a:ext cx="8488244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 err="1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Terimakasih</a:t>
            </a:r>
            <a:endParaRPr lang="en-US" sz="4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0927" y="1939333"/>
            <a:ext cx="5064369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Definisi, Jenis-Jenis, dan Persamaan Saluran Transmisi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3259" y="633357"/>
            <a:ext cx="445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/>
              <a:t>Definisi Saluran Transmisi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68509" y="1006073"/>
            <a:ext cx="3022852" cy="1129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bject 14"/>
          <p:cNvSpPr/>
          <p:nvPr/>
        </p:nvSpPr>
        <p:spPr>
          <a:xfrm>
            <a:off x="2363284" y="2171495"/>
            <a:ext cx="3613116" cy="1205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673259" y="1217388"/>
            <a:ext cx="6721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untuk menyalurkan energi 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trom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spc="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id-ID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id-ID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id-ID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id-ID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id-ID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d-ID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lur</a:t>
            </a:r>
            <a:r>
              <a:rPr lang="id-ID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nsm</a:t>
            </a:r>
            <a:r>
              <a:rPr lang="id-ID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id-ID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upa </a:t>
            </a:r>
            <a:r>
              <a:rPr lang="id-ID" spc="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d-ID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ial, k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d-ID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d-ID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winle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bumbung</a:t>
            </a:r>
            <a:r>
              <a:rPr lang="id-ID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id-ID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id-ID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r>
              <a:rPr lang="id-ID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seb</a:t>
            </a:r>
            <a:r>
              <a:rPr lang="id-ID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d-ID" spc="-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d-ID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94735489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8106" y="1029282"/>
            <a:ext cx="445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/>
              <a:t>Macam–Macam Saluran Transmisi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03203" y="1392647"/>
            <a:ext cx="3285161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object 6"/>
          <p:cNvSpPr txBox="1"/>
          <p:nvPr/>
        </p:nvSpPr>
        <p:spPr>
          <a:xfrm>
            <a:off x="1290058" y="1782561"/>
            <a:ext cx="6902567" cy="1884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4421" algn="just">
              <a:lnSpc>
                <a:spcPts val="2145"/>
              </a:lnSpc>
              <a:spcBef>
                <a:spcPts val="107"/>
              </a:spcBef>
            </a:pP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salu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nsm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ntukan d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nsi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dis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upun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lur</a:t>
            </a:r>
            <a:r>
              <a:rPr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nsm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 d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mediu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marR="154421" algn="just">
              <a:lnSpc>
                <a:spcPts val="2145"/>
              </a:lnSpc>
              <a:spcBef>
                <a:spcPts val="107"/>
              </a:spcBef>
            </a:pPr>
            <a:r>
              <a:rPr lang="id-ID" b="1" dirty="0">
                <a:latin typeface="Times New Roman"/>
                <a:cs typeface="Times New Roman"/>
              </a:rPr>
              <a:t>Con</a:t>
            </a:r>
            <a:r>
              <a:rPr lang="id-ID" b="1" spc="9" dirty="0">
                <a:latin typeface="Times New Roman"/>
                <a:cs typeface="Times New Roman"/>
              </a:rPr>
              <a:t>t</a:t>
            </a:r>
            <a:r>
              <a:rPr lang="id-ID" b="1" dirty="0">
                <a:latin typeface="Times New Roman"/>
                <a:cs typeface="Times New Roman"/>
              </a:rPr>
              <a:t>oh</a:t>
            </a:r>
            <a:r>
              <a:rPr lang="id-ID" b="1" spc="-19" dirty="0">
                <a:latin typeface="Times New Roman"/>
                <a:cs typeface="Times New Roman"/>
              </a:rPr>
              <a:t> </a:t>
            </a:r>
            <a:r>
              <a:rPr lang="id-ID" b="1" dirty="0">
                <a:latin typeface="Times New Roman"/>
                <a:cs typeface="Times New Roman"/>
              </a:rPr>
              <a:t>salu</a:t>
            </a:r>
            <a:r>
              <a:rPr lang="id-ID" b="1" spc="-9" dirty="0">
                <a:latin typeface="Times New Roman"/>
                <a:cs typeface="Times New Roman"/>
              </a:rPr>
              <a:t>ra</a:t>
            </a:r>
            <a:r>
              <a:rPr lang="id-ID" b="1" dirty="0">
                <a:latin typeface="Times New Roman"/>
                <a:cs typeface="Times New Roman"/>
              </a:rPr>
              <a:t>n</a:t>
            </a:r>
            <a:r>
              <a:rPr lang="id-ID" b="1" spc="19" dirty="0">
                <a:latin typeface="Times New Roman"/>
                <a:cs typeface="Times New Roman"/>
              </a:rPr>
              <a:t> </a:t>
            </a:r>
            <a:r>
              <a:rPr lang="id-ID" b="1" dirty="0">
                <a:latin typeface="Times New Roman"/>
                <a:cs typeface="Times New Roman"/>
              </a:rPr>
              <a:t>tr</a:t>
            </a:r>
            <a:r>
              <a:rPr lang="id-ID" b="1" spc="-9" dirty="0">
                <a:latin typeface="Times New Roman"/>
                <a:cs typeface="Times New Roman"/>
              </a:rPr>
              <a:t>a</a:t>
            </a:r>
            <a:r>
              <a:rPr lang="id-ID" b="1" dirty="0">
                <a:latin typeface="Times New Roman"/>
                <a:cs typeface="Times New Roman"/>
              </a:rPr>
              <a:t>nsm</a:t>
            </a:r>
            <a:r>
              <a:rPr lang="id-ID" b="1" spc="9" dirty="0">
                <a:latin typeface="Times New Roman"/>
                <a:cs typeface="Times New Roman"/>
              </a:rPr>
              <a:t>i</a:t>
            </a:r>
            <a:r>
              <a:rPr lang="id-ID" b="1" dirty="0">
                <a:latin typeface="Times New Roman"/>
                <a:cs typeface="Times New Roman"/>
              </a:rPr>
              <a:t>si</a:t>
            </a:r>
            <a:r>
              <a:rPr lang="id-ID" b="1" spc="-34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lah: 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l </a:t>
            </a:r>
            <a:r>
              <a:rPr lang="id-ID" spc="9" dirty="0">
                <a:latin typeface="Times New Roman"/>
                <a:cs typeface="Times New Roman"/>
              </a:rPr>
              <a:t>P</a:t>
            </a:r>
            <a:r>
              <a:rPr lang="id-ID" spc="-39" dirty="0">
                <a:latin typeface="Times New Roman"/>
                <a:cs typeface="Times New Roman"/>
              </a:rPr>
              <a:t>L</a:t>
            </a:r>
            <a:r>
              <a:rPr lang="id-ID" dirty="0">
                <a:latin typeface="Times New Roman"/>
                <a:cs typeface="Times New Roman"/>
              </a:rPr>
              <a:t>N,</a:t>
            </a:r>
            <a:r>
              <a:rPr lang="id-ID" spc="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l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dirty="0">
                <a:latin typeface="Times New Roman"/>
                <a:cs typeface="Times New Roman"/>
              </a:rPr>
              <a:t>hubung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nta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a</a:t>
            </a:r>
            <a:r>
              <a:rPr lang="id-ID" spc="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sent</a:t>
            </a:r>
            <a:r>
              <a:rPr lang="id-ID" spc="-9" dirty="0">
                <a:latin typeface="Times New Roman"/>
                <a:cs typeface="Times New Roman"/>
              </a:rPr>
              <a:t>ra</a:t>
            </a:r>
            <a:r>
              <a:rPr lang="id-ID" dirty="0">
                <a:latin typeface="Times New Roman"/>
                <a:cs typeface="Times New Roman"/>
              </a:rPr>
              <a:t>l</a:t>
            </a:r>
            <a:r>
              <a:rPr lang="id-ID" spc="485" dirty="0">
                <a:latin typeface="Times New Roman"/>
                <a:cs typeface="Times New Roman"/>
              </a:rPr>
              <a:t> 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ng</a:t>
            </a:r>
            <a:r>
              <a:rPr lang="id-ID" spc="7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bisa 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ntuk 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t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opt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k,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l koa</a:t>
            </a:r>
            <a:r>
              <a:rPr lang="en-US" spc="14" dirty="0" err="1">
                <a:latin typeface="Times New Roman"/>
                <a:cs typeface="Times New Roman"/>
              </a:rPr>
              <a:t>ksial</a:t>
            </a:r>
            <a:r>
              <a:rPr lang="id-ID" dirty="0">
                <a:latin typeface="Times New Roman"/>
                <a:cs typeface="Times New Roman"/>
              </a:rPr>
              <a:t>,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ipl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,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dsb.</a:t>
            </a:r>
          </a:p>
          <a:p>
            <a:pPr marL="12700" marR="154421" algn="just">
              <a:lnSpc>
                <a:spcPts val="2145"/>
              </a:lnSpc>
              <a:spcBef>
                <a:spcPts val="107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073896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8317" y="1498887"/>
            <a:ext cx="6260123" cy="2259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2140"/>
              </a:lnSpc>
              <a:spcBef>
                <a:spcPts val="107"/>
              </a:spcBef>
            </a:pPr>
            <a:r>
              <a:rPr lang="id-ID" b="1" spc="4" dirty="0">
                <a:latin typeface="Times New Roman"/>
                <a:cs typeface="Times New Roman"/>
              </a:rPr>
              <a:t>S</a:t>
            </a:r>
            <a:r>
              <a:rPr lang="id-ID" b="1" dirty="0">
                <a:latin typeface="Times New Roman"/>
                <a:cs typeface="Times New Roman"/>
              </a:rPr>
              <a:t>al</a:t>
            </a:r>
            <a:r>
              <a:rPr lang="id-ID" b="1" spc="9" dirty="0">
                <a:latin typeface="Times New Roman"/>
                <a:cs typeface="Times New Roman"/>
              </a:rPr>
              <a:t>u</a:t>
            </a:r>
            <a:r>
              <a:rPr lang="id-ID" b="1" spc="-9" dirty="0">
                <a:latin typeface="Times New Roman"/>
                <a:cs typeface="Times New Roman"/>
              </a:rPr>
              <a:t>r</a:t>
            </a:r>
            <a:r>
              <a:rPr lang="id-ID" b="1" dirty="0">
                <a:latin typeface="Times New Roman"/>
                <a:cs typeface="Times New Roman"/>
              </a:rPr>
              <a:t>an</a:t>
            </a:r>
            <a:r>
              <a:rPr lang="id-ID" b="1" spc="-14" dirty="0">
                <a:latin typeface="Times New Roman"/>
                <a:cs typeface="Times New Roman"/>
              </a:rPr>
              <a:t> </a:t>
            </a:r>
            <a:r>
              <a:rPr lang="id-ID" b="1" spc="-4" dirty="0">
                <a:latin typeface="Times New Roman"/>
                <a:cs typeface="Times New Roman"/>
              </a:rPr>
              <a:t>t</a:t>
            </a:r>
            <a:r>
              <a:rPr lang="id-ID" b="1" spc="-9" dirty="0">
                <a:latin typeface="Times New Roman"/>
                <a:cs typeface="Times New Roman"/>
              </a:rPr>
              <a:t>r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4" dirty="0">
                <a:latin typeface="Times New Roman"/>
                <a:cs typeface="Times New Roman"/>
              </a:rPr>
              <a:t>n</a:t>
            </a:r>
            <a:r>
              <a:rPr lang="id-ID" b="1" dirty="0">
                <a:latin typeface="Times New Roman"/>
                <a:cs typeface="Times New Roman"/>
              </a:rPr>
              <a:t>s</a:t>
            </a:r>
            <a:r>
              <a:rPr lang="id-ID" b="1" spc="-25" dirty="0">
                <a:latin typeface="Times New Roman"/>
                <a:cs typeface="Times New Roman"/>
              </a:rPr>
              <a:t>m</a:t>
            </a:r>
            <a:r>
              <a:rPr lang="id-ID" b="1" dirty="0">
                <a:latin typeface="Times New Roman"/>
                <a:cs typeface="Times New Roman"/>
              </a:rPr>
              <a:t>i</a:t>
            </a:r>
            <a:r>
              <a:rPr lang="id-ID" b="1" spc="4" dirty="0">
                <a:latin typeface="Times New Roman"/>
                <a:cs typeface="Times New Roman"/>
              </a:rPr>
              <a:t>s</a:t>
            </a:r>
            <a:r>
              <a:rPr lang="id-ID" b="1" dirty="0">
                <a:latin typeface="Times New Roman"/>
                <a:cs typeface="Times New Roman"/>
              </a:rPr>
              <a:t>i</a:t>
            </a:r>
            <a:r>
              <a:rPr lang="id-ID" b="1" spc="19" dirty="0">
                <a:latin typeface="Times New Roman"/>
                <a:cs typeface="Times New Roman"/>
              </a:rPr>
              <a:t> </a:t>
            </a:r>
            <a:r>
              <a:rPr lang="id-ID" b="1" spc="4" dirty="0">
                <a:latin typeface="Times New Roman"/>
                <a:cs typeface="Times New Roman"/>
              </a:rPr>
              <a:t>d</a:t>
            </a:r>
            <a:r>
              <a:rPr lang="id-ID" b="1" dirty="0">
                <a:latin typeface="Times New Roman"/>
                <a:cs typeface="Times New Roman"/>
              </a:rPr>
              <a:t>i</a:t>
            </a:r>
            <a:r>
              <a:rPr lang="id-ID" b="1" spc="9" dirty="0">
                <a:latin typeface="Times New Roman"/>
                <a:cs typeface="Times New Roman"/>
              </a:rPr>
              <a:t>k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-4" dirty="0">
                <a:latin typeface="Times New Roman"/>
                <a:cs typeface="Times New Roman"/>
              </a:rPr>
              <a:t>t</a:t>
            </a:r>
            <a:r>
              <a:rPr lang="id-ID" b="1" dirty="0">
                <a:latin typeface="Times New Roman"/>
                <a:cs typeface="Times New Roman"/>
              </a:rPr>
              <a:t>a</a:t>
            </a:r>
            <a:r>
              <a:rPr lang="id-ID" b="1" spc="4" dirty="0">
                <a:latin typeface="Times New Roman"/>
                <a:cs typeface="Times New Roman"/>
              </a:rPr>
              <a:t>k</a:t>
            </a:r>
            <a:r>
              <a:rPr lang="id-ID" b="1" dirty="0">
                <a:latin typeface="Times New Roman"/>
                <a:cs typeface="Times New Roman"/>
              </a:rPr>
              <a:t>an</a:t>
            </a:r>
            <a:r>
              <a:rPr lang="id-ID" b="1" spc="-34" dirty="0">
                <a:latin typeface="Times New Roman"/>
                <a:cs typeface="Times New Roman"/>
              </a:rPr>
              <a:t> </a:t>
            </a:r>
            <a:r>
              <a:rPr lang="id-ID" b="1" spc="4" dirty="0">
                <a:latin typeface="Times New Roman"/>
                <a:cs typeface="Times New Roman"/>
              </a:rPr>
              <a:t>un</a:t>
            </a:r>
            <a:r>
              <a:rPr lang="id-ID" b="1" dirty="0">
                <a:latin typeface="Times New Roman"/>
                <a:cs typeface="Times New Roman"/>
              </a:rPr>
              <a:t>i</a:t>
            </a:r>
            <a:r>
              <a:rPr lang="id-ID" b="1" spc="14" dirty="0">
                <a:latin typeface="Times New Roman"/>
                <a:cs typeface="Times New Roman"/>
              </a:rPr>
              <a:t>f</a:t>
            </a:r>
            <a:r>
              <a:rPr lang="id-ID" b="1" dirty="0">
                <a:latin typeface="Times New Roman"/>
                <a:cs typeface="Times New Roman"/>
              </a:rPr>
              <a:t>o</a:t>
            </a:r>
            <a:r>
              <a:rPr lang="id-ID" b="1" spc="-9" dirty="0">
                <a:latin typeface="Times New Roman"/>
                <a:cs typeface="Times New Roman"/>
              </a:rPr>
              <a:t>r</a:t>
            </a:r>
            <a:r>
              <a:rPr lang="id-ID" b="1" dirty="0">
                <a:latin typeface="Times New Roman"/>
                <a:cs typeface="Times New Roman"/>
              </a:rPr>
              <a:t>m</a:t>
            </a:r>
            <a:r>
              <a:rPr lang="id-ID" b="1" spc="-25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j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ka</a:t>
            </a:r>
            <a:r>
              <a:rPr lang="id-ID" spc="-2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dis</a:t>
            </a:r>
            <a:r>
              <a:rPr lang="id-ID" spc="9" dirty="0">
                <a:latin typeface="Times New Roman"/>
                <a:cs typeface="Times New Roman"/>
              </a:rPr>
              <a:t>t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ibusi</a:t>
            </a:r>
            <a:r>
              <a:rPr lang="id-ID" spc="-2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mpang</a:t>
            </a:r>
            <a:r>
              <a:rPr lang="id-ID" spc="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med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l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ik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med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ma</a:t>
            </a:r>
            <a:r>
              <a:rPr lang="id-ID" spc="-25" dirty="0">
                <a:latin typeface="Times New Roman"/>
                <a:cs typeface="Times New Roman"/>
              </a:rPr>
              <a:t>g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tn</a:t>
            </a:r>
            <a:r>
              <a:rPr lang="id-ID" spc="-54" dirty="0">
                <a:latin typeface="Times New Roman"/>
                <a:cs typeface="Times New Roman"/>
              </a:rPr>
              <a:t>y</a:t>
            </a:r>
            <a:r>
              <a:rPr lang="id-ID" dirty="0">
                <a:latin typeface="Times New Roman"/>
                <a:cs typeface="Times New Roman"/>
              </a:rPr>
              <a:t>a</a:t>
            </a:r>
            <a:r>
              <a:rPr lang="id-ID" spc="6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tamp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 sama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da</a:t>
            </a:r>
            <a:r>
              <a:rPr lang="id-ID" spc="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t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t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t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3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sep</a:t>
            </a:r>
            <a:r>
              <a:rPr lang="id-ID" spc="-14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njang</a:t>
            </a:r>
            <a:r>
              <a:rPr lang="id-ID" spc="-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salu</a:t>
            </a:r>
            <a:r>
              <a:rPr lang="id-ID" spc="-9" dirty="0">
                <a:latin typeface="Times New Roman"/>
                <a:cs typeface="Times New Roman"/>
              </a:rPr>
              <a:t>ra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nsm</a:t>
            </a:r>
            <a:r>
              <a:rPr lang="id-ID" spc="9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si</a:t>
            </a:r>
            <a:r>
              <a:rPr lang="id-ID" spc="-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te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sebut.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lam h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 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ni, s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imana</a:t>
            </a:r>
            <a:r>
              <a:rPr lang="id-ID" spc="25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p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da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lomb</a:t>
            </a:r>
            <a:r>
              <a:rPr lang="id-ID" spc="-4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ng</a:t>
            </a:r>
            <a:r>
              <a:rPr lang="id-ID" spc="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tar</a:t>
            </a:r>
            <a:r>
              <a:rPr lang="id-ID" spc="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uni</a:t>
            </a:r>
            <a:r>
              <a:rPr lang="id-ID" spc="-4" dirty="0">
                <a:latin typeface="Times New Roman"/>
                <a:cs typeface="Times New Roman"/>
              </a:rPr>
              <a:t>f</a:t>
            </a:r>
            <a:r>
              <a:rPr lang="id-ID" dirty="0">
                <a:latin typeface="Times New Roman"/>
                <a:cs typeface="Times New Roman"/>
              </a:rPr>
              <a:t>o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m,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k</a:t>
            </a:r>
            <a:r>
              <a:rPr lang="id-ID" spc="-9" dirty="0">
                <a:latin typeface="Times New Roman"/>
                <a:cs typeface="Times New Roman"/>
              </a:rPr>
              <a:t>ea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aa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te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but m</a:t>
            </a:r>
            <a:r>
              <a:rPr lang="id-ID" spc="-4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m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luk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k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kt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is</a:t>
            </a:r>
            <a:r>
              <a:rPr lang="id-ID" spc="4" dirty="0">
                <a:latin typeface="Times New Roman"/>
                <a:cs typeface="Times New Roman"/>
              </a:rPr>
              <a:t>t</a:t>
            </a:r>
            <a:r>
              <a:rPr lang="id-ID" dirty="0">
                <a:latin typeface="Times New Roman"/>
                <a:cs typeface="Times New Roman"/>
              </a:rPr>
              <a:t>ik medium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diel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ktrik</a:t>
            </a:r>
            <a:r>
              <a:rPr lang="id-ID" spc="-19" dirty="0">
                <a:latin typeface="Times New Roman"/>
                <a:cs typeface="Times New Roman"/>
              </a:rPr>
              <a:t> 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ng</a:t>
            </a:r>
            <a:r>
              <a:rPr lang="id-ID" spc="5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unifo</a:t>
            </a:r>
            <a:r>
              <a:rPr lang="id-ID" spc="-9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m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sep</a:t>
            </a:r>
            <a:r>
              <a:rPr lang="id-ID" spc="-14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njang</a:t>
            </a:r>
            <a:r>
              <a:rPr lang="id-ID" spc="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salu</a:t>
            </a:r>
            <a:r>
              <a:rPr lang="id-ID" spc="-9" dirty="0">
                <a:latin typeface="Times New Roman"/>
                <a:cs typeface="Times New Roman"/>
              </a:rPr>
              <a:t>ra</a:t>
            </a:r>
            <a:r>
              <a:rPr lang="id-ID" dirty="0">
                <a:latin typeface="Times New Roman"/>
                <a:cs typeface="Times New Roman"/>
              </a:rPr>
              <a:t>n tr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nsm</a:t>
            </a:r>
            <a:r>
              <a:rPr lang="id-ID" spc="9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.</a:t>
            </a:r>
          </a:p>
          <a:p>
            <a:pPr marL="12700" algn="just">
              <a:lnSpc>
                <a:spcPts val="2140"/>
              </a:lnSpc>
              <a:spcBef>
                <a:spcPts val="107"/>
              </a:spcBef>
            </a:pP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id-ID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id-ID" b="1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d-ID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id-ID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id-ID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id-ID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lur</a:t>
            </a:r>
            <a:r>
              <a:rPr lang="id-ID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tr</a:t>
            </a:r>
            <a:r>
              <a:rPr lang="id-ID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nsmi</a:t>
            </a:r>
            <a:r>
              <a:rPr lang="id-ID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unifo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d-ID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id-ID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id-ID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</a:t>
            </a:r>
            <a:r>
              <a:rPr lang="id-ID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lah</a:t>
            </a:r>
            <a:r>
              <a:rPr lang="id-ID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sama, </a:t>
            </a:r>
            <a:r>
              <a:rPr lang="id-ID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d-ID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id-ID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id-ID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T</a:t>
            </a:r>
            <a:r>
              <a:rPr lang="id-ID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ansv</a:t>
            </a:r>
            <a:r>
              <a:rPr lang="id-ID" i="1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rse </a:t>
            </a:r>
            <a:r>
              <a:rPr lang="id-ID" i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id-ID" i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omagn</a:t>
            </a:r>
            <a:r>
              <a:rPr lang="id-ID" i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id-ID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690860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8342" y="448385"/>
            <a:ext cx="3114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b="1" dirty="0"/>
              <a:t>Persamaan Saluran Transmisi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39814" y="756162"/>
            <a:ext cx="3022852" cy="1129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38342" y="860441"/>
            <a:ext cx="4643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Disini akan diturunkan persamaan differensial yang harus dipenuhi arus dan tegangan pada saluran transmisi uniform, dengan cara membuat 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rangkaian saluran inkramental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sebagai pendekatan yang paling mudah.</a:t>
            </a:r>
          </a:p>
        </p:txBody>
      </p:sp>
      <p:sp>
        <p:nvSpPr>
          <p:cNvPr id="5" name="object 45"/>
          <p:cNvSpPr txBox="1"/>
          <p:nvPr/>
        </p:nvSpPr>
        <p:spPr>
          <a:xfrm>
            <a:off x="1046222" y="1907537"/>
            <a:ext cx="6427567" cy="62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2400" b="1" spc="0" baseline="-2070" dirty="0" err="1">
                <a:latin typeface="Times New Roman"/>
                <a:cs typeface="Times New Roman"/>
              </a:rPr>
              <a:t>Gambar</a:t>
            </a:r>
            <a:r>
              <a:rPr sz="2400" b="1" spc="0" baseline="-2070" dirty="0">
                <a:latin typeface="Times New Roman"/>
                <a:cs typeface="Times New Roman"/>
              </a:rPr>
              <a:t> Model</a:t>
            </a:r>
            <a:r>
              <a:rPr sz="2400" b="1" spc="9" baseline="-2070" dirty="0">
                <a:latin typeface="Times New Roman"/>
                <a:cs typeface="Times New Roman"/>
              </a:rPr>
              <a:t> </a:t>
            </a:r>
            <a:r>
              <a:rPr sz="2400" b="1" spc="0" baseline="-2070" dirty="0" err="1">
                <a:latin typeface="Times New Roman"/>
                <a:cs typeface="Times New Roman"/>
              </a:rPr>
              <a:t>salur</a:t>
            </a:r>
            <a:r>
              <a:rPr sz="2400" b="1" spc="9" baseline="-2070" dirty="0" err="1">
                <a:latin typeface="Times New Roman"/>
                <a:cs typeface="Times New Roman"/>
              </a:rPr>
              <a:t>a</a:t>
            </a:r>
            <a:r>
              <a:rPr sz="2400" b="1" spc="0" baseline="-2070" dirty="0" err="1">
                <a:latin typeface="Times New Roman"/>
                <a:cs typeface="Times New Roman"/>
              </a:rPr>
              <a:t>n</a:t>
            </a:r>
            <a:r>
              <a:rPr sz="2400" b="1" spc="0" baseline="-2070" dirty="0">
                <a:latin typeface="Times New Roman"/>
                <a:cs typeface="Times New Roman"/>
              </a:rPr>
              <a:t> </a:t>
            </a:r>
            <a:r>
              <a:rPr sz="2400" b="1" spc="0" baseline="-2070" dirty="0" err="1">
                <a:latin typeface="Times New Roman"/>
                <a:cs typeface="Times New Roman"/>
              </a:rPr>
              <a:t>Inkramental</a:t>
            </a:r>
            <a:r>
              <a:rPr sz="2400" b="1" spc="0" baseline="-2070" dirty="0">
                <a:latin typeface="Times New Roman"/>
                <a:cs typeface="Times New Roman"/>
              </a:rPr>
              <a:t> </a:t>
            </a:r>
            <a:r>
              <a:rPr sz="2400" b="1" spc="9" baseline="-2070" dirty="0" err="1">
                <a:latin typeface="Times New Roman"/>
                <a:cs typeface="Times New Roman"/>
              </a:rPr>
              <a:t>u</a:t>
            </a:r>
            <a:r>
              <a:rPr sz="2400" b="1" spc="0" baseline="-2070" dirty="0" err="1">
                <a:latin typeface="Times New Roman"/>
                <a:cs typeface="Times New Roman"/>
              </a:rPr>
              <a:t>n</a:t>
            </a:r>
            <a:r>
              <a:rPr sz="2400" b="1" spc="14" baseline="-2070" dirty="0" err="1">
                <a:latin typeface="Times New Roman"/>
                <a:cs typeface="Times New Roman"/>
              </a:rPr>
              <a:t>t</a:t>
            </a:r>
            <a:r>
              <a:rPr sz="2400" b="1" spc="0" baseline="-2070" dirty="0" err="1">
                <a:latin typeface="Times New Roman"/>
                <a:cs typeface="Times New Roman"/>
              </a:rPr>
              <a:t>uk</a:t>
            </a:r>
            <a:r>
              <a:rPr sz="2400" b="1" spc="9" baseline="-2070" dirty="0">
                <a:latin typeface="Times New Roman"/>
                <a:cs typeface="Times New Roman"/>
              </a:rPr>
              <a:t> </a:t>
            </a:r>
            <a:r>
              <a:rPr sz="2400" b="1" spc="0" baseline="-2070" dirty="0" err="1">
                <a:latin typeface="Times New Roman"/>
                <a:cs typeface="Times New Roman"/>
              </a:rPr>
              <a:t>pa</a:t>
            </a:r>
            <a:r>
              <a:rPr sz="2400" b="1" spc="9" baseline="-2070" dirty="0" err="1">
                <a:latin typeface="Times New Roman"/>
                <a:cs typeface="Times New Roman"/>
              </a:rPr>
              <a:t>nj</a:t>
            </a:r>
            <a:r>
              <a:rPr sz="2400" b="1" spc="0" baseline="-2070" dirty="0" err="1">
                <a:latin typeface="Times New Roman"/>
                <a:cs typeface="Times New Roman"/>
              </a:rPr>
              <a:t>ang</a:t>
            </a:r>
            <a:r>
              <a:rPr sz="2400" b="1" spc="-9" baseline="-2070" dirty="0">
                <a:latin typeface="Times New Roman"/>
                <a:cs typeface="Times New Roman"/>
              </a:rPr>
              <a:t> </a:t>
            </a:r>
            <a:r>
              <a:rPr lang="el-GR" sz="2400" spc="29" baseline="-1943" dirty="0">
                <a:latin typeface="Times New Roman"/>
                <a:cs typeface="Times New Roman"/>
              </a:rPr>
              <a:t>Δ</a:t>
            </a:r>
            <a:r>
              <a:rPr sz="2400" b="1" spc="0" baseline="-2070" dirty="0">
                <a:latin typeface="Times New Roman"/>
                <a:cs typeface="Times New Roman"/>
              </a:rPr>
              <a:t>z</a:t>
            </a:r>
            <a:r>
              <a:rPr sz="2400" b="1" spc="-39" baseline="-2070" dirty="0">
                <a:latin typeface="Times New Roman"/>
                <a:cs typeface="Times New Roman"/>
              </a:rPr>
              <a:t> </a:t>
            </a:r>
            <a:r>
              <a:rPr sz="2400" b="1" spc="0" baseline="-2070" dirty="0">
                <a:latin typeface="Times New Roman"/>
                <a:cs typeface="Times New Roman"/>
              </a:rPr>
              <a:t>...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68" y="2410275"/>
            <a:ext cx="6850085" cy="2132327"/>
          </a:xfrm>
          <a:prstGeom prst="rect">
            <a:avLst/>
          </a:prstGeom>
        </p:spPr>
      </p:pic>
      <p:sp>
        <p:nvSpPr>
          <p:cNvPr id="197" name="Oval 196"/>
          <p:cNvSpPr/>
          <p:nvPr/>
        </p:nvSpPr>
        <p:spPr>
          <a:xfrm>
            <a:off x="611958" y="1907862"/>
            <a:ext cx="301450" cy="3281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03" y="4637513"/>
            <a:ext cx="5051096" cy="3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286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1929284" y="331596"/>
            <a:ext cx="367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Dapat diselesaikan sebagai berikut :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84" y="639373"/>
            <a:ext cx="3677696" cy="788078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619206" y="1754190"/>
            <a:ext cx="598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/>
              <a:t>Persamaan Tegangan untuk Loop Kecil</a:t>
            </a:r>
          </a:p>
        </p:txBody>
      </p:sp>
      <p:sp>
        <p:nvSpPr>
          <p:cNvPr id="148" name="Oval 147"/>
          <p:cNvSpPr/>
          <p:nvPr/>
        </p:nvSpPr>
        <p:spPr>
          <a:xfrm>
            <a:off x="317756" y="1785857"/>
            <a:ext cx="301450" cy="3281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9" name="TextBox 148"/>
          <p:cNvSpPr txBox="1"/>
          <p:nvPr/>
        </p:nvSpPr>
        <p:spPr>
          <a:xfrm>
            <a:off x="983299" y="2133192"/>
            <a:ext cx="473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Tegangan antara titik A dan B di Tengah-Tengah Saluran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01" y="2160325"/>
            <a:ext cx="561975" cy="304277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30" y="2578422"/>
            <a:ext cx="4514850" cy="1838325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6229976" y="2133192"/>
            <a:ext cx="1185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, sehingga :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803107" y="3487891"/>
            <a:ext cx="2331217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id-ID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-(G + jwC)V</a:t>
            </a:r>
            <a:endParaRPr lang="id-ID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dz</a:t>
            </a:r>
            <a:endParaRPr lang="id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393261" y="459686"/>
            <a:ext cx="1642905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dV= -(R + jwL) I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dz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697150" y="977602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Δ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      0,</a:t>
            </a:r>
            <a:endParaRPr lang="id-ID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018865" y="1157297"/>
            <a:ext cx="211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5556457" y="1239001"/>
            <a:ext cx="1266373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700" algn="r">
              <a:lnSpc>
                <a:spcPts val="2520"/>
              </a:lnSpc>
              <a:spcBef>
                <a:spcPts val="126"/>
              </a:spcBef>
            </a:pPr>
            <a:r>
              <a:rPr lang="id-ID" spc="-84" dirty="0">
                <a:latin typeface="Times New Roman"/>
                <a:cs typeface="Times New Roman"/>
              </a:rPr>
              <a:t>M</a:t>
            </a:r>
            <a:r>
              <a:rPr lang="id-ID" spc="-79" dirty="0">
                <a:latin typeface="Times New Roman"/>
                <a:cs typeface="Times New Roman"/>
              </a:rPr>
              <a:t>a</a:t>
            </a:r>
            <a:r>
              <a:rPr lang="id-ID" spc="-14" dirty="0">
                <a:latin typeface="Times New Roman"/>
                <a:cs typeface="Times New Roman"/>
              </a:rPr>
              <a:t>k</a:t>
            </a:r>
            <a:r>
              <a:rPr lang="id-ID" dirty="0">
                <a:latin typeface="Times New Roman"/>
                <a:cs typeface="Times New Roman"/>
              </a:rPr>
              <a:t>a</a:t>
            </a:r>
            <a:r>
              <a:rPr lang="id-ID" spc="25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Δ</a:t>
            </a:r>
            <a:r>
              <a:rPr lang="id-ID" dirty="0">
                <a:latin typeface="Times New Roman"/>
                <a:ea typeface="Calibri" panose="020F0502020204030204" pitchFamily="34" charset="0"/>
                <a:cs typeface="Times New Roman"/>
              </a:rPr>
              <a:t>  </a:t>
            </a:r>
            <a:r>
              <a:rPr lang="id-ID" spc="-6" dirty="0">
                <a:latin typeface="Times New Roman"/>
                <a:cs typeface="Times New Roman"/>
              </a:rPr>
              <a:t>       </a:t>
            </a:r>
            <a:r>
              <a:rPr lang="id-ID" dirty="0">
                <a:latin typeface="Times New Roman"/>
                <a:cs typeface="Times New Roman"/>
              </a:rPr>
              <a:t>0</a:t>
            </a: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6393261" y="1455106"/>
            <a:ext cx="211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4" name="Picture 1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445" y="1318561"/>
            <a:ext cx="160816" cy="281428"/>
          </a:xfrm>
          <a:prstGeom prst="rect">
            <a:avLst/>
          </a:prstGeom>
        </p:spPr>
      </p:pic>
      <p:sp>
        <p:nvSpPr>
          <p:cNvPr id="165" name="Right Arrow 164"/>
          <p:cNvSpPr/>
          <p:nvPr/>
        </p:nvSpPr>
        <p:spPr>
          <a:xfrm>
            <a:off x="5173133" y="3894667"/>
            <a:ext cx="542677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75333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315" y="1939332"/>
            <a:ext cx="5064369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Parameter Saluran Transmisi</a:t>
            </a:r>
          </a:p>
          <a:p>
            <a:pPr algn="ctr"/>
            <a:r>
              <a:rPr lang="id-ID" sz="2000" dirty="0"/>
              <a:t> (Primer dan Sekunder)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2125" y="382772"/>
            <a:ext cx="522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cs typeface="Arial" panose="020B0604020202020204" pitchFamily="34" charset="0"/>
              </a:rPr>
              <a:t>Parameter Primer Saluran Transmisi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880325" y="767665"/>
            <a:ext cx="3022852" cy="1129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62125" y="969234"/>
            <a:ext cx="480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Dinyatakan dalam R,G,L, dan C dalam per satuan panjang. 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528651" y="2042494"/>
            <a:ext cx="21266" cy="2411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49917" y="2054666"/>
            <a:ext cx="946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49917" y="3234667"/>
            <a:ext cx="956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5582" y="1933737"/>
            <a:ext cx="172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Kabel Koaxial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67763" y="3046795"/>
            <a:ext cx="159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Kawat Sejajar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29296" y="4251251"/>
            <a:ext cx="172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Saluran Planar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699" y="2807090"/>
            <a:ext cx="1241569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accent4"/>
                </a:solidFill>
              </a:rPr>
              <a:t>OUTLINE</a:t>
            </a:r>
          </a:p>
          <a:p>
            <a:r>
              <a:rPr lang="id-ID" dirty="0"/>
              <a:t>Parameter Primer Pada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677" y="1461529"/>
            <a:ext cx="1597319" cy="11859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507" y="2689854"/>
            <a:ext cx="1597319" cy="9731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507" y="3818774"/>
            <a:ext cx="1597319" cy="11727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528651" y="4445432"/>
            <a:ext cx="956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25577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Arial"/>
        <a:cs typeface="Arial"/>
      </a:majorFont>
      <a:minorFont>
        <a:latin typeface="Lato Ligh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17B6C5-01FD-453B-BE9B-8956B09D01E3}"/>
</file>

<file path=customXml/itemProps2.xml><?xml version="1.0" encoding="utf-8"?>
<ds:datastoreItem xmlns:ds="http://schemas.openxmlformats.org/officeDocument/2006/customXml" ds:itemID="{76EEDCE2-E150-46AE-BA19-C044743734E2}"/>
</file>

<file path=customXml/itemProps3.xml><?xml version="1.0" encoding="utf-8"?>
<ds:datastoreItem xmlns:ds="http://schemas.openxmlformats.org/officeDocument/2006/customXml" ds:itemID="{98C50657-23E4-40F6-855F-60EC687E7216}"/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537</Words>
  <Application>Microsoft Office PowerPoint</Application>
  <PresentationFormat>On-screen Show (16:9)</PresentationFormat>
  <Paragraphs>62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Lato</vt:lpstr>
      <vt:lpstr>Arial</vt:lpstr>
      <vt:lpstr>Times New Roman</vt:lpstr>
      <vt:lpstr>Lato Light</vt:lpstr>
      <vt:lpstr>Lato Bold</vt:lpstr>
      <vt:lpstr>Calibri</vt:lpstr>
      <vt:lpstr>Roboto Condensed</vt:lpstr>
      <vt:lpstr>Halaman Depan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Goods</dc:creator>
  <cp:lastModifiedBy>Jurusan AE</cp:lastModifiedBy>
  <cp:revision>63</cp:revision>
  <dcterms:created xsi:type="dcterms:W3CDTF">2019-08-09T12:50:54Z</dcterms:created>
  <dcterms:modified xsi:type="dcterms:W3CDTF">2019-08-30T01:48:47Z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