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1" r:id="rId3"/>
    <p:sldId id="284" r:id="rId4"/>
    <p:sldId id="280" r:id="rId5"/>
    <p:sldId id="281" r:id="rId6"/>
    <p:sldId id="282" r:id="rId7"/>
    <p:sldId id="283" r:id="rId8"/>
    <p:sldId id="263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893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4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63;g4dffed6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5" name="Google Shape;64;g4dffed6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46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63;g4dffed6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5" name="Google Shape;64;g4dffed6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70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07;g4f85042d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108;g4f85042d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87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aman Depa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Placeholder 1"/>
          <p:cNvSpPr>
            <a:spLocks noGrp="1"/>
          </p:cNvSpPr>
          <p:nvPr>
            <p:ph type="title"/>
          </p:nvPr>
        </p:nvSpPr>
        <p:spPr bwMode="auto">
          <a:xfrm>
            <a:off x="276222" y="842554"/>
            <a:ext cx="4898018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1350"/>
            </a:lvl1pPr>
          </a:lstStyle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idx="1"/>
          </p:nvPr>
        </p:nvSpPr>
        <p:spPr bwMode="auto">
          <a:xfrm>
            <a:off x="276222" y="1369220"/>
            <a:ext cx="4898018" cy="171818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3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10486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6222" y="3203666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6222" y="3711817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536657" y="842368"/>
            <a:ext cx="3331046" cy="326112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  <a:endParaRPr kumimoji="0" lang="id-ID" sz="22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 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vi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54215" cy="51435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adership ski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479640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aster-Placeho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3981126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900"/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56966" y="796609"/>
            <a:ext cx="2716318" cy="482819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70857" y="2336324"/>
            <a:ext cx="2159188" cy="382751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561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27697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0406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8814" y="273844"/>
            <a:ext cx="7886372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Shape 24"/>
          <p:cNvSpPr>
            <a:spLocks noGrp="1"/>
          </p:cNvSpPr>
          <p:nvPr>
            <p:ph type="sldNum" sz="quarter" idx="10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88033" y="1028700"/>
            <a:ext cx="8167935" cy="7364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5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7781" y="1910358"/>
            <a:ext cx="8167935" cy="2547342"/>
          </a:xfrm>
          <a:prstGeom prst="rect">
            <a:avLst/>
          </a:prstGeom>
        </p:spPr>
        <p:txBody>
          <a:bodyPr/>
          <a:lstStyle>
            <a:lvl1pPr marL="321469" indent="-321469">
              <a:buFont typeface="Arial" panose="020B0604020202020204" pitchFamily="34" charset="0"/>
              <a:buChar char="•"/>
            </a:lvl1pPr>
            <a:lvl2pPr marL="557213" indent="-214313">
              <a:buFont typeface="Arial" panose="020B0604020202020204" pitchFamily="34" charset="0"/>
              <a:buChar char="•"/>
            </a:lvl2pPr>
            <a:lvl3pPr marL="900113" indent="-214313">
              <a:buFont typeface="Arial" panose="020B0604020202020204" pitchFamily="34" charset="0"/>
              <a:buChar char="•"/>
            </a:lvl3pPr>
            <a:lvl4pPr marL="1200150" indent="-171450">
              <a:buFont typeface="Arial" panose="020B0604020202020204" pitchFamily="34" charset="0"/>
              <a:buChar char="•"/>
            </a:lvl4pPr>
            <a:lvl5pPr marL="1543050" indent="-171450">
              <a:buFont typeface="Arial" panose="020B0604020202020204" pitchFamily="34" charset="0"/>
              <a:buChar char="•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0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DAAB44D-5501-4DF4-8C80-A4448FE03B7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7116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03891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480504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03891" y="2650865"/>
            <a:ext cx="7336238" cy="95448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24699" y="995086"/>
            <a:ext cx="2788758" cy="300633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78914" y="1920478"/>
            <a:ext cx="4740518" cy="1077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Mis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93386" y="1171887"/>
            <a:ext cx="4540814" cy="253860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2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342779" y="2253258"/>
            <a:ext cx="2910050" cy="1457325"/>
          </a:xfrm>
          <a:prstGeom prst="rect">
            <a:avLst/>
          </a:prstGeom>
        </p:spPr>
        <p:txBody>
          <a:bodyPr/>
          <a:lstStyle>
            <a:lvl1pPr algn="r"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icture v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2"/>
            <a:ext cx="9143999" cy="51434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8"/>
          <p:cNvSpPr txBox="1">
            <a:spLocks noChangeArrowheads="1"/>
          </p:cNvSpPr>
          <p:nvPr/>
        </p:nvSpPr>
        <p:spPr bwMode="auto">
          <a:xfrm>
            <a:off x="8667990" y="227409"/>
            <a:ext cx="213307" cy="233654"/>
          </a:xfrm>
          <a:prstGeom prst="rect">
            <a:avLst/>
          </a:prstGeom>
          <a:noFill/>
          <a:ln>
            <a:noFill/>
          </a:ln>
        </p:spPr>
        <p:txBody>
          <a:bodyPr wrap="none" lIns="68553" tIns="34277" rIns="68553" bIns="34277">
            <a:spAutoFit/>
          </a:bodyPr>
          <a:lstStyle>
            <a:lvl1pPr marL="0" indent="0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912812" indent="-4556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1827212" indent="-9128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2741612" indent="-13700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3656012" indent="-18272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lvl="0" indent="0" algn="ctr" eaLnBrk="1" hangingPunct="1"/>
            <a:fld id="{3F518C9E-E5E1-435C-9180-59ABEE2604A7}" type="slidenum">
              <a:rPr lang="id-ID" altLang="id-ID" sz="1050" b="1">
                <a:solidFill>
                  <a:schemeClr val="bg1"/>
                </a:solidFill>
                <a:latin typeface="Lato Bold"/>
                <a:ea typeface="Lato Bold"/>
              </a:rPr>
              <a:pPr marL="0" lvl="0" indent="0" algn="ctr" eaLnBrk="1" hangingPunct="1"/>
              <a:t>‹#›</a:t>
            </a:fld>
            <a:endParaRPr lang="id-ID" altLang="id-ID" sz="1050" b="1">
              <a:solidFill>
                <a:schemeClr val="bg1"/>
              </a:solidFill>
              <a:latin typeface="Lato Bold"/>
              <a:ea typeface="Lato Bold"/>
            </a:endParaRPr>
          </a:p>
        </p:txBody>
      </p:sp>
      <p:pic>
        <p:nvPicPr>
          <p:cNvPr id="2097152" name="Picture 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8" y="10120"/>
            <a:ext cx="1764370" cy="168533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097153" name="Picture 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45765" y="3616523"/>
            <a:ext cx="1598235" cy="1526977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485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advClick="0"/>
  <p:hf sldNum="0" hdr="0" ftr="0" dt="0"/>
  <p:txStyles>
    <p:titleStyle>
      <a:lvl1pPr marL="0" indent="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lang="en-US" sz="16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j-ea"/>
          <a:cs typeface="+mj-cs"/>
        </a:defRPr>
      </a:lvl1pPr>
      <a:lvl2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2pPr>
      <a:lvl3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3pPr>
      <a:lvl4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4pPr>
      <a:lvl5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5pPr>
      <a:lvl6pPr marL="1714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6pPr>
      <a:lvl7pPr marL="3429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7pPr>
      <a:lvl8pPr marL="5143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8pPr>
      <a:lvl9pPr marL="6858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9pPr>
    </p:titleStyle>
    <p:bodyStyle>
      <a:lvl1pPr marL="0" indent="0" algn="l" defTabSz="685205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22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3429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5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6858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3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0287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13716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2831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663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28494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71326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9375" y="1476375"/>
            <a:ext cx="4181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/>
              <a:t>SALURAN TRANSMISI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046035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ELMAGTEL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80149" y="3016339"/>
            <a:ext cx="4709989" cy="593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66;p15"/>
          <p:cNvSpPr txBox="1">
            <a:spLocks noGrp="1"/>
          </p:cNvSpPr>
          <p:nvPr>
            <p:ph type="body" idx="1"/>
          </p:nvPr>
        </p:nvSpPr>
        <p:spPr>
          <a:xfrm>
            <a:off x="1522268" y="1003176"/>
            <a:ext cx="6099463" cy="3558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0590" y="2029767"/>
            <a:ext cx="506436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VSWR pada Saluran Transmisi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66;p15"/>
          <p:cNvSpPr txBox="1">
            <a:spLocks noGrp="1"/>
          </p:cNvSpPr>
          <p:nvPr>
            <p:ph type="body" idx="4294967295"/>
          </p:nvPr>
        </p:nvSpPr>
        <p:spPr>
          <a:xfrm>
            <a:off x="1881963" y="1524295"/>
            <a:ext cx="5677786" cy="2664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VSWR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adalah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singkatan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dari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Voltage Standing Wave Ratio,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merupakan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nilai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perbandingan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antara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gelombang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dipantulkan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dengan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gelombang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datang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. Hal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ini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terjadi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ketika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impedansi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saluran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transmisi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tidak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sepadan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dengan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beban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atau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sebaliknya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.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Ketika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gelombang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pantul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bersuperposisi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dengan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gelombang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datang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maka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akan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dihasilkan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gelombang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berdiri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.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Dalam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dunia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telekomunikasi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hal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ini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harus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dihindari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, agar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terjadi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transfer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daya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maksimum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dan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tidak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terjadi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kesalahan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sz="1600" dirty="0" err="1">
                <a:latin typeface="Roboto Condensed" panose="020B0604020202020204" charset="0"/>
                <a:ea typeface="Roboto Condensed" panose="020B0604020202020204" charset="0"/>
              </a:rPr>
              <a:t>dikirimkan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013290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5"/>
          <p:cNvSpPr txBox="1"/>
          <p:nvPr/>
        </p:nvSpPr>
        <p:spPr>
          <a:xfrm>
            <a:off x="1688422" y="324530"/>
            <a:ext cx="5648043" cy="547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2800" b="1" spc="0" dirty="0" err="1">
                <a:latin typeface="Arial" panose="020B0604020202020204" pitchFamily="34" charset="0"/>
                <a:cs typeface="Arial" panose="020B0604020202020204" pitchFamily="34" charset="0"/>
              </a:rPr>
              <a:t>Koefisien</a:t>
            </a:r>
            <a:r>
              <a:rPr sz="2800" b="1"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0" dirty="0">
                <a:latin typeface="Arial" panose="020B0604020202020204" pitchFamily="34" charset="0"/>
                <a:cs typeface="Arial" panose="020B0604020202020204" pitchFamily="34" charset="0"/>
              </a:rPr>
              <a:t>Pantul </a:t>
            </a:r>
            <a:r>
              <a:rPr sz="2800" b="1" spc="-14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b="1" spc="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800" b="1" spc="-6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0" dirty="0">
                <a:latin typeface="Arial" panose="020B0604020202020204" pitchFamily="34" charset="0"/>
                <a:cs typeface="Arial" panose="020B0604020202020204" pitchFamily="34" charset="0"/>
              </a:rPr>
              <a:t>VSWR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88422" y="823932"/>
            <a:ext cx="301065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88422" y="978573"/>
            <a:ext cx="6241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>
                <a:latin typeface="Times New Roman"/>
                <a:cs typeface="Times New Roman"/>
              </a:rPr>
              <a:t>Pada</a:t>
            </a:r>
            <a:r>
              <a:rPr lang="fi-FI" b="1" spc="4" dirty="0">
                <a:latin typeface="Times New Roman"/>
                <a:cs typeface="Times New Roman"/>
              </a:rPr>
              <a:t> </a:t>
            </a:r>
            <a:r>
              <a:rPr lang="fi-FI" b="1" dirty="0">
                <a:latin typeface="Times New Roman"/>
                <a:cs typeface="Times New Roman"/>
              </a:rPr>
              <a:t>s</a:t>
            </a:r>
            <a:r>
              <a:rPr lang="fi-FI" b="1" spc="4" dirty="0">
                <a:latin typeface="Times New Roman"/>
                <a:cs typeface="Times New Roman"/>
              </a:rPr>
              <a:t>a</a:t>
            </a:r>
            <a:r>
              <a:rPr lang="fi-FI" b="1" dirty="0">
                <a:latin typeface="Times New Roman"/>
                <a:cs typeface="Times New Roman"/>
              </a:rPr>
              <a:t>luran tra</a:t>
            </a:r>
            <a:r>
              <a:rPr lang="fi-FI" b="1" spc="9" dirty="0">
                <a:latin typeface="Times New Roman"/>
                <a:cs typeface="Times New Roman"/>
              </a:rPr>
              <a:t>n</a:t>
            </a:r>
            <a:r>
              <a:rPr lang="fi-FI" b="1" dirty="0">
                <a:latin typeface="Times New Roman"/>
                <a:cs typeface="Times New Roman"/>
              </a:rPr>
              <a:t>s</a:t>
            </a:r>
            <a:r>
              <a:rPr lang="fi-FI" b="1" spc="50" dirty="0">
                <a:latin typeface="Times New Roman"/>
                <a:cs typeface="Times New Roman"/>
              </a:rPr>
              <a:t>m</a:t>
            </a:r>
            <a:r>
              <a:rPr lang="fi-FI" b="1" dirty="0">
                <a:latin typeface="Times New Roman"/>
                <a:cs typeface="Times New Roman"/>
              </a:rPr>
              <a:t>is</a:t>
            </a:r>
            <a:r>
              <a:rPr lang="fi-FI" b="1" spc="-19" dirty="0">
                <a:latin typeface="Times New Roman"/>
                <a:cs typeface="Times New Roman"/>
              </a:rPr>
              <a:t>i</a:t>
            </a:r>
            <a:r>
              <a:rPr lang="fi-FI" dirty="0">
                <a:latin typeface="Times New Roman"/>
                <a:cs typeface="Times New Roman"/>
              </a:rPr>
              <a:t>,</a:t>
            </a:r>
            <a:r>
              <a:rPr lang="fi-FI" spc="-39" dirty="0">
                <a:latin typeface="Times New Roman"/>
                <a:cs typeface="Times New Roman"/>
              </a:rPr>
              <a:t> </a:t>
            </a:r>
            <a:r>
              <a:rPr lang="fi-FI" dirty="0">
                <a:latin typeface="Times New Roman"/>
                <a:cs typeface="Times New Roman"/>
              </a:rPr>
              <a:t>ki</a:t>
            </a:r>
            <a:r>
              <a:rPr lang="fi-FI" spc="4" dirty="0">
                <a:latin typeface="Times New Roman"/>
                <a:cs typeface="Times New Roman"/>
              </a:rPr>
              <a:t>t</a:t>
            </a:r>
            <a:r>
              <a:rPr lang="fi-FI" dirty="0">
                <a:latin typeface="Times New Roman"/>
                <a:cs typeface="Times New Roman"/>
              </a:rPr>
              <a:t>a</a:t>
            </a:r>
            <a:r>
              <a:rPr lang="fi-FI" spc="-29" dirty="0">
                <a:latin typeface="Times New Roman"/>
                <a:cs typeface="Times New Roman"/>
              </a:rPr>
              <a:t> </a:t>
            </a:r>
            <a:r>
              <a:rPr lang="fi-FI" dirty="0">
                <a:latin typeface="Times New Roman"/>
                <a:cs typeface="Times New Roman"/>
              </a:rPr>
              <a:t>d</a:t>
            </a:r>
            <a:r>
              <a:rPr lang="fi-FI" spc="-9" dirty="0">
                <a:latin typeface="Times New Roman"/>
                <a:cs typeface="Times New Roman"/>
              </a:rPr>
              <a:t>a</a:t>
            </a:r>
            <a:r>
              <a:rPr lang="fi-FI" dirty="0">
                <a:latin typeface="Times New Roman"/>
                <a:cs typeface="Times New Roman"/>
              </a:rPr>
              <a:t>p</a:t>
            </a:r>
            <a:r>
              <a:rPr lang="fi-FI" spc="-9" dirty="0">
                <a:latin typeface="Times New Roman"/>
                <a:cs typeface="Times New Roman"/>
              </a:rPr>
              <a:t>a</a:t>
            </a:r>
            <a:r>
              <a:rPr lang="fi-FI" dirty="0">
                <a:latin typeface="Times New Roman"/>
                <a:cs typeface="Times New Roman"/>
              </a:rPr>
              <a:t>t</a:t>
            </a:r>
            <a:r>
              <a:rPr lang="fi-FI" spc="19" dirty="0">
                <a:latin typeface="Times New Roman"/>
                <a:cs typeface="Times New Roman"/>
              </a:rPr>
              <a:t> </a:t>
            </a:r>
            <a:r>
              <a:rPr lang="fi-FI" spc="4" dirty="0">
                <a:latin typeface="Times New Roman"/>
                <a:cs typeface="Times New Roman"/>
              </a:rPr>
              <a:t>m</a:t>
            </a:r>
            <a:r>
              <a:rPr lang="fi-FI" spc="-9" dirty="0">
                <a:latin typeface="Times New Roman"/>
                <a:cs typeface="Times New Roman"/>
              </a:rPr>
              <a:t>e</a:t>
            </a:r>
            <a:r>
              <a:rPr lang="fi-FI" dirty="0">
                <a:latin typeface="Times New Roman"/>
                <a:cs typeface="Times New Roman"/>
              </a:rPr>
              <a:t>nuru</a:t>
            </a:r>
            <a:r>
              <a:rPr lang="fi-FI" spc="-4" dirty="0">
                <a:latin typeface="Times New Roman"/>
                <a:cs typeface="Times New Roman"/>
              </a:rPr>
              <a:t>n</a:t>
            </a:r>
            <a:r>
              <a:rPr lang="fi-FI" dirty="0">
                <a:latin typeface="Times New Roman"/>
                <a:cs typeface="Times New Roman"/>
              </a:rPr>
              <a:t>k</a:t>
            </a:r>
            <a:r>
              <a:rPr lang="fi-FI" spc="-9" dirty="0">
                <a:latin typeface="Times New Roman"/>
                <a:cs typeface="Times New Roman"/>
              </a:rPr>
              <a:t>a</a:t>
            </a:r>
            <a:r>
              <a:rPr lang="fi-FI" dirty="0">
                <a:latin typeface="Times New Roman"/>
                <a:cs typeface="Times New Roman"/>
              </a:rPr>
              <a:t>n p</a:t>
            </a:r>
            <a:r>
              <a:rPr lang="fi-FI" spc="-9" dirty="0">
                <a:latin typeface="Times New Roman"/>
                <a:cs typeface="Times New Roman"/>
              </a:rPr>
              <a:t>e</a:t>
            </a:r>
            <a:r>
              <a:rPr lang="fi-FI" spc="-4" dirty="0">
                <a:latin typeface="Times New Roman"/>
                <a:cs typeface="Times New Roman"/>
              </a:rPr>
              <a:t>r</a:t>
            </a:r>
            <a:r>
              <a:rPr lang="fi-FI" dirty="0">
                <a:latin typeface="Times New Roman"/>
                <a:cs typeface="Times New Roman"/>
              </a:rPr>
              <a:t>sam</a:t>
            </a:r>
            <a:r>
              <a:rPr lang="fi-FI" spc="-9" dirty="0">
                <a:latin typeface="Times New Roman"/>
                <a:cs typeface="Times New Roman"/>
              </a:rPr>
              <a:t>aa</a:t>
            </a:r>
            <a:r>
              <a:rPr lang="fi-FI" dirty="0">
                <a:latin typeface="Times New Roman"/>
                <a:cs typeface="Times New Roman"/>
              </a:rPr>
              <a:t>n</a:t>
            </a:r>
            <a:r>
              <a:rPr lang="fi-FI" spc="19" dirty="0">
                <a:latin typeface="Times New Roman"/>
                <a:cs typeface="Times New Roman"/>
              </a:rPr>
              <a:t> </a:t>
            </a:r>
            <a:r>
              <a:rPr lang="fi-FI" dirty="0">
                <a:latin typeface="Times New Roman"/>
                <a:cs typeface="Times New Roman"/>
              </a:rPr>
              <a:t>ko</a:t>
            </a:r>
            <a:r>
              <a:rPr lang="fi-FI" spc="-9" dirty="0">
                <a:latin typeface="Times New Roman"/>
                <a:cs typeface="Times New Roman"/>
              </a:rPr>
              <a:t>e</a:t>
            </a:r>
            <a:r>
              <a:rPr lang="fi-FI" spc="-4" dirty="0">
                <a:latin typeface="Times New Roman"/>
                <a:cs typeface="Times New Roman"/>
              </a:rPr>
              <a:t>f</a:t>
            </a:r>
            <a:r>
              <a:rPr lang="fi-FI" dirty="0">
                <a:latin typeface="Times New Roman"/>
                <a:cs typeface="Times New Roman"/>
              </a:rPr>
              <a:t>i</a:t>
            </a:r>
            <a:r>
              <a:rPr lang="fi-FI" spc="4" dirty="0">
                <a:latin typeface="Times New Roman"/>
                <a:cs typeface="Times New Roman"/>
              </a:rPr>
              <a:t>s</a:t>
            </a:r>
            <a:r>
              <a:rPr lang="fi-FI" dirty="0">
                <a:latin typeface="Times New Roman"/>
                <a:cs typeface="Times New Roman"/>
              </a:rPr>
              <a:t>ien</a:t>
            </a:r>
            <a:r>
              <a:rPr lang="fi-FI" spc="-25" dirty="0">
                <a:latin typeface="Times New Roman"/>
                <a:cs typeface="Times New Roman"/>
              </a:rPr>
              <a:t> </a:t>
            </a:r>
            <a:r>
              <a:rPr lang="fi-FI" dirty="0">
                <a:latin typeface="Times New Roman"/>
                <a:cs typeface="Times New Roman"/>
              </a:rPr>
              <a:t>p</a:t>
            </a:r>
            <a:r>
              <a:rPr lang="fi-FI" spc="-9" dirty="0">
                <a:latin typeface="Times New Roman"/>
                <a:cs typeface="Times New Roman"/>
              </a:rPr>
              <a:t>a</a:t>
            </a:r>
            <a:r>
              <a:rPr lang="fi-FI" dirty="0">
                <a:latin typeface="Times New Roman"/>
                <a:cs typeface="Times New Roman"/>
              </a:rPr>
              <a:t>ntul</a:t>
            </a:r>
            <a:r>
              <a:rPr lang="fi-FI" spc="4" dirty="0">
                <a:latin typeface="Times New Roman"/>
                <a:cs typeface="Times New Roman"/>
              </a:rPr>
              <a:t> </a:t>
            </a:r>
            <a:r>
              <a:rPr lang="fi-FI" dirty="0">
                <a:latin typeface="Times New Roman"/>
                <a:cs typeface="Times New Roman"/>
              </a:rPr>
              <a:t>d</a:t>
            </a:r>
            <a:r>
              <a:rPr lang="fi-FI" spc="-9" dirty="0">
                <a:latin typeface="Times New Roman"/>
                <a:cs typeface="Times New Roman"/>
              </a:rPr>
              <a:t>a</a:t>
            </a:r>
            <a:r>
              <a:rPr lang="fi-FI" dirty="0">
                <a:latin typeface="Times New Roman"/>
                <a:cs typeface="Times New Roman"/>
              </a:rPr>
              <a:t>n</a:t>
            </a:r>
            <a:r>
              <a:rPr lang="id-ID" dirty="0">
                <a:latin typeface="Times New Roman"/>
                <a:cs typeface="Times New Roman"/>
              </a:rPr>
              <a:t> </a:t>
            </a:r>
            <a:r>
              <a:rPr lang="id-ID" spc="4" dirty="0">
                <a:latin typeface="Times New Roman"/>
                <a:cs typeface="Times New Roman"/>
              </a:rPr>
              <a:t>S</a:t>
            </a:r>
            <a:r>
              <a:rPr lang="id-ID" spc="9" dirty="0">
                <a:latin typeface="Times New Roman"/>
                <a:cs typeface="Times New Roman"/>
              </a:rPr>
              <a:t>W</a:t>
            </a:r>
            <a:r>
              <a:rPr lang="id-ID" dirty="0">
                <a:latin typeface="Times New Roman"/>
                <a:cs typeface="Times New Roman"/>
              </a:rPr>
              <a:t>R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34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men</a:t>
            </a:r>
            <a:r>
              <a:rPr lang="id-ID" spc="-2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mb</a:t>
            </a:r>
            <a:r>
              <a:rPr lang="id-ID" spc="4" dirty="0">
                <a:latin typeface="Times New Roman"/>
                <a:cs typeface="Times New Roman"/>
              </a:rPr>
              <a:t>i</a:t>
            </a:r>
            <a:r>
              <a:rPr lang="id-ID" dirty="0">
                <a:latin typeface="Times New Roman"/>
                <a:cs typeface="Times New Roman"/>
              </a:rPr>
              <a:t>l</a:t>
            </a:r>
            <a:r>
              <a:rPr lang="id-ID" spc="-14" dirty="0">
                <a:latin typeface="Times New Roman"/>
                <a:cs typeface="Times New Roman"/>
              </a:rPr>
              <a:t> 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lo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dirty="0">
                <a:latin typeface="Times New Roman"/>
                <a:cs typeface="Times New Roman"/>
              </a:rPr>
              <a:t>i</a:t>
            </a:r>
            <a:r>
              <a:rPr lang="id-ID" spc="1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d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dirty="0">
                <a:latin typeface="Times New Roman"/>
                <a:cs typeface="Times New Roman"/>
              </a:rPr>
              <a:t>n</a:t>
            </a:r>
            <a:r>
              <a:rPr lang="id-ID" spc="-19" dirty="0">
                <a:latin typeface="Times New Roman"/>
                <a:cs typeface="Times New Roman"/>
              </a:rPr>
              <a:t>g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 gelombang d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tar</a:t>
            </a:r>
            <a:r>
              <a:rPr lang="id-ID" spc="-9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-9" dirty="0">
                <a:latin typeface="Times New Roman"/>
                <a:cs typeface="Times New Roman"/>
              </a:rPr>
              <a:t>e</a:t>
            </a:r>
            <a:r>
              <a:rPr lang="id-ID" spc="-4" dirty="0">
                <a:latin typeface="Times New Roman"/>
                <a:cs typeface="Times New Roman"/>
              </a:rPr>
              <a:t>r</a:t>
            </a:r>
            <a:r>
              <a:rPr lang="id-ID" dirty="0">
                <a:latin typeface="Times New Roman"/>
                <a:cs typeface="Times New Roman"/>
              </a:rPr>
              <a:t>b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s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ma</a:t>
            </a:r>
            <a:r>
              <a:rPr lang="id-ID" spc="14" dirty="0">
                <a:latin typeface="Times New Roman"/>
                <a:cs typeface="Times New Roman"/>
              </a:rPr>
              <a:t> </a:t>
            </a:r>
            <a:r>
              <a:rPr lang="id-ID" spc="-59" dirty="0">
                <a:latin typeface="Times New Roman"/>
                <a:cs typeface="Times New Roman"/>
              </a:rPr>
              <a:t>y</a:t>
            </a:r>
            <a:r>
              <a:rPr lang="id-ID" spc="-9" dirty="0">
                <a:latin typeface="Times New Roman"/>
                <a:cs typeface="Times New Roman"/>
              </a:rPr>
              <a:t>a</a:t>
            </a:r>
            <a:r>
              <a:rPr lang="id-ID" dirty="0">
                <a:latin typeface="Times New Roman"/>
                <a:cs typeface="Times New Roman"/>
              </a:rPr>
              <a:t>ng jatuh normal.</a:t>
            </a:r>
            <a:endParaRPr lang="fi-FI" dirty="0">
              <a:latin typeface="Times New Roman"/>
              <a:cs typeface="Times New Roman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22" y="2012765"/>
            <a:ext cx="3305175" cy="218122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156" y="1986444"/>
            <a:ext cx="1619250" cy="84772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56" y="3103377"/>
            <a:ext cx="1657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39746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54" y="723236"/>
            <a:ext cx="3162300" cy="146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56" y="693332"/>
            <a:ext cx="1628775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4429" y="1456661"/>
            <a:ext cx="3763925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1216">
              <a:lnSpc>
                <a:spcPts val="2120"/>
              </a:lnSpc>
              <a:spcBef>
                <a:spcPts val="106"/>
              </a:spcBef>
            </a:pPr>
            <a:r>
              <a:rPr lang="id-ID" sz="2400" b="1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id-ID" sz="2400" b="1" spc="-4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sz="2400" b="1" spc="4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d-ID" sz="2400" b="1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sz="2400" b="1" spc="9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b="1" spc="9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d-ID" sz="2400" b="1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id-ID" sz="2400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</a:t>
            </a:r>
            <a:r>
              <a:rPr lang="id-ID" sz="2400" spc="-9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400" spc="-4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d-ID" sz="2400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d-ID" sz="2400" spc="4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2400" spc="-9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400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z="2400" spc="-19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d-ID" sz="2400" spc="-9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2400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ntul a</a:t>
            </a:r>
            <a:r>
              <a:rPr lang="id-ID" sz="2400" spc="-4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sz="2400" spc="-9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2400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di</a:t>
            </a:r>
            <a:r>
              <a:rPr lang="id-ID" sz="2400" spc="-4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d-ID" sz="2400" spc="-9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2400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sz="2400" spc="-9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2400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sz="2400" spc="-9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2400" baseline="-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id-ID" sz="2400" spc="-9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spc="-4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2400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tapi </a:t>
            </a:r>
            <a:r>
              <a:rPr lang="id-ID" sz="2400" spc="-4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d-ID" sz="2400" spc="-9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2400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b</a:t>
            </a:r>
            <a:r>
              <a:rPr lang="id-ID" sz="2400" spc="-14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400" spc="-4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d-ID" sz="2400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z="2400" spc="-9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400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sz="2400" spc="-9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2400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sz="2400" spc="29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id-ID" sz="2400" spc="-14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2400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njang</a:t>
            </a:r>
            <a:r>
              <a:rPr lang="id-ID" sz="2400" spc="-4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salu</a:t>
            </a:r>
            <a:r>
              <a:rPr lang="id-ID" sz="2400" spc="-9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id-ID" sz="2400" baseline="1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#1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7" y="3319378"/>
            <a:ext cx="1828800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762" y="3302196"/>
            <a:ext cx="2562225" cy="933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3377" y="2629496"/>
            <a:ext cx="39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Standing Wave Ratio </a:t>
            </a:r>
            <a:r>
              <a:rPr lang="id-ID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(VSWR)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348180" y="2998828"/>
            <a:ext cx="301065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90743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4235" y="733646"/>
            <a:ext cx="5938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800" b="1" u="heavy" spc="-2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sz="18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id-ID" sz="1800" b="1" u="heavy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z="18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id-ID" sz="1800" b="1" u="heavy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id-ID" sz="1800" b="1" u="heavy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sz="18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800" b="1" u="heavy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sz="1800" b="1" u="heavy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18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id-ID" sz="1800" b="1" u="heavy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d-ID" sz="18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id-ID" sz="1800" b="1" u="heavy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 </a:t>
            </a:r>
            <a:r>
              <a:rPr lang="id-ID" sz="1800" b="1" u="heavy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id-ID" sz="18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id-ID" sz="1800" b="1" u="heavy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b="1" u="heavy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d-ID" sz="18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1800" b="1" u="heavy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sz="18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id-ID" sz="1800" b="1" u="heavy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d-ID" sz="1800" b="1" u="heavy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d-ID" sz="1800" b="1" u="heavy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sz="1800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d-ID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id-ID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z="1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z="18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 dan te</a:t>
            </a:r>
            <a:r>
              <a:rPr lang="id-ID" sz="18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sz="1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id-ID" sz="1800" spc="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ntul</a:t>
            </a:r>
            <a:r>
              <a:rPr lang="id-ID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1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</a:t>
            </a:r>
            <a:r>
              <a:rPr lang="id-ID" sz="1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id-ID" sz="1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id-ID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sz="1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</a:t>
            </a:r>
            <a:r>
              <a:rPr lang="id-ID" sz="1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  <a:r>
              <a:rPr lang="id-ID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keli</a:t>
            </a:r>
            <a:r>
              <a:rPr lang="id-ID" sz="1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1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id-ID" sz="1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id-ID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id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7502"/>
          <a:stretch/>
        </p:blipFill>
        <p:spPr>
          <a:xfrm>
            <a:off x="2107239" y="1742306"/>
            <a:ext cx="3411059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41" y="3267962"/>
            <a:ext cx="2562225" cy="81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2447" y="2775942"/>
            <a:ext cx="49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Sehingga, tegangan maksimum terjadi pada titik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40102" y="3871668"/>
                <a:ext cx="18674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=0, ±1,±</m:t>
                    </m:r>
                  </m:oMath>
                </a14:m>
                <a:r>
                  <a:rPr lang="id-ID" sz="1600" dirty="0"/>
                  <a:t>2, .... dst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02" y="3871668"/>
                <a:ext cx="1867434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941" t="-24390" r="-5556" b="-487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76123" y="2050392"/>
                <a:ext cx="18674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=0, ±1,±</m:t>
                    </m:r>
                  </m:oMath>
                </a14:m>
                <a:r>
                  <a:rPr lang="id-ID" sz="1600" dirty="0"/>
                  <a:t>2, .... dst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23" y="2050392"/>
                <a:ext cx="1867434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2614" t="-24390" r="-5882" b="-487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005007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6688" y="701749"/>
            <a:ext cx="600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b="1" u="heavy" spc="-219" dirty="0">
                <a:latin typeface="Times New Roman"/>
                <a:cs typeface="Times New Roman"/>
              </a:rPr>
              <a:t>T</a:t>
            </a:r>
            <a:r>
              <a:rPr lang="id-ID" sz="1800" b="1" u="heavy" dirty="0">
                <a:latin typeface="Times New Roman"/>
                <a:cs typeface="Times New Roman"/>
              </a:rPr>
              <a:t>egangan </a:t>
            </a:r>
            <a:r>
              <a:rPr lang="id-ID" sz="1800" b="1" u="heavy" spc="9" dirty="0">
                <a:latin typeface="Times New Roman"/>
                <a:cs typeface="Times New Roman"/>
              </a:rPr>
              <a:t> </a:t>
            </a:r>
            <a:r>
              <a:rPr lang="id-ID" sz="1800" b="1" u="heavy" dirty="0">
                <a:latin typeface="Times New Roman"/>
                <a:cs typeface="Times New Roman"/>
              </a:rPr>
              <a:t>total</a:t>
            </a:r>
            <a:r>
              <a:rPr lang="id-ID" sz="1800" b="1" u="heavy" spc="-4" dirty="0">
                <a:latin typeface="Times New Roman"/>
                <a:cs typeface="Times New Roman"/>
              </a:rPr>
              <a:t> </a:t>
            </a:r>
            <a:r>
              <a:rPr lang="id-ID" sz="1800" b="1" u="heavy" dirty="0">
                <a:latin typeface="Times New Roman"/>
                <a:cs typeface="Times New Roman"/>
              </a:rPr>
              <a:t>di salt</a:t>
            </a:r>
            <a:r>
              <a:rPr lang="id-ID" sz="1800" b="1" u="heavy" spc="-9" dirty="0">
                <a:latin typeface="Times New Roman"/>
                <a:cs typeface="Times New Roman"/>
              </a:rPr>
              <a:t>r</a:t>
            </a:r>
            <a:r>
              <a:rPr lang="id-ID" sz="1800" b="1" u="heavy" dirty="0">
                <a:latin typeface="Times New Roman"/>
                <a:cs typeface="Times New Roman"/>
              </a:rPr>
              <a:t>an</a:t>
            </a:r>
            <a:r>
              <a:rPr lang="id-ID" sz="1800" b="1" u="heavy" spc="4" dirty="0">
                <a:latin typeface="Times New Roman"/>
                <a:cs typeface="Times New Roman"/>
              </a:rPr>
              <a:t> </a:t>
            </a:r>
            <a:r>
              <a:rPr lang="id-ID" sz="1800" b="1" u="heavy" dirty="0">
                <a:latin typeface="Times New Roman"/>
                <a:cs typeface="Times New Roman"/>
              </a:rPr>
              <a:t>#1 a</a:t>
            </a:r>
            <a:r>
              <a:rPr lang="id-ID" sz="1800" b="1" u="heavy" spc="4" dirty="0">
                <a:latin typeface="Times New Roman"/>
                <a:cs typeface="Times New Roman"/>
              </a:rPr>
              <a:t>k</a:t>
            </a:r>
            <a:r>
              <a:rPr lang="id-ID" sz="1800" b="1" u="heavy" dirty="0">
                <a:latin typeface="Times New Roman"/>
                <a:cs typeface="Times New Roman"/>
              </a:rPr>
              <a:t>an</a:t>
            </a:r>
            <a:r>
              <a:rPr lang="id-ID" sz="1800" b="1" u="heavy" spc="4" dirty="0">
                <a:latin typeface="Times New Roman"/>
                <a:cs typeface="Times New Roman"/>
              </a:rPr>
              <a:t> </a:t>
            </a:r>
            <a:r>
              <a:rPr lang="id-ID" sz="1800" b="1" u="heavy" spc="39" dirty="0">
                <a:latin typeface="Times New Roman"/>
                <a:cs typeface="Times New Roman"/>
              </a:rPr>
              <a:t>m</a:t>
            </a:r>
            <a:r>
              <a:rPr lang="id-ID" sz="1800" b="1" u="heavy" spc="-4" dirty="0">
                <a:latin typeface="Times New Roman"/>
                <a:cs typeface="Times New Roman"/>
              </a:rPr>
              <a:t>i</a:t>
            </a:r>
            <a:r>
              <a:rPr lang="id-ID" sz="1800" b="1" u="heavy" dirty="0">
                <a:latin typeface="Times New Roman"/>
                <a:cs typeface="Times New Roman"/>
              </a:rPr>
              <a:t>ni</a:t>
            </a:r>
            <a:r>
              <a:rPr lang="id-ID" sz="1800" b="1" u="heavy" spc="14" dirty="0">
                <a:latin typeface="Times New Roman"/>
                <a:cs typeface="Times New Roman"/>
              </a:rPr>
              <a:t>m</a:t>
            </a:r>
            <a:r>
              <a:rPr lang="id-ID" sz="1800" b="1" u="heavy" spc="-14" dirty="0">
                <a:latin typeface="Times New Roman"/>
                <a:cs typeface="Times New Roman"/>
              </a:rPr>
              <a:t>u</a:t>
            </a:r>
            <a:r>
              <a:rPr lang="id-ID" sz="1800" b="1" u="heavy" spc="-9" dirty="0">
                <a:latin typeface="Times New Roman"/>
                <a:cs typeface="Times New Roman"/>
              </a:rPr>
              <a:t>m</a:t>
            </a:r>
            <a:r>
              <a:rPr lang="id-ID" sz="1800" dirty="0">
                <a:latin typeface="Times New Roman"/>
                <a:cs typeface="Times New Roman"/>
              </a:rPr>
              <a:t>,</a:t>
            </a:r>
            <a:r>
              <a:rPr lang="id-ID" sz="1800" spc="-59" dirty="0">
                <a:latin typeface="Times New Roman"/>
                <a:cs typeface="Times New Roman"/>
              </a:rPr>
              <a:t> </a:t>
            </a:r>
            <a:r>
              <a:rPr lang="id-ID" sz="1800" dirty="0">
                <a:latin typeface="Times New Roman"/>
                <a:cs typeface="Times New Roman"/>
              </a:rPr>
              <a:t>j</a:t>
            </a:r>
            <a:r>
              <a:rPr lang="id-ID" sz="1800" spc="4" dirty="0">
                <a:latin typeface="Times New Roman"/>
                <a:cs typeface="Times New Roman"/>
              </a:rPr>
              <a:t>i</a:t>
            </a:r>
            <a:r>
              <a:rPr lang="id-ID" sz="1800" dirty="0">
                <a:latin typeface="Times New Roman"/>
                <a:cs typeface="Times New Roman"/>
              </a:rPr>
              <a:t>ka</a:t>
            </a:r>
            <a:r>
              <a:rPr lang="id-ID" sz="1800" spc="-29" dirty="0">
                <a:latin typeface="Times New Roman"/>
                <a:cs typeface="Times New Roman"/>
              </a:rPr>
              <a:t> </a:t>
            </a:r>
            <a:r>
              <a:rPr lang="id-ID" sz="1800" dirty="0">
                <a:latin typeface="Times New Roman"/>
                <a:cs typeface="Times New Roman"/>
              </a:rPr>
              <a:t>te</a:t>
            </a:r>
            <a:r>
              <a:rPr lang="id-ID" sz="1800" spc="-25" dirty="0">
                <a:latin typeface="Times New Roman"/>
                <a:cs typeface="Times New Roman"/>
              </a:rPr>
              <a:t>g</a:t>
            </a:r>
            <a:r>
              <a:rPr lang="id-ID" sz="1800" spc="-9" dirty="0">
                <a:latin typeface="Times New Roman"/>
                <a:cs typeface="Times New Roman"/>
              </a:rPr>
              <a:t>a</a:t>
            </a:r>
            <a:r>
              <a:rPr lang="id-ID" sz="1800" dirty="0">
                <a:latin typeface="Times New Roman"/>
                <a:cs typeface="Times New Roman"/>
              </a:rPr>
              <a:t>n</a:t>
            </a:r>
            <a:r>
              <a:rPr lang="id-ID" sz="1800" spc="-19" dirty="0">
                <a:latin typeface="Times New Roman"/>
                <a:cs typeface="Times New Roman"/>
              </a:rPr>
              <a:t>g</a:t>
            </a:r>
            <a:r>
              <a:rPr lang="id-ID" sz="1800" spc="-9" dirty="0">
                <a:latin typeface="Times New Roman"/>
                <a:cs typeface="Times New Roman"/>
              </a:rPr>
              <a:t>a</a:t>
            </a:r>
            <a:r>
              <a:rPr lang="id-ID" sz="1800" dirty="0">
                <a:latin typeface="Times New Roman"/>
                <a:cs typeface="Times New Roman"/>
              </a:rPr>
              <a:t>n d</a:t>
            </a:r>
            <a:r>
              <a:rPr lang="id-ID" sz="1800" spc="-9" dirty="0">
                <a:latin typeface="Times New Roman"/>
                <a:cs typeface="Times New Roman"/>
              </a:rPr>
              <a:t>a</a:t>
            </a:r>
            <a:r>
              <a:rPr lang="id-ID" sz="1800" dirty="0">
                <a:latin typeface="Times New Roman"/>
                <a:cs typeface="Times New Roman"/>
              </a:rPr>
              <a:t>tang</a:t>
            </a:r>
            <a:r>
              <a:rPr lang="id-ID" sz="1800" spc="-4" dirty="0">
                <a:latin typeface="Times New Roman"/>
                <a:cs typeface="Times New Roman"/>
              </a:rPr>
              <a:t> </a:t>
            </a:r>
            <a:r>
              <a:rPr lang="id-ID" sz="1800" dirty="0">
                <a:latin typeface="Times New Roman"/>
                <a:cs typeface="Times New Roman"/>
              </a:rPr>
              <a:t>d</a:t>
            </a:r>
            <a:r>
              <a:rPr lang="id-ID" sz="1800" spc="-9" dirty="0">
                <a:latin typeface="Times New Roman"/>
                <a:cs typeface="Times New Roman"/>
              </a:rPr>
              <a:t>a</a:t>
            </a:r>
            <a:r>
              <a:rPr lang="id-ID" sz="1800" dirty="0">
                <a:latin typeface="Times New Roman"/>
                <a:cs typeface="Times New Roman"/>
              </a:rPr>
              <a:t>n </a:t>
            </a:r>
            <a:r>
              <a:rPr lang="pt-BR" sz="1800" dirty="0">
                <a:latin typeface="Times New Roman"/>
                <a:cs typeface="Times New Roman"/>
              </a:rPr>
              <a:t>te</a:t>
            </a:r>
            <a:r>
              <a:rPr lang="pt-BR" sz="1800" spc="-25" dirty="0">
                <a:latin typeface="Times New Roman"/>
                <a:cs typeface="Times New Roman"/>
              </a:rPr>
              <a:t>g</a:t>
            </a:r>
            <a:r>
              <a:rPr lang="pt-BR" sz="1800" spc="-9" dirty="0">
                <a:latin typeface="Times New Roman"/>
                <a:cs typeface="Times New Roman"/>
              </a:rPr>
              <a:t>a</a:t>
            </a:r>
            <a:r>
              <a:rPr lang="pt-BR" sz="1800" dirty="0">
                <a:latin typeface="Times New Roman"/>
                <a:cs typeface="Times New Roman"/>
              </a:rPr>
              <a:t>n</a:t>
            </a:r>
            <a:r>
              <a:rPr lang="pt-BR" sz="1800" spc="-19" dirty="0">
                <a:latin typeface="Times New Roman"/>
                <a:cs typeface="Times New Roman"/>
              </a:rPr>
              <a:t>g</a:t>
            </a:r>
            <a:r>
              <a:rPr lang="pt-BR" sz="1800" spc="-9" dirty="0">
                <a:latin typeface="Times New Roman"/>
                <a:cs typeface="Times New Roman"/>
              </a:rPr>
              <a:t>a</a:t>
            </a:r>
            <a:r>
              <a:rPr lang="pt-BR" sz="1800" dirty="0">
                <a:latin typeface="Times New Roman"/>
                <a:cs typeface="Times New Roman"/>
              </a:rPr>
              <a:t>n</a:t>
            </a:r>
            <a:r>
              <a:rPr lang="pt-BR" sz="1800" spc="59" dirty="0">
                <a:latin typeface="Times New Roman"/>
                <a:cs typeface="Times New Roman"/>
              </a:rPr>
              <a:t> </a:t>
            </a:r>
            <a:r>
              <a:rPr lang="pt-BR" sz="1800" dirty="0">
                <a:latin typeface="Times New Roman"/>
                <a:cs typeface="Times New Roman"/>
              </a:rPr>
              <a:t>p</a:t>
            </a:r>
            <a:r>
              <a:rPr lang="pt-BR" sz="1800" spc="-9" dirty="0">
                <a:latin typeface="Times New Roman"/>
                <a:cs typeface="Times New Roman"/>
              </a:rPr>
              <a:t>a</a:t>
            </a:r>
            <a:r>
              <a:rPr lang="pt-BR" sz="1800" dirty="0">
                <a:latin typeface="Times New Roman"/>
                <a:cs typeface="Times New Roman"/>
              </a:rPr>
              <a:t>ntul </a:t>
            </a:r>
            <a:r>
              <a:rPr lang="pt-BR" sz="1800" b="1" spc="4" dirty="0">
                <a:latin typeface="Times New Roman"/>
                <a:cs typeface="Times New Roman"/>
              </a:rPr>
              <a:t>b</a:t>
            </a:r>
            <a:r>
              <a:rPr lang="pt-BR" sz="1800" b="1" spc="-9" dirty="0">
                <a:latin typeface="Times New Roman"/>
                <a:cs typeface="Times New Roman"/>
              </a:rPr>
              <a:t>er</a:t>
            </a:r>
            <a:r>
              <a:rPr lang="pt-BR" sz="1800" b="1" spc="4" dirty="0">
                <a:latin typeface="Times New Roman"/>
                <a:cs typeface="Times New Roman"/>
              </a:rPr>
              <a:t>b</a:t>
            </a:r>
            <a:r>
              <a:rPr lang="pt-BR" sz="1800" b="1" spc="-9" dirty="0">
                <a:latin typeface="Times New Roman"/>
                <a:cs typeface="Times New Roman"/>
              </a:rPr>
              <a:t>e</a:t>
            </a:r>
            <a:r>
              <a:rPr lang="pt-BR" sz="1800" b="1" spc="4" dirty="0">
                <a:latin typeface="Times New Roman"/>
                <a:cs typeface="Times New Roman"/>
              </a:rPr>
              <a:t>d</a:t>
            </a:r>
            <a:r>
              <a:rPr lang="pt-BR" sz="1800" b="1" dirty="0">
                <a:latin typeface="Times New Roman"/>
                <a:cs typeface="Times New Roman"/>
              </a:rPr>
              <a:t>a </a:t>
            </a:r>
            <a:r>
              <a:rPr lang="pt-BR" sz="1800" b="1" spc="9" dirty="0">
                <a:latin typeface="Times New Roman"/>
                <a:cs typeface="Times New Roman"/>
              </a:rPr>
              <a:t>f</a:t>
            </a:r>
            <a:r>
              <a:rPr lang="pt-BR" sz="1800" b="1" dirty="0">
                <a:latin typeface="Times New Roman"/>
                <a:cs typeface="Times New Roman"/>
              </a:rPr>
              <a:t>asa</a:t>
            </a:r>
            <a:r>
              <a:rPr lang="pt-BR" sz="1800" b="1" spc="-19" dirty="0">
                <a:latin typeface="Times New Roman"/>
                <a:cs typeface="Times New Roman"/>
              </a:rPr>
              <a:t> </a:t>
            </a:r>
            <a:r>
              <a:rPr lang="pt-BR" sz="1800" b="1" dirty="0">
                <a:latin typeface="Times New Roman"/>
                <a:cs typeface="Times New Roman"/>
              </a:rPr>
              <a:t>sebesar</a:t>
            </a:r>
            <a:r>
              <a:rPr lang="id-ID" sz="1800" b="1" spc="-39" dirty="0">
                <a:latin typeface="Times New Roman"/>
                <a:cs typeface="Times New Roman"/>
              </a:rPr>
              <a:t> </a:t>
            </a:r>
            <a:r>
              <a:rPr lang="el-GR" sz="1800" b="1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pt-BR" sz="1800" dirty="0">
                <a:latin typeface="Times New Roman"/>
                <a:cs typeface="Times New Roman"/>
              </a:rPr>
              <a:t> </a:t>
            </a:r>
            <a:r>
              <a:rPr lang="pt-BR" sz="1800" b="1" dirty="0">
                <a:latin typeface="Times New Roman"/>
                <a:cs typeface="Times New Roman"/>
              </a:rPr>
              <a:t>a</a:t>
            </a:r>
            <a:r>
              <a:rPr lang="pt-BR" sz="1800" b="1" spc="-4" dirty="0">
                <a:latin typeface="Times New Roman"/>
                <a:cs typeface="Times New Roman"/>
              </a:rPr>
              <a:t>t</a:t>
            </a:r>
            <a:r>
              <a:rPr lang="pt-BR" sz="1800" b="1" dirty="0">
                <a:latin typeface="Times New Roman"/>
                <a:cs typeface="Times New Roman"/>
              </a:rPr>
              <a:t>au</a:t>
            </a:r>
            <a:r>
              <a:rPr lang="pt-BR" sz="1800" b="1" spc="4" dirty="0">
                <a:latin typeface="Times New Roman"/>
                <a:cs typeface="Times New Roman"/>
              </a:rPr>
              <a:t> </a:t>
            </a:r>
            <a:r>
              <a:rPr lang="pt-BR" sz="1800" b="1" dirty="0">
                <a:latin typeface="Times New Roman"/>
                <a:cs typeface="Times New Roman"/>
              </a:rPr>
              <a:t>18</a:t>
            </a:r>
            <a:r>
              <a:rPr lang="pt-BR" sz="1800" b="1" spc="4" dirty="0">
                <a:latin typeface="Times New Roman"/>
                <a:cs typeface="Times New Roman"/>
              </a:rPr>
              <a:t>0</a:t>
            </a:r>
            <a:r>
              <a:rPr lang="pt-BR" sz="1800" b="1" baseline="25767" dirty="0">
                <a:latin typeface="Times New Roman"/>
                <a:cs typeface="Times New Roman"/>
              </a:rPr>
              <a:t>o</a:t>
            </a:r>
            <a:endParaRPr lang="pt-BR" sz="18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81" y="1454446"/>
            <a:ext cx="3667125" cy="53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08020" y="1987846"/>
                <a:ext cx="18674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=0, ±1,±</m:t>
                    </m:r>
                  </m:oMath>
                </a14:m>
                <a:r>
                  <a:rPr lang="id-ID" sz="1600" dirty="0"/>
                  <a:t>2, .... dst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20" y="1987846"/>
                <a:ext cx="1867434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2606" t="-25000" r="-5537" b="-525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841" y="3046541"/>
            <a:ext cx="2781300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6000" y="2646138"/>
            <a:ext cx="49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Sehingga, tegangan minimum terjadi pada titik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20714" y="3562320"/>
                <a:ext cx="18674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=0, ±1,±</m:t>
                    </m:r>
                  </m:oMath>
                </a14:m>
                <a:r>
                  <a:rPr lang="id-ID" sz="1600" dirty="0"/>
                  <a:t>2, .... dst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14" y="3562320"/>
                <a:ext cx="1867434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2941" t="-24390" r="-5556" b="-487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58467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60;p14"/>
          <p:cNvSpPr txBox="1"/>
          <p:nvPr/>
        </p:nvSpPr>
        <p:spPr>
          <a:xfrm>
            <a:off x="344056" y="1398550"/>
            <a:ext cx="8488244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 err="1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Terimakasih</a:t>
            </a:r>
            <a:endParaRPr lang="en-US" sz="4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Arial"/>
        <a:cs typeface="Arial"/>
      </a:majorFont>
      <a:minorFont>
        <a:latin typeface="Lato Ligh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B2D006-0364-46F1-9375-EAD737692C93}"/>
</file>

<file path=customXml/itemProps2.xml><?xml version="1.0" encoding="utf-8"?>
<ds:datastoreItem xmlns:ds="http://schemas.openxmlformats.org/officeDocument/2006/customXml" ds:itemID="{0524303A-0986-4563-B437-318D691A06A9}"/>
</file>

<file path=customXml/itemProps3.xml><?xml version="1.0" encoding="utf-8"?>
<ds:datastoreItem xmlns:ds="http://schemas.openxmlformats.org/officeDocument/2006/customXml" ds:itemID="{1CFC0F3C-5CF4-4567-92A7-D7812375E4D9}"/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234</Words>
  <Application>Microsoft Office PowerPoint</Application>
  <PresentationFormat>On-screen Show (16:9)</PresentationFormat>
  <Paragraphs>19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 Condensed</vt:lpstr>
      <vt:lpstr>Lato</vt:lpstr>
      <vt:lpstr>Arial</vt:lpstr>
      <vt:lpstr>Times New Roman</vt:lpstr>
      <vt:lpstr>Lato Light</vt:lpstr>
      <vt:lpstr>Lato Bold</vt:lpstr>
      <vt:lpstr>Cambria Math</vt:lpstr>
      <vt:lpstr>Halaman Depan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Goods</dc:creator>
  <cp:lastModifiedBy>Jurusan AE</cp:lastModifiedBy>
  <cp:revision>64</cp:revision>
  <dcterms:created xsi:type="dcterms:W3CDTF">2019-08-09T12:50:54Z</dcterms:created>
  <dcterms:modified xsi:type="dcterms:W3CDTF">2019-08-30T02:02:45Z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