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63" r:id="rId9"/>
    <p:sldId id="2465" r:id="rId10"/>
    <p:sldId id="2432" r:id="rId11"/>
    <p:sldId id="2466" r:id="rId12"/>
    <p:sldId id="2467" r:id="rId13"/>
    <p:sldId id="2457" r:id="rId14"/>
    <p:sldId id="2456" r:id="rId15"/>
    <p:sldId id="2450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Literasi%20Data\tugas\Data_Tugas%200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Literasi%20Data\tugas\Data_Tugas%200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Literasi%20Data\tugas\Data_Tugas%200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Literasi%20Data\tugas\Data_Tugas%200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kul\Literasi%20Data\tugas\Data_Tugas%200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400"/>
              <a:t>victims count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Progress!$A$4</c:f>
              <c:strCache>
                <c:ptCount val="1"/>
                <c:pt idx="0">
                  <c:v>&lt; 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Progress!$B$3:$E$3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Progress!$B$4:$E$4</c:f>
              <c:numCache>
                <c:formatCode>#,##0</c:formatCode>
                <c:ptCount val="4"/>
                <c:pt idx="0">
                  <c:v>9053</c:v>
                </c:pt>
                <c:pt idx="1">
                  <c:v>9129</c:v>
                </c:pt>
                <c:pt idx="2">
                  <c:v>10724</c:v>
                </c:pt>
                <c:pt idx="3">
                  <c:v>23186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0-4BE0-BB28-9DF72610F958}"/>
            </c:ext>
          </c:extLst>
        </c:ser>
        <c:ser>
          <c:idx val="1"/>
          <c:order val="1"/>
          <c:tx>
            <c:strRef>
              <c:f>Progress!$A$5</c:f>
              <c:strCache>
                <c:ptCount val="1"/>
                <c:pt idx="0">
                  <c:v>20 - 29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Progress!$B$3:$E$3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Progress!$B$5:$E$5</c:f>
              <c:numCache>
                <c:formatCode>#,##0</c:formatCode>
                <c:ptCount val="4"/>
                <c:pt idx="0">
                  <c:v>41132</c:v>
                </c:pt>
                <c:pt idx="1">
                  <c:v>40924</c:v>
                </c:pt>
                <c:pt idx="2">
                  <c:v>44496</c:v>
                </c:pt>
                <c:pt idx="3">
                  <c:v>70791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0-4BE0-BB28-9DF72610F958}"/>
            </c:ext>
          </c:extLst>
        </c:ser>
        <c:ser>
          <c:idx val="2"/>
          <c:order val="2"/>
          <c:tx>
            <c:strRef>
              <c:f>Progress!$A$6</c:f>
              <c:strCache>
                <c:ptCount val="1"/>
                <c:pt idx="0">
                  <c:v>30 - 39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Progress!$B$3:$E$3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Progress!$B$6:$E$6</c:f>
              <c:numCache>
                <c:formatCode>#,##0</c:formatCode>
                <c:ptCount val="4"/>
                <c:pt idx="0">
                  <c:v>45458</c:v>
                </c:pt>
                <c:pt idx="1">
                  <c:v>46342</c:v>
                </c:pt>
                <c:pt idx="2">
                  <c:v>52820</c:v>
                </c:pt>
                <c:pt idx="3">
                  <c:v>88364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70-4BE0-BB28-9DF72610F958}"/>
            </c:ext>
          </c:extLst>
        </c:ser>
        <c:ser>
          <c:idx val="3"/>
          <c:order val="3"/>
          <c:tx>
            <c:strRef>
              <c:f>Progress!$A$7</c:f>
              <c:strCache>
                <c:ptCount val="1"/>
                <c:pt idx="0">
                  <c:v>40 - 49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Progress!$B$3:$E$3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Progress!$B$7:$E$7</c:f>
              <c:numCache>
                <c:formatCode>#,##0</c:formatCode>
                <c:ptCount val="4"/>
                <c:pt idx="0">
                  <c:v>44878</c:v>
                </c:pt>
                <c:pt idx="1">
                  <c:v>50545</c:v>
                </c:pt>
                <c:pt idx="2">
                  <c:v>51864</c:v>
                </c:pt>
                <c:pt idx="3">
                  <c:v>91568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70-4BE0-BB28-9DF72610F958}"/>
            </c:ext>
          </c:extLst>
        </c:ser>
        <c:ser>
          <c:idx val="4"/>
          <c:order val="4"/>
          <c:tx>
            <c:strRef>
              <c:f>Progress!$A$8</c:f>
              <c:strCache>
                <c:ptCount val="1"/>
                <c:pt idx="0">
                  <c:v>50 - 59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Progress!$B$3:$E$3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Progress!$B$8:$E$8</c:f>
              <c:numCache>
                <c:formatCode>#,##0</c:formatCode>
                <c:ptCount val="4"/>
                <c:pt idx="0">
                  <c:v>43764</c:v>
                </c:pt>
                <c:pt idx="1">
                  <c:v>48642</c:v>
                </c:pt>
                <c:pt idx="2">
                  <c:v>50608</c:v>
                </c:pt>
                <c:pt idx="3">
                  <c:v>85967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70-4BE0-BB28-9DF72610F958}"/>
            </c:ext>
          </c:extLst>
        </c:ser>
        <c:ser>
          <c:idx val="5"/>
          <c:order val="5"/>
          <c:tx>
            <c:strRef>
              <c:f>Progress!$A$9</c:f>
              <c:strCache>
                <c:ptCount val="1"/>
                <c:pt idx="0">
                  <c:v>&gt; 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Progress!$B$3:$E$3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Progress!$B$9:$E$9</c:f>
              <c:numCache>
                <c:formatCode>#,##0</c:formatCode>
                <c:ptCount val="4"/>
                <c:pt idx="0">
                  <c:v>49523</c:v>
                </c:pt>
                <c:pt idx="1">
                  <c:v>62085</c:v>
                </c:pt>
                <c:pt idx="2">
                  <c:v>68013</c:v>
                </c:pt>
                <c:pt idx="3">
                  <c:v>105301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70-4BE0-BB28-9DF72610F9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89794751"/>
        <c:axId val="1238942063"/>
      </c:barChart>
      <c:catAx>
        <c:axId val="148979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942063"/>
        <c:crosses val="autoZero"/>
        <c:auto val="1"/>
        <c:lblAlgn val="ctr"/>
        <c:lblOffset val="100"/>
        <c:noMultiLvlLbl val="0"/>
      </c:catAx>
      <c:valAx>
        <c:axId val="1238942063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79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D" sz="1400"/>
              <a:t>VICTIMS</a:t>
            </a:r>
            <a:r>
              <a:rPr lang="en-ID" sz="1400" baseline="0"/>
              <a:t> LOSS BY AGE</a:t>
            </a:r>
            <a:endParaRPr lang="en-ID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Progress!$G$4</c:f>
              <c:strCache>
                <c:ptCount val="1"/>
                <c:pt idx="0">
                  <c:v>&lt; 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Progress!$H$3:$K$3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Progress!$H$4:$K$4</c:f>
              <c:numCache>
                <c:formatCode>_-[$$-409]* #,##0.0_ ;_-[$$-409]* \-#,##0.0\ ;_-[$$-409]* "-"?_ ;_-@_ </c:formatCode>
                <c:ptCount val="4"/>
                <c:pt idx="0" formatCode="_-[$$-409]* #,##0.00_ ;_-[$$-409]* \-#,##0.00\ ;_-[$$-409]* &quot;-&quot;??_ ;_-@_ ">
                  <c:v>8271311</c:v>
                </c:pt>
                <c:pt idx="1">
                  <c:v>12553082</c:v>
                </c:pt>
                <c:pt idx="2" formatCode="_-[$$-409]* #,##0.00_ ;_-[$$-409]* \-#,##0.00\ ;_-[$$-409]* &quot;-&quot;??_ ;_-@_ ">
                  <c:v>421169232</c:v>
                </c:pt>
                <c:pt idx="3" formatCode="_-[$$-409]* #,##0.00_ ;_-[$$-409]* \-#,##0.00\ ;_-[$$-409]* &quot;-&quot;??_ ;_-@_ ">
                  <c:v>70980763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2-4EBD-8197-97BB40EE5BCF}"/>
            </c:ext>
          </c:extLst>
        </c:ser>
        <c:ser>
          <c:idx val="1"/>
          <c:order val="1"/>
          <c:tx>
            <c:strRef>
              <c:f>Progress!$G$5</c:f>
              <c:strCache>
                <c:ptCount val="1"/>
                <c:pt idx="0">
                  <c:v>20 - 29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Progress!$H$3:$K$3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Progress!$H$5:$K$5</c:f>
              <c:numCache>
                <c:formatCode>_-[$$-409]* #,##0.0_ ;_-[$$-409]* \-#,##0.0\ ;_-[$$-409]* "-"?_ ;_-@_ </c:formatCode>
                <c:ptCount val="4"/>
                <c:pt idx="0" formatCode="_-[$$-409]* #,##0.00_ ;_-[$$-409]* \-#,##0.00\ ;_-[$$-409]* &quot;-&quot;??_ ;_-@_ ">
                  <c:v>67981630</c:v>
                </c:pt>
                <c:pt idx="1">
                  <c:v>134485965</c:v>
                </c:pt>
                <c:pt idx="2" formatCode="_-[$$-409]* #,##0.00_ ;_-[$$-409]* \-#,##0.00\ ;_-[$$-409]* &quot;-&quot;??_ ;_-@_ ">
                  <c:v>174673470</c:v>
                </c:pt>
                <c:pt idx="3" formatCode="_-[$$-409]* #,##0.00_ ;_-[$$-409]* \-#,##0.00\ ;_-[$$-409]* &quot;-&quot;??_ ;_-@_ ">
                  <c:v>197402240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02-4EBD-8197-97BB40EE5BCF}"/>
            </c:ext>
          </c:extLst>
        </c:ser>
        <c:ser>
          <c:idx val="2"/>
          <c:order val="2"/>
          <c:tx>
            <c:strRef>
              <c:f>Progress!$G$6</c:f>
              <c:strCache>
                <c:ptCount val="1"/>
                <c:pt idx="0">
                  <c:v>30 - 39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Progress!$H$3:$K$3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Progress!$H$6:$K$6</c:f>
              <c:numCache>
                <c:formatCode>_-[$$-409]* #,##0.0_ ;_-[$$-409]* \-#,##0.0\ ;_-[$$-409]* "-"?_ ;_-@_ </c:formatCode>
                <c:ptCount val="4"/>
                <c:pt idx="0" formatCode="_-[$$-409]* #,##0.00_ ;_-[$$-409]* \-#,##0.00\ ;_-[$$-409]* &quot;-&quot;??_ ;_-@_ ">
                  <c:v>156287698</c:v>
                </c:pt>
                <c:pt idx="1">
                  <c:v>305699977</c:v>
                </c:pt>
                <c:pt idx="2" formatCode="_-[$$-409]* #,##0.00_ ;_-[$$-409]* \-#,##0.00\ ;_-[$$-409]* &quot;-&quot;??_ ;_-@_ ">
                  <c:v>332208189</c:v>
                </c:pt>
                <c:pt idx="3" formatCode="_-[$$-409]* #,##0.00_ ;_-[$$-409]* \-#,##0.00\ ;_-[$$-409]* &quot;-&quot;??_ ;_-@_ ">
                  <c:v>492176845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02-4EBD-8197-97BB40EE5BCF}"/>
            </c:ext>
          </c:extLst>
        </c:ser>
        <c:ser>
          <c:idx val="3"/>
          <c:order val="3"/>
          <c:tx>
            <c:strRef>
              <c:f>Progress!$G$7</c:f>
              <c:strCache>
                <c:ptCount val="1"/>
                <c:pt idx="0">
                  <c:v>40 - 49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Progress!$H$3:$K$3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Progress!$H$7:$K$7</c:f>
              <c:numCache>
                <c:formatCode>_-[$$-409]* #,##0.0_ ;_-[$$-409]* \-#,##0.0\ ;_-[$$-409]* "-"?_ ;_-@_ </c:formatCode>
                <c:ptCount val="4"/>
                <c:pt idx="0" formatCode="_-[$$-409]* #,##0.00_ ;_-[$$-409]* \-#,##0.00\ ;_-[$$-409]* &quot;-&quot;??_ ;_-@_ ">
                  <c:v>244561364</c:v>
                </c:pt>
                <c:pt idx="1">
                  <c:v>405612455</c:v>
                </c:pt>
                <c:pt idx="2" formatCode="_-[$$-409]* #,##0.00_ ;_-[$$-409]* \-#,##0.00\ ;_-[$$-409]* &quot;-&quot;??_ ;_-@_ ">
                  <c:v>529231267</c:v>
                </c:pt>
                <c:pt idx="3" formatCode="_-[$$-409]* #,##0.00_ ;_-[$$-409]* \-#,##0.00\ ;_-[$$-409]* &quot;-&quot;??_ ;_-@_ ">
                  <c:v>717161726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02-4EBD-8197-97BB40EE5BCF}"/>
            </c:ext>
          </c:extLst>
        </c:ser>
        <c:ser>
          <c:idx val="4"/>
          <c:order val="4"/>
          <c:tx>
            <c:strRef>
              <c:f>Progress!$G$8</c:f>
              <c:strCache>
                <c:ptCount val="1"/>
                <c:pt idx="0">
                  <c:v>50 - 59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Progress!$H$3:$K$3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Progress!$H$8:$K$8</c:f>
              <c:numCache>
                <c:formatCode>_-[$$-409]* #,##0.0_ ;_-[$$-409]* \-#,##0.0\ ;_-[$$-409]* "-"?_ ;_-@_ </c:formatCode>
                <c:ptCount val="4"/>
                <c:pt idx="0" formatCode="_-[$$-409]* #,##0.00_ ;_-[$$-409]* \-#,##0.00\ ;_-[$$-409]* &quot;-&quot;??_ ;_-@_ ">
                  <c:v>275621946</c:v>
                </c:pt>
                <c:pt idx="1">
                  <c:v>494926300</c:v>
                </c:pt>
                <c:pt idx="2" formatCode="_-[$$-409]* #,##0.00_ ;_-[$$-409]* \-#,##0.00\ ;_-[$$-409]* &quot;-&quot;??_ ;_-@_ ">
                  <c:v>589624844</c:v>
                </c:pt>
                <c:pt idx="3" formatCode="_-[$$-409]* #,##0.00_ ;_-[$$-409]* \-#,##0.00\ ;_-[$$-409]* &quot;-&quot;??_ ;_-@_ ">
                  <c:v>847948101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02-4EBD-8197-97BB40EE5BCF}"/>
            </c:ext>
          </c:extLst>
        </c:ser>
        <c:ser>
          <c:idx val="5"/>
          <c:order val="5"/>
          <c:tx>
            <c:strRef>
              <c:f>Progress!$G$9</c:f>
              <c:strCache>
                <c:ptCount val="1"/>
                <c:pt idx="0">
                  <c:v>&gt; 60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Progress!$H$3:$K$3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Progress!$H$9:$K$9</c:f>
              <c:numCache>
                <c:formatCode>_-[$$-409]* #,##0.0_ ;_-[$$-409]* \-#,##0.0\ ;_-[$$-409]* "-"?_ ;_-@_ </c:formatCode>
                <c:ptCount val="4"/>
                <c:pt idx="0" formatCode="_-[$$-409]* #,##0.00_ ;_-[$$-409]* \-#,##0.00\ ;_-[$$-409]* &quot;-&quot;??_ ;_-@_ ">
                  <c:v>342531972</c:v>
                </c:pt>
                <c:pt idx="1">
                  <c:v>649227724</c:v>
                </c:pt>
                <c:pt idx="2" formatCode="_-[$$-409]* #,##0.00_ ;_-[$$-409]* \-#,##0.00\ ;_-[$$-409]* &quot;-&quot;??_ ;_-@_ ">
                  <c:v>835164766</c:v>
                </c:pt>
                <c:pt idx="3" formatCode="_-[$$-409]* #,##0.00_ ;_-[$$-409]* \-#,##0.00\ ;_-[$$-409]* &quot;-&quot;??_ ;_-@_ ">
                  <c:v>966062236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02-4EBD-8197-97BB40EE5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9825551"/>
        <c:axId val="1238870511"/>
      </c:barChart>
      <c:catAx>
        <c:axId val="148982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870511"/>
        <c:crosses val="autoZero"/>
        <c:auto val="1"/>
        <c:lblAlgn val="ctr"/>
        <c:lblOffset val="100"/>
        <c:noMultiLvlLbl val="0"/>
      </c:catAx>
      <c:valAx>
        <c:axId val="123887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82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Top 5 Crime type by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Progress!$M$4</c:f>
              <c:strCache>
                <c:ptCount val="1"/>
                <c:pt idx="0">
                  <c:v>Phishing/Vishing/Smishing/Pharming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Progress!$N$3:$Q$3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Progress!$N$4:$Q$4</c:f>
              <c:numCache>
                <c:formatCode>#,##0</c:formatCode>
                <c:ptCount val="4"/>
                <c:pt idx="0">
                  <c:v>25344</c:v>
                </c:pt>
                <c:pt idx="1">
                  <c:v>26379</c:v>
                </c:pt>
                <c:pt idx="2">
                  <c:v>114702</c:v>
                </c:pt>
                <c:pt idx="3">
                  <c:v>241342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2-43EC-BD43-099CE797BDF6}"/>
            </c:ext>
          </c:extLst>
        </c:ser>
        <c:ser>
          <c:idx val="1"/>
          <c:order val="1"/>
          <c:tx>
            <c:strRef>
              <c:f>Progress!$M$5</c:f>
              <c:strCache>
                <c:ptCount val="1"/>
                <c:pt idx="0">
                  <c:v>Non-Payment/Non-Delivery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Progress!$N$3:$Q$3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Progress!$N$5:$Q$5</c:f>
              <c:numCache>
                <c:formatCode>#,##0</c:formatCode>
                <c:ptCount val="4"/>
                <c:pt idx="0">
                  <c:v>84079</c:v>
                </c:pt>
                <c:pt idx="1">
                  <c:v>65116</c:v>
                </c:pt>
                <c:pt idx="2">
                  <c:v>61832</c:v>
                </c:pt>
                <c:pt idx="3">
                  <c:v>108869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2-43EC-BD43-099CE797BDF6}"/>
            </c:ext>
          </c:extLst>
        </c:ser>
        <c:ser>
          <c:idx val="2"/>
          <c:order val="2"/>
          <c:tx>
            <c:strRef>
              <c:f>Progress!$M$6</c:f>
              <c:strCache>
                <c:ptCount val="1"/>
                <c:pt idx="0">
                  <c:v>Extortion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Progress!$N$3:$Q$3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Progress!$N$6:$Q$6</c:f>
              <c:numCache>
                <c:formatCode>#,##0</c:formatCode>
                <c:ptCount val="4"/>
                <c:pt idx="0">
                  <c:v>14938</c:v>
                </c:pt>
                <c:pt idx="1">
                  <c:v>51146</c:v>
                </c:pt>
                <c:pt idx="2">
                  <c:v>43101</c:v>
                </c:pt>
                <c:pt idx="3">
                  <c:v>76741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62-43EC-BD43-099CE797BDF6}"/>
            </c:ext>
          </c:extLst>
        </c:ser>
        <c:ser>
          <c:idx val="3"/>
          <c:order val="3"/>
          <c:tx>
            <c:strRef>
              <c:f>Progress!$M$7</c:f>
              <c:strCache>
                <c:ptCount val="1"/>
                <c:pt idx="0">
                  <c:v>Personal Data Breach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Progress!$N$3:$Q$3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Progress!$N$7:$Q$7</c:f>
              <c:numCache>
                <c:formatCode>#,##0</c:formatCode>
                <c:ptCount val="4"/>
                <c:pt idx="0">
                  <c:v>30904</c:v>
                </c:pt>
                <c:pt idx="1">
                  <c:v>50642</c:v>
                </c:pt>
                <c:pt idx="2">
                  <c:v>38218</c:v>
                </c:pt>
                <c:pt idx="3">
                  <c:v>45330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62-43EC-BD43-099CE797BDF6}"/>
            </c:ext>
          </c:extLst>
        </c:ser>
        <c:ser>
          <c:idx val="4"/>
          <c:order val="4"/>
          <c:tx>
            <c:strRef>
              <c:f>Progress!$M$8</c:f>
              <c:strCache>
                <c:ptCount val="1"/>
                <c:pt idx="0">
                  <c:v>Identity Theft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Progress!$N$3:$Q$3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Progress!$N$8:$Q$8</c:f>
              <c:numCache>
                <c:formatCode>#,##0</c:formatCode>
                <c:ptCount val="4"/>
                <c:pt idx="0">
                  <c:v>17636</c:v>
                </c:pt>
                <c:pt idx="1">
                  <c:v>16128</c:v>
                </c:pt>
                <c:pt idx="2">
                  <c:v>16053</c:v>
                </c:pt>
                <c:pt idx="3">
                  <c:v>43330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62-43EC-BD43-099CE797BD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8094911"/>
        <c:axId val="1491751103"/>
      </c:barChart>
      <c:catAx>
        <c:axId val="1498094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751103"/>
        <c:crosses val="autoZero"/>
        <c:auto val="1"/>
        <c:lblAlgn val="ctr"/>
        <c:lblOffset val="100"/>
        <c:noMultiLvlLbl val="0"/>
      </c:catAx>
      <c:valAx>
        <c:axId val="1491751103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09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16750147887639"/>
          <c:y val="0.87007887074540757"/>
          <c:w val="0.83272831114289392"/>
          <c:h val="0.10325465283289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400"/>
              <a:t>top 5 crime type by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Progress!$S$4</c:f>
              <c:strCache>
                <c:ptCount val="1"/>
                <c:pt idx="0">
                  <c:v>BEC/EAC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2.8629856850715823E-2"/>
                  <c:y val="9.37054557903582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6C-4B3B-9B52-C60055EDCAF5}"/>
                </c:ext>
              </c:extLst>
            </c:dLbl>
            <c:dLbl>
              <c:idx val="3"/>
              <c:layout>
                <c:manualLayout>
                  <c:x val="2.8629856850715747E-2"/>
                  <c:y val="5.78034712064153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C-4B3B-9B52-C60055EDC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Progress!$T$3:$W$3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Progress!$T$4:$W$4</c:f>
              <c:numCache>
                <c:formatCode>_-[$$-409]* #,##0.00_ ;_-[$$-409]* \-#,##0.00\ ;_-[$$-409]* "-"??_ ;_-@_ </c:formatCode>
                <c:ptCount val="4"/>
                <c:pt idx="0">
                  <c:v>676151185</c:v>
                </c:pt>
                <c:pt idx="1">
                  <c:v>1297803489</c:v>
                </c:pt>
                <c:pt idx="2">
                  <c:v>1776549688</c:v>
                </c:pt>
                <c:pt idx="3">
                  <c:v>1866642107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6C-4B3B-9B52-C60055EDCAF5}"/>
            </c:ext>
          </c:extLst>
        </c:ser>
        <c:ser>
          <c:idx val="1"/>
          <c:order val="1"/>
          <c:tx>
            <c:strRef>
              <c:f>Progress!$S$5</c:f>
              <c:strCache>
                <c:ptCount val="1"/>
                <c:pt idx="0">
                  <c:v>Confidence Fraud/Romance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Progress!$T$3:$W$3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Progress!$T$5:$W$5</c:f>
              <c:numCache>
                <c:formatCode>_-[$$-409]* #,##0.00_ ;_-[$$-409]* \-#,##0.00\ ;_-[$$-409]* "-"??_ ;_-@_ </c:formatCode>
                <c:ptCount val="4"/>
                <c:pt idx="0">
                  <c:v>211382989</c:v>
                </c:pt>
                <c:pt idx="1">
                  <c:v>362500761</c:v>
                </c:pt>
                <c:pt idx="2">
                  <c:v>475014032</c:v>
                </c:pt>
                <c:pt idx="3">
                  <c:v>600249821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6C-4B3B-9B52-C60055EDCAF5}"/>
            </c:ext>
          </c:extLst>
        </c:ser>
        <c:ser>
          <c:idx val="2"/>
          <c:order val="2"/>
          <c:tx>
            <c:strRef>
              <c:f>Progress!$S$6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Progress!$T$3:$W$3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Progress!$T$6:$W$6</c:f>
              <c:numCache>
                <c:formatCode>_-[$$-409]* #,##0.00_ ;_-[$$-409]* \-#,##0.00\ ;_-[$$-409]* "-"??_ ;_-@_ </c:formatCode>
                <c:ptCount val="4"/>
                <c:pt idx="0">
                  <c:v>96844144</c:v>
                </c:pt>
                <c:pt idx="1">
                  <c:v>252955320</c:v>
                </c:pt>
                <c:pt idx="2">
                  <c:v>222186195</c:v>
                </c:pt>
                <c:pt idx="3">
                  <c:v>336469000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6C-4B3B-9B52-C60055EDCAF5}"/>
            </c:ext>
          </c:extLst>
        </c:ser>
        <c:ser>
          <c:idx val="3"/>
          <c:order val="3"/>
          <c:tx>
            <c:strRef>
              <c:f>Progress!$S$7</c:f>
              <c:strCache>
                <c:ptCount val="1"/>
                <c:pt idx="0">
                  <c:v>Non-Payment/Non-Delivery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Progress!$T$3:$W$3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Progress!$T$7:$W$7</c:f>
              <c:numCache>
                <c:formatCode>_-[$$-409]* #,##0.00_ ;_-[$$-409]* \-#,##0.00\ ;_-[$$-409]* "-"??_ ;_-@_ </c:formatCode>
                <c:ptCount val="4"/>
                <c:pt idx="0">
                  <c:v>141110441</c:v>
                </c:pt>
                <c:pt idx="1">
                  <c:v>183826809</c:v>
                </c:pt>
                <c:pt idx="2">
                  <c:v>196563497</c:v>
                </c:pt>
                <c:pt idx="3">
                  <c:v>265011249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6C-4B3B-9B52-C60055EDCAF5}"/>
            </c:ext>
          </c:extLst>
        </c:ser>
        <c:ser>
          <c:idx val="4"/>
          <c:order val="4"/>
          <c:tx>
            <c:strRef>
              <c:f>Progress!$S$8</c:f>
              <c:strCache>
                <c:ptCount val="1"/>
                <c:pt idx="0">
                  <c:v>Identity Theft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Progress!$T$3:$W$3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Progress!$T$8:$W$8</c:f>
              <c:numCache>
                <c:formatCode>_-[$$-409]* #,##0.00_ ;_-[$$-409]* \-#,##0.00\ ;_-[$$-409]* "-"??_ ;_-@_ </c:formatCode>
                <c:ptCount val="4"/>
                <c:pt idx="0">
                  <c:v>66815298</c:v>
                </c:pt>
                <c:pt idx="1">
                  <c:v>100429691</c:v>
                </c:pt>
                <c:pt idx="2">
                  <c:v>160305789</c:v>
                </c:pt>
                <c:pt idx="3">
                  <c:v>219484699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C-4B3B-9B52-C60055EDCA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8058511"/>
        <c:axId val="1439681359"/>
      </c:barChart>
      <c:catAx>
        <c:axId val="1498058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681359"/>
        <c:crosses val="autoZero"/>
        <c:auto val="1"/>
        <c:lblAlgn val="ctr"/>
        <c:lblOffset val="100"/>
        <c:noMultiLvlLbl val="0"/>
      </c:catAx>
      <c:valAx>
        <c:axId val="1439681359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_-[$$-409]* #,##0.00_ ;_-[$$-409]* \-#,##0.00\ ;_-[$$-409]* &quot;-&quot;??_ ;_-@_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05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675781597975541E-2"/>
          <c:y val="0.8985908039059014"/>
          <c:w val="0.87850759339324591"/>
          <c:h val="8.728906902036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dirty="0"/>
              <a:t>Average Data Breaches in 4 Years</a:t>
            </a:r>
          </a:p>
          <a:p>
            <a:pPr>
              <a:defRPr/>
            </a:pPr>
            <a:r>
              <a:rPr lang="en-ID" dirty="0"/>
              <a:t>by Industry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2856512186955E-2"/>
          <c:y val="0.21000845358465212"/>
          <c:w val="0.70299629437302835"/>
          <c:h val="0.73463607133496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6A-4E61-915D-DFDA370E5E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6A-4E61-915D-DFDA370E5E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6A-4E61-915D-DFDA370E5E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C6A-4E61-915D-DFDA370E5E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C6A-4E61-915D-DFDA370E5E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C6A-4E61-915D-DFDA370E5E7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C6A-4E61-915D-DFDA370E5E7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C6A-4E61-915D-DFDA370E5E7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C6A-4E61-915D-DFDA370E5E7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C6A-4E61-915D-DFDA370E5E7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C6A-4E61-915D-DFDA370E5E7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C6A-4E61-915D-DFDA370E5E7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C6A-4E61-915D-DFDA370E5E7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C6A-4E61-915D-DFDA370E5E7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DC6A-4E61-915D-DFDA370E5E7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DC6A-4E61-915D-DFDA370E5E7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DC6A-4E61-915D-DFDA370E5E7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DC6A-4E61-915D-DFDA370E5E7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DC6A-4E61-915D-DFDA370E5E7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DC6A-4E61-915D-DFDA370E5E7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DC6A-4E61-915D-DFDA370E5E7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Progress!$Y$4:$Y$24</c:f>
              <c:strCache>
                <c:ptCount val="21"/>
                <c:pt idx="0">
                  <c:v>Unknown</c:v>
                </c:pt>
                <c:pt idx="1">
                  <c:v>Public</c:v>
                </c:pt>
                <c:pt idx="2">
                  <c:v>Healthcare</c:v>
                </c:pt>
                <c:pt idx="3">
                  <c:v>Finance</c:v>
                </c:pt>
                <c:pt idx="4">
                  <c:v>Professional</c:v>
                </c:pt>
                <c:pt idx="5">
                  <c:v>Information</c:v>
                </c:pt>
                <c:pt idx="6">
                  <c:v>Manufacturing</c:v>
                </c:pt>
                <c:pt idx="7">
                  <c:v>Education</c:v>
                </c:pt>
                <c:pt idx="8">
                  <c:v>Retail</c:v>
                </c:pt>
                <c:pt idx="9">
                  <c:v>Accommodation</c:v>
                </c:pt>
                <c:pt idx="10">
                  <c:v>Mining</c:v>
                </c:pt>
                <c:pt idx="11">
                  <c:v>Entertainment</c:v>
                </c:pt>
                <c:pt idx="12">
                  <c:v>Other Services</c:v>
                </c:pt>
                <c:pt idx="13">
                  <c:v>Transportation</c:v>
                </c:pt>
                <c:pt idx="14">
                  <c:v>Real Estate</c:v>
                </c:pt>
                <c:pt idx="15">
                  <c:v>Construction</c:v>
                </c:pt>
                <c:pt idx="16">
                  <c:v>Administrative</c:v>
                </c:pt>
                <c:pt idx="17">
                  <c:v>Utilities</c:v>
                </c:pt>
                <c:pt idx="18">
                  <c:v>Trade</c:v>
                </c:pt>
                <c:pt idx="19">
                  <c:v>Agriculture</c:v>
                </c:pt>
                <c:pt idx="20">
                  <c:v>Management</c:v>
                </c:pt>
              </c:strCache>
            </c:strRef>
          </c:cat>
          <c:val>
            <c:numRef>
              <c:f>Progress!$AD$4:$AD$24</c:f>
              <c:numCache>
                <c:formatCode>General</c:formatCode>
                <c:ptCount val="21"/>
                <c:pt idx="0">
                  <c:v>496.25</c:v>
                </c:pt>
                <c:pt idx="1">
                  <c:v>466.25</c:v>
                </c:pt>
                <c:pt idx="2">
                  <c:v>458.25</c:v>
                </c:pt>
                <c:pt idx="3">
                  <c:v>317</c:v>
                </c:pt>
                <c:pt idx="4">
                  <c:v>311.25</c:v>
                </c:pt>
                <c:pt idx="5">
                  <c:v>251.25</c:v>
                </c:pt>
                <c:pt idx="6">
                  <c:v>202.25</c:v>
                </c:pt>
                <c:pt idx="7">
                  <c:v>193</c:v>
                </c:pt>
                <c:pt idx="8">
                  <c:v>154.75</c:v>
                </c:pt>
                <c:pt idx="9">
                  <c:v>132.75</c:v>
                </c:pt>
                <c:pt idx="10">
                  <c:v>93.25</c:v>
                </c:pt>
                <c:pt idx="11">
                  <c:v>62.5</c:v>
                </c:pt>
                <c:pt idx="12">
                  <c:v>55.5</c:v>
                </c:pt>
                <c:pt idx="13">
                  <c:v>47</c:v>
                </c:pt>
                <c:pt idx="14">
                  <c:v>27.75</c:v>
                </c:pt>
                <c:pt idx="15">
                  <c:v>19</c:v>
                </c:pt>
                <c:pt idx="16">
                  <c:v>18.5</c:v>
                </c:pt>
                <c:pt idx="17">
                  <c:v>18</c:v>
                </c:pt>
                <c:pt idx="18">
                  <c:v>17.75</c:v>
                </c:pt>
                <c:pt idx="19">
                  <c:v>9.75</c:v>
                </c:pt>
                <c:pt idx="20">
                  <c:v>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DC6A-4E61-915D-DFDA370E5E7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0717421730368"/>
          <c:y val="0.14085954419631971"/>
          <c:w val="0.16551892877797053"/>
          <c:h val="0.8068232505772844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5" y="2871844"/>
            <a:ext cx="11490325" cy="823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Serta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Cyber (Cybercrime) Di </a:t>
            </a:r>
            <a:r>
              <a:rPr lang="en-US" dirty="0" err="1"/>
              <a:t>Tahun</a:t>
            </a:r>
            <a:r>
              <a:rPr lang="en-US" dirty="0"/>
              <a:t> 2021 dan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Cyber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Korbannya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6137295"/>
            <a:ext cx="5167313" cy="518795"/>
          </a:xfrm>
        </p:spPr>
        <p:txBody>
          <a:bodyPr/>
          <a:lstStyle/>
          <a:p>
            <a:r>
              <a:rPr lang="en-US"/>
              <a:t>12.01.2021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201910"/>
            <a:ext cx="4114800" cy="518795"/>
          </a:xfrm>
        </p:spPr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823882" cy="365125"/>
          </a:xfrm>
        </p:spPr>
        <p:txBody>
          <a:bodyPr/>
          <a:lstStyle/>
          <a:p>
            <a:r>
              <a:rPr lang="en-US" spc="300" dirty="0" err="1"/>
              <a:t>Saatnya</a:t>
            </a:r>
            <a:r>
              <a:rPr lang="en-US" spc="300" dirty="0"/>
              <a:t> uji </a:t>
            </a:r>
            <a:r>
              <a:rPr lang="en-US" spc="300" dirty="0" err="1"/>
              <a:t>statistik</a:t>
            </a:r>
            <a:endParaRPr lang="en-US" spc="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4BA096-87BE-4072-A3F3-EB6ABD704B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454" r="17902"/>
          <a:stretch/>
        </p:blipFill>
        <p:spPr>
          <a:xfrm>
            <a:off x="0" y="0"/>
            <a:ext cx="6096000" cy="6867922"/>
          </a:xfr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90696"/>
            <a:ext cx="5897218" cy="884238"/>
          </a:xfrm>
        </p:spPr>
        <p:txBody>
          <a:bodyPr/>
          <a:lstStyle/>
          <a:p>
            <a:r>
              <a:rPr lang="en-US" dirty="0"/>
              <a:t>Hasil &amp; </a:t>
            </a:r>
            <a:r>
              <a:rPr lang="en-US" dirty="0" err="1"/>
              <a:t>kesimpulan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74934"/>
            <a:ext cx="5669280" cy="507485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Prediksi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jumlah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laporan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di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b="0" i="0" u="none" strike="noStrike" baseline="0" dirty="0">
                <a:solidFill>
                  <a:srgbClr val="000000"/>
                </a:solidFill>
              </a:rPr>
              <a:t>874.681 laporan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Prediksi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jumlah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kerugian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di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b="0" i="0" u="none" strike="noStrike" baseline="0" dirty="0">
                <a:solidFill>
                  <a:srgbClr val="000000"/>
                </a:solidFill>
              </a:rPr>
              <a:t>USD 5.272.284.702,25 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Rentang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usia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yang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menjadi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lang="en-US" sz="2000" spc="300" dirty="0">
                <a:cs typeface="Biome Light" panose="020B0303030204020804" pitchFamily="34" charset="0"/>
              </a:rPr>
              <a:t>korban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Lebih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dari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20%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berada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pada </a:t>
            </a:r>
            <a:r>
              <a:rPr lang="en-US" dirty="0" err="1">
                <a:cs typeface="Biome Light" panose="020B0303030204020804" pitchFamily="34" charset="0"/>
              </a:rPr>
              <a:t>usia</a:t>
            </a:r>
            <a:r>
              <a:rPr lang="en-US" dirty="0">
                <a:cs typeface="Biome Light" panose="020B0303030204020804" pitchFamily="34" charset="0"/>
              </a:rPr>
              <a:t> &gt; 60 </a:t>
            </a:r>
            <a:r>
              <a:rPr lang="en-US" dirty="0" err="1">
                <a:cs typeface="Biome Light" panose="020B0303030204020804" pitchFamily="34" charset="0"/>
              </a:rPr>
              <a:t>tahun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Sektor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industri</a:t>
            </a: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yang </a:t>
            </a:r>
            <a:r>
              <a:rPr kumimoji="0" lang="en-US" sz="2000" b="0" i="0" u="none" strike="noStrike" kern="1200" cap="none" spc="30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diserang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Publik</a:t>
            </a:r>
            <a:r>
              <a:rPr lang="en-US" dirty="0">
                <a:cs typeface="Biome Light" panose="020B0303030204020804" pitchFamily="34" charset="0"/>
              </a:rPr>
              <a:t>, </a:t>
            </a:r>
            <a:r>
              <a:rPr lang="en-US" dirty="0" err="1">
                <a:cs typeface="Biome Light" panose="020B0303030204020804" pitchFamily="34" charset="0"/>
              </a:rPr>
              <a:t>kesehatan</a:t>
            </a:r>
            <a:r>
              <a:rPr lang="en-US" dirty="0">
                <a:cs typeface="Biome Light" panose="020B0303030204020804" pitchFamily="34" charset="0"/>
              </a:rPr>
              <a:t>, dan </a:t>
            </a:r>
            <a:r>
              <a:rPr lang="en-US" dirty="0" err="1">
                <a:cs typeface="Biome Light" panose="020B0303030204020804" pitchFamily="34" charset="0"/>
              </a:rPr>
              <a:t>finansial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sering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menjadi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sasaran</a:t>
            </a:r>
            <a:endParaRPr lang="en-US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cs typeface="Biome Light" panose="020B0303030204020804" pitchFamily="34" charset="0"/>
              </a:rPr>
              <a:t>Metode</a:t>
            </a:r>
            <a:r>
              <a:rPr lang="en-US" sz="2000" dirty="0">
                <a:cs typeface="Biome Light" panose="020B0303030204020804" pitchFamily="34" charset="0"/>
              </a:rPr>
              <a:t> yang </a:t>
            </a:r>
            <a:r>
              <a:rPr lang="en-US" sz="2000" dirty="0" err="1">
                <a:cs typeface="Biome Light" panose="020B0303030204020804" pitchFamily="34" charset="0"/>
              </a:rPr>
              <a:t>sering</a:t>
            </a:r>
            <a:r>
              <a:rPr lang="en-US" sz="2000" dirty="0">
                <a:cs typeface="Biome Light" panose="020B0303030204020804" pitchFamily="34" charset="0"/>
              </a:rPr>
              <a:t> </a:t>
            </a:r>
            <a:r>
              <a:rPr lang="en-US" sz="2000" dirty="0" err="1">
                <a:cs typeface="Biome Light" panose="020B0303030204020804" pitchFamily="34" charset="0"/>
              </a:rPr>
              <a:t>digunakan</a:t>
            </a:r>
            <a:endParaRPr lang="en-US" sz="2000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Phishing dan BEC/EAC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49051" y="-1"/>
            <a:ext cx="12941051" cy="72793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272" y="4741294"/>
            <a:ext cx="4114800" cy="421480"/>
          </a:xfrm>
        </p:spPr>
        <p:txBody>
          <a:bodyPr>
            <a:normAutofit/>
          </a:bodyPr>
          <a:lstStyle/>
          <a:p>
            <a:r>
              <a:rPr lang="en-US" dirty="0"/>
              <a:t>Ronald </a:t>
            </a:r>
            <a:r>
              <a:rPr lang="en-US" dirty="0" err="1"/>
              <a:t>reagan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1227" y="1695226"/>
            <a:ext cx="5468891" cy="2651443"/>
          </a:xfrm>
        </p:spPr>
        <p:txBody>
          <a:bodyPr/>
          <a:lstStyle/>
          <a:p>
            <a:r>
              <a:rPr lang="en-US" dirty="0"/>
              <a:t>SELF-DEFENSE IS NOT ONLY OUR RIGHT, IT IS OUR DUTY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951" y="3903126"/>
            <a:ext cx="3263153" cy="518795"/>
          </a:xfrm>
        </p:spPr>
        <p:txBody>
          <a:bodyPr/>
          <a:lstStyle/>
          <a:p>
            <a:r>
              <a:rPr lang="en-US" dirty="0"/>
              <a:t>M. HASYIM ABDILLAH P.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1101191095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TT-43-11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See You Again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DC91D-C6A5-422F-A83C-BD8DABA28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378" y1="30114" x2="22378" y2="30114"/>
                        <a14:foregroundMark x1="58042" y1="65909" x2="58042" y2="65909"/>
                        <a14:foregroundMark x1="65035" y1="65909" x2="65035" y2="65909"/>
                        <a14:foregroundMark x1="60839" y1="78409" x2="60839" y2="78409"/>
                        <a14:backgroundMark x1="14336" y1="18182" x2="14336" y2="18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0592" y="3067572"/>
            <a:ext cx="1290811" cy="794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9A2954-316D-45C5-A6B6-5008B59EACD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4667" y1="20444" x2="34667" y2="20444"/>
                        <a14:foregroundMark x1="34222" y1="18667" x2="80889" y2="22222"/>
                        <a14:foregroundMark x1="36889" y1="46667" x2="36889" y2="46667"/>
                        <a14:foregroundMark x1="54222" y1="42222" x2="54222" y2="42222"/>
                        <a14:foregroundMark x1="50667" y1="60444" x2="50667" y2="60444"/>
                        <a14:foregroundMark x1="30667" y1="62222" x2="30667" y2="62222"/>
                        <a14:foregroundMark x1="46667" y1="58222" x2="46667" y2="58222"/>
                        <a14:foregroundMark x1="68889" y1="60889" x2="68889" y2="60889"/>
                        <a14:foregroundMark x1="66222" y1="49778" x2="66222" y2="49778"/>
                        <a14:foregroundMark x1="67111" y1="79556" x2="67111" y2="79556"/>
                        <a14:foregroundMark x1="62222" y1="79111" x2="71556" y2="77778"/>
                        <a14:foregroundMark x1="47556" y1="79111" x2="47556" y2="79111"/>
                        <a14:foregroundMark x1="13778" y1="47111" x2="13778" y2="47111"/>
                        <a14:foregroundMark x1="13333" y1="27111" x2="12889" y2="32444"/>
                        <a14:backgroundMark x1="33778" y1="29778" x2="33778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0432" y="2949196"/>
            <a:ext cx="1032204" cy="10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err="1"/>
              <a:t>Pendahuluan</a:t>
            </a:r>
            <a:endParaRPr lang="en-US" sz="2000" dirty="0"/>
          </a:p>
          <a:p>
            <a:r>
              <a:rPr lang="en-US" sz="2000" dirty="0" err="1"/>
              <a:t>Rancangan</a:t>
            </a:r>
            <a:r>
              <a:rPr lang="en-US" sz="2000" dirty="0"/>
              <a:t> </a:t>
            </a:r>
            <a:r>
              <a:rPr lang="en-US" sz="2000" dirty="0" err="1"/>
              <a:t>Eksperimen</a:t>
            </a:r>
            <a:endParaRPr lang="en-US" sz="2000" dirty="0"/>
          </a:p>
          <a:p>
            <a:r>
              <a:rPr lang="en-US" sz="2000" dirty="0" err="1"/>
              <a:t>Statistika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endParaRPr lang="en-US" sz="2000" dirty="0"/>
          </a:p>
          <a:p>
            <a:r>
              <a:rPr lang="en-US" sz="2000" dirty="0" err="1"/>
              <a:t>Metodologi</a:t>
            </a:r>
            <a:endParaRPr lang="en-US" sz="2000" dirty="0"/>
          </a:p>
          <a:p>
            <a:r>
              <a:rPr lang="en-US" sz="2000" dirty="0"/>
              <a:t>Hasil &amp; Kesimpulan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4516707" cy="464871"/>
          </a:xfrm>
        </p:spPr>
        <p:txBody>
          <a:bodyPr/>
          <a:lstStyle/>
          <a:p>
            <a:r>
              <a:rPr lang="en-US" dirty="0"/>
              <a:t>APA YANG TERJADI DI SEKITAR KITA?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cs typeface="Biome Light" panose="020B0303030204020804" pitchFamily="34" charset="0"/>
              </a:rPr>
              <a:t>Teknologi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akan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terus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berkembang</a:t>
            </a:r>
            <a:r>
              <a:rPr lang="en-US" dirty="0">
                <a:cs typeface="Biome Light" panose="020B0303030204020804" pitchFamily="34" charset="0"/>
              </a:rPr>
              <a:t>, dan </a:t>
            </a:r>
            <a:r>
              <a:rPr lang="en-US" dirty="0" err="1">
                <a:cs typeface="Biome Light" panose="020B0303030204020804" pitchFamily="34" charset="0"/>
              </a:rPr>
              <a:t>kita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sebagai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penggunanya</a:t>
            </a:r>
            <a:r>
              <a:rPr lang="en-US" dirty="0">
                <a:cs typeface="Biome Light" panose="020B0303030204020804" pitchFamily="34" charset="0"/>
              </a:rPr>
              <a:t> juga </a:t>
            </a:r>
            <a:r>
              <a:rPr lang="en-US" dirty="0" err="1">
                <a:cs typeface="Biome Light" panose="020B0303030204020804" pitchFamily="34" charset="0"/>
              </a:rPr>
              <a:t>harus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ikut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beradaptasi</a:t>
            </a:r>
            <a:r>
              <a:rPr lang="en-US" dirty="0">
                <a:cs typeface="Biome Light" panose="020B03030302040208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cs typeface="Biome Light" panose="020B0303030204020804" pitchFamily="34" charset="0"/>
              </a:rPr>
              <a:t>Mengapa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harus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ikut</a:t>
            </a:r>
            <a:r>
              <a:rPr lang="en-US" dirty="0">
                <a:cs typeface="Biome Light" panose="020B0303030204020804" pitchFamily="34" charset="0"/>
              </a:rPr>
              <a:t> </a:t>
            </a:r>
            <a:r>
              <a:rPr lang="en-US" dirty="0" err="1">
                <a:cs typeface="Biome Light" panose="020B0303030204020804" pitchFamily="34" charset="0"/>
              </a:rPr>
              <a:t>beradaptasi</a:t>
            </a:r>
            <a:r>
              <a:rPr lang="en-US" dirty="0">
                <a:cs typeface="Biome Light" panose="020B0303030204020804" pitchFamily="34" charset="0"/>
              </a:rPr>
              <a:t>?</a:t>
            </a:r>
            <a:endParaRPr lang="en-US" sz="1600" dirty="0"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CYBERCRIME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4850802" cy="365125"/>
          </a:xfrm>
        </p:spPr>
        <p:txBody>
          <a:bodyPr/>
          <a:lstStyle/>
          <a:p>
            <a:r>
              <a:rPr lang="en-US" dirty="0"/>
              <a:t>information system threats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86C0F-A279-43C3-935D-00E4CF0980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APA YANG AKAN KITA LAKUKAN?</a:t>
            </a:r>
            <a:endParaRPr lang="id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F44432-EDC1-4DB3-8D6D-C49B2E8DFC8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31" r="27731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85D1-1625-42FF-B875-0384FC23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46CEE0-6DBF-4A8C-8F7A-37EF7B0D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Fokus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endParaRPr lang="en-US" sz="1800" dirty="0"/>
          </a:p>
          <a:p>
            <a:r>
              <a:rPr lang="en-US" sz="1800" dirty="0" err="1"/>
              <a:t>Penentuan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endParaRPr lang="en-US" sz="1800" dirty="0"/>
          </a:p>
          <a:p>
            <a:r>
              <a:rPr lang="en-US" sz="1800" dirty="0" err="1"/>
              <a:t>Pengumpulan</a:t>
            </a:r>
            <a:r>
              <a:rPr lang="en-US" sz="1800" dirty="0"/>
              <a:t> &amp; </a:t>
            </a:r>
            <a:r>
              <a:rPr lang="en-US" sz="1800" dirty="0" err="1"/>
              <a:t>Pengorganisasian</a:t>
            </a:r>
            <a:r>
              <a:rPr lang="en-US" sz="1800" dirty="0"/>
              <a:t> Data</a:t>
            </a:r>
          </a:p>
          <a:p>
            <a:r>
              <a:rPr lang="en-US" sz="1800" dirty="0"/>
              <a:t>Uji Statistic</a:t>
            </a:r>
          </a:p>
          <a:p>
            <a:r>
              <a:rPr lang="en-US" sz="1800" dirty="0" err="1"/>
              <a:t>Pengambilan</a:t>
            </a:r>
            <a:r>
              <a:rPr lang="en-US" sz="1800" dirty="0"/>
              <a:t> Kesimpulan</a:t>
            </a:r>
            <a:endParaRPr lang="id-ID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31EF54-587B-4659-A83D-0724524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/>
              <a:t>eksperimen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9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57D23DB-01A4-4DFD-8F5E-EAD424E0C4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3749" r="6991"/>
          <a:stretch/>
        </p:blipFill>
        <p:spPr>
          <a:xfrm>
            <a:off x="0" y="0"/>
            <a:ext cx="6096000" cy="686792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4904C0-B5AF-4EAB-ABFA-99DFA823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2212F-86E5-48D7-B9B0-8CE0580FD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AYO KITA LIHAT DATANYA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E2E08-B829-4CAD-AC96-D3085E83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DAFC24-D370-4B1E-B364-A7E66218A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155733"/>
              </p:ext>
            </p:extLst>
          </p:nvPr>
        </p:nvGraphicFramePr>
        <p:xfrm>
          <a:off x="98612" y="1201271"/>
          <a:ext cx="5895787" cy="526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EA5117-D16A-447F-B37A-D2146E0E6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411439"/>
              </p:ext>
            </p:extLst>
          </p:nvPr>
        </p:nvGraphicFramePr>
        <p:xfrm>
          <a:off x="6197602" y="1201271"/>
          <a:ext cx="5895786" cy="526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E8906B4-F857-4267-BC5B-CE2CC6E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05637"/>
            <a:ext cx="11002962" cy="823913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D365-617F-467B-A1D7-18560942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47833"/>
            <a:ext cx="11002962" cy="823913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34DC3-EBC4-4E7A-A563-A36FFDCE8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69AF74-70C4-4290-BEA9-B515B3005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106577"/>
              </p:ext>
            </p:extLst>
          </p:nvPr>
        </p:nvGraphicFramePr>
        <p:xfrm>
          <a:off x="0" y="1071749"/>
          <a:ext cx="5827059" cy="539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2D1798-B546-4A6A-9481-286C19DA9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47802"/>
              </p:ext>
            </p:extLst>
          </p:nvPr>
        </p:nvGraphicFramePr>
        <p:xfrm>
          <a:off x="5827059" y="1071751"/>
          <a:ext cx="6364941" cy="5396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74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CD32-D4B7-442D-A0D6-C13F5E89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31297"/>
            <a:ext cx="11002962" cy="823913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industri</a:t>
            </a:r>
            <a:endParaRPr lang="id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D1016-FACE-4DD7-8ADD-7941045DE8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07184E-3BB6-4240-B07D-831F93DD2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548109"/>
              </p:ext>
            </p:extLst>
          </p:nvPr>
        </p:nvGraphicFramePr>
        <p:xfrm>
          <a:off x="2061882" y="955210"/>
          <a:ext cx="8068235" cy="5878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3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555</TotalTime>
  <Words>240</Words>
  <Application>Microsoft Office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Prediksi Jumlah Laporan Serta Kerugian Akibat Kejahatan Cyber (Cybercrime) Di Tahun 2021 dan Kecenderungan Pelaku Kejahatan Cyber Dalam Memilih Korbannya</vt:lpstr>
      <vt:lpstr>Agenda</vt:lpstr>
      <vt:lpstr>Pendahuluan</vt:lpstr>
      <vt:lpstr>CYBERCRIME</vt:lpstr>
      <vt:lpstr>Rancangan eksperimen</vt:lpstr>
      <vt:lpstr>Statistika deskriptif</vt:lpstr>
      <vt:lpstr>Berdasarkan usia</vt:lpstr>
      <vt:lpstr>Berdasarkan jenis</vt:lpstr>
      <vt:lpstr>Berdasarkan sektor industri</vt:lpstr>
      <vt:lpstr>metodologi</vt:lpstr>
      <vt:lpstr>Hasil &amp; kesimpulan</vt:lpstr>
      <vt:lpstr>Ronald reagan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Jumlah Laporan Serta Kerugian Akibat Kejahatan Cyber (Cybercrime) Di Tahun 2021 dan Kecenderungan Pelaku Kejahatan Cyber Dalam Memilih Korbannya</dc:title>
  <dc:creator>Muhammad Hasyim Abdillah Pronosumarto</dc:creator>
  <cp:lastModifiedBy>Muhammad Hasyim Abdillah Pronosumarto</cp:lastModifiedBy>
  <cp:revision>9</cp:revision>
  <dcterms:created xsi:type="dcterms:W3CDTF">2021-12-21T15:29:32Z</dcterms:created>
  <dcterms:modified xsi:type="dcterms:W3CDTF">2022-01-12T02:42:26Z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