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05" r:id="rId6"/>
    <p:sldId id="260" r:id="rId7"/>
    <p:sldId id="303" r:id="rId8"/>
    <p:sldId id="261" r:id="rId9"/>
    <p:sldId id="304" r:id="rId10"/>
    <p:sldId id="262" r:id="rId11"/>
    <p:sldId id="264" r:id="rId12"/>
    <p:sldId id="263" r:id="rId13"/>
    <p:sldId id="300" r:id="rId14"/>
    <p:sldId id="299" r:id="rId15"/>
    <p:sldId id="265" r:id="rId16"/>
    <p:sldId id="267" r:id="rId17"/>
    <p:sldId id="295" r:id="rId18"/>
    <p:sldId id="293" r:id="rId19"/>
    <p:sldId id="294" r:id="rId20"/>
    <p:sldId id="271" r:id="rId21"/>
    <p:sldId id="272" r:id="rId22"/>
    <p:sldId id="273" r:id="rId23"/>
    <p:sldId id="297" r:id="rId24"/>
    <p:sldId id="274" r:id="rId25"/>
    <p:sldId id="296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6892-4D6F-41FA-BDA4-50CA58C5FD3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9697-B6DB-4B77-ADBD-73312669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343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36845-6517-4D95-A799-547FE666FB7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7360C5-ACAE-4ECA-9ECA-9C0F33BF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18F030-3D73-450F-B631-A6FF618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D98229-4BFD-458B-AB5E-5FD43A80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3/5/2019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C9F90-A8D1-4262-90D1-576434D0F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787874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 DAN OPERASINYA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6CFA0-D23D-4400-A7AB-A7F3C9DDF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736141"/>
            <a:ext cx="10058400" cy="1155726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</a:t>
            </a:r>
            <a:r>
              <a:rPr lang="en-US" sz="1400" dirty="0" err="1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sz="1400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dan </a:t>
            </a:r>
            <a:r>
              <a:rPr lang="en-US" sz="1400" dirty="0" err="1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ruang</a:t>
            </a:r>
            <a:r>
              <a:rPr lang="en-US" sz="1400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vektor</a:t>
            </a:r>
            <a:endParaRPr lang="en-US" sz="1400" dirty="0">
              <a:solidFill>
                <a:srgbClr val="FFFFFF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CABDD-29F0-4FA3-8F3C-96A49443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9DBB1E-3DB2-4A40-AA99-902D41CA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428-5F34-47F7-BA41-CB2EA3AA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endParaRPr 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3843867"/>
              </a:xfrm>
            </p:spPr>
            <p:txBody>
              <a:bodyPr>
                <a:normAutofit/>
              </a:bodyPr>
              <a:lstStyle/>
              <a:p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1.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Bujur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Sangkar</a:t>
                </a:r>
                <a:endParaRPr lang="en-ID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406400" indent="0"/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jumlah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baris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dan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jumlah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kolomnya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sama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406400" indent="0"/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Bujur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Sangkar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:</a:t>
                </a:r>
              </a:p>
              <a:p>
                <a:pPr marL="406400" indent="0"/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3843867"/>
              </a:xfrm>
              <a:blipFill>
                <a:blip r:embed="rId2"/>
                <a:stretch>
                  <a:fillRect l="-78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CBA122D-0024-48D5-849F-026518BA1A66}"/>
              </a:ext>
            </a:extLst>
          </p:cNvPr>
          <p:cNvSpPr/>
          <p:nvPr/>
        </p:nvSpPr>
        <p:spPr>
          <a:xfrm>
            <a:off x="4839409" y="4145881"/>
            <a:ext cx="299501" cy="299501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C06918-1B26-4FF8-A2F2-ADC88EC57152}"/>
              </a:ext>
            </a:extLst>
          </p:cNvPr>
          <p:cNvSpPr/>
          <p:nvPr/>
        </p:nvSpPr>
        <p:spPr>
          <a:xfrm>
            <a:off x="5181114" y="4145880"/>
            <a:ext cx="299501" cy="299501"/>
          </a:xfrm>
          <a:prstGeom prst="ellipse">
            <a:avLst/>
          </a:prstGeom>
          <a:solidFill>
            <a:srgbClr val="E37222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14E546-770C-4D40-B068-54F89908E824}"/>
              </a:ext>
            </a:extLst>
          </p:cNvPr>
          <p:cNvCxnSpPr/>
          <p:nvPr/>
        </p:nvCxnSpPr>
        <p:spPr>
          <a:xfrm flipH="1">
            <a:off x="4613959" y="4445381"/>
            <a:ext cx="346821" cy="6752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35EC31-935D-4F89-B7D5-DB48F9C4900B}"/>
              </a:ext>
            </a:extLst>
          </p:cNvPr>
          <p:cNvCxnSpPr>
            <a:cxnSpLocks/>
          </p:cNvCxnSpPr>
          <p:nvPr/>
        </p:nvCxnSpPr>
        <p:spPr>
          <a:xfrm>
            <a:off x="5354128" y="4445381"/>
            <a:ext cx="346821" cy="67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F84DC-41A6-4238-9490-7023457778E2}"/>
                  </a:ext>
                </a:extLst>
              </p:cNvPr>
              <p:cNvSpPr txBox="1"/>
              <p:nvPr/>
            </p:nvSpPr>
            <p:spPr>
              <a:xfrm>
                <a:off x="3733489" y="5120630"/>
                <a:ext cx="1405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92D050"/>
                    </a:solidFill>
                  </a:rPr>
                  <a:t>Baris </a:t>
                </a:r>
                <a:r>
                  <a:rPr lang="en-US" sz="1400" b="1" dirty="0" err="1">
                    <a:solidFill>
                      <a:srgbClr val="92D050"/>
                    </a:solidFill>
                  </a:rPr>
                  <a:t>dari</a:t>
                </a:r>
                <a:r>
                  <a:rPr lang="en-US" sz="1400" b="1" dirty="0">
                    <a:solidFill>
                      <a:srgbClr val="92D050"/>
                    </a:solidFill>
                  </a:rPr>
                  <a:t> </a:t>
                </a:r>
                <a:r>
                  <a:rPr lang="en-US" sz="1400" b="1" dirty="0" err="1">
                    <a:solidFill>
                      <a:srgbClr val="92D050"/>
                    </a:solidFill>
                  </a:rPr>
                  <a:t>matriks</a:t>
                </a:r>
                <a:r>
                  <a:rPr lang="en-US" sz="1400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400" b="1" dirty="0">
                    <a:solidFill>
                      <a:srgbClr val="92D050"/>
                    </a:solidFill>
                  </a:rPr>
                  <a:t> =3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F84DC-41A6-4238-9490-702345777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89" y="5120630"/>
                <a:ext cx="1405421" cy="523220"/>
              </a:xfrm>
              <a:prstGeom prst="rect">
                <a:avLst/>
              </a:prstGeom>
              <a:blipFill>
                <a:blip r:embed="rId3"/>
                <a:stretch>
                  <a:fillRect l="-1299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305BD-E891-4225-8735-239094405371}"/>
                  </a:ext>
                </a:extLst>
              </p:cNvPr>
              <p:cNvSpPr txBox="1"/>
              <p:nvPr/>
            </p:nvSpPr>
            <p:spPr>
              <a:xfrm>
                <a:off x="5181114" y="5120630"/>
                <a:ext cx="1405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Kolom </a:t>
                </a:r>
                <a:r>
                  <a:rPr lang="en-US" sz="1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dari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matriks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 =3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305BD-E891-4225-8735-23909440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14" y="5120630"/>
                <a:ext cx="1405421" cy="523220"/>
              </a:xfrm>
              <a:prstGeom prst="rect">
                <a:avLst/>
              </a:prstGeom>
              <a:blipFill>
                <a:blip r:embed="rId4"/>
                <a:stretch>
                  <a:fillRect l="-1304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80E3C9-A790-4B3F-ABDE-E14DA0E0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56B1D0E-3AC5-4B84-823D-18EEBAA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3263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428-5F34-47F7-BA41-CB2EA3AA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2.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</a:t>
                </a:r>
              </a:p>
              <a:p>
                <a:pPr marL="508000" indent="0">
                  <a:spcBef>
                    <a:spcPts val="600"/>
                  </a:spcBef>
                  <a:buNone/>
                </a:pP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bujur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sangkar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dimana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setiap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b="1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bukan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bernilai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nol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508000" indent="0">
                  <a:spcBef>
                    <a:spcPts val="600"/>
                  </a:spcBef>
                  <a:buNone/>
                </a:pP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Diagonal: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5080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Adobe Myungjo Std M" panose="02020600000000000000" pitchFamily="18" charset="-128"/>
                </a:endParaRPr>
              </a:p>
              <a:p>
                <a:pPr marL="508000" indent="0">
                  <a:spcBef>
                    <a:spcPts val="600"/>
                  </a:spcBef>
                  <a:buNone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5080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3×3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  <a:blipFill>
                <a:blip r:embed="rId2"/>
                <a:stretch>
                  <a:fillRect l="-788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>
            <a:extLst>
              <a:ext uri="{FF2B5EF4-FFF2-40B4-BE49-F238E27FC236}">
                <a16:creationId xmlns:a16="http://schemas.microsoft.com/office/drawing/2014/main" id="{C99E8DCD-0635-40E9-BF38-858F6BAAFE88}"/>
              </a:ext>
            </a:extLst>
          </p:cNvPr>
          <p:cNvSpPr/>
          <p:nvPr/>
        </p:nvSpPr>
        <p:spPr>
          <a:xfrm>
            <a:off x="5814646" y="3666981"/>
            <a:ext cx="837028" cy="708071"/>
          </a:xfrm>
          <a:prstGeom prst="rtTriangle">
            <a:avLst/>
          </a:prstGeom>
          <a:solidFill>
            <a:srgbClr val="D34817">
              <a:alpha val="30196"/>
            </a:srgbClr>
          </a:solidFill>
          <a:ln>
            <a:solidFill>
              <a:srgbClr val="9B320E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B07F9E6-CE11-4401-A7AD-2AA3C0071310}"/>
              </a:ext>
            </a:extLst>
          </p:cNvPr>
          <p:cNvSpPr/>
          <p:nvPr/>
        </p:nvSpPr>
        <p:spPr>
          <a:xfrm rot="16200000" flipH="1">
            <a:off x="6190959" y="3304191"/>
            <a:ext cx="708070" cy="837029"/>
          </a:xfrm>
          <a:prstGeom prst="rtTriangle">
            <a:avLst/>
          </a:prstGeom>
          <a:solidFill>
            <a:srgbClr val="D34817">
              <a:alpha val="30196"/>
            </a:srgbClr>
          </a:solidFill>
          <a:ln>
            <a:solidFill>
              <a:srgbClr val="9B320E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6925048-F061-4FF9-AEE7-A149BD237781}"/>
              </a:ext>
            </a:extLst>
          </p:cNvPr>
          <p:cNvSpPr/>
          <p:nvPr/>
        </p:nvSpPr>
        <p:spPr>
          <a:xfrm>
            <a:off x="5814646" y="4984100"/>
            <a:ext cx="837028" cy="708071"/>
          </a:xfrm>
          <a:prstGeom prst="rtTriangle">
            <a:avLst/>
          </a:prstGeom>
          <a:solidFill>
            <a:srgbClr val="D34817">
              <a:alpha val="30196"/>
            </a:srgbClr>
          </a:solidFill>
          <a:ln>
            <a:solidFill>
              <a:srgbClr val="9B320E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7926651-D821-48A5-8F16-805CA29F05F4}"/>
              </a:ext>
            </a:extLst>
          </p:cNvPr>
          <p:cNvSpPr/>
          <p:nvPr/>
        </p:nvSpPr>
        <p:spPr>
          <a:xfrm rot="16200000" flipH="1">
            <a:off x="6190959" y="4621310"/>
            <a:ext cx="708070" cy="837029"/>
          </a:xfrm>
          <a:prstGeom prst="rtTriangle">
            <a:avLst/>
          </a:prstGeom>
          <a:solidFill>
            <a:srgbClr val="D34817">
              <a:alpha val="30196"/>
            </a:srgbClr>
          </a:solidFill>
          <a:ln>
            <a:solidFill>
              <a:srgbClr val="9B320E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26738E-C223-4040-9049-A13A16A6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AA49A2-F6C6-4CD3-A983-73F12500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424060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428-5F34-47F7-BA41-CB2EA3AA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ID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3.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Simetris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</a:p>
              <a:p>
                <a:pPr marL="365125" indent="0">
                  <a:spcBef>
                    <a:spcPts val="600"/>
                  </a:spcBef>
                  <a:buNone/>
                </a:pP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simetris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bujur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sangkar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dimana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𝑗𝑖</m:t>
                        </m:r>
                      </m:sub>
                    </m:sSub>
                  </m:oMath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: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4×4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2×2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  <a:blipFill>
                <a:blip r:embed="rId2"/>
                <a:stretch>
                  <a:fillRect l="-788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5FCB-44D4-4128-AB1D-950B0551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1437-14D6-4CBF-B5DF-F1C46A29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01167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428-5F34-47F7-BA41-CB2EA3AA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ID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4. 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 </a:t>
                </a: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Satuan</a:t>
                </a:r>
                <a:endParaRPr lang="en-ID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dimana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setiap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diagonalnya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satu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: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4×4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  <a:blipFill>
                <a:blip r:embed="rId2"/>
                <a:stretch>
                  <a:fillRect l="-788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4125-A8B4-4BEB-8931-A2CEA27A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3DEE-AD13-4659-810C-44F939C2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74564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D7C3-D508-4153-BAF7-278540F7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6CA9-CF8D-41E4-AD68-2FD3710B7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5.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entrinya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nol.</a:t>
                </a:r>
              </a:p>
              <a:p>
                <a:pPr marL="365125" indent="0">
                  <a:spcBef>
                    <a:spcPts val="600"/>
                  </a:spcBef>
                  <a:buNone/>
                </a:pPr>
                <a:r>
                  <a:rPr lang="en-ID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Contoh:</a:t>
                </a: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Adobe Myungjo Std M" panose="020206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dobe Myungjo Std M" panose="020206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6CA9-CF8D-41E4-AD68-2FD3710B7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2198-E36C-4CCB-9B9B-D9390895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02B4-16A8-43A6-B188-C916B408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18553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428-5F34-47F7-BA41-CB2EA3AA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</p:spPr>
            <p:txBody>
              <a:bodyPr>
                <a:normAutofit lnSpcReduction="10000"/>
              </a:bodyPr>
              <a:lstStyle/>
              <a:p>
                <a:pPr marL="365125" indent="-314325">
                  <a:spcBef>
                    <a:spcPts val="600"/>
                  </a:spcBef>
                  <a:buNone/>
                </a:pP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6.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Segitiga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822325" indent="-457200">
                  <a:spcBef>
                    <a:spcPts val="600"/>
                  </a:spcBef>
                  <a:buAutoNum type="alphaLcPeriod"/>
                </a:pP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Segitiga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Atas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812800" lvl="1" indent="0">
                  <a:spcBef>
                    <a:spcPts val="600"/>
                  </a:spcBef>
                  <a:buNone/>
                </a:pP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semua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bawah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pada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kolom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bersesuaian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nol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822325" indent="-457200">
                  <a:spcBef>
                    <a:spcPts val="600"/>
                  </a:spcBef>
                  <a:buAutoNum type="alphaLcPeriod"/>
                </a:pP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Segitiga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Bawah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812800" lvl="1" indent="0">
                  <a:spcBef>
                    <a:spcPts val="600"/>
                  </a:spcBef>
                  <a:buNone/>
                </a:pP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semua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atas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pada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kolom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bersesuaian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nol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812800" lvl="1" indent="0">
                  <a:spcBef>
                    <a:spcPts val="600"/>
                  </a:spcBef>
                  <a:buNone/>
                </a:pP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3×3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3×3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</m:oMath>
                </a14:m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segitiga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atas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sedangkan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 </m:t>
                    </m:r>
                  </m:oMath>
                </a14:m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segitiga</a:t>
                </a:r>
                <a:r>
                  <a:rPr lang="en-US" sz="18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18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bawah</a:t>
                </a:r>
                <a:endParaRPr lang="en-US" sz="18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  <a:blipFill>
                <a:blip r:embed="rId2"/>
                <a:stretch>
                  <a:fillRect l="-1333" t="-271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>
            <a:extLst>
              <a:ext uri="{FF2B5EF4-FFF2-40B4-BE49-F238E27FC236}">
                <a16:creationId xmlns:a16="http://schemas.microsoft.com/office/drawing/2014/main" id="{19EDA687-90F0-425E-9067-A901D954D8DE}"/>
              </a:ext>
            </a:extLst>
          </p:cNvPr>
          <p:cNvSpPr/>
          <p:nvPr/>
        </p:nvSpPr>
        <p:spPr>
          <a:xfrm>
            <a:off x="4539178" y="5152945"/>
            <a:ext cx="801859" cy="661181"/>
          </a:xfrm>
          <a:prstGeom prst="rtTriangle">
            <a:avLst/>
          </a:prstGeom>
          <a:solidFill>
            <a:srgbClr val="D34817">
              <a:alpha val="30196"/>
            </a:srgbClr>
          </a:solidFill>
          <a:ln>
            <a:solidFill>
              <a:srgbClr val="9B320E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ED3F681-A635-4FF8-9ABC-136383CB3A80}"/>
              </a:ext>
            </a:extLst>
          </p:cNvPr>
          <p:cNvSpPr/>
          <p:nvPr/>
        </p:nvSpPr>
        <p:spPr>
          <a:xfrm rot="16200000" flipH="1">
            <a:off x="7973127" y="4759048"/>
            <a:ext cx="705215" cy="914401"/>
          </a:xfrm>
          <a:prstGeom prst="rtTriangle">
            <a:avLst/>
          </a:prstGeom>
          <a:solidFill>
            <a:srgbClr val="D34817">
              <a:alpha val="30196"/>
            </a:srgbClr>
          </a:solidFill>
          <a:ln>
            <a:solidFill>
              <a:srgbClr val="9B320E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9CD3B1-71F5-4B30-8146-0691018A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237FB7-E583-4F93-8452-C6C2EDA3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414436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428-5F34-47F7-BA41-CB2EA3AA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Transpos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endParaRPr 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Diketahui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berukuran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𝑛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.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Transpos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,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dinotasikan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, </m:t>
                    </m:r>
                  </m:oMath>
                </a14:m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didefinisikan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sebagai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berukuran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𝑚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sebagai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hasil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dari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menukar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baris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menjadi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kolom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dari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D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ID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: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3×4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 err="1">
                    <a:latin typeface="Cambria Math" panose="02040503050406030204" pitchFamily="18" charset="0"/>
                  </a:rPr>
                  <a:t>maka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4×3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maka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3×2</m:t>
                        </m:r>
                      </m:sub>
                    </m:sSub>
                  </m:oMath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457200" indent="-457200">
                  <a:buAutoNum type="arabicPeriod"/>
                </a:pP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>
                  <a:buNone/>
                </a:pP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365125" indent="-314325">
                  <a:spcBef>
                    <a:spcPts val="600"/>
                  </a:spcBef>
                  <a:buNone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C54C-0EEF-4190-B3B6-2188FFF18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4"/>
              </a:xfrm>
              <a:blipFill>
                <a:blip r:embed="rId2"/>
                <a:stretch>
                  <a:fillRect l="-1818"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EBF7-A6D2-4870-92B5-C462DC7F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B838-6EA6-4DAC-B72F-86F7A64E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54560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AD62-22BD-4D88-AF57-D4CABB6B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Transpos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97BCF-0141-46BC-95D4-DA3F3A62F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3×1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Adobe Myungjo Std M" panose="02020600000000000000" pitchFamily="18" charset="-128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dobe Myungjo Std M" panose="02020600000000000000" pitchFamily="18" charset="-128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Adobe Myungjo Std M" panose="020206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Adobe Myungjo Std M" panose="02020600000000000000" pitchFamily="18" charset="-128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Adobe Myungjo Std M" panose="02020600000000000000" pitchFamily="18" charset="-128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dobe Myungjo Std M" panose="02020600000000000000" pitchFamily="18" charset="-128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dobe Myungjo Std M" panose="02020600000000000000" pitchFamily="18" charset="-128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1×3</m:t>
                        </m:r>
                      </m:sub>
                    </m:sSub>
                  </m:oMath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457200" indent="-457200"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9</m:t>
                        </m:r>
                      </m:e>
                    </m:d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=[9]</m:t>
                    </m:r>
                  </m:oMath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>
                  <a:buNone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Oleh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karena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itu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,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dapat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dikatakan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simetri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jika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97BCF-0141-46BC-95D4-DA3F3A62F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9585-EF12-46F7-B3E8-4670F6CB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04F4-4865-4B68-BBC8-6501810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64959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744F-546D-4E15-93CD-CFA49EC0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A321A-9CF6-4201-BAE5-49A8E625F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Diketahui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:</a:t>
                </a:r>
              </a:p>
              <a:p>
                <a:pPr marL="457200" indent="-457200">
                  <a:buAutoNum type="alphaLcPeriod"/>
                </a:pP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?</a:t>
                </a:r>
              </a:p>
              <a:p>
                <a:pPr marL="457200" indent="-457200">
                  <a:buAutoNum type="alphaLcPeriod"/>
                </a:pP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simetri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semua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bawah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pada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kolom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bersesuaian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nol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>
                  <a:buNone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A321A-9CF6-4201-BAE5-49A8E625F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>
            <a:extLst>
              <a:ext uri="{FF2B5EF4-FFF2-40B4-BE49-F238E27FC236}">
                <a16:creationId xmlns:a16="http://schemas.microsoft.com/office/drawing/2014/main" id="{74717705-1B1A-48A6-B2C2-A01C495B5EFF}"/>
              </a:ext>
            </a:extLst>
          </p:cNvPr>
          <p:cNvSpPr/>
          <p:nvPr/>
        </p:nvSpPr>
        <p:spPr>
          <a:xfrm>
            <a:off x="5725550" y="5207914"/>
            <a:ext cx="647115" cy="517638"/>
          </a:xfrm>
          <a:prstGeom prst="rtTriangle">
            <a:avLst/>
          </a:prstGeom>
          <a:solidFill>
            <a:srgbClr val="D34817">
              <a:alpha val="30196"/>
            </a:srgbClr>
          </a:solidFill>
          <a:ln>
            <a:solidFill>
              <a:srgbClr val="9B320E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F0BCC-7775-45B6-A894-C9F796D3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1A638-A9C8-49D2-8979-E43B2263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169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0EC6-5BDE-4D13-AF3C-3950485F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Contoh_1(2):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38F0-BBEE-45E2-B213-D7413039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lphaLcPeriod"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457200" indent="-457200">
                  <a:buFont typeface="+mj-lt"/>
                  <a:buAutoNum type="alphaLcPeriod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simetri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,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karena</a:t>
                </a: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Adobe Myungjo Std M" panose="02020600000000000000" pitchFamily="18" charset="-128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Adobe Myungjo Std M" panose="020206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38F0-BBEE-45E2-B213-D7413039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6370-F1FD-456D-AEEA-8FF7803A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A709-AA6C-4B1C-9D13-ADCCB7BE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60918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C154-3956-400C-B8BC-B2E47FAB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dan </a:t>
            </a:r>
            <a:r>
              <a:rPr 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Operasinya</a:t>
            </a:r>
            <a:endParaRPr 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50CB27-F7D3-4AED-A874-85BD13A4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90600" lvl="1" indent="-533400">
              <a:spcBef>
                <a:spcPts val="600"/>
              </a:spcBef>
              <a:buNone/>
            </a:pPr>
            <a:r>
              <a:rPr lang="en-US" alt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Sub </a:t>
            </a:r>
            <a:r>
              <a:rPr lang="en-US" alt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Pokok</a:t>
            </a:r>
            <a:r>
              <a:rPr lang="en-US" alt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Bahasan</a:t>
            </a:r>
            <a:endParaRPr lang="en-US" alt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Pendahuluan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</a:t>
            </a: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endParaRPr lang="en-US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Operasi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endParaRPr lang="en-US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Operasi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Baris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Elementer</a:t>
            </a:r>
            <a:endParaRPr lang="en-US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Invers (</a:t>
            </a: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Balikan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</a:p>
          <a:p>
            <a:pPr marL="990600" lvl="1" indent="-533400">
              <a:spcBef>
                <a:spcPts val="600"/>
              </a:spcBef>
            </a:pPr>
            <a:endParaRPr lang="en-US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609600" indent="-609600">
              <a:spcBef>
                <a:spcPts val="600"/>
              </a:spcBef>
              <a:buNone/>
            </a:pPr>
            <a:r>
              <a:rPr lang="sv-SE" altLang="en-US" sz="1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 Beberapa Aplikasi Matriks</a:t>
            </a: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Representasi image (citra) </a:t>
            </a: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</a:t>
            </a:r>
            <a:r>
              <a:rPr lang="sv-SE" altLang="en-US" i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hanell Frequency assignment</a:t>
            </a:r>
            <a:endParaRPr lang="sv-SE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i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Operation Research</a:t>
            </a: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dan lain-lain.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80245-8158-4278-AFAA-76621363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BC395-0694-4EA2-9282-87C24F80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13579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 err="1"/>
              <a:t>Penjumlahan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endParaRPr lang="en-US" altLang="en-US" dirty="0"/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 err="1"/>
              <a:t>Perkalian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endParaRPr lang="en-US" altLang="en-US" dirty="0"/>
          </a:p>
          <a:p>
            <a:pPr marL="990600" lvl="1" indent="-533400">
              <a:lnSpc>
                <a:spcPct val="150000"/>
              </a:lnSpc>
              <a:buFontTx/>
              <a:buChar char="•"/>
            </a:pPr>
            <a:r>
              <a:rPr lang="en-US" altLang="en-US" sz="2400" dirty="0" err="1"/>
              <a:t>Perkalian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skalar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matriks</a:t>
            </a:r>
            <a:endParaRPr lang="en-US" altLang="en-US" sz="2400" dirty="0"/>
          </a:p>
          <a:p>
            <a:pPr marL="990600" lvl="1" indent="-533400">
              <a:lnSpc>
                <a:spcPct val="150000"/>
              </a:lnSpc>
              <a:buFontTx/>
              <a:buChar char="•"/>
            </a:pPr>
            <a:r>
              <a:rPr lang="en-US" altLang="en-US" sz="2400" dirty="0" err="1"/>
              <a:t>Perkalian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matriks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matriks</a:t>
            </a:r>
            <a:endParaRPr lang="en-US" altLang="en-US" sz="2400" dirty="0"/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Baris</a:t>
            </a:r>
            <a:r>
              <a:rPr lang="en-US" altLang="en-US" dirty="0"/>
              <a:t> </a:t>
            </a:r>
            <a:r>
              <a:rPr lang="en-US" altLang="en-US" dirty="0" err="1"/>
              <a:t>Elementer</a:t>
            </a:r>
            <a:r>
              <a:rPr lang="en-US" altLang="en-US" dirty="0"/>
              <a:t> (OBE)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AAEEDF-E785-4113-9096-48A73921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317106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D" i="1" dirty="0"/>
                  <a:t>Syarat: </a:t>
                </a:r>
                <a:r>
                  <a:rPr lang="en-US" i="1" dirty="0" err="1"/>
                  <a:t>Matriks</a:t>
                </a:r>
                <a:r>
                  <a:rPr lang="en-US" i="1" dirty="0"/>
                  <a:t> yang </a:t>
                </a:r>
                <a:r>
                  <a:rPr lang="en-US" i="1" dirty="0" err="1"/>
                  <a:t>dijumlahkan</a:t>
                </a:r>
                <a:r>
                  <a:rPr lang="en-US" i="1" dirty="0"/>
                  <a:t> </a:t>
                </a:r>
                <a:r>
                  <a:rPr lang="en-US" i="1" dirty="0" err="1"/>
                  <a:t>berorde</a:t>
                </a:r>
                <a:r>
                  <a:rPr lang="en-US" i="1" dirty="0"/>
                  <a:t> (</a:t>
                </a:r>
                <a:r>
                  <a:rPr lang="en-US" i="1" dirty="0" err="1"/>
                  <a:t>berukuran</a:t>
                </a:r>
                <a:r>
                  <a:rPr lang="en-US" i="1" dirty="0"/>
                  <a:t>) </a:t>
                </a:r>
                <a:r>
                  <a:rPr lang="en-US" i="1" dirty="0" err="1"/>
                  <a:t>sama</a:t>
                </a:r>
                <a:r>
                  <a:rPr lang="en-US" i="1" dirty="0"/>
                  <a:t> </a:t>
                </a:r>
              </a:p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 err="1">
                    <a:latin typeface="+mj-lt"/>
                  </a:rPr>
                  <a:t>adalah</a:t>
                </a:r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 err="1">
                    <a:latin typeface="+mj-lt"/>
                  </a:rPr>
                  <a:t>matriks</a:t>
                </a:r>
                <a:r>
                  <a:rPr lang="en-US" b="0" i="0" dirty="0">
                    <a:latin typeface="+mj-lt"/>
                  </a:rPr>
                  <a:t> yang </a:t>
                </a:r>
                <a:r>
                  <a:rPr lang="en-US" b="0" i="0" dirty="0" err="1">
                    <a:latin typeface="+mj-lt"/>
                  </a:rPr>
                  <a:t>berukuran</a:t>
                </a:r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 err="1">
                    <a:latin typeface="+mj-lt"/>
                  </a:rPr>
                  <a:t>sama</a:t>
                </a:r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 err="1">
                    <a:latin typeface="+mj-lt"/>
                  </a:rPr>
                  <a:t>maka</a:t>
                </a:r>
                <a:r>
                  <a:rPr lang="en-US" b="0" i="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ID" dirty="0"/>
              </a:p>
              <a:p>
                <a:r>
                  <a:rPr lang="en-ID" dirty="0" err="1"/>
                  <a:t>Contoh</a:t>
                </a:r>
                <a:r>
                  <a:rPr lang="en-ID" dirty="0"/>
                  <a:t>:</a:t>
                </a:r>
              </a:p>
              <a:p>
                <a:endParaRPr lang="en-ID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162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3×2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3×2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3×2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Matriks_Penjumlahan</a:t>
            </a:r>
            <a:r>
              <a:rPr lang="en-ID" dirty="0"/>
              <a:t> </a:t>
            </a:r>
            <a:r>
              <a:rPr lang="en-ID" dirty="0" err="1"/>
              <a:t>Matriks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B084B2-2469-4BDF-8F66-16252EAC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19609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D" dirty="0"/>
                  <a:t>Terdapat 2 </a:t>
                </a:r>
                <a:r>
                  <a:rPr lang="en-ID" dirty="0" err="1"/>
                  <a:t>jenis</a:t>
                </a:r>
                <a:r>
                  <a:rPr lang="en-ID" dirty="0"/>
                  <a:t> </a:t>
                </a:r>
                <a:r>
                  <a:rPr lang="en-ID" dirty="0" err="1"/>
                  <a:t>Perkalian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endParaRPr lang="en-ID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endParaRPr lang="en-US" dirty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en-US" i="0" dirty="0" err="1">
                    <a:latin typeface="+mj-lt"/>
                  </a:rPr>
                  <a:t>D</a:t>
                </a:r>
                <a:r>
                  <a:rPr lang="en-US" b="0" i="0" dirty="0" err="1">
                    <a:latin typeface="+mj-lt"/>
                  </a:rPr>
                  <a:t>iketahui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sembarang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. Hasil kali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entri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Contoh</a:t>
                </a:r>
                <a:r>
                  <a:rPr lang="en-US" dirty="0"/>
                  <a:t>: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3×2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𝑘𝑝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𝑘𝑢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3×2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-1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88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Matriks_Perkalian</a:t>
            </a:r>
            <a:r>
              <a:rPr lang="en-ID" dirty="0"/>
              <a:t> </a:t>
            </a:r>
            <a:r>
              <a:rPr lang="en-ID" dirty="0" err="1"/>
              <a:t>Matriks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D3A593-F7C2-434C-A8ED-8F28E61A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39479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6AA07D-82D1-4028-A680-E46C78788E67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2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berorde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berorde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perkaliannya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berorde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perkaliannya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berorde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84048" lvl="2" indent="0">
                  <a:buNone/>
                </a:pPr>
                <a:endParaRPr lang="en-US" dirty="0"/>
              </a:p>
              <a:p>
                <a:pPr marL="384048" lvl="2" indent="0">
                  <a:buNone/>
                </a:pP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𝑖𝑟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𝑚𝑟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384048" lvl="2" indent="0">
                  <a:buNone/>
                </a:pPr>
                <a:endParaRPr lang="en-US" dirty="0"/>
              </a:p>
              <a:p>
                <a:pPr marL="384048" lvl="2" indent="0">
                  <a:buNone/>
                </a:pP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entri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adalah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84048" lvl="2" indent="0">
                  <a:buNone/>
                </a:pPr>
                <a:endParaRPr lang="en-US" dirty="0"/>
              </a:p>
              <a:p>
                <a:pPr marL="384048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6AA07D-82D1-4028-A680-E46C7878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E3C622-ACC3-481C-AEA7-99A3159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Matriks_Perkalian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(2)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185C-44E3-49B4-A158-DF0BFD7D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4EC852-6166-409C-BE2C-D4E8CA5E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9464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D" dirty="0" err="1"/>
                  <a:t>Contoh</a:t>
                </a:r>
                <a:r>
                  <a:rPr lang="en-ID" dirty="0"/>
                  <a:t>:</a:t>
                </a:r>
              </a:p>
              <a:p>
                <a:pPr lvl="1"/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3×2</m:t>
                        </m:r>
                      </m:sub>
                    </m:sSub>
                  </m:oMath>
                </a14:m>
                <a:r>
                  <a:rPr lang="en-US" dirty="0"/>
                  <a:t> maka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𝑐𝑡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𝑓𝑡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𝑑𝑞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𝑓𝑢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2×2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r>
                  <a:rPr lang="en-US" dirty="0"/>
                  <a:t> maka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2×2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(−1)(−1)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(−1)(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(−1)(1)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(1)(−1)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(1)(0)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(1)(1)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3602038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606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56941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Matriks_Perkalian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9804" y="2997047"/>
            <a:ext cx="926120" cy="288328"/>
          </a:xfrm>
          <a:prstGeom prst="rect">
            <a:avLst/>
          </a:prstGeom>
          <a:solidFill>
            <a:srgbClr val="E37222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66692" y="3149469"/>
            <a:ext cx="576658" cy="271814"/>
          </a:xfrm>
          <a:prstGeom prst="rect">
            <a:avLst/>
          </a:prstGeom>
          <a:solidFill>
            <a:srgbClr val="E37222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6B247-48C9-46AF-97CD-44A17E77184E}"/>
              </a:ext>
            </a:extLst>
          </p:cNvPr>
          <p:cNvSpPr/>
          <p:nvPr/>
        </p:nvSpPr>
        <p:spPr>
          <a:xfrm>
            <a:off x="7270650" y="2997046"/>
            <a:ext cx="1240304" cy="288329"/>
          </a:xfrm>
          <a:prstGeom prst="rect">
            <a:avLst/>
          </a:prstGeom>
          <a:solidFill>
            <a:srgbClr val="E37222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CD68F-7F7C-4FD9-9C75-110F1BB753AF}"/>
              </a:ext>
            </a:extLst>
          </p:cNvPr>
          <p:cNvSpPr/>
          <p:nvPr/>
        </p:nvSpPr>
        <p:spPr>
          <a:xfrm>
            <a:off x="2445959" y="4879773"/>
            <a:ext cx="620799" cy="240867"/>
          </a:xfrm>
          <a:prstGeom prst="rect">
            <a:avLst/>
          </a:prstGeom>
          <a:solidFill>
            <a:srgbClr val="E37222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77C83-D0B5-480F-A596-DCB845D00CEC}"/>
              </a:ext>
            </a:extLst>
          </p:cNvPr>
          <p:cNvSpPr/>
          <p:nvPr/>
        </p:nvSpPr>
        <p:spPr>
          <a:xfrm rot="16200000">
            <a:off x="3758175" y="4772223"/>
            <a:ext cx="458856" cy="237977"/>
          </a:xfrm>
          <a:prstGeom prst="rect">
            <a:avLst/>
          </a:prstGeom>
          <a:solidFill>
            <a:srgbClr val="E37222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87FD6-0CB7-4CE0-BDC1-DE1CA3C4F10B}"/>
              </a:ext>
            </a:extLst>
          </p:cNvPr>
          <p:cNvSpPr/>
          <p:nvPr/>
        </p:nvSpPr>
        <p:spPr>
          <a:xfrm>
            <a:off x="6699937" y="4851638"/>
            <a:ext cx="1501527" cy="288329"/>
          </a:xfrm>
          <a:prstGeom prst="rect">
            <a:avLst/>
          </a:prstGeom>
          <a:solidFill>
            <a:srgbClr val="E37222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65152C-EEC3-4073-A8DC-475E2BC7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61201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52DDD2-A5A5-4CCB-89FD-DC024018DFC7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1.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orde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3×6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6×2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2×6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08000" lvl="1" indent="0">
                  <a:buNone/>
                </a:pP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orde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 (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):</a:t>
                </a:r>
              </a:p>
              <a:p>
                <a:pPr marL="965200" lvl="1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𝐸𝐴</m:t>
                    </m:r>
                  </m:oMath>
                </a14:m>
                <a:endParaRPr lang="en-US" dirty="0"/>
              </a:p>
              <a:p>
                <a:pPr marL="965200" lvl="1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965200" lvl="1" indent="-457200">
                  <a:buAutoNum type="alphaLcParenBoth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965200" lvl="1" indent="-457200">
                  <a:buAutoNum type="alphaLcParenBoth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965200" lvl="1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69900" lvl="1" indent="-342900">
                  <a:buAutoNum type="arabicPeriod" startAt="2"/>
                </a:pP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marL="127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lvl="1" indent="-450850">
                  <a:buAutoNum type="alphaLcParenBoth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marL="914400" lvl="1" indent="-450850"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085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914400" lvl="1" indent="-45085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0850"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52DDD2-A5A5-4CCB-89FD-DC024018D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4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B114BE-7A6C-4C78-AAE5-98F7B9C7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37762-B708-4A93-9F66-03BCFCED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787C86-0B3D-4D6A-9924-0B09AD0F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139431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DDA6F7-D612-4A52-9E95-80CD6E252C10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Diketahui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serta</a:t>
                </a:r>
                <a:r>
                  <a:rPr lang="en-US" dirty="0"/>
                  <a:t> </a:t>
                </a:r>
                <a:r>
                  <a:rPr lang="en-US" dirty="0" err="1"/>
                  <a:t>jelaskan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endParaRPr lang="en-US" dirty="0"/>
              </a:p>
              <a:p>
                <a:pPr marL="635508" lvl="1" indent="-342900">
                  <a:buFont typeface="+mj-lt"/>
                  <a:buAutoNum type="alphaLcParenR"/>
                </a:pP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?</a:t>
                </a:r>
              </a:p>
              <a:p>
                <a:pPr marL="635508" lvl="1" indent="-342900">
                  <a:buFont typeface="+mj-lt"/>
                  <a:buAutoNum type="alphaLcParenR"/>
                </a:pP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bawah</a:t>
                </a:r>
                <a:r>
                  <a:rPr lang="en-US" dirty="0"/>
                  <a:t>?</a:t>
                </a:r>
              </a:p>
              <a:p>
                <a:pPr marL="635508" lvl="1" indent="-342900">
                  <a:buFont typeface="+mj-lt"/>
                  <a:buAutoNum type="alphaLcParenR"/>
                </a:pP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simetris</a:t>
                </a:r>
                <a:r>
                  <a:rPr lang="en-US" dirty="0"/>
                  <a:t>?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err="1"/>
                  <a:t>Diketahui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dirty="0"/>
                  <a:t>A+B</a:t>
                </a:r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dirty="0"/>
                  <a:t>B+A</a:t>
                </a:r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dirty="0"/>
                  <a:t>A+(B+C)</a:t>
                </a:r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dirty="0"/>
                  <a:t>(A+B)+C</a:t>
                </a:r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dirty="0"/>
                  <a:t>3(A+B)</a:t>
                </a:r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dirty="0"/>
                  <a:t>3A+3B</a:t>
                </a:r>
              </a:p>
              <a:p>
                <a:pPr marL="292608" lvl="1" indent="0">
                  <a:buNone/>
                </a:pPr>
                <a:endParaRPr lang="en-US" dirty="0"/>
              </a:p>
              <a:p>
                <a:pPr marL="342900" lvl="1" indent="-342900">
                  <a:buFont typeface="+mj-lt"/>
                  <a:buAutoNum type="arabicPeriod" startAt="4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DDA6F7-D612-4A52-9E95-80CD6E252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333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5EAE92-D5C9-4546-8D39-18493A50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AB78-1DEA-4875-A3A6-C19E13D1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26459B-5154-4627-9665-2236BB6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93573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8CF2A-9687-4F68-A5FA-2DA2D906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EBEA9B-80AC-4774-8CE6-ED409680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C2E5-AF08-49F3-B560-4C3427B8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Bagaimana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Citra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direpresentasikan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di </a:t>
            </a:r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Komputer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</p:txBody>
      </p:sp>
      <p:pic>
        <p:nvPicPr>
          <p:cNvPr id="3074" name="Picture 2" descr="Raster image">
            <a:extLst>
              <a:ext uri="{FF2B5EF4-FFF2-40B4-BE49-F238E27FC236}">
                <a16:creationId xmlns:a16="http://schemas.microsoft.com/office/drawing/2014/main" id="{ACB8B9EB-D9AA-4717-9D18-E0810A0E83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0" y="1848060"/>
            <a:ext cx="7335520" cy="429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EE4F95-C926-4C21-A817-836CB5D20215}"/>
              </a:ext>
            </a:extLst>
          </p:cNvPr>
          <p:cNvSpPr/>
          <p:nvPr/>
        </p:nvSpPr>
        <p:spPr>
          <a:xfrm>
            <a:off x="0" y="6072678"/>
            <a:ext cx="32287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http://pippin.gimp.org/image_processing/chap_dir.html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78692-16F8-42CD-BFF5-F1306B9A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8CD0-502C-4664-8DCD-33BB6757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98660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53FB-2CC4-4D6A-8E00-097863E0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Resolusi</a:t>
            </a:r>
            <a:endParaRPr 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4098" name="Picture 2" descr="https://static3.olympus-lifescience.com/data/olympusmicro/primer/digitalimaging/images/basicproperties/digitalimagesfigure4.jpg?rev=F349">
            <a:extLst>
              <a:ext uri="{FF2B5EF4-FFF2-40B4-BE49-F238E27FC236}">
                <a16:creationId xmlns:a16="http://schemas.microsoft.com/office/drawing/2014/main" id="{3A2C2F64-BE32-4873-A38C-5706F4FC0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9" b="4615"/>
          <a:stretch/>
        </p:blipFill>
        <p:spPr bwMode="auto">
          <a:xfrm>
            <a:off x="3349342" y="2107768"/>
            <a:ext cx="5493316" cy="39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7E486E-2B43-4B73-A177-0D476EB84543}"/>
              </a:ext>
            </a:extLst>
          </p:cNvPr>
          <p:cNvSpPr/>
          <p:nvPr/>
        </p:nvSpPr>
        <p:spPr>
          <a:xfrm>
            <a:off x="-42203" y="5915383"/>
            <a:ext cx="3391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https://www.olympus-lifescience.com/en/microscope-resource/primer/digitalimaging/digitalimagebasics/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3ABEB-0538-448C-905E-A841609F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EC45-A2A8-4191-B36F-00B46E6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31884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E631-109C-4C4C-B8E5-FCAB46A1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Graf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DABB0-325A-447F-A600-D2487AFB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8430" y="1845734"/>
                <a:ext cx="5247249" cy="4023360"/>
              </a:xfrm>
            </p:spPr>
            <p:txBody>
              <a:bodyPr/>
              <a:lstStyle/>
              <a:p>
                <a:r>
                  <a:rPr lang="en-US" dirty="0"/>
                  <a:t>Matriks </a:t>
                </a:r>
                <a:r>
                  <a:rPr lang="en-US" dirty="0" err="1"/>
                  <a:t>Ketetanggaan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DABB0-325A-447F-A600-D2487AFB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8430" y="1845734"/>
                <a:ext cx="5247249" cy="4023360"/>
              </a:xfrm>
              <a:blipFill>
                <a:blip r:embed="rId2"/>
                <a:stretch>
                  <a:fillRect l="-1742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5AE2-3E44-4452-B25F-0E79353E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B447-8D98-47FD-91CA-0CE40164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9794DF-165E-41AF-B473-E10D2AB3623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985815" y="2423008"/>
            <a:ext cx="2380204" cy="23761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AD40710-6665-463D-A483-D6DFE1147C3B}"/>
              </a:ext>
            </a:extLst>
          </p:cNvPr>
          <p:cNvSpPr/>
          <p:nvPr/>
        </p:nvSpPr>
        <p:spPr>
          <a:xfrm>
            <a:off x="1855613" y="2259781"/>
            <a:ext cx="260404" cy="260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960C69-687F-4F43-B75F-3A5205260636}"/>
              </a:ext>
            </a:extLst>
          </p:cNvPr>
          <p:cNvSpPr/>
          <p:nvPr/>
        </p:nvSpPr>
        <p:spPr>
          <a:xfrm>
            <a:off x="4327884" y="2284900"/>
            <a:ext cx="260404" cy="260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0CBB1C-6DDD-45AB-AB31-5489487D5168}"/>
              </a:ext>
            </a:extLst>
          </p:cNvPr>
          <p:cNvSpPr/>
          <p:nvPr/>
        </p:nvSpPr>
        <p:spPr>
          <a:xfrm>
            <a:off x="1840173" y="4772983"/>
            <a:ext cx="260404" cy="260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6B07D4-76A4-4C83-8A8E-E3980007EEEC}"/>
              </a:ext>
            </a:extLst>
          </p:cNvPr>
          <p:cNvSpPr/>
          <p:nvPr/>
        </p:nvSpPr>
        <p:spPr>
          <a:xfrm>
            <a:off x="4327884" y="4760983"/>
            <a:ext cx="260404" cy="260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320E32-ABBC-4155-982C-A4402F87C461}"/>
                  </a:ext>
                </a:extLst>
              </p:cNvPr>
              <p:cNvSpPr txBox="1"/>
              <p:nvPr/>
            </p:nvSpPr>
            <p:spPr>
              <a:xfrm>
                <a:off x="1481650" y="1940913"/>
                <a:ext cx="486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320E32-ABBC-4155-982C-A4402F87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50" y="1940913"/>
                <a:ext cx="4860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001B73-909B-4D4B-9012-0B296EE3A73D}"/>
                  </a:ext>
                </a:extLst>
              </p:cNvPr>
              <p:cNvSpPr txBox="1"/>
              <p:nvPr/>
            </p:nvSpPr>
            <p:spPr>
              <a:xfrm>
                <a:off x="4415925" y="198010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001B73-909B-4D4B-9012-0B296EE3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25" y="1980100"/>
                <a:ext cx="4828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EAB5D5-4BD9-44BD-8822-A83144C5EC7D}"/>
                  </a:ext>
                </a:extLst>
              </p:cNvPr>
              <p:cNvSpPr txBox="1"/>
              <p:nvPr/>
            </p:nvSpPr>
            <p:spPr>
              <a:xfrm>
                <a:off x="1535051" y="4860698"/>
                <a:ext cx="450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EAB5D5-4BD9-44BD-8822-A83144C5E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51" y="4860698"/>
                <a:ext cx="45076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096B8E-069C-471A-9FA9-8B8724B87919}"/>
                  </a:ext>
                </a:extLst>
              </p:cNvPr>
              <p:cNvSpPr txBox="1"/>
              <p:nvPr/>
            </p:nvSpPr>
            <p:spPr>
              <a:xfrm>
                <a:off x="4458086" y="4903185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096B8E-069C-471A-9FA9-8B8724B87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86" y="4903185"/>
                <a:ext cx="4940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44B97A-AC5D-4E4D-B5A5-4D375F0F8FE6}"/>
              </a:ext>
            </a:extLst>
          </p:cNvPr>
          <p:cNvCxnSpPr>
            <a:cxnSpLocks/>
          </p:cNvCxnSpPr>
          <p:nvPr/>
        </p:nvCxnSpPr>
        <p:spPr>
          <a:xfrm>
            <a:off x="1903855" y="2403716"/>
            <a:ext cx="2443686" cy="29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696AF-450A-47B0-BC2E-E2E8FD1123D9}"/>
              </a:ext>
            </a:extLst>
          </p:cNvPr>
          <p:cNvCxnSpPr>
            <a:cxnSpLocks/>
          </p:cNvCxnSpPr>
          <p:nvPr/>
        </p:nvCxnSpPr>
        <p:spPr>
          <a:xfrm>
            <a:off x="1877626" y="4905818"/>
            <a:ext cx="2443686" cy="29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36F554-061D-41C5-8950-BE525EBE1D59}"/>
              </a:ext>
            </a:extLst>
          </p:cNvPr>
          <p:cNvCxnSpPr>
            <a:cxnSpLocks/>
          </p:cNvCxnSpPr>
          <p:nvPr/>
        </p:nvCxnSpPr>
        <p:spPr>
          <a:xfrm rot="16200000">
            <a:off x="3238819" y="3806772"/>
            <a:ext cx="2443686" cy="29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275F98-57CC-4242-BEFB-D5CDAA449783}"/>
              </a:ext>
            </a:extLst>
          </p:cNvPr>
          <p:cNvCxnSpPr>
            <a:cxnSpLocks/>
          </p:cNvCxnSpPr>
          <p:nvPr/>
        </p:nvCxnSpPr>
        <p:spPr>
          <a:xfrm rot="5400000">
            <a:off x="749347" y="3512764"/>
            <a:ext cx="2443686" cy="29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48A8D-351A-41BB-8DD9-B6B9EBD1E2FC}"/>
                  </a:ext>
                </a:extLst>
              </p:cNvPr>
              <p:cNvSpPr txBox="1"/>
              <p:nvPr/>
            </p:nvSpPr>
            <p:spPr>
              <a:xfrm>
                <a:off x="854265" y="3361123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48A8D-351A-41BB-8DD9-B6B9EBD1E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5" y="3361123"/>
                <a:ext cx="50206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5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7FA5-C19A-4FA0-A7F9-BA7EBDA6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endParaRPr 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6B4-F232-4F88-964A-66EF989BD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5811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kumpulan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bilangan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tersusun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atas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baris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dan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kolom</a:t>
                </a:r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diatas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berukuran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(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orde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6B4-F232-4F88-964A-66EF989BD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58118"/>
              </a:xfrm>
              <a:blipFill>
                <a:blip r:embed="rId2"/>
                <a:stretch>
                  <a:fillRect l="-909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A2EAA34-A4C2-4D0C-BD8F-ECD602EA04EE}"/>
              </a:ext>
            </a:extLst>
          </p:cNvPr>
          <p:cNvSpPr/>
          <p:nvPr/>
        </p:nvSpPr>
        <p:spPr>
          <a:xfrm>
            <a:off x="1903143" y="2675569"/>
            <a:ext cx="4025538" cy="5854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60166B-0235-47A4-93AB-EF8A97AA5604}"/>
              </a:ext>
            </a:extLst>
          </p:cNvPr>
          <p:cNvSpPr/>
          <p:nvPr/>
        </p:nvSpPr>
        <p:spPr>
          <a:xfrm>
            <a:off x="3202737" y="2594313"/>
            <a:ext cx="733628" cy="20053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21925126-114D-4C2A-9E23-CED9D7A68B61}"/>
              </a:ext>
            </a:extLst>
          </p:cNvPr>
          <p:cNvSpPr txBox="1"/>
          <p:nvPr/>
        </p:nvSpPr>
        <p:spPr>
          <a:xfrm>
            <a:off x="6029041" y="3021128"/>
            <a:ext cx="1931456" cy="58542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err="1">
                <a:solidFill>
                  <a:srgbClr val="F7964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Baris</a:t>
            </a:r>
            <a:r>
              <a:rPr lang="en-US" sz="1600" b="1" dirty="0">
                <a:solidFill>
                  <a:srgbClr val="F7964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7964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3C8FE06E-81F3-4EAB-ADFE-9E1B37CCB9C5}"/>
              </a:ext>
            </a:extLst>
          </p:cNvPr>
          <p:cNvSpPr txBox="1"/>
          <p:nvPr/>
        </p:nvSpPr>
        <p:spPr>
          <a:xfrm>
            <a:off x="2950184" y="4667708"/>
            <a:ext cx="1931456" cy="58542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err="1">
                <a:solidFill>
                  <a:srgbClr val="4F81B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600" b="1" dirty="0">
                <a:solidFill>
                  <a:srgbClr val="4F81B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F81B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B256D7-A96D-4CEF-B2EF-70A4CC966F44}"/>
              </a:ext>
            </a:extLst>
          </p:cNvPr>
          <p:cNvSpPr/>
          <p:nvPr/>
        </p:nvSpPr>
        <p:spPr>
          <a:xfrm>
            <a:off x="4881640" y="4008761"/>
            <a:ext cx="916791" cy="91489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83006834-FBAF-4B38-ABB7-8BA9E1A54DCB}"/>
              </a:ext>
            </a:extLst>
          </p:cNvPr>
          <p:cNvSpPr txBox="1"/>
          <p:nvPr/>
        </p:nvSpPr>
        <p:spPr>
          <a:xfrm>
            <a:off x="6029041" y="4394139"/>
            <a:ext cx="2799001" cy="5854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Unsur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entri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ke-mn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baris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b="1" dirty="0">
                <a:solidFill>
                  <a:srgbClr val="C0504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3643-5C7A-4781-82D8-5683578C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ED3-7E7B-42C5-A0FC-858F2AF8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51688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5CBE-1620-4A43-A323-04594668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5E0DD-4737-4B1E-AD05-736CCEBF1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Contoh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5E0DD-4737-4B1E-AD05-736CCEBF1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D957-BF2E-47B0-B7BA-6FFA8E8A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5357-5B27-45AA-A21C-F69BE47C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05651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7FA5-C19A-4FA0-A7F9-BA7EBDA6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6B4-F232-4F88-964A-66EF989BD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lvl="0"/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suatu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yang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ke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𝑖𝑖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=1…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𝑚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). Oleh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karena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itu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𝑚𝑚</m:t>
                        </m:r>
                      </m:sub>
                    </m:sSub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adalah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dari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diatas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𝑛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)</a:t>
                </a:r>
              </a:p>
              <a:p>
                <a:pPr lvl="0"/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lvl="0"/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: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Jika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Adobe Myungjo Std M" panose="02020600000000000000" pitchFamily="18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lvl="0"/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maka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=1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=2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13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=3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=4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=5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23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=6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.</a:t>
                </a:r>
              </a:p>
              <a:p>
                <a:pPr lvl="0"/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tersebut</a:t>
                </a:r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sz="2400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memiliki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2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diagonal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diantaranya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=1</m:t>
                    </m:r>
                  </m:oMath>
                </a14:m>
                <a:r>
                  <a:rPr lang="en-US" sz="2400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=5</m:t>
                    </m:r>
                  </m:oMath>
                </a14:m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lvl="0"/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sz="2400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6B4-F232-4F88-964A-66EF989BD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5CF0-7AE7-4BEE-A7F0-5AD099C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9024-4FA0-44AA-8EB5-DE7FF5C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55526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500F-1913-4CD4-89C8-C7D6D0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Kesetaraan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539A6-7705-4889-8D97-045B364BA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Misal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terdapat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dua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buah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berukuran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sama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dan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.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dikatakan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sama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dengan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)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jika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setiap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unsur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dari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matriksnya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sama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</a:p>
              <a:p>
                <a:pPr marL="0" lvl="0" indent="0" algn="ctr">
                  <a:buNone/>
                </a:pP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untuk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setiap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dan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)</a:t>
                </a:r>
              </a:p>
              <a:p>
                <a:pPr marL="0" lvl="0" indent="0" algn="ctr">
                  <a:buNone/>
                </a:pP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lvl="0" indent="0" algn="just">
                  <a:buNone/>
                </a:pP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Contoh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:</a:t>
                </a: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dobe Myungjo Std M" panose="02020600000000000000" pitchFamily="18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dobe Myungjo Std M" panose="02020600000000000000" pitchFamily="18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, 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Myungjo Std M" panose="020206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dobe Myungjo Std M" panose="02020600000000000000" pitchFamily="18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dobe Myungjo Std M" panose="02020600000000000000" pitchFamily="18" charset="-128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pPr marL="0" lvl="0" indent="0" algn="just">
                  <a:buNone/>
                </a:pP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Jika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, 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𝐵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. (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jika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≠2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maka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𝐵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). </a:t>
                </a:r>
              </a:p>
              <a:p>
                <a:pPr marL="0" lvl="0" indent="0" algn="just">
                  <a:buNone/>
                </a:pP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Tidak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terdapat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𝑥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sehingga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, </m:t>
                    </m:r>
                  </m:oMath>
                </a14:m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karena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𝐵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dobe Myungjo Std M" panose="02020600000000000000" pitchFamily="18" charset="-128"/>
                      </a:rPr>
                      <m:t>𝐶</m:t>
                    </m:r>
                  </m:oMath>
                </a14:m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berbeda</a:t>
                </a:r>
                <a:r>
                  <a:rPr lang="en-US" dirty="0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 </a:t>
                </a:r>
                <a:r>
                  <a:rPr lang="en-US" dirty="0" err="1">
                    <a:latin typeface="Adobe Myungjo Std M" panose="02020600000000000000" pitchFamily="18" charset="-128"/>
                    <a:ea typeface="Adobe Myungjo Std M" panose="02020600000000000000" pitchFamily="18" charset="-128"/>
                  </a:rPr>
                  <a:t>ukuran</a:t>
                </a:r>
                <a:endParaRPr lang="en-US" dirty="0">
                  <a:latin typeface="Adobe Myungjo Std M" panose="02020600000000000000" pitchFamily="18" charset="-128"/>
                  <a:ea typeface="Adobe Myungjo Std M" panose="02020600000000000000" pitchFamily="18" charset="-128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539A6-7705-4889-8D97-045B364BA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FB5B-F644-46CA-86A1-2D491119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3F2C-F5DB-468C-9E57-14EF2C1E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768966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4AE081-D76B-492D-9106-3837E6269B89}"/>
</file>

<file path=customXml/itemProps2.xml><?xml version="1.0" encoding="utf-8"?>
<ds:datastoreItem xmlns:ds="http://schemas.openxmlformats.org/officeDocument/2006/customXml" ds:itemID="{DD1BCF8F-7870-4899-ACFB-7C157CC43B1D}"/>
</file>

<file path=customXml/itemProps3.xml><?xml version="1.0" encoding="utf-8"?>
<ds:datastoreItem xmlns:ds="http://schemas.openxmlformats.org/officeDocument/2006/customXml" ds:itemID="{64543385-9D1A-4ACA-B8C0-F4D62920B219}"/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1363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Adobe Myungjo Std M</vt:lpstr>
      <vt:lpstr>Arial</vt:lpstr>
      <vt:lpstr>Calibri</vt:lpstr>
      <vt:lpstr>Cambria Math</vt:lpstr>
      <vt:lpstr>Retrospect</vt:lpstr>
      <vt:lpstr>MATRIKS DAN OPERASINYA</vt:lpstr>
      <vt:lpstr>Matriks dan Operasinya</vt:lpstr>
      <vt:lpstr>Bagaimana Citra direpresentasikan di Komputer?</vt:lpstr>
      <vt:lpstr>Resolusi</vt:lpstr>
      <vt:lpstr>Representasi Graf</vt:lpstr>
      <vt:lpstr>Matriks</vt:lpstr>
      <vt:lpstr>Matriks(2)</vt:lpstr>
      <vt:lpstr>Matriks(3)</vt:lpstr>
      <vt:lpstr>Kesetaraan Matriks</vt:lpstr>
      <vt:lpstr>Jenis-jenis Matriks</vt:lpstr>
      <vt:lpstr>Jenis-jenis Matriks(2)</vt:lpstr>
      <vt:lpstr>Jenis-jenis Matriks(3)</vt:lpstr>
      <vt:lpstr>Jenis-jenis Matriks(4)</vt:lpstr>
      <vt:lpstr>Jenis-jenis Matriks(5)</vt:lpstr>
      <vt:lpstr>Jenis-jenis Matriks(6)</vt:lpstr>
      <vt:lpstr>Transpos Matriks</vt:lpstr>
      <vt:lpstr>Transpos Matriks(2)</vt:lpstr>
      <vt:lpstr>Contoh_1:</vt:lpstr>
      <vt:lpstr>Contoh_1(2):</vt:lpstr>
      <vt:lpstr>Operasi Matriks</vt:lpstr>
      <vt:lpstr>Operasi Matriks_Penjumlahan Matriks</vt:lpstr>
      <vt:lpstr>Operasi Matriks_Perkalian Matriks</vt:lpstr>
      <vt:lpstr>Operasi Matriks_Perkalian Matriks(2)</vt:lpstr>
      <vt:lpstr>Operasi Matriks_Perkalian Matriks(3)</vt:lpstr>
      <vt:lpstr>Latihan</vt:lpstr>
      <vt:lpstr>Latihan(2)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dan Operasinya</dc:title>
  <dc:creator>Annisa</dc:creator>
  <cp:lastModifiedBy>Annisa Aditsania</cp:lastModifiedBy>
  <cp:revision>67</cp:revision>
  <dcterms:created xsi:type="dcterms:W3CDTF">2019-02-07T07:50:44Z</dcterms:created>
  <dcterms:modified xsi:type="dcterms:W3CDTF">2019-06-24T08:18:32Z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