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300" r:id="rId3"/>
    <p:sldId id="301" r:id="rId4"/>
    <p:sldId id="302" r:id="rId5"/>
    <p:sldId id="304" r:id="rId6"/>
    <p:sldId id="306" r:id="rId7"/>
    <p:sldId id="305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29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9CD"/>
    <a:srgbClr val="D34817"/>
    <a:srgbClr val="C00000"/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5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20BC7-8BAD-450E-BDFD-512A1986C24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B8454-D031-4180-896A-FA1A82268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0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5060-1F87-433F-9AC7-4D8E5270F0CF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9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8105-5F08-4213-B85A-46C7D4F055FE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324-ED7C-4FC4-8116-EDD60BB49C2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8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97281" y="2009550"/>
            <a:ext cx="10058400" cy="402549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37D46-D85A-4D0A-B47A-ACB18798F8F9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C78426-82E9-495A-92E2-FD06794F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9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B28C65-06A6-4C4D-A943-59F093F1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57A9-B7DC-4589-A631-6DECFA37A75C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8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33D-FA5F-45A4-A552-504AA2E2CF55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3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030F-BBF9-4192-874D-569E8857696E}" type="datetime1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0F08-56BD-4B4F-805A-E1DAC83AE040}" type="datetime1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062C-590C-4B12-9D1A-07D882AEE0B7}" type="datetime1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MUH1G3/ Matriks dan ruang vektor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35F8C9-EF56-4F93-A8BC-B93911865CF7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88DA-75C7-4962-8E90-31C63C581EFC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9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80F101-EDF0-42E4-A704-570B7EE96B27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D8ED3830-ABBE-41E7-B0D4-FA582F84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F394EE-52D9-4BC8-8F01-DCF6EAD92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508FFD-5677-4630-A63F-F54B8878E276}"/>
              </a:ext>
            </a:extLst>
          </p:cNvPr>
          <p:cNvGrpSpPr/>
          <p:nvPr/>
        </p:nvGrpSpPr>
        <p:grpSpPr>
          <a:xfrm>
            <a:off x="-32" y="10"/>
            <a:ext cx="12192031" cy="4915066"/>
            <a:chOff x="-32" y="10"/>
            <a:chExt cx="12192031" cy="4915066"/>
          </a:xfrm>
        </p:grpSpPr>
        <p:pic>
          <p:nvPicPr>
            <p:cNvPr id="8" name="Picture 7" descr="A view of a city&#10;&#10;Description automatically generated">
              <a:extLst>
                <a:ext uri="{FF2B5EF4-FFF2-40B4-BE49-F238E27FC236}">
                  <a16:creationId xmlns:a16="http://schemas.microsoft.com/office/drawing/2014/main" id="{0593CF81-3B01-44BA-B265-778777533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67" b="11937"/>
            <a:stretch/>
          </p:blipFill>
          <p:spPr>
            <a:xfrm>
              <a:off x="-32" y="10"/>
              <a:ext cx="12192031" cy="4915066"/>
            </a:xfrm>
            <a:prstGeom prst="rect">
              <a:avLst/>
            </a:prstGeom>
          </p:spPr>
        </p:pic>
        <p:pic>
          <p:nvPicPr>
            <p:cNvPr id="30" name="Picture 29" descr="A picture containing indoor, object&#10;&#10;Description automatically generated">
              <a:extLst>
                <a:ext uri="{FF2B5EF4-FFF2-40B4-BE49-F238E27FC236}">
                  <a16:creationId xmlns:a16="http://schemas.microsoft.com/office/drawing/2014/main" id="{6504A48E-8B65-44BC-9942-392CA42A7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182" y="123679"/>
              <a:ext cx="2235298" cy="573727"/>
            </a:xfrm>
            <a:prstGeom prst="rect">
              <a:avLst/>
            </a:prstGeom>
          </p:spPr>
        </p:pic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18A303AA-2DCC-4C3F-99C5-3AA2FD7E80DC}"/>
              </a:ext>
            </a:extLst>
          </p:cNvPr>
          <p:cNvSpPr txBox="1">
            <a:spLocks/>
          </p:cNvSpPr>
          <p:nvPr/>
        </p:nvSpPr>
        <p:spPr>
          <a:xfrm>
            <a:off x="1097280" y="4787874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TRANSFORMASI LINEAR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4477C16-141A-4920-A7FC-7DCAB14EC313}"/>
              </a:ext>
            </a:extLst>
          </p:cNvPr>
          <p:cNvSpPr txBox="1">
            <a:spLocks/>
          </p:cNvSpPr>
          <p:nvPr/>
        </p:nvSpPr>
        <p:spPr>
          <a:xfrm>
            <a:off x="1066783" y="5736141"/>
            <a:ext cx="10058400" cy="115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MUH1G3/ Matriks dan ruang vektor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FAKULTAS INFORMATIKA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Center of learning &amp; open education Telkom university</a:t>
            </a:r>
          </a:p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7130015-69BF-45B8-B0D5-CDD26D1BA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2" y="821075"/>
            <a:ext cx="2240280" cy="45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48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A664-4333-4D34-A0E4-DA76B5D7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Contoh_3(3)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E8E2-204B-4E11-8A71-5514B6CA4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622300" indent="0" algn="just">
                  <a:buNone/>
                </a:pPr>
                <a:r>
                  <a:rPr lang="sv-SE" altLang="en-US" dirty="0"/>
                  <a:t>Ambil unsur sembarang</a:t>
                </a:r>
                <a:r>
                  <a:rPr lang="sv-SE" altLang="en-US" baseline="-25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v-SE" altLang="en-US" dirty="0"/>
                  <a:t> dan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sv-SE" altLang="en-US" dirty="0"/>
              </a:p>
              <a:p>
                <a:pPr marL="622300" indent="0" algn="just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⃗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altLang="en-US" dirty="0"/>
                  <a:t> </a:t>
                </a:r>
              </a:p>
              <a:p>
                <a:pPr marL="1262063" indent="0" algn="just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dirty="0"/>
                  <a:t> </a:t>
                </a:r>
              </a:p>
              <a:p>
                <a:pPr marL="1262063" indent="0" algn="just">
                  <a:buNone/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en-US" dirty="0"/>
                  <a:t> </a:t>
                </a:r>
              </a:p>
              <a:p>
                <a:pPr marL="1262063" indent="0" algn="just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altLang="en-US" dirty="0"/>
                  <a:t> </a:t>
                </a:r>
              </a:p>
              <a:p>
                <a:pPr marL="1262063" indent="0" algn="just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dirty="0"/>
                  <a:t> </a:t>
                </a:r>
              </a:p>
              <a:p>
                <a:pPr marL="622300" indent="0" algn="just">
                  <a:buNone/>
                </a:pPr>
                <a:r>
                  <a:rPr lang="en-US" altLang="en-US" dirty="0" err="1"/>
                  <a:t>Jadi</a:t>
                </a:r>
                <a:r>
                  <a:rPr lang="en-US" altLang="en-US" dirty="0"/>
                  <a:t>, T </a:t>
                </a:r>
                <a:r>
                  <a:rPr lang="en-US" altLang="en-US" dirty="0" err="1"/>
                  <a:t>marupakan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transformasi</a:t>
                </a:r>
                <a:r>
                  <a:rPr lang="en-US" altLang="en-US" dirty="0"/>
                  <a:t> linear</a:t>
                </a:r>
              </a:p>
              <a:p>
                <a:pPr marL="292100" indent="0" algn="just">
                  <a:buNone/>
                </a:pPr>
                <a:r>
                  <a:rPr lang="en-US" altLang="en-US" dirty="0"/>
                  <a:t>b.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1−1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1−1</m:t>
                            </m:r>
                          </m:e>
                        </m:eqAr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E8E2-204B-4E11-8A71-5514B6CA4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0358-2BB2-474F-BE34-B82097B9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F1D2-241C-4647-9741-4A4328FD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F5C87-1579-4C3C-AFC2-62FE65F8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2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40AD-7E06-47E9-80D8-33558449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62541-481B-49C7-AC52-83A026D77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Suatu </a:t>
                </a:r>
                <a:r>
                  <a:rPr lang="en-US" dirty="0" err="1"/>
                  <a:t>transformasi</a:t>
                </a:r>
                <a:r>
                  <a:rPr lang="en-US" dirty="0"/>
                  <a:t> linear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direpresentasikan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bentuk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347663" indent="0">
                  <a:buNone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dinamakan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347663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62541-481B-49C7-AC52-83A026D77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6C219-1016-4259-A750-9DB38A1F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EE78C-2362-4E1A-8A6D-F422F312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1B483-C31A-4142-8299-6ADE65D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2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BC58-E13C-4B7A-B3AA-88439C88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Contoh_4: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CA1CF7-E297-4796-8DA1-EA2846359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292100" indent="0">
                  <a:spcBef>
                    <a:spcPts val="600"/>
                  </a:spcBef>
                  <a:buNone/>
                </a:pPr>
                <a:r>
                  <a:rPr lang="en-US" dirty="0"/>
                  <a:t>Misalkan,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linear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didefinisikan</a:t>
                </a:r>
                <a:r>
                  <a:rPr lang="en-US" dirty="0"/>
                  <a:t> </a:t>
                </a:r>
                <a:r>
                  <a:rPr lang="en-US" dirty="0" err="1"/>
                  <a:t>oleh</a:t>
                </a:r>
                <a:r>
                  <a:rPr lang="en-US" dirty="0"/>
                  <a:t> </a:t>
                </a:r>
              </a:p>
              <a:p>
                <a:pPr marL="29210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292100" indent="0">
                  <a:spcBef>
                    <a:spcPts val="600"/>
                  </a:spcBef>
                  <a:buNone/>
                </a:pPr>
                <a:r>
                  <a:rPr lang="en-US" dirty="0" err="1"/>
                  <a:t>Perhatikan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</a:p>
              <a:p>
                <a:pPr marL="29210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292100" indent="0">
                  <a:spcBef>
                    <a:spcPts val="600"/>
                  </a:spcBef>
                  <a:buNone/>
                </a:pPr>
                <a:r>
                  <a:rPr lang="en-US" dirty="0" err="1"/>
                  <a:t>Jadi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</a:p>
              <a:p>
                <a:pPr marL="29210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292100" indent="0">
                  <a:spcBef>
                    <a:spcPts val="600"/>
                  </a:spcBef>
                  <a:buNone/>
                </a:pP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linear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ukuran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CA1CF7-E297-4796-8DA1-EA2846359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0D010-7213-4B0D-9AE8-D10FAF3F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AF627-3DDD-41A0-98C9-7479D3D5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76B0F-E5EA-4EDB-89BE-B194C2E3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3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4E8A-AB7E-4BD3-A46F-9D87EE5D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AB54E4-BBB7-44BD-9082-F801233039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/>
                  <a:t>Misalkan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/>
                  <a:t>Basis </a:t>
                </a:r>
                <a:r>
                  <a:rPr lang="en-US" dirty="0" err="1"/>
                  <a:t>bagi</a:t>
                </a:r>
                <a:r>
                  <a:rPr lang="en-US" dirty="0"/>
                  <a:t> </a:t>
                </a:r>
                <a:r>
                  <a:rPr lang="en-US" dirty="0" err="1"/>
                  <a:t>ruang</a:t>
                </a:r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linear </a:t>
                </a:r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transformasinya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ditentukan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cara</a:t>
                </a:r>
                <a:r>
                  <a:rPr lang="en-US" dirty="0"/>
                  <a:t>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 err="1"/>
                  <a:t>Tulis</a:t>
                </a:r>
                <a:r>
                  <a:rPr lang="en-US" dirty="0"/>
                  <a:t>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 err="1"/>
                  <a:t>Sehingga</a:t>
                </a:r>
                <a:endParaRPr lang="en-US" dirty="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3×2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2×2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 err="1"/>
                  <a:t>Jadi</a:t>
                </a:r>
                <a:r>
                  <a:rPr lang="en-US" dirty="0"/>
                  <a:t>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AB54E4-BBB7-44BD-9082-F801233039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0FDCB-E667-4E3D-A396-DE1704C2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0661-43C2-4FCD-83FC-ECDC0DCA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E22F-C854-4745-A972-17AFCF6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B170E8-0A8F-42C0-A65E-40186D4F1147}"/>
                  </a:ext>
                </a:extLst>
              </p:cNvPr>
              <p:cNvSpPr txBox="1"/>
              <p:nvPr/>
            </p:nvSpPr>
            <p:spPr>
              <a:xfrm>
                <a:off x="9136040" y="3857414"/>
                <a:ext cx="2076443" cy="830997"/>
              </a:xfrm>
              <a:prstGeom prst="rect">
                <a:avLst/>
              </a:prstGeom>
              <a:solidFill>
                <a:srgbClr val="C00000">
                  <a:alpha val="69804"/>
                </a:srgb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basis </a:t>
                </a:r>
                <a:r>
                  <a:rPr lang="en-US" sz="1600" dirty="0" err="1"/>
                  <a:t>bagi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maka</a:t>
                </a:r>
                <a:r>
                  <a:rPr lang="en-US" sz="1600" dirty="0"/>
                  <a:t> PASTI </a:t>
                </a:r>
                <a:r>
                  <a:rPr lang="en-US" sz="1600" dirty="0" err="1"/>
                  <a:t>memiliki</a:t>
                </a:r>
                <a:r>
                  <a:rPr lang="en-US" sz="1600" dirty="0"/>
                  <a:t> invers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B170E8-0A8F-42C0-A65E-40186D4F1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040" y="3857414"/>
                <a:ext cx="2076443" cy="830997"/>
              </a:xfrm>
              <a:prstGeom prst="rect">
                <a:avLst/>
              </a:prstGeom>
              <a:blipFill>
                <a:blip r:embed="rId3"/>
                <a:stretch>
                  <a:fillRect l="-1765" t="-2941" b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08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731F-BB21-4D52-A73C-E0E88546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Contoh_5: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F5A85-15CE-4356-B96D-138C0D335C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7663" indent="0">
                  <a:buNone/>
                </a:pPr>
                <a:r>
                  <a:rPr lang="en-US" dirty="0"/>
                  <a:t>Misalkan </a:t>
                </a:r>
              </a:p>
              <a:p>
                <a:pPr marL="347663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eqAr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eqAr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basis </a:t>
                </a:r>
                <a:r>
                  <a:rPr lang="en-US" dirty="0" err="1"/>
                  <a:t>bagi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linear </a:t>
                </a:r>
                <a:r>
                  <a:rPr lang="en-US" dirty="0" err="1"/>
                  <a:t>didefinisikan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endParaRPr lang="en-US" dirty="0"/>
              </a:p>
              <a:p>
                <a:pPr marL="347663" indent="0">
                  <a:buNone/>
                </a:pPr>
                <a:r>
                  <a:rPr lang="en-US" dirty="0" err="1"/>
                  <a:t>Jika</a:t>
                </a:r>
                <a:endParaRPr lang="en-US" dirty="0"/>
              </a:p>
              <a:p>
                <a:pPr marL="34766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347663" indent="0">
                  <a:buNone/>
                </a:pPr>
                <a:r>
                  <a:rPr lang="en-US" dirty="0" err="1"/>
                  <a:t>Tentukan</a:t>
                </a:r>
                <a:r>
                  <a:rPr lang="en-US" dirty="0"/>
                  <a:t>: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F5A85-15CE-4356-B96D-138C0D335C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E78EF-245F-410D-A4CA-49DB3D3E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F55B0-8B21-421C-A0EC-1FF66644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C7114-8F34-4C62-A43B-9EBAF957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6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85AB-CA55-4ACA-BBD3-F7D01E9D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Contoh_5(2):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C682D6-AE86-4657-8AD1-2C264947B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Jawab:</a:t>
                </a:r>
              </a:p>
              <a:p>
                <a:pPr marL="0" indent="0">
                  <a:buNone/>
                </a:pPr>
                <a:r>
                  <a:rPr lang="en-US" dirty="0" err="1"/>
                  <a:t>Definisikan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Karena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=1,2,3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Maka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C682D6-AE86-4657-8AD1-2C264947B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A8C88-CAA9-4BC9-ACF2-802A58C0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E55E4-3B6D-4690-BE52-00613796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4E01A-3D81-4D98-9CCB-DD998B89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3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FE4C-B139-4445-B1F0-1010C77D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Contoh_5(3):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1C536-D495-490D-BC92-CC70EC15B9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Invers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dicari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OBE: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38227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</a:t>
                </a:r>
              </a:p>
              <a:p>
                <a:pPr marL="0" indent="0">
                  <a:buNone/>
                </a:pPr>
                <a:r>
                  <a:rPr lang="en-US" dirty="0" err="1"/>
                  <a:t>Sehingga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Jadi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adalah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1C536-D495-490D-BC92-CC70EC15B9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3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99A33-6886-492B-A4E3-F927B1E5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57CD4-C39E-4CF2-B30C-3BDEA224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E9C94-9D69-4564-91EB-B0EB6424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496B-BDD1-4BD6-BEAA-63A53995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Contoh_5(4):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8A6F59-42F8-44E2-BE7C-6EEE3BEE9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Sementara </a:t>
                </a:r>
                <a:r>
                  <a:rPr lang="en-US" dirty="0" err="1"/>
                  <a:t>itu</a:t>
                </a:r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695325">
                  <a:buNone/>
                </a:pPr>
                <a:r>
                  <a:rPr lang="en-US" dirty="0" err="1"/>
                  <a:t>Ingat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695325">
                  <a:buNone/>
                </a:pPr>
                <a:r>
                  <a:rPr lang="en-US" dirty="0" err="1"/>
                  <a:t>Jadi</a:t>
                </a:r>
                <a:r>
                  <a:rPr lang="en-US" dirty="0"/>
                  <a:t> </a:t>
                </a:r>
              </a:p>
              <a:p>
                <a:pPr marL="695325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8A6F59-42F8-44E2-BE7C-6EEE3BEE9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5410-D744-4A72-8F6A-F65792C4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9885-59DD-4D78-997F-F44E0695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7855D-9A74-48B2-902B-DC4448FA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45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DD62-3039-40A3-B496-B052E0BD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Contoh_6: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D274B-A086-490E-AB0B-E81E4841A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92100" indent="0">
                  <a:buNone/>
                </a:pPr>
                <a:r>
                  <a:rPr lang="en-US" dirty="0"/>
                  <a:t>Diketahui basis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polinom</a:t>
                </a:r>
                <a:r>
                  <a:rPr lang="en-US" dirty="0"/>
                  <a:t> </a:t>
                </a:r>
                <a:r>
                  <a:rPr lang="en-US" dirty="0" err="1"/>
                  <a:t>orde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</a:p>
              <a:p>
                <a:pPr marL="292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{1+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1+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292100" indent="0">
                  <a:buNone/>
                </a:pP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linear </a:t>
                </a:r>
                <a:r>
                  <a:rPr lang="en-US" dirty="0" err="1"/>
                  <a:t>dimana</a:t>
                </a:r>
                <a:endParaRPr lang="en-US" dirty="0"/>
              </a:p>
              <a:p>
                <a:pPr marL="292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292100" indent="0">
                  <a:buNone/>
                </a:pPr>
                <a:r>
                  <a:rPr lang="en-US" dirty="0" err="1"/>
                  <a:t>Tentukan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D274B-A086-490E-AB0B-E81E4841A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A860D-1842-44AC-A551-0898D83D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64C94-FCE8-41C9-BCFE-0BF7F264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08EBD-BB7B-4450-90FE-498F4F8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12A7A9-BB9D-4AF9-BDBE-82490E4059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3" t="8663" r="-1083" b="-8663"/>
          <a:stretch/>
        </p:blipFill>
        <p:spPr>
          <a:xfrm>
            <a:off x="7839902" y="4596739"/>
            <a:ext cx="3315778" cy="1863046"/>
          </a:xfrm>
          <a:prstGeom prst="rect">
            <a:avLst/>
          </a:prstGeom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2BF3B263-6B9A-485E-A5FD-26FCF41218A5}"/>
              </a:ext>
            </a:extLst>
          </p:cNvPr>
          <p:cNvSpPr/>
          <p:nvPr/>
        </p:nvSpPr>
        <p:spPr>
          <a:xfrm>
            <a:off x="9552655" y="4231374"/>
            <a:ext cx="1955412" cy="1037073"/>
          </a:xfrm>
          <a:prstGeom prst="cloud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Gunakan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definisi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membangun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64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9783-B420-48CC-A2CB-7ADCBE53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Contoh_6(2):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475B3-03D6-4728-9AB3-FF4F89C7FA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Jawab:</a:t>
                </a:r>
              </a:p>
              <a:p>
                <a:pPr marL="347663" indent="0">
                  <a:buNone/>
                </a:pPr>
                <a:r>
                  <a:rPr lang="en-US" dirty="0"/>
                  <a:t>Perhatikan </a:t>
                </a:r>
                <a:r>
                  <a:rPr lang="en-US" dirty="0" err="1"/>
                  <a:t>bahwa</a:t>
                </a:r>
                <a:r>
                  <a:rPr lang="en-US" dirty="0"/>
                  <a:t>:</a:t>
                </a:r>
              </a:p>
              <a:p>
                <a:pPr marL="347663" indent="0">
                  <a:buNone/>
                </a:pPr>
                <a:r>
                  <a:rPr lang="en-US" dirty="0" err="1"/>
                  <a:t>Himpunan</a:t>
                </a:r>
                <a:r>
                  <a:rPr lang="en-US" dirty="0"/>
                  <a:t> 3 </a:t>
                </a:r>
                <a:r>
                  <a:rPr lang="en-US" dirty="0" err="1"/>
                  <a:t>polinom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basis </a:t>
                </a:r>
                <a:r>
                  <a:rPr lang="en-US" dirty="0" err="1"/>
                  <a:t>bagi</a:t>
                </a:r>
                <a:r>
                  <a:rPr lang="en-US" dirty="0"/>
                  <a:t> </a:t>
                </a:r>
                <a:r>
                  <a:rPr lang="en-US" dirty="0" err="1"/>
                  <a:t>polinom</a:t>
                </a:r>
                <a:r>
                  <a:rPr lang="en-US" dirty="0"/>
                  <a:t> </a:t>
                </a:r>
                <a:r>
                  <a:rPr lang="en-US" dirty="0" err="1"/>
                  <a:t>orde</a:t>
                </a:r>
                <a:r>
                  <a:rPr lang="en-US" dirty="0"/>
                  <a:t> 2,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polinom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dapat </a:t>
                </a:r>
                <a:r>
                  <a:rPr lang="en-US" dirty="0" err="1"/>
                  <a:t>ditulis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:</a:t>
                </a:r>
              </a:p>
              <a:p>
                <a:pPr marL="34766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347663" indent="0">
                  <a:buNone/>
                </a:pPr>
                <a:r>
                  <a:rPr lang="en-US" dirty="0" err="1"/>
                  <a:t>Samakan</a:t>
                </a:r>
                <a:r>
                  <a:rPr lang="en-US" dirty="0"/>
                  <a:t> </a:t>
                </a:r>
                <a:r>
                  <a:rPr lang="en-US" dirty="0" err="1"/>
                  <a:t>suku-suku</a:t>
                </a:r>
                <a:r>
                  <a:rPr lang="en-US" dirty="0"/>
                  <a:t> </a:t>
                </a:r>
                <a:r>
                  <a:rPr lang="en-US" dirty="0" err="1"/>
                  <a:t>sejenis</a:t>
                </a:r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diperoleh</a:t>
                </a:r>
                <a:r>
                  <a:rPr lang="en-US" dirty="0"/>
                  <a:t> SPL</a:t>
                </a:r>
              </a:p>
              <a:p>
                <a:pPr marL="34766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34766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  <a:p>
                <a:pPr marL="34766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347663" indent="0">
                  <a:buNone/>
                </a:pP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solusi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D475B3-03D6-4728-9AB3-FF4F89C7F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3182" b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57DFB-2F08-46A8-9317-15D078C7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0E65-CC13-4934-B766-E07AF935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9B6F1-4F12-40EF-BAD2-90FC4D1C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3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D66A-7442-4D27-83BD-803066BE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E77E-2C5F-420C-AE20-40B2F6BC3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spcBef>
                <a:spcPts val="600"/>
              </a:spcBef>
              <a:buNone/>
            </a:pPr>
            <a:r>
              <a:rPr lang="en-US" altLang="en-US" b="1" dirty="0"/>
              <a:t>Sub </a:t>
            </a:r>
            <a:r>
              <a:rPr lang="en-US" altLang="en-US" b="1" dirty="0" err="1"/>
              <a:t>Pokok</a:t>
            </a:r>
            <a:r>
              <a:rPr lang="en-US" altLang="en-US" b="1" dirty="0"/>
              <a:t> </a:t>
            </a:r>
            <a:r>
              <a:rPr lang="en-US" altLang="en-US" b="1" dirty="0" err="1"/>
              <a:t>Bahasan</a:t>
            </a:r>
            <a:endParaRPr lang="en-US" altLang="en-US" b="1" dirty="0"/>
          </a:p>
          <a:p>
            <a:pPr marL="990600" lvl="1" indent="-533400">
              <a:spcBef>
                <a:spcPts val="600"/>
              </a:spcBef>
            </a:pPr>
            <a:r>
              <a:rPr lang="en-US" altLang="en-US" dirty="0" err="1"/>
              <a:t>Definisi</a:t>
            </a:r>
            <a:r>
              <a:rPr lang="en-US" altLang="en-US" dirty="0"/>
              <a:t> </a:t>
            </a:r>
            <a:r>
              <a:rPr lang="en-US" altLang="en-US" dirty="0" err="1"/>
              <a:t>Transformasi</a:t>
            </a:r>
            <a:r>
              <a:rPr lang="en-US" altLang="en-US" dirty="0"/>
              <a:t> Linear</a:t>
            </a:r>
          </a:p>
          <a:p>
            <a:pPr marL="990600" lvl="1" indent="-533400">
              <a:spcBef>
                <a:spcPts val="600"/>
              </a:spcBef>
            </a:pPr>
            <a:r>
              <a:rPr lang="en-US" altLang="en-US" dirty="0" err="1"/>
              <a:t>Matriks</a:t>
            </a:r>
            <a:r>
              <a:rPr lang="en-US" altLang="en-US" dirty="0"/>
              <a:t> </a:t>
            </a:r>
            <a:r>
              <a:rPr lang="en-US" altLang="en-US" dirty="0" err="1"/>
              <a:t>Transformasi</a:t>
            </a:r>
            <a:endParaRPr lang="en-US" altLang="en-US" dirty="0"/>
          </a:p>
          <a:p>
            <a:pPr marL="990600" lvl="1" indent="-533400">
              <a:spcBef>
                <a:spcPts val="600"/>
              </a:spcBef>
            </a:pPr>
            <a:r>
              <a:rPr lang="en-US" altLang="en-US" dirty="0"/>
              <a:t>Kernel dan </a:t>
            </a:r>
            <a:r>
              <a:rPr lang="en-US" altLang="en-US" dirty="0" err="1"/>
              <a:t>Jangkauan</a:t>
            </a:r>
            <a:endParaRPr lang="en-US" altLang="en-US" dirty="0"/>
          </a:p>
          <a:p>
            <a:pPr marL="990600" lvl="1" indent="-533400">
              <a:spcBef>
                <a:spcPts val="600"/>
              </a:spcBef>
            </a:pPr>
            <a:endParaRPr lang="en-US" altLang="en-US" dirty="0"/>
          </a:p>
          <a:p>
            <a:pPr marL="609600" indent="-609600">
              <a:spcBef>
                <a:spcPts val="600"/>
              </a:spcBef>
              <a:buNone/>
            </a:pPr>
            <a:r>
              <a:rPr lang="sv-SE" altLang="en-US" sz="1800" b="1" dirty="0"/>
              <a:t>     Beberapa Aplikasi Transformasi Linear</a:t>
            </a:r>
            <a:endParaRPr lang="en-US" altLang="en-US" sz="1800" b="1" dirty="0"/>
          </a:p>
          <a:p>
            <a:pPr marL="962025" indent="-4905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800" b="1" dirty="0" err="1"/>
              <a:t>Grafika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Komputer</a:t>
            </a:r>
            <a:endParaRPr lang="en-US" altLang="en-US" sz="1800" b="1" dirty="0"/>
          </a:p>
          <a:p>
            <a:pPr marL="962025" indent="-4905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800" b="1" dirty="0" err="1"/>
              <a:t>Penyederhanaan</a:t>
            </a:r>
            <a:r>
              <a:rPr lang="en-US" altLang="en-US" sz="1800" b="1" dirty="0"/>
              <a:t> Model </a:t>
            </a:r>
            <a:r>
              <a:rPr lang="en-US" altLang="en-US" sz="1800" b="1" dirty="0" err="1"/>
              <a:t>Matematis</a:t>
            </a:r>
            <a:endParaRPr lang="en-US" altLang="en-US" sz="1800" b="1" dirty="0"/>
          </a:p>
          <a:p>
            <a:pPr marL="962025" indent="-4905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800" b="1" dirty="0" err="1"/>
              <a:t>dll</a:t>
            </a:r>
            <a:endParaRPr lang="sv-SE" altLang="en-US" sz="18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AAA92-FC60-4921-948E-EDC42429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EC684-70D0-4964-A4F0-02DBDAA4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3C27-E98F-49DA-BAA9-AF6756B8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62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ABFF-0C6D-4AEC-8D28-6C778E42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Contoh_6(3):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ACC31-2D24-4F4A-B76B-FECE89EA5D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Jadi </a:t>
                </a:r>
                <a:r>
                  <a:rPr lang="en-US" dirty="0" err="1"/>
                  <a:t>kombinasi</a:t>
                </a:r>
                <a:r>
                  <a:rPr lang="en-US" dirty="0"/>
                  <a:t> linear </a:t>
                </a:r>
                <a:r>
                  <a:rPr lang="en-US" dirty="0" err="1"/>
                  <a:t>diatas</a:t>
                </a:r>
                <a:r>
                  <a:rPr lang="en-US" dirty="0"/>
                  <a:t> </a:t>
                </a:r>
                <a:r>
                  <a:rPr lang="en-US" dirty="0" err="1"/>
                  <a:t>berbentuk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347663" indent="0">
                  <a:buNone/>
                </a:pP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</a:p>
              <a:p>
                <a:pPr marL="34766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+1(1+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347663" indent="0">
                  <a:buNone/>
                </a:pP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bersifat</a:t>
                </a:r>
                <a:r>
                  <a:rPr lang="en-US" dirty="0"/>
                  <a:t> linear </a:t>
                </a:r>
                <a:r>
                  <a:rPr lang="en-US" dirty="0" err="1"/>
                  <a:t>maka</a:t>
                </a:r>
                <a:r>
                  <a:rPr lang="en-US" dirty="0"/>
                  <a:t>:</a:t>
                </a:r>
              </a:p>
              <a:p>
                <a:pPr marL="34766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2395538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ACC31-2D24-4F4A-B76B-FECE89EA5D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F1D2D-C4E7-4AD5-8714-262AD45E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17C59-C301-4716-A1C3-2D8B0341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1262F-F84B-426D-A94B-8A14710C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92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5E30-53B3-4005-8D35-C0C04E2C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dan </a:t>
            </a:r>
            <a:r>
              <a:rPr lang="en-US" dirty="0" err="1"/>
              <a:t>Jangkauan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1EDBF-D79C-47FD-AF4E-EC67E9B22B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Misalkan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linear. </a:t>
                </a:r>
                <a:r>
                  <a:rPr lang="en-US" dirty="0" err="1"/>
                  <a:t>Semua</a:t>
                </a:r>
                <a:r>
                  <a:rPr lang="en-US" dirty="0"/>
                  <a:t> </a:t>
                </a:r>
                <a:r>
                  <a:rPr lang="en-US" dirty="0" err="1"/>
                  <a:t>unsur</a:t>
                </a:r>
                <a:r>
                  <a:rPr lang="en-US" dirty="0"/>
                  <a:t> di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yang </a:t>
                </a:r>
                <a:r>
                  <a:rPr lang="en-US" dirty="0" err="1"/>
                  <a:t>dipetakan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vector </a:t>
                </a:r>
                <a:r>
                  <a:rPr lang="en-US" dirty="0" err="1"/>
                  <a:t>nol</a:t>
                </a:r>
                <a:r>
                  <a:rPr lang="en-US" dirty="0"/>
                  <a:t> di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dinamakan kernel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notasi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347663" indent="0">
                  <a:buNone/>
                </a:pP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</a:p>
              <a:p>
                <a:pPr marL="34766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ker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347663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1EDBF-D79C-47FD-AF4E-EC67E9B22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2576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AE4C6-C745-4CE0-B54B-E438D750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D4DB3-07D1-4BF9-80EC-3D5D6495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22BC9-EA0F-4A27-9BB8-6A9F45F0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9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697B-8B69-489A-A3CE-BF05E935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Contoh_7: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72B36-2CDD-476A-8D0B-E15481C75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7663" indent="0">
                  <a:buNone/>
                </a:pPr>
                <a:r>
                  <a:rPr lang="en-US" dirty="0"/>
                  <a:t>Transformasi linear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Perhatikan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1−1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347663" indent="0">
                  <a:buNone/>
                </a:pP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pPr marL="347663" indent="0">
                  <a:buNone/>
                </a:pPr>
                <a:r>
                  <a:rPr lang="en-US" dirty="0"/>
                  <a:t>Sementara </a:t>
                </a:r>
                <a:r>
                  <a:rPr lang="en-US" dirty="0" err="1"/>
                  <a:t>itu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pPr marL="292100" indent="0">
                  <a:buNone/>
                </a:pPr>
                <a:r>
                  <a:rPr lang="en-US" dirty="0"/>
                  <a:t>Karena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dirty="0"/>
              </a:p>
              <a:p>
                <a:pPr marL="292100" indent="0">
                  <a:buNone/>
                </a:pPr>
                <a:r>
                  <a:rPr lang="en-US" dirty="0" err="1"/>
                  <a:t>Jelas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vector </a:t>
                </a:r>
                <a:r>
                  <a:rPr lang="en-US" dirty="0" err="1"/>
                  <a:t>nol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daerah</a:t>
                </a:r>
                <a:r>
                  <a:rPr lang="en-US" dirty="0"/>
                  <a:t> </a:t>
                </a:r>
                <a:r>
                  <a:rPr lang="en-US" dirty="0" err="1"/>
                  <a:t>asal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unsur</a:t>
                </a:r>
                <a:r>
                  <a:rPr lang="en-US" dirty="0"/>
                  <a:t> kernel T. </a:t>
                </a:r>
                <a:r>
                  <a:rPr lang="en-US" dirty="0" err="1"/>
                  <a:t>Tetapi</a:t>
                </a:r>
                <a:r>
                  <a:rPr lang="en-US" dirty="0"/>
                  <a:t>, </a:t>
                </a:r>
                <a:r>
                  <a:rPr lang="en-US" dirty="0" err="1"/>
                  <a:t>tak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linear </a:t>
                </a:r>
                <a:r>
                  <a:rPr lang="en-US" dirty="0" err="1"/>
                  <a:t>mempunyai</a:t>
                </a:r>
                <a:r>
                  <a:rPr lang="en-US" dirty="0"/>
                  <a:t> vector </a:t>
                </a:r>
                <a:r>
                  <a:rPr lang="en-US" dirty="0" err="1"/>
                  <a:t>tak</a:t>
                </a:r>
                <a:r>
                  <a:rPr lang="en-US" dirty="0"/>
                  <a:t> </a:t>
                </a:r>
                <a:r>
                  <a:rPr lang="en-US" dirty="0" err="1"/>
                  <a:t>nol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unsur</a:t>
                </a:r>
                <a:r>
                  <a:rPr lang="en-US" dirty="0"/>
                  <a:t>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347663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72B36-2CDD-476A-8D0B-E15481C75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61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A9CA-7730-42F6-B31A-ADB02AA4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002E6-967A-45A7-A7C3-E800B0C2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E9AA6-7DFB-4F98-8B78-93563CA8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50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445C-B68A-4C19-8485-F6587EE0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dan </a:t>
            </a:r>
            <a:r>
              <a:rPr lang="en-US" dirty="0" err="1"/>
              <a:t>Jangkauan</a:t>
            </a:r>
            <a:r>
              <a:rPr lang="en-US" dirty="0"/>
              <a:t> (2):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7D761-9451-40B3-87BE-47F94EF24D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92100" indent="0">
                  <a:buNone/>
                </a:pPr>
                <a:r>
                  <a:rPr lang="en-US" b="1" dirty="0" err="1"/>
                  <a:t>Teorema</a:t>
                </a:r>
                <a:r>
                  <a:rPr lang="en-US" b="1" dirty="0"/>
                  <a:t>:</a:t>
                </a:r>
              </a:p>
              <a:p>
                <a:pPr marL="292100" indent="0">
                  <a:buNone/>
                </a:pP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linear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subruang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292100" indent="0">
                  <a:buNone/>
                </a:pPr>
                <a:r>
                  <a:rPr lang="en-US" dirty="0" err="1"/>
                  <a:t>Bukti</a:t>
                </a:r>
                <a:r>
                  <a:rPr lang="en-US" dirty="0"/>
                  <a:t>:</a:t>
                </a:r>
              </a:p>
              <a:p>
                <a:pPr marL="292100" indent="0">
                  <a:buNone/>
                </a:pPr>
                <a:r>
                  <a:rPr lang="en-US" dirty="0" err="1"/>
                  <a:t>Ambil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sembarang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7D761-9451-40B3-87BE-47F94EF24D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2C7A-0DD8-49AF-8246-6D9C3ADB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613E9-281E-4DA0-B618-F0EAAB38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86F9B-4585-4D4E-B191-BD611550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38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308F-6E3C-4564-B565-679C1B6E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dan </a:t>
            </a:r>
            <a:r>
              <a:rPr lang="en-US" dirty="0" err="1"/>
              <a:t>Jangkauan</a:t>
            </a:r>
            <a:r>
              <a:rPr lang="en-US" dirty="0"/>
              <a:t>(3):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B5A965-14ED-4AF5-BAEF-400AC8CA4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dirty="0"/>
                  <a:t>Karena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pPr marL="347663" indent="0">
                  <a:spcBef>
                    <a:spcPts val="0"/>
                  </a:spcBef>
                  <a:buNone/>
                </a:pPr>
                <a:r>
                  <a:rPr lang="en-US" dirty="0" err="1"/>
                  <a:t>Artinya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dirty="0" err="1"/>
                  <a:t>Perhatikan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pPr marL="347663" indent="0">
                  <a:spcBef>
                    <a:spcPts val="0"/>
                  </a:spcBef>
                  <a:buNone/>
                </a:pPr>
                <a:r>
                  <a:rPr lang="en-US" dirty="0" err="1"/>
                  <a:t>Artinya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/>
                  <a:t>. Oleh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itu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≠{}</m:t>
                    </m:r>
                  </m:oMath>
                </a14:m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Karena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347663" indent="0">
                  <a:spcBef>
                    <a:spcPts val="0"/>
                  </a:spcBef>
                  <a:buNone/>
                </a:pPr>
                <a:r>
                  <a:rPr lang="en-US" dirty="0" err="1"/>
                  <a:t>Ingat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adalah ruang </a:t>
                </a:r>
                <a:r>
                  <a:rPr lang="en-US" dirty="0" err="1"/>
                  <a:t>vektor</a:t>
                </a:r>
                <a:r>
                  <a:rPr lang="en-US" dirty="0"/>
                  <a:t>,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berlaku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347663" indent="0">
                  <a:spcBef>
                    <a:spcPts val="0"/>
                  </a:spcBef>
                  <a:buNone/>
                </a:pPr>
                <a:r>
                  <a:rPr lang="en-US" dirty="0" err="1"/>
                  <a:t>Akibatnya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dirty="0"/>
              </a:p>
              <a:p>
                <a:pPr marL="347663" indent="0">
                  <a:spcBef>
                    <a:spcPts val="0"/>
                  </a:spcBef>
                  <a:buNone/>
                </a:pPr>
                <a:r>
                  <a:rPr lang="en-US" dirty="0" err="1"/>
                  <a:t>Jadi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Karena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maka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347663" indent="0">
                  <a:spcBef>
                    <a:spcPts val="0"/>
                  </a:spcBef>
                  <a:buNone/>
                </a:pPr>
                <a:r>
                  <a:rPr lang="en-US" dirty="0"/>
                  <a:t>Karena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ruang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berlaku</a:t>
                </a:r>
                <a:r>
                  <a:rPr lang="en-US" dirty="0"/>
                  <a:t>:</a:t>
                </a:r>
              </a:p>
              <a:p>
                <a:pPr marL="347663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347663" indent="0">
                  <a:spcBef>
                    <a:spcPts val="0"/>
                  </a:spcBef>
                  <a:buNone/>
                </a:pPr>
                <a:r>
                  <a:rPr lang="en-US" dirty="0" err="1"/>
                  <a:t>Jadi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err="1"/>
                  <a:t>Demikian</a:t>
                </a:r>
                <a:r>
                  <a:rPr lang="en-US" dirty="0"/>
                  <a:t> </a:t>
                </a:r>
                <a:r>
                  <a:rPr lang="en-US" dirty="0" err="1"/>
                  <a:t>terbukti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Jika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linear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subruang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B5A965-14ED-4AF5-BAEF-400AC8CA4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3788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FB435-1B80-482C-B8FD-F76E8005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ADFA7-54B1-4BED-851C-5B50231E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A0CB-C017-4C25-900F-57D89B7F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38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24E5-25F1-44E1-8131-F2EDA87C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dan </a:t>
            </a:r>
            <a:r>
              <a:rPr lang="en-US" dirty="0" err="1"/>
              <a:t>Jangkauan</a:t>
            </a:r>
            <a:r>
              <a:rPr lang="en-US" dirty="0"/>
              <a:t>(4):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D5082-8713-4769-A6ED-E693D994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C5D8D-2D96-4840-A179-227A8470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CD8D3-E17E-4CE7-BBD2-0A1948C6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5AB4D9F9-D90D-4140-9114-F276882974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9622" y="2439092"/>
                <a:ext cx="3516059" cy="119085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 typeface="Calibri" panose="020F0502020204030204" pitchFamily="34" charset="0"/>
                  <a:buNone/>
                </a:pPr>
                <a:r>
                  <a:rPr lang="en-US" dirty="0"/>
                  <a:t>Karena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subruang</a:t>
                </a:r>
                <a:r>
                  <a:rPr lang="en-US" dirty="0"/>
                  <a:t> </a:t>
                </a:r>
                <a:r>
                  <a:rPr lang="en-US" dirty="0" err="1"/>
                  <a:t>maka</a:t>
                </a:r>
                <a:r>
                  <a:rPr lang="en-US" dirty="0"/>
                  <a:t> Basis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𝐾𝑒𝑟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5AB4D9F9-D90D-4140-9114-F27688297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622" y="2439092"/>
                <a:ext cx="3516059" cy="1190850"/>
              </a:xfrm>
              <a:prstGeom prst="rect">
                <a:avLst/>
              </a:prstGeom>
              <a:blipFill>
                <a:blip r:embed="rId2"/>
                <a:stretch>
                  <a:fillRect l="-1906" t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F32CAF7-E410-4F6E-8141-CAC1AF4F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662" y="2593755"/>
            <a:ext cx="2723960" cy="28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11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07D9-AF3B-4D16-89EB-EB015909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Contoh_8: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E9BEB6-47CF-40F7-A3FA-E9C9B1B4C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7663" indent="0">
                  <a:buNone/>
                </a:pPr>
                <a:r>
                  <a:rPr lang="en-US" dirty="0"/>
                  <a:t>Diketahui </a:t>
                </a:r>
                <a:r>
                  <a:rPr lang="en-US" dirty="0" err="1"/>
                  <a:t>transformasi</a:t>
                </a:r>
                <a:r>
                  <a:rPr lang="en-US" dirty="0"/>
                  <a:t> linear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</a:p>
              <a:p>
                <a:pPr marL="34766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347663" indent="0">
                  <a:buNone/>
                </a:pPr>
                <a:r>
                  <a:rPr lang="en-US" dirty="0" err="1"/>
                  <a:t>Tentukan</a:t>
                </a:r>
                <a:r>
                  <a:rPr lang="en-US" dirty="0"/>
                  <a:t> basis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dimensi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7663" indent="0">
                  <a:buNone/>
                </a:pPr>
                <a:r>
                  <a:rPr lang="en-US" dirty="0" err="1"/>
                  <a:t>Jawab</a:t>
                </a:r>
                <a:r>
                  <a:rPr lang="en-US" dirty="0"/>
                  <a:t>:</a:t>
                </a:r>
              </a:p>
              <a:p>
                <a:pPr marL="347663" indent="0">
                  <a:buNone/>
                </a:pPr>
                <a:r>
                  <a:rPr lang="en-US" dirty="0" err="1"/>
                  <a:t>Perhatikan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,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pPr marL="347663" indent="0">
                  <a:buNone/>
                </a:pP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eqAr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=0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E9BEB6-47CF-40F7-A3FA-E9C9B1B4C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142D1-4AD4-4542-96D3-1C199C17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E2701-CB2B-4CDE-8065-22968ED4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7DC3B-F7CD-4869-BC01-52693FC5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54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6FFF-36DD-4157-87B8-EE8169A0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Contoh_8(2):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3CEBC-9BC1-4B9C-8267-04D5CB1BA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Ini </a:t>
                </a:r>
                <a:r>
                  <a:rPr lang="en-US" dirty="0" err="1"/>
                  <a:t>memberikan</a:t>
                </a: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347663" indent="0">
                  <a:buNone/>
                </a:pPr>
                <a:r>
                  <a:rPr lang="en-US" dirty="0" err="1"/>
                  <a:t>Sehingga</a:t>
                </a:r>
                <a:endParaRPr lang="en-US" dirty="0"/>
              </a:p>
              <a:p>
                <a:pPr marL="34766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347663" indent="0">
                  <a:buNone/>
                </a:pPr>
                <a:r>
                  <a:rPr lang="en-US" dirty="0" err="1"/>
                  <a:t>Jadi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</a:t>
                </a:r>
                <a:r>
                  <a:rPr lang="en-US" dirty="0" err="1"/>
                  <a:t>bagi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endParaRPr lang="en-US" dirty="0"/>
              </a:p>
              <a:p>
                <a:pPr marL="34766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3CEBC-9BC1-4B9C-8267-04D5CB1BA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49726-2EBD-46F5-9E71-DBF44065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9BBD-1562-41BF-920E-BA8A2DFB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01A0C-C9B2-495F-89D3-1DD6FDE6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2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2730-068B-4EDB-A0A3-E146F1C0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Contoh_8(3):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2FDF6-AD88-463D-9DC4-9E5371D4F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/>
                  <a:t>Dengan </a:t>
                </a:r>
                <a:r>
                  <a:rPr lang="en-US" dirty="0" err="1"/>
                  <a:t>melakukan</a:t>
                </a:r>
                <a:r>
                  <a:rPr lang="en-US" dirty="0"/>
                  <a:t> OBE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: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didapat</a:t>
                </a:r>
                <a:endParaRPr lang="en-US" dirty="0"/>
              </a:p>
              <a:p>
                <a:pPr marL="347663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−1/2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347663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~…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347663" indent="0">
                  <a:spcBef>
                    <a:spcPts val="600"/>
                  </a:spcBef>
                  <a:buNone/>
                </a:pP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demikian</a:t>
                </a:r>
                <a:r>
                  <a:rPr lang="en-US" dirty="0"/>
                  <a:t>, Basis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={}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nulitasnya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nol</a:t>
                </a:r>
                <a:endParaRPr lang="en-US" dirty="0"/>
              </a:p>
              <a:p>
                <a:pPr marL="347663" indent="0">
                  <a:spcBef>
                    <a:spcPts val="600"/>
                  </a:spcBef>
                  <a:buNone/>
                </a:pPr>
                <a:r>
                  <a:rPr lang="en-US" dirty="0" err="1"/>
                  <a:t>Perhatikan</a:t>
                </a:r>
                <a:r>
                  <a:rPr lang="en-US" dirty="0"/>
                  <a:t> </a:t>
                </a:r>
                <a:r>
                  <a:rPr lang="en-US" dirty="0" err="1"/>
                  <a:t>hasil</a:t>
                </a:r>
                <a:r>
                  <a:rPr lang="en-US" dirty="0"/>
                  <a:t> OBE, </a:t>
                </a:r>
                <a:r>
                  <a:rPr lang="en-US" dirty="0" err="1"/>
                  <a:t>maka</a:t>
                </a:r>
                <a:r>
                  <a:rPr lang="en-US" dirty="0"/>
                  <a:t> basis </a:t>
                </a:r>
                <a:r>
                  <a:rPr lang="en-US" dirty="0" err="1"/>
                  <a:t>ruang</a:t>
                </a:r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:</a:t>
                </a:r>
              </a:p>
              <a:p>
                <a:pPr marL="347663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347663" indent="0">
                  <a:spcBef>
                    <a:spcPts val="600"/>
                  </a:spcBef>
                  <a:buNone/>
                </a:pPr>
                <a:r>
                  <a:rPr lang="en-US" dirty="0"/>
                  <a:t>Oleh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itu</a:t>
                </a:r>
                <a:r>
                  <a:rPr lang="en-US" dirty="0"/>
                  <a:t>, basis </a:t>
                </a:r>
                <a:r>
                  <a:rPr lang="en-US" dirty="0" err="1"/>
                  <a:t>jangkauan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347663" indent="0">
                  <a:spcBef>
                    <a:spcPts val="600"/>
                  </a:spcBef>
                  <a:buNone/>
                </a:pP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𝑟𝑎𝑛𝑘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dimensi</a:t>
                </a:r>
                <a:r>
                  <a:rPr lang="en-US" dirty="0"/>
                  <a:t> basis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)=3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2FDF6-AD88-463D-9DC4-9E5371D4F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3182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2082-5CFC-467D-AF24-5E3E3F28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EBF40-B562-45B6-BD82-33EBD77D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A579D-B669-4CE4-89C4-B2D9C87F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72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47F3-5D8D-4ABC-B296-45E162CA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Contoh_9: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4F8E22-5686-40FA-8F03-6C8E3DB1DE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92100" indent="0">
                  <a:buNone/>
                </a:pPr>
                <a:r>
                  <a:rPr lang="en-US" dirty="0"/>
                  <a:t>Diketahui </a:t>
                </a:r>
                <a:r>
                  <a:rPr lang="en-US" dirty="0" err="1"/>
                  <a:t>transformasi</a:t>
                </a:r>
                <a:r>
                  <a:rPr lang="en-US" dirty="0"/>
                  <a:t> linear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didefinisikan</a:t>
                </a:r>
                <a:r>
                  <a:rPr lang="en-US" dirty="0"/>
                  <a:t> </a:t>
                </a:r>
                <a:r>
                  <a:rPr lang="en-US" dirty="0" err="1"/>
                  <a:t>oleh</a:t>
                </a:r>
                <a:r>
                  <a:rPr lang="en-US" dirty="0"/>
                  <a:t> </a:t>
                </a:r>
              </a:p>
              <a:p>
                <a:pPr marL="292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292100" indent="0">
                  <a:buNone/>
                </a:pPr>
                <a:r>
                  <a:rPr lang="en-US" dirty="0" err="1"/>
                  <a:t>Tentukan</a:t>
                </a:r>
                <a:r>
                  <a:rPr lang="en-US" dirty="0"/>
                  <a:t> basis kernel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nulitasnya</a:t>
                </a:r>
                <a:endParaRPr lang="en-US" dirty="0"/>
              </a:p>
              <a:p>
                <a:pPr marL="292100" indent="0">
                  <a:buNone/>
                </a:pPr>
                <a:r>
                  <a:rPr lang="en-US" dirty="0" err="1"/>
                  <a:t>Jawab</a:t>
                </a:r>
                <a:r>
                  <a:rPr lang="en-US" dirty="0"/>
                  <a:t>:</a:t>
                </a:r>
              </a:p>
              <a:p>
                <a:pPr marL="292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4F8E22-5686-40FA-8F03-6C8E3DB1D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855D6-FD79-4F5B-9877-1E2E11AD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1E864-DC8D-4974-8CDF-5590EBD3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8633A-6BF1-46A3-B209-31341A48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6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CEE8-CCE8-46EB-AF59-4F9142F5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C68597-2D36-4F32-A455-AC405CA14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D" sz="2800" dirty="0"/>
                  <a:t>M</a:t>
                </a:r>
                <a:r>
                  <a:rPr lang="en-US" altLang="en-US" sz="2800" dirty="0" err="1"/>
                  <a:t>isalkan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dan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adalah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ruang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vektor</a:t>
                </a:r>
                <a:r>
                  <a:rPr lang="en-US" altLang="en-US" sz="2800" dirty="0"/>
                  <a:t>,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dinamakan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transformasi</a:t>
                </a:r>
                <a:r>
                  <a:rPr lang="en-US" altLang="en-US" sz="2800" dirty="0"/>
                  <a:t> linear, </a:t>
                </a:r>
                <a:r>
                  <a:rPr lang="en-US" altLang="en-US" sz="2800" dirty="0" err="1"/>
                  <a:t>jika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untuk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setiap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en-US" sz="2800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dan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berlaku</a:t>
                </a:r>
                <a:r>
                  <a:rPr lang="en-US" altLang="en-US" sz="2800" dirty="0"/>
                  <a:t> :</a:t>
                </a:r>
              </a:p>
              <a:p>
                <a:pPr lvl="1"/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alt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⃗"/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800" dirty="0"/>
              </a:p>
              <a:p>
                <a:pPr marL="0" indent="0">
                  <a:buNone/>
                </a:pPr>
                <a:r>
                  <a:rPr lang="en-US" altLang="en-US" sz="2800" dirty="0" err="1"/>
                  <a:t>Jika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en-US" sz="2800" dirty="0" err="1"/>
                  <a:t>maka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dinamakan</a:t>
                </a:r>
                <a:r>
                  <a:rPr lang="en-US" altLang="en-US" sz="2800" dirty="0"/>
                  <a:t> operator linear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C68597-2D36-4F32-A455-AC405CA14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7FBD8-3F81-433A-A01A-B14FCDE1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87F60-A967-4B37-84CA-0BCC5170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E6682-0CF9-4078-8F72-269275FF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21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36B-0763-4C2B-9147-295F1465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Contoh_9(2):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D6E3C4-0B5C-4299-8915-5B97F50F7D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Jadi,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292100" indent="0">
                  <a:buNone/>
                </a:pPr>
                <a:r>
                  <a:rPr lang="en-US" dirty="0"/>
                  <a:t>Basis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Nulitasnya</a:t>
                </a:r>
                <a:r>
                  <a:rPr lang="en-US" dirty="0"/>
                  <a:t>?</a:t>
                </a:r>
              </a:p>
              <a:p>
                <a:pPr marL="2921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ruang</a:t>
                </a:r>
                <a:r>
                  <a:rPr lang="en-US" dirty="0"/>
                  <a:t> </a:t>
                </a:r>
                <a:r>
                  <a:rPr lang="en-US" dirty="0" err="1"/>
                  <a:t>solusi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</a:p>
              <a:p>
                <a:pPr marL="292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292100" indent="0">
                  <a:buNone/>
                </a:pPr>
                <a:r>
                  <a:rPr lang="en-US" dirty="0" err="1"/>
                  <a:t>Dengan</a:t>
                </a:r>
                <a:r>
                  <a:rPr lang="en-US" dirty="0"/>
                  <a:t> OBE</a:t>
                </a:r>
              </a:p>
              <a:p>
                <a:pPr marL="292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D6E3C4-0B5C-4299-8915-5B97F50F7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2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A8B16-F1EC-4661-A96E-1E0F8C55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E2C61-85C6-467E-84DB-063946C1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A51A5-AB34-4506-ABFE-09E805B2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5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515E-E686-4DD2-9BFC-065ECA9D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Contoh_9(3):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BDB4C-170A-4B1B-AF3F-7B19FCF91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ruang</a:t>
                </a:r>
                <a:r>
                  <a:rPr lang="en-US" dirty="0"/>
                  <a:t> </a:t>
                </a:r>
                <a:r>
                  <a:rPr lang="en-US" dirty="0" err="1"/>
                  <a:t>solusi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yaitu</a:t>
                </a:r>
                <a:endParaRPr lang="en-US" dirty="0"/>
              </a:p>
              <a:p>
                <a:pPr marL="34766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eqAr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eqAr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</m:eqAr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347663" indent="0">
                  <a:buNone/>
                </a:pPr>
                <a:r>
                  <a:rPr lang="en-US" dirty="0" err="1"/>
                  <a:t>Jadi</a:t>
                </a:r>
                <a:r>
                  <a:rPr lang="en-US" dirty="0"/>
                  <a:t> Basis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adalah</a:t>
                </a:r>
              </a:p>
              <a:p>
                <a:pPr marL="34766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347663" indent="0">
                  <a:buNone/>
                </a:pPr>
                <a:r>
                  <a:rPr lang="en-US" dirty="0" err="1"/>
                  <a:t>Nulitas</a:t>
                </a:r>
                <a:r>
                  <a:rPr lang="en-US" dirty="0"/>
                  <a:t> = </a:t>
                </a:r>
                <a:r>
                  <a:rPr lang="en-US" dirty="0" err="1"/>
                  <a:t>Dimensi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BDB4C-170A-4B1B-AF3F-7B19FCF91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76" b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04B6-7E2F-403C-A967-8EDB78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8050D-D9DC-4CCC-960D-AB1009B7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A1DA7-7648-44A5-8DC3-CAD92225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34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7E4C-CD7C-4631-8BA1-D06D8754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11460-3510-40E1-8696-B33D8A747F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Suatu </a:t>
                </a:r>
                <a:r>
                  <a:rPr lang="en-US" dirty="0" err="1"/>
                  <a:t>transformasi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didefinisikan</a:t>
                </a:r>
                <a:r>
                  <a:rPr lang="en-US" dirty="0"/>
                  <a:t> </a:t>
                </a:r>
                <a:r>
                  <a:rPr lang="en-US" dirty="0" err="1"/>
                  <a:t>oleh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398463" indent="0">
                  <a:buNone/>
                </a:pPr>
                <a:r>
                  <a:rPr lang="en-US" dirty="0" err="1"/>
                  <a:t>Periksa</a:t>
                </a:r>
                <a:r>
                  <a:rPr lang="en-US" dirty="0"/>
                  <a:t> </a:t>
                </a:r>
                <a:r>
                  <a:rPr lang="en-US" dirty="0" err="1"/>
                  <a:t>apakah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linear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diberikan</a:t>
                </a:r>
                <a:r>
                  <a:rPr lang="en-US" dirty="0"/>
                  <a:t> </a:t>
                </a:r>
                <a:r>
                  <a:rPr lang="en-US" dirty="0" err="1"/>
                  <a:t>oleh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=7+2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7663" indent="0">
                  <a:buNone/>
                </a:pPr>
                <a:r>
                  <a:rPr lang="en-US" dirty="0"/>
                  <a:t> </a:t>
                </a:r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[3−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804863" indent="-457200">
                  <a:buFont typeface="+mj-lt"/>
                  <a:buAutoNum type="arabicPeriod" startAt="2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11460-3510-40E1-8696-B33D8A747F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23E2-163D-41A3-B73D-6F8CB239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F66C4-8632-4588-B069-3D3ADACB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6681-1B52-44DF-A138-4C324674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41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2796-7D1A-4492-83B9-8D83AFC1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BCCCC-E860-4D70-887B-5AC59F8AF9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Suatu </a:t>
                </a:r>
                <a:r>
                  <a:rPr lang="en-US" dirty="0" err="1"/>
                  <a:t>transformasi</a:t>
                </a:r>
                <a:r>
                  <a:rPr lang="en-US" dirty="0"/>
                  <a:t> linear,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yang </a:t>
                </a:r>
                <a:r>
                  <a:rPr lang="en-US" dirty="0" err="1"/>
                  <a:t>diilustrasikan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eqAr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eqAr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:r>
                  <a:rPr lang="en-US" dirty="0" err="1"/>
                  <a:t>hasil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dirty="0" err="1"/>
                  <a:t>Tentukan</a:t>
                </a:r>
                <a:r>
                  <a:rPr lang="en-US" dirty="0"/>
                  <a:t> basis kernel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jangkauan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BCCCC-E860-4D70-887B-5AC59F8AF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2576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04E0A-0372-41EF-BB80-07B4A1E0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EAEBD-D99E-4429-96B8-9D523ECA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F2CC4-253F-4320-8EE6-5E5B3C20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97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E43A-1B55-4CCA-95BE-C0215AFB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2ACEF-7BFA-4CCE-91DC-AC2D51AD6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en-US" dirty="0"/>
                  <a:t>Tentukan </a:t>
                </a:r>
                <a:r>
                  <a:rPr lang="en-US" i="1" dirty="0"/>
                  <a:t>rank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i="1" dirty="0" err="1"/>
                  <a:t>nulitas</a:t>
                </a:r>
                <a:r>
                  <a:rPr lang="en-US" i="1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indent="-457200">
                  <a:buFont typeface="+mj-lt"/>
                  <a:buAutoNum type="arabicPeriod" startAt="5"/>
                </a:pPr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didefinisikan</a:t>
                </a:r>
                <a:r>
                  <a:rPr lang="en-US" dirty="0"/>
                  <a:t> </a:t>
                </a:r>
                <a:r>
                  <a:rPr lang="en-US" dirty="0" err="1"/>
                  <a:t>oleh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398463" indent="0">
                  <a:buNone/>
                </a:pPr>
                <a:r>
                  <a:rPr lang="en-US" dirty="0" err="1"/>
                  <a:t>Tentukan</a:t>
                </a:r>
                <a:r>
                  <a:rPr lang="en-US" dirty="0"/>
                  <a:t> basis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basis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beserta</a:t>
                </a:r>
                <a:r>
                  <a:rPr lang="en-US" dirty="0"/>
                  <a:t> </a:t>
                </a:r>
                <a:r>
                  <a:rPr lang="en-US" dirty="0" err="1"/>
                  <a:t>dimensinya</a:t>
                </a:r>
                <a:r>
                  <a:rPr lang="en-US" dirty="0"/>
                  <a:t>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2ACEF-7BFA-4CCE-91DC-AC2D51AD6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F04B-80BD-407D-81DF-344910D8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ADC46-BFED-4877-85DF-4E479294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E6F4B-F581-4D3B-8BBA-E13AD507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38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0A97B58-47FF-4DF0-A395-67964C986D61}"/>
              </a:ext>
            </a:extLst>
          </p:cNvPr>
          <p:cNvGrpSpPr/>
          <p:nvPr/>
        </p:nvGrpSpPr>
        <p:grpSpPr>
          <a:xfrm>
            <a:off x="-32" y="10"/>
            <a:ext cx="12192031" cy="4915066"/>
            <a:chOff x="-32" y="10"/>
            <a:chExt cx="12192031" cy="4915066"/>
          </a:xfrm>
        </p:grpSpPr>
        <p:pic>
          <p:nvPicPr>
            <p:cNvPr id="6" name="Picture 5" descr="A view of a city&#10;&#10;Description automatically generated">
              <a:extLst>
                <a:ext uri="{FF2B5EF4-FFF2-40B4-BE49-F238E27FC236}">
                  <a16:creationId xmlns:a16="http://schemas.microsoft.com/office/drawing/2014/main" id="{D88C9B73-5B5D-4194-B11A-99A3DA3649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67" b="11937"/>
            <a:stretch/>
          </p:blipFill>
          <p:spPr>
            <a:xfrm>
              <a:off x="-32" y="10"/>
              <a:ext cx="12192031" cy="4915066"/>
            </a:xfrm>
            <a:prstGeom prst="rect">
              <a:avLst/>
            </a:prstGeom>
          </p:spPr>
        </p:pic>
        <p:pic>
          <p:nvPicPr>
            <p:cNvPr id="7" name="Picture 6" descr="A picture containing indoor, object&#10;&#10;Description automatically generated">
              <a:extLst>
                <a:ext uri="{FF2B5EF4-FFF2-40B4-BE49-F238E27FC236}">
                  <a16:creationId xmlns:a16="http://schemas.microsoft.com/office/drawing/2014/main" id="{FBC92B5B-54E5-4C17-BB0B-31991BB83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182" y="123679"/>
              <a:ext cx="2235298" cy="57372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B52B74-CC0E-48FA-A3CD-A1781CB02DC5}"/>
              </a:ext>
            </a:extLst>
          </p:cNvPr>
          <p:cNvSpPr txBox="1"/>
          <p:nvPr/>
        </p:nvSpPr>
        <p:spPr>
          <a:xfrm>
            <a:off x="4191455" y="5165139"/>
            <a:ext cx="3809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E7B1A-4DAE-4933-ADEA-EC67DC6A58B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273E1D80-BC64-4809-998F-F67D593D87A2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1D49B7-BA5F-4D48-BCBD-15F2E6E0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6D4900-2608-4903-874E-48F5E9E148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8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3954-1A28-4A23-8AE9-167E8397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Contoh_1: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AC7EA-82B1-4303-8ADF-9DEE35ECB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Tunjukan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dimana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linear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Jawab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Ambil</a:t>
                </a:r>
                <a:r>
                  <a:rPr lang="en-US" dirty="0"/>
                  <a:t> </a:t>
                </a:r>
                <a:r>
                  <a:rPr lang="en-US" dirty="0" err="1"/>
                  <a:t>unsur</a:t>
                </a:r>
                <a:r>
                  <a:rPr lang="en-US" dirty="0"/>
                  <a:t> </a:t>
                </a:r>
                <a:r>
                  <a:rPr lang="en-US" dirty="0" err="1"/>
                  <a:t>sembarang</a:t>
                </a:r>
                <a:r>
                  <a:rPr lang="en-US" dirty="0"/>
                  <a:t>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Misalkan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AC7EA-82B1-4303-8ADF-9DEE35ECB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CA72F-F3B2-44C9-8BAC-143B6F41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DDB9-D4E0-41D4-8F95-F82D7165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1D9D7-B547-431F-820E-9B145580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3954-1A28-4A23-8AE9-167E8397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Contoh_1(2):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AC7EA-82B1-4303-8ADF-9DEE35ECB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400050" indent="-400050">
                  <a:spcBef>
                    <a:spcPts val="600"/>
                  </a:spcBef>
                  <a:buFontTx/>
                  <a:buAutoNum type="romanLcParenBoth"/>
                  <a:tabLst>
                    <a:tab pos="1427163" algn="l"/>
                  </a:tabLst>
                </a:pPr>
                <a:r>
                  <a:rPr lang="en-US" dirty="0"/>
                  <a:t>Akan </a:t>
                </a:r>
                <a:r>
                  <a:rPr lang="en-US" dirty="0" err="1"/>
                  <a:t>ditunjukkan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: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Bef>
                    <a:spcPts val="600"/>
                  </a:spcBef>
                  <a:buNone/>
                  <a:tabLst>
                    <a:tab pos="515938" algn="l"/>
                  </a:tabLst>
                </a:pP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spcBef>
                    <a:spcPts val="600"/>
                  </a:spcBef>
                  <a:buNone/>
                  <a:tabLst>
                    <a:tab pos="1427163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  <a:tabLst>
                    <a:tab pos="1427163" algn="l"/>
                  </a:tabLst>
                </a:pPr>
                <a:r>
                  <a:rPr lang="en-US" dirty="0"/>
                  <a:t>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Bef>
                    <a:spcPts val="600"/>
                  </a:spcBef>
                  <a:buNone/>
                  <a:tabLst>
                    <a:tab pos="14271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   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  <a:tabLst>
                    <a:tab pos="1427163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Bef>
                    <a:spcPts val="600"/>
                  </a:spcBef>
                  <a:buNone/>
                  <a:tabLst>
                    <a:tab pos="1427163" algn="l"/>
                  </a:tabLst>
                </a:pPr>
                <a:r>
                  <a:rPr lang="en-US" dirty="0"/>
                  <a:t>    </a:t>
                </a:r>
                <a:r>
                  <a:rPr lang="en-US" dirty="0" err="1"/>
                  <a:t>Terbukti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AC7EA-82B1-4303-8ADF-9DEE35ECB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1" t="-2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CA72F-F3B2-44C9-8BAC-143B6F41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DDB9-D4E0-41D4-8F95-F82D7165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1D9D7-B547-431F-820E-9B145580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0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3954-1A28-4A23-8AE9-167E8397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Contoh_1(3):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AC7EA-82B1-4303-8ADF-9DEE35ECB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(ii) Akan </a:t>
                </a:r>
                <a:r>
                  <a:rPr lang="en-US" dirty="0" err="1"/>
                  <a:t>ditunjukkan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: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⃗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marL="512763" indent="0">
                  <a:buNone/>
                </a:pPr>
                <a:r>
                  <a:rPr lang="en-US" dirty="0" err="1"/>
                  <a:t>Ambil</a:t>
                </a:r>
                <a:r>
                  <a:rPr lang="en-US" dirty="0"/>
                  <a:t> </a:t>
                </a:r>
                <a:r>
                  <a:rPr lang="en-US" dirty="0" err="1"/>
                  <a:t>unsur</a:t>
                </a:r>
                <a:r>
                  <a:rPr lang="en-US" dirty="0"/>
                  <a:t> </a:t>
                </a:r>
                <a:r>
                  <a:rPr lang="en-US" dirty="0" err="1"/>
                  <a:t>sembarang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marL="512763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⃗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Jadi</a:t>
                </a:r>
                <a:r>
                  <a:rPr lang="en-US" dirty="0"/>
                  <a:t>, T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linear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AC7EA-82B1-4303-8ADF-9DEE35ECB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CA72F-F3B2-44C9-8BAC-143B6F41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DDB9-D4E0-41D4-8F95-F82D7165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1D9D7-B547-431F-820E-9B145580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1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66CA-7D45-4183-81CC-1873C8B9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Contoh_2: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40418-801C-4779-A9AF-69C64C3A8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None/>
                </a:pPr>
                <a:r>
                  <a:rPr lang="fi-FI" altLang="en-US" dirty="0"/>
                  <a:t>Misalkan </a:t>
                </a:r>
                <a14:m>
                  <m:oMath xmlns:m="http://schemas.openxmlformats.org/officeDocument/2006/math">
                    <m:r>
                      <a:rPr lang="fi-FI" alt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i-FI" altLang="en-US" dirty="0"/>
                  <a:t> merupakan suatu transformasi dari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2×2</m:t>
                        </m:r>
                      </m:sub>
                    </m:sSub>
                  </m:oMath>
                </a14:m>
                <a:r>
                  <a:rPr lang="fi-FI" altLang="en-US" dirty="0"/>
                  <a:t> ke </a:t>
                </a:r>
                <a14:m>
                  <m:oMath xmlns:m="http://schemas.openxmlformats.org/officeDocument/2006/math">
                    <m:r>
                      <a:rPr lang="fi-FI" alt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i-FI" altLang="en-US" dirty="0"/>
                  <a:t> yang didefinisikan oleh </a:t>
                </a:r>
                <a14:m>
                  <m:oMath xmlns:m="http://schemas.openxmlformats.org/officeDocument/2006/math">
                    <m:r>
                      <a:rPr lang="fi-FI" alt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i-FI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fi-FI" alt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i-FI" alt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fi-FI" altLang="en-US" i="1" dirty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fi-FI" altLang="en-US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fi-FI" alt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i-FI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i-FI" altLang="en-US" dirty="0"/>
                  <a:t>, untuk  setiap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2×2</m:t>
                        </m:r>
                      </m:sub>
                    </m:sSub>
                  </m:oMath>
                </a14:m>
                <a:r>
                  <a:rPr lang="fi-FI" altLang="en-US" dirty="0"/>
                  <a:t>, </a:t>
                </a:r>
              </a:p>
              <a:p>
                <a:pPr>
                  <a:buNone/>
                </a:pPr>
                <a:r>
                  <a:rPr lang="fi-FI" altLang="en-US" dirty="0"/>
                  <a:t>	Apakah T merupakan Transformasi linier.</a:t>
                </a:r>
              </a:p>
              <a:p>
                <a:pPr>
                  <a:buNone/>
                </a:pPr>
                <a:r>
                  <a:rPr lang="en-US" altLang="en-US" dirty="0"/>
                  <a:t>	</a:t>
                </a:r>
                <a:r>
                  <a:rPr lang="en-US" altLang="en-US" dirty="0" err="1"/>
                  <a:t>Jawab</a:t>
                </a:r>
                <a:r>
                  <a:rPr lang="en-US" altLang="en-US" dirty="0"/>
                  <a:t>:</a:t>
                </a:r>
              </a:p>
              <a:p>
                <a:pPr>
                  <a:buNone/>
                </a:pPr>
                <a:r>
                  <a:rPr lang="sv-SE" altLang="en-US" dirty="0"/>
                  <a:t>	Misalkan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2×2</m:t>
                        </m:r>
                      </m:sub>
                    </m:sSub>
                  </m:oMath>
                </a14:m>
                <a:endParaRPr lang="sv-SE" altLang="en-US" dirty="0"/>
              </a:p>
              <a:p>
                <a:pPr>
                  <a:buNone/>
                </a:pPr>
                <a:r>
                  <a:rPr lang="sv-SE" altLang="en-US" dirty="0"/>
                  <a:t>	maka  untuk setiap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sv-SE" altLang="en-US" dirty="0">
                    <a:sym typeface="Symbol" panose="05050102010706020507" pitchFamily="18" charset="2"/>
                  </a:rPr>
                  <a:t> berlaku</a:t>
                </a:r>
                <a:r>
                  <a:rPr lang="sv-SE" altLang="en-US" dirty="0"/>
                  <a:t> 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sv-SE" altLang="en-US" dirty="0"/>
              </a:p>
              <a:p>
                <a:pPr>
                  <a:buNone/>
                </a:pPr>
                <a:r>
                  <a:rPr lang="sv-SE" altLang="en-US" dirty="0"/>
                  <a:t>	Perhatikan bahwa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</m:e>
                        </m:func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sv-SE" altLang="en-US" dirty="0"/>
              </a:p>
              <a:p>
                <a:pPr>
                  <a:buNone/>
                </a:pPr>
                <a:r>
                  <a:rPr lang="sv-SE" altLang="en-US" dirty="0"/>
                  <a:t>	Jadi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sv-SE" altLang="en-US" dirty="0"/>
                  <a:t> bukan transformasi linear</a:t>
                </a:r>
              </a:p>
              <a:p>
                <a:pPr>
                  <a:buNone/>
                </a:pPr>
                <a:endParaRPr lang="sv-SE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740418-801C-4779-A9AF-69C64C3A8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700AC-EE93-4E36-8018-902339AE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A1F0-8E4B-40B9-9946-1AFDEE0C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5FB05-9431-4FDE-9B7E-81D936FD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0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E3A1-0A2B-4EB9-9F97-25A9EE32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Contoh_3: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67711A-C9B3-444E-9066-46E5C6A86F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None/>
                </a:pPr>
                <a:r>
                  <a:rPr lang="fi-FI" altLang="en-US" dirty="0"/>
                  <a:t>Diketahui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i-FI" altLang="en-US" dirty="0"/>
                  <a:t>(Polinom orde dua)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i-FI" altLang="en-US" dirty="0"/>
                  <a:t>, dimana</a:t>
                </a:r>
                <a:br>
                  <a:rPr lang="fi-FI" alt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altLang="en-US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i-FI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𝑏𝑥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i-FI" altLang="en-US" dirty="0"/>
              </a:p>
              <a:p>
                <a:pPr>
                  <a:buNone/>
                </a:pPr>
                <a:r>
                  <a:rPr lang="fi-FI" altLang="en-US" dirty="0"/>
                  <a:t>	a. Apakah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i-FI" altLang="en-US" dirty="0"/>
                  <a:t> merupakan transformasi linear</a:t>
                </a:r>
              </a:p>
              <a:p>
                <a:pPr>
                  <a:buNone/>
                </a:pPr>
                <a:r>
                  <a:rPr lang="fi-FI" altLang="en-US" dirty="0"/>
                  <a:t>	b. Tentukan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i-FI" altLang="en-US" dirty="0"/>
              </a:p>
              <a:p>
                <a:pPr>
                  <a:buNone/>
                </a:pPr>
                <a:r>
                  <a:rPr lang="en-US" altLang="en-US" dirty="0"/>
                  <a:t>	</a:t>
                </a:r>
                <a:r>
                  <a:rPr lang="en-US" altLang="en-US" dirty="0" err="1"/>
                  <a:t>Jawab</a:t>
                </a:r>
                <a:r>
                  <a:rPr lang="en-US" altLang="en-US" dirty="0"/>
                  <a:t>:</a:t>
                </a:r>
              </a:p>
              <a:p>
                <a:pPr>
                  <a:buNone/>
                </a:pPr>
                <a:r>
                  <a:rPr lang="sv-SE" altLang="en-US" dirty="0"/>
                  <a:t>	a. Ambil unsur sembarang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v-SE" altLang="en-US" dirty="0"/>
              </a:p>
              <a:p>
                <a:pPr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v-SE" altLang="en-US" dirty="0"/>
                  <a:t> dan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v-SE" altLang="en-US" dirty="0"/>
              </a:p>
              <a:p>
                <a:pPr algn="just">
                  <a:buNone/>
                </a:pPr>
                <a:r>
                  <a:rPr lang="sv-SE" altLang="en-US" dirty="0"/>
                  <a:t>		  Sehingga </a:t>
                </a: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en-U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v-SE" alt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67711A-C9B3-444E-9066-46E5C6A86F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3D019-FAA4-4283-A8FC-3480FA40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62054-FFF2-47A4-B1D8-0A3A299A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9E0FB-4A29-4A1D-88F9-AA6B2486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8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B5AA-4212-48E0-8B72-12338602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Contoh_3(2):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4B5DF9-F2BF-45C6-849C-62D9DA732C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622300" indent="0">
                  <a:buNone/>
                </a:pPr>
                <a:r>
                  <a:rPr lang="en-US" dirty="0"/>
                  <a:t>Perhatikan </a:t>
                </a:r>
                <a:r>
                  <a:rPr lang="en-US" dirty="0" err="1"/>
                  <a:t>bahwa</a:t>
                </a:r>
                <a:endParaRPr lang="en-US" dirty="0"/>
              </a:p>
              <a:p>
                <a:pPr marL="622300" indent="0" algn="just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alt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dirty="0"/>
                  <a:t> </a:t>
                </a:r>
              </a:p>
              <a:p>
                <a:pPr marL="1536700" indent="0" algn="just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altLang="en-US" dirty="0"/>
                  <a:t> </a:t>
                </a:r>
              </a:p>
              <a:p>
                <a:pPr marL="1536700" indent="0" algn="just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+(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+(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sv-SE" altLang="en-US" dirty="0"/>
                  <a:t> </a:t>
                </a:r>
              </a:p>
              <a:p>
                <a:pPr marL="1536700" indent="0" algn="just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sv-SE" altLang="en-US" dirty="0"/>
                  <a:t> </a:t>
                </a:r>
              </a:p>
              <a:p>
                <a:pPr marL="1536700" indent="0" algn="just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altLang="en-US" dirty="0"/>
                  <a:t> </a:t>
                </a:r>
              </a:p>
              <a:p>
                <a:pPr marL="622300" indent="0" algn="just">
                  <a:buNone/>
                </a:pPr>
                <a:endParaRPr lang="sv-SE" altLang="en-US" dirty="0"/>
              </a:p>
              <a:p>
                <a:pPr marL="622300" indent="0" algn="just">
                  <a:buNone/>
                </a:pPr>
                <a:r>
                  <a:rPr lang="sv-SE" altLang="en-US" dirty="0"/>
                  <a:t>Jadi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4B5DF9-F2BF-45C6-849C-62D9DA732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F247F-F4B1-48AA-950D-35FF0215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F966C-17A5-4052-A2D5-6F28BEAE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2F1CB-FA06-481A-8D98-E8749CA4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98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SA">
      <a:majorFont>
        <a:latin typeface="Adobe Myungjo Std M"/>
        <a:ea typeface=""/>
        <a:cs typeface=""/>
      </a:majorFont>
      <a:minorFont>
        <a:latin typeface="Adobe Myungjo Std M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90515E445B35489973BA4D34F14310" ma:contentTypeVersion="3" ma:contentTypeDescription="Create a new document." ma:contentTypeScope="" ma:versionID="50de799bdec6a98e1f876beb0392b4be">
  <xsd:schema xmlns:xsd="http://www.w3.org/2001/XMLSchema" xmlns:xs="http://www.w3.org/2001/XMLSchema" xmlns:p="http://schemas.microsoft.com/office/2006/metadata/properties" xmlns:ns2="031ff12b-0104-4327-acd1-8a4e6c744f5c" targetNamespace="http://schemas.microsoft.com/office/2006/metadata/properties" ma:root="true" ma:fieldsID="cfd0583bc29e9d3e28920718d839be57" ns2:_="">
    <xsd:import namespace="031ff12b-0104-4327-acd1-8a4e6c744f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ff12b-0104-4327-acd1-8a4e6c744f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54C7B7-EED6-4002-A721-636813ADAACA}"/>
</file>

<file path=customXml/itemProps2.xml><?xml version="1.0" encoding="utf-8"?>
<ds:datastoreItem xmlns:ds="http://schemas.openxmlformats.org/officeDocument/2006/customXml" ds:itemID="{F5BCC444-AC90-443A-B844-909ED712D7F9}"/>
</file>

<file path=customXml/itemProps3.xml><?xml version="1.0" encoding="utf-8"?>
<ds:datastoreItem xmlns:ds="http://schemas.openxmlformats.org/officeDocument/2006/customXml" ds:itemID="{82535725-EDFA-4DE3-9A5D-FBCE7B314B9C}"/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1769</Words>
  <Application>Microsoft Office PowerPoint</Application>
  <PresentationFormat>Widescreen</PresentationFormat>
  <Paragraphs>352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Adobe Myungjo Std M</vt:lpstr>
      <vt:lpstr>Arial</vt:lpstr>
      <vt:lpstr>Calibri</vt:lpstr>
      <vt:lpstr>Cambria Math</vt:lpstr>
      <vt:lpstr>Retrospect</vt:lpstr>
      <vt:lpstr>PowerPoint Presentation</vt:lpstr>
      <vt:lpstr>Transformasi Linear</vt:lpstr>
      <vt:lpstr>Definisi Transformasi Linear</vt:lpstr>
      <vt:lpstr>Contoh_1:</vt:lpstr>
      <vt:lpstr>Contoh_1(2):</vt:lpstr>
      <vt:lpstr>Contoh_1(3):</vt:lpstr>
      <vt:lpstr>Contoh_2:</vt:lpstr>
      <vt:lpstr>Contoh_3:</vt:lpstr>
      <vt:lpstr>Contoh_3(2):</vt:lpstr>
      <vt:lpstr>Contoh_3(3)</vt:lpstr>
      <vt:lpstr>Matriks Transformasi</vt:lpstr>
      <vt:lpstr>Contoh_4:</vt:lpstr>
      <vt:lpstr>Matriks Transformasi(2)</vt:lpstr>
      <vt:lpstr>Contoh_5:</vt:lpstr>
      <vt:lpstr>Contoh_5(2):</vt:lpstr>
      <vt:lpstr>Contoh_5(3):</vt:lpstr>
      <vt:lpstr>Contoh_5(4):</vt:lpstr>
      <vt:lpstr>Contoh_6:</vt:lpstr>
      <vt:lpstr>Contoh_6(2):</vt:lpstr>
      <vt:lpstr>Contoh_6(3):</vt:lpstr>
      <vt:lpstr>Kernel dan Jangkauan</vt:lpstr>
      <vt:lpstr>Contoh_7:</vt:lpstr>
      <vt:lpstr>Kernel dan Jangkauan (2):</vt:lpstr>
      <vt:lpstr>Kernel dan Jangkauan(3):</vt:lpstr>
      <vt:lpstr>Kernel dan Jangkauan(4):</vt:lpstr>
      <vt:lpstr>Contoh_8:</vt:lpstr>
      <vt:lpstr>Contoh_8(2):</vt:lpstr>
      <vt:lpstr>Contoh_8(3):</vt:lpstr>
      <vt:lpstr>Contoh_9:</vt:lpstr>
      <vt:lpstr>Contoh_9(2):</vt:lpstr>
      <vt:lpstr>Contoh_9(3):</vt:lpstr>
      <vt:lpstr>Latihan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RUANG VEKTOR</dc:title>
  <dc:creator>Annisa</dc:creator>
  <cp:lastModifiedBy>Annisa</cp:lastModifiedBy>
  <cp:revision>57</cp:revision>
  <dcterms:created xsi:type="dcterms:W3CDTF">2019-03-13T14:56:40Z</dcterms:created>
  <dcterms:modified xsi:type="dcterms:W3CDTF">2019-04-09T04:39:25Z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0x010100EC90515E445B35489973BA4D34F14310</vt:lpwstr>
  </property>
</Properties>
</file>