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300" r:id="rId3"/>
    <p:sldId id="302" r:id="rId4"/>
    <p:sldId id="275" r:id="rId5"/>
    <p:sldId id="276" r:id="rId6"/>
    <p:sldId id="277" r:id="rId7"/>
    <p:sldId id="29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94" r:id="rId19"/>
    <p:sldId id="289" r:id="rId20"/>
    <p:sldId id="295" r:id="rId21"/>
    <p:sldId id="296" r:id="rId22"/>
    <p:sldId id="293" r:id="rId23"/>
    <p:sldId id="301" r:id="rId24"/>
    <p:sldId id="303" r:id="rId25"/>
    <p:sldId id="29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9B3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5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38712-E332-488A-88E7-763F4972D96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EF04F-C7D2-41F9-834A-7E0DC4D0F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FAB0-7845-4601-8ED1-2F19F64BF490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9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A963-75CD-4293-92A4-FE0F5B95EE23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086E-E8DC-434E-A93D-D2E4A07B7494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1097281" y="2009550"/>
            <a:ext cx="10058400" cy="402549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08FDE-1B5D-4011-BE74-89DCEB2C5984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1"/>
            <a:ext cx="12192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569551" y="6459785"/>
            <a:ext cx="4421037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2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44ED-0FEA-4FE9-B507-D1C9088A6FA9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MUH1G3/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FD68-63CB-437E-AF0E-91C87FB56448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78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2591-B1D8-4B31-B7ED-5B104F9A1070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3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EEDF-72EE-46EE-82BA-47092F41A623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6881-27E1-4507-A3EC-282ECDB20C5F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B8AF-4A77-49D6-B7E5-BD3E1A06C2BF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04F05B-269B-4539-AB1A-65ABDD3D8163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6EFB-2A3F-40A9-8C9F-B0AAE827A16F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5F1E84-3426-47CD-9B61-FAE7CDFDA264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23602" y="64672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MUH1G3/ MATRIKS DAN RUANG VEKTOR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87158D-17E4-4343-B6E9-D09437421F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08FFD-5677-4630-A63F-F54B8878E276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8" name="Picture 7" descr="A view of a city&#10;&#10;Description automatically generated">
              <a:extLst>
                <a:ext uri="{FF2B5EF4-FFF2-40B4-BE49-F238E27FC236}">
                  <a16:creationId xmlns:a16="http://schemas.microsoft.com/office/drawing/2014/main" id="{0593CF81-3B01-44BA-B265-778777533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30" name="Picture 29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6504A48E-8B65-44BC-9942-392CA42A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A99563FF-17B5-4720-B691-CCB68AB30BDA}"/>
              </a:ext>
            </a:extLst>
          </p:cNvPr>
          <p:cNvSpPr txBox="1">
            <a:spLocks/>
          </p:cNvSpPr>
          <p:nvPr/>
        </p:nvSpPr>
        <p:spPr>
          <a:xfrm>
            <a:off x="1097280" y="4787874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 DAN OPERASINYA(2)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EB514A6-5837-45A3-9AE7-021A8BF186C0}"/>
              </a:ext>
            </a:extLst>
          </p:cNvPr>
          <p:cNvSpPr txBox="1">
            <a:spLocks/>
          </p:cNvSpPr>
          <p:nvPr/>
        </p:nvSpPr>
        <p:spPr>
          <a:xfrm>
            <a:off x="1066783" y="5736141"/>
            <a:ext cx="10058400" cy="115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MUH1G3/ Matriks dan ruang vektor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FAKULTAS INFORMATIKA</a:t>
            </a:r>
          </a:p>
          <a:p>
            <a:pPr algn="ctr"/>
            <a:r>
              <a:rPr lang="en-US" sz="1400">
                <a:solidFill>
                  <a:srgbClr val="FFFFFF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Center of learning &amp; open education Telkom university</a:t>
            </a:r>
          </a:p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AD2551E-B2C6-40FF-9312-DF52934F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182" y="821075"/>
            <a:ext cx="2240280" cy="45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48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OBE :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1(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berturutan</a:t>
            </a:r>
            <a:r>
              <a:rPr lang="en-US" dirty="0"/>
              <a:t>,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1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err="1"/>
              <a:t>Jika</a:t>
            </a:r>
            <a:r>
              <a:rPr lang="en-US" dirty="0"/>
              <a:t> 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diletakan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paling </a:t>
            </a:r>
            <a:r>
              <a:rPr lang="en-US" dirty="0" err="1"/>
              <a:t>bawah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1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b="1" dirty="0" err="1"/>
              <a:t>esilon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b="1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b="1" dirty="0"/>
              <a:t>1,2, </a:t>
            </a:r>
            <a:r>
              <a:rPr lang="en-US" b="1" dirty="0" err="1"/>
              <a:t>dan</a:t>
            </a:r>
            <a:r>
              <a:rPr lang="en-US" b="1" dirty="0"/>
              <a:t> 3</a:t>
            </a:r>
            <a:r>
              <a:rPr lang="en-US" dirty="0"/>
              <a:t> (proses </a:t>
            </a:r>
            <a:r>
              <a:rPr lang="en-US" dirty="0" err="1"/>
              <a:t>eliminasi</a:t>
            </a:r>
            <a:r>
              <a:rPr lang="en-US" dirty="0"/>
              <a:t> gauss)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b="1" dirty="0" err="1"/>
              <a:t>esilon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b="1" dirty="0"/>
              <a:t> </a:t>
            </a:r>
            <a:r>
              <a:rPr lang="en-US" b="1" dirty="0" err="1"/>
              <a:t>tereduksi</a:t>
            </a:r>
            <a:r>
              <a:rPr lang="en-US" b="1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b="1" dirty="0"/>
              <a:t>1,2,3, </a:t>
            </a:r>
            <a:r>
              <a:rPr lang="en-US" b="1" dirty="0" err="1"/>
              <a:t>dan</a:t>
            </a:r>
            <a:r>
              <a:rPr lang="en-US" b="1" dirty="0"/>
              <a:t> 4</a:t>
            </a:r>
            <a:r>
              <a:rPr lang="en-US" dirty="0"/>
              <a:t> (proses </a:t>
            </a:r>
            <a:r>
              <a:rPr lang="en-US" dirty="0" err="1"/>
              <a:t>eliminasi</a:t>
            </a:r>
            <a:r>
              <a:rPr lang="en-US" dirty="0"/>
              <a:t> gauss </a:t>
            </a:r>
            <a:r>
              <a:rPr lang="en-US" dirty="0" err="1"/>
              <a:t>jordan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2C9D830-84A0-4FEB-8363-2127C27B2784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097279" y="1155938"/>
            <a:ext cx="10115203" cy="641239"/>
          </a:xfrm>
        </p:spPr>
        <p:txBody>
          <a:bodyPr>
            <a:no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Matriks_Operasi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Elementer</a:t>
            </a:r>
            <a:r>
              <a:rPr lang="en-ID" dirty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9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ID" dirty="0"/>
                  <a:t>Contoh_2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ID" dirty="0"/>
                  <a:t>	</a:t>
                </a:r>
                <a:r>
                  <a:rPr lang="en-ID" dirty="0" err="1"/>
                  <a:t>Tentukan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:r>
                  <a:rPr lang="en-ID" dirty="0" err="1"/>
                  <a:t>esilon</a:t>
                </a:r>
                <a:r>
                  <a:rPr lang="en-ID" dirty="0"/>
                  <a:t> </a:t>
                </a:r>
                <a:r>
                  <a:rPr lang="en-ID" dirty="0" err="1"/>
                  <a:t>baris</a:t>
                </a:r>
                <a:r>
                  <a:rPr lang="en-ID" dirty="0"/>
                  <a:t> </a:t>
                </a:r>
                <a:r>
                  <a:rPr lang="en-ID" dirty="0" err="1"/>
                  <a:t>tereduksi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endParaRPr lang="en-ID" dirty="0"/>
              </a:p>
              <a:p>
                <a:pPr marL="0" indent="0">
                  <a:buNone/>
                </a:pPr>
                <a:r>
                  <a:rPr lang="en-ID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78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5D1681A-187B-4ED4-B521-7D2ACC126727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108297" y="1155938"/>
            <a:ext cx="10104185" cy="641239"/>
          </a:xfrm>
        </p:spPr>
        <p:txBody>
          <a:bodyPr>
            <a:no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Matriks_Operasi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Elementer</a:t>
            </a:r>
            <a:r>
              <a:rPr lang="en-ID" dirty="0"/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0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294228" y="2009550"/>
                <a:ext cx="9777046" cy="402549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D" dirty="0" err="1">
                    <a:latin typeface="Cambria Math" panose="02040503050406030204" pitchFamily="18" charset="0"/>
                  </a:rPr>
                  <a:t>Jawab</a:t>
                </a:r>
                <a:r>
                  <a:rPr lang="en-ID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ID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D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D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</m:m>
                    <m:r>
                      <a:rPr lang="en-ID" i="1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</m:m>
                    <m:r>
                      <a:rPr lang="en-ID" i="1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33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</m:m>
                      <m:r>
                        <a:rPr lang="en-ID" i="1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</m:m>
                      <m:r>
                        <a:rPr lang="en-ID" i="1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</m:m>
                      <m:r>
                        <a:rPr lang="en-ID" i="1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533400" indent="0">
                  <a:buNone/>
                </a:pPr>
                <a:endParaRPr lang="en-US" dirty="0"/>
              </a:p>
              <a:p>
                <a:pPr marL="723900" indent="0">
                  <a:buNone/>
                </a:pPr>
                <a:r>
                  <a:rPr lang="en-ID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</m:m>
                    <m:r>
                      <a:rPr lang="en-ID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294228" y="2009550"/>
                <a:ext cx="9777046" cy="4025490"/>
              </a:xfrm>
              <a:blipFill>
                <a:blip r:embed="rId2"/>
                <a:stretch>
                  <a:fillRect l="-561" t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F0B2DA3D-9FB0-4D52-8C5E-AF162508DEB3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108298" y="1155938"/>
            <a:ext cx="8326438" cy="641239"/>
          </a:xfrm>
        </p:spPr>
        <p:txBody>
          <a:bodyPr>
            <a:no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Matriks_Operasi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Elementer</a:t>
            </a:r>
            <a:r>
              <a:rPr lang="en-ID" dirty="0"/>
              <a:t>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5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D" dirty="0" err="1">
                    <a:latin typeface="+mj-lt"/>
                  </a:rPr>
                  <a:t>Perhatikan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hasil</a:t>
                </a:r>
                <a:r>
                  <a:rPr lang="en-ID" dirty="0">
                    <a:latin typeface="+mj-lt"/>
                  </a:rPr>
                  <a:t> OBE </a:t>
                </a:r>
                <a:r>
                  <a:rPr lang="en-ID" dirty="0" err="1">
                    <a:latin typeface="+mj-lt"/>
                  </a:rPr>
                  <a:t>tersebut</a:t>
                </a:r>
                <a:endParaRPr lang="en-ID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en-ID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unsur</a:t>
                </a:r>
                <a:r>
                  <a:rPr lang="en-US" dirty="0"/>
                  <a:t> </a:t>
                </a:r>
                <a:r>
                  <a:rPr lang="en-US" dirty="0" err="1"/>
                  <a:t>tak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1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/>
                  <a:t>Pada </a:t>
                </a:r>
                <a:r>
                  <a:rPr lang="en-US" dirty="0" err="1"/>
                  <a:t>baris</a:t>
                </a:r>
                <a:r>
                  <a:rPr lang="en-US" dirty="0"/>
                  <a:t> yang </a:t>
                </a:r>
                <a:r>
                  <a:rPr lang="en-US" dirty="0" err="1"/>
                  <a:t>berturutan</a:t>
                </a:r>
                <a:r>
                  <a:rPr lang="en-US" dirty="0"/>
                  <a:t>, </a:t>
                </a:r>
                <a:r>
                  <a:rPr lang="en-US" dirty="0" err="1"/>
                  <a:t>baris</a:t>
                </a:r>
                <a:r>
                  <a:rPr lang="en-US" dirty="0"/>
                  <a:t> yang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rendah</a:t>
                </a:r>
                <a:r>
                  <a:rPr lang="en-US" dirty="0"/>
                  <a:t> </a:t>
                </a:r>
                <a:r>
                  <a:rPr lang="en-US" dirty="0" err="1"/>
                  <a:t>memuat</a:t>
                </a:r>
                <a:r>
                  <a:rPr lang="en-US" dirty="0"/>
                  <a:t> 1 </a:t>
                </a:r>
                <a:r>
                  <a:rPr lang="en-US" dirty="0" err="1"/>
                  <a:t>utama</a:t>
                </a:r>
                <a:r>
                  <a:rPr lang="en-US" dirty="0"/>
                  <a:t> yang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kanan</a:t>
                </a:r>
                <a:endParaRPr lang="en-US" dirty="0"/>
              </a:p>
              <a:p>
                <a:pPr lvl="1">
                  <a:spcBef>
                    <a:spcPts val="600"/>
                  </a:spcBef>
                </a:pPr>
                <a:r>
                  <a:rPr lang="en-US" dirty="0"/>
                  <a:t>Pada </a:t>
                </a:r>
                <a:r>
                  <a:rPr lang="en-US" dirty="0" err="1"/>
                  <a:t>kolom</a:t>
                </a:r>
                <a:r>
                  <a:rPr lang="en-US" dirty="0"/>
                  <a:t> yang </a:t>
                </a:r>
                <a:r>
                  <a:rPr lang="en-US" dirty="0" err="1"/>
                  <a:t>memuat</a:t>
                </a:r>
                <a:r>
                  <a:rPr lang="en-US" dirty="0"/>
                  <a:t> </a:t>
                </a:r>
                <a:r>
                  <a:rPr lang="en-US" dirty="0" err="1"/>
                  <a:t>unsur</a:t>
                </a:r>
                <a:r>
                  <a:rPr lang="en-US" dirty="0"/>
                  <a:t> 1 </a:t>
                </a:r>
                <a:r>
                  <a:rPr lang="en-US" dirty="0" err="1"/>
                  <a:t>utama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unsur</a:t>
                </a:r>
                <a:r>
                  <a:rPr lang="en-US" dirty="0"/>
                  <a:t> yang </a:t>
                </a:r>
                <a:r>
                  <a:rPr lang="en-US" dirty="0" err="1"/>
                  <a:t>lainnya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0</a:t>
                </a:r>
              </a:p>
              <a:p>
                <a:pPr marL="201168" lvl="1" indent="0"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201168" lvl="1" indent="0">
                  <a:spcBef>
                    <a:spcPts val="600"/>
                  </a:spcBef>
                  <a:buNone/>
                </a:pPr>
                <a:r>
                  <a:rPr lang="en-US" dirty="0"/>
                  <a:t>Oleh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, </a:t>
                </a:r>
                <a:r>
                  <a:rPr lang="en-US" dirty="0" err="1"/>
                  <a:t>eselon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tereduksi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adalah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D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78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6A1E4F1-F6D8-41F8-86FE-664DE64E21C8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097280" y="1147817"/>
            <a:ext cx="8326438" cy="641239"/>
          </a:xfrm>
        </p:spPr>
        <p:txBody>
          <a:bodyPr>
            <a:no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Matriks_Operasi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Elementer</a:t>
            </a:r>
            <a:r>
              <a:rPr lang="en-ID" dirty="0"/>
              <a:t>(7)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5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Misal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bujur</a:t>
                </a:r>
                <a:r>
                  <a:rPr lang="en-US" dirty="0"/>
                  <a:t> </a:t>
                </a:r>
                <a:r>
                  <a:rPr lang="en-US" dirty="0" err="1"/>
                  <a:t>sangkar</a:t>
                </a:r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dinamakan</a:t>
                </a:r>
                <a:r>
                  <a:rPr lang="en-US" dirty="0"/>
                  <a:t> invers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memenuhi</a:t>
                </a: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ID" dirty="0"/>
                  <a:t> </a:t>
                </a:r>
                <a:r>
                  <a:rPr lang="en-ID" dirty="0" err="1"/>
                  <a:t>Sebaliknya</a:t>
                </a:r>
                <a:r>
                  <a:rPr lang="en-ID" dirty="0"/>
                  <a:t>,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juga</a:t>
                </a:r>
                <a:r>
                  <a:rPr lang="en-US" dirty="0"/>
                  <a:t> </a:t>
                </a:r>
                <a:r>
                  <a:rPr lang="en-US" dirty="0" err="1"/>
                  <a:t>dinamakan</a:t>
                </a:r>
                <a:r>
                  <a:rPr lang="en-US" dirty="0"/>
                  <a:t> invers matriks dari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Notasi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Salah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 </a:t>
                </a:r>
                <a:r>
                  <a:rPr lang="en-US" dirty="0" err="1"/>
                  <a:t>menentukan</a:t>
                </a:r>
                <a:r>
                  <a:rPr lang="en-US" dirty="0"/>
                  <a:t> invers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OBE.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…~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Jika</a:t>
                </a:r>
                <a:r>
                  <a:rPr lang="en-US" dirty="0"/>
                  <a:t> OBE pada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identitas</a:t>
                </a:r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invers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78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5EC2B8C-2EBC-4335-BB23-FCF69087783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Invers </a:t>
            </a:r>
            <a:r>
              <a:rPr lang="en-ID" dirty="0" err="1"/>
              <a:t>Matriks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181605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ID" dirty="0"/>
                  <a:t>Tentukan </a:t>
                </a:r>
                <a:r>
                  <a:rPr lang="en-ID" dirty="0" err="1"/>
                  <a:t>matriks</a:t>
                </a:r>
                <a:r>
                  <a:rPr lang="en-ID" dirty="0"/>
                  <a:t> invers (</a:t>
                </a: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:r>
                  <a:rPr lang="en-ID" dirty="0" err="1"/>
                  <a:t>ada</a:t>
                </a:r>
                <a:r>
                  <a:rPr lang="en-ID" dirty="0"/>
                  <a:t>) </a:t>
                </a:r>
                <a:r>
                  <a:rPr lang="en-ID" dirty="0" err="1"/>
                  <a:t>dari</a:t>
                </a:r>
                <a:r>
                  <a:rPr lang="en-ID" dirty="0"/>
                  <a:t>:</a:t>
                </a:r>
              </a:p>
              <a:p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Jawab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ID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↔</m:t>
                            </m:r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D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ID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D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D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45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B335999-FB8E-43B6-80CD-DC034EB524B5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Contoh_3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93890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215265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D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pPr marL="215265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Jadi</a:t>
                </a:r>
                <a:r>
                  <a:rPr lang="en-ID" dirty="0"/>
                  <a:t>,</a:t>
                </a:r>
              </a:p>
              <a:p>
                <a:pPr marL="0" indent="0">
                  <a:buNone/>
                </a:pPr>
                <a:r>
                  <a:rPr lang="en-ID" dirty="0"/>
                  <a:t> Invers </a:t>
                </a:r>
                <a:r>
                  <a:rPr lang="en-ID" dirty="0" err="1"/>
                  <a:t>Matriks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A5A9F8C2-D941-473A-987C-EBFEF98BB645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Contoh_3(2</a:t>
            </a:r>
            <a:r>
              <a:rPr lang="en-ID" dirty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358745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D" dirty="0"/>
                  <a:t>Perhatikan </a:t>
                </a:r>
                <a:r>
                  <a:rPr lang="en-ID" dirty="0" err="1"/>
                  <a:t>bahwa</a:t>
                </a:r>
                <a:r>
                  <a:rPr lang="en-ID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dan 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697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869CFA8B-EFAC-4ADA-8002-9E4C4C48B3CE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Contoh_3(3</a:t>
            </a:r>
            <a:r>
              <a:rPr lang="en-ID" dirty="0"/>
              <a:t>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52155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F10A0F-C606-45B1-AA66-158678DFA7C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D" sz="1500" dirty="0"/>
                  <a:t>Tentukan </a:t>
                </a:r>
                <a:r>
                  <a:rPr lang="en-ID" sz="1500" dirty="0" err="1"/>
                  <a:t>matriks</a:t>
                </a:r>
                <a:r>
                  <a:rPr lang="en-ID" sz="1500" dirty="0"/>
                  <a:t> invers (</a:t>
                </a:r>
                <a:r>
                  <a:rPr lang="en-ID" sz="1500" dirty="0" err="1"/>
                  <a:t>jika</a:t>
                </a:r>
                <a:r>
                  <a:rPr lang="en-ID" sz="1500" dirty="0"/>
                  <a:t> </a:t>
                </a:r>
                <a:r>
                  <a:rPr lang="en-ID" sz="1500" dirty="0" err="1"/>
                  <a:t>ada</a:t>
                </a:r>
                <a:r>
                  <a:rPr lang="en-ID" sz="1500" dirty="0"/>
                  <a:t>) </a:t>
                </a:r>
                <a:r>
                  <a:rPr lang="en-ID" sz="1500" dirty="0" err="1"/>
                  <a:t>dari</a:t>
                </a:r>
                <a:r>
                  <a:rPr lang="en-ID" sz="1500" dirty="0"/>
                  <a:t>:</a:t>
                </a:r>
              </a:p>
              <a:p>
                <a:endParaRPr lang="en-ID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5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sz="15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e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−0.25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500" dirty="0"/>
              </a:p>
              <a:p>
                <a:pPr marL="0" indent="0">
                  <a:buNone/>
                </a:pPr>
                <a:r>
                  <a:rPr lang="en-ID" sz="1500" dirty="0" err="1"/>
                  <a:t>Jawab</a:t>
                </a:r>
                <a:r>
                  <a:rPr lang="en-ID" sz="15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ID" sz="1500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D" sz="15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D" sz="15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D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ID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D" sz="15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ID" sz="1500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500" dirty="0"/>
                  <a:t> 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ID" sz="1500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500" dirty="0"/>
              </a:p>
              <a:p>
                <a:pPr marL="0" indent="0">
                  <a:buNone/>
                </a:pPr>
                <a:r>
                  <a:rPr lang="en-US" sz="1500" dirty="0"/>
                  <a:t>Karena </a:t>
                </a:r>
                <a:r>
                  <a:rPr lang="en-US" sz="1500" dirty="0" err="1"/>
                  <a:t>terdapat</a:t>
                </a:r>
                <a:r>
                  <a:rPr lang="en-US" sz="1500" dirty="0"/>
                  <a:t> </a:t>
                </a:r>
                <a:r>
                  <a:rPr lang="en-US" sz="1500" dirty="0" err="1"/>
                  <a:t>baris</a:t>
                </a:r>
                <a:r>
                  <a:rPr lang="en-US" sz="1500" dirty="0"/>
                  <a:t> 0 </a:t>
                </a:r>
                <a:r>
                  <a:rPr lang="en-US" sz="1500" dirty="0" err="1"/>
                  <a:t>setelah</a:t>
                </a:r>
                <a:r>
                  <a:rPr lang="en-US" sz="1500" dirty="0"/>
                  <a:t> OBE (</a:t>
                </a:r>
                <a:r>
                  <a:rPr lang="en-US" sz="1500" dirty="0" err="1"/>
                  <a:t>tidak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dapat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dibentuk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menjadi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matriks</a:t>
                </a:r>
                <a:r>
                  <a:rPr lang="en-US" sz="1500" dirty="0"/>
                  <a:t> </a:t>
                </a:r>
                <a:r>
                  <a:rPr lang="en-US" sz="1500" dirty="0" err="1"/>
                  <a:t>identitas</a:t>
                </a:r>
                <a:r>
                  <a:rPr lang="en-US" sz="1500" dirty="0"/>
                  <a:t>), </a:t>
                </a:r>
                <a:r>
                  <a:rPr lang="en-US" sz="1500" dirty="0" err="1"/>
                  <a:t>maka</a:t>
                </a:r>
                <a:r>
                  <a:rPr lang="en-US" sz="1500" dirty="0"/>
                  <a:t> A </a:t>
                </a:r>
                <a:r>
                  <a:rPr lang="en-US" sz="1500" dirty="0" err="1"/>
                  <a:t>tidak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memiliki</a:t>
                </a:r>
                <a:r>
                  <a:rPr lang="en-US" sz="1500" dirty="0"/>
                  <a:t> invers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F10A0F-C606-45B1-AA66-158678DFA7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52" t="-909" b="-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0F3590-7981-4D95-ADC9-968C280F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25243-AB9C-4E71-A580-38BAD9565D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A71FB-2448-47B1-AA43-7A00C8C6F80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AAA9908-211B-460C-A646-A5BC4B3E4A69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D8232-E359-4F59-B6E8-0570CE2183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6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Diketahui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adalah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matrik</a:t>
                </a:r>
                <a:r>
                  <a:rPr lang="en-US" dirty="0" err="1">
                    <a:latin typeface="Cambria Math" panose="02040503050406030204" pitchFamily="18" charset="0"/>
                  </a:rPr>
                  <a:t>s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bujur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sangkar</a:t>
                </a:r>
                <a:r>
                  <a:rPr lang="en-US" dirty="0">
                    <a:latin typeface="Cambria Math" panose="02040503050406030204" pitchFamily="18" charset="0"/>
                  </a:rPr>
                  <a:t> yang </a:t>
                </a:r>
                <a:r>
                  <a:rPr lang="en-US" dirty="0" err="1">
                    <a:latin typeface="Cambria Math" panose="02040503050406030204" pitchFamily="18" charset="0"/>
                  </a:rPr>
                  <a:t>memiliki</a:t>
                </a:r>
                <a:r>
                  <a:rPr lang="en-US" dirty="0">
                    <a:latin typeface="Cambria Math" panose="02040503050406030204" pitchFamily="18" charset="0"/>
                  </a:rPr>
                  <a:t> invers </a:t>
                </a:r>
                <a:r>
                  <a:rPr lang="en-US" dirty="0" err="1">
                    <a:latin typeface="Cambria Math" panose="02040503050406030204" pitchFamily="18" charset="0"/>
                  </a:rPr>
                  <a:t>maka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roman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akibat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(ii)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81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8B9B61DE-38B4-4A3C-88CD-8D266242C315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Sifat-sifat</a:t>
            </a:r>
            <a:r>
              <a:rPr lang="en-ID" dirty="0"/>
              <a:t> Invers </a:t>
            </a:r>
            <a:r>
              <a:rPr lang="en-ID" dirty="0" err="1"/>
              <a:t>Matriks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9462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C154-3956-400C-B8BC-B2E47FAB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dan </a:t>
            </a:r>
            <a:r>
              <a:rPr lang="en-US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Operasinya</a:t>
            </a:r>
            <a:endParaRPr lang="en-US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50CB27-F7D3-4AED-A874-85BD13A4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6592"/>
          </a:xfrm>
        </p:spPr>
        <p:txBody>
          <a:bodyPr>
            <a:normAutofit lnSpcReduction="10000"/>
          </a:bodyPr>
          <a:lstStyle/>
          <a:p>
            <a:pPr marL="990600" lvl="1" indent="-533400">
              <a:spcBef>
                <a:spcPts val="600"/>
              </a:spcBef>
              <a:buNone/>
            </a:pPr>
            <a:r>
              <a:rPr lang="en-US" altLang="en-US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Sub </a:t>
            </a:r>
            <a:r>
              <a:rPr lang="en-US" altLang="en-US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Pokok</a:t>
            </a:r>
            <a:r>
              <a:rPr lang="en-US" altLang="en-US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en-US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Bahasan</a:t>
            </a:r>
            <a:endParaRPr lang="en-US" altLang="en-US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Pendahuluan</a:t>
            </a:r>
            <a:r>
              <a:rPr lang="en-US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 </a:t>
            </a:r>
            <a:r>
              <a:rPr lang="en-US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Jenis-jenis</a:t>
            </a:r>
            <a:r>
              <a:rPr lang="en-US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endParaRPr lang="en-US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Operasi</a:t>
            </a:r>
            <a:r>
              <a:rPr lang="en-US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endParaRPr lang="en-US" altLang="en-US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Operasi</a:t>
            </a:r>
            <a:r>
              <a:rPr lang="en-US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Baris</a:t>
            </a:r>
            <a:r>
              <a:rPr lang="en-US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Elementer</a:t>
            </a:r>
            <a:endParaRPr lang="en-US" altLang="en-US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Matriks</a:t>
            </a:r>
            <a:r>
              <a:rPr lang="en-US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Invers (</a:t>
            </a:r>
            <a:r>
              <a:rPr lang="en-US" altLang="en-US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Balikan</a:t>
            </a:r>
            <a:r>
              <a:rPr lang="en-US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</a:t>
            </a:r>
          </a:p>
          <a:p>
            <a:pPr marL="990600" lvl="1" indent="-533400">
              <a:spcBef>
                <a:spcPts val="600"/>
              </a:spcBef>
            </a:pPr>
            <a:endParaRPr lang="en-US" altLang="en-US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609600" indent="-609600">
              <a:spcBef>
                <a:spcPts val="600"/>
              </a:spcBef>
              <a:buNone/>
            </a:pPr>
            <a:r>
              <a:rPr lang="sv-SE" altLang="en-US" sz="1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 Beberapa Aplikasi Matriks</a:t>
            </a:r>
          </a:p>
          <a:p>
            <a:pPr marL="990600" lvl="1" indent="-533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v-SE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Representasi image (citra) </a:t>
            </a:r>
          </a:p>
          <a:p>
            <a:pPr marL="990600" lvl="1" indent="-533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v-SE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</a:t>
            </a:r>
            <a:r>
              <a:rPr lang="sv-SE" altLang="en-US" i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hanel</a:t>
            </a:r>
            <a:r>
              <a:rPr lang="sv-SE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</a:t>
            </a:r>
            <a:r>
              <a:rPr lang="sv-SE" altLang="en-US" i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Frequency assignment</a:t>
            </a:r>
            <a:endParaRPr lang="sv-SE" altLang="en-US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990600" lvl="1" indent="-533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v-SE" altLang="en-US" i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Operation Research</a:t>
            </a:r>
            <a:r>
              <a:rPr lang="sv-SE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  <a:p>
            <a:pPr marL="990600" lvl="1" indent="-533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sv-SE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dan lain-lain.</a:t>
            </a:r>
            <a:r>
              <a:rPr lang="en-US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9AB34-FC04-403B-8E85-66FFE736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BBFE-7DDC-45CE-A9B4-C4BA5299F4A3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1440D-4772-46F5-AFE4-079D0741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7682-9A42-4BAF-907D-04037022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07175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711CB7-2246-45BF-9DC3-10E835E290F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just"/>
                <a:r>
                  <a:rPr lang="en-US" dirty="0"/>
                  <a:t>Diketahui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algn="just"/>
                <a:r>
                  <a:rPr lang="en-US" dirty="0"/>
                  <a:t> </a:t>
                </a: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Jawab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i="1" dirty="0" err="1"/>
                  <a:t>dapat</a:t>
                </a:r>
                <a:r>
                  <a:rPr lang="en-US" i="1" dirty="0"/>
                  <a:t> </a:t>
                </a:r>
                <a:r>
                  <a:rPr lang="en-US" i="1" dirty="0" err="1"/>
                  <a:t>ditentukan</a:t>
                </a:r>
                <a:r>
                  <a:rPr lang="en-US" i="1" dirty="0"/>
                  <a:t> </a:t>
                </a:r>
                <a:r>
                  <a:rPr lang="en-US" i="1" dirty="0" err="1"/>
                  <a:t>dengan</a:t>
                </a:r>
                <a:r>
                  <a:rPr lang="en-US" i="1" dirty="0"/>
                  <a:t> </a:t>
                </a:r>
              </a:p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 err="1">
                    <a:latin typeface="+mj-lt"/>
                  </a:rPr>
                  <a:t>maka</a:t>
                </a:r>
                <a:r>
                  <a:rPr lang="en-US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2. (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sifat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Karena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711CB7-2246-45BF-9DC3-10E835E290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273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65888CF-E6FD-40FF-8029-1EAE6C22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8EA3A-648C-494B-B6C4-4703423C1E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E14AD-5BCD-482F-AF40-F60001E3339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CFF650C-C649-4FBD-A07E-DBEB13FE80A3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E24F4-3626-47C3-8537-68A8E788B0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48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4AEACE-C2B1-424C-9454-0C134872E1BE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Diketahui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Jawab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Karena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ditentukan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Hasil yang </a:t>
                </a:r>
                <a:r>
                  <a:rPr lang="en-US" dirty="0" err="1"/>
                  <a:t>sama</a:t>
                </a:r>
                <a:r>
                  <a:rPr lang="en-US" dirty="0"/>
                  <a:t> juga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didapatkan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Karena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4AEACE-C2B1-424C-9454-0C134872E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606" t="-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ED1092-FB28-4534-91BD-564B4D42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Contoh_6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2738F-628F-48BC-9780-EECA8704D1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44B86-1F56-4D7C-A5E8-F31AE67FAD4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F4B764EB-23BA-4BC7-B265-43F79381839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1568-96DA-4B61-814F-B7C249FBD9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1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BC37AF-31C7-41A3-98BF-7C67C5E628DE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Jika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matriks-matriks</a:t>
                </a:r>
                <a:r>
                  <a:rPr lang="en-US" dirty="0"/>
                  <a:t> </a:t>
                </a:r>
                <a:r>
                  <a:rPr lang="en-US" dirty="0" err="1"/>
                  <a:t>dibawah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berorde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dan </a:t>
                </a:r>
                <a:r>
                  <a:rPr lang="en-US" dirty="0" err="1"/>
                  <a:t>memiliki</a:t>
                </a:r>
                <a:r>
                  <a:rPr lang="en-US" dirty="0"/>
                  <a:t> invers.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sederhanakan</a:t>
                </a:r>
                <a:r>
                  <a:rPr lang="en-US" dirty="0"/>
                  <a:t> </a:t>
                </a:r>
                <a:r>
                  <a:rPr lang="en-US" dirty="0" err="1"/>
                  <a:t>ekspresi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 err="1"/>
                  <a:t>Jawab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300" dirty="0" err="1"/>
                  <a:t>menggunakan</a:t>
                </a:r>
                <a:r>
                  <a:rPr lang="en-US" sz="1300" dirty="0"/>
                  <a:t> </a:t>
                </a:r>
                <a:r>
                  <a:rPr lang="en-US" sz="1300" dirty="0" err="1"/>
                  <a:t>sifat</a:t>
                </a:r>
                <a:r>
                  <a:rPr lang="en-US" sz="1300" dirty="0"/>
                  <a:t> invers </a:t>
                </a:r>
                <a:r>
                  <a:rPr lang="en-US" sz="1300" dirty="0" err="1"/>
                  <a:t>ke</a:t>
                </a:r>
                <a:r>
                  <a:rPr lang="en-US" sz="1300" dirty="0"/>
                  <a:t> (ii)</a:t>
                </a:r>
              </a:p>
              <a:p>
                <a:pPr marL="3376613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300" dirty="0"/>
                  <a:t>menggunakan sifat invers </a:t>
                </a:r>
                <a:r>
                  <a:rPr lang="en-US" sz="1300" dirty="0" err="1"/>
                  <a:t>ke</a:t>
                </a:r>
                <a:r>
                  <a:rPr lang="en-US" sz="1300" dirty="0"/>
                  <a:t> (</a:t>
                </a:r>
                <a:r>
                  <a:rPr lang="en-US" sz="1300" dirty="0" err="1"/>
                  <a:t>i</a:t>
                </a:r>
                <a:r>
                  <a:rPr lang="en-US" sz="1300" dirty="0"/>
                  <a:t>)</a:t>
                </a:r>
              </a:p>
              <a:p>
                <a:pPr marL="3376613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en-US" sz="1300" dirty="0" err="1"/>
                  <a:t>karena</a:t>
                </a:r>
                <a:r>
                  <a:rPr lang="en-US" sz="13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3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3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3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3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3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3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300" dirty="0"/>
              </a:p>
              <a:p>
                <a:pPr marL="3376613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BC37AF-31C7-41A3-98BF-7C67C5E628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515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8A6073-F813-43D8-9B2A-5B21AB75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Contoh_7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F980F-4A46-4F97-9369-55E24ABAEE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BD25-E881-4E99-971A-0BCE09D33B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48C8A460-0A53-4DB1-8622-A973EB15BEF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7BC2-3903-4411-9BED-D812DF8B62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49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23714-98AA-403E-A986-F1DB9C62741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Diketahui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633413" indent="-90488"/>
                <a:r>
                  <a:rPr lang="en-US" dirty="0"/>
                  <a:t>A. </a:t>
                </a: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eselon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633413" indent="-90488"/>
                <a:r>
                  <a:rPr lang="en-US" dirty="0"/>
                  <a:t>B. </a:t>
                </a: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eselon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tereduksi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:pPr marL="468313" indent="-457200">
                  <a:buFont typeface="+mj-lt"/>
                  <a:buAutoNum type="arabicPeriod" startAt="2"/>
                </a:pP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matriks-matriks</a:t>
                </a:r>
                <a:r>
                  <a:rPr lang="en-US" dirty="0"/>
                  <a:t> </a:t>
                </a:r>
                <a:r>
                  <a:rPr lang="en-US" dirty="0" err="1"/>
                  <a:t>dibawah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berorde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dan </a:t>
                </a:r>
                <a:r>
                  <a:rPr lang="en-US" dirty="0" err="1"/>
                  <a:t>memiliki</a:t>
                </a:r>
                <a:r>
                  <a:rPr lang="en-US" dirty="0"/>
                  <a:t> invers.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sederhanakan</a:t>
                </a:r>
                <a:r>
                  <a:rPr lang="en-US" dirty="0"/>
                  <a:t> </a:t>
                </a:r>
                <a:r>
                  <a:rPr lang="en-US" dirty="0" err="1"/>
                  <a:t>ekspresi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23714-98AA-403E-A986-F1DB9C627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576" t="-257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1158D77-54C3-4FB4-A45F-EF806B33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427E0-C7C3-453D-9C43-A1EBB2EE58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AE807-C6D2-4F78-A170-814E2313E0F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E34BBEE-704C-48A9-9EE3-7DC250402007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8F6D-5323-4E68-BA98-7C41CEE814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02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F28CAC-ED5B-4684-9409-0FAEAAC20323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Menggunakan </a:t>
                </a:r>
                <a:r>
                  <a:rPr lang="en-US" dirty="0" err="1"/>
                  <a:t>Operasi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Elementer</a:t>
                </a:r>
                <a:r>
                  <a:rPr lang="en-US" dirty="0"/>
                  <a:t>, </a:t>
                </a:r>
                <a:r>
                  <a:rPr lang="en-US" dirty="0" err="1"/>
                  <a:t>tentukan</a:t>
                </a:r>
                <a:r>
                  <a:rPr lang="en-US" dirty="0"/>
                  <a:t> invers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(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F28CAC-ED5B-4684-9409-0FAEAAC20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57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88E761-584F-44C0-BD9C-C61A5B88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74F0D-1A99-405D-A55E-9C54C81CB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C2D40-1802-471B-B62D-D2A86F9C5AA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E7B43D4-8491-4A30-BD32-9B0C362AD9C3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F25F-4ADD-4ADF-857E-1377A4A188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9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68477-0AF2-4448-AD14-68833D99C4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A97B58-47FF-4DF0-A395-67964C986D61}"/>
              </a:ext>
            </a:extLst>
          </p:cNvPr>
          <p:cNvGrpSpPr/>
          <p:nvPr/>
        </p:nvGrpSpPr>
        <p:grpSpPr>
          <a:xfrm>
            <a:off x="-32" y="10"/>
            <a:ext cx="12192031" cy="4915066"/>
            <a:chOff x="-32" y="10"/>
            <a:chExt cx="12192031" cy="4915066"/>
          </a:xfrm>
        </p:grpSpPr>
        <p:pic>
          <p:nvPicPr>
            <p:cNvPr id="6" name="Picture 5" descr="A view of a city&#10;&#10;Description automatically generated">
              <a:extLst>
                <a:ext uri="{FF2B5EF4-FFF2-40B4-BE49-F238E27FC236}">
                  <a16:creationId xmlns:a16="http://schemas.microsoft.com/office/drawing/2014/main" id="{D88C9B73-5B5D-4194-B11A-99A3DA3649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667" b="11937"/>
            <a:stretch/>
          </p:blipFill>
          <p:spPr>
            <a:xfrm>
              <a:off x="-32" y="10"/>
              <a:ext cx="12192031" cy="4915066"/>
            </a:xfrm>
            <a:prstGeom prst="rect">
              <a:avLst/>
            </a:prstGeom>
          </p:spPr>
        </p:pic>
        <p:pic>
          <p:nvPicPr>
            <p:cNvPr id="7" name="Picture 6" descr="A picture containing indoor, object&#10;&#10;Description automatically generated">
              <a:extLst>
                <a:ext uri="{FF2B5EF4-FFF2-40B4-BE49-F238E27FC236}">
                  <a16:creationId xmlns:a16="http://schemas.microsoft.com/office/drawing/2014/main" id="{FBC92B5B-54E5-4C17-BB0B-31991BB83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182" y="123679"/>
              <a:ext cx="2235298" cy="57372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FB52B74-CC0E-48FA-A3CD-A1781CB02DC5}"/>
              </a:ext>
            </a:extLst>
          </p:cNvPr>
          <p:cNvSpPr txBox="1"/>
          <p:nvPr/>
        </p:nvSpPr>
        <p:spPr>
          <a:xfrm>
            <a:off x="4191455" y="5165139"/>
            <a:ext cx="3809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E7B1A-4DAE-4933-ADEA-EC67DC6A58B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AAF9086-EF62-4C7F-9938-6B96CD555C5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47C5B0-41AA-4DB2-A7EC-3C9CBB41D9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8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4052-A071-4EA6-BA2B-81D5CC9D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Review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Penjumlahan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Perkalian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Matriks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26FB3-EC32-4A1C-9448-034C0B342A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1.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Penjumlahan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Matriks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dengan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Matriks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2.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Perkalian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Matriks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dengan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Skalar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3.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Perkalian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Matriks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dengan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Matriks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𝑖𝑟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2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𝑚𝑟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𝑟𝑗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60000"/>
                                                    <a:lumOff val="4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tx2">
                                                        <a:lumMod val="60000"/>
                                                        <a:lumOff val="4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384048" lvl="2" indent="0">
                  <a:buNone/>
                </a:pP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Maka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entri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matriks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baris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kolom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adalah</a:t>
                </a: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26FB3-EC32-4A1C-9448-034C0B342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6AAC-B361-41FA-A440-8698B0EB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4EFE-2616-4BE7-B2B5-28F998CF5AF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93710-F38B-43CB-A8BF-422EB787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MUH1G3/ MATRIKS DAN RUANG VEKTOR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92558-004A-43A7-B6CA-5AA11FCC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4666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195753" y="2237874"/>
                <a:ext cx="10058399" cy="379716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ID" dirty="0"/>
                  <a:t>J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ika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diketahui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berukuran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unsur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:r>
                  <a:rPr lang="en-US" dirty="0" err="1"/>
                  <a:t>Riil</a:t>
                </a:r>
                <a:r>
                  <a:rPr lang="en-US" dirty="0"/>
                  <a:t>, </a:t>
                </a:r>
              </a:p>
              <a:p>
                <a:pPr>
                  <a:lnSpc>
                    <a:spcPct val="100000"/>
                  </a:lnSpc>
                </a:pP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operasi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 pada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memenuhi</a:t>
                </a:r>
                <a:r>
                  <a:rPr lang="en-ID" dirty="0"/>
                  <a:t> </a:t>
                </a:r>
                <a:r>
                  <a:rPr lang="en-ID" dirty="0" err="1"/>
                  <a:t>sifat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D" b="0" dirty="0"/>
              </a:p>
              <a:p>
                <a:pPr lvl="1">
                  <a:lnSpc>
                    <a:spcPct val="100000"/>
                  </a:lnSpc>
                </a:pPr>
                <a:r>
                  <a:rPr lang="en-ID" b="0" dirty="0"/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ID" b="0" dirty="0"/>
              </a:p>
              <a:p>
                <a:pPr lvl="1">
                  <a:lnSpc>
                    <a:spcPct val="100000"/>
                  </a:lnSpc>
                </a:pPr>
                <a:r>
                  <a:rPr lang="en-ID" b="0" dirty="0"/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ID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195753" y="2237874"/>
                <a:ext cx="10058399" cy="3797166"/>
              </a:xfrm>
              <a:blipFill>
                <a:blip r:embed="rId2"/>
                <a:stretch>
                  <a:fillRect l="-909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AEEBB835-C628-492E-B3C0-5DFFCFBD04B3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F299DE3-FE01-4111-9EFC-E9EFE8F8CC1E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Matriks_Perkalian</a:t>
            </a:r>
            <a:r>
              <a:rPr lang="en-ID" dirty="0"/>
              <a:t> dan </a:t>
            </a:r>
            <a:r>
              <a:rPr lang="en-ID" dirty="0" err="1"/>
              <a:t>Penjumlahan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5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ID" dirty="0"/>
                  <a:t>Contoh_1:</a:t>
                </a:r>
                <a:endParaRPr lang="en-US" dirty="0"/>
              </a:p>
              <a:p>
                <a:pPr marL="411162" lvl="1" indent="0">
                  <a:buNone/>
                </a:pPr>
                <a:r>
                  <a:rPr lang="en-ID" dirty="0" err="1"/>
                  <a:t>Diketahui</a:t>
                </a:r>
                <a:r>
                  <a:rPr lang="en-ID" dirty="0"/>
                  <a:t> </a:t>
                </a:r>
                <a:r>
                  <a:rPr lang="en-ID" dirty="0" err="1"/>
                  <a:t>matriks</a:t>
                </a:r>
                <a:r>
                  <a:rPr lang="en-ID" dirty="0"/>
                  <a:t>:</a:t>
                </a:r>
              </a:p>
              <a:p>
                <a:pPr marL="41116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pPr marL="411162" lvl="1" indent="0">
                  <a:buNone/>
                </a:pPr>
                <a:r>
                  <a:rPr lang="en-ID" dirty="0" err="1"/>
                  <a:t>Tentukan</a:t>
                </a:r>
                <a:r>
                  <a:rPr lang="en-ID" dirty="0"/>
                  <a:t> </a:t>
                </a:r>
              </a:p>
              <a:p>
                <a:pPr marL="868362" lvl="1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D" b="0" dirty="0"/>
              </a:p>
              <a:p>
                <a:pPr marL="868362" lvl="1" indent="-457200"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D" dirty="0"/>
              </a:p>
              <a:p>
                <a:pPr marL="868362" lvl="1" indent="-457200">
                  <a:buFont typeface="Calibri" pitchFamily="34" charset="0"/>
                  <a:buAutoNum type="alphaLcPeriod"/>
                </a:pPr>
                <a:r>
                  <a:rPr lang="en-ID" dirty="0" err="1"/>
                  <a:t>Apakah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D" dirty="0"/>
              </a:p>
              <a:p>
                <a:pPr marL="868362" lvl="1" indent="-457200">
                  <a:buFont typeface="Calibri" pitchFamily="34" charset="0"/>
                  <a:buAutoNum type="alphaLcPeriod"/>
                </a:pPr>
                <a:endParaRPr lang="en-ID" dirty="0"/>
              </a:p>
              <a:p>
                <a:pPr marL="868362" lvl="1" indent="-457200">
                  <a:buAutoNum type="alphaLcPeriod"/>
                </a:pPr>
                <a:endParaRPr lang="en-ID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78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7181DCE-83D7-4B68-8C5E-4103FBB7FFD9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B78D4F7-083C-43FC-A857-A1CED9593AC0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Matriks_Perkalian</a:t>
            </a:r>
            <a:r>
              <a:rPr lang="en-ID" dirty="0"/>
              <a:t> dan </a:t>
            </a:r>
            <a:r>
              <a:rPr lang="en-ID" dirty="0" err="1"/>
              <a:t>Penjumlahan</a:t>
            </a:r>
            <a:r>
              <a:rPr lang="en-ID" dirty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6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D" dirty="0"/>
                  <a:t>Jawab:</a:t>
                </a:r>
              </a:p>
              <a:p>
                <a:pPr marL="0" indent="0">
                  <a:buNone/>
                </a:pPr>
                <a:r>
                  <a:rPr lang="en-ID" b="0" dirty="0" err="1"/>
                  <a:t>Jika</a:t>
                </a:r>
                <a:r>
                  <a:rPr lang="en-ID" b="0" dirty="0"/>
                  <a:t>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maka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Oleh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ID" dirty="0"/>
                  <a:t>a.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ID" dirty="0"/>
                  <a:t>b.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D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c. Karena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berukuran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sedangkan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berukuran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(</a:t>
                </a:r>
                <a:r>
                  <a:rPr lang="en-US" b="1" dirty="0" err="1"/>
                  <a:t>Sifat</a:t>
                </a:r>
                <a:r>
                  <a:rPr lang="en-US" b="1" dirty="0"/>
                  <a:t> </a:t>
                </a:r>
                <a:r>
                  <a:rPr lang="en-US" b="1" dirty="0" err="1"/>
                  <a:t>komutatif</a:t>
                </a:r>
                <a:r>
                  <a:rPr lang="en-US" b="1" dirty="0"/>
                  <a:t> </a:t>
                </a:r>
                <a:r>
                  <a:rPr lang="en-US" b="1" dirty="0" err="1"/>
                  <a:t>perkalian</a:t>
                </a:r>
                <a:r>
                  <a:rPr lang="en-US" b="1" dirty="0"/>
                  <a:t> </a:t>
                </a:r>
                <a:r>
                  <a:rPr lang="en-US" b="1" dirty="0" err="1"/>
                  <a:t>tidak</a:t>
                </a:r>
                <a:r>
                  <a:rPr lang="en-US" b="1" dirty="0"/>
                  <a:t> </a:t>
                </a:r>
                <a:r>
                  <a:rPr lang="en-US" b="1" dirty="0" err="1"/>
                  <a:t>berlaku</a:t>
                </a:r>
                <a:r>
                  <a:rPr lang="en-US" b="1" dirty="0"/>
                  <a:t> pada </a:t>
                </a:r>
                <a:r>
                  <a:rPr lang="en-US" b="1" dirty="0" err="1"/>
                  <a:t>matriks</a:t>
                </a:r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697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26BC25E-4DA3-4026-BB7F-19373AD4CEA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467D80A-6750-40FA-AD32-1FCCAB79A2EC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Matriks_Perkalian</a:t>
            </a:r>
            <a:r>
              <a:rPr lang="en-ID" dirty="0"/>
              <a:t> dan </a:t>
            </a:r>
            <a:r>
              <a:rPr lang="en-ID" dirty="0" err="1"/>
              <a:t>Penjumlahan</a:t>
            </a:r>
            <a:r>
              <a:rPr lang="en-ID" dirty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2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altLang="en-US" b="1" dirty="0">
                    <a:latin typeface="+mj-lt"/>
                  </a:rPr>
                  <a:t>	</a:t>
                </a:r>
                <a:r>
                  <a:rPr lang="en-US" altLang="en-US" dirty="0" err="1">
                    <a:latin typeface="+mj-lt"/>
                  </a:rPr>
                  <a:t>Operasi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baris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elementer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meliputi</a:t>
                </a:r>
                <a:r>
                  <a:rPr lang="en-US" altLang="en-US" dirty="0">
                    <a:latin typeface="+mj-lt"/>
                  </a:rPr>
                  <a:t> :</a:t>
                </a:r>
              </a:p>
              <a:p>
                <a:pPr lvl="1">
                  <a:buNone/>
                </a:pPr>
                <a:r>
                  <a:rPr lang="en-US" altLang="en-US" dirty="0">
                    <a:latin typeface="+mj-lt"/>
                  </a:rPr>
                  <a:t>1. </a:t>
                </a:r>
                <a:r>
                  <a:rPr lang="en-US" altLang="en-US" dirty="0" err="1">
                    <a:latin typeface="+mj-lt"/>
                  </a:rPr>
                  <a:t>Pertukaran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Baris</a:t>
                </a:r>
                <a:r>
                  <a:rPr lang="en-US" altLang="en-US" dirty="0">
                    <a:latin typeface="+mj-lt"/>
                  </a:rPr>
                  <a:t> </a:t>
                </a:r>
              </a:p>
              <a:p>
                <a:pPr lvl="1">
                  <a:buNone/>
                </a:pPr>
                <a:r>
                  <a:rPr lang="en-US" altLang="en-US" dirty="0">
                    <a:latin typeface="+mj-lt"/>
                  </a:rPr>
                  <a:t>2. </a:t>
                </a:r>
                <a:r>
                  <a:rPr lang="en-US" altLang="en-US" dirty="0" err="1">
                    <a:latin typeface="+mj-lt"/>
                  </a:rPr>
                  <a:t>Perkalian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suatu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baris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dengan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konstanta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tak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nol</a:t>
                </a:r>
                <a:endParaRPr lang="en-US" altLang="en-US" dirty="0">
                  <a:latin typeface="+mj-lt"/>
                </a:endParaRPr>
              </a:p>
              <a:p>
                <a:pPr lvl="1">
                  <a:buNone/>
                </a:pPr>
                <a:r>
                  <a:rPr lang="en-US" altLang="en-US" dirty="0">
                    <a:latin typeface="+mj-lt"/>
                  </a:rPr>
                  <a:t>3. </a:t>
                </a:r>
                <a:r>
                  <a:rPr lang="en-US" altLang="en-US" dirty="0" err="1">
                    <a:latin typeface="+mj-lt"/>
                  </a:rPr>
                  <a:t>Penjumlahan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hasil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perkalian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suatu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baris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dengan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konstanta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tak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nol</a:t>
                </a:r>
                <a:r>
                  <a:rPr lang="en-US" altLang="en-US" dirty="0">
                    <a:latin typeface="+mj-lt"/>
                  </a:rPr>
                  <a:t> (</a:t>
                </a:r>
                <a:r>
                  <a:rPr lang="en-US" altLang="en-US" dirty="0" err="1">
                    <a:latin typeface="+mj-lt"/>
                  </a:rPr>
                  <a:t>seperti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butir</a:t>
                </a:r>
                <a:r>
                  <a:rPr lang="en-US" altLang="en-US" dirty="0">
                    <a:latin typeface="+mj-lt"/>
                  </a:rPr>
                  <a:t> 2) </a:t>
                </a:r>
                <a:r>
                  <a:rPr lang="en-US" altLang="en-US" dirty="0" err="1">
                    <a:latin typeface="+mj-lt"/>
                  </a:rPr>
                  <a:t>dengan</a:t>
                </a:r>
                <a:r>
                  <a:rPr lang="en-US" altLang="en-US" dirty="0">
                    <a:latin typeface="+mj-lt"/>
                  </a:rPr>
                  <a:t> </a:t>
                </a:r>
                <a:r>
                  <a:rPr lang="en-US" altLang="en-US" dirty="0" err="1">
                    <a:latin typeface="+mj-lt"/>
                  </a:rPr>
                  <a:t>baris</a:t>
                </a:r>
                <a:r>
                  <a:rPr lang="en-US" altLang="en-US" dirty="0">
                    <a:latin typeface="+mj-lt"/>
                  </a:rPr>
                  <a:t> yang lain. </a:t>
                </a:r>
              </a:p>
              <a:p>
                <a:r>
                  <a:rPr lang="en-ID" dirty="0" err="1">
                    <a:latin typeface="+mj-lt"/>
                  </a:rPr>
                  <a:t>Contoh</a:t>
                </a:r>
                <a:r>
                  <a:rPr lang="en-ID" dirty="0">
                    <a:latin typeface="+mj-lt"/>
                  </a:rPr>
                  <a:t> OBE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↔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265113" indent="0">
                  <a:buNone/>
                </a:pPr>
                <a:r>
                  <a:rPr lang="en-US" dirty="0">
                    <a:latin typeface="+mj-lt"/>
                  </a:rPr>
                  <a:t>“</a:t>
                </a:r>
                <a:r>
                  <a:rPr lang="en-US" dirty="0" err="1">
                    <a:latin typeface="+mj-lt"/>
                  </a:rPr>
                  <a:t>Baris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pertama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ditukar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dengan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baris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ke</a:t>
                </a:r>
                <a:r>
                  <a:rPr lang="en-US" dirty="0">
                    <a:latin typeface="+mj-lt"/>
                  </a:rPr>
                  <a:t> 2”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09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A8B90618-9EAE-4F0D-845A-07D1ADF2343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Matriks_Operasi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Elementer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</p:spTree>
    <p:extLst>
      <p:ext uri="{BB962C8B-B14F-4D97-AF65-F5344CB8AC3E}">
        <p14:creationId xmlns:p14="http://schemas.microsoft.com/office/powerpoint/2010/main" val="163890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ID" dirty="0"/>
                  <a:t>Contoh OBE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352425" indent="0">
                  <a:buNone/>
                </a:pPr>
                <a:r>
                  <a:rPr lang="en-US" dirty="0"/>
                  <a:t>“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dikalikan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½</m:t>
                    </m:r>
                  </m:oMath>
                </a14:m>
                <a:r>
                  <a:rPr lang="en-ID" dirty="0"/>
                  <a:t>”</a:t>
                </a:r>
              </a:p>
              <a:p>
                <a:r>
                  <a:rPr lang="en-ID" dirty="0" err="1"/>
                  <a:t>Contoh</a:t>
                </a:r>
                <a:r>
                  <a:rPr lang="en-ID" dirty="0"/>
                  <a:t> OBE 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ID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D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ID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352425" indent="0">
                  <a:buNone/>
                </a:pPr>
                <a:r>
                  <a:rPr lang="en-US" dirty="0"/>
                  <a:t>“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dikalikan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LALU</a:t>
                </a:r>
                <a:r>
                  <a:rPr lang="en-US" dirty="0"/>
                  <a:t> </a:t>
                </a:r>
                <a:r>
                  <a:rPr lang="en-US" dirty="0" err="1"/>
                  <a:t>ditambahkan</a:t>
                </a:r>
                <a:r>
                  <a:rPr lang="en-US" dirty="0"/>
                  <a:t> </a:t>
                </a:r>
                <a:r>
                  <a:rPr lang="en-US" b="1" dirty="0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”</a:t>
                </a:r>
                <a:endParaRPr lang="en-ID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4"/>
                <a:stretch>
                  <a:fillRect t="-1212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640919CC-DD17-4174-9EF8-FA37B38CBAF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Matriks_Operasi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Elementer</a:t>
            </a:r>
            <a:r>
              <a:rPr lang="en-ID" dirty="0"/>
              <a:t>(2)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2078" y="2415072"/>
            <a:ext cx="1317916" cy="394021"/>
          </a:xfrm>
          <a:prstGeom prst="rect">
            <a:avLst/>
          </a:prstGeom>
          <a:solidFill>
            <a:srgbClr val="E37222">
              <a:alpha val="14902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CCAEF-CA98-4C5D-9D92-5ACB3DE3FBA5}"/>
              </a:ext>
            </a:extLst>
          </p:cNvPr>
          <p:cNvSpPr/>
          <p:nvPr/>
        </p:nvSpPr>
        <p:spPr>
          <a:xfrm>
            <a:off x="7052361" y="4656281"/>
            <a:ext cx="1317916" cy="394021"/>
          </a:xfrm>
          <a:prstGeom prst="rect">
            <a:avLst/>
          </a:prstGeom>
          <a:solidFill>
            <a:srgbClr val="E37222">
              <a:alpha val="14902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dirty="0" err="1"/>
                  <a:t>Beberapa</a:t>
                </a:r>
                <a:r>
                  <a:rPr lang="en-US" dirty="0"/>
                  <a:t> </a:t>
                </a:r>
                <a:r>
                  <a:rPr lang="en-US" dirty="0" err="1"/>
                  <a:t>definisi</a:t>
                </a:r>
                <a:r>
                  <a:rPr lang="en-US" dirty="0"/>
                  <a:t> yang </a:t>
                </a:r>
                <a:r>
                  <a:rPr lang="en-US" dirty="0" err="1"/>
                  <a:t>perlu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dinamakan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tak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r>
                  <a:rPr lang="en-US" dirty="0"/>
                  <a:t> (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memuat</a:t>
                </a:r>
                <a:r>
                  <a:rPr lang="en-US" dirty="0"/>
                  <a:t> </a:t>
                </a:r>
                <a:r>
                  <a:rPr lang="en-US" dirty="0" err="1"/>
                  <a:t>unsur</a:t>
                </a:r>
                <a:r>
                  <a:rPr lang="en-US" dirty="0"/>
                  <a:t> </a:t>
                </a:r>
                <a:r>
                  <a:rPr lang="en-US" dirty="0" err="1"/>
                  <a:t>tak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r>
                  <a:rPr lang="en-US" dirty="0"/>
                  <a:t>)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 err="1"/>
                  <a:t>Bilangan</a:t>
                </a:r>
                <a:r>
                  <a:rPr lang="en-US" dirty="0"/>
                  <a:t> 1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bilangan</a:t>
                </a:r>
                <a:r>
                  <a:rPr lang="en-US" dirty="0"/>
                  <a:t> 3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dinamakan</a:t>
                </a:r>
                <a:r>
                  <a:rPr lang="en-US" dirty="0"/>
                  <a:t> </a:t>
                </a:r>
                <a:r>
                  <a:rPr lang="en-US" dirty="0" err="1"/>
                  <a:t>unsur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tak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masing-masing</a:t>
                </a:r>
                <a:endParaRPr lang="en-US" dirty="0"/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 err="1"/>
                  <a:t>Bilangan</a:t>
                </a:r>
                <a:r>
                  <a:rPr lang="en-US" dirty="0"/>
                  <a:t> 1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dinamakan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utama</a:t>
                </a:r>
                <a:endParaRPr lang="en-US" dirty="0"/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ketiga</a:t>
                </a:r>
                <a:r>
                  <a:rPr lang="en-US" dirty="0"/>
                  <a:t> </a:t>
                </a:r>
                <a:r>
                  <a:rPr lang="en-US" dirty="0" err="1"/>
                  <a:t>dinamakan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r>
                  <a:rPr lang="en-US" dirty="0"/>
                  <a:t> (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unsur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baris</a:t>
                </a:r>
                <a:r>
                  <a:rPr lang="en-US" dirty="0"/>
                  <a:t> </a:t>
                </a:r>
                <a:r>
                  <a:rPr lang="en-US" dirty="0" err="1"/>
                  <a:t>ketiga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nol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606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B3E7B7EA-0FFE-4791-9E91-E72F745FF00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MUH1G3/ MATRIKS DAN RUANG VEKTOR</a:t>
            </a:r>
          </a:p>
        </p:txBody>
      </p:sp>
      <p:sp>
        <p:nvSpPr>
          <p:cNvPr id="7" name="Oval 6"/>
          <p:cNvSpPr/>
          <p:nvPr/>
        </p:nvSpPr>
        <p:spPr>
          <a:xfrm>
            <a:off x="5494543" y="2839086"/>
            <a:ext cx="368968" cy="368968"/>
          </a:xfrm>
          <a:prstGeom prst="ellipse">
            <a:avLst/>
          </a:prstGeom>
          <a:solidFill>
            <a:srgbClr val="E37222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70408" y="3137714"/>
            <a:ext cx="368968" cy="368968"/>
          </a:xfrm>
          <a:prstGeom prst="ellipse">
            <a:avLst/>
          </a:prstGeom>
          <a:solidFill>
            <a:srgbClr val="E37222">
              <a:alpha val="5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1259012" y="1065655"/>
            <a:ext cx="9826329" cy="641239"/>
          </a:xfrm>
        </p:spPr>
        <p:txBody>
          <a:bodyPr>
            <a:no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Matriks_Operasi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Elementer</a:t>
            </a:r>
            <a:r>
              <a:rPr lang="en-ID" dirty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713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SA">
      <a:majorFont>
        <a:latin typeface="Adobe Myungjo Std M"/>
        <a:ea typeface=""/>
        <a:cs typeface=""/>
      </a:majorFont>
      <a:minorFont>
        <a:latin typeface="Adobe Myungjo Std M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0515E445B35489973BA4D34F14310" ma:contentTypeVersion="3" ma:contentTypeDescription="Create a new document." ma:contentTypeScope="" ma:versionID="50de799bdec6a98e1f876beb0392b4be">
  <xsd:schema xmlns:xsd="http://www.w3.org/2001/XMLSchema" xmlns:xs="http://www.w3.org/2001/XMLSchema" xmlns:p="http://schemas.microsoft.com/office/2006/metadata/properties" xmlns:ns2="031ff12b-0104-4327-acd1-8a4e6c744f5c" targetNamespace="http://schemas.microsoft.com/office/2006/metadata/properties" ma:root="true" ma:fieldsID="cfd0583bc29e9d3e28920718d839be57" ns2:_="">
    <xsd:import namespace="031ff12b-0104-4327-acd1-8a4e6c744f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ff12b-0104-4327-acd1-8a4e6c744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E25B51-1478-4161-B9B3-BC03F8284289}"/>
</file>

<file path=customXml/itemProps2.xml><?xml version="1.0" encoding="utf-8"?>
<ds:datastoreItem xmlns:ds="http://schemas.openxmlformats.org/officeDocument/2006/customXml" ds:itemID="{2B078603-19BD-4301-9405-E5615DEFFB48}"/>
</file>

<file path=customXml/itemProps3.xml><?xml version="1.0" encoding="utf-8"?>
<ds:datastoreItem xmlns:ds="http://schemas.openxmlformats.org/officeDocument/2006/customXml" ds:itemID="{D66596CA-830E-4DAD-96BA-EA5B0008FC9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1055</TotalTime>
  <Words>1348</Words>
  <Application>Microsoft Office PowerPoint</Application>
  <PresentationFormat>Widescreen</PresentationFormat>
  <Paragraphs>257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Adobe Myungjo Std M</vt:lpstr>
      <vt:lpstr>Arial</vt:lpstr>
      <vt:lpstr>Calibri</vt:lpstr>
      <vt:lpstr>Cambria Math</vt:lpstr>
      <vt:lpstr>Retrospect</vt:lpstr>
      <vt:lpstr>PowerPoint Presentation</vt:lpstr>
      <vt:lpstr>Matriks dan Operasinya</vt:lpstr>
      <vt:lpstr>Review Penjumlahan dan Perkalian Matriks</vt:lpstr>
      <vt:lpstr>PowerPoint Presentation</vt:lpstr>
      <vt:lpstr>PowerPoint Presentation</vt:lpstr>
      <vt:lpstr>PowerPoint Presentation</vt:lpstr>
      <vt:lpstr>Operasi Matriks_Operasi Baris Elementer</vt:lpstr>
      <vt:lpstr>Operasi Matriks_Operasi Baris Elementer(2)</vt:lpstr>
      <vt:lpstr>Operasi Matriks_Operasi Baris Elementer(3)</vt:lpstr>
      <vt:lpstr>Operasi Matriks_Operasi Baris Elementer(4)</vt:lpstr>
      <vt:lpstr>Operasi Matriks_Operasi Baris Elementer(5)</vt:lpstr>
      <vt:lpstr>Operasi Matriks_Operasi Baris Elementer(6)</vt:lpstr>
      <vt:lpstr>Operasi Matriks_Operasi Baris Elementer(7)</vt:lpstr>
      <vt:lpstr>Invers Matriks</vt:lpstr>
      <vt:lpstr>Contoh_3</vt:lpstr>
      <vt:lpstr>Contoh_3(2)</vt:lpstr>
      <vt:lpstr>Contoh_3(3)</vt:lpstr>
      <vt:lpstr>Contoh_4</vt:lpstr>
      <vt:lpstr>Sifat-sifat Invers Matriks</vt:lpstr>
      <vt:lpstr>Contoh_5</vt:lpstr>
      <vt:lpstr>Contoh_6</vt:lpstr>
      <vt:lpstr>Contoh_7</vt:lpstr>
      <vt:lpstr>Latihan</vt:lpstr>
      <vt:lpstr>Latihan(2)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Matriks dan Operasinya</dc:title>
  <dc:creator>Annisa</dc:creator>
  <cp:lastModifiedBy>Annisa</cp:lastModifiedBy>
  <cp:revision>58</cp:revision>
  <dcterms:created xsi:type="dcterms:W3CDTF">2019-02-07T07:50:44Z</dcterms:created>
  <dcterms:modified xsi:type="dcterms:W3CDTF">2019-04-08T09:28:44Z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0x010100EC90515E445B35489973BA4D34F14310</vt:lpwstr>
  </property>
</Properties>
</file>