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00" r:id="rId3"/>
    <p:sldId id="301" r:id="rId4"/>
    <p:sldId id="302" r:id="rId5"/>
    <p:sldId id="303" r:id="rId6"/>
    <p:sldId id="304" r:id="rId7"/>
    <p:sldId id="310" r:id="rId8"/>
    <p:sldId id="311" r:id="rId9"/>
    <p:sldId id="305" r:id="rId10"/>
    <p:sldId id="268" r:id="rId11"/>
    <p:sldId id="269" r:id="rId12"/>
    <p:sldId id="312" r:id="rId13"/>
    <p:sldId id="307" r:id="rId14"/>
    <p:sldId id="313" r:id="rId15"/>
    <p:sldId id="276" r:id="rId16"/>
    <p:sldId id="314" r:id="rId17"/>
    <p:sldId id="315" r:id="rId18"/>
    <p:sldId id="316" r:id="rId19"/>
    <p:sldId id="317" r:id="rId20"/>
    <p:sldId id="325" r:id="rId21"/>
    <p:sldId id="319" r:id="rId22"/>
    <p:sldId id="318" r:id="rId23"/>
    <p:sldId id="320" r:id="rId24"/>
    <p:sldId id="321" r:id="rId25"/>
    <p:sldId id="322" r:id="rId26"/>
    <p:sldId id="323" r:id="rId27"/>
    <p:sldId id="324" r:id="rId28"/>
    <p:sldId id="29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A15EB-2870-428B-B3FB-2EB7B7D2254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BA16-EADE-487C-ACE9-97E8A3D8D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8848-3C24-4355-BF8F-599D7C695FB1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B91C-E7D0-4DD4-9FA0-CFEF1B24357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388D-BF37-434D-B964-6B923511089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9CF6A-BFD2-4B99-BFDB-8CF3B41F526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A15664-F0C1-4ECB-B08D-216DC90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5304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8FDE-1B5D-4011-BE74-89DCEB2C59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569551" y="6459785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B421A-AC3E-4285-8A0D-10720816BB26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04C2-4A21-4152-8C5C-0CE2C1B01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B0D1-7A88-4086-9B84-F596756C5EB7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1356-6319-44A6-8CCA-0DDF9803FCF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4248-C58E-4C0A-A570-C6049DE011AB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6217-BDE1-45A5-ADF4-1FEEC2FAD2D3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1597E1-DB79-44DC-9B4D-92F4CC199FD4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E883-B340-404C-A2C3-5137792C309A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A32B8A-F541-4636-89B5-C09B5933C57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CB42026-5EC3-43FD-A3D0-EFF497C0C7CF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DETERMINAN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9878F44-6C90-4A77-A931-4E166BD75E42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94D6BD6-7902-44BC-B805-A1DB05F6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97281" y="2009550"/>
                <a:ext cx="6808761" cy="40254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D" dirty="0"/>
                  <a:t>Perhatikan </a:t>
                </a: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=3−0=3</m:t>
                        </m:r>
                      </m:e>
                    </m:func>
                  </m:oMath>
                </a14:m>
                <a:endParaRPr lang="en-ID" b="0" dirty="0"/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ID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=24+0+0−0−0−0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lphaLcPeriod" startAt="3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=45+0+0−0−0−0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97281" y="2009550"/>
                <a:ext cx="6808761" cy="4025490"/>
              </a:xfrm>
              <a:blipFill>
                <a:blip r:embed="rId5"/>
                <a:stretch>
                  <a:fillRect l="-161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4FA75D2-3A09-448E-A629-07322772DA2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0F3EA4-F69F-4703-81E8-D6CC9588C6C9}"/>
              </a:ext>
            </a:extLst>
          </p:cNvPr>
          <p:cNvGrpSpPr/>
          <p:nvPr/>
        </p:nvGrpSpPr>
        <p:grpSpPr>
          <a:xfrm>
            <a:off x="7224218" y="1745544"/>
            <a:ext cx="5597856" cy="2899098"/>
            <a:chOff x="5222544" y="2009551"/>
            <a:chExt cx="5597856" cy="2899098"/>
          </a:xfrm>
        </p:grpSpPr>
        <p:pic>
          <p:nvPicPr>
            <p:cNvPr id="8" name="Picture 12" descr="j0195812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569" y="3524620"/>
              <a:ext cx="1345483" cy="1384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7334251" y="2009551"/>
              <a:ext cx="3486149" cy="1182005"/>
            </a:xfrm>
            <a:prstGeom prst="cloudCallout">
              <a:avLst>
                <a:gd name="adj1" fmla="val -32343"/>
                <a:gd name="adj2" fmla="val 79949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Determinan</a:t>
              </a:r>
              <a:r>
                <a:rPr lang="en-US" altLang="en-US" sz="1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4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matriks</a:t>
              </a:r>
              <a:r>
                <a:rPr lang="en-US" altLang="en-US" sz="1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4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segitiga</a:t>
              </a:r>
              <a:r>
                <a:rPr lang="en-US" altLang="en-US" sz="1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Hasilkali</a:t>
              </a:r>
              <a:r>
                <a:rPr lang="en-US" altLang="en-US" sz="1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4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unsur</a:t>
              </a:r>
              <a:r>
                <a:rPr lang="en-US" altLang="en-US" sz="1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diagonal?</a:t>
              </a: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 flipH="1">
              <a:off x="5222544" y="2667483"/>
              <a:ext cx="3023767" cy="886136"/>
            </a:xfrm>
            <a:prstGeom prst="cloudCallout">
              <a:avLst>
                <a:gd name="adj1" fmla="val -32343"/>
                <a:gd name="adj2" fmla="val 79949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hasil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kali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elementer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bertanda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selain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unsur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diagonal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adalah</a:t>
              </a:r>
              <a:r>
                <a:rPr lang="en-US" altLang="en-US" sz="12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altLang="en-US" sz="1200" dirty="0" err="1">
                  <a:solidFill>
                    <a:schemeClr val="bg1"/>
                  </a:solidFill>
                  <a:latin typeface="Bookman Old Style" panose="02050604050505020204" pitchFamily="18" charset="0"/>
                </a:rPr>
                <a:t>nol</a:t>
              </a:r>
              <a:endParaRPr lang="en-US" altLang="en-US" sz="1200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64BF581-4AA1-4B62-9BA0-7C873CAF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9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US" sz="7200" dirty="0">
                    <a:latin typeface="+mj-lt"/>
                  </a:rPr>
                  <a:t>Menghitung </a:t>
                </a:r>
                <a:r>
                  <a:rPr lang="en-US" sz="7200" dirty="0" err="1">
                    <a:latin typeface="+mj-lt"/>
                  </a:rPr>
                  <a:t>determinan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matriks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dengan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cara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mengkalikan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unsur-unsur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diagonalnya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hanya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berlaku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untuk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matriks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dengan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bentuk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segitiga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bawah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ataupun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matriks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segitiga</a:t>
                </a:r>
                <a:r>
                  <a:rPr lang="en-US" sz="7200" dirty="0">
                    <a:latin typeface="+mj-lt"/>
                  </a:rPr>
                  <a:t> </a:t>
                </a:r>
                <a:r>
                  <a:rPr lang="en-US" sz="7200" dirty="0" err="1">
                    <a:latin typeface="+mj-lt"/>
                  </a:rPr>
                  <a:t>atas</a:t>
                </a:r>
                <a:r>
                  <a:rPr lang="en-US" sz="7200" dirty="0">
                    <a:latin typeface="+mj-lt"/>
                  </a:rPr>
                  <a:t>.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US" altLang="en-US" sz="7200" dirty="0" err="1">
                    <a:latin typeface="+mj-lt"/>
                  </a:rPr>
                  <a:t>Oleh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karena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itu</a:t>
                </a:r>
                <a:r>
                  <a:rPr lang="en-US" altLang="en-US" sz="7200" dirty="0">
                    <a:latin typeface="+mj-lt"/>
                  </a:rPr>
                  <a:t> : 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US" altLang="en-US" sz="7200" b="1" dirty="0" err="1">
                    <a:latin typeface="+mj-lt"/>
                  </a:rPr>
                  <a:t>Matriks</a:t>
                </a:r>
                <a:r>
                  <a:rPr lang="en-US" altLang="en-US" sz="7200" b="1" dirty="0">
                    <a:latin typeface="+mj-lt"/>
                  </a:rPr>
                  <a:t>  </a:t>
                </a:r>
                <a:r>
                  <a:rPr lang="en-US" altLang="en-US" sz="7200" b="1" dirty="0" err="1">
                    <a:latin typeface="+mj-lt"/>
                  </a:rPr>
                  <a:t>bujur</a:t>
                </a:r>
                <a:r>
                  <a:rPr lang="en-US" altLang="en-US" sz="7200" b="1" dirty="0">
                    <a:latin typeface="+mj-lt"/>
                  </a:rPr>
                  <a:t> </a:t>
                </a:r>
                <a:r>
                  <a:rPr lang="en-US" altLang="en-US" sz="7200" b="1" dirty="0" err="1">
                    <a:latin typeface="+mj-lt"/>
                  </a:rPr>
                  <a:t>sangkar</a:t>
                </a:r>
                <a:r>
                  <a:rPr lang="en-US" altLang="en-US" sz="7200" b="1" dirty="0">
                    <a:latin typeface="+mj-lt"/>
                  </a:rPr>
                  <a:t> ~ OBE ~ </a:t>
                </a:r>
                <a:r>
                  <a:rPr lang="en-US" altLang="en-US" sz="7200" b="1" dirty="0" err="1">
                    <a:latin typeface="+mj-lt"/>
                  </a:rPr>
                  <a:t>Matriks</a:t>
                </a:r>
                <a:r>
                  <a:rPr lang="en-US" altLang="en-US" sz="7200" b="1" dirty="0">
                    <a:latin typeface="+mj-lt"/>
                  </a:rPr>
                  <a:t> </a:t>
                </a:r>
                <a:r>
                  <a:rPr lang="en-US" altLang="en-US" sz="7200" b="1" dirty="0" err="1">
                    <a:latin typeface="+mj-lt"/>
                  </a:rPr>
                  <a:t>Segitiga</a:t>
                </a:r>
                <a:endParaRPr lang="en-US" altLang="en-US" sz="7200" b="1" dirty="0">
                  <a:latin typeface="+mj-lt"/>
                </a:endParaRPr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US" altLang="en-US" sz="7200" dirty="0" err="1">
                    <a:latin typeface="+mj-lt"/>
                  </a:rPr>
                  <a:t>Berikut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ini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adalah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b="1" dirty="0" err="1">
                    <a:latin typeface="+mj-lt"/>
                  </a:rPr>
                  <a:t>pengaruh</a:t>
                </a:r>
                <a:r>
                  <a:rPr lang="en-US" altLang="en-US" sz="7200" b="1" dirty="0">
                    <a:latin typeface="+mj-lt"/>
                  </a:rPr>
                  <a:t> OBE </a:t>
                </a:r>
                <a:r>
                  <a:rPr lang="en-US" altLang="en-US" sz="7200" dirty="0" err="1">
                    <a:latin typeface="+mj-lt"/>
                  </a:rPr>
                  <a:t>pada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nilai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determinan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suatu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matriks</a:t>
                </a:r>
                <a:r>
                  <a:rPr lang="en-US" altLang="en-US" sz="7200" dirty="0">
                    <a:latin typeface="+mj-lt"/>
                  </a:rPr>
                  <a:t>, </a:t>
                </a:r>
                <a:r>
                  <a:rPr lang="en-US" altLang="en-US" sz="7200" dirty="0" err="1">
                    <a:latin typeface="+mj-lt"/>
                  </a:rPr>
                  <a:t>yaitu</a:t>
                </a:r>
                <a:r>
                  <a:rPr lang="en-US" altLang="en-US" sz="7200" dirty="0">
                    <a:latin typeface="+mj-lt"/>
                  </a:rPr>
                  <a:t> :</a:t>
                </a:r>
              </a:p>
              <a:p>
                <a:pPr marL="533400" indent="-533400" algn="just">
                  <a:spcBef>
                    <a:spcPts val="600"/>
                  </a:spcBef>
                  <a:buFontTx/>
                  <a:buAutoNum type="arabicPeriod"/>
                </a:pPr>
                <a:r>
                  <a:rPr lang="en-US" altLang="en-US" sz="7200" dirty="0" err="1">
                    <a:latin typeface="+mj-lt"/>
                  </a:rPr>
                  <a:t>Jika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matriks</a:t>
                </a:r>
                <a:r>
                  <a:rPr lang="en-US" altLang="en-US" sz="7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7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berasal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dari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matriks</a:t>
                </a:r>
                <a:r>
                  <a:rPr lang="en-US" altLang="en-US" sz="7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7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7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7200" dirty="0" err="1">
                    <a:latin typeface="+mj-lt"/>
                  </a:rPr>
                  <a:t>dengan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satu</a:t>
                </a:r>
                <a:r>
                  <a:rPr lang="en-US" altLang="en-US" sz="7200" dirty="0">
                    <a:latin typeface="+mj-lt"/>
                  </a:rPr>
                  <a:t> kali </a:t>
                </a:r>
                <a:r>
                  <a:rPr lang="en-US" altLang="en-US" sz="7200" dirty="0" err="1">
                    <a:latin typeface="+mj-lt"/>
                  </a:rPr>
                  <a:t>pertukaran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baris</a:t>
                </a:r>
                <a:r>
                  <a:rPr lang="en-US" altLang="en-US" sz="7200" dirty="0">
                    <a:latin typeface="+mj-lt"/>
                  </a:rPr>
                  <a:t> </a:t>
                </a:r>
                <a:r>
                  <a:rPr lang="en-US" altLang="en-US" sz="7200" dirty="0" err="1">
                    <a:latin typeface="+mj-lt"/>
                  </a:rPr>
                  <a:t>maka</a:t>
                </a:r>
                <a:r>
                  <a:rPr lang="en-US" altLang="en-US" sz="7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D" altLang="en-US" sz="72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) = − </m:t>
                    </m:r>
                    <m:r>
                      <a:rPr lang="en-ID" altLang="en-US" sz="72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en-US" sz="7200" b="1" i="1" dirty="0" err="1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en-US" sz="7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7200" b="1" dirty="0">
                  <a:latin typeface="+mj-lt"/>
                </a:endParaRPr>
              </a:p>
              <a:p>
                <a:pPr marL="533400" indent="-533400" algn="just">
                  <a:spcBef>
                    <a:spcPts val="600"/>
                  </a:spcBef>
                  <a:buNone/>
                </a:pPr>
                <a:r>
                  <a:rPr lang="en-US" altLang="en-US" sz="7200" dirty="0">
                    <a:latin typeface="+mj-lt"/>
                  </a:rPr>
                  <a:t>	</a:t>
                </a:r>
                <a:r>
                  <a:rPr lang="en-US" altLang="en-US" sz="7200" dirty="0" err="1">
                    <a:latin typeface="+mj-lt"/>
                  </a:rPr>
                  <a:t>Contoh</a:t>
                </a:r>
                <a:r>
                  <a:rPr lang="en-US" altLang="en-US" sz="7200" dirty="0">
                    <a:latin typeface="+mj-lt"/>
                  </a:rPr>
                  <a:t> :</a:t>
                </a:r>
              </a:p>
              <a:p>
                <a:pPr marL="533400" indent="-53340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en-US" sz="7200" dirty="0">
                  <a:latin typeface="+mj-lt"/>
                </a:endParaRPr>
              </a:p>
              <a:p>
                <a:pPr marL="533400" indent="-533400" algn="just">
                  <a:spcBef>
                    <a:spcPts val="600"/>
                  </a:spcBef>
                  <a:buNone/>
                </a:pPr>
                <a:r>
                  <a:rPr lang="en-US" altLang="en-US" sz="7200" dirty="0">
                    <a:latin typeface="+mj-lt"/>
                  </a:rPr>
                  <a:t>	</a:t>
                </a:r>
                <a:r>
                  <a:rPr lang="en-US" altLang="en-US" sz="7200" dirty="0" err="1">
                    <a:latin typeface="+mj-lt"/>
                  </a:rPr>
                  <a:t>sehingga</a:t>
                </a:r>
                <a:endParaRPr lang="en-US" altLang="en-US" sz="7200" dirty="0">
                  <a:latin typeface="+mj-lt"/>
                </a:endParaRPr>
              </a:p>
              <a:p>
                <a:pPr marL="533400" indent="-533400" algn="just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7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=−3=−|</m:t>
                      </m:r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7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7200" dirty="0">
                  <a:latin typeface="+mj-lt"/>
                </a:endParaRPr>
              </a:p>
              <a:p>
                <a:pPr marL="533400" indent="-533400" algn="just">
                  <a:spcBef>
                    <a:spcPts val="600"/>
                  </a:spcBef>
                  <a:buNone/>
                </a:pPr>
                <a:endParaRPr lang="en-US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394" t="-2879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3B99CD1-0169-46E4-B712-4EB1E1FBC21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OBE(2)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0F326-ED9A-4434-9F45-A92A3F9C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82145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6E865-1E39-4902-8DCF-B80A36E1812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463550" indent="-463550">
                  <a:spcBef>
                    <a:spcPts val="600"/>
                  </a:spcBef>
                  <a:buFontTx/>
                  <a:buAutoNum type="arabicPeriod" startAt="2"/>
                </a:pPr>
                <a:r>
                  <a:rPr lang="en-US" altLang="en-US" dirty="0"/>
                  <a:t>Jika </a:t>
                </a:r>
                <a:r>
                  <a:rPr lang="en-US" altLang="en-US" dirty="0" err="1"/>
                  <a:t>matriks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err="1"/>
                  <a:t>berasal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mengalikan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satu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 </a:t>
                </a:r>
                <a14:m>
                  <m:oMath xmlns:m="http://schemas.openxmlformats.org/officeDocument/2006/math">
                    <m:r>
                      <a:rPr lang="en-ID" altLang="en-US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altLang="en-US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Contoh</a:t>
                </a:r>
                <a:r>
                  <a:rPr lang="en-US" altLang="en-US" dirty="0"/>
                  <a:t> :</a:t>
                </a:r>
              </a:p>
              <a:p>
                <a:pPr marL="463550" indent="-46355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jika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determinan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adalah</a:t>
                </a:r>
              </a:p>
              <a:p>
                <a:pPr marL="463550" indent="-46355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perhatikan</a:t>
                </a:r>
                <a:r>
                  <a:rPr lang="en-US" altLang="en-US" dirty="0"/>
                  <a:t> pula </a:t>
                </a:r>
                <a:r>
                  <a:rPr lang="en-US" altLang="en-US" dirty="0" err="1"/>
                  <a:t>bahwa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FontTx/>
                  <a:buAutoNum type="arabicPeriod" startAt="3"/>
                </a:pPr>
                <a:r>
                  <a:rPr lang="en-US" altLang="en-US" dirty="0" err="1"/>
                  <a:t>Jika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berasal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perkalian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sebuah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konstanta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tak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nol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lalu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dijumlahkan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pada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lain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ID" altLang="en-US" b="1" i="1" dirty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D" altLang="en-US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𝒆𝒕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ID" altLang="en-US" b="1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Contoh</a:t>
                </a:r>
                <a:r>
                  <a:rPr lang="en-US" altLang="en-US" dirty="0"/>
                  <a:t>:</a:t>
                </a:r>
              </a:p>
              <a:p>
                <a:pPr marL="463550" indent="-46355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jika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determinan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dari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en-US" dirty="0"/>
                  <a:t> adalah</a:t>
                </a:r>
              </a:p>
              <a:p>
                <a:pPr marL="463550" indent="-46355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endParaRPr lang="en-US" altLang="en-US" dirty="0"/>
              </a:p>
              <a:p>
                <a:pPr marL="463550" indent="-463550">
                  <a:spcBef>
                    <a:spcPts val="600"/>
                  </a:spcBef>
                  <a:buNone/>
                </a:pPr>
                <a:r>
                  <a:rPr lang="en-US" altLang="en-US" dirty="0"/>
                  <a:t>	</a:t>
                </a:r>
                <a:r>
                  <a:rPr lang="en-US" altLang="en-US" dirty="0" err="1"/>
                  <a:t>perhatikan</a:t>
                </a:r>
                <a:r>
                  <a:rPr lang="en-US" altLang="en-US" dirty="0"/>
                  <a:t> pula </a:t>
                </a:r>
                <a:r>
                  <a:rPr lang="en-US" altLang="en-US" dirty="0" err="1"/>
                  <a:t>bahwa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609600" indent="-609600">
                  <a:buNone/>
                </a:pPr>
                <a:endParaRPr lang="en-US" altLang="en-US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6E865-1E39-4902-8DCF-B80A36E18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2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3D8072-6ED7-4F2F-A215-633E23F5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OBE(3)</a:t>
            </a:r>
            <a:endParaRPr lang="en-US" dirty="0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38CFC01D-FAAA-4AA5-BA8E-635F386CA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391" y="4729624"/>
            <a:ext cx="2477830" cy="492081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OBE yang </a:t>
            </a:r>
            <a:r>
              <a:rPr lang="en-US" altLang="en-US" sz="1200" dirty="0" err="1"/>
              <a:t>dilakukan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pada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matriks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tersebut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adalah</a:t>
            </a:r>
            <a:r>
              <a:rPr lang="en-US" altLang="en-US" sz="1200" dirty="0"/>
              <a:t>   –2</a:t>
            </a:r>
            <a:r>
              <a:rPr lang="en-US" altLang="en-US" sz="1200" i="1" dirty="0"/>
              <a:t>b</a:t>
            </a:r>
            <a:r>
              <a:rPr lang="en-US" altLang="en-US" sz="1200" baseline="-25000" dirty="0"/>
              <a:t>1 </a:t>
            </a:r>
            <a:r>
              <a:rPr lang="en-US" altLang="en-US" sz="1200" dirty="0"/>
              <a:t>+ </a:t>
            </a:r>
            <a:r>
              <a:rPr lang="en-US" altLang="en-US" sz="1200" i="1" dirty="0"/>
              <a:t>b</a:t>
            </a:r>
            <a:r>
              <a:rPr lang="en-US" altLang="en-US" sz="1200" baseline="-25000" dirty="0"/>
              <a:t>2</a:t>
            </a:r>
            <a:endParaRPr lang="en-US" altLang="en-US" sz="1200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423F99B9-1BDD-46F6-ABE4-10D312C5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781" y="2671777"/>
            <a:ext cx="2477830" cy="492081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  <a:effectLst>
            <a:softEdge rad="31750"/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OBE yang </a:t>
            </a:r>
            <a:r>
              <a:rPr lang="en-US" altLang="en-US" sz="1200" dirty="0" err="1"/>
              <a:t>dilakukan</a:t>
            </a:r>
            <a:r>
              <a:rPr lang="en-US" altLang="en-US" sz="1200" dirty="0"/>
              <a:t> pada </a:t>
            </a:r>
            <a:r>
              <a:rPr lang="en-US" altLang="en-US" sz="1200" dirty="0" err="1"/>
              <a:t>matriks</a:t>
            </a:r>
            <a:r>
              <a:rPr lang="en-US" altLang="en-US" sz="1200" dirty="0"/>
              <a:t> </a:t>
            </a:r>
            <a:r>
              <a:rPr lang="en-US" altLang="en-US" sz="1200" dirty="0" err="1"/>
              <a:t>tersebut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adalah</a:t>
            </a:r>
            <a:r>
              <a:rPr lang="en-US" altLang="en-US" sz="1200" dirty="0"/>
              <a:t>   2</a:t>
            </a:r>
            <a:r>
              <a:rPr lang="en-US" altLang="en-US" sz="1200" i="1" dirty="0"/>
              <a:t>b</a:t>
            </a:r>
            <a:r>
              <a:rPr lang="en-US" altLang="en-US" sz="1200" baseline="-25000" dirty="0"/>
              <a:t>2</a:t>
            </a:r>
            <a:endParaRPr lang="en-US" altLang="en-US" sz="12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11D77-1B36-4F66-83DD-C0CB72B13B5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94868FF-0B3A-4450-B320-BBD0EE17BCF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AD398D-D25D-4F79-84EE-315B1B3B2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F22C2F-8337-49C4-BB9D-FF557101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6342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939FBEB-323B-4E6A-92D5-E4CB78FCEA5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OBE(4)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Tentukan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determinan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matriks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berikut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:</a:t>
                </a: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r>
                  <a:rPr lang="en-US" altLang="en-US" sz="2000" b="1" dirty="0" err="1">
                    <a:latin typeface="Bookman Old Style" panose="02050604050505020204" pitchFamily="18" charset="0"/>
                  </a:rPr>
                  <a:t>Jawab</a:t>
                </a:r>
                <a:r>
                  <a:rPr lang="en-US" altLang="en-US" sz="2000" b="1" dirty="0">
                    <a:latin typeface="Bookman Old Style" panose="02050604050505020204" pitchFamily="18" charset="0"/>
                  </a:rPr>
                  <a:t> 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396875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(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hasil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pertukaran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396875" indent="0"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396875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(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hasil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penjumlahan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ke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)</a:t>
                </a:r>
              </a:p>
              <a:p>
                <a:pPr marL="396875" indent="0"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b="1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364286-B3DD-49AC-9D0F-DB5B12A6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95044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5E9953F-8460-4EF2-888D-3BF7B5E4614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OBE(5)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|=−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(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hasil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pertukaran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(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hasil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penjumlahan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ke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)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=(1)(1)(4)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</a:p>
              <a:p>
                <a:pPr>
                  <a:buNone/>
                </a:pPr>
                <a:endParaRPr lang="en-US" altLang="en-US" sz="2000" b="1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>
                  <a:buNone/>
                </a:pP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BFA1F6-C2CC-4D37-980D-A13D0D02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8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660400" indent="-660400">
                  <a:buNone/>
                </a:pPr>
                <a:r>
                  <a:rPr lang="en-US" altLang="en-US" sz="1800" dirty="0">
                    <a:latin typeface="+mj-lt"/>
                  </a:rPr>
                  <a:t>Diketahui </a:t>
                </a:r>
                <a:r>
                  <a:rPr lang="en-US" altLang="en-US" sz="1800" dirty="0" err="1">
                    <a:latin typeface="+mj-lt"/>
                  </a:rPr>
                  <a:t>matriks</a:t>
                </a:r>
                <a:r>
                  <a:rPr lang="en-US" altLang="en-US" sz="1800" dirty="0">
                    <a:latin typeface="+mj-lt"/>
                  </a:rPr>
                  <a:t> A </a:t>
                </a:r>
                <a:r>
                  <a:rPr lang="en-US" altLang="en-US" sz="1800" dirty="0" err="1">
                    <a:latin typeface="+mj-lt"/>
                  </a:rPr>
                  <a:t>berukuran</a:t>
                </a:r>
                <a:r>
                  <a:rPr lang="en-US" alt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altLang="en-US" sz="1800" dirty="0">
                    <a:latin typeface="+mj-lt"/>
                  </a:rPr>
                  <a:t> seperti berikut: </a:t>
                </a:r>
              </a:p>
              <a:p>
                <a:pPr marL="660400" indent="-660400">
                  <a:buNone/>
                </a:pPr>
                <a:endParaRPr lang="sv-SE" altLang="en-US" sz="1800" dirty="0">
                  <a:latin typeface="+mj-lt"/>
                </a:endParaRPr>
              </a:p>
              <a:p>
                <a:pPr marL="660400" indent="-660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altLang="en-US" sz="1800" dirty="0">
                  <a:latin typeface="+mj-lt"/>
                </a:endParaRPr>
              </a:p>
              <a:p>
                <a:pPr marL="660400" indent="-660400">
                  <a:buNone/>
                </a:pPr>
                <a:r>
                  <a:rPr lang="en-US" altLang="en-US" sz="1800" dirty="0" err="1">
                    <a:latin typeface="+mj-lt"/>
                  </a:rPr>
                  <a:t>Beberapa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definisi</a:t>
                </a:r>
                <a:r>
                  <a:rPr lang="en-US" altLang="en-US" sz="1800" dirty="0">
                    <a:latin typeface="+mj-lt"/>
                  </a:rPr>
                  <a:t> yang </a:t>
                </a:r>
                <a:r>
                  <a:rPr lang="en-US" altLang="en-US" sz="1800" dirty="0" err="1">
                    <a:latin typeface="+mj-lt"/>
                  </a:rPr>
                  <a:t>perlu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diketahui</a:t>
                </a:r>
                <a:r>
                  <a:rPr lang="en-US" altLang="en-US" sz="1800" dirty="0">
                    <a:latin typeface="+mj-lt"/>
                  </a:rPr>
                  <a:t> </a:t>
                </a:r>
                <a:endParaRPr lang="sv-SE" altLang="en-US" sz="1800" dirty="0">
                  <a:latin typeface="+mj-lt"/>
                </a:endParaRPr>
              </a:p>
              <a:p>
                <a:pPr marL="228600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800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disebut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b="1" dirty="0">
                    <a:latin typeface="+mj-lt"/>
                  </a:rPr>
                  <a:t>Minor- </a:t>
                </a:r>
                <a:r>
                  <a:rPr lang="en-US" altLang="en-US" sz="1800" b="1" i="1" dirty="0" err="1">
                    <a:latin typeface="+mj-lt"/>
                  </a:rPr>
                  <a:t>ij</a:t>
                </a:r>
                <a:r>
                  <a:rPr lang="en-US" altLang="en-US" sz="1800" b="1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yaitu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determinan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matriks</a:t>
                </a:r>
                <a:r>
                  <a:rPr lang="en-US" alt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dengan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menghilangkan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baris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ke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dan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kolom</a:t>
                </a:r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ke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z="1800" dirty="0">
                    <a:latin typeface="+mj-lt"/>
                  </a:rPr>
                  <a:t> </a:t>
                </a:r>
                <a:r>
                  <a:rPr lang="en-US" altLang="en-US" sz="1800" dirty="0" err="1">
                    <a:latin typeface="+mj-lt"/>
                  </a:rPr>
                  <a:t>matriks</a:t>
                </a:r>
                <a:r>
                  <a:rPr lang="en-US" altLang="en-US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z="1800" dirty="0">
                    <a:latin typeface="+mj-lt"/>
                  </a:rPr>
                  <a:t>.</a:t>
                </a:r>
                <a:endParaRPr lang="sv-SE" altLang="en-US" sz="1800" dirty="0">
                  <a:latin typeface="+mj-lt"/>
                </a:endParaRPr>
              </a:p>
              <a:p>
                <a:pPr marL="228600" indent="0">
                  <a:buNone/>
                </a:pPr>
                <a:r>
                  <a:rPr lang="sv-SE" altLang="en-US" sz="1800" dirty="0">
                    <a:latin typeface="+mj-lt"/>
                  </a:rPr>
                  <a:t>Contoh : Jika diketahui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v-SE" altLang="en-US" sz="1800" dirty="0">
                  <a:latin typeface="+mj-lt"/>
                </a:endParaRPr>
              </a:p>
              <a:p>
                <a:pPr marL="228600" indent="0">
                  <a:buNone/>
                </a:pPr>
                <a:r>
                  <a:rPr lang="sv-SE" altLang="en-US" sz="1800" dirty="0">
                    <a:latin typeface="+mj-lt"/>
                  </a:rPr>
                  <a:t>maka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sv-SE" altLang="en-US" sz="1800" dirty="0"/>
                  <a:t>diperoleh dengan menghitung determinan matriks X yang terlebih dahulu dihilangkan baris 1 dan kolom</a:t>
                </a:r>
              </a:p>
              <a:p>
                <a:pPr marL="228600" indent="0">
                  <a:buNone/>
                </a:pPr>
                <a:r>
                  <a:rPr lang="sv-SE" altLang="en-US" sz="1800" dirty="0"/>
                  <a:t>3nya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sv-SE" altLang="en-US" sz="1800" dirty="0"/>
                  <a:t>. </a:t>
                </a:r>
              </a:p>
              <a:p>
                <a:pPr marL="228600" indent="0">
                  <a:buNone/>
                </a:pPr>
                <a:r>
                  <a:rPr lang="en-US" altLang="en-US" sz="1800" b="0" dirty="0"/>
                  <a:t>Oleh </a:t>
                </a:r>
                <a:r>
                  <a:rPr lang="en-US" altLang="en-US" sz="1800" b="0" dirty="0" err="1"/>
                  <a:t>karena</a:t>
                </a:r>
                <a:r>
                  <a:rPr lang="en-US" altLang="en-US" sz="1800" b="0" dirty="0"/>
                  <a:t> </a:t>
                </a:r>
                <a:r>
                  <a:rPr lang="en-US" altLang="en-US" sz="1800" b="0" dirty="0" err="1"/>
                  <a:t>itu</a:t>
                </a:r>
                <a:r>
                  <a:rPr lang="en-US" alt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en-US" sz="1800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F2E87CA-BD8E-46B8-A089-3670652B8C7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Kofaktor</a:t>
            </a:r>
            <a:endParaRPr lang="en-US" dirty="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869458" y="4819649"/>
            <a:ext cx="683242" cy="239221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 rot="5400000">
            <a:off x="2220298" y="5026726"/>
            <a:ext cx="617840" cy="295937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952609-701C-4F7A-AB61-8CFB01EB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sv-SE" alt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altLang="en-US" sz="1800" i="1" baseline="-25000" dirty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sv-SE" altLang="en-US" sz="1800" dirty="0">
                    <a:latin typeface="Bookman Old Style" panose="02050604050505020204" pitchFamily="18" charset="0"/>
                  </a:rPr>
                  <a:t> dinamakan </a:t>
                </a:r>
                <a:r>
                  <a:rPr lang="sv-SE" altLang="en-US" sz="1800" b="1" dirty="0">
                    <a:latin typeface="Bookman Old Style" panose="02050604050505020204" pitchFamily="18" charset="0"/>
                  </a:rPr>
                  <a:t>kofaktor </a:t>
                </a:r>
                <a14:m>
                  <m:oMath xmlns:m="http://schemas.openxmlformats.org/officeDocument/2006/math">
                    <m:r>
                      <a:rPr lang="sv-SE" altLang="en-US" sz="1800" b="1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sv-SE" altLang="en-US" sz="1800" b="1" i="1" dirty="0">
                        <a:latin typeface="Cambria Math" panose="02040503050406030204" pitchFamily="18" charset="0"/>
                      </a:rPr>
                      <m:t>𝒊𝒋</m:t>
                    </m:r>
                    <m:r>
                      <a:rPr lang="en-US" altLang="en-US" sz="18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v-SE" altLang="en-US" sz="1800" dirty="0"/>
                  <a:t> Kofaktor</a:t>
                </a:r>
                <a14:m>
                  <m:oMath xmlns:m="http://schemas.openxmlformats.org/officeDocument/2006/math">
                    <m:r>
                      <a:rPr lang="en-US" altLang="en-US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altLang="en-US" sz="1800" dirty="0"/>
                  <a:t>dapat dihitung dengan cara</a:t>
                </a:r>
                <a14:m>
                  <m:oMath xmlns:m="http://schemas.openxmlformats.org/officeDocument/2006/math">
                    <m:r>
                      <a:rPr lang="sv-SE" altLang="en-US" sz="18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altLang="en-US" sz="1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b>
                      <m:sSubPr>
                        <m:ctrlPr>
                          <a:rPr lang="en-ID" alt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D" altLang="en-US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sv-SE" altLang="en-US" sz="1800" i="1" dirty="0">
                  <a:latin typeface="Bookman Old Style" panose="02050604050505020204" pitchFamily="18" charset="0"/>
                </a:endParaRPr>
              </a:p>
              <a:p>
                <a:pPr marL="660400" indent="-660400">
                  <a:buNone/>
                </a:pPr>
                <a:r>
                  <a:rPr lang="sv-SE" altLang="en-US" sz="1100" b="1" dirty="0">
                    <a:latin typeface="Bookman Old Style" panose="02050604050505020204" pitchFamily="18" charset="0"/>
                  </a:rPr>
                  <a:t>	</a:t>
                </a:r>
                <a:r>
                  <a:rPr lang="sv-SE" altLang="en-US" sz="1800" b="1" dirty="0">
                    <a:latin typeface="Bookman Old Style" panose="02050604050505020204" pitchFamily="18" charset="0"/>
                  </a:rPr>
                  <a:t>Contoh :</a:t>
                </a:r>
              </a:p>
              <a:p>
                <a:pPr marL="660400" indent="-660400">
                  <a:buNone/>
                </a:pPr>
                <a:r>
                  <a:rPr lang="sv-SE" altLang="en-US" sz="1800" b="1" dirty="0">
                    <a:latin typeface="Bookman Old Style" panose="0205060405050502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v-SE" altLang="en-US" sz="1800" dirty="0">
                  <a:latin typeface="Bookman Old Style" panose="02050604050505020204" pitchFamily="18" charset="0"/>
                </a:endParaRPr>
              </a:p>
              <a:p>
                <a:pPr marL="660400" indent="-660400">
                  <a:buNone/>
                </a:pPr>
                <a:r>
                  <a:rPr lang="sv-SE" altLang="en-US" sz="1800" dirty="0">
                    <a:latin typeface="Bookman Old Style" panose="02050604050505020204" pitchFamily="18" charset="0"/>
                  </a:rPr>
                  <a:t>	maka</a:t>
                </a:r>
              </a:p>
              <a:p>
                <a:pPr marL="1543050" indent="-66040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b="0" dirty="0">
                    <a:latin typeface="+mj-lt"/>
                  </a:rPr>
                  <a:t> </a:t>
                </a:r>
              </a:p>
              <a:p>
                <a:pPr marL="1543050" indent="-660400"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1800" b="0" dirty="0">
                    <a:latin typeface="+mj-lt"/>
                  </a:rPr>
                  <a:t> </a:t>
                </a:r>
              </a:p>
              <a:p>
                <a:pPr marL="1543050" indent="-660400"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en-US" sz="1800" b="0" dirty="0">
                    <a:latin typeface="+mj-lt"/>
                  </a:rPr>
                  <a:t> </a:t>
                </a:r>
              </a:p>
              <a:p>
                <a:pPr marL="1543050" indent="-660400"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en-US" sz="1800" b="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7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E96F11A-A2DA-4009-87B2-57E563DE845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Kofaktor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91BE11-2B5C-4D4B-94C1-F22E752C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92114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sv-SE" altLang="en-US" dirty="0"/>
                  <a:t>Secara umum, cara menghitung determinan dengan ekspansi kofaktor:</a:t>
                </a:r>
                <a:endParaRPr lang="en-US" altLang="en-US" dirty="0"/>
              </a:p>
              <a:p>
                <a:pPr marL="342900" indent="0" algn="just">
                  <a:buNone/>
                </a:pPr>
                <a:r>
                  <a:rPr lang="en-US" altLang="en-US" dirty="0" err="1"/>
                  <a:t>Menghitung</a:t>
                </a:r>
                <a:r>
                  <a:rPr lang="en-US" altLang="en-US" dirty="0"/>
                  <a:t> det (A)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ekspansi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kofaktor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sepanjang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baris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dirty="0"/>
              </a:p>
              <a:p>
                <a:pPr marL="342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dirty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en-US" baseline="-25000" dirty="0"/>
              </a:p>
              <a:p>
                <a:pPr marL="342900" indent="0" algn="just">
                  <a:buNone/>
                </a:pPr>
                <a:r>
                  <a:rPr lang="en-US" altLang="en-US" dirty="0" err="1"/>
                  <a:t>Menghitung</a:t>
                </a:r>
                <a:r>
                  <a:rPr lang="en-US" altLang="en-US" dirty="0"/>
                  <a:t> det (A) </a:t>
                </a:r>
                <a:r>
                  <a:rPr lang="en-US" altLang="en-US" dirty="0" err="1"/>
                  <a:t>dengan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ekspansi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kofaktor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sepanjang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kolom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ke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pPr marL="3429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	</m:t>
                      </m:r>
                      <m:r>
                        <m:rPr>
                          <m:sty m:val="p"/>
                        </m:rPr>
                        <a:rPr lang="en-US" altLang="en-US" i="1" dirty="0" err="1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baseline="-25000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+ . . . +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𝑛𝑗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baseline="-25000" dirty="0" err="1">
                          <a:latin typeface="Cambria Math" panose="02040503050406030204" pitchFamily="18" charset="0"/>
                        </a:rPr>
                        <m:t>𝑛𝑗</m:t>
                      </m:r>
                    </m:oMath>
                  </m:oMathPara>
                </a14:m>
                <a:endParaRPr lang="en-US" altLang="en-US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273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15106EC-88B9-4EAD-BCF9-CFD7AEB67EB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Kofaktor</a:t>
            </a:r>
            <a:r>
              <a:rPr lang="en-ID" dirty="0"/>
              <a:t>(3)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26706F-43E2-4D37-82BF-8F91DA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3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4418A4-87E4-4A1F-B8CC-E000D2CFCA7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sv-SE" altLang="en-US" sz="1400" b="1" dirty="0"/>
                  <a:t>Contoh: </a:t>
                </a:r>
                <a:r>
                  <a:rPr lang="sv-SE" altLang="en-US" sz="1400" dirty="0"/>
                  <a:t>Hitunglah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altLang="en-US" sz="1400" i="1" dirty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sv-SE" altLang="en-US" sz="1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altLang="en-US" sz="1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altLang="en-US" sz="1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sv-SE" altLang="en-US" sz="1400" dirty="0"/>
                  <a:t>dengan ekspansi kofaktor :</a:t>
                </a:r>
                <a:endParaRPr lang="en-US" alt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400" dirty="0"/>
              </a:p>
              <a:p>
                <a:pPr marL="0" indent="0">
                  <a:buNone/>
                </a:pPr>
                <a:r>
                  <a:rPr lang="en-US" altLang="en-US" sz="1400" dirty="0" err="1"/>
                  <a:t>Jawab</a:t>
                </a:r>
                <a:r>
                  <a:rPr lang="en-US" altLang="en-US" sz="1400" dirty="0"/>
                  <a:t>: </a:t>
                </a:r>
              </a:p>
              <a:p>
                <a:pPr marL="0" indent="0">
                  <a:buNone/>
                </a:pPr>
                <a:r>
                  <a:rPr lang="en-US" altLang="en-US" sz="1400" dirty="0"/>
                  <a:t>(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Determinan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dari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matriks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A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dengan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ekspansi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kofaktor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dapat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dihitung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menggunakan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ekspansi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kofaktor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baris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maupun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ekspansi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kofaktor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1400" dirty="0" err="1">
                    <a:solidFill>
                      <a:schemeClr val="tx2">
                        <a:lumMod val="75000"/>
                      </a:schemeClr>
                    </a:solidFill>
                  </a:rPr>
                  <a:t>kolom</a:t>
                </a:r>
                <a:r>
                  <a:rPr lang="en-US" altLang="en-US" sz="1400" dirty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</a:p>
              <a:p>
                <a:pPr marL="457200" indent="-457200">
                  <a:buAutoNum type="alphaLcPeriod"/>
                </a:pPr>
                <a:r>
                  <a:rPr lang="en-US" altLang="en-US" sz="1400" dirty="0" err="1"/>
                  <a:t>Jika</a:t>
                </a:r>
                <a:r>
                  <a:rPr lang="en-US" altLang="en-US" sz="1400" dirty="0"/>
                  <a:t> det (</a:t>
                </a:r>
                <a:r>
                  <a:rPr lang="en-US" altLang="en-US" sz="1400" i="1" dirty="0"/>
                  <a:t>A</a:t>
                </a:r>
                <a:r>
                  <a:rPr lang="en-US" altLang="en-US" sz="1400" dirty="0"/>
                  <a:t>)  </a:t>
                </a:r>
                <a:r>
                  <a:rPr lang="en-US" altLang="en-US" sz="1400" dirty="0" err="1"/>
                  <a:t>dihitung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menggunakan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ekspansi</a:t>
                </a:r>
                <a:r>
                  <a:rPr lang="en-US" altLang="en-US" sz="1400" dirty="0"/>
                  <a:t>  </a:t>
                </a:r>
                <a:r>
                  <a:rPr lang="en-US" altLang="en-US" sz="1400" dirty="0" err="1"/>
                  <a:t>kofaktor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sepanjang</a:t>
                </a:r>
                <a:r>
                  <a:rPr lang="en-US" altLang="en-US" sz="1400" dirty="0"/>
                  <a:t> </a:t>
                </a:r>
                <a:r>
                  <a:rPr lang="en-US" altLang="en-US" sz="1400" dirty="0" err="1"/>
                  <a:t>baris</a:t>
                </a:r>
                <a:r>
                  <a:rPr lang="en-US" altLang="en-US" sz="1400" dirty="0"/>
                  <a:t>  ke-3</a:t>
                </a:r>
              </a:p>
              <a:p>
                <a:pPr marL="574675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altLang="en-US" sz="1400" dirty="0"/>
                  <a:t> </a:t>
                </a:r>
                <a14:m>
                  <m:oMath xmlns:m="http://schemas.openxmlformats.org/officeDocument/2006/math"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1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altLang="en-US" sz="14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sz="14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1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1400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en-US" sz="1400" i="1" baseline="-25000" dirty="0">
                        <a:latin typeface="Cambria Math" panose="02040503050406030204" pitchFamily="18" charset="0"/>
                      </a:rPr>
                      <m:t>33</m:t>
                    </m:r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en-US" sz="1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altLang="en-US" sz="1400" i="1" baseline="-25000" dirty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en-US" sz="1400" baseline="-25000" dirty="0"/>
              </a:p>
              <a:p>
                <a:pPr marL="796925" indent="0">
                  <a:buNone/>
                </a:pPr>
                <a14:m>
                  <m:oMath xmlns:m="http://schemas.openxmlformats.org/officeDocument/2006/math"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=0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+1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3+3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400" dirty="0"/>
                  <a:t> </a:t>
                </a:r>
              </a:p>
              <a:p>
                <a:pPr marL="796925" indent="0">
                  <a:buNone/>
                </a:pPr>
                <a:r>
                  <a:rPr lang="en-US" altLang="en-US" sz="1400" dirty="0"/>
                  <a:t>= 0 -2 + 6 </a:t>
                </a:r>
              </a:p>
              <a:p>
                <a:pPr marL="796925" indent="0">
                  <a:buNone/>
                </a:pPr>
                <a:r>
                  <a:rPr lang="en-US" altLang="en-US" sz="1400" dirty="0"/>
                  <a:t>= 4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4418A4-87E4-4A1F-B8CC-E000D2CFC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091" t="-1061" r="-242" b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5AA9293-074E-44E9-934F-65B4F559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Kofaktor</a:t>
            </a:r>
            <a:r>
              <a:rPr lang="en-ID" dirty="0"/>
              <a:t>(4)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55C41-1A28-44A2-B5E9-30801AE2E89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3CE00D1-0043-43BD-9B0B-AD0FC3E12AC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1B18-A6B8-4413-8FEC-40725E6462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115A50-C8BE-411D-B939-85CF258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89898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4418A4-87E4-4A1F-B8CC-E000D2CFCA7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en-US" altLang="en-US" dirty="0"/>
                  <a:t>Jika det (</a:t>
                </a:r>
                <a:r>
                  <a:rPr lang="en-US" altLang="en-US" i="1" dirty="0"/>
                  <a:t>A</a:t>
                </a:r>
                <a:r>
                  <a:rPr lang="en-US" altLang="en-US" dirty="0"/>
                  <a:t>)  </a:t>
                </a:r>
                <a:r>
                  <a:rPr lang="en-US" altLang="en-US" dirty="0" err="1"/>
                  <a:t>dihitung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menggunakan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ekspansi</a:t>
                </a:r>
                <a:r>
                  <a:rPr lang="en-US" altLang="en-US" dirty="0"/>
                  <a:t>  </a:t>
                </a:r>
                <a:r>
                  <a:rPr lang="en-US" altLang="en-US" dirty="0" err="1"/>
                  <a:t>kofaktor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sepanjang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kolom</a:t>
                </a:r>
                <a:r>
                  <a:rPr lang="en-US" altLang="en-US" dirty="0"/>
                  <a:t>  ke-3</a:t>
                </a:r>
              </a:p>
              <a:p>
                <a:pPr marL="574675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altLang="en-US" dirty="0"/>
                  <a:t> </a:t>
                </a:r>
                <a14:m>
                  <m:oMath xmlns:m="http://schemas.openxmlformats.org/officeDocument/2006/math">
                    <m:r>
                      <a:rPr lang="it-IT" alt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altLang="en-U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it-IT" alt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altLang="en-US" i="1" baseline="-25000" dirty="0">
                        <a:latin typeface="Cambria Math" panose="02040503050406030204" pitchFamily="18" charset="0"/>
                      </a:rPr>
                      <m:t>33</m:t>
                    </m:r>
                    <m:r>
                      <a:rPr lang="it-IT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altLang="en-US" i="1" baseline="-25000" dirty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endParaRPr lang="en-US" altLang="en-US" baseline="-25000" dirty="0"/>
              </a:p>
              <a:p>
                <a:pPr marL="796925" indent="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=0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3+3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/>
                  <a:t> </a:t>
                </a:r>
              </a:p>
              <a:p>
                <a:pPr marL="796925" indent="0">
                  <a:buNone/>
                </a:pPr>
                <a:r>
                  <a:rPr lang="en-US" altLang="en-US" dirty="0"/>
                  <a:t>= 0 -2 + 6 </a:t>
                </a:r>
              </a:p>
              <a:p>
                <a:pPr marL="796925" indent="0">
                  <a:buNone/>
                </a:pPr>
                <a:r>
                  <a:rPr lang="en-US" altLang="en-US" dirty="0"/>
                  <a:t>= 4 </a:t>
                </a:r>
              </a:p>
              <a:p>
                <a:pPr marL="457200" indent="-457200">
                  <a:buFont typeface="+mj-lt"/>
                  <a:buAutoNum type="alphaLcPeriod" startAt="2"/>
                </a:pPr>
                <a:endParaRPr lang="en-US" altLang="en-US" dirty="0"/>
              </a:p>
              <a:p>
                <a:pPr marL="457200" indent="-457200">
                  <a:buAutoNum type="alphaLcPeriod" startAt="2"/>
                </a:pPr>
                <a:endParaRPr lang="en-US" altLang="en-US" dirty="0"/>
              </a:p>
              <a:p>
                <a:pPr marL="457200" indent="-457200">
                  <a:buAutoNum type="alphaLcPeriod" startAt="2"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4418A4-87E4-4A1F-B8CC-E000D2CFC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7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5AA9293-074E-44E9-934F-65B4F559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Kofaktor</a:t>
            </a:r>
            <a:r>
              <a:rPr lang="en-ID" dirty="0"/>
              <a:t>(5)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FD99C-E8E3-4D6B-AE10-311A796FFDC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DC1EB6E-F6E6-486E-AA24-3D1B7745B59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5CF7E-43B9-47B5-AF63-C3F30045E4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9C22F5-B371-4F73-AAEC-7D449444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5696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168275" lvl="1" indent="-6350">
              <a:spcBef>
                <a:spcPts val="600"/>
              </a:spcBef>
              <a:buNone/>
            </a:pPr>
            <a:r>
              <a:rPr lang="en-US" altLang="en-US" b="1" dirty="0">
                <a:latin typeface="+mj-lt"/>
              </a:rPr>
              <a:t>Sub </a:t>
            </a:r>
            <a:r>
              <a:rPr lang="en-US" altLang="en-US" b="1" dirty="0" err="1">
                <a:latin typeface="+mj-lt"/>
              </a:rPr>
              <a:t>Pokok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b="1" dirty="0" err="1">
                <a:latin typeface="+mj-lt"/>
              </a:rPr>
              <a:t>Bahasan</a:t>
            </a:r>
            <a:endParaRPr lang="en-US" altLang="en-US" b="1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Permutasi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Determinan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Matriks</a:t>
            </a:r>
            <a:endParaRPr lang="en-US" altLang="en-US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Determinan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dengan</a:t>
            </a:r>
            <a:r>
              <a:rPr lang="en-US" altLang="en-US" dirty="0">
                <a:latin typeface="+mj-lt"/>
              </a:rPr>
              <a:t> OBE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+mj-lt"/>
              </a:rPr>
              <a:t>Determinan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dengan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Ekspansi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Kofaktor</a:t>
            </a:r>
            <a:endParaRPr lang="en-US" altLang="en-US" dirty="0">
              <a:latin typeface="+mj-lt"/>
            </a:endParaRPr>
          </a:p>
          <a:p>
            <a:pPr marL="990600" lvl="1" indent="-533400">
              <a:spcBef>
                <a:spcPts val="600"/>
              </a:spcBef>
            </a:pPr>
            <a:endParaRPr lang="en-US" altLang="en-US" dirty="0">
              <a:latin typeface="+mj-lt"/>
            </a:endParaRPr>
          </a:p>
          <a:p>
            <a:pPr marL="168275" indent="0">
              <a:spcBef>
                <a:spcPts val="600"/>
              </a:spcBef>
              <a:buNone/>
            </a:pPr>
            <a:r>
              <a:rPr lang="sv-SE" altLang="en-US" sz="1800" b="1" dirty="0">
                <a:latin typeface="+mj-lt"/>
              </a:rPr>
              <a:t> Beberapa Aplikasi Matriks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 Menentukan Solusi SPL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 Optimasi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 Model Ekonomi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altLang="en-US" dirty="0">
                <a:latin typeface="+mj-lt"/>
              </a:rPr>
              <a:t> dan lain-lain.</a:t>
            </a:r>
            <a:endParaRPr lang="en-US" altLang="en-US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F6579D3-F89F-4384-B92F-8FF03706AAC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Determinan</a:t>
            </a:r>
            <a:r>
              <a:rPr lang="en-ID" b="1" dirty="0"/>
              <a:t> </a:t>
            </a:r>
            <a:r>
              <a:rPr lang="en-ID" b="1" dirty="0" err="1"/>
              <a:t>Matriks</a:t>
            </a:r>
            <a:endParaRPr lang="en-US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B27BEA-313B-4960-9C24-D4EAD901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18529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C90C65-B5D8-4AC5-A29B-5A25D0032F5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dirty="0"/>
                  <a:t>Diketahui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bujursangkar</a:t>
                </a:r>
                <a:r>
                  <a:rPr lang="en-US" dirty="0"/>
                  <a:t>.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0 </a:t>
                </a:r>
                <a:r>
                  <a:rPr lang="en-US" dirty="0" err="1"/>
                  <a:t>ataupun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0,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C90C65-B5D8-4AC5-A29B-5A25D0032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576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EB20AF-2DB3-47C4-8654-F68AE9F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Sifat-sifat</a:t>
            </a:r>
            <a:r>
              <a:rPr lang="en-US" dirty="0"/>
              <a:t> </a:t>
            </a:r>
            <a:r>
              <a:rPr lang="en-US" dirty="0" err="1"/>
              <a:t>Determinan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96E3F-9CFE-4650-A45C-1E43C947265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C8C0141-D4FF-496A-A5FA-4AF48B33C10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A940-CF34-4AD1-AE87-2363A895F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88B51A-A82D-4FA3-BC25-D7798FD0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80950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/>
                  <a:t>Misalkan </a:t>
                </a:r>
                <a:r>
                  <a:rPr lang="en-US" altLang="en-US" i="1" dirty="0"/>
                  <a:t>A </a:t>
                </a:r>
                <a:r>
                  <a:rPr lang="en-US" altLang="en-US" dirty="0" err="1"/>
                  <a:t>memiliki</a:t>
                </a:r>
                <a:r>
                  <a:rPr lang="en-US" altLang="en-US" dirty="0"/>
                  <a:t> invers,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err="1"/>
                  <a:t>dapat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ditentukan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menggunakan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persamaan</a:t>
                </a:r>
                <a:endParaRPr lang="en-US" alt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en-US" dirty="0" err="1"/>
                  <a:t>dimana</a:t>
                </a:r>
                <a:r>
                  <a:rPr lang="en-US" altLang="en-US" i="1" dirty="0"/>
                  <a:t> </a:t>
                </a:r>
              </a:p>
              <a:p>
                <a:pPr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i="1" dirty="0"/>
                  <a:t> A 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invers </a:t>
                </a:r>
                <a:r>
                  <a:rPr lang="en-US" altLang="en-US" i="1" dirty="0" err="1"/>
                  <a:t>jika</a:t>
                </a:r>
                <a:r>
                  <a:rPr lang="en-US" altLang="en-US" i="1" dirty="0"/>
                  <a:t> dan </a:t>
                </a:r>
                <a:r>
                  <a:rPr lang="en-US" altLang="en-US" i="1" dirty="0" err="1"/>
                  <a:t>hanya</a:t>
                </a:r>
                <a:r>
                  <a:rPr lang="en-US" altLang="en-US" i="1" dirty="0"/>
                  <a:t> </a:t>
                </a:r>
                <a:r>
                  <a:rPr lang="en-US" altLang="en-US" i="1" dirty="0" err="1"/>
                  <a:t>jika</a:t>
                </a:r>
                <a:r>
                  <a:rPr lang="en-US" altLang="en-US" i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0.  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invers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kofaktor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65125" indent="0">
                  <a:buNone/>
                </a:pP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kofaktor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Transpos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adjoin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notasi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pPr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alt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7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52433A-5E36-4436-9C96-E8B1ED18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47B70-0D70-4E69-B875-47DFA53B28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9AA18DC-2B2D-47EC-82C5-79C11ECB447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4A48-8C8B-4B68-B667-394DC69937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95118E-096A-48CE-9815-64273DD9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29208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altLang="en-US" dirty="0" err="1"/>
                  <a:t>Berikut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beberapa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sifat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determinan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:</a:t>
                </a:r>
              </a:p>
              <a:p>
                <a:pPr marL="533400" indent="-533400">
                  <a:spcBef>
                    <a:spcPts val="600"/>
                  </a:spcBef>
                  <a:buFontTx/>
                  <a:buAutoNum type="arabicPeriod"/>
                </a:pPr>
                <a:r>
                  <a:rPr lang="en-US" altLang="en-US" dirty="0" err="1"/>
                  <a:t>Jika</a:t>
                </a:r>
                <a:r>
                  <a:rPr lang="en-US" altLang="en-US" dirty="0"/>
                  <a:t> A </a:t>
                </a:r>
                <a:r>
                  <a:rPr lang="en-US" altLang="en-US" dirty="0" err="1"/>
                  <a:t>adalah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sembarang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bujursangkar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D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err="1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en-US" i="1" baseline="30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D" altLang="en-US" dirty="0"/>
              </a:p>
              <a:p>
                <a:pPr marL="533400" indent="-533400">
                  <a:spcBef>
                    <a:spcPts val="600"/>
                  </a:spcBef>
                  <a:buFontTx/>
                  <a:buAutoNum type="arabicPeriod"/>
                </a:pPr>
                <a:r>
                  <a:rPr lang="en-US" altLang="en-US" dirty="0" err="1"/>
                  <a:t>Jika</a:t>
                </a:r>
                <a:r>
                  <a:rPr lang="en-US" altLang="en-US" dirty="0"/>
                  <a:t> A </a:t>
                </a:r>
                <a:r>
                  <a:rPr lang="en-US" altLang="en-US" dirty="0" err="1"/>
                  <a:t>dan</a:t>
                </a:r>
                <a:r>
                  <a:rPr lang="en-US" altLang="en-US" dirty="0"/>
                  <a:t> B </a:t>
                </a:r>
                <a:r>
                  <a:rPr lang="en-US" altLang="en-US" dirty="0" err="1"/>
                  <a:t>merupakan</a:t>
                </a:r>
                <a:r>
                  <a:rPr lang="en-US" altLang="en-US" dirty="0"/>
                  <a:t>  </a:t>
                </a:r>
                <a:r>
                  <a:rPr lang="en-US" altLang="en-US" dirty="0" err="1"/>
                  <a:t>matriks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bujursangkar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berukuran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sama</a:t>
                </a:r>
                <a:r>
                  <a:rPr lang="en-US" altLang="en-US" dirty="0"/>
                  <a:t>,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dirty="0" err="1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</m:func>
                    <m:r>
                      <a:rPr lang="en-ID" alt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D" altLang="en-US" dirty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err="1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marL="533400" indent="-533400">
                  <a:spcBef>
                    <a:spcPts val="600"/>
                  </a:spcBef>
                  <a:buAutoNum type="arabicPeriod" startAt="3"/>
                </a:pPr>
                <a:r>
                  <a:rPr lang="en-US" altLang="en-US" dirty="0" err="1"/>
                  <a:t>Jika</a:t>
                </a:r>
                <a:r>
                  <a:rPr lang="en-US" altLang="en-US" dirty="0"/>
                  <a:t> A </a:t>
                </a:r>
                <a:r>
                  <a:rPr lang="en-US" altLang="en-US" dirty="0" err="1"/>
                  <a:t>mempunyai</a:t>
                </a:r>
                <a:r>
                  <a:rPr lang="en-US" altLang="en-US" dirty="0"/>
                  <a:t> invers </a:t>
                </a:r>
                <a:r>
                  <a:rPr lang="en-US" altLang="en-US" dirty="0" err="1"/>
                  <a:t>maka</a:t>
                </a:r>
                <a:r>
                  <a:rPr lang="en-US" altLang="en-US" dirty="0"/>
                  <a:t> 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D" alt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D" alt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ID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ID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alt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69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52433A-5E36-4436-9C96-E8B1ED18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865E-1A6E-43C1-B74A-61B10D1A39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AF5A4ED-C363-47E9-9D45-DAF4A53DE55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9047-534B-410F-A78D-A579C288B4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19F460-97D2-450D-AF59-CF5D3157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61581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/>
                  <a:t>Contoh: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adjoin </a:t>
                </a:r>
                <a:r>
                  <a:rPr lang="en-US" dirty="0" err="1"/>
                  <a:t>dari</a:t>
                </a:r>
                <a:r>
                  <a:rPr lang="en-US" dirty="0"/>
                  <a:t> A!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52433A-5E36-4436-9C96-E8B1ED18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(3)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F9BC8-F060-437C-A418-1F42BA7445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BBC3D90-B686-40A4-B03E-521476288F1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19F8-0313-4354-8020-1AF86A2B2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2A9ABC-B2EC-496B-8F7C-3175407A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87716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/>
                  <a:t>Jawab: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533400" indent="-533400">
                  <a:spcBef>
                    <a:spcPts val="600"/>
                  </a:spcBef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Sehingga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didapat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:pPr marL="533400" indent="-53340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533400" indent="-533400">
                  <a:spcBef>
                    <a:spcPts val="600"/>
                  </a:spcBef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52433A-5E36-4436-9C96-E8B1ED18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0D03EC-39A7-4F90-9488-8C48552A4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172544"/>
                  </p:ext>
                </p:extLst>
              </p:nvPr>
            </p:nvGraphicFramePr>
            <p:xfrm>
              <a:off x="1323474" y="2981961"/>
              <a:ext cx="10058400" cy="16466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30416036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44777987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645243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dirty="0"/>
                            <a:t>=-1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</m:oMath>
                          </a14:m>
                          <a:r>
                            <a:rPr lang="en-US" dirty="0"/>
                            <a:t>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1+3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dirty="0"/>
                            <a:t>=2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695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2+2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2+3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793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3+1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3+2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3+3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073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A0D03EC-39A7-4F90-9488-8C48552A4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172544"/>
                  </p:ext>
                </p:extLst>
              </p:nvPr>
            </p:nvGraphicFramePr>
            <p:xfrm>
              <a:off x="1323474" y="2981961"/>
              <a:ext cx="10058400" cy="16466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230416036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447779870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645243407"/>
                        </a:ext>
                      </a:extLst>
                    </a:gridCol>
                  </a:tblGrid>
                  <a:tr h="5488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200182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819" r="-99819" b="-2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182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695458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8901" r="-200182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819" t="-98901" r="-99819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182" t="-98901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4793605"/>
                      </a:ext>
                    </a:extLst>
                  </a:tr>
                  <a:tr h="5488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111" r="-200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819" t="-201111" r="-998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182" t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073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6B9E0A-5BD9-4498-8FD4-E1BC3D6741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D3BE415-FB51-45B5-AF1E-F5B5CACFA99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6099A-D010-43E9-A15B-A39016B29E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FDE41-E6E0-49A7-8F61-8CD0B4BC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5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Karena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kofaktor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adalah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Maka</a:t>
                </a:r>
                <a:r>
                  <a:rPr lang="en-US" dirty="0"/>
                  <a:t> adjoin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adalah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D920D2-8AA9-4759-B5E7-D52ED55DB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52433A-5E36-4436-9C96-E8B1ED18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Kofaktor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(5)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1E0A3-94B0-4923-95CD-6437731512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E9998CD-F5F9-4800-A852-74EB856D9A1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E8A8-AD36-4B43-B5FB-059C043495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6091B7-1C53-41E9-832D-B5680EB7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45717"/>
            <a:ext cx="4822804" cy="365125"/>
          </a:xfrm>
        </p:spPr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462513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BD127D-0835-4281-BFB7-89D8C19DA4A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609600" indent="-609600">
                  <a:buFontTx/>
                  <a:buAutoNum type="arabicPeriod"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Tentukan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determinan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menggunakan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OBE  dan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ekspansi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kofaktor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matriks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berikut</a:t>
                </a:r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609600" indent="-609600">
                  <a:buAutoNum type="arabicPeriod" startAt="2"/>
                </a:pPr>
                <a:r>
                  <a:rPr lang="en-US" altLang="en-US" sz="1800" dirty="0" err="1">
                    <a:latin typeface="Bookman Old Style" panose="02050604050505020204" pitchFamily="18" charset="0"/>
                  </a:rPr>
                  <a:t>Diketahui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1800" dirty="0">
                    <a:latin typeface="Bookman Old Style" panose="0205060405050502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1800" dirty="0">
                  <a:latin typeface="Bookman Old Style" panose="02050604050505020204" pitchFamily="18" charset="0"/>
                </a:endParaRPr>
              </a:p>
              <a:p>
                <a:pPr marL="609600" indent="-609600">
                  <a:buNone/>
                </a:pPr>
                <a:r>
                  <a:rPr lang="en-US" altLang="en-US" sz="1800" dirty="0">
                    <a:latin typeface="Bookman Old Style" panose="02050604050505020204" pitchFamily="18" charset="0"/>
                  </a:rPr>
                  <a:t>      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Tunjukan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1800" dirty="0" err="1">
                    <a:latin typeface="Bookman Old Style" panose="02050604050505020204" pitchFamily="18" charset="0"/>
                  </a:rPr>
                  <a:t>bahwa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:  </a:t>
                </a:r>
                <a:r>
                  <a:rPr lang="en-US" altLang="en-US" sz="1800" i="1" dirty="0">
                    <a:latin typeface="Bookman Old Style" panose="02050604050505020204" pitchFamily="18" charset="0"/>
                  </a:rPr>
                  <a:t>det 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(A) </a:t>
                </a:r>
                <a:r>
                  <a:rPr lang="en-US" altLang="en-US" sz="1800" i="1" dirty="0">
                    <a:latin typeface="Bookman Old Style" panose="02050604050505020204" pitchFamily="18" charset="0"/>
                  </a:rPr>
                  <a:t>det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 (B) = </a:t>
                </a:r>
                <a:r>
                  <a:rPr lang="en-US" altLang="en-US" sz="1800" i="1" dirty="0">
                    <a:latin typeface="Bookman Old Style" panose="02050604050505020204" pitchFamily="18" charset="0"/>
                  </a:rPr>
                  <a:t>det </a:t>
                </a:r>
                <a:r>
                  <a:rPr lang="en-US" altLang="en-US" sz="1800" dirty="0">
                    <a:latin typeface="Bookman Old Style" panose="02050604050505020204" pitchFamily="18" charset="0"/>
                  </a:rPr>
                  <a:t>(AB)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BD127D-0835-4281-BFB7-89D8C19DA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B40051-5095-46AA-BD4E-00C1FBA1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3117-6689-4C3B-8B67-44E9AFB6604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9323E21-EF24-4EC0-92A3-B440EE702CD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ECA1-C56A-47DD-952E-E4445DC315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5457DF-3DD7-4CD8-9CCE-41E4DAA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88913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BD127D-0835-4281-BFB7-89D8C19DA4A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en-US" sz="2000" dirty="0">
                    <a:latin typeface="Bookman Old Style" panose="02050604050505020204" pitchFamily="18" charset="0"/>
                  </a:rPr>
                  <a:t>Diketahui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000" dirty="0" err="1">
                    <a:latin typeface="Bookman Old Style" panose="02050604050505020204" pitchFamily="18" charset="0"/>
                  </a:rPr>
                  <a:t>tentukan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nilai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agar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=29</m:t>
                        </m:r>
                      </m:e>
                    </m:func>
                  </m:oMath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en-US" sz="2000" dirty="0" err="1">
                    <a:latin typeface="Bookman Old Style" panose="02050604050505020204" pitchFamily="18" charset="0"/>
                  </a:rPr>
                  <a:t>Diketahui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matriks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A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en-US" sz="2000" dirty="0" err="1">
                    <a:latin typeface="Bookman Old Style" panose="02050604050505020204" pitchFamily="18" charset="0"/>
                  </a:rPr>
                  <a:t>Jika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merupakan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transpos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dari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A. 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Maka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,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tentukan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  <a:r>
                  <a:rPr lang="en-US" altLang="en-US" sz="2000" dirty="0" err="1">
                    <a:latin typeface="Bookman Old Style" panose="02050604050505020204" pitchFamily="18" charset="0"/>
                  </a:rPr>
                  <a:t>nilai</a:t>
                </a:r>
                <a:r>
                  <a:rPr lang="en-US" altLang="en-US" sz="2000" dirty="0">
                    <a:latin typeface="Bookman Old Style" panose="0205060405050502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en-US" sz="2000" b="0" i="0" smtClean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en-US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sz="2000" dirty="0">
                  <a:latin typeface="Bookman Old Style" panose="02050604050505020204" pitchFamily="18" charset="0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BD127D-0835-4281-BFB7-89D8C19DA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B40051-5095-46AA-BD4E-00C1FBA1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LATIHAN(2)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4627-287A-41B0-8453-F9A747E1D78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066AC1E-C9EE-4EE1-B4EB-1178ACDAF5B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9093-6C52-4B0D-94EE-DB96DE7E92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6DBAEC-FFFC-4164-BC64-2994EE75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2348434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8477-0AF2-4448-AD14-68833D99C4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AF9086-EF62-4C7F-9938-6B96CD555C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7C5B0-41AA-4DB2-A7EC-3C9CBB41D9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8945052-E65A-4ABD-8ABF-27F719D80F9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 err="1"/>
                  <a:t>Permutasi</a:t>
                </a:r>
                <a:r>
                  <a:rPr lang="en-US" dirty="0"/>
                  <a:t> </a:t>
                </a:r>
              </a:p>
              <a:p>
                <a:pPr marL="225425" indent="0">
                  <a:buNone/>
                </a:pP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susunan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memperhatikan</a:t>
                </a:r>
                <a:r>
                  <a:rPr lang="en-US" dirty="0"/>
                  <a:t> </a:t>
                </a:r>
                <a:r>
                  <a:rPr lang="en-US" dirty="0" err="1"/>
                  <a:t>urutan</a:t>
                </a:r>
                <a:endParaRPr lang="en-US" dirty="0"/>
              </a:p>
              <a:p>
                <a:pPr marL="225425" lvl="0" indent="0"/>
                <a:endParaRPr lang="en-US" dirty="0"/>
              </a:p>
              <a:p>
                <a:pPr marL="225425" lvl="0" indent="0">
                  <a:buNone/>
                </a:pPr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endParaRPr lang="en-US" dirty="0"/>
              </a:p>
              <a:p>
                <a:pPr marL="225425" lvl="0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 </a:t>
                </a:r>
                <a:r>
                  <a:rPr lang="en-US" dirty="0" err="1"/>
                  <a:t>Susunan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memperhatikan</a:t>
                </a:r>
                <a:r>
                  <a:rPr lang="en-US" dirty="0"/>
                  <a:t> </a:t>
                </a:r>
                <a:r>
                  <a:rPr lang="en-US" dirty="0" err="1"/>
                  <a:t>urutan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:</a:t>
                </a:r>
              </a:p>
              <a:p>
                <a:pPr marL="225425" lvl="1" indent="0"/>
                <a:r>
                  <a:rPr lang="en-US" dirty="0"/>
                  <a:t>(1,2,3)</a:t>
                </a:r>
              </a:p>
              <a:p>
                <a:pPr marL="225425" lvl="1" indent="0"/>
                <a:r>
                  <a:rPr lang="en-US" dirty="0"/>
                  <a:t>(1,3,2)</a:t>
                </a:r>
              </a:p>
              <a:p>
                <a:pPr marL="225425" lvl="1" indent="0"/>
                <a:r>
                  <a:rPr lang="en-US" dirty="0"/>
                  <a:t>(2,1,3)</a:t>
                </a:r>
              </a:p>
              <a:p>
                <a:pPr marL="225425" lvl="1" indent="0"/>
                <a:r>
                  <a:rPr lang="en-US" dirty="0"/>
                  <a:t>(2,3,1)</a:t>
                </a:r>
              </a:p>
              <a:p>
                <a:pPr marL="225425" lvl="1" indent="0"/>
                <a:r>
                  <a:rPr lang="en-US" dirty="0"/>
                  <a:t>(3,1,2)</a:t>
                </a:r>
              </a:p>
              <a:p>
                <a:pPr marL="225425" lvl="1" indent="0"/>
                <a:r>
                  <a:rPr lang="en-US" dirty="0"/>
                  <a:t>(3,2,1)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27" t="-3485" r="-182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C5FD49-1EE4-4CC4-8336-F3ED4C4E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9257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>
                  <a:spcBef>
                    <a:spcPts val="600"/>
                  </a:spcBef>
                </a:pPr>
                <a:r>
                  <a:rPr lang="en-ID" sz="1800" b="1" dirty="0" err="1"/>
                  <a:t>Inversi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dalam</a:t>
                </a:r>
                <a:r>
                  <a:rPr lang="en-ID" sz="1800" b="1" dirty="0"/>
                  <a:t> </a:t>
                </a:r>
                <a:r>
                  <a:rPr lang="en-ID" sz="1800" b="1" dirty="0" err="1"/>
                  <a:t>Permutasi</a:t>
                </a:r>
                <a:endParaRPr lang="en-ID" sz="1800" b="1" dirty="0"/>
              </a:p>
              <a:p>
                <a:pPr marL="225425" indent="0" algn="just">
                  <a:spcBef>
                    <a:spcPts val="600"/>
                  </a:spcBef>
                  <a:buNone/>
                </a:pPr>
                <a:r>
                  <a:rPr lang="en-US" sz="1800" dirty="0" err="1"/>
                  <a:t>Sebuah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inversi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dikatakan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terjadi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dalam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bilangan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bulat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lebih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besar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mendahului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bilangan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bulat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lainnya</a:t>
                </a:r>
                <a:r>
                  <a:rPr lang="en-US" sz="1800" dirty="0"/>
                  <a:t>.</a:t>
                </a:r>
              </a:p>
              <a:p>
                <a:pPr marL="225425" indent="0" algn="just">
                  <a:spcBef>
                    <a:spcPts val="600"/>
                  </a:spcBef>
                  <a:buNone/>
                </a:pP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banyaknya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inversi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dalam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genap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disebut</a:t>
                </a:r>
                <a:r>
                  <a:rPr lang="en-US" sz="1800" dirty="0"/>
                  <a:t> </a:t>
                </a:r>
                <a:r>
                  <a:rPr lang="en-US" sz="1800" b="1" dirty="0" err="1"/>
                  <a:t>permutasi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genap</a:t>
                </a:r>
                <a:r>
                  <a:rPr lang="en-US" sz="1800" dirty="0"/>
                  <a:t>, dan </a:t>
                </a:r>
                <a:r>
                  <a:rPr lang="en-US" sz="1800" dirty="0" err="1"/>
                  <a:t>hal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samapun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berlaku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b="1" dirty="0" err="1"/>
                  <a:t>permutasi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ganjil</a:t>
                </a:r>
                <a:r>
                  <a:rPr lang="en-US" sz="1800" dirty="0"/>
                  <a:t>. Oleh </a:t>
                </a:r>
                <a:r>
                  <a:rPr lang="en-US" sz="1800" dirty="0" err="1"/>
                  <a:t>karena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itu</a:t>
                </a:r>
                <a:r>
                  <a:rPr lang="en-US" sz="1800" dirty="0"/>
                  <a:t> </a:t>
                </a:r>
              </a:p>
              <a:p>
                <a:pPr marL="225425" indent="0" algn="just"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225425" indent="0" algn="just">
                  <a:spcBef>
                    <a:spcPts val="600"/>
                  </a:spcBef>
                  <a:buNone/>
                </a:pPr>
                <a:r>
                  <a:rPr lang="en-US" sz="1800" dirty="0" err="1"/>
                  <a:t>Contoh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Inversi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{1,2,3}</a:t>
                </a:r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(1,2,3)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genap</a:t>
                </a:r>
                <a:endParaRPr lang="en-US" sz="1600" dirty="0"/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(1,3,2)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ganjil</a:t>
                </a:r>
                <a:endParaRPr lang="en-US" sz="1600" dirty="0"/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(2,1,3)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ganjil</a:t>
                </a:r>
                <a:endParaRPr lang="en-US" sz="1600" dirty="0"/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(2,3,1)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genap</a:t>
                </a:r>
                <a:endParaRPr lang="en-US" sz="1600" dirty="0"/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(3,1,2)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genap</a:t>
                </a:r>
                <a:endParaRPr lang="en-US" sz="1600" dirty="0"/>
              </a:p>
              <a:p>
                <a:pPr marL="225425" lvl="1" indent="0" algn="just">
                  <a:spcBef>
                    <a:spcPts val="600"/>
                  </a:spcBef>
                </a:pPr>
                <a:r>
                  <a:rPr lang="en-US" sz="1600" dirty="0"/>
                  <a:t>(3,2,1)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permutasi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ganjil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6"/>
                <a:stretch>
                  <a:fillRect l="-364" t="-1818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D7CE7FA-903B-469E-9DC0-BFF24BDDB68D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A8D6F5-9049-4E7F-9219-47D83C35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9E41DFF-56C8-4C1C-87AC-8579F9B6B31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 algn="just"/>
                <a:r>
                  <a:rPr lang="en-US" sz="2000" b="1" dirty="0"/>
                  <a:t>Hasil </a:t>
                </a:r>
                <a:r>
                  <a:rPr lang="en-US" sz="2000" b="1" dirty="0" err="1"/>
                  <a:t>perkalian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elementer</a:t>
                </a:r>
                <a:r>
                  <a:rPr lang="en-US" sz="2000" b="1" dirty="0"/>
                  <a:t> </a:t>
                </a:r>
              </a:p>
              <a:p>
                <a:pPr marL="225425" lvl="0" indent="0" algn="just">
                  <a:buNone/>
                </a:pPr>
                <a:r>
                  <a:rPr lang="en-US" sz="2000" dirty="0"/>
                  <a:t>Hasil kali </a:t>
                </a:r>
                <a:r>
                  <a:rPr lang="en-US" sz="2000" dirty="0" err="1"/>
                  <a:t>elementer</a:t>
                </a:r>
                <a:r>
                  <a:rPr lang="en-US" sz="2000" dirty="0"/>
                  <a:t> pada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berukuran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D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hasilkali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unsur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tanpa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pengambilan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unsur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baris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kolom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sama</a:t>
                </a:r>
                <a:endParaRPr lang="en-US" sz="2000" dirty="0"/>
              </a:p>
              <a:p>
                <a:pPr marL="225425" lvl="0" indent="0" algn="just">
                  <a:buNone/>
                </a:pPr>
                <a:endParaRPr lang="en-US" sz="2000" dirty="0"/>
              </a:p>
              <a:p>
                <a:pPr marL="225425" lvl="0" indent="0" algn="just">
                  <a:buNone/>
                </a:pPr>
                <a:r>
                  <a:rPr lang="en-US" sz="2000" dirty="0" err="1"/>
                  <a:t>Contoh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Tentukan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kali </a:t>
                </a:r>
                <a:r>
                  <a:rPr lang="en-US" sz="2000" dirty="0" err="1"/>
                  <a:t>elementer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:</a:t>
                </a:r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5425" indent="0" algn="just">
                  <a:buNone/>
                </a:pPr>
                <a:r>
                  <a:rPr lang="en-US" sz="2000" dirty="0" err="1"/>
                  <a:t>Jawab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Terdapat</a:t>
                </a:r>
                <a:r>
                  <a:rPr lang="en-US" sz="2000" dirty="0"/>
                  <a:t> 6 (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3!) </a:t>
                </a:r>
                <a:r>
                  <a:rPr lang="en-US" sz="2000" dirty="0" err="1"/>
                  <a:t>hasil</a:t>
                </a:r>
                <a:r>
                  <a:rPr lang="en-US" sz="2000" dirty="0"/>
                  <a:t> kali </a:t>
                </a:r>
                <a:r>
                  <a:rPr lang="en-US" sz="2000" dirty="0" err="1"/>
                  <a:t>elementer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yakni</a:t>
                </a:r>
                <a:endParaRPr lang="en-US" sz="2000" dirty="0"/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D" sz="20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D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D" sz="2000" i="1" dirty="0">
                  <a:latin typeface="Cambria Math" panose="02040503050406030204" pitchFamily="18" charset="0"/>
                </a:endParaRPr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l="-606" t="-2424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A779E2-4F2C-4C40-9969-3333C75E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660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7A3D521-342B-4FD2-82A0-9E2E789E424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sz="1800" b="1" dirty="0"/>
                  <a:t>Hasil kali </a:t>
                </a:r>
                <a:r>
                  <a:rPr lang="en-US" sz="1800" b="1" dirty="0" err="1"/>
                  <a:t>elementer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bertanda</a:t>
                </a:r>
                <a:r>
                  <a:rPr lang="en-US" sz="1800" b="1" dirty="0"/>
                  <a:t> </a:t>
                </a:r>
              </a:p>
              <a:p>
                <a:pPr marL="225425" lvl="0" indent="0" algn="just">
                  <a:buNone/>
                </a:pPr>
                <a:r>
                  <a:rPr lang="en-US" sz="1800" dirty="0"/>
                  <a:t>Hasil kali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bertanda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hasil</a:t>
                </a:r>
                <a:r>
                  <a:rPr lang="en-US" sz="1800" dirty="0"/>
                  <a:t> kali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telah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dikalikan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(+1)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indeks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kolom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membentuk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genap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atau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dikalikan</a:t>
                </a:r>
                <a:r>
                  <a:rPr lang="en-US" sz="1800" dirty="0"/>
                  <a:t> (-1)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indeks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kolom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permutasi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ganjil</a:t>
                </a:r>
                <a:r>
                  <a:rPr lang="en-US" sz="1800" dirty="0"/>
                  <a:t>. </a:t>
                </a:r>
              </a:p>
              <a:p>
                <a:pPr marL="225425" lvl="0" indent="0" algn="just">
                  <a:buNone/>
                </a:pPr>
                <a:endParaRPr lang="en-US" sz="1800" b="1" dirty="0"/>
              </a:p>
              <a:p>
                <a:pPr marL="225425" lvl="0" indent="0" algn="just">
                  <a:buNone/>
                </a:pPr>
                <a:r>
                  <a:rPr lang="en-US" sz="1800" dirty="0" err="1"/>
                  <a:t>Contoh</a:t>
                </a:r>
                <a:r>
                  <a:rPr lang="en-US" sz="1800" b="1" dirty="0"/>
                  <a:t>: </a:t>
                </a:r>
                <a:r>
                  <a:rPr lang="en-US" sz="1800" dirty="0" err="1"/>
                  <a:t>Tentukan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hasil</a:t>
                </a:r>
                <a:r>
                  <a:rPr lang="en-US" sz="1800" dirty="0"/>
                  <a:t> kali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bertanda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berikut</a:t>
                </a:r>
                <a:r>
                  <a:rPr lang="en-US" sz="1800" dirty="0"/>
                  <a:t>:</a:t>
                </a:r>
              </a:p>
              <a:p>
                <a:pPr marL="225425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225425" lvl="0" indent="0" algn="just">
                  <a:buNone/>
                </a:pPr>
                <a:r>
                  <a:rPr lang="en-US" sz="1800" dirty="0" err="1"/>
                  <a:t>Jawab</a:t>
                </a:r>
                <a:r>
                  <a:rPr lang="en-US" sz="1800" dirty="0"/>
                  <a:t>: Hasil kali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bertanda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A </a:t>
                </a:r>
                <a:r>
                  <a:rPr lang="en-US" sz="1800" dirty="0" err="1"/>
                  <a:t>adalah</a:t>
                </a:r>
                <a:endParaRPr lang="en-US" sz="1800" dirty="0"/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D" sz="18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ID" sz="1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D" sz="1800" i="1" dirty="0">
                  <a:latin typeface="Cambria Math" panose="02040503050406030204" pitchFamily="18" charset="0"/>
                </a:endParaRPr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D" sz="1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5"/>
                <a:stretch>
                  <a:fillRect l="-485" t="-1515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808CD3-4DE9-477C-9138-3606C18F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1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A34840E-B9CC-4FA5-808C-F02B77DC2D0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dan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sz="1800" b="1" dirty="0"/>
                  <a:t>Determinan</a:t>
                </a:r>
                <a:r>
                  <a:rPr lang="en-US" sz="1800" dirty="0"/>
                  <a:t> </a:t>
                </a:r>
              </a:p>
              <a:p>
                <a:pPr marL="225425" lvl="0" indent="0" algn="just"/>
                <a:r>
                  <a:rPr lang="en-US" sz="1800" dirty="0" err="1"/>
                  <a:t>Determinan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didefinisikan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sebagai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penjumlahan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hasil</a:t>
                </a:r>
                <a:r>
                  <a:rPr lang="en-US" sz="1800" dirty="0"/>
                  <a:t> kali </a:t>
                </a:r>
                <a:r>
                  <a:rPr lang="en-US" sz="1800" dirty="0" err="1"/>
                  <a:t>elementer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bertanda</a:t>
                </a:r>
                <a:r>
                  <a:rPr lang="en-US" sz="1800" dirty="0"/>
                  <a:t>. </a:t>
                </a:r>
              </a:p>
              <a:p>
                <a:pPr marL="225425" indent="0" algn="just"/>
                <a:r>
                  <a:rPr lang="en-US" sz="1800" dirty="0"/>
                  <a:t>Oleh </a:t>
                </a:r>
                <a:r>
                  <a:rPr lang="en-US" sz="1800" dirty="0" err="1"/>
                  <a:t>karena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itu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determinan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diketahui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adalah</a:t>
                </a:r>
              </a:p>
              <a:p>
                <a:pPr marL="225425" lvl="0" indent="0" algn="just"/>
                <a:endParaRPr lang="en-US" sz="1800" dirty="0"/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225425" indent="0" algn="just">
                  <a:buNone/>
                </a:pPr>
                <a:endParaRPr lang="en-US" sz="1800" dirty="0"/>
              </a:p>
              <a:p>
                <a:pPr marL="225425" indent="0" algn="just">
                  <a:buNone/>
                </a:pP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cara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sama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diketahui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determinan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matriks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:</a:t>
                </a:r>
              </a:p>
              <a:p>
                <a:pPr marL="2254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l="-48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97158C-75F5-4461-89B9-7F09A8B6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400119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3C805D-70EA-453B-B7DB-17EDC6C3D820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b="1" dirty="0"/>
                  <a:t>Contoh:</a:t>
                </a:r>
              </a:p>
              <a:p>
                <a:pPr marL="0" indent="0">
                  <a:buNone/>
                </a:pPr>
                <a:r>
                  <a:rPr lang="en-ID" b="1" dirty="0"/>
                  <a:t>    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Determinan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365125" indent="0">
                  <a:buNone/>
                </a:pPr>
                <a:r>
                  <a:rPr lang="en-US" b="1" dirty="0" err="1"/>
                  <a:t>Jawab</a:t>
                </a:r>
                <a:r>
                  <a:rPr lang="en-US" b="1" dirty="0"/>
                  <a:t>:</a:t>
                </a:r>
              </a:p>
              <a:p>
                <a:pPr marL="365125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𝒅𝒆𝒕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229235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229235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229235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3C805D-70EA-453B-B7DB-17EDC6C3D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727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BDD63C-F6D5-4AC0-B938-F69EE73A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Permutasi</a:t>
            </a:r>
            <a:r>
              <a:rPr lang="en-US" dirty="0"/>
              <a:t> dan 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(6)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DB6A4-4C59-4709-93AA-37734A9D68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F5DB77B-9DA5-4547-8CB1-30FBA6CE1DB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2469-3F9E-4E26-9FBC-15BDE8210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D73667-B943-4130-981B-646E393F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7689C78-AAD9-43E6-93FC-9533B008BDCC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Permutasi</a:t>
            </a:r>
            <a:r>
              <a:rPr lang="en-ID" dirty="0"/>
              <a:t> dan </a:t>
            </a:r>
            <a:r>
              <a:rPr lang="en-ID" dirty="0" err="1"/>
              <a:t>Determinan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(7)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lvl="0"/>
                <a:r>
                  <a:rPr lang="en-US" sz="1500" b="1" dirty="0"/>
                  <a:t>Contoh:</a:t>
                </a:r>
              </a:p>
              <a:p>
                <a:pPr marL="0" indent="0">
                  <a:buNone/>
                </a:pPr>
                <a:r>
                  <a:rPr lang="en-ID" sz="1500" b="1" dirty="0"/>
                  <a:t>     </a:t>
                </a:r>
                <a:r>
                  <a:rPr lang="en-ID" sz="1500" dirty="0" err="1"/>
                  <a:t>Tentukan</a:t>
                </a:r>
                <a:r>
                  <a:rPr lang="en-ID" sz="1500" dirty="0"/>
                  <a:t> </a:t>
                </a:r>
                <a:r>
                  <a:rPr lang="en-ID" sz="1500" dirty="0" err="1"/>
                  <a:t>Determinan</a:t>
                </a:r>
                <a:r>
                  <a:rPr lang="en-ID" sz="1500" dirty="0"/>
                  <a:t> </a:t>
                </a:r>
                <a:r>
                  <a:rPr lang="en-ID" sz="1500" dirty="0" err="1"/>
                  <a:t>Matriks</a:t>
                </a:r>
                <a:endParaRPr lang="en-ID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5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sz="15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b="1" dirty="0"/>
              </a:p>
              <a:p>
                <a:pPr marL="365125" indent="0">
                  <a:buNone/>
                </a:pPr>
                <a:r>
                  <a:rPr lang="en-US" sz="1500" b="1" dirty="0" err="1"/>
                  <a:t>Jawab</a:t>
                </a:r>
                <a:r>
                  <a:rPr lang="en-US" sz="1500" b="1" dirty="0"/>
                  <a:t>:</a:t>
                </a:r>
              </a:p>
              <a:p>
                <a:pPr marL="365125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ID" sz="1500" dirty="0"/>
                  <a:t> </a:t>
                </a:r>
              </a:p>
              <a:p>
                <a:pPr marL="1435100" indent="0">
                  <a:buNone/>
                </a:pPr>
                <a14:m>
                  <m:oMath xmlns:m="http://schemas.openxmlformats.org/officeDocument/2006/math">
                    <m:r>
                      <a:rPr lang="en-ID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D" sz="15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D" sz="15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D" sz="15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D" sz="15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D" sz="15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ID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500" dirty="0"/>
                  <a:t> </a:t>
                </a:r>
              </a:p>
              <a:p>
                <a:pPr marL="1435100" indent="0">
                  <a:buNone/>
                </a:pPr>
                <a14:m>
                  <m:oMath xmlns:m="http://schemas.openxmlformats.org/officeDocument/2006/math">
                    <m:r>
                      <a:rPr lang="en-ID" sz="1500" i="1">
                        <a:latin typeface="Cambria Math" panose="02040503050406030204" pitchFamily="18" charset="0"/>
                      </a:rPr>
                      <m:t>=3+0+2−2−0−2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1435100" indent="0">
                  <a:buNone/>
                </a:pPr>
                <a14:m>
                  <m:oMath xmlns:m="http://schemas.openxmlformats.org/officeDocument/2006/math">
                    <m:r>
                      <a:rPr lang="en-ID" sz="15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625475" indent="0">
                  <a:buNone/>
                </a:pPr>
                <a:endParaRPr lang="en-US" sz="15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5"/>
                <a:stretch>
                  <a:fillRect l="-242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04C888-C970-4AFA-8C67-1364A679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8114377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FBDD3-0871-41ED-9D17-105C4B2C0D76}"/>
</file>

<file path=customXml/itemProps2.xml><?xml version="1.0" encoding="utf-8"?>
<ds:datastoreItem xmlns:ds="http://schemas.openxmlformats.org/officeDocument/2006/customXml" ds:itemID="{C2F45923-0027-47E4-9DD7-F9DAC7F53C92}"/>
</file>

<file path=customXml/itemProps3.xml><?xml version="1.0" encoding="utf-8"?>
<ds:datastoreItem xmlns:ds="http://schemas.openxmlformats.org/officeDocument/2006/customXml" ds:itemID="{CC75E9BF-E3EE-411D-900A-D6B13BBB4988}"/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1757</Words>
  <Application>Microsoft Office PowerPoint</Application>
  <PresentationFormat>Widescreen</PresentationFormat>
  <Paragraphs>337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Myungjo Std M</vt:lpstr>
      <vt:lpstr>Arial</vt:lpstr>
      <vt:lpstr>Bookman Old Style</vt:lpstr>
      <vt:lpstr>Calibri</vt:lpstr>
      <vt:lpstr>Cambria Math</vt:lpstr>
      <vt:lpstr>Wingdings</vt:lpstr>
      <vt:lpstr>Retrospect</vt:lpstr>
      <vt:lpstr>PowerPoint Presentation</vt:lpstr>
      <vt:lpstr>Determinan Matriks</vt:lpstr>
      <vt:lpstr>Permutasi dan Determinan Matriks</vt:lpstr>
      <vt:lpstr>Permutasi dan Determinan Matriks(2)</vt:lpstr>
      <vt:lpstr>Permutasi dan Determinan Matriks(3)</vt:lpstr>
      <vt:lpstr>Permutasi dan Determinan Matriks(4)</vt:lpstr>
      <vt:lpstr>Permutasi dan Determinan Matriks(5)</vt:lpstr>
      <vt:lpstr>Permutasi dan Determinan Matriks(6)</vt:lpstr>
      <vt:lpstr>Permutasi dan Determinan Matriks(7)</vt:lpstr>
      <vt:lpstr>Determinan dengan OBE</vt:lpstr>
      <vt:lpstr>Determinan dengan OBE(2)</vt:lpstr>
      <vt:lpstr>Determinan dengan OBE(3)</vt:lpstr>
      <vt:lpstr>Determinan dengan OBE(4)</vt:lpstr>
      <vt:lpstr>Determinan dengan OBE(5)</vt:lpstr>
      <vt:lpstr>Determinan dengan Ekspansi Kofaktor</vt:lpstr>
      <vt:lpstr>Determinan dengan Ekspansi Kofaktor(2)</vt:lpstr>
      <vt:lpstr>Determinan dengan Ekspansi Kofaktor(3)</vt:lpstr>
      <vt:lpstr>Determinan dengan Ekspansi Kofaktor(4)</vt:lpstr>
      <vt:lpstr>Determinan dengan Ekspansi Kofaktor(5)</vt:lpstr>
      <vt:lpstr>Sifat-sifat Determinan</vt:lpstr>
      <vt:lpstr>Invers menggunakan Kofaktor Matriks</vt:lpstr>
      <vt:lpstr>Invers menggunakan Kofaktor Matriks(2)</vt:lpstr>
      <vt:lpstr>Invers menggunakan Kofaktor Matriks(3)</vt:lpstr>
      <vt:lpstr>Invers menggunakan Kofaktor Matriks(4)</vt:lpstr>
      <vt:lpstr>Invers menggunakan Kofaktor Matriks(5)</vt:lpstr>
      <vt:lpstr>LATIHAN</vt:lpstr>
      <vt:lpstr>LATIHAN(2)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91</cp:revision>
  <dcterms:created xsi:type="dcterms:W3CDTF">2019-02-07T07:50:44Z</dcterms:created>
  <dcterms:modified xsi:type="dcterms:W3CDTF">2019-04-08T09:36:45Z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