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59" r:id="rId3"/>
    <p:sldId id="260" r:id="rId4"/>
    <p:sldId id="265" r:id="rId5"/>
    <p:sldId id="266" r:id="rId6"/>
    <p:sldId id="335" r:id="rId7"/>
    <p:sldId id="267" r:id="rId8"/>
    <p:sldId id="336" r:id="rId9"/>
    <p:sldId id="325" r:id="rId10"/>
    <p:sldId id="337" r:id="rId11"/>
    <p:sldId id="263" r:id="rId12"/>
    <p:sldId id="264" r:id="rId13"/>
    <p:sldId id="326" r:id="rId14"/>
    <p:sldId id="338" r:id="rId15"/>
    <p:sldId id="339" r:id="rId16"/>
    <p:sldId id="329" r:id="rId17"/>
    <p:sldId id="271" r:id="rId18"/>
    <p:sldId id="330" r:id="rId19"/>
    <p:sldId id="331" r:id="rId20"/>
    <p:sldId id="332" r:id="rId21"/>
    <p:sldId id="295" r:id="rId22"/>
    <p:sldId id="340" r:id="rId23"/>
    <p:sldId id="341" r:id="rId24"/>
    <p:sldId id="2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34817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C9AB-E1FC-4788-9AF0-2755ED9F0F7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24EBA-9AEE-4EB9-9E3F-013DCE19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2BE-36D7-4F71-BA9F-FD6B772EA3EC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C08E-4D8D-465E-B245-0155A11F6D21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835-3413-4C30-A0AE-F7E0A845B3DD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52CAE-7CD3-4ACF-AA63-1499D8457CBF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9086A3-1C5E-49B7-B0D0-ADFE3DF9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2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08FDE-1B5D-4011-BE74-89DCEB2C5984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569551" y="6459785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3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7535-868F-4AF9-8705-E773106CE1C4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MUH1G3/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4857-6960-43C1-91AB-AE7486582C17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8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A87-E776-4228-80B1-0C431BA8BA51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DDC-F66A-44A1-A22F-C67A0EBD1337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E731-1478-4FEB-9F5D-E876D860C577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8F3C-99A1-4D3E-923A-9983BAF23B73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CFD995-CF05-49E7-BE58-B988955CE8E3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CA02-5937-4D69-9D1D-5FA604D621AB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2EF2CC-7BB6-4FD4-8A95-5D1E153E1564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08FFD-5677-4630-A63F-F54B8878E276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8" name="Picture 7" descr="A view of a city&#10;&#10;Description automatically generated">
              <a:extLst>
                <a:ext uri="{FF2B5EF4-FFF2-40B4-BE49-F238E27FC236}">
                  <a16:creationId xmlns:a16="http://schemas.microsoft.com/office/drawing/2014/main" id="{0593CF81-3B01-44BA-B265-778777533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30" name="Picture 29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6504A48E-8B65-44BC-9942-392CA42A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E072B5F-F864-4EEC-A4D9-4CAE59DDDC22}"/>
              </a:ext>
            </a:extLst>
          </p:cNvPr>
          <p:cNvSpPr txBox="1">
            <a:spLocks/>
          </p:cNvSpPr>
          <p:nvPr/>
        </p:nvSpPr>
        <p:spPr>
          <a:xfrm>
            <a:off x="1097280" y="4787874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SISTEM PERSAMAAN LINEAR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76E9CCB-E721-43C9-B779-47779095D634}"/>
              </a:ext>
            </a:extLst>
          </p:cNvPr>
          <p:cNvSpPr txBox="1">
            <a:spLocks/>
          </p:cNvSpPr>
          <p:nvPr/>
        </p:nvSpPr>
        <p:spPr>
          <a:xfrm>
            <a:off x="1066783" y="5736141"/>
            <a:ext cx="10058400" cy="115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MUH1G3/ Matriks dan ruang vektor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FAKULTAS INFORMATIKA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Center of learning &amp; open education Telkom university</a:t>
            </a:r>
          </a:p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02B6B8B-1AA5-4E45-AF74-13E7F1B8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2" y="821075"/>
            <a:ext cx="2240280" cy="45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48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5D74931-E07C-4442-B66C-92D71DF133F9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3175" lvl="3" indent="-3175">
                  <a:lnSpc>
                    <a:spcPct val="80000"/>
                  </a:lnSpc>
                  <a:buNone/>
                </a:pPr>
                <a:r>
                  <a:rPr lang="en-US" altLang="en-US" dirty="0"/>
                  <a:t>Solusi </a:t>
                </a:r>
                <a:r>
                  <a:rPr lang="en-US" altLang="en-US" dirty="0" err="1"/>
                  <a:t>sistem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linear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en-US" i="1" dirty="0">
                                <a:latin typeface="+mj-lt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en-US" i="1" dirty="0">
                                <a:latin typeface="+mj-lt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= 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en-US" b="0" i="0" dirty="0" smtClean="0">
                                <a:latin typeface="+mj-lt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=</m:t>
                            </m:r>
                            <m:r>
                              <m:rPr>
                                <m:nor/>
                              </m:rPr>
                              <a:rPr lang="en-US" altLang="en-US" b="0" i="0" dirty="0" smtClean="0">
                                <a:latin typeface="+mj-lt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latin typeface="+mj-lt"/>
                  </a:rPr>
                  <a:t>juga </a:t>
                </a:r>
                <a:r>
                  <a:rPr lang="en-US" altLang="en-US" dirty="0" err="1">
                    <a:latin typeface="+mj-lt"/>
                  </a:rPr>
                  <a:t>dapat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ditentukan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menggunakan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metode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eliminasi</a:t>
                </a:r>
                <a:r>
                  <a:rPr lang="en-US" altLang="en-US" dirty="0">
                    <a:latin typeface="+mj-lt"/>
                  </a:rPr>
                  <a:t> dan </a:t>
                </a:r>
                <a:r>
                  <a:rPr lang="en-US" altLang="en-US" dirty="0" err="1">
                    <a:latin typeface="+mj-lt"/>
                  </a:rPr>
                  <a:t>substitusi</a:t>
                </a:r>
                <a:r>
                  <a:rPr lang="en-US" altLang="en-US" dirty="0">
                    <a:latin typeface="+mj-lt"/>
                  </a:rPr>
                  <a:t>. </a:t>
                </a:r>
                <a:r>
                  <a:rPr lang="en-US" altLang="en-US" dirty="0" err="1">
                    <a:latin typeface="+mj-lt"/>
                  </a:rPr>
                  <a:t>Berikut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adalah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langkah</a:t>
                </a:r>
                <a:endParaRPr lang="en-US" altLang="en-US" dirty="0">
                  <a:latin typeface="+mj-lt"/>
                </a:endParaRPr>
              </a:p>
              <a:p>
                <a:pPr marL="3175" lvl="3" indent="-3175">
                  <a:lnSpc>
                    <a:spcPct val="80000"/>
                  </a:lnSpc>
                  <a:buNone/>
                </a:pP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pencarian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solusi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menggunakan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metode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eliminasi</a:t>
                </a:r>
                <a:r>
                  <a:rPr lang="en-US" altLang="en-US" dirty="0">
                    <a:latin typeface="+mj-lt"/>
                  </a:rPr>
                  <a:t> dan </a:t>
                </a:r>
                <a:r>
                  <a:rPr lang="en-US" altLang="en-US" dirty="0" err="1">
                    <a:latin typeface="+mj-lt"/>
                  </a:rPr>
                  <a:t>substitusi</a:t>
                </a:r>
                <a:endParaRPr lang="en-US" altLang="en-US" dirty="0">
                  <a:latin typeface="+mj-lt"/>
                </a:endParaRPr>
              </a:p>
              <a:p>
                <a:pPr marL="399733" lvl="3" indent="-400050">
                  <a:lnSpc>
                    <a:spcPct val="80000"/>
                  </a:lnSpc>
                  <a:buAutoNum type="romanLcParenBoth"/>
                </a:pPr>
                <a:r>
                  <a:rPr lang="en-US" altLang="en-US" dirty="0" err="1"/>
                  <a:t>Menggunakan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metode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eliminasi</a:t>
                </a:r>
                <a:endParaRPr lang="en-US" altLang="en-US" dirty="0"/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altLang="en-US" dirty="0" err="1"/>
                  <a:t>Misal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/>
                  <a:t>) </a:t>
                </a:r>
                <a:r>
                  <a:rPr lang="en-US" altLang="en-US" dirty="0" err="1"/>
                  <a:t>adalah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1 </a:t>
                </a:r>
                <a:r>
                  <a:rPr lang="en-US" altLang="en-US" dirty="0" err="1"/>
                  <a:t>sedangkan</a:t>
                </a:r>
                <a:r>
                  <a:rPr lang="en-US" altLang="en-US" dirty="0"/>
                  <a:t> 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/>
                  <a:t>) </a:t>
                </a:r>
                <a:r>
                  <a:rPr lang="en-US" altLang="en-US" dirty="0" err="1"/>
                  <a:t>adalah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2. </a:t>
                </a:r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altLang="en-US" dirty="0" err="1"/>
                  <a:t>Untuk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menetukan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samakan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konstanta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pengali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di </a:t>
                </a:r>
                <a:r>
                  <a:rPr lang="en-US" altLang="en-US" dirty="0" err="1"/>
                  <a:t>kedua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. </a:t>
                </a:r>
                <a:r>
                  <a:rPr lang="en-US" altLang="en-US" dirty="0" err="1"/>
                  <a:t>Lalu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selisihkan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kedua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tersebut</a:t>
                </a:r>
                <a:r>
                  <a:rPr lang="en-US" altLang="en-US" dirty="0"/>
                  <a:t>. </a:t>
                </a:r>
              </a:p>
              <a:p>
                <a:pPr marL="349875" lvl="5" indent="0">
                  <a:lnSpc>
                    <a:spcPct val="80000"/>
                  </a:lnSpc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− 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 ×2 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 2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dirty="0"/>
              </a:p>
              <a:p>
                <a:pPr marL="349875" lvl="5" indent="0">
                  <a:lnSpc>
                    <a:spcPct val="80000"/>
                  </a:lnSpc>
                  <a:buNone/>
                </a:pPr>
                <a:r>
                  <a:rPr lang="en-US" altLang="en-US" dirty="0"/>
                  <a:t>	2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 ×1  </m:t>
                        </m:r>
                      </m:e>
                    </m:d>
                    <m:r>
                      <m:rPr>
                        <m:nor/>
                      </m:rPr>
                      <a:rPr lang="en-US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u="sng" dirty="0"/>
                      <m:t>2</m:t>
                    </m:r>
                    <m:r>
                      <a:rPr lang="en-US" altLang="en-US" i="1" u="sng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u="sng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i="1" u="sng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u="sng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u="sng" dirty="0"/>
                  <a:t>  -</a:t>
                </a:r>
              </a:p>
              <a:p>
                <a:pPr marL="349875" lvl="5" indent="0">
                  <a:lnSpc>
                    <a:spcPct val="80000"/>
                  </a:lnSpc>
                  <a:buNone/>
                </a:pPr>
                <a:r>
                  <a:rPr lang="en-US" altLang="en-US" dirty="0"/>
                  <a:t>	                    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ini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akan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bernilai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benar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untuk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dan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sembarang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bilangan</a:t>
                </a:r>
                <a:r>
                  <a:rPr lang="en-US" altLang="en-US" dirty="0"/>
                  <a:t> Real. Oleh </a:t>
                </a:r>
                <a:r>
                  <a:rPr lang="en-US" altLang="en-US" dirty="0" err="1"/>
                  <a:t>karena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itu</a:t>
                </a:r>
                <a:r>
                  <a:rPr lang="en-US" altLang="en-US" dirty="0"/>
                  <a:t>, SPL </a:t>
                </a:r>
                <a:r>
                  <a:rPr lang="en-US" altLang="en-US" dirty="0" err="1"/>
                  <a:t>ini</a:t>
                </a:r>
                <a:r>
                  <a:rPr lang="en-US" altLang="en-US" dirty="0"/>
                  <a:t> </a:t>
                </a:r>
              </a:p>
              <a:p>
                <a:pPr marL="3263900" lvl="5" indent="0">
                  <a:lnSpc>
                    <a:spcPct val="80000"/>
                  </a:lnSpc>
                  <a:buNone/>
                </a:pPr>
                <a:r>
                  <a:rPr lang="en-US" altLang="en-US" dirty="0" err="1"/>
                  <a:t>memiliki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solusi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banyak</a:t>
                </a:r>
                <a:endParaRPr lang="en-US" altLang="en-US" dirty="0"/>
              </a:p>
              <a:p>
                <a:pPr marL="399733" lvl="3" indent="-400050">
                  <a:lnSpc>
                    <a:spcPct val="80000"/>
                  </a:lnSpc>
                  <a:buAutoNum type="romanLcParenBoth"/>
                </a:pPr>
                <a:r>
                  <a:rPr lang="en-US" sz="1400" dirty="0" err="1"/>
                  <a:t>Menggunakan</a:t>
                </a:r>
                <a:r>
                  <a:rPr lang="en-US" sz="1400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</a:t>
                </a:r>
                <a:r>
                  <a:rPr lang="en-US" dirty="0" err="1"/>
                  <a:t>substitusi</a:t>
                </a:r>
                <a:endParaRPr lang="en-US" dirty="0"/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altLang="en-US" dirty="0" err="1"/>
                  <a:t>Misal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/>
                  <a:t>) </a:t>
                </a:r>
                <a:r>
                  <a:rPr lang="en-US" altLang="en-US" dirty="0" err="1"/>
                  <a:t>adalah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1 </a:t>
                </a:r>
                <a:r>
                  <a:rPr lang="en-US" altLang="en-US" dirty="0" err="1"/>
                  <a:t>sedangkan</a:t>
                </a:r>
                <a:r>
                  <a:rPr lang="en-US" altLang="en-US" dirty="0"/>
                  <a:t> 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/>
                  <a:t>) </a:t>
                </a:r>
                <a:r>
                  <a:rPr lang="en-US" altLang="en-US" dirty="0" err="1"/>
                  <a:t>adalah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2. </a:t>
                </a:r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altLang="en-US" dirty="0" err="1"/>
                  <a:t>Untuk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menetukan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, </a:t>
                </a:r>
              </a:p>
              <a:p>
                <a:pPr marL="969963" lvl="5" indent="-400050">
                  <a:lnSpc>
                    <a:spcPct val="80000"/>
                  </a:lnSpc>
                  <a:buFont typeface="+mj-lt"/>
                  <a:buAutoNum type="romanLcPeriod"/>
                </a:pPr>
                <a:r>
                  <a:rPr lang="en-US" altLang="en-US" dirty="0"/>
                  <a:t>Karena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dirty="0"/>
              </a:p>
              <a:p>
                <a:pPr marL="969963" lvl="5" indent="-400050">
                  <a:lnSpc>
                    <a:spcPct val="80000"/>
                  </a:lnSpc>
                  <a:buFont typeface="+mj-lt"/>
                  <a:buAutoNum type="romanLcPeriod"/>
                </a:pPr>
                <a:r>
                  <a:rPr lang="en-US" altLang="en-US" dirty="0" err="1"/>
                  <a:t>Subtitusikan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ke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2,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 →0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 → </m:t>
                    </m:r>
                  </m:oMath>
                </a14:m>
                <a:r>
                  <a:rPr lang="en-US" altLang="en-US" dirty="0" err="1"/>
                  <a:t>Persamaan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ini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akan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bernilai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benar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untuk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setiap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/>
                  <a:t>bilangan</a:t>
                </a:r>
                <a:r>
                  <a:rPr lang="en-US" altLang="en-US" dirty="0"/>
                  <a:t> Real</a:t>
                </a:r>
              </a:p>
              <a:p>
                <a:pPr marL="520700" lvl="4" indent="-352425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,</a:t>
                </a:r>
              </a:p>
              <a:p>
                <a:pPr marL="969963" lvl="5" indent="-400050">
                  <a:lnSpc>
                    <a:spcPct val="80000"/>
                  </a:lnSpc>
                  <a:buFont typeface="+mj-lt"/>
                  <a:buAutoNum type="romanLcPeriod"/>
                </a:pPr>
                <a:r>
                  <a:rPr lang="en-US" altLang="en-US" dirty="0"/>
                  <a:t>Karena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en-US" dirty="0" err="1"/>
                  <a:t>maka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/>
              </a:p>
              <a:p>
                <a:pPr marL="969963" lvl="5" indent="-400050">
                  <a:lnSpc>
                    <a:spcPct val="80000"/>
                  </a:lnSpc>
                  <a:buFont typeface="+mj-lt"/>
                  <a:buAutoNum type="romanLcPeriod"/>
                </a:pPr>
                <a:r>
                  <a:rPr lang="en-US" altLang="en-US" dirty="0" err="1"/>
                  <a:t>Subtitusikan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ke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2,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)−2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dirty="0" err="1"/>
                  <a:t>Persamaan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ini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akan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bernilai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benar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untuk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setiap</a:t>
                </a:r>
                <a:r>
                  <a:rPr lang="en-US" altLang="en-US" dirty="0"/>
                  <a:t> y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/>
                  <a:t>bilangan</a:t>
                </a:r>
                <a:r>
                  <a:rPr lang="en-US" altLang="en-US" dirty="0"/>
                  <a:t> Real</a:t>
                </a:r>
              </a:p>
              <a:p>
                <a:pPr marL="969963" lvl="5" indent="-400050">
                  <a:lnSpc>
                    <a:spcPct val="80000"/>
                  </a:lnSpc>
                  <a:buFont typeface="+mj-lt"/>
                  <a:buAutoNum type="romanLcPeriod"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8" t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SPL_Ilustrasi</a:t>
            </a:r>
            <a:r>
              <a:rPr lang="en-ID" dirty="0"/>
              <a:t> Pada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Kartesius</a:t>
            </a:r>
            <a:r>
              <a:rPr lang="en-ID" dirty="0"/>
              <a:t>(6)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B019-A734-40F5-98F4-BCD9A65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5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6A5230D-75B6-4329-BB03-E2EBA3A4AC6E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ID" dirty="0"/>
                  <a:t>Jika </a:t>
                </a:r>
                <a:r>
                  <a:rPr lang="en-ID" dirty="0" err="1"/>
                  <a:t>sistem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linear </a:t>
                </a:r>
                <a:r>
                  <a:rPr lang="en-ID" dirty="0" err="1"/>
                  <a:t>terdiri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variable,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bentuk</a:t>
                </a:r>
                <a:r>
                  <a:rPr lang="en-ID" dirty="0"/>
                  <a:t> </a:t>
                </a:r>
                <a:r>
                  <a:rPr lang="en-ID" dirty="0" err="1"/>
                  <a:t>umum</a:t>
                </a:r>
                <a:r>
                  <a:rPr lang="en-ID" dirty="0"/>
                  <a:t> </a:t>
                </a:r>
                <a:r>
                  <a:rPr lang="en-ID" dirty="0" err="1"/>
                  <a:t>sistem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linear </a:t>
                </a:r>
                <a:r>
                  <a:rPr lang="en-ID" dirty="0" err="1"/>
                  <a:t>tersebut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endParaRPr lang="en-ID" dirty="0"/>
              </a:p>
              <a:p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ID" dirty="0"/>
              </a:p>
              <a:p>
                <a:r>
                  <a:rPr lang="en-ID" dirty="0" err="1"/>
                  <a:t>Sistem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linear </a:t>
                </a:r>
                <a:r>
                  <a:rPr lang="en-ID" dirty="0" err="1"/>
                  <a:t>diatas</a:t>
                </a:r>
                <a:r>
                  <a:rPr lang="en-ID" dirty="0"/>
                  <a:t>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dituliskan</a:t>
                </a:r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bentuk</a:t>
                </a:r>
                <a:r>
                  <a:rPr lang="en-ID" dirty="0"/>
                  <a:t> </a:t>
                </a:r>
                <a:r>
                  <a:rPr lang="en-ID" dirty="0" err="1"/>
                  <a:t>perkalian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:r>
                  <a:rPr lang="en-ID" dirty="0" err="1"/>
                  <a:t>sbb</a:t>
                </a:r>
                <a:r>
                  <a:rPr lang="en-ID" dirty="0"/>
                  <a:t>:</a:t>
                </a:r>
              </a:p>
              <a:p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364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SPL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Perkalian</a:t>
            </a:r>
            <a:r>
              <a:rPr lang="en-ID" dirty="0"/>
              <a:t> </a:t>
            </a:r>
            <a:r>
              <a:rPr lang="en-ID" dirty="0" err="1"/>
              <a:t>Matriks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7D1C47-7219-4AAD-B204-51596D0A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1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903DA94-C29A-4403-BA3B-8836E3A1C1DB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ts val="400"/>
                  </a:spcBef>
                  <a:buNone/>
                </a:pPr>
                <a:r>
                  <a:rPr lang="en-US" altLang="en-US" sz="1800" dirty="0" err="1"/>
                  <a:t>atau</a:t>
                </a:r>
                <a:endParaRPr lang="en-US" altLang="en-US" sz="1800" dirty="0"/>
              </a:p>
              <a:p>
                <a:pPr>
                  <a:spcBef>
                    <a:spcPts val="400"/>
                  </a:spcBef>
                  <a:buNone/>
                </a:pPr>
                <a:r>
                  <a:rPr lang="en-US" altLang="en-US" sz="1800" dirty="0"/>
                  <a:t>		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en-US" sz="1800" i="1" dirty="0"/>
              </a:p>
              <a:p>
                <a:pPr>
                  <a:spcBef>
                    <a:spcPts val="400"/>
                  </a:spcBef>
                  <a:buNone/>
                </a:pPr>
                <a:r>
                  <a:rPr lang="en-US" altLang="en-US" sz="1800" dirty="0" err="1"/>
                  <a:t>dimana</a:t>
                </a:r>
                <a:r>
                  <a:rPr lang="en-US" altLang="en-US" sz="1800" dirty="0"/>
                  <a:t> </a:t>
                </a:r>
              </a:p>
              <a:p>
                <a:pPr lvl="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 </a:t>
                </a:r>
                <a:r>
                  <a:rPr lang="sv-SE" altLang="en-US" dirty="0"/>
                  <a:t>dinamakan matriks koefisien</a:t>
                </a:r>
                <a:r>
                  <a:rPr lang="en-US" altLang="en-US" dirty="0"/>
                  <a:t> </a:t>
                </a:r>
              </a:p>
              <a:p>
                <a:pPr lvl="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sv-SE" alt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altLang="en-US" dirty="0"/>
                  <a:t>  dinamakan matriks peubah</a:t>
                </a:r>
              </a:p>
              <a:p>
                <a:pPr lvl="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sv-SE" alt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v-SE" altLang="en-US" dirty="0"/>
                  <a:t>  dinamakan matriks konstanta</a:t>
                </a:r>
                <a:endParaRPr lang="en-US" altLang="en-US" dirty="0"/>
              </a:p>
              <a:p>
                <a:pPr>
                  <a:spcBef>
                    <a:spcPts val="400"/>
                  </a:spcBef>
                  <a:buNone/>
                </a:pPr>
                <a:endParaRPr lang="en-US" altLang="en-US" sz="1400" dirty="0"/>
              </a:p>
              <a:p>
                <a:pPr>
                  <a:spcBef>
                    <a:spcPts val="400"/>
                  </a:spcBef>
                  <a:buNone/>
                </a:pPr>
                <a:r>
                  <a:rPr lang="en-US" altLang="en-US" sz="1800" dirty="0" err="1"/>
                  <a:t>Contoh</a:t>
                </a:r>
                <a:r>
                  <a:rPr lang="en-US" altLang="en-US" sz="1800" dirty="0"/>
                  <a:t> :</a:t>
                </a:r>
              </a:p>
              <a:p>
                <a:pPr>
                  <a:spcBef>
                    <a:spcPts val="400"/>
                  </a:spcBef>
                  <a:buNone/>
                </a:pPr>
                <a:r>
                  <a:rPr lang="en-US" altLang="en-US" sz="2000" dirty="0"/>
                  <a:t>		</a:t>
                </a:r>
                <a:r>
                  <a:rPr lang="en-US" altLang="en-US" sz="1800" dirty="0" err="1"/>
                  <a:t>Perhatikan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bahwa</a:t>
                </a:r>
                <a:r>
                  <a:rPr lang="en-US" altLang="en-US" sz="1800" dirty="0"/>
                  <a:t> SPL</a:t>
                </a:r>
                <a:r>
                  <a:rPr lang="en-US" altLang="en-US" sz="1800" i="1" dirty="0"/>
                  <a:t> </a:t>
                </a:r>
              </a:p>
              <a:p>
                <a:pPr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en-US" sz="1600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en-US" sz="1600" dirty="0"/>
                                <m:t> + 2</m:t>
                              </m:r>
                              <m:r>
                                <m:rPr>
                                  <m:nor/>
                                </m:rPr>
                                <a:rPr lang="en-US" altLang="en-US" sz="1600" i="1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en-US" sz="1600" dirty="0"/>
                                <m:t> = 5000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16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en-US" sz="1600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en-US" sz="1600" i="1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1600" dirty="0"/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altLang="en-US" sz="1600" i="1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en-US" sz="1600" dirty="0"/>
                                <m:t> = 10000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1800" dirty="0"/>
              </a:p>
              <a:p>
                <a:pPr>
                  <a:spcBef>
                    <a:spcPts val="400"/>
                  </a:spcBef>
                  <a:buNone/>
                </a:pPr>
                <a:r>
                  <a:rPr lang="en-US" altLang="en-US" sz="1800" dirty="0"/>
                  <a:t>		</a:t>
                </a:r>
                <a:r>
                  <a:rPr lang="en-US" altLang="en-US" sz="1800" dirty="0" err="1"/>
                  <a:t>dapat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ditulis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dalam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bentuk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perkalian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matriks</a:t>
                </a:r>
                <a:r>
                  <a:rPr lang="en-US" altLang="en-US" sz="1800" dirty="0"/>
                  <a:t> </a:t>
                </a:r>
              </a:p>
              <a:p>
                <a:pPr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alt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000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800" dirty="0"/>
              </a:p>
              <a:p>
                <a:pPr>
                  <a:spcBef>
                    <a:spcPts val="400"/>
                  </a:spcBef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39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SPL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Perkalian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(2)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B4D24C-EFFA-4B62-A24C-90A88613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8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273451F-1A63-47BF-B27B-62CA3D63C8C3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v-SE" altLang="en-US" sz="2000" b="1" dirty="0"/>
              <a:t>Menentukan solusi Sistem Persamaan Linear menggunakan OBE dapat dilakukan dengan 2 cara</a:t>
            </a:r>
          </a:p>
          <a:p>
            <a:pPr marL="0" indent="0">
              <a:spcBef>
                <a:spcPts val="0"/>
              </a:spcBef>
              <a:buNone/>
            </a:pPr>
            <a:endParaRPr lang="sv-SE" alt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sv-SE" altLang="en-US" sz="2000" b="1" i="1" dirty="0"/>
              <a:t>Eliminasi Gauss- Penyulihan Mundur</a:t>
            </a:r>
          </a:p>
          <a:p>
            <a:pPr marL="338138" indent="-338138">
              <a:spcBef>
                <a:spcPts val="0"/>
              </a:spcBef>
              <a:buFont typeface="+mj-lt"/>
              <a:buAutoNum type="alphaLcParenR"/>
            </a:pPr>
            <a:r>
              <a:rPr lang="en-US" altLang="en-US" sz="2000" dirty="0" err="1"/>
              <a:t>Tulis</a:t>
            </a:r>
            <a:r>
              <a:rPr lang="en-US" altLang="en-US" sz="2000" dirty="0"/>
              <a:t> SPL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matriks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diperbesar</a:t>
            </a:r>
            <a:endParaRPr lang="en-US" altLang="en-US" sz="2000" dirty="0"/>
          </a:p>
          <a:p>
            <a:pPr marL="338138" indent="-338138">
              <a:spcBef>
                <a:spcPts val="0"/>
              </a:spcBef>
              <a:buFont typeface="+mj-lt"/>
              <a:buAutoNum type="alphaLcParenR"/>
            </a:pPr>
            <a:r>
              <a:rPr lang="en-US" altLang="en-US" sz="2000" dirty="0" err="1"/>
              <a:t>Lakukan</a:t>
            </a:r>
            <a:r>
              <a:rPr lang="en-US" altLang="en-US" sz="2000" dirty="0"/>
              <a:t> OBE </a:t>
            </a:r>
            <a:r>
              <a:rPr lang="en-US" altLang="en-US" sz="2000" dirty="0" err="1"/>
              <a:t>sampai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menjadi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esilon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</a:t>
            </a:r>
          </a:p>
          <a:p>
            <a:pPr marL="338138" indent="-338138">
              <a:spcBef>
                <a:spcPts val="0"/>
              </a:spcBef>
              <a:buFont typeface="+mj-lt"/>
              <a:buAutoNum type="alphaLcParenR"/>
            </a:pPr>
            <a:r>
              <a:rPr lang="sv-SE" altLang="en-US" sz="2000" dirty="0"/>
              <a:t>Kembalikan kedalam bentuk perkalian matriks, lalu tentukan solusi SPL dengan penyulihan mundur</a:t>
            </a:r>
          </a:p>
          <a:p>
            <a:pPr marL="338138" indent="-338138">
              <a:spcBef>
                <a:spcPts val="0"/>
              </a:spcBef>
              <a:buFont typeface="+mj-lt"/>
              <a:buAutoNum type="alphaLcParenR"/>
            </a:pPr>
            <a:endParaRPr lang="sv-SE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sv-SE" altLang="en-US" sz="2000" b="1" i="1" dirty="0"/>
              <a:t>Eliminasi Gauss Jordan</a:t>
            </a:r>
          </a:p>
          <a:p>
            <a:pPr marL="338138" indent="-338138">
              <a:spcBef>
                <a:spcPts val="0"/>
              </a:spcBef>
              <a:buFont typeface="+mj-lt"/>
              <a:buAutoNum type="alphaLcParenR"/>
            </a:pPr>
            <a:r>
              <a:rPr lang="en-US" altLang="en-US" sz="2000" dirty="0" err="1"/>
              <a:t>Tulis</a:t>
            </a:r>
            <a:r>
              <a:rPr lang="en-US" altLang="en-US" sz="2000" dirty="0"/>
              <a:t> SPL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matriks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diperbesar</a:t>
            </a:r>
            <a:endParaRPr lang="en-US" altLang="en-US" sz="2000" dirty="0"/>
          </a:p>
          <a:p>
            <a:pPr marL="338138" indent="-338138">
              <a:spcBef>
                <a:spcPts val="0"/>
              </a:spcBef>
              <a:buFont typeface="+mj-lt"/>
              <a:buAutoNum type="alphaLcParenR"/>
            </a:pPr>
            <a:r>
              <a:rPr lang="en-US" altLang="en-US" sz="2000" dirty="0" err="1"/>
              <a:t>Lakukan</a:t>
            </a:r>
            <a:r>
              <a:rPr lang="en-US" altLang="en-US" sz="2000" dirty="0"/>
              <a:t> OBE </a:t>
            </a:r>
            <a:r>
              <a:rPr lang="en-US" altLang="en-US" sz="2000" dirty="0" err="1"/>
              <a:t>sampai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menjadi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esilon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tereduksi</a:t>
            </a:r>
            <a:r>
              <a:rPr lang="en-US" altLang="en-US" sz="2000" dirty="0"/>
              <a:t> </a:t>
            </a:r>
          </a:p>
          <a:p>
            <a:pPr marL="338138" indent="-338138">
              <a:spcBef>
                <a:spcPts val="0"/>
              </a:spcBef>
              <a:buFont typeface="+mj-lt"/>
              <a:buAutoNum type="alphaLcParenR"/>
            </a:pPr>
            <a:r>
              <a:rPr lang="sv-SE" altLang="en-US" sz="2000" dirty="0"/>
              <a:t>Kembalikan kedalam bentuk perkalian matriks untuk menentukan setaip variabel dari solusi SPL tersebut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61589" y="393896"/>
            <a:ext cx="10058400" cy="1302882"/>
          </a:xfrm>
        </p:spPr>
        <p:txBody>
          <a:bodyPr>
            <a:noAutofit/>
          </a:bodyPr>
          <a:lstStyle/>
          <a:p>
            <a:r>
              <a:rPr lang="sv-SE" altLang="en-US" dirty="0"/>
              <a:t>Solusi Sistem Persamaan Linear dengan OBE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48233C-A2A0-444B-ABB6-015F70E4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8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273451F-1A63-47BF-B27B-62CA3D63C8C3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609600" indent="-609600">
                  <a:spcBef>
                    <a:spcPts val="0"/>
                  </a:spcBef>
                  <a:buNone/>
                </a:pPr>
                <a:r>
                  <a:rPr lang="en-US" altLang="en-US" sz="2000" b="1" dirty="0"/>
                  <a:t>Contoh :</a:t>
                </a:r>
              </a:p>
              <a:p>
                <a:pPr marL="609600" indent="-609600">
                  <a:spcBef>
                    <a:spcPts val="0"/>
                  </a:spcBef>
                  <a:buNone/>
                </a:pPr>
                <a:endParaRPr lang="en-US" altLang="en-US" sz="2000" b="1" dirty="0"/>
              </a:p>
              <a:p>
                <a:pPr marL="609600" indent="-609600">
                  <a:spcBef>
                    <a:spcPts val="0"/>
                  </a:spcBef>
                  <a:buNone/>
                </a:pPr>
                <a:r>
                  <a:rPr lang="en-US" altLang="en-US" sz="2000" dirty="0" err="1"/>
                  <a:t>Tentukan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solusi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dari</a:t>
                </a:r>
                <a:r>
                  <a:rPr lang="en-US" altLang="en-US" sz="2000" dirty="0"/>
                  <a:t> SPL</a:t>
                </a:r>
              </a:p>
              <a:p>
                <a:pPr marL="4178300" indent="-60960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r>
                  <a:rPr lang="en-US" alt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178300" indent="-60960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+ 3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r>
                  <a:rPr lang="en-US" altLang="en-US" sz="2000" dirty="0"/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000" dirty="0" err="1"/>
                  <a:t>Menggunakan</a:t>
                </a:r>
                <a:r>
                  <a:rPr lang="en-US" altLang="en-US" sz="2000" dirty="0"/>
                  <a:t> </a:t>
                </a:r>
              </a:p>
              <a:p>
                <a:pPr marL="457200" indent="-457200">
                  <a:spcBef>
                    <a:spcPts val="0"/>
                  </a:spcBef>
                  <a:buAutoNum type="alphaLcPeriod"/>
                </a:pPr>
                <a:r>
                  <a:rPr lang="en-US" altLang="en-US" sz="2000" dirty="0" err="1"/>
                  <a:t>Eliminasi</a:t>
                </a:r>
                <a:r>
                  <a:rPr lang="en-US" altLang="en-US" sz="2000" dirty="0"/>
                  <a:t> Gaussian- </a:t>
                </a:r>
                <a:r>
                  <a:rPr lang="en-US" altLang="en-US" sz="2000" dirty="0" err="1"/>
                  <a:t>Penyuliahan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mundur</a:t>
                </a:r>
                <a:endParaRPr lang="en-US" altLang="en-US" sz="2000" dirty="0"/>
              </a:p>
              <a:p>
                <a:pPr marL="457200" indent="-457200">
                  <a:spcBef>
                    <a:spcPts val="0"/>
                  </a:spcBef>
                  <a:buAutoNum type="alphaLcPeriod"/>
                </a:pPr>
                <a:r>
                  <a:rPr lang="en-US" altLang="en-US" sz="2000" dirty="0" err="1"/>
                  <a:t>Eliminasi</a:t>
                </a:r>
                <a:r>
                  <a:rPr lang="en-US" altLang="en-US" sz="2000" dirty="0"/>
                  <a:t> Gauss Jordan</a:t>
                </a:r>
              </a:p>
              <a:p>
                <a:pPr marL="609600" indent="-609600">
                  <a:spcBef>
                    <a:spcPts val="0"/>
                  </a:spcBef>
                  <a:buNone/>
                </a:pPr>
                <a:endParaRPr lang="en-US" altLang="en-US" sz="2000" dirty="0"/>
              </a:p>
              <a:p>
                <a:pPr marL="609600" indent="-609600">
                  <a:spcBef>
                    <a:spcPts val="0"/>
                  </a:spcBef>
                  <a:buNone/>
                </a:pPr>
                <a:r>
                  <a:rPr lang="en-US" altLang="en-US" sz="2000" dirty="0" err="1"/>
                  <a:t>Jawab</a:t>
                </a:r>
                <a:r>
                  <a:rPr lang="en-US" altLang="en-US" sz="2000" dirty="0"/>
                  <a:t> :</a:t>
                </a:r>
              </a:p>
              <a:p>
                <a:pPr marL="609600" indent="-609600">
                  <a:spcBef>
                    <a:spcPts val="0"/>
                  </a:spcBef>
                  <a:buNone/>
                </a:pPr>
                <a:endParaRPr lang="en-US" altLang="en-US" sz="2000" dirty="0"/>
              </a:p>
              <a:p>
                <a:pPr marL="225425" indent="-225425">
                  <a:spcBef>
                    <a:spcPts val="0"/>
                  </a:spcBef>
                  <a:buNone/>
                </a:pPr>
                <a:r>
                  <a:rPr lang="en-US" altLang="en-US" sz="2000" dirty="0"/>
                  <a:t>a. </a:t>
                </a:r>
                <a:r>
                  <a:rPr lang="en-US" altLang="en-US" sz="2000" dirty="0" err="1"/>
                  <a:t>Matriks</a:t>
                </a:r>
                <a:r>
                  <a:rPr lang="en-US" altLang="en-US" sz="2000" dirty="0"/>
                  <a:t> yang </a:t>
                </a:r>
                <a:r>
                  <a:rPr lang="en-US" altLang="en-US" sz="2000" dirty="0" err="1"/>
                  <a:t>diperbesar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dari</a:t>
                </a:r>
                <a:r>
                  <a:rPr lang="en-US" altLang="en-US" sz="2000" dirty="0"/>
                  <a:t>  SPL </a:t>
                </a:r>
                <a:r>
                  <a:rPr lang="en-US" altLang="en-US" sz="2000" dirty="0" err="1"/>
                  <a:t>tersebut</a:t>
                </a:r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en-US" sz="20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en-US" sz="2000" b="0" i="0" dirty="0">
                    <a:latin typeface="+mj-lt"/>
                  </a:rPr>
                  <a:t>Untuk </a:t>
                </a:r>
                <a:r>
                  <a:rPr lang="en-US" altLang="en-US" sz="2000" b="0" i="0" dirty="0" err="1">
                    <a:latin typeface="+mj-lt"/>
                  </a:rPr>
                  <a:t>membentuk</a:t>
                </a:r>
                <a:r>
                  <a:rPr lang="en-US" altLang="en-US" sz="2000" b="0" i="0" dirty="0">
                    <a:latin typeface="+mj-lt"/>
                  </a:rPr>
                  <a:t> </a:t>
                </a:r>
                <a:r>
                  <a:rPr lang="en-US" altLang="en-US" sz="2000" dirty="0" err="1"/>
                  <a:t>matriks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eselon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baris</a:t>
                </a:r>
                <a:r>
                  <a:rPr lang="en-US" altLang="en-US" sz="2000" dirty="0"/>
                  <a:t> pada </a:t>
                </a:r>
                <a:r>
                  <a:rPr lang="en-US" altLang="en-US" sz="2000" dirty="0" err="1"/>
                  <a:t>matriks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koefisien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maka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dilakukan</a:t>
                </a:r>
                <a:r>
                  <a:rPr lang="en-US" altLang="en-US" sz="2000" dirty="0"/>
                  <a:t> OBE </a:t>
                </a:r>
                <a:r>
                  <a:rPr lang="en-US" altLang="en-US" sz="2000" dirty="0" err="1"/>
                  <a:t>sebagai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berikut</a:t>
                </a:r>
                <a:endParaRPr lang="en-US" altLang="en-US" sz="2000" dirty="0"/>
              </a:p>
              <a:p>
                <a:pPr marL="609600" indent="-609600">
                  <a:spcBef>
                    <a:spcPts val="0"/>
                  </a:spcBef>
                  <a:buNone/>
                </a:pPr>
                <a:endParaRPr lang="en-US" altLang="en-US" sz="2000" dirty="0"/>
              </a:p>
              <a:p>
                <a:pPr marL="609600" indent="-60960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↔</m:t>
                            </m:r>
                            <m:sSub>
                              <m:sSub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000" dirty="0"/>
              </a:p>
              <a:p>
                <a:pPr marL="609600" indent="-384175">
                  <a:spcBef>
                    <a:spcPts val="0"/>
                  </a:spcBef>
                  <a:buNone/>
                </a:pPr>
                <a:r>
                  <a:rPr lang="sv-SE" altLang="en-US" sz="2000" dirty="0"/>
                  <a:t>Dalam bentuk perkalian matriks maka didapat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altLang="en-US" sz="2000" dirty="0"/>
              </a:p>
              <a:p>
                <a:pPr marL="609600" indent="-384175">
                  <a:spcBef>
                    <a:spcPts val="0"/>
                  </a:spcBef>
                  <a:buNone/>
                </a:pPr>
                <a:r>
                  <a:rPr lang="sv-SE" altLang="en-US" sz="2000" dirty="0"/>
                  <a:t>Artinya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sv-SE" altLang="en-US" sz="2000" dirty="0"/>
                  <a:t> dan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altLang="en-US" sz="2000" dirty="0"/>
              </a:p>
              <a:p>
                <a:pPr marL="609600" indent="-384175">
                  <a:spcBef>
                    <a:spcPts val="0"/>
                  </a:spcBef>
                  <a:buNone/>
                </a:pPr>
                <a:r>
                  <a:rPr lang="sv-SE" altLang="en-US" sz="2000" dirty="0"/>
                  <a:t>Karena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altLang="en-US" sz="2000" dirty="0"/>
                  <a:t> maka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=5−3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sv-SE" altLang="en-US" sz="2000" dirty="0"/>
              </a:p>
              <a:p>
                <a:pPr marL="1435100" indent="-384175">
                  <a:spcBef>
                    <a:spcPts val="0"/>
                  </a:spcBef>
                  <a:buNone/>
                </a:pPr>
                <a:endParaRPr lang="sv-SE" alt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091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61589" y="393896"/>
            <a:ext cx="10058400" cy="1302882"/>
          </a:xfrm>
        </p:spPr>
        <p:txBody>
          <a:bodyPr>
            <a:noAutofit/>
          </a:bodyPr>
          <a:lstStyle/>
          <a:p>
            <a:r>
              <a:rPr lang="sv-SE" altLang="en-US" dirty="0"/>
              <a:t>Solusi Sistem Persamaan Linear dengan OBE(2)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48233C-A2A0-444B-ABB6-015F70E4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1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273451F-1A63-47BF-B27B-62CA3D63C8C3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/>
              </a:bodyPr>
              <a:lstStyle/>
              <a:p>
                <a:pPr marL="225425" indent="-225425">
                  <a:spcBef>
                    <a:spcPts val="0"/>
                  </a:spcBef>
                  <a:buNone/>
                </a:pPr>
                <a:r>
                  <a:rPr lang="en-US" altLang="en-US" sz="1400" dirty="0"/>
                  <a:t>b. Matriks yang </a:t>
                </a:r>
                <a:r>
                  <a:rPr lang="en-US" altLang="en-US" sz="1400" dirty="0" err="1"/>
                  <a:t>diperbesar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dari</a:t>
                </a:r>
                <a:r>
                  <a:rPr lang="en-US" altLang="en-US" sz="1400" dirty="0"/>
                  <a:t>  SPL </a:t>
                </a:r>
                <a:r>
                  <a:rPr lang="en-US" altLang="en-US" sz="1400" dirty="0" err="1"/>
                  <a:t>tersebut</a:t>
                </a:r>
                <a:r>
                  <a:rPr lang="en-US" alt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en-US" sz="14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en-US" sz="1400" dirty="0"/>
                  <a:t>Untuk </a:t>
                </a:r>
                <a:r>
                  <a:rPr lang="en-US" altLang="en-US" sz="1400" dirty="0" err="1"/>
                  <a:t>membentuk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matriks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eselon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baris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tereduksi</a:t>
                </a:r>
                <a:r>
                  <a:rPr lang="en-US" altLang="en-US" sz="1400" dirty="0"/>
                  <a:t> pada </a:t>
                </a:r>
                <a:r>
                  <a:rPr lang="en-US" altLang="en-US" sz="1400" dirty="0" err="1"/>
                  <a:t>matriks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koefisien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maka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dilakukan</a:t>
                </a:r>
                <a:r>
                  <a:rPr lang="en-US" altLang="en-US" sz="1400" dirty="0"/>
                  <a:t> OBE </a:t>
                </a:r>
                <a:r>
                  <a:rPr lang="en-US" altLang="en-US" sz="1400" dirty="0" err="1"/>
                  <a:t>sebagai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berikut</a:t>
                </a:r>
                <a:endParaRPr lang="en-US" altLang="en-US" sz="1400" dirty="0"/>
              </a:p>
              <a:p>
                <a:pPr marL="609600" indent="-609600">
                  <a:spcBef>
                    <a:spcPts val="0"/>
                  </a:spcBef>
                  <a:buNone/>
                </a:pPr>
                <a:endParaRPr lang="en-US" altLang="en-US" sz="1400" dirty="0"/>
              </a:p>
              <a:p>
                <a:pPr marL="609600" indent="-21590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en-US" sz="1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sv-SE" altLang="en-US" sz="1400" dirty="0"/>
                  <a:t> </a:t>
                </a:r>
              </a:p>
              <a:p>
                <a:pPr marL="609600" indent="-215900">
                  <a:spcBef>
                    <a:spcPts val="0"/>
                  </a:spcBef>
                  <a:buNone/>
                </a:pPr>
                <a:endParaRPr lang="sv-SE" altLang="en-US" sz="1400" dirty="0"/>
              </a:p>
              <a:p>
                <a:pPr marL="609600" indent="-21590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sv-SE" altLang="en-US" sz="14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en-US" sz="1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den>
                          </m:f>
                        </m:e>
                      </m:mr>
                      <m:mr>
                        <m:e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sv-SE" altLang="en-US" sz="1400" dirty="0"/>
                  <a:t> </a:t>
                </a:r>
              </a:p>
              <a:p>
                <a:pPr marL="225425" indent="0">
                  <a:buNone/>
                </a:pPr>
                <a:r>
                  <a:rPr lang="en-US" altLang="en-US" sz="1400" dirty="0"/>
                  <a:t>Tulis </a:t>
                </a:r>
                <a:r>
                  <a:rPr lang="en-US" altLang="en-US" sz="1400" dirty="0" err="1"/>
                  <a:t>kembali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matriks</a:t>
                </a:r>
                <a:r>
                  <a:rPr lang="en-US" altLang="en-US" sz="1400" dirty="0"/>
                  <a:t> yang </a:t>
                </a:r>
                <a:r>
                  <a:rPr lang="en-US" altLang="en-US" sz="1400" dirty="0" err="1"/>
                  <a:t>diperbesar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hasil</a:t>
                </a:r>
                <a:r>
                  <a:rPr lang="en-US" altLang="en-US" sz="1400" dirty="0"/>
                  <a:t> OBE </a:t>
                </a:r>
                <a:r>
                  <a:rPr lang="en-US" altLang="en-US" sz="1400" dirty="0" err="1"/>
                  <a:t>menjadi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perkalian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matriks</a:t>
                </a:r>
                <a:endParaRPr lang="en-US" altLang="en-US" sz="1400" b="1" dirty="0"/>
              </a:p>
              <a:p>
                <a:pPr marL="22542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en-US" sz="1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en-US" sz="1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400" b="1" dirty="0"/>
              </a:p>
              <a:p>
                <a:pPr marL="225425" indent="0">
                  <a:buNone/>
                </a:pPr>
                <a:r>
                  <a:rPr lang="en-US" altLang="en-US" sz="1400" dirty="0" err="1"/>
                  <a:t>Maka</a:t>
                </a:r>
                <a:r>
                  <a:rPr lang="en-US" altLang="en-US" sz="1400" dirty="0"/>
                  <a:t>, </a:t>
                </a:r>
                <a:r>
                  <a:rPr lang="en-US" altLang="en-US" sz="1400" dirty="0" err="1"/>
                  <a:t>solusi</a:t>
                </a:r>
                <a:r>
                  <a:rPr lang="en-US" altLang="en-US" sz="1400" dirty="0"/>
                  <a:t> SPL </a:t>
                </a:r>
                <a:r>
                  <a:rPr lang="en-US" altLang="en-US" sz="1400" dirty="0" err="1"/>
                  <a:t>tersebut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adalah</a:t>
                </a:r>
                <a:r>
                  <a:rPr lang="en-US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 = 2 </m:t>
                    </m:r>
                  </m:oMath>
                </a14:m>
                <a:r>
                  <a:rPr lang="en-US" altLang="en-US" sz="1400" dirty="0"/>
                  <a:t>dan</a:t>
                </a:r>
                <a14:m>
                  <m:oMath xmlns:m="http://schemas.openxmlformats.org/officeDocument/2006/math"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en-US" sz="1400" dirty="0"/>
              </a:p>
              <a:p>
                <a:pPr marL="609600" indent="-609600">
                  <a:spcBef>
                    <a:spcPts val="0"/>
                  </a:spcBef>
                  <a:buNone/>
                </a:pPr>
                <a:endParaRPr lang="sv-SE" alt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70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61589" y="393896"/>
            <a:ext cx="10058400" cy="1302882"/>
          </a:xfrm>
        </p:spPr>
        <p:txBody>
          <a:bodyPr>
            <a:noAutofit/>
          </a:bodyPr>
          <a:lstStyle/>
          <a:p>
            <a:r>
              <a:rPr lang="sv-SE" altLang="en-US" dirty="0"/>
              <a:t>Solusi Sistem Persamaan Linear dengan OBE(3)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48233C-A2A0-444B-ABB6-015F70E4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6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BCAECA84-AD44-46D1-AFB6-840606FB09CA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en-US" sz="2000" b="1" dirty="0"/>
                  <a:t>Contoh :</a:t>
                </a:r>
                <a:endParaRPr lang="en-US" altLang="en-US" sz="2000" dirty="0"/>
              </a:p>
              <a:p>
                <a:pPr marL="0" indent="0">
                  <a:buNone/>
                </a:pPr>
                <a:r>
                  <a:rPr lang="en-US" altLang="en-US" sz="2000" dirty="0" err="1"/>
                  <a:t>Tentukan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solusi</a:t>
                </a:r>
                <a:r>
                  <a:rPr lang="en-US" altLang="en-US" sz="2000" dirty="0"/>
                  <a:t> (</a:t>
                </a:r>
                <a:r>
                  <a:rPr lang="en-US" altLang="en-US" sz="2000" dirty="0" err="1"/>
                  <a:t>jika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ada</a:t>
                </a:r>
                <a:r>
                  <a:rPr lang="en-US" altLang="en-US" sz="2000" dirty="0"/>
                  <a:t>) </a:t>
                </a:r>
                <a:r>
                  <a:rPr lang="en-US" altLang="en-US" sz="2000" dirty="0" err="1"/>
                  <a:t>dari</a:t>
                </a:r>
                <a:r>
                  <a:rPr lang="en-US" altLang="en-US" sz="2000" dirty="0"/>
                  <a:t> SPL </a:t>
                </a:r>
                <a:r>
                  <a:rPr lang="en-US" altLang="en-US" sz="2000" dirty="0" err="1"/>
                  <a:t>berikut</a:t>
                </a:r>
                <a:r>
                  <a:rPr lang="en-US" altLang="en-US" sz="2000" dirty="0"/>
                  <a:t> :</a:t>
                </a:r>
              </a:p>
              <a:p>
                <a:pPr>
                  <a:spcBef>
                    <a:spcPts val="600"/>
                  </a:spcBef>
                  <a:buNone/>
                </a:pPr>
                <a:r>
                  <a:rPr lang="en-US" altLang="en-US" sz="2000" dirty="0"/>
                  <a:t>	a.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+  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 =   4</m:t>
                            </m:r>
                            <m:r>
                              <m:rPr>
                                <m:nor/>
                              </m:rPr>
                              <a:rPr lang="en-US" altLang="en-US" sz="2000" dirty="0"/>
                              <m:t> </m:t>
                            </m:r>
                          </m:e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–  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= –1</m:t>
                            </m:r>
                          </m:e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= 7</m:t>
                            </m:r>
                          </m:e>
                        </m:eqArr>
                      </m:e>
                    </m:d>
                  </m:oMath>
                </a14:m>
                <a:endParaRPr lang="en-US" altLang="en-US" sz="2000" dirty="0"/>
              </a:p>
              <a:p>
                <a:pPr>
                  <a:spcBef>
                    <a:spcPts val="600"/>
                  </a:spcBef>
                  <a:buNone/>
                </a:pPr>
                <a:endParaRPr lang="en-US" altLang="en-US" sz="2000" dirty="0"/>
              </a:p>
              <a:p>
                <a:pPr marL="457200" indent="-457200">
                  <a:spcBef>
                    <a:spcPts val="600"/>
                  </a:spcBef>
                  <a:buAutoNum type="alphaLcPeriod" startAt="2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+  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 =   4</m:t>
                            </m:r>
                            <m:r>
                              <m:rPr>
                                <m:nor/>
                              </m:rPr>
                              <a:rPr lang="en-US" altLang="en-US" sz="2000" dirty="0"/>
                              <m:t> </m:t>
                            </m:r>
                          </m:e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–  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= –1</m:t>
                            </m:r>
                            <m:r>
                              <m:rPr>
                                <m:nor/>
                              </m:rPr>
                              <a:rPr lang="en-US" altLang="en-US" sz="2000" dirty="0"/>
                              <m:t>  </m:t>
                            </m:r>
                          </m:e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		–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= 1</m:t>
                            </m:r>
                            <m:r>
                              <m:rPr>
                                <m:nor/>
                              </m:rPr>
                              <a:rPr lang="en-US" altLang="en-US" sz="2000" dirty="0"/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ID" altLang="en-US" sz="2000" i="1" dirty="0"/>
              </a:p>
              <a:p>
                <a:pPr marL="457200" indent="-457200">
                  <a:spcBef>
                    <a:spcPts val="600"/>
                  </a:spcBef>
                  <a:buAutoNum type="alphaLcPeriod" startAt="2"/>
                </a:pPr>
                <a:endParaRPr lang="en-ID" altLang="en-US" sz="2000" i="1" dirty="0"/>
              </a:p>
              <a:p>
                <a:pPr>
                  <a:spcBef>
                    <a:spcPts val="600"/>
                  </a:spcBef>
                  <a:buNone/>
                </a:pPr>
                <a:r>
                  <a:rPr lang="en-US" altLang="en-US" sz="2000" dirty="0"/>
                  <a:t>c. 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	</m:t>
                    </m:r>
                    <m:d>
                      <m:dPr>
                        <m:begChr m:val="{"/>
                        <m:endChr m:val="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	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+  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 =   4</m:t>
                            </m:r>
                            <m:r>
                              <m:rPr>
                                <m:nor/>
                              </m:rPr>
                              <a:rPr lang="en-US" altLang="en-US" sz="2000" i="1" dirty="0"/>
                              <m:t> </m:t>
                            </m:r>
                          </m:e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–  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= –1</m:t>
                            </m:r>
                            <m:r>
                              <m:rPr>
                                <m:nor/>
                              </m:rPr>
                              <a:rPr lang="en-US" altLang="en-US" sz="2000" dirty="0"/>
                              <m:t>  </m:t>
                            </m:r>
                          </m:e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		–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  = 2</m:t>
                            </m:r>
                            <m:r>
                              <m:rPr>
                                <m:nor/>
                              </m:rPr>
                              <a:rPr lang="en-US" altLang="en-US" sz="2000" dirty="0"/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ID" altLang="en-US" sz="2000" i="1" dirty="0"/>
              </a:p>
              <a:p>
                <a:pPr marL="609600" indent="-609600">
                  <a:spcBef>
                    <a:spcPts val="0"/>
                  </a:spcBef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61589" y="393896"/>
            <a:ext cx="10058400" cy="1302882"/>
          </a:xfrm>
        </p:spPr>
        <p:txBody>
          <a:bodyPr>
            <a:noAutofit/>
          </a:bodyPr>
          <a:lstStyle/>
          <a:p>
            <a:r>
              <a:rPr lang="sv-SE" altLang="en-US" dirty="0"/>
              <a:t>Solusi Sistem Persamaan Linear dengan OBE(4)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5FE33-95C3-4BD9-8378-5C8F4362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3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0B72EBC-FFA1-420C-8ABA-B32935460B79}" type="datetime1">
              <a:rPr lang="en-US" sz="1000" smtClean="0"/>
              <a:t>4/8/2019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en-US" altLang="en-US" sz="1300" b="1" dirty="0">
                    <a:latin typeface="+mj-lt"/>
                  </a:rPr>
                  <a:t>Jawab :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lphaLcParenR"/>
                </a:pPr>
                <a:r>
                  <a:rPr lang="en-US" altLang="en-US" sz="13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3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3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300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300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𝟕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~…~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3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3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300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13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3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𝟑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en-US" sz="1300" b="1" dirty="0">
                  <a:latin typeface="+mj-lt"/>
                  <a:sym typeface="Symbol" panose="05050102010706020507" pitchFamily="18" charset="2"/>
                </a:endParaRPr>
              </a:p>
              <a:p>
                <a:pPr marL="292608" lvl="1" indent="0">
                  <a:spcBef>
                    <a:spcPts val="600"/>
                  </a:spcBef>
                  <a:buNone/>
                </a:pP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Sehingga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didapatkan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solusi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Sistem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Persamaan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tersebut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adalah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𝒂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 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𝒃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𝟑</m:t>
                    </m:r>
                  </m:oMath>
                </a14:m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3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3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3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13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3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en-US" sz="13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~…~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3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3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3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13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3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en-US" sz="1300" b="1" dirty="0">
                  <a:latin typeface="+mj-lt"/>
                  <a:sym typeface="Symbol" panose="05050102010706020507" pitchFamily="18" charset="2"/>
                </a:endParaRPr>
              </a:p>
              <a:p>
                <a:pPr marL="292608" lvl="1" indent="0">
                  <a:spcBef>
                    <a:spcPts val="600"/>
                  </a:spcBef>
                  <a:buNone/>
                </a:pP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Jika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dikembalikan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dalam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bentuk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perkalian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matriks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diperoleh</a:t>
                </a:r>
                <a:endParaRPr lang="en-US" altLang="en-US" sz="1300" b="1" dirty="0">
                  <a:latin typeface="+mj-lt"/>
                  <a:sym typeface="Symbol" panose="05050102010706020507" pitchFamily="18" charset="2"/>
                </a:endParaRPr>
              </a:p>
              <a:p>
                <a:pPr marL="292608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13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13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𝒄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13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3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3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300" b="1" dirty="0">
                  <a:latin typeface="+mj-lt"/>
                  <a:sym typeface="Symbol" panose="05050102010706020507" pitchFamily="18" charset="2"/>
                </a:endParaRPr>
              </a:p>
              <a:p>
                <a:pPr marL="292608" lvl="1" indent="0">
                  <a:spcBef>
                    <a:spcPts val="600"/>
                  </a:spcBef>
                  <a:buNone/>
                </a:pP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Ini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memberikan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𝒂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𝒃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𝟓</m:t>
                    </m:r>
                  </m:oMath>
                </a14:m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. </a:t>
                </a:r>
                <a:b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</a:b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Dengan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memilih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𝒕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sz="1300" b="1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1300" b="1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𝐝𝐢𝐦𝐚𝐧𝐚</m:t>
                    </m:r>
                    <m:r>
                      <a:rPr lang="en-US" altLang="en-US" sz="1300" b="1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t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adalah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parameter.</a:t>
                </a:r>
              </a:p>
              <a:p>
                <a:pPr marL="292608" lvl="1" indent="0">
                  <a:spcBef>
                    <a:spcPts val="600"/>
                  </a:spcBef>
                  <a:buNone/>
                </a:pP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Maka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solusi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𝑺𝑷𝑳</m:t>
                    </m:r>
                  </m:oMath>
                </a14:m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tersebut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adalah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:</a:t>
                </a:r>
              </a:p>
              <a:p>
                <a:pPr marL="292608" lvl="1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3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3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𝒂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𝒄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3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3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𝒕</m:t>
                    </m:r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3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3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3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,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dimana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3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𝒕</m:t>
                    </m:r>
                  </m:oMath>
                </a14:m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en-US" sz="1300" b="1" dirty="0" err="1">
                    <a:latin typeface="+mj-lt"/>
                    <a:sym typeface="Symbol" panose="05050102010706020507" pitchFamily="18" charset="2"/>
                  </a:rPr>
                  <a:t>adalah</a:t>
                </a:r>
                <a:r>
                  <a:rPr lang="en-US" altLang="en-US" sz="1300" b="1" dirty="0">
                    <a:latin typeface="+mj-lt"/>
                    <a:sym typeface="Symbol" panose="05050102010706020507" pitchFamily="18" charset="2"/>
                  </a:rPr>
                  <a:t> parameter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70" t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05DAAEE2-B2FE-46F1-87D2-EF97E59B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/>
              <a:t>Solusi Sistem Persamaan Linear dengan OBE(5)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639475-7C5E-4C49-A40F-E0A0A49F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36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41888116-6510-45F1-BDDE-DAB9F1688A38}" type="datetime1">
              <a:rPr lang="en-US" sz="1000" smtClean="0"/>
              <a:t>4/8/2019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292608" lvl="1" indent="0">
                  <a:spcBef>
                    <a:spcPts val="600"/>
                  </a:spcBef>
                  <a:buNone/>
                </a:pPr>
                <a:endParaRPr lang="en-US" altLang="en-US" sz="1300" b="1" dirty="0">
                  <a:sym typeface="Symbol" panose="05050102010706020507" pitchFamily="18" charset="2"/>
                </a:endParaRP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3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3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3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13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3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en-US" sz="13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~…~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3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3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3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en-US" sz="13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sz="13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en-US" sz="13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en-US" sz="1300" b="1" dirty="0">
                  <a:latin typeface="+mj-lt"/>
                  <a:sym typeface="Symbol" panose="05050102010706020507" pitchFamily="18" charset="2"/>
                </a:endParaRPr>
              </a:p>
              <a:p>
                <a:pPr marL="336550" indent="0">
                  <a:spcBef>
                    <a:spcPts val="600"/>
                  </a:spcBef>
                  <a:buNone/>
                </a:pPr>
                <a:r>
                  <a:rPr lang="en-US" altLang="en-US" sz="1400" dirty="0" err="1"/>
                  <a:t>Terlihat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bahwa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ada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baris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nol</a:t>
                </a:r>
                <a:r>
                  <a:rPr lang="en-US" altLang="en-US" sz="1400" dirty="0"/>
                  <a:t> pada </a:t>
                </a:r>
                <a:r>
                  <a:rPr lang="en-US" altLang="en-US" sz="1400" dirty="0" err="1"/>
                  <a:t>matriks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koefisien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tetapi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matriks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konstanta</a:t>
                </a:r>
                <a:r>
                  <a:rPr lang="en-US" altLang="en-US" sz="1400" dirty="0"/>
                  <a:t> pada  </a:t>
                </a:r>
                <a:r>
                  <a:rPr lang="en-US" altLang="en-US" sz="1400" dirty="0" err="1"/>
                  <a:t>baris</a:t>
                </a:r>
                <a:r>
                  <a:rPr lang="en-US" altLang="en-US" sz="1400" dirty="0"/>
                  <a:t> ke-3 </a:t>
                </a:r>
                <a:r>
                  <a:rPr lang="en-US" altLang="en-US" sz="1400" dirty="0" err="1"/>
                  <a:t>sama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dengan</a:t>
                </a:r>
                <a:r>
                  <a:rPr lang="en-US" altLang="en-US" sz="1400" dirty="0"/>
                  <a:t> 1 (</a:t>
                </a:r>
                <a:r>
                  <a:rPr lang="en-US" altLang="en-US" sz="1400" dirty="0" err="1"/>
                  <a:t>tak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nol</a:t>
                </a:r>
                <a:r>
                  <a:rPr lang="en-US" altLang="en-US" sz="1400" dirty="0"/>
                  <a:t>)</a:t>
                </a:r>
              </a:p>
              <a:p>
                <a:pPr marL="336550" indent="0">
                  <a:spcBef>
                    <a:spcPts val="600"/>
                  </a:spcBef>
                  <a:buNone/>
                </a:pPr>
                <a:r>
                  <a:rPr lang="en-US" altLang="en-US" sz="1400" dirty="0" err="1"/>
                  <a:t>Dalam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perkalian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matriks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maka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didapat</a:t>
                </a:r>
                <a:endParaRPr lang="en-US" altLang="en-US" sz="1400" dirty="0"/>
              </a:p>
              <a:p>
                <a:pPr marL="33655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400" dirty="0"/>
              </a:p>
              <a:p>
                <a:pPr marL="336550" indent="0">
                  <a:spcBef>
                    <a:spcPts val="600"/>
                  </a:spcBef>
                  <a:buNone/>
                </a:pPr>
                <a:r>
                  <a:rPr lang="en-US" altLang="en-US" sz="1400" dirty="0"/>
                  <a:t>Dari </a:t>
                </a:r>
                <a:r>
                  <a:rPr lang="en-US" altLang="en-US" sz="1400" dirty="0" err="1"/>
                  <a:t>baris</a:t>
                </a:r>
                <a:r>
                  <a:rPr lang="en-US" altLang="en-US" sz="1400" dirty="0"/>
                  <a:t> ke-3 </a:t>
                </a:r>
                <a:r>
                  <a:rPr lang="en-US" altLang="en-US" sz="1400" dirty="0" err="1"/>
                  <a:t>diperoleh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hubungan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bahwa</a:t>
                </a:r>
                <a:r>
                  <a:rPr lang="en-US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en-US" sz="1400" dirty="0"/>
              </a:p>
              <a:p>
                <a:pPr marL="336550" indent="0">
                  <a:spcBef>
                    <a:spcPts val="600"/>
                  </a:spcBef>
                  <a:buNone/>
                </a:pPr>
                <a:r>
                  <a:rPr lang="en-US" altLang="en-US" sz="1400" dirty="0" err="1"/>
                  <a:t>Tak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ada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nilai</a:t>
                </a:r>
                <a:r>
                  <a:rPr lang="en-US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400" dirty="0"/>
                  <a:t> dan </a:t>
                </a:r>
                <a14:m>
                  <m:oMath xmlns:m="http://schemas.openxmlformats.org/officeDocument/2006/math"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1400" dirty="0"/>
                  <a:t> yang </a:t>
                </a:r>
                <a:r>
                  <a:rPr lang="en-US" altLang="en-US" sz="1400" dirty="0" err="1"/>
                  <a:t>memenuhi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persamaan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tersebut</a:t>
                </a:r>
                <a:r>
                  <a:rPr lang="en-US" altLang="en-US" sz="1400" dirty="0"/>
                  <a:t>. </a:t>
                </a:r>
                <a:r>
                  <a:rPr lang="en-US" altLang="en-US" sz="1400" dirty="0" err="1"/>
                  <a:t>Sehingga</a:t>
                </a:r>
                <a:r>
                  <a:rPr lang="en-US" altLang="en-US" sz="1400" dirty="0"/>
                  <a:t> SPL </a:t>
                </a:r>
                <a:r>
                  <a:rPr lang="en-US" altLang="en-US" sz="1400" dirty="0" err="1"/>
                  <a:t>tersebut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tidak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memiliki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solusi</a:t>
                </a:r>
                <a:r>
                  <a:rPr lang="en-US" altLang="en-US" sz="1400" dirty="0"/>
                  <a:t> 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lphaLcParenR" startAt="3"/>
                </a:pPr>
                <a:endParaRPr lang="en-US" altLang="en-US" sz="1300" b="1" dirty="0">
                  <a:latin typeface="+mj-lt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05DAAEE2-B2FE-46F1-87D2-EF97E59B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/>
              <a:t>Solusi Sistem Persamaan Linear dengan OBE(6)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9BF54F-1586-4B68-B2DC-73C3167A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5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29A775-B325-406A-A4C4-DC1E1C43B2B6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ts val="600"/>
                  </a:spcBef>
                  <a:buNone/>
                </a:pPr>
                <a:r>
                  <a:rPr lang="en-US" altLang="en-US" b="1" dirty="0"/>
                  <a:t>Contoh  : </a:t>
                </a:r>
                <a:endParaRPr lang="en-US" altLang="en-US" dirty="0"/>
              </a:p>
              <a:p>
                <a:pPr>
                  <a:buNone/>
                </a:pPr>
                <a:r>
                  <a:rPr lang="en-US" altLang="en-US" dirty="0"/>
                  <a:t>	</a:t>
                </a:r>
                <a:r>
                  <a:rPr lang="en-US" altLang="en-US" dirty="0" err="1"/>
                  <a:t>Diketahui</a:t>
                </a:r>
                <a:r>
                  <a:rPr lang="en-US" altLang="en-US" dirty="0"/>
                  <a:t> SPL 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 + 2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 – 3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 = 4</m:t>
                              </m:r>
                              <m:r>
                                <m:rPr>
                                  <m:nor/>
                                </m:rPr>
                                <a:rPr lang="en-ID" altLang="en-US" i="1" dirty="0"/>
                                <m:t> </m:t>
                              </m:r>
                            </m:e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	3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 – 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 + 5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 = 2</m:t>
                              </m:r>
                            </m:e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 + (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en-US" i="1" baseline="30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 – 14) 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/>
                                <m:t> 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	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dirty="0"/>
              </a:p>
              <a:p>
                <a:pPr>
                  <a:buNone/>
                </a:pPr>
                <a:r>
                  <a:rPr lang="en-US" altLang="en-US" dirty="0"/>
                  <a:t>	</a:t>
                </a:r>
                <a:r>
                  <a:rPr lang="en-US" altLang="en-US" dirty="0" err="1"/>
                  <a:t>Tentukan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sehingga</a:t>
                </a:r>
                <a:r>
                  <a:rPr lang="en-US" altLang="en-US" dirty="0"/>
                  <a:t> SPL :  </a:t>
                </a:r>
              </a:p>
              <a:p>
                <a:pPr>
                  <a:buNone/>
                </a:pPr>
                <a:r>
                  <a:rPr lang="en-US" altLang="en-US" dirty="0"/>
                  <a:t>	a. </a:t>
                </a:r>
                <a:r>
                  <a:rPr lang="en-US" altLang="en-US" dirty="0" err="1"/>
                  <a:t>Mempunyai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solusi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tunggal</a:t>
                </a:r>
                <a:endParaRPr lang="en-US" altLang="en-US" dirty="0"/>
              </a:p>
              <a:p>
                <a:pPr>
                  <a:buNone/>
                </a:pPr>
                <a:r>
                  <a:rPr lang="en-US" altLang="en-US" dirty="0"/>
                  <a:t>	b. </a:t>
                </a:r>
                <a:r>
                  <a:rPr lang="en-US" altLang="en-US" dirty="0" err="1"/>
                  <a:t>Tidak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mempunyai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solusi</a:t>
                </a:r>
                <a:endParaRPr lang="en-US" altLang="en-US" dirty="0"/>
              </a:p>
              <a:p>
                <a:pPr>
                  <a:buNone/>
                </a:pPr>
                <a:r>
                  <a:rPr lang="en-US" altLang="en-US" dirty="0"/>
                  <a:t>	c. </a:t>
                </a:r>
                <a:r>
                  <a:rPr lang="en-US" altLang="en-US" dirty="0" err="1"/>
                  <a:t>Solusi</a:t>
                </a:r>
                <a:r>
                  <a:rPr lang="en-US" altLang="en-US" dirty="0"/>
                  <a:t> yang </a:t>
                </a:r>
                <a:r>
                  <a:rPr lang="en-US" altLang="en-US" dirty="0" err="1"/>
                  <a:t>tidak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terhingga</a:t>
                </a:r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29A775-B325-406A-A4C4-DC1E1C43B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18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755341-B6D4-46B7-BE9F-6BC36C41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>
                <a:latin typeface="Bookman Old Style" panose="02050604050505020204" pitchFamily="18" charset="0"/>
              </a:rPr>
              <a:t>Solusi Sistem Persamaan Linear dengan OBE(7)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C44F2-CB7B-483C-9B5E-5125F792AB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726748F-A639-4F92-922B-ABDEC772BB2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9C54A-AAE2-4D56-A01D-2113C04D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5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altLang="en-US" b="1" dirty="0">
                <a:latin typeface="+mj-lt"/>
              </a:rPr>
              <a:t>Sub </a:t>
            </a:r>
            <a:r>
              <a:rPr lang="en-US" altLang="en-US" b="1" dirty="0" err="1">
                <a:latin typeface="+mj-lt"/>
              </a:rPr>
              <a:t>Pokok</a:t>
            </a:r>
            <a:r>
              <a:rPr lang="en-US" altLang="en-US" b="1" dirty="0">
                <a:latin typeface="+mj-lt"/>
              </a:rPr>
              <a:t> </a:t>
            </a:r>
            <a:r>
              <a:rPr lang="en-US" altLang="en-US" b="1" dirty="0" err="1">
                <a:latin typeface="+mj-lt"/>
              </a:rPr>
              <a:t>Bahasan</a:t>
            </a:r>
            <a:endParaRPr lang="en-US" altLang="en-US" b="1" dirty="0">
              <a:latin typeface="+mj-lt"/>
            </a:endParaRP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+mj-lt"/>
              </a:rPr>
              <a:t>Pendahuluan</a:t>
            </a:r>
            <a:endParaRPr lang="en-US" altLang="en-US" dirty="0">
              <a:latin typeface="+mj-lt"/>
            </a:endParaRP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+mj-lt"/>
              </a:rPr>
              <a:t>Solusi</a:t>
            </a:r>
            <a:r>
              <a:rPr lang="en-US" altLang="en-US" dirty="0">
                <a:latin typeface="+mj-lt"/>
              </a:rPr>
              <a:t> SPL </a:t>
            </a:r>
            <a:r>
              <a:rPr lang="en-US" altLang="en-US" dirty="0" err="1">
                <a:latin typeface="+mj-lt"/>
              </a:rPr>
              <a:t>dengan</a:t>
            </a:r>
            <a:r>
              <a:rPr lang="en-US" altLang="en-US" dirty="0">
                <a:latin typeface="+mj-lt"/>
              </a:rPr>
              <a:t> OBE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Solusi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SPL </a:t>
            </a:r>
            <a:r>
              <a:rPr lang="en-US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dengan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Invers </a:t>
            </a:r>
            <a:r>
              <a:rPr lang="en-US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matriks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dan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Aturan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Crammer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SPL </a:t>
            </a:r>
            <a:r>
              <a:rPr lang="en-US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Homogen</a:t>
            </a: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endParaRPr lang="sv-SE" altLang="en-US" sz="1800" b="1" dirty="0"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v-SE" altLang="en-US" sz="1800" b="1" dirty="0">
                <a:latin typeface="+mj-lt"/>
              </a:rPr>
              <a:t>	Beberapa Aplikasi Matriks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Rangkaian listrik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Jaringan Komputer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Model Ekonomi  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dan lain-lain.</a:t>
            </a:r>
            <a:r>
              <a:rPr lang="en-US" altLang="en-US" dirty="0">
                <a:latin typeface="+mj-lt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A850D1E3-4F6E-469F-9232-FE6E3BB6338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Linear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A1C8FE-A455-4FA8-87DF-5C05BA9B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5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29A775-B325-406A-A4C4-DC1E1C43B2B6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altLang="en-US" b="1" dirty="0"/>
                  <a:t>Jawab:  </a:t>
                </a:r>
                <a:endParaRPr lang="en-US" altLang="en-US" dirty="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dirty="0"/>
                  <a:t>	</a:t>
                </a:r>
                <a:r>
                  <a:rPr lang="en-US" altLang="en-US" dirty="0" err="1"/>
                  <a:t>Matriks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diperbesar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dari</a:t>
                </a:r>
                <a:r>
                  <a:rPr lang="en-US" altLang="en-US" dirty="0"/>
                  <a:t> SPL </a:t>
                </a:r>
                <a:r>
                  <a:rPr lang="en-US" altLang="en-US" dirty="0" err="1"/>
                  <a:t>adalah</a:t>
                </a:r>
                <a:endParaRPr lang="en-US" altLang="en-US" dirty="0"/>
              </a:p>
              <a:p>
                <a:pPr>
                  <a:spcBef>
                    <a:spcPts val="0"/>
                  </a:spcBef>
                  <a:buNone/>
                </a:pPr>
                <a:endParaRPr lang="en-US" altLang="en-US" dirty="0"/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−14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−10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−14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−10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/>
              </a:p>
              <a:p>
                <a:pPr>
                  <a:buNone/>
                </a:pPr>
                <a:r>
                  <a:rPr lang="en-US" altLang="en-US" dirty="0"/>
                  <a:t>a) Agar SPL </a:t>
                </a:r>
                <a:r>
                  <a:rPr lang="en-US" altLang="en-US" dirty="0" err="1"/>
                  <a:t>mempunyai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solusi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tunggal</a:t>
                </a:r>
                <a:r>
                  <a:rPr lang="en-US" altLang="en-US" dirty="0"/>
                  <a:t>:</a:t>
                </a:r>
                <a:endParaRPr lang="en-US" altLang="en-US" i="1" dirty="0"/>
              </a:p>
              <a:p>
                <a:pPr marL="628650" indent="-628650">
                  <a:buNone/>
                </a:pPr>
                <a:r>
                  <a:rPr lang="en-US" altLang="en-US" i="1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– 16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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r>
                  <a:rPr lang="en-US" altLang="en-US" dirty="0" err="1"/>
                  <a:t>sehingga</a:t>
                </a:r>
                <a:r>
                  <a:rPr lang="en-US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≠±4</m:t>
                    </m:r>
                  </m:oMath>
                </a14:m>
                <a:endParaRPr lang="en-US" altLang="en-US" dirty="0"/>
              </a:p>
              <a:p>
                <a:pPr marL="266700" indent="-266700" algn="just">
                  <a:spcBef>
                    <a:spcPts val="400"/>
                  </a:spcBef>
                  <a:buNone/>
                </a:pPr>
                <a:r>
                  <a:rPr lang="en-US" altLang="en-US" sz="2800" dirty="0">
                    <a:latin typeface="Bookman Old Style" panose="02050604050505020204" pitchFamily="18" charset="0"/>
                  </a:rPr>
                  <a:t>b) </a:t>
                </a:r>
                <a:r>
                  <a:rPr lang="en-US" altLang="en-US" dirty="0" err="1"/>
                  <a:t>Perhatikan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baris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ketiga</a:t>
                </a:r>
                <a:r>
                  <a:rPr lang="en-US" altLang="en-US" dirty="0"/>
                  <a:t> </a:t>
                </a:r>
              </a:p>
              <a:p>
                <a:pPr marL="266700" indent="-266700" algn="just">
                  <a:spcBef>
                    <a:spcPts val="400"/>
                  </a:spcBef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 0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 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– 16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– 4</m:t>
                    </m:r>
                  </m:oMath>
                </a14:m>
                <a:endParaRPr lang="en-US" altLang="en-US" dirty="0"/>
              </a:p>
              <a:p>
                <a:pPr marL="266700" indent="-266700" algn="just">
                  <a:spcBef>
                    <a:spcPts val="400"/>
                  </a:spcBef>
                  <a:buNone/>
                </a:pPr>
                <a:r>
                  <a:rPr lang="en-US" altLang="en-US" dirty="0"/>
                  <a:t>	SPL </a:t>
                </a:r>
                <a:r>
                  <a:rPr lang="en-US" altLang="en-US" dirty="0" err="1"/>
                  <a:t>tidak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mempunyai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solusi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saat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– 16 = 0</m:t>
                    </m:r>
                  </m:oMath>
                </a14:m>
                <a:r>
                  <a:rPr lang="en-US" altLang="en-US" dirty="0"/>
                  <a:t>  </a:t>
                </a:r>
                <a:r>
                  <a:rPr lang="en-US" altLang="en-US" dirty="0" err="1"/>
                  <a:t>dan</a:t>
                </a:r>
                <a:r>
                  <a:rPr lang="en-US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– 4≠ 0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  </a:t>
                </a:r>
              </a:p>
              <a:p>
                <a:pPr marL="266700" indent="-266700" algn="just">
                  <a:spcBef>
                    <a:spcPts val="400"/>
                  </a:spcBef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Sehingga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 4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 4</m:t>
                    </m:r>
                  </m:oMath>
                </a14:m>
                <a:r>
                  <a:rPr lang="en-US" altLang="en-US" dirty="0"/>
                  <a:t>.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pPr marL="266700" indent="-266700" algn="just">
                  <a:spcBef>
                    <a:spcPts val="400"/>
                  </a:spcBef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Jadi</a:t>
                </a:r>
                <a:r>
                  <a:rPr lang="en-US" altLang="en-US" dirty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=  – 4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.	</a:t>
                </a:r>
              </a:p>
              <a:p>
                <a:pPr marL="266700" indent="-266700" algn="just">
                  <a:spcBef>
                    <a:spcPts val="400"/>
                  </a:spcBef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marL="266700" indent="-266700" algn="just">
                  <a:spcBef>
                    <a:spcPts val="400"/>
                  </a:spcBef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c.) SPL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mempunyai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solusi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tak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hingga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banyak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jika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memenuhi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persamaan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pPr marL="266700" indent="-266700" algn="ctr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– 16 = 0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   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dan</a:t>
                </a:r>
                <a:r>
                  <a:rPr lang="en-US" altLang="en-US" dirty="0">
                    <a:sym typeface="Symbol" panose="05050102010706020507" pitchFamily="18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– 4 = 0 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</a:p>
              <a:p>
                <a:pPr marL="266700" indent="-266700" algn="just">
                  <a:spcBef>
                    <a:spcPts val="400"/>
                  </a:spcBef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Jadi</a:t>
                </a:r>
                <a:r>
                  <a:rPr lang="en-US" altLang="en-US" dirty="0">
                    <a:sym typeface="Symbol" panose="05050102010706020507" pitchFamily="18" charset="2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4 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marL="628650" indent="-628650">
                  <a:buNone/>
                </a:pPr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29A775-B325-406A-A4C4-DC1E1C43B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52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755341-B6D4-46B7-BE9F-6BC36C41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>
                <a:latin typeface="Bookman Old Style" panose="02050604050505020204" pitchFamily="18" charset="0"/>
              </a:rPr>
              <a:t>Solusi Sistem Persamaan Linear dengan OBE(8)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5ABE5-0124-422B-93A4-E3814DD0412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B4B5D38-0919-4D31-80FD-098F90ED818C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8155-562A-4BD2-AC48-98F3E866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21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B4DD6EC-0211-48F4-B19D-89B637ACDA27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600" dirty="0"/>
                  <a:t>T</a:t>
                </a:r>
                <a:r>
                  <a:rPr lang="en-US" sz="1800" dirty="0"/>
                  <a:t>entukan </a:t>
                </a:r>
                <a:r>
                  <a:rPr lang="en-US" sz="1800" dirty="0" err="1"/>
                  <a:t>apakah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sistem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dibawah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merupakan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sistem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persamaan</a:t>
                </a:r>
                <a:r>
                  <a:rPr lang="en-US" sz="1800" dirty="0"/>
                  <a:t> linear </a:t>
                </a:r>
                <a:r>
                  <a:rPr lang="en-US" sz="1800" dirty="0" err="1"/>
                  <a:t>atau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bukan</a:t>
                </a:r>
                <a:endParaRPr lang="en-US" sz="1800" dirty="0"/>
              </a:p>
              <a:p>
                <a:pPr marL="801688" lvl="1" indent="-342900">
                  <a:spcBef>
                    <a:spcPts val="0"/>
                  </a:spcBef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/>
              </a:p>
              <a:p>
                <a:pPr marL="801688" lvl="2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func>
                  </m:oMath>
                </a14:m>
                <a:r>
                  <a:rPr lang="en-US" sz="1800" b="0" dirty="0"/>
                  <a:t> </a:t>
                </a:r>
              </a:p>
              <a:p>
                <a:pPr marL="801688" lvl="1" indent="-342900">
                  <a:spcBef>
                    <a:spcPts val="0"/>
                  </a:spcBef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801688" lvl="2" indent="-55563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801688" lvl="2" indent="-55563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801688" lvl="1" indent="-342900">
                  <a:spcBef>
                    <a:spcPts val="0"/>
                  </a:spcBef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1688" lvl="3" indent="-55563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801688" lvl="1" indent="-342900">
                  <a:spcBef>
                    <a:spcPts val="0"/>
                  </a:spcBef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−3=0</m:t>
                    </m:r>
                  </m:oMath>
                </a14:m>
                <a:endParaRPr lang="en-US" b="0" dirty="0"/>
              </a:p>
              <a:p>
                <a:pPr marL="801688" lvl="1" indent="-55563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01688" lvl="1" indent="-55563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76263" lvl="1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03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FF2DC-B41B-4724-A0EA-D5BBE00D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CA703B-8A42-4467-99CC-6095C945BC5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r>
                  <a:rPr lang="en-US" sz="1600" dirty="0"/>
                  <a:t>Diketahui </a:t>
                </a:r>
                <a:r>
                  <a:rPr lang="en-US" sz="1600" dirty="0" err="1"/>
                  <a:t>sistem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persamaan</a:t>
                </a:r>
                <a:r>
                  <a:rPr lang="en-US" sz="1600" dirty="0"/>
                  <a:t> linear </a:t>
                </a:r>
                <a:r>
                  <a:rPr lang="en-US" sz="1600" dirty="0" err="1"/>
                  <a:t>sebagai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berikut</a:t>
                </a:r>
                <a:r>
                  <a:rPr lang="en-US" sz="1600" dirty="0"/>
                  <a:t>:</a:t>
                </a:r>
              </a:p>
              <a:p>
                <a:pPr marL="292608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  <a:p>
                <a:pPr marL="292608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  <a:p>
                <a:pPr marL="292608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  <a:p>
                <a:pPr marL="292608" lvl="1" indent="0">
                  <a:spcBef>
                    <a:spcPts val="0"/>
                  </a:spcBef>
                  <a:buNone/>
                </a:pPr>
                <a:r>
                  <a:rPr lang="en-US" sz="1600" dirty="0" err="1"/>
                  <a:t>Tentukan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apakah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vektor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berikut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adlaah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solusi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sistem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persamaan</a:t>
                </a:r>
                <a:r>
                  <a:rPr lang="en-US" sz="1600" dirty="0"/>
                  <a:t> linear </a:t>
                </a:r>
                <a:r>
                  <a:rPr lang="en-US" sz="1600" dirty="0" err="1"/>
                  <a:t>tersebut</a:t>
                </a:r>
                <a:endParaRPr lang="en-US" sz="1600" dirty="0"/>
              </a:p>
              <a:p>
                <a:pPr marL="521208" lvl="1" indent="-228600">
                  <a:spcBef>
                    <a:spcPts val="0"/>
                  </a:spcBef>
                  <a:buAutoNum type="alphaLcParenR"/>
                </a:pPr>
                <a:r>
                  <a:rPr lang="en-US" sz="1600" dirty="0"/>
                  <a:t>(3,1,1)</a:t>
                </a:r>
              </a:p>
              <a:p>
                <a:pPr marL="521208" lvl="1" indent="-228600">
                  <a:spcBef>
                    <a:spcPts val="0"/>
                  </a:spcBef>
                  <a:buAutoNum type="alphaLcParenR"/>
                </a:pPr>
                <a:r>
                  <a:rPr lang="en-US" sz="1600" dirty="0"/>
                  <a:t>(3,-1,1)</a:t>
                </a:r>
              </a:p>
              <a:p>
                <a:pPr marL="521208" lvl="1" indent="-228600">
                  <a:spcBef>
                    <a:spcPts val="0"/>
                  </a:spcBef>
                  <a:buAutoNum type="alphaLcParenR"/>
                </a:pPr>
                <a:r>
                  <a:rPr lang="en-US" sz="1600" dirty="0"/>
                  <a:t>(13,5,2)</a:t>
                </a:r>
              </a:p>
              <a:p>
                <a:pPr marL="521208" lvl="1" indent="-228600">
                  <a:spcBef>
                    <a:spcPts val="0"/>
                  </a:spcBef>
                  <a:buAutoNum type="alphaLcParenR"/>
                </a:pPr>
                <a:r>
                  <a:rPr lang="en-US" sz="1600" dirty="0"/>
                  <a:t>(13/2,5/2,2)</a:t>
                </a:r>
              </a:p>
              <a:p>
                <a:pPr marL="521208" lvl="1" indent="-228600">
                  <a:spcBef>
                    <a:spcPts val="0"/>
                  </a:spcBef>
                  <a:buAutoNum type="alphaLcParenR"/>
                </a:pPr>
                <a:r>
                  <a:rPr lang="en-US" sz="1600" dirty="0"/>
                  <a:t>(17,7,5)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r>
                  <a:rPr lang="en-US" sz="1600" dirty="0" err="1"/>
                  <a:t>Menggunakan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penyulihan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mundur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tentukan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solusi</a:t>
                </a:r>
                <a:r>
                  <a:rPr lang="en-US" sz="1600" dirty="0"/>
                  <a:t> SPL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telah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diperbesar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berikut</a:t>
                </a:r>
                <a:endParaRPr lang="en-US" sz="1600" dirty="0"/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</a:pPr>
                <a:endParaRPr lang="en-US" sz="1600" dirty="0"/>
              </a:p>
              <a:p>
                <a:pPr marL="521208" lvl="1" indent="-228600">
                  <a:spcBef>
                    <a:spcPts val="0"/>
                  </a:spcBef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:pPr marL="521208" lvl="1" indent="-228600">
                  <a:spcBef>
                    <a:spcPts val="0"/>
                  </a:spcBef>
                  <a:buAutoNum type="alphaLcParenR"/>
                </a:pPr>
                <a:endParaRPr lang="en-US" sz="1600" dirty="0"/>
              </a:p>
              <a:p>
                <a:pPr marL="521208" lvl="1" indent="-228600">
                  <a:spcBef>
                    <a:spcPts val="0"/>
                  </a:spcBef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CA703B-8A42-4467-99CC-6095C945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70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9E7B5-270C-4123-9395-6BBF16A6C8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9452CAE-7CD3-4ACF-AA63-1499D8457CBF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3A9E4E-F606-435B-A20E-E9A54C08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LATIHAN(2)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AE899-8F24-4B6B-B619-FC919DE3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68892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CA703B-8A42-4467-99CC-6095C945BC5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92608" lvl="1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1800" dirty="0" err="1"/>
                  <a:t>Menggunakan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eliminasi</a:t>
                </a:r>
                <a:r>
                  <a:rPr lang="en-US" sz="1800" dirty="0"/>
                  <a:t> Gauss Jordan </a:t>
                </a:r>
                <a:r>
                  <a:rPr lang="en-US" sz="1800" dirty="0" err="1"/>
                  <a:t>tentukan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solusi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sistem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persamaan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berikut</a:t>
                </a:r>
                <a:endParaRPr lang="en-US" sz="1800" dirty="0"/>
              </a:p>
              <a:p>
                <a:pPr marL="521208" lvl="1" indent="-228600">
                  <a:spcBef>
                    <a:spcPts val="0"/>
                  </a:spcBef>
                  <a:buAutoNum type="alphaLcParenR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576263" lvl="2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b="0" dirty="0"/>
                  <a:t> </a:t>
                </a:r>
              </a:p>
              <a:p>
                <a:pPr marL="576263" lvl="2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b="0" dirty="0"/>
                  <a:t> </a:t>
                </a:r>
              </a:p>
              <a:p>
                <a:pPr marL="576263" lvl="2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521208" lvl="1" indent="-228600">
                  <a:spcBef>
                    <a:spcPts val="0"/>
                  </a:spcBef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dirty="0"/>
              </a:p>
              <a:p>
                <a:pPr marL="633413" lvl="1" indent="-5715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633413" lvl="1" indent="-5715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633413" lvl="1" indent="-5715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−4=10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21208" lvl="1" indent="-228600">
                  <a:spcBef>
                    <a:spcPts val="0"/>
                  </a:spcBef>
                  <a:buAutoNum type="alphaLcParenR"/>
                </a:pPr>
                <a:endParaRPr lang="en-US" sz="1000" dirty="0"/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4"/>
                </a:pPr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CA703B-8A42-4467-99CC-6095C945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9E7B5-270C-4123-9395-6BBF16A6C8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9452CAE-7CD3-4ACF-AA63-1499D8457CBF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3A9E4E-F606-435B-A20E-E9A54C08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LATIHAN(3)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AE899-8F24-4B6B-B619-FC919DE3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40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68477-0AF2-4448-AD14-68833D99C4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A97B58-47FF-4DF0-A395-67964C986D61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6" name="Picture 5" descr="A view of a city&#10;&#10;Description automatically generated">
              <a:extLst>
                <a:ext uri="{FF2B5EF4-FFF2-40B4-BE49-F238E27FC236}">
                  <a16:creationId xmlns:a16="http://schemas.microsoft.com/office/drawing/2014/main" id="{D88C9B73-5B5D-4194-B11A-99A3DA364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7" name="Picture 6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FBC92B5B-54E5-4C17-BB0B-31991BB83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B52B74-CC0E-48FA-A3CD-A1781CB02DC5}"/>
              </a:ext>
            </a:extLst>
          </p:cNvPr>
          <p:cNvSpPr txBox="1"/>
          <p:nvPr/>
        </p:nvSpPr>
        <p:spPr>
          <a:xfrm>
            <a:off x="4191455" y="5165139"/>
            <a:ext cx="3809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E7B1A-4DAE-4933-ADEA-EC67DC6A58B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AF9086-EF62-4C7F-9938-6B96CD555C5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7C5B0-41AA-4DB2-A7EC-3C9CBB41D9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8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9088E97-1564-4C08-AF2F-F2A689A5B939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altLang="en-US" dirty="0">
                    <a:latin typeface="+mj-lt"/>
                  </a:rPr>
                  <a:t>Persamaan linear </a:t>
                </a:r>
                <a:r>
                  <a:rPr lang="en-US" altLang="en-US" dirty="0" err="1">
                    <a:latin typeface="+mj-lt"/>
                  </a:rPr>
                  <a:t>adalah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persamaan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dimana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peubahnya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tidak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memuat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eksponensial</a:t>
                </a:r>
                <a:r>
                  <a:rPr lang="en-US" altLang="en-US" dirty="0">
                    <a:latin typeface="+mj-lt"/>
                  </a:rPr>
                  <a:t>, </a:t>
                </a:r>
                <a:r>
                  <a:rPr lang="en-US" altLang="en-US" dirty="0" err="1">
                    <a:latin typeface="+mj-lt"/>
                  </a:rPr>
                  <a:t>trigonometri</a:t>
                </a:r>
                <a:r>
                  <a:rPr lang="en-US" altLang="en-US" dirty="0">
                    <a:latin typeface="+mj-lt"/>
                  </a:rPr>
                  <a:t> (</a:t>
                </a:r>
                <a:r>
                  <a:rPr lang="en-US" altLang="en-US" dirty="0" err="1">
                    <a:latin typeface="+mj-lt"/>
                  </a:rPr>
                  <a:t>seperti</a:t>
                </a:r>
                <a:r>
                  <a:rPr lang="en-US" altLang="en-US" dirty="0">
                    <a:latin typeface="+mj-lt"/>
                  </a:rPr>
                  <a:t> sin, cos, </a:t>
                </a:r>
                <a:r>
                  <a:rPr lang="en-US" altLang="en-US" dirty="0" err="1">
                    <a:latin typeface="+mj-lt"/>
                  </a:rPr>
                  <a:t>dll</a:t>
                </a:r>
                <a:r>
                  <a:rPr lang="en-US" altLang="en-US" dirty="0">
                    <a:latin typeface="+mj-lt"/>
                  </a:rPr>
                  <a:t>.), </a:t>
                </a:r>
                <a:r>
                  <a:rPr lang="en-US" altLang="en-US" dirty="0" err="1">
                    <a:latin typeface="+mj-lt"/>
                  </a:rPr>
                  <a:t>perkalian</a:t>
                </a:r>
                <a:r>
                  <a:rPr lang="en-US" altLang="en-US" dirty="0">
                    <a:latin typeface="+mj-lt"/>
                  </a:rPr>
                  <a:t>, </a:t>
                </a:r>
                <a:r>
                  <a:rPr lang="en-US" altLang="en-US" dirty="0" err="1">
                    <a:latin typeface="+mj-lt"/>
                  </a:rPr>
                  <a:t>pembagian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dengan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peubah</a:t>
                </a:r>
                <a:r>
                  <a:rPr lang="en-US" altLang="en-US" dirty="0">
                    <a:latin typeface="+mj-lt"/>
                  </a:rPr>
                  <a:t> lain </a:t>
                </a:r>
                <a:r>
                  <a:rPr lang="en-US" altLang="en-US" dirty="0" err="1">
                    <a:latin typeface="+mj-lt"/>
                  </a:rPr>
                  <a:t>atau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dirinya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sendiri</a:t>
                </a:r>
                <a:r>
                  <a:rPr lang="en-US" altLang="en-US" dirty="0">
                    <a:latin typeface="+mj-lt"/>
                  </a:rPr>
                  <a:t>. </a:t>
                </a:r>
              </a:p>
              <a:p>
                <a:pPr marL="990600" lvl="1" indent="-533400">
                  <a:buFont typeface="Arial" panose="020B0604020202020204" pitchFamily="34" charset="0"/>
                  <a:buChar char="•"/>
                </a:pPr>
                <a:endParaRPr lang="en-US" altLang="en-US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altLang="en-US" dirty="0" err="1">
                    <a:latin typeface="+mj-lt"/>
                  </a:rPr>
                  <a:t>Contoh</a:t>
                </a:r>
                <a:r>
                  <a:rPr lang="en-US" altLang="en-US" dirty="0">
                    <a:latin typeface="+mj-lt"/>
                  </a:rPr>
                  <a:t> :</a:t>
                </a:r>
              </a:p>
              <a:p>
                <a:pPr marL="990600" lvl="1" indent="-533400">
                  <a:buFont typeface="Arial" panose="020B0604020202020204" pitchFamily="34" charset="0"/>
                  <a:buChar char="•"/>
                </a:pPr>
                <a:r>
                  <a:rPr lang="en-US" altLang="en-US" dirty="0" err="1">
                    <a:latin typeface="+mj-lt"/>
                  </a:rPr>
                  <a:t>Jika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perusahaan</a:t>
                </a:r>
                <a:r>
                  <a:rPr lang="en-US" altLang="en-US" dirty="0">
                    <a:latin typeface="+mj-lt"/>
                  </a:rPr>
                  <a:t> A </a:t>
                </a:r>
                <a:r>
                  <a:rPr lang="en-US" altLang="en-US" dirty="0" err="1">
                    <a:latin typeface="+mj-lt"/>
                  </a:rPr>
                  <a:t>membeli</a:t>
                </a:r>
                <a:r>
                  <a:rPr lang="en-US" altLang="en-US" dirty="0">
                    <a:latin typeface="+mj-lt"/>
                  </a:rPr>
                  <a:t> 1 Laptop 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Misal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Laptop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dan</a:t>
                </a:r>
                <a:r>
                  <a:rPr lang="en-US" altLang="en-US" dirty="0">
                    <a:latin typeface="+mj-lt"/>
                  </a:rPr>
                  <a:t> 2 PC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Misal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maka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ia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harus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membayar</a:t>
                </a:r>
                <a:r>
                  <a:rPr lang="en-US" altLang="en-US" dirty="0">
                    <a:latin typeface="+mj-lt"/>
                  </a:rPr>
                  <a:t> $ 5000, </a:t>
                </a:r>
                <a:r>
                  <a:rPr lang="en-US" altLang="en-US" dirty="0" err="1">
                    <a:latin typeface="+mj-lt"/>
                  </a:rPr>
                  <a:t>sedangkan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jika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membeli</a:t>
                </a:r>
                <a:r>
                  <a:rPr lang="en-US" altLang="en-US" dirty="0">
                    <a:latin typeface="+mj-lt"/>
                  </a:rPr>
                  <a:t>  3 Laptop dan 1 PC </a:t>
                </a:r>
                <a:r>
                  <a:rPr lang="en-US" altLang="en-US" dirty="0" err="1">
                    <a:latin typeface="+mj-lt"/>
                  </a:rPr>
                  <a:t>maka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ia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harus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membayar</a:t>
                </a:r>
                <a:r>
                  <a:rPr lang="en-US" altLang="en-US" dirty="0">
                    <a:latin typeface="+mj-lt"/>
                  </a:rPr>
                  <a:t> $ 10000.</a:t>
                </a:r>
              </a:p>
              <a:p>
                <a:pPr marL="457200" lvl="1" indent="0">
                  <a:buNone/>
                </a:pPr>
                <a:r>
                  <a:rPr lang="en-US" altLang="en-US" dirty="0">
                    <a:latin typeface="+mj-lt"/>
                  </a:rPr>
                  <a:t>	 </a:t>
                </a:r>
                <a:r>
                  <a:rPr lang="en-US" altLang="en-US" dirty="0" err="1">
                    <a:latin typeface="+mj-lt"/>
                  </a:rPr>
                  <a:t>Representasi</a:t>
                </a:r>
                <a:r>
                  <a:rPr lang="en-US" altLang="en-US" dirty="0">
                    <a:latin typeface="+mj-lt"/>
                  </a:rPr>
                  <a:t> SPL </a:t>
                </a:r>
                <a:r>
                  <a:rPr lang="en-US" altLang="en-US" dirty="0" err="1">
                    <a:latin typeface="+mj-lt"/>
                  </a:rPr>
                  <a:t>dari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masalah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tersebut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adalah</a:t>
                </a:r>
                <a:endParaRPr lang="en-US" altLang="en-US" dirty="0">
                  <a:latin typeface="+mj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en-US" dirty="0">
                                  <a:latin typeface="+mj-lt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latin typeface="+mj-lt"/>
                                </a:rPr>
                                <m:t> + 2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latin typeface="+mj-lt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latin typeface="+mj-lt"/>
                                </a:rPr>
                                <m:t> = 5000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dirty="0">
                                  <a:latin typeface="+mj-lt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latin typeface="+mj-lt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latin typeface="+mj-lt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latin typeface="+mj-lt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latin typeface="+mj-lt"/>
                                </a:rPr>
                                <m:t> = 10000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Linear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E5BB4-30D1-4A70-A41F-DA4CD9B0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3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8CE47796-4AB4-4013-88C6-F773BC89B2DE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097281" y="2009550"/>
                <a:ext cx="10058400" cy="402549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19050">
                  <a:lnSpc>
                    <a:spcPct val="110000"/>
                  </a:lnSpc>
                  <a:spcBef>
                    <a:spcPts val="400"/>
                  </a:spcBef>
                  <a:buFont typeface="Calibri" panose="020F0502020204030204" pitchFamily="34" charset="0"/>
                  <a:buNone/>
                </a:pPr>
                <a:r>
                  <a:rPr lang="en-ID" sz="2900" dirty="0"/>
                  <a:t>Solusi SPL </a:t>
                </a:r>
                <a:r>
                  <a:rPr lang="en-ID" sz="2900" dirty="0" err="1"/>
                  <a:t>adalah</a:t>
                </a:r>
                <a:r>
                  <a:rPr lang="en-ID" sz="2900" dirty="0"/>
                  <a:t> </a:t>
                </a:r>
                <a:r>
                  <a:rPr lang="sv-SE" altLang="en-US" sz="2900" dirty="0">
                    <a:sym typeface="Wingdings" panose="05000000000000000000" pitchFamily="2" charset="2"/>
                  </a:rPr>
                  <a:t>Himpunan bilangan Real dimana jika disubstitusikan pada peubah suatu SPL akan memenuhi nilai kebenaran SPL tersebut.</a:t>
                </a:r>
              </a:p>
              <a:p>
                <a:pPr marL="0" indent="19050">
                  <a:lnSpc>
                    <a:spcPct val="110000"/>
                  </a:lnSpc>
                  <a:spcBef>
                    <a:spcPts val="400"/>
                  </a:spcBef>
                  <a:buFont typeface="Calibri" panose="020F0502020204030204" pitchFamily="34" charset="0"/>
                  <a:buNone/>
                </a:pPr>
                <a:endParaRPr lang="sv-SE" altLang="en-US" sz="2900" dirty="0"/>
              </a:p>
              <a:p>
                <a:pPr marL="0" indent="19050">
                  <a:lnSpc>
                    <a:spcPct val="110000"/>
                  </a:lnSpc>
                  <a:spcBef>
                    <a:spcPts val="400"/>
                  </a:spcBef>
                  <a:buFont typeface="Calibri" panose="020F0502020204030204" pitchFamily="34" charset="0"/>
                  <a:buNone/>
                </a:pPr>
                <a:r>
                  <a:rPr lang="sv-SE" altLang="en-US" sz="2900" dirty="0"/>
                  <a:t>Perhatikan SPL :</a:t>
                </a:r>
              </a:p>
              <a:p>
                <a:pPr marL="0" indent="19050">
                  <a:lnSpc>
                    <a:spcPct val="110000"/>
                  </a:lnSpc>
                  <a:spcBef>
                    <a:spcPts val="400"/>
                  </a:spcBef>
                  <a:buFont typeface="Calibri" panose="020F0502020204030204" pitchFamily="34" charset="0"/>
                  <a:buNone/>
                </a:pPr>
                <a:r>
                  <a:rPr lang="sv-SE" altLang="en-US" sz="2900" dirty="0"/>
                  <a:t> </a:t>
                </a:r>
                <a:r>
                  <a:rPr lang="en-US" altLang="en-US" sz="2900" dirty="0"/>
                  <a:t>	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9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en-US" sz="29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sz="2900" dirty="0"/>
                              <m:t> + 2</m:t>
                            </m:r>
                            <m:r>
                              <m:rPr>
                                <m:nor/>
                              </m:rPr>
                              <a:rPr lang="en-US" altLang="en-US" sz="2900" dirty="0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sz="2900" dirty="0"/>
                              <m:t> = 5000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en-US" sz="2900" dirty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en-US" sz="29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sz="2900" dirty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altLang="en-US" sz="2900" dirty="0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sz="2900" dirty="0"/>
                              <m:t> = 10000 </m:t>
                            </m:r>
                          </m:e>
                        </m:eqArr>
                      </m:e>
                    </m:d>
                  </m:oMath>
                </a14:m>
                <a:endParaRPr lang="en-US" altLang="en-US" sz="2900" dirty="0"/>
              </a:p>
              <a:p>
                <a:pPr marL="0" indent="19050">
                  <a:lnSpc>
                    <a:spcPct val="110000"/>
                  </a:lnSpc>
                  <a:spcBef>
                    <a:spcPts val="400"/>
                  </a:spcBef>
                  <a:buFont typeface="Calibri" panose="020F0502020204030204" pitchFamily="34" charset="0"/>
                  <a:buNone/>
                </a:pPr>
                <a:r>
                  <a:rPr lang="en-US" altLang="en-US" sz="2900" dirty="0"/>
                  <a:t>Maka</a:t>
                </a:r>
              </a:p>
              <a:p>
                <a:pPr marL="0" indent="19050">
                  <a:lnSpc>
                    <a:spcPct val="110000"/>
                  </a:lnSpc>
                  <a:spcBef>
                    <a:spcPts val="400"/>
                  </a:spcBef>
                  <a:buFont typeface="Calibri" panose="020F0502020204030204" pitchFamily="34" charset="0"/>
                  <a:buNone/>
                </a:pPr>
                <a:r>
                  <a:rPr lang="en-US" altLang="en-US" sz="2900" dirty="0"/>
                  <a:t>	{x = 3000, y =1000 } </a:t>
                </a:r>
                <a:r>
                  <a:rPr lang="en-US" altLang="en-US" sz="2900" dirty="0" err="1"/>
                  <a:t>merupakan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solusi</a:t>
                </a:r>
                <a:r>
                  <a:rPr lang="en-US" altLang="en-US" sz="2900" dirty="0"/>
                  <a:t> SPL</a:t>
                </a:r>
              </a:p>
              <a:p>
                <a:pPr marL="0" indent="19050">
                  <a:lnSpc>
                    <a:spcPct val="110000"/>
                  </a:lnSpc>
                  <a:spcBef>
                    <a:spcPts val="400"/>
                  </a:spcBef>
                  <a:buFont typeface="Calibri" panose="020F0502020204030204" pitchFamily="34" charset="0"/>
                  <a:buNone/>
                </a:pPr>
                <a:r>
                  <a:rPr lang="en-US" altLang="en-US" sz="2900" dirty="0"/>
                  <a:t>	{x = 1000, y =3000 } </a:t>
                </a:r>
                <a:r>
                  <a:rPr lang="en-US" altLang="en-US" sz="2900" dirty="0" err="1"/>
                  <a:t>bukan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solusi</a:t>
                </a:r>
                <a:r>
                  <a:rPr lang="en-US" altLang="en-US" sz="2900" dirty="0"/>
                  <a:t> SPL</a:t>
                </a:r>
              </a:p>
              <a:p>
                <a:pPr marL="0" indent="19050">
                  <a:lnSpc>
                    <a:spcPct val="110000"/>
                  </a:lnSpc>
                  <a:spcBef>
                    <a:spcPts val="400"/>
                  </a:spcBef>
                  <a:buFont typeface="Calibri" panose="020F0502020204030204" pitchFamily="34" charset="0"/>
                  <a:buNone/>
                </a:pPr>
                <a:endParaRPr lang="en-US" altLang="en-US" sz="2900" dirty="0"/>
              </a:p>
              <a:p>
                <a:pPr marL="0" indent="19050">
                  <a:lnSpc>
                    <a:spcPct val="110000"/>
                  </a:lnSpc>
                  <a:spcBef>
                    <a:spcPts val="400"/>
                  </a:spcBef>
                  <a:buFont typeface="Calibri" panose="020F0502020204030204" pitchFamily="34" charset="0"/>
                  <a:buNone/>
                </a:pPr>
                <a:r>
                  <a:rPr lang="en-US" altLang="en-US" sz="2900" dirty="0" err="1"/>
                  <a:t>Suatu</a:t>
                </a:r>
                <a:r>
                  <a:rPr lang="en-US" altLang="en-US" sz="2900" dirty="0"/>
                  <a:t> SPL, </a:t>
                </a:r>
                <a:r>
                  <a:rPr lang="en-US" altLang="en-US" sz="2900" dirty="0" err="1"/>
                  <a:t>terkait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dengan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solusi</a:t>
                </a:r>
                <a:r>
                  <a:rPr lang="en-US" altLang="en-US" sz="2900" dirty="0"/>
                  <a:t>, </a:t>
                </a:r>
                <a:r>
                  <a:rPr lang="en-US" altLang="en-US" sz="2900" dirty="0" err="1"/>
                  <a:t>mempunyai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tiga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kemungkinan</a:t>
                </a:r>
                <a:r>
                  <a:rPr lang="en-US" altLang="en-US" sz="2900" dirty="0"/>
                  <a:t> :</a:t>
                </a:r>
              </a:p>
              <a:p>
                <a:pPr marL="285750" lvl="1" indent="-285750">
                  <a:lnSpc>
                    <a:spcPct val="110000"/>
                  </a:lnSpc>
                  <a:spcBef>
                    <a:spcPts val="400"/>
                  </a:spcBef>
                  <a:buFont typeface="Calibri" panose="020F0502020204030204" pitchFamily="34" charset="0"/>
                  <a:buChar char="•"/>
                </a:pPr>
                <a:r>
                  <a:rPr lang="en-US" altLang="en-US" sz="2900" dirty="0"/>
                  <a:t>SPL </a:t>
                </a:r>
                <a:r>
                  <a:rPr lang="en-US" altLang="en-US" sz="2900" dirty="0" err="1"/>
                  <a:t>mempunyai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solusi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tunggal</a:t>
                </a:r>
                <a:endParaRPr lang="en-US" altLang="en-US" sz="2900" dirty="0"/>
              </a:p>
              <a:p>
                <a:pPr marL="285750" lvl="1" indent="-285750">
                  <a:lnSpc>
                    <a:spcPct val="110000"/>
                  </a:lnSpc>
                  <a:spcBef>
                    <a:spcPts val="400"/>
                  </a:spcBef>
                  <a:buFont typeface="Calibri" panose="020F0502020204030204" pitchFamily="34" charset="0"/>
                  <a:buChar char="•"/>
                </a:pPr>
                <a:r>
                  <a:rPr lang="en-US" altLang="en-US" sz="2900" dirty="0"/>
                  <a:t>SPL </a:t>
                </a:r>
                <a:r>
                  <a:rPr lang="en-US" altLang="en-US" sz="2900" dirty="0" err="1"/>
                  <a:t>mempunyai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solusi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tak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hingga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banyak</a:t>
                </a:r>
                <a:endParaRPr lang="en-US" altLang="en-US" sz="2900" dirty="0"/>
              </a:p>
              <a:p>
                <a:pPr marL="285750" lvl="1" indent="-285750">
                  <a:lnSpc>
                    <a:spcPct val="110000"/>
                  </a:lnSpc>
                  <a:spcBef>
                    <a:spcPts val="400"/>
                  </a:spcBef>
                  <a:buFont typeface="Calibri" panose="020F0502020204030204" pitchFamily="34" charset="0"/>
                  <a:buChar char="•"/>
                </a:pPr>
                <a:r>
                  <a:rPr lang="en-US" altLang="en-US" sz="2900" dirty="0"/>
                  <a:t>SPL </a:t>
                </a:r>
                <a:r>
                  <a:rPr lang="en-US" altLang="en-US" sz="2900" dirty="0" err="1"/>
                  <a:t>tidak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mempunyai</a:t>
                </a:r>
                <a:r>
                  <a:rPr lang="en-US" altLang="en-US" sz="2900" dirty="0"/>
                  <a:t> </a:t>
                </a:r>
                <a:r>
                  <a:rPr lang="en-US" altLang="en-US" sz="2900" dirty="0" err="1"/>
                  <a:t>solusi</a:t>
                </a:r>
                <a:r>
                  <a:rPr lang="en-US" altLang="en-US" sz="2900" dirty="0"/>
                  <a:t> </a:t>
                </a:r>
                <a:endParaRPr lang="sv-SE" altLang="en-US" sz="2900" dirty="0"/>
              </a:p>
              <a:p>
                <a:pPr>
                  <a:spcBef>
                    <a:spcPts val="400"/>
                  </a:spcBef>
                </a:pPr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097281" y="2009550"/>
                <a:ext cx="10058400" cy="4025490"/>
              </a:xfrm>
              <a:blipFill>
                <a:blip r:embed="rId2"/>
                <a:stretch>
                  <a:fillRect l="-1091" t="-181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Solusi</a:t>
            </a:r>
            <a:r>
              <a:rPr lang="en-ID" dirty="0"/>
              <a:t> SPL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D31CF1-AB78-4264-AF9A-40BE4128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8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5D74931-E07C-4442-B66C-92D71DF133F9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just">
                  <a:spcBef>
                    <a:spcPts val="0"/>
                  </a:spcBef>
                  <a:buNone/>
                </a:pPr>
                <a:r>
                  <a:rPr lang="en-ID" altLang="en-US" sz="1400" dirty="0"/>
                  <a:t>CASE I</a:t>
                </a:r>
              </a:p>
              <a:p>
                <a:pPr>
                  <a:lnSpc>
                    <a:spcPct val="80000"/>
                  </a:lnSpc>
                  <a:buNone/>
                </a:pPr>
                <a:r>
                  <a:rPr lang="en-US" altLang="en-US" sz="1400" dirty="0" err="1"/>
                  <a:t>Perhatikan</a:t>
                </a:r>
                <a:r>
                  <a:rPr lang="en-US" altLang="en-US" sz="1400" dirty="0"/>
                  <a:t> SPL</a:t>
                </a:r>
              </a:p>
              <a:p>
                <a:pPr lvl="3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en-US" i="1" dirty="0">
                                <a:latin typeface="+mj-lt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en-US" i="1" dirty="0">
                                <a:latin typeface="+mj-lt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= 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=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latin typeface="+mj-lt"/>
                  </a:rPr>
                  <a:t> </a:t>
                </a:r>
              </a:p>
              <a:p>
                <a:pPr marL="182563" lvl="3">
                  <a:lnSpc>
                    <a:spcPct val="80000"/>
                  </a:lnSpc>
                  <a:buNone/>
                </a:pPr>
                <a:r>
                  <a:rPr lang="en-US" altLang="en-US" dirty="0"/>
                  <a:t>Jika </a:t>
                </a:r>
                <a:r>
                  <a:rPr lang="en-US" altLang="en-US" dirty="0" err="1"/>
                  <a:t>digambar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dalam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kartesius</a:t>
                </a:r>
                <a:endParaRPr lang="en-US" altLang="en-US" dirty="0"/>
              </a:p>
              <a:p>
                <a:pPr algn="just">
                  <a:spcBef>
                    <a:spcPts val="0"/>
                  </a:spcBef>
                  <a:buNone/>
                </a:pPr>
                <a:endParaRPr lang="en-ID" altLang="en-US" sz="1400" dirty="0"/>
              </a:p>
              <a:p>
                <a:pPr algn="just">
                  <a:spcBef>
                    <a:spcPts val="0"/>
                  </a:spcBef>
                  <a:buNone/>
                </a:pPr>
                <a:endParaRPr lang="en-US" altLang="en-US" sz="1600" dirty="0"/>
              </a:p>
              <a:p>
                <a:pPr algn="just">
                  <a:spcBef>
                    <a:spcPts val="0"/>
                  </a:spcBef>
                  <a:buNone/>
                </a:pPr>
                <a:endParaRPr lang="en-US" altLang="en-US" sz="1600" dirty="0"/>
              </a:p>
              <a:p>
                <a:pPr algn="just">
                  <a:spcBef>
                    <a:spcPts val="0"/>
                  </a:spcBef>
                  <a:buNone/>
                </a:pPr>
                <a:endParaRPr lang="en-US" altLang="en-US" sz="1600" dirty="0"/>
              </a:p>
              <a:p>
                <a:pPr algn="just">
                  <a:spcBef>
                    <a:spcPts val="0"/>
                  </a:spcBef>
                  <a:buNone/>
                </a:pPr>
                <a:endParaRPr lang="en-US" altLang="en-US" sz="1600" dirty="0"/>
              </a:p>
              <a:p>
                <a:pPr algn="just">
                  <a:spcBef>
                    <a:spcPts val="0"/>
                  </a:spcBef>
                  <a:buNone/>
                </a:pPr>
                <a:endParaRPr lang="en-US" altLang="en-US" sz="1600" dirty="0"/>
              </a:p>
              <a:p>
                <a:pPr algn="just">
                  <a:spcBef>
                    <a:spcPts val="0"/>
                  </a:spcBef>
                  <a:buNone/>
                </a:pPr>
                <a:endParaRPr lang="en-US" altLang="en-US" sz="1600" dirty="0"/>
              </a:p>
              <a:p>
                <a:pPr>
                  <a:spcBef>
                    <a:spcPts val="0"/>
                  </a:spcBef>
                  <a:buNone/>
                </a:pPr>
                <a:endParaRPr lang="en-US" altLang="en-US" sz="1600" dirty="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1600" dirty="0"/>
                  <a:t>	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1400" dirty="0" err="1"/>
                  <a:t>Artinya</a:t>
                </a:r>
                <a:r>
                  <a:rPr lang="en-US" altLang="en-US" sz="1400" dirty="0"/>
                  <a:t> :	SPL</a:t>
                </a:r>
                <a:r>
                  <a:rPr lang="en-US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 = 2 </m:t>
                    </m:r>
                  </m:oMath>
                </a14:m>
                <a:r>
                  <a:rPr lang="en-US" altLang="en-US" sz="1400" dirty="0" err="1"/>
                  <a:t>dan</a:t>
                </a:r>
                <a:r>
                  <a:rPr lang="en-US" altLang="en-US" sz="1400" dirty="0"/>
                  <a:t>  </a:t>
                </a:r>
                <a14:m>
                  <m:oMath xmlns:m="http://schemas.openxmlformats.org/officeDocument/2006/math"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altLang="en-US" sz="1600" dirty="0"/>
                  <a:t> </a:t>
                </a:r>
                <a:r>
                  <a:rPr lang="en-US" altLang="en-US" sz="1400" dirty="0" err="1"/>
                  <a:t>mempunyai</a:t>
                </a:r>
                <a:r>
                  <a:rPr lang="en-US" altLang="en-US" sz="1400" dirty="0"/>
                  <a:t> </a:t>
                </a:r>
                <a:r>
                  <a:rPr lang="en-US" altLang="en-US" sz="1400" b="1" dirty="0" err="1"/>
                  <a:t>solusi</a:t>
                </a:r>
                <a:r>
                  <a:rPr lang="en-US" altLang="en-US" sz="1400" b="1" dirty="0"/>
                  <a:t> </a:t>
                </a:r>
                <a:r>
                  <a:rPr lang="en-US" altLang="en-US" sz="1400" b="1" dirty="0" err="1"/>
                  <a:t>tunggal</a:t>
                </a:r>
                <a:r>
                  <a:rPr lang="en-US" altLang="en-US" sz="1400" dirty="0"/>
                  <a:t>, </a:t>
                </a:r>
                <a:r>
                  <a:rPr lang="en-US" altLang="en-US" sz="1400" dirty="0" err="1"/>
                  <a:t>yaitu</a:t>
                </a:r>
                <a:r>
                  <a:rPr lang="en-US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 = 2, 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3212" t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SPL_Ilustrasi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Kartesius</a:t>
            </a:r>
            <a:endParaRPr lang="en-US" dirty="0"/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5925412" y="3976525"/>
            <a:ext cx="3059101" cy="923330"/>
          </a:xfrm>
          <a:prstGeom prst="rect">
            <a:avLst/>
          </a:prstGeom>
          <a:solidFill>
            <a:srgbClr val="C00000">
              <a:alpha val="39999"/>
            </a:srgb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dirty="0">
                <a:latin typeface="+mj-lt"/>
              </a:rPr>
              <a:t>(2, 2) </a:t>
            </a:r>
            <a:r>
              <a:rPr lang="en-US" altLang="en-US" sz="1200" dirty="0" err="1">
                <a:latin typeface="+mj-lt"/>
              </a:rPr>
              <a:t>merupakan</a:t>
            </a:r>
            <a:r>
              <a:rPr lang="en-US" altLang="en-US" sz="1200" dirty="0">
                <a:latin typeface="+mj-lt"/>
              </a:rPr>
              <a:t> </a:t>
            </a:r>
            <a:r>
              <a:rPr lang="en-US" altLang="en-US" sz="1200" dirty="0" err="1">
                <a:latin typeface="+mj-lt"/>
              </a:rPr>
              <a:t>titik</a:t>
            </a:r>
            <a:r>
              <a:rPr lang="en-US" altLang="en-US" sz="1200" dirty="0">
                <a:latin typeface="+mj-lt"/>
              </a:rPr>
              <a:t> </a:t>
            </a:r>
            <a:r>
              <a:rPr lang="en-US" altLang="en-US" sz="1200" dirty="0" err="1">
                <a:latin typeface="+mj-lt"/>
              </a:rPr>
              <a:t>potong</a:t>
            </a:r>
            <a:r>
              <a:rPr lang="en-US" altLang="en-US" sz="1200" dirty="0">
                <a:latin typeface="+mj-lt"/>
              </a:rPr>
              <a:t> </a:t>
            </a:r>
            <a:r>
              <a:rPr lang="en-US" altLang="en-US" sz="1200" dirty="0" err="1">
                <a:latin typeface="+mj-lt"/>
              </a:rPr>
              <a:t>dua</a:t>
            </a:r>
            <a:r>
              <a:rPr lang="en-US" altLang="en-US" sz="1200" dirty="0">
                <a:latin typeface="+mj-lt"/>
              </a:rPr>
              <a:t> </a:t>
            </a:r>
            <a:r>
              <a:rPr lang="en-US" altLang="en-US" sz="1200" dirty="0" err="1">
                <a:latin typeface="+mj-lt"/>
              </a:rPr>
              <a:t>garis</a:t>
            </a:r>
            <a:r>
              <a:rPr lang="en-US" altLang="en-US" sz="1200" dirty="0">
                <a:latin typeface="+mj-lt"/>
              </a:rPr>
              <a:t> </a:t>
            </a:r>
            <a:r>
              <a:rPr lang="en-US" altLang="en-US" sz="1200" dirty="0" err="1">
                <a:latin typeface="+mj-lt"/>
              </a:rPr>
              <a:t>tersebut</a:t>
            </a:r>
            <a:r>
              <a:rPr lang="en-US" altLang="en-US" sz="1200" dirty="0">
                <a:latin typeface="+mj-lt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dirty="0" err="1">
                <a:latin typeface="+mj-lt"/>
              </a:rPr>
              <a:t>Tidak</a:t>
            </a:r>
            <a:r>
              <a:rPr lang="en-US" altLang="en-US" sz="1200" dirty="0">
                <a:latin typeface="+mj-lt"/>
              </a:rPr>
              <a:t> </a:t>
            </a:r>
            <a:r>
              <a:rPr lang="en-US" altLang="en-US" sz="1200" dirty="0" err="1">
                <a:latin typeface="+mj-lt"/>
              </a:rPr>
              <a:t>ada</a:t>
            </a:r>
            <a:r>
              <a:rPr lang="en-US" altLang="en-US" sz="1200" dirty="0">
                <a:latin typeface="+mj-lt"/>
              </a:rPr>
              <a:t> </a:t>
            </a:r>
            <a:r>
              <a:rPr lang="en-US" altLang="en-US" sz="1200" dirty="0" err="1">
                <a:latin typeface="+mj-lt"/>
              </a:rPr>
              <a:t>titik</a:t>
            </a:r>
            <a:r>
              <a:rPr lang="en-US" altLang="en-US" sz="1200" dirty="0">
                <a:latin typeface="+mj-lt"/>
              </a:rPr>
              <a:t> </a:t>
            </a:r>
            <a:r>
              <a:rPr lang="en-US" altLang="en-US" sz="1200" dirty="0" err="1">
                <a:latin typeface="+mj-lt"/>
              </a:rPr>
              <a:t>potong</a:t>
            </a:r>
            <a:r>
              <a:rPr lang="en-US" altLang="en-US" sz="1200" dirty="0">
                <a:latin typeface="+mj-lt"/>
              </a:rPr>
              <a:t> yang lain </a:t>
            </a:r>
            <a:r>
              <a:rPr lang="en-US" altLang="en-US" sz="1200" dirty="0" err="1">
                <a:latin typeface="+mj-lt"/>
              </a:rPr>
              <a:t>selain</a:t>
            </a:r>
            <a:r>
              <a:rPr lang="en-US" altLang="en-US" sz="1200" dirty="0">
                <a:latin typeface="+mj-lt"/>
              </a:rPr>
              <a:t> </a:t>
            </a:r>
            <a:r>
              <a:rPr lang="en-US" altLang="en-US" sz="1200" dirty="0" err="1">
                <a:latin typeface="+mj-lt"/>
              </a:rPr>
              <a:t>titik</a:t>
            </a:r>
            <a:r>
              <a:rPr lang="en-US" altLang="en-US" sz="1200" dirty="0">
                <a:latin typeface="+mj-lt"/>
              </a:rPr>
              <a:t> </a:t>
            </a:r>
            <a:r>
              <a:rPr lang="en-US" altLang="en-US" sz="1200" dirty="0" err="1">
                <a:latin typeface="+mj-lt"/>
              </a:rPr>
              <a:t>tersebut</a:t>
            </a:r>
            <a:endParaRPr lang="en-US" altLang="en-US" sz="1200" dirty="0">
              <a:latin typeface="+mj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081692" y="3578882"/>
            <a:ext cx="2164791" cy="1968593"/>
            <a:chOff x="1797370" y="2370657"/>
            <a:chExt cx="2408870" cy="2190551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1840993" y="2811670"/>
              <a:ext cx="1499616" cy="149961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938452" y="3215198"/>
              <a:ext cx="858336" cy="410974"/>
            </a:xfrm>
            <a:prstGeom prst="rect">
              <a:avLst/>
            </a:prstGeom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D" dirty="0"/>
                <a:t>(2,2)</a:t>
              </a:r>
              <a:endParaRPr lang="en-US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797370" y="2370657"/>
              <a:ext cx="2408870" cy="2190551"/>
              <a:chOff x="1797370" y="2370657"/>
              <a:chExt cx="2408870" cy="2190551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2103120" y="2505456"/>
                <a:ext cx="0" cy="1773936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1840993" y="4075176"/>
                <a:ext cx="2365247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640623" y="4150234"/>
                <a:ext cx="366023" cy="410974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D" dirty="0"/>
                  <a:t>2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797370" y="3224733"/>
                <a:ext cx="366023" cy="410974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D" dirty="0"/>
                  <a:t>2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270594" y="2586961"/>
                    <a:ext cx="920481" cy="41097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0594" y="2586961"/>
                    <a:ext cx="920481" cy="4109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1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TextBox 47"/>
              <p:cNvSpPr txBox="1"/>
              <p:nvPr/>
            </p:nvSpPr>
            <p:spPr>
              <a:xfrm>
                <a:off x="2354715" y="4117968"/>
                <a:ext cx="366023" cy="410974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D" dirty="0"/>
                  <a:t>1</a:t>
                </a:r>
                <a:endParaRPr lang="en-US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H="1">
                <a:off x="2280362" y="2638470"/>
                <a:ext cx="809695" cy="1891621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2743200" y="3279597"/>
                <a:ext cx="143822" cy="14382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11224" y="3369796"/>
                <a:ext cx="705600" cy="7056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231872" y="2370657"/>
                    <a:ext cx="1512684" cy="41097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−2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1872" y="2370657"/>
                    <a:ext cx="1512684" cy="4109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83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211730" y="4907739"/>
                <a:ext cx="39684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730" y="4907739"/>
                <a:ext cx="3968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032515" y="3439495"/>
                <a:ext cx="4002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15" y="3439495"/>
                <a:ext cx="40023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B019-A734-40F5-98F4-BCD9A65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1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5D74931-E07C-4442-B66C-92D71DF133F9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3175" lvl="3" indent="-3175">
                  <a:lnSpc>
                    <a:spcPct val="80000"/>
                  </a:lnSpc>
                  <a:buNone/>
                </a:pPr>
                <a:r>
                  <a:rPr lang="en-US" altLang="en-US" dirty="0"/>
                  <a:t>Solusi </a:t>
                </a:r>
                <a:r>
                  <a:rPr lang="en-US" altLang="en-US" dirty="0" err="1"/>
                  <a:t>sistem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linear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en-US" i="1" dirty="0">
                                <a:latin typeface="+mj-lt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en-US" i="1" dirty="0">
                                <a:latin typeface="+mj-lt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= 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=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latin typeface="+mj-lt"/>
                  </a:rPr>
                  <a:t>juga </a:t>
                </a:r>
                <a:r>
                  <a:rPr lang="en-US" altLang="en-US" dirty="0" err="1">
                    <a:latin typeface="+mj-lt"/>
                  </a:rPr>
                  <a:t>dapat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ditentukan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menggunakan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metode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eliminasi</a:t>
                </a:r>
                <a:r>
                  <a:rPr lang="en-US" altLang="en-US" dirty="0">
                    <a:latin typeface="+mj-lt"/>
                  </a:rPr>
                  <a:t> dan </a:t>
                </a:r>
                <a:r>
                  <a:rPr lang="en-US" altLang="en-US" dirty="0" err="1">
                    <a:latin typeface="+mj-lt"/>
                  </a:rPr>
                  <a:t>substitusi</a:t>
                </a:r>
                <a:r>
                  <a:rPr lang="en-US" altLang="en-US" dirty="0">
                    <a:latin typeface="+mj-lt"/>
                  </a:rPr>
                  <a:t>. </a:t>
                </a:r>
                <a:r>
                  <a:rPr lang="en-US" altLang="en-US" dirty="0" err="1">
                    <a:latin typeface="+mj-lt"/>
                  </a:rPr>
                  <a:t>Berikut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adalah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langkah</a:t>
                </a:r>
                <a:endParaRPr lang="en-US" altLang="en-US" dirty="0">
                  <a:latin typeface="+mj-lt"/>
                </a:endParaRPr>
              </a:p>
              <a:p>
                <a:pPr marL="3175" lvl="3" indent="-3175">
                  <a:lnSpc>
                    <a:spcPct val="80000"/>
                  </a:lnSpc>
                  <a:buNone/>
                </a:pP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pencarian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solusi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menggunakan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metode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eliminasi</a:t>
                </a:r>
                <a:r>
                  <a:rPr lang="en-US" altLang="en-US" dirty="0">
                    <a:latin typeface="+mj-lt"/>
                  </a:rPr>
                  <a:t> dan </a:t>
                </a:r>
                <a:r>
                  <a:rPr lang="en-US" altLang="en-US" dirty="0" err="1">
                    <a:latin typeface="+mj-lt"/>
                  </a:rPr>
                  <a:t>substitusi</a:t>
                </a:r>
                <a:endParaRPr lang="en-US" altLang="en-US" dirty="0">
                  <a:latin typeface="+mj-lt"/>
                </a:endParaRPr>
              </a:p>
              <a:p>
                <a:pPr marL="399733" lvl="3" indent="-400050">
                  <a:lnSpc>
                    <a:spcPct val="80000"/>
                  </a:lnSpc>
                  <a:buAutoNum type="romanLcParenBoth"/>
                </a:pPr>
                <a:r>
                  <a:rPr lang="en-US" altLang="en-US" dirty="0" err="1"/>
                  <a:t>Menggunakan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metode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eliminasi</a:t>
                </a:r>
                <a:endParaRPr lang="en-US" altLang="en-US" dirty="0"/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altLang="en-US" dirty="0" err="1"/>
                  <a:t>Misal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/>
                  <a:t>) </a:t>
                </a:r>
                <a:r>
                  <a:rPr lang="en-US" altLang="en-US" dirty="0" err="1"/>
                  <a:t>adalah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1 </a:t>
                </a:r>
                <a:r>
                  <a:rPr lang="en-US" altLang="en-US" dirty="0" err="1"/>
                  <a:t>sedangkan</a:t>
                </a:r>
                <a:r>
                  <a:rPr lang="en-US" altLang="en-US" dirty="0"/>
                  <a:t> 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dirty="0"/>
                  <a:t>) </a:t>
                </a:r>
                <a:r>
                  <a:rPr lang="en-US" altLang="en-US" dirty="0" err="1"/>
                  <a:t>adalah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2. </a:t>
                </a:r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altLang="en-US" dirty="0" err="1"/>
                  <a:t>Untuk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menetukan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samakan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konstanta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pengali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di </a:t>
                </a:r>
                <a:r>
                  <a:rPr lang="en-US" altLang="en-US" dirty="0" err="1"/>
                  <a:t>kedua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. </a:t>
                </a:r>
                <a:r>
                  <a:rPr lang="en-US" altLang="en-US" dirty="0" err="1"/>
                  <a:t>Lalu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selisihkan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kedua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tersebut</a:t>
                </a:r>
                <a:r>
                  <a:rPr lang="en-US" altLang="en-US" dirty="0"/>
                  <a:t>. </a:t>
                </a:r>
              </a:p>
              <a:p>
                <a:pPr marL="349875" lvl="5" indent="0">
                  <a:lnSpc>
                    <a:spcPct val="80000"/>
                  </a:lnSpc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b="0" dirty="0"/>
              </a:p>
              <a:p>
                <a:pPr marL="349875" lvl="5" indent="0">
                  <a:lnSpc>
                    <a:spcPct val="80000"/>
                  </a:lnSpc>
                  <a:buNone/>
                </a:pPr>
                <a:r>
                  <a:rPr lang="en-US" altLang="en-US" dirty="0"/>
                  <a:t>	</a:t>
                </a:r>
                <a:r>
                  <a:rPr lang="en-US" altLang="en-US" u="sng" dirty="0"/>
                  <a:t>2</a:t>
                </a:r>
                <a14:m>
                  <m:oMath xmlns:m="http://schemas.openxmlformats.org/officeDocument/2006/math">
                    <m:r>
                      <a:rPr lang="en-US" altLang="en-US" i="1" u="sng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u="sng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u="sng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u="sng">
                        <a:latin typeface="Cambria Math" panose="02040503050406030204" pitchFamily="18" charset="0"/>
                      </a:rPr>
                      <m:t>=2   −</m:t>
                    </m:r>
                  </m:oMath>
                </a14:m>
                <a:endParaRPr lang="en-US" altLang="en-US" u="sng" dirty="0"/>
              </a:p>
              <a:p>
                <a:pPr marL="349875" lvl="5" indent="0">
                  <a:lnSpc>
                    <a:spcPct val="80000"/>
                  </a:lnSpc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en-US" dirty="0"/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altLang="en-US" dirty="0" err="1"/>
                  <a:t>Untuk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menentukan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samakan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konstanta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pengali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di </a:t>
                </a:r>
                <a:r>
                  <a:rPr lang="en-US" altLang="en-US" dirty="0" err="1"/>
                  <a:t>kedua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. </a:t>
                </a:r>
                <a:r>
                  <a:rPr lang="en-US" altLang="en-US" dirty="0" err="1"/>
                  <a:t>Lalu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selisihkan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kedua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</a:t>
                </a:r>
              </a:p>
              <a:p>
                <a:pPr marL="349875" lvl="5" indent="0">
                  <a:lnSpc>
                    <a:spcPct val="80000"/>
                  </a:lnSpc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</m:t>
                    </m:r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 ×2 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 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dirty="0"/>
              </a:p>
              <a:p>
                <a:pPr marL="349875" lvl="5" indent="0">
                  <a:lnSpc>
                    <a:spcPct val="80000"/>
                  </a:lnSpc>
                  <a:buNone/>
                </a:pPr>
                <a:r>
                  <a:rPr lang="en-US" altLang="en-US" dirty="0"/>
                  <a:t>	2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 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m:rPr>
                        <m:nor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u="sng" dirty="0"/>
                      <m:t>2</m:t>
                    </m:r>
                    <m:r>
                      <a:rPr lang="en-US" altLang="en-US" i="1" u="sng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u="sng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en-US" i="1" u="sng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u="sng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u="sng" dirty="0"/>
                  <a:t>  -</a:t>
                </a:r>
              </a:p>
              <a:p>
                <a:pPr marL="349875" lvl="5" indent="0">
                  <a:lnSpc>
                    <a:spcPct val="80000"/>
                  </a:lnSpc>
                  <a:buNone/>
                </a:pPr>
                <a:r>
                  <a:rPr lang="en-US" altLang="en-US" dirty="0"/>
                  <a:t>	                        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+−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      =−2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en-US" dirty="0"/>
              </a:p>
              <a:p>
                <a:pPr marL="399733" lvl="3" indent="-400050">
                  <a:lnSpc>
                    <a:spcPct val="80000"/>
                  </a:lnSpc>
                  <a:buAutoNum type="romanLcParenBoth"/>
                </a:pPr>
                <a:r>
                  <a:rPr lang="en-US" sz="1400" dirty="0" err="1"/>
                  <a:t>Menggunakan</a:t>
                </a:r>
                <a:r>
                  <a:rPr lang="en-US" sz="1400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</a:t>
                </a:r>
                <a:r>
                  <a:rPr lang="en-US" dirty="0" err="1"/>
                  <a:t>substitusi</a:t>
                </a:r>
                <a:endParaRPr lang="en-US" dirty="0"/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altLang="en-US" dirty="0"/>
                  <a:t>Misal(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/>
                  <a:t>) </a:t>
                </a:r>
                <a:r>
                  <a:rPr lang="en-US" altLang="en-US" dirty="0" err="1"/>
                  <a:t>adalah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1 </a:t>
                </a:r>
                <a:r>
                  <a:rPr lang="en-US" altLang="en-US" dirty="0" err="1"/>
                  <a:t>sedangkan</a:t>
                </a:r>
                <a:r>
                  <a:rPr lang="en-US" altLang="en-US" dirty="0"/>
                  <a:t> 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dirty="0"/>
                  <a:t>) </a:t>
                </a:r>
                <a:r>
                  <a:rPr lang="en-US" altLang="en-US" dirty="0" err="1"/>
                  <a:t>adalah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2. </a:t>
                </a:r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altLang="en-US" dirty="0" err="1"/>
                  <a:t>Untuk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menetukan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, </a:t>
                </a:r>
              </a:p>
              <a:p>
                <a:pPr marL="969963" lvl="5" indent="-400050">
                  <a:lnSpc>
                    <a:spcPct val="80000"/>
                  </a:lnSpc>
                  <a:buFont typeface="+mj-lt"/>
                  <a:buAutoNum type="romanLcPeriod"/>
                </a:pPr>
                <a:r>
                  <a:rPr lang="en-US" altLang="en-US" dirty="0"/>
                  <a:t>Karena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dirty="0"/>
              </a:p>
              <a:p>
                <a:pPr marL="969963" lvl="5" indent="-400050">
                  <a:lnSpc>
                    <a:spcPct val="80000"/>
                  </a:lnSpc>
                  <a:buFont typeface="+mj-lt"/>
                  <a:buAutoNum type="romanLcPeriod"/>
                </a:pPr>
                <a:r>
                  <a:rPr lang="en-US" altLang="en-US" dirty="0" err="1"/>
                  <a:t>Subtitusikan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ke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2,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=2 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en-US" dirty="0"/>
              </a:p>
              <a:p>
                <a:pPr marL="520700" lvl="4" indent="-352425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,</a:t>
                </a:r>
              </a:p>
              <a:p>
                <a:pPr marL="969963" lvl="5" indent="-400050">
                  <a:lnSpc>
                    <a:spcPct val="80000"/>
                  </a:lnSpc>
                  <a:buFont typeface="+mj-lt"/>
                  <a:buAutoNum type="romanLcPeriod"/>
                </a:pPr>
                <a:r>
                  <a:rPr lang="en-US" altLang="en-US" dirty="0"/>
                  <a:t>Karena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en-US" dirty="0" err="1"/>
                  <a:t>maka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/>
              </a:p>
              <a:p>
                <a:pPr marL="969963" lvl="5" indent="-400050">
                  <a:lnSpc>
                    <a:spcPct val="80000"/>
                  </a:lnSpc>
                  <a:buFont typeface="+mj-lt"/>
                  <a:buAutoNum type="romanLcPeriod"/>
                </a:pPr>
                <a:r>
                  <a:rPr lang="en-US" altLang="en-US" dirty="0" err="1"/>
                  <a:t>Subtitusikan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ke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r>
                  <a:rPr lang="en-US" altLang="en-US" dirty="0"/>
                  <a:t> 2,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=2 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09" t="-2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SPL_Ilustrasi</a:t>
            </a:r>
            <a:r>
              <a:rPr lang="en-ID" dirty="0"/>
              <a:t> Pada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Kartesius</a:t>
            </a:r>
            <a:r>
              <a:rPr lang="en-ID" dirty="0"/>
              <a:t>(2)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B019-A734-40F5-98F4-BCD9A65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4191C19-85AD-4627-881F-DB6403EB82D4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  <a:buNone/>
                </a:pPr>
                <a:r>
                  <a:rPr lang="en-ID" altLang="en-US" sz="1400" dirty="0">
                    <a:latin typeface="+mj-lt"/>
                  </a:rPr>
                  <a:t>CASE II</a:t>
                </a:r>
              </a:p>
              <a:p>
                <a:pPr>
                  <a:lnSpc>
                    <a:spcPct val="80000"/>
                  </a:lnSpc>
                  <a:buNone/>
                </a:pPr>
                <a:r>
                  <a:rPr lang="en-US" altLang="en-US" sz="1400" dirty="0" err="1">
                    <a:latin typeface="+mj-lt"/>
                  </a:rPr>
                  <a:t>Perhatikan</a:t>
                </a:r>
                <a:r>
                  <a:rPr lang="en-US" altLang="en-US" sz="1400" dirty="0">
                    <a:latin typeface="+mj-lt"/>
                  </a:rPr>
                  <a:t> SPL</a:t>
                </a:r>
              </a:p>
              <a:p>
                <a:pPr marL="346075" lvl="3" indent="-346075">
                  <a:lnSpc>
                    <a:spcPct val="80000"/>
                  </a:lnSpc>
                  <a:spcBef>
                    <a:spcPts val="1200"/>
                  </a:spcBef>
                  <a:buClrTx/>
                  <a:buSzPct val="135000"/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en-US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D" altLang="en-US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en-US" i="1" dirty="0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 = </m:t>
                            </m:r>
                            <m:r>
                              <m:rPr>
                                <m:nor/>
                              </m:rPr>
                              <a:rPr lang="en-ID" altLang="en-US" dirty="0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ID" altLang="en-US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ID" alt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ID" altLang="en-US" dirty="0"/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ID" altLang="en-US" dirty="0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 =</m:t>
                            </m:r>
                            <m:r>
                              <m:rPr>
                                <m:nor/>
                              </m:rPr>
                              <a:rPr lang="en-ID" altLang="en-US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1400" dirty="0" err="1">
                    <a:latin typeface="+mj-lt"/>
                  </a:rPr>
                  <a:t>Jika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digambar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dalam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kartesius</a:t>
                </a:r>
                <a:endParaRPr lang="en-US" altLang="en-US" sz="1400" dirty="0">
                  <a:latin typeface="+mj-lt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en-US" sz="1400" dirty="0">
                  <a:latin typeface="+mj-lt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en-US" sz="1400" dirty="0">
                  <a:latin typeface="+mj-lt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ID" altLang="en-US" sz="1400" dirty="0">
                  <a:latin typeface="+mj-lt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ID" altLang="en-US" sz="1400" dirty="0">
                  <a:latin typeface="+mj-lt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ID" altLang="en-US" sz="1400" dirty="0">
                  <a:latin typeface="+mj-lt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en-US" sz="1400" dirty="0">
                  <a:latin typeface="+mj-lt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1400" dirty="0" err="1">
                    <a:latin typeface="+mj-lt"/>
                  </a:rPr>
                  <a:t>Terlihat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bahwa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dua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garis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tersebut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adalah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sejajar</a:t>
                </a:r>
                <a:r>
                  <a:rPr lang="en-US" altLang="en-US" sz="1400" dirty="0">
                    <a:latin typeface="+mj-lt"/>
                  </a:rPr>
                  <a:t> (</a:t>
                </a:r>
                <a:r>
                  <a:rPr lang="en-US" altLang="en-US" sz="1400" dirty="0" err="1">
                    <a:latin typeface="+mj-lt"/>
                  </a:rPr>
                  <a:t>Tak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akan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pernah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diperoleh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titik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potong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kedua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garis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itu</a:t>
                </a:r>
                <a:r>
                  <a:rPr lang="en-US" altLang="en-US" sz="1400" dirty="0">
                    <a:latin typeface="+mj-lt"/>
                  </a:rPr>
                  <a:t>)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1400" dirty="0" err="1">
                    <a:latin typeface="+mj-lt"/>
                  </a:rPr>
                  <a:t>Artinya</a:t>
                </a:r>
                <a:r>
                  <a:rPr lang="en-US" altLang="en-US" sz="1400" dirty="0">
                    <a:latin typeface="+mj-lt"/>
                  </a:rPr>
                  <a:t>, SPL </a:t>
                </a:r>
                <a:r>
                  <a:rPr lang="en-US" altLang="en-US" sz="1400" dirty="0" err="1">
                    <a:latin typeface="+mj-lt"/>
                  </a:rPr>
                  <a:t>diatas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b="1" dirty="0">
                    <a:latin typeface="+mj-lt"/>
                  </a:rPr>
                  <a:t>TIDAK </a:t>
                </a:r>
                <a:r>
                  <a:rPr lang="en-US" altLang="en-US" sz="1400" b="1" dirty="0" err="1">
                    <a:latin typeface="+mj-lt"/>
                  </a:rPr>
                  <a:t>mempunyai</a:t>
                </a:r>
                <a:r>
                  <a:rPr lang="en-US" altLang="en-US" sz="1400" b="1" dirty="0">
                    <a:latin typeface="+mj-lt"/>
                  </a:rPr>
                  <a:t>  </a:t>
                </a:r>
                <a:r>
                  <a:rPr lang="en-US" altLang="en-US" sz="1400" b="1" dirty="0" err="1">
                    <a:latin typeface="+mj-lt"/>
                  </a:rPr>
                  <a:t>solusi</a:t>
                </a:r>
                <a:endParaRPr lang="en-US" altLang="en-US" sz="1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242" t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SPL_Ilustrasi</a:t>
            </a:r>
            <a:r>
              <a:rPr lang="en-ID" dirty="0"/>
              <a:t> Pada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Kartesius</a:t>
            </a:r>
            <a:r>
              <a:rPr lang="en-ID" dirty="0"/>
              <a:t>(3)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690938" y="3720806"/>
            <a:ext cx="2930727" cy="1681340"/>
            <a:chOff x="4257351" y="2752153"/>
            <a:chExt cx="3577901" cy="2066436"/>
          </a:xfrm>
        </p:grpSpPr>
        <p:grpSp>
          <p:nvGrpSpPr>
            <p:cNvPr id="9" name="Group 8"/>
            <p:cNvGrpSpPr/>
            <p:nvPr/>
          </p:nvGrpSpPr>
          <p:grpSpPr>
            <a:xfrm>
              <a:off x="4257351" y="2752153"/>
              <a:ext cx="3577901" cy="2066436"/>
              <a:chOff x="1840993" y="2505456"/>
              <a:chExt cx="3577901" cy="206643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H="1">
                <a:off x="1840993" y="2811670"/>
                <a:ext cx="1499616" cy="149961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1840993" y="2505456"/>
                <a:ext cx="3577901" cy="2066436"/>
                <a:chOff x="1840993" y="2505456"/>
                <a:chExt cx="3577901" cy="2066436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103120" y="2505456"/>
                  <a:ext cx="0" cy="1773936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840993" y="4075176"/>
                  <a:ext cx="2365247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3270595" y="2586961"/>
                      <a:ext cx="1503043" cy="45392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0595" y="2586961"/>
                      <a:ext cx="1503043" cy="45392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9836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TextBox 17"/>
                <p:cNvSpPr txBox="1"/>
                <p:nvPr/>
              </p:nvSpPr>
              <p:spPr>
                <a:xfrm>
                  <a:off x="2354716" y="4117968"/>
                  <a:ext cx="401573" cy="45392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D" dirty="0"/>
                    <a:t>1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602735" y="2889683"/>
                      <a:ext cx="1816159" cy="45392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2735" y="2889683"/>
                      <a:ext cx="1816159" cy="45392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3" name="Straight Connector 22"/>
            <p:cNvCxnSpPr/>
            <p:nvPr/>
          </p:nvCxnSpPr>
          <p:spPr>
            <a:xfrm flipH="1">
              <a:off x="4556055" y="3210767"/>
              <a:ext cx="1499616" cy="149961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06062" y="4750493"/>
                <a:ext cx="39684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062" y="4750493"/>
                <a:ext cx="3968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87940" y="3392590"/>
                <a:ext cx="4002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940" y="3392590"/>
                <a:ext cx="40023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6D20-4C24-4C76-9292-3FD0A4DD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1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5D74931-E07C-4442-B66C-92D71DF133F9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3175" lvl="3" indent="-3175">
                  <a:lnSpc>
                    <a:spcPct val="80000"/>
                  </a:lnSpc>
                  <a:buNone/>
                </a:pPr>
                <a:r>
                  <a:rPr lang="en-US" altLang="en-US" sz="1200" dirty="0"/>
                  <a:t>Solusi </a:t>
                </a:r>
                <a:r>
                  <a:rPr lang="en-US" altLang="en-US" sz="1200" dirty="0" err="1"/>
                  <a:t>sistem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persamaan</a:t>
                </a:r>
                <a:r>
                  <a:rPr lang="en-US" altLang="en-US" sz="1200" dirty="0"/>
                  <a:t> linear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en-US" sz="1200" i="1" dirty="0">
                                <a:latin typeface="+mj-lt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sz="1200" dirty="0">
                                <a:latin typeface="+mj-lt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D" altLang="en-US" sz="1200" dirty="0">
                                <a:latin typeface="+mj-lt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en-US" sz="1200" i="1" dirty="0">
                                <a:latin typeface="+mj-lt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sz="1200" dirty="0">
                                <a:latin typeface="+mj-lt"/>
                              </a:rPr>
                              <m:t> = </m:t>
                            </m:r>
                            <m:r>
                              <m:rPr>
                                <m:nor/>
                              </m:rPr>
                              <a:rPr lang="en-ID" altLang="en-US" sz="1200" dirty="0">
                                <a:latin typeface="+mj-lt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en-US" sz="1200" dirty="0">
                                <a:latin typeface="+mj-lt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ID" altLang="en-US" sz="1200" dirty="0">
                                <a:latin typeface="+mj-lt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ID" altLang="en-US" sz="1200" dirty="0">
                                <a:latin typeface="+mj-lt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ID" altLang="en-US" sz="1200" dirty="0">
                                <a:latin typeface="+mj-lt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en-US" sz="1200" b="0" i="0" dirty="0" smtClean="0">
                                <a:latin typeface="+mj-lt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ID" altLang="en-US" sz="1200" dirty="0">
                                <a:latin typeface="+mj-lt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sz="1200" dirty="0">
                                <a:latin typeface="+mj-lt"/>
                              </a:rPr>
                              <m:t> =</m:t>
                            </m:r>
                            <m:r>
                              <m:rPr>
                                <m:nor/>
                              </m:rPr>
                              <a:rPr lang="en-ID" altLang="en-US" sz="1200" dirty="0">
                                <a:latin typeface="+mj-lt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en-US" sz="1200" dirty="0">
                                <a:latin typeface="+mj-lt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1200" dirty="0">
                    <a:latin typeface="+mj-lt"/>
                  </a:rPr>
                  <a:t>juga </a:t>
                </a:r>
                <a:r>
                  <a:rPr lang="en-US" altLang="en-US" sz="1200" dirty="0" err="1">
                    <a:latin typeface="+mj-lt"/>
                  </a:rPr>
                  <a:t>dapat</a:t>
                </a:r>
                <a:r>
                  <a:rPr lang="en-US" altLang="en-US" sz="1200" dirty="0">
                    <a:latin typeface="+mj-lt"/>
                  </a:rPr>
                  <a:t> </a:t>
                </a:r>
                <a:r>
                  <a:rPr lang="en-US" altLang="en-US" sz="1200" dirty="0" err="1">
                    <a:latin typeface="+mj-lt"/>
                  </a:rPr>
                  <a:t>ditentukan</a:t>
                </a:r>
                <a:r>
                  <a:rPr lang="en-US" altLang="en-US" sz="1200" dirty="0">
                    <a:latin typeface="+mj-lt"/>
                  </a:rPr>
                  <a:t> </a:t>
                </a:r>
                <a:r>
                  <a:rPr lang="en-US" altLang="en-US" sz="1200" dirty="0" err="1">
                    <a:latin typeface="+mj-lt"/>
                  </a:rPr>
                  <a:t>menggunakan</a:t>
                </a:r>
                <a:r>
                  <a:rPr lang="en-US" altLang="en-US" sz="1200" dirty="0">
                    <a:latin typeface="+mj-lt"/>
                  </a:rPr>
                  <a:t> </a:t>
                </a:r>
                <a:r>
                  <a:rPr lang="en-US" altLang="en-US" sz="1200" dirty="0" err="1">
                    <a:latin typeface="+mj-lt"/>
                  </a:rPr>
                  <a:t>metode</a:t>
                </a:r>
                <a:r>
                  <a:rPr lang="en-US" altLang="en-US" sz="1200" dirty="0">
                    <a:latin typeface="+mj-lt"/>
                  </a:rPr>
                  <a:t> </a:t>
                </a:r>
                <a:r>
                  <a:rPr lang="en-US" altLang="en-US" sz="1200" dirty="0" err="1">
                    <a:latin typeface="+mj-lt"/>
                  </a:rPr>
                  <a:t>eliminasi</a:t>
                </a:r>
                <a:r>
                  <a:rPr lang="en-US" altLang="en-US" sz="1200" dirty="0">
                    <a:latin typeface="+mj-lt"/>
                  </a:rPr>
                  <a:t> dan </a:t>
                </a:r>
                <a:r>
                  <a:rPr lang="en-US" altLang="en-US" sz="1200" dirty="0" err="1">
                    <a:latin typeface="+mj-lt"/>
                  </a:rPr>
                  <a:t>substitusi</a:t>
                </a:r>
                <a:r>
                  <a:rPr lang="en-US" altLang="en-US" sz="1200" dirty="0">
                    <a:latin typeface="+mj-lt"/>
                  </a:rPr>
                  <a:t>. </a:t>
                </a:r>
                <a:r>
                  <a:rPr lang="en-US" altLang="en-US" sz="1200" dirty="0" err="1">
                    <a:latin typeface="+mj-lt"/>
                  </a:rPr>
                  <a:t>Berikut</a:t>
                </a:r>
                <a:r>
                  <a:rPr lang="en-US" altLang="en-US" sz="1200" dirty="0">
                    <a:latin typeface="+mj-lt"/>
                  </a:rPr>
                  <a:t> </a:t>
                </a:r>
                <a:r>
                  <a:rPr lang="en-US" altLang="en-US" sz="1200" dirty="0" err="1">
                    <a:latin typeface="+mj-lt"/>
                  </a:rPr>
                  <a:t>adalah</a:t>
                </a:r>
                <a:r>
                  <a:rPr lang="en-US" altLang="en-US" sz="1200" dirty="0">
                    <a:latin typeface="+mj-lt"/>
                  </a:rPr>
                  <a:t> </a:t>
                </a:r>
                <a:r>
                  <a:rPr lang="en-US" altLang="en-US" sz="1200" dirty="0" err="1">
                    <a:latin typeface="+mj-lt"/>
                  </a:rPr>
                  <a:t>langkah</a:t>
                </a:r>
                <a:endParaRPr lang="en-US" altLang="en-US" sz="1200" dirty="0">
                  <a:latin typeface="+mj-lt"/>
                </a:endParaRPr>
              </a:p>
              <a:p>
                <a:pPr marL="3175" lvl="3" indent="-3175">
                  <a:lnSpc>
                    <a:spcPct val="80000"/>
                  </a:lnSpc>
                  <a:buNone/>
                </a:pPr>
                <a:r>
                  <a:rPr lang="en-US" altLang="en-US" sz="1200" dirty="0">
                    <a:latin typeface="+mj-lt"/>
                  </a:rPr>
                  <a:t> </a:t>
                </a:r>
                <a:r>
                  <a:rPr lang="en-US" altLang="en-US" sz="1200" dirty="0" err="1">
                    <a:latin typeface="+mj-lt"/>
                  </a:rPr>
                  <a:t>pencarian</a:t>
                </a:r>
                <a:r>
                  <a:rPr lang="en-US" altLang="en-US" sz="1200" dirty="0">
                    <a:latin typeface="+mj-lt"/>
                  </a:rPr>
                  <a:t> </a:t>
                </a:r>
                <a:r>
                  <a:rPr lang="en-US" altLang="en-US" sz="1200" dirty="0" err="1">
                    <a:latin typeface="+mj-lt"/>
                  </a:rPr>
                  <a:t>solusi</a:t>
                </a:r>
                <a:r>
                  <a:rPr lang="en-US" altLang="en-US" sz="1200" dirty="0">
                    <a:latin typeface="+mj-lt"/>
                  </a:rPr>
                  <a:t> </a:t>
                </a:r>
                <a:r>
                  <a:rPr lang="en-US" altLang="en-US" sz="1200" dirty="0" err="1">
                    <a:latin typeface="+mj-lt"/>
                  </a:rPr>
                  <a:t>menggunakan</a:t>
                </a:r>
                <a:r>
                  <a:rPr lang="en-US" altLang="en-US" sz="1200" dirty="0">
                    <a:latin typeface="+mj-lt"/>
                  </a:rPr>
                  <a:t> </a:t>
                </a:r>
                <a:r>
                  <a:rPr lang="en-US" altLang="en-US" sz="1200" dirty="0" err="1">
                    <a:latin typeface="+mj-lt"/>
                  </a:rPr>
                  <a:t>metode</a:t>
                </a:r>
                <a:r>
                  <a:rPr lang="en-US" altLang="en-US" sz="1200" dirty="0">
                    <a:latin typeface="+mj-lt"/>
                  </a:rPr>
                  <a:t> </a:t>
                </a:r>
                <a:r>
                  <a:rPr lang="en-US" altLang="en-US" sz="1200" dirty="0" err="1">
                    <a:latin typeface="+mj-lt"/>
                  </a:rPr>
                  <a:t>eliminasi</a:t>
                </a:r>
                <a:r>
                  <a:rPr lang="en-US" altLang="en-US" sz="1200" dirty="0">
                    <a:latin typeface="+mj-lt"/>
                  </a:rPr>
                  <a:t> dan </a:t>
                </a:r>
                <a:r>
                  <a:rPr lang="en-US" altLang="en-US" sz="1200" dirty="0" err="1">
                    <a:latin typeface="+mj-lt"/>
                  </a:rPr>
                  <a:t>substitusi</a:t>
                </a:r>
                <a:endParaRPr lang="en-US" altLang="en-US" sz="1200" dirty="0">
                  <a:latin typeface="+mj-lt"/>
                </a:endParaRPr>
              </a:p>
              <a:p>
                <a:pPr marL="399733" lvl="3" indent="-400050">
                  <a:lnSpc>
                    <a:spcPct val="80000"/>
                  </a:lnSpc>
                  <a:buAutoNum type="romanLcParenBoth"/>
                </a:pPr>
                <a:r>
                  <a:rPr lang="en-US" altLang="en-US" sz="1200" dirty="0" err="1"/>
                  <a:t>Menggunakan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metode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eliminasi</a:t>
                </a:r>
                <a:endParaRPr lang="en-US" altLang="en-US" sz="1200" dirty="0"/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altLang="en-US" sz="1200" dirty="0" err="1"/>
                  <a:t>Misal</a:t>
                </a:r>
                <a:r>
                  <a:rPr lang="en-US" altLang="en-US" sz="1200" dirty="0"/>
                  <a:t>(</a:t>
                </a:r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200" dirty="0"/>
                  <a:t>) </a:t>
                </a:r>
                <a:r>
                  <a:rPr lang="en-US" altLang="en-US" sz="1200" dirty="0" err="1"/>
                  <a:t>adalah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persamaan</a:t>
                </a:r>
                <a:r>
                  <a:rPr lang="en-US" altLang="en-US" sz="1200" dirty="0"/>
                  <a:t> 1 </a:t>
                </a:r>
                <a:r>
                  <a:rPr lang="en-US" altLang="en-US" sz="1200" dirty="0" err="1"/>
                  <a:t>sedangkan</a:t>
                </a:r>
                <a:r>
                  <a:rPr lang="en-US" altLang="en-US" sz="1200" dirty="0"/>
                  <a:t> (</a:t>
                </a:r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sz="1200" dirty="0"/>
                  <a:t>) </a:t>
                </a:r>
                <a:r>
                  <a:rPr lang="en-US" altLang="en-US" sz="1200" dirty="0" err="1"/>
                  <a:t>adalah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persamaan</a:t>
                </a:r>
                <a:r>
                  <a:rPr lang="en-US" altLang="en-US" sz="1200" dirty="0"/>
                  <a:t> 2. </a:t>
                </a:r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altLang="en-US" sz="1200" dirty="0" err="1"/>
                  <a:t>Untuk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menetukan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maka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samakan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konstanta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pengali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200" dirty="0"/>
                  <a:t> di </a:t>
                </a:r>
                <a:r>
                  <a:rPr lang="en-US" altLang="en-US" sz="1200" dirty="0" err="1"/>
                  <a:t>kedua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persamaan</a:t>
                </a:r>
                <a:r>
                  <a:rPr lang="en-US" altLang="en-US" sz="1200" dirty="0"/>
                  <a:t>. </a:t>
                </a:r>
                <a:r>
                  <a:rPr lang="en-US" altLang="en-US" sz="1200" dirty="0" err="1"/>
                  <a:t>Lalu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selisihkan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kedua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persamaan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tersebut</a:t>
                </a:r>
                <a:r>
                  <a:rPr lang="en-US" altLang="en-US" sz="1200" dirty="0"/>
                  <a:t>. </a:t>
                </a:r>
              </a:p>
              <a:p>
                <a:pPr marL="349875" lvl="5" indent="0">
                  <a:lnSpc>
                    <a:spcPct val="80000"/>
                  </a:lnSpc>
                  <a:buNone/>
                </a:pPr>
                <a:r>
                  <a:rPr lang="en-US" altLang="en-US" sz="1200" dirty="0"/>
                  <a:t>	  </a:t>
                </a:r>
                <a14:m>
                  <m:oMath xmlns:m="http://schemas.openxmlformats.org/officeDocument/2006/math">
                    <m:r>
                      <a:rPr lang="en-US" altLang="en-US" sz="12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=0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200" i="1">
                            <a:latin typeface="Cambria Math" panose="02040503050406030204" pitchFamily="18" charset="0"/>
                          </a:rPr>
                          <m:t>  ×2  </m:t>
                        </m:r>
                      </m:e>
                    </m:d>
                    <m:r>
                      <a:rPr lang="en-US" altLang="en-US" sz="1200" i="1">
                        <a:latin typeface="Cambria Math" panose="02040503050406030204" pitchFamily="18" charset="0"/>
                      </a:rPr>
                      <m:t>  2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1200" dirty="0"/>
              </a:p>
              <a:p>
                <a:pPr marL="349875" lvl="5" indent="0">
                  <a:lnSpc>
                    <a:spcPct val="80000"/>
                  </a:lnSpc>
                  <a:buNone/>
                </a:pPr>
                <a:r>
                  <a:rPr lang="en-US" altLang="en-US" sz="1200" dirty="0"/>
                  <a:t>	2</a:t>
                </a:r>
                <a14:m>
                  <m:oMath xmlns:m="http://schemas.openxmlformats.org/officeDocument/2006/math">
                    <m:r>
                      <a:rPr lang="en-US" alt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200" i="1">
                            <a:latin typeface="Cambria Math" panose="02040503050406030204" pitchFamily="18" charset="0"/>
                          </a:rPr>
                          <m:t>  ×1  </m:t>
                        </m:r>
                      </m:e>
                    </m:d>
                    <m:r>
                      <m:rPr>
                        <m:nor/>
                      </m:rPr>
                      <a:rPr lang="en-US" altLang="en-US" sz="1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1200" u="sng" dirty="0"/>
                      <m:t>2</m:t>
                    </m:r>
                    <m:r>
                      <a:rPr lang="en-US" altLang="en-US" sz="1200" i="1" u="sng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i="1" u="sng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sz="1200" i="1" u="sng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200" i="1" u="sng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sz="1200" u="sng" dirty="0"/>
                  <a:t>  -</a:t>
                </a:r>
              </a:p>
              <a:p>
                <a:pPr marL="349875" lvl="5" indent="0">
                  <a:lnSpc>
                    <a:spcPct val="80000"/>
                  </a:lnSpc>
                  <a:buNone/>
                </a:pPr>
                <a:r>
                  <a:rPr lang="en-US" altLang="en-US" sz="1200" dirty="0"/>
                  <a:t>	                           </a:t>
                </a:r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−0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200" i="1">
                        <a:latin typeface="Cambria Math" panose="02040503050406030204" pitchFamily="18" charset="0"/>
                      </a:rPr>
                      <m:t>=−2→</m:t>
                    </m:r>
                  </m:oMath>
                </a14:m>
                <a:r>
                  <a:rPr lang="en-US" altLang="en-US" sz="1200" dirty="0"/>
                  <a:t> Karena </a:t>
                </a:r>
                <a:r>
                  <a:rPr lang="en-US" altLang="en-US" sz="1200" dirty="0" err="1"/>
                  <a:t>tidak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terdapat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/>
                  <a:t> dan </a:t>
                </a:r>
                <a14:m>
                  <m:oMath xmlns:m="http://schemas.openxmlformats.org/officeDocument/2006/math"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200" dirty="0"/>
                  <a:t> yang </a:t>
                </a:r>
                <a:r>
                  <a:rPr lang="en-US" altLang="en-US" sz="1200" dirty="0" err="1"/>
                  <a:t>memenuhi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persamaan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ini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maka</a:t>
                </a:r>
                <a:r>
                  <a:rPr lang="en-US" altLang="en-US" sz="1200" dirty="0"/>
                  <a:t>, SPL </a:t>
                </a:r>
                <a:r>
                  <a:rPr lang="en-US" altLang="en-US" sz="1200" dirty="0" err="1"/>
                  <a:t>tidak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memiliki</a:t>
                </a:r>
                <a:endParaRPr lang="en-US" altLang="en-US" sz="1200" dirty="0"/>
              </a:p>
              <a:p>
                <a:pPr marL="3432175" lvl="5" indent="0">
                  <a:lnSpc>
                    <a:spcPct val="80000"/>
                  </a:lnSpc>
                  <a:buNone/>
                </a:pP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solusi</a:t>
                </a:r>
                <a:endParaRPr lang="en-US" altLang="en-US" sz="1200" dirty="0"/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endParaRPr lang="en-US" altLang="en-US" sz="1200" dirty="0"/>
              </a:p>
              <a:p>
                <a:pPr marL="399733" lvl="3" indent="-400050">
                  <a:lnSpc>
                    <a:spcPct val="80000"/>
                  </a:lnSpc>
                  <a:buAutoNum type="romanLcParenBoth"/>
                </a:pPr>
                <a:r>
                  <a:rPr lang="en-US" sz="1200" dirty="0" err="1"/>
                  <a:t>Menggunakan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metode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substitusi</a:t>
                </a:r>
                <a:endParaRPr lang="en-US" sz="1200" dirty="0"/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altLang="en-US" sz="1200" dirty="0"/>
                  <a:t>Misal(</a:t>
                </a:r>
                <a14:m>
                  <m:oMath xmlns:m="http://schemas.openxmlformats.org/officeDocument/2006/math">
                    <m:r>
                      <a:rPr lang="en-US" altLang="en-US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2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200" dirty="0"/>
                  <a:t>) </a:t>
                </a:r>
                <a:r>
                  <a:rPr lang="en-US" altLang="en-US" sz="1200" dirty="0" err="1"/>
                  <a:t>adalah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persamaan</a:t>
                </a:r>
                <a:r>
                  <a:rPr lang="en-US" altLang="en-US" sz="1200" dirty="0"/>
                  <a:t> 1 </a:t>
                </a:r>
                <a:r>
                  <a:rPr lang="en-US" altLang="en-US" sz="1200" dirty="0" err="1"/>
                  <a:t>sedangkan</a:t>
                </a:r>
                <a:r>
                  <a:rPr lang="en-US" altLang="en-US" sz="1200" dirty="0"/>
                  <a:t> (</a:t>
                </a:r>
                <a14:m>
                  <m:oMath xmlns:m="http://schemas.openxmlformats.org/officeDocument/2006/math">
                    <m:r>
                      <a:rPr lang="en-US" altLang="en-US" sz="12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sz="1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2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sz="1200" dirty="0"/>
                  <a:t>) </a:t>
                </a:r>
                <a:r>
                  <a:rPr lang="en-US" altLang="en-US" sz="1200" dirty="0" err="1"/>
                  <a:t>adalah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persamaan</a:t>
                </a:r>
                <a:r>
                  <a:rPr lang="en-US" altLang="en-US" sz="1200" dirty="0"/>
                  <a:t> 2. </a:t>
                </a:r>
              </a:p>
              <a:p>
                <a:pPr marL="582613" lvl="4" indent="-400050">
                  <a:lnSpc>
                    <a:spcPct val="80000"/>
                  </a:lnSpc>
                  <a:buFont typeface="+mj-lt"/>
                  <a:buAutoNum type="alphaLcPeriod"/>
                </a:pPr>
                <a:r>
                  <a:rPr lang="en-US" altLang="en-US" sz="1200" dirty="0" err="1"/>
                  <a:t>Untuk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menetukan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maka</a:t>
                </a:r>
                <a:r>
                  <a:rPr lang="en-US" altLang="en-US" sz="1200" dirty="0"/>
                  <a:t>, </a:t>
                </a:r>
              </a:p>
              <a:p>
                <a:pPr marL="969963" lvl="5" indent="-400050">
                  <a:lnSpc>
                    <a:spcPct val="80000"/>
                  </a:lnSpc>
                  <a:buFont typeface="+mj-lt"/>
                  <a:buAutoNum type="romanLcPeriod"/>
                </a:pPr>
                <a:r>
                  <a:rPr lang="en-US" altLang="en-US" sz="1200" dirty="0"/>
                  <a:t>Karena </a:t>
                </a:r>
                <a14:m>
                  <m:oMath xmlns:m="http://schemas.openxmlformats.org/officeDocument/2006/math"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en-US" sz="1200" dirty="0" err="1"/>
                  <a:t>maka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sz="1200" dirty="0"/>
              </a:p>
              <a:p>
                <a:pPr marL="969963" lvl="5" indent="-400050">
                  <a:lnSpc>
                    <a:spcPct val="80000"/>
                  </a:lnSpc>
                  <a:buFont typeface="+mj-lt"/>
                  <a:buAutoNum type="romanLcPeriod"/>
                </a:pPr>
                <a:r>
                  <a:rPr lang="en-US" altLang="en-US" sz="1200" dirty="0" err="1"/>
                  <a:t>Subtitusikan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ke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persamaan</a:t>
                </a:r>
                <a:r>
                  <a:rPr lang="en-US" altLang="en-US" sz="1200" dirty="0"/>
                  <a:t> 2, </a:t>
                </a:r>
                <a:r>
                  <a:rPr lang="en-US" altLang="en-US" sz="1200" dirty="0" err="1"/>
                  <a:t>maka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=2 →0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2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1200" dirty="0"/>
                  <a:t> Karena </a:t>
                </a:r>
                <a:r>
                  <a:rPr lang="en-US" altLang="en-US" sz="1200" dirty="0" err="1"/>
                  <a:t>tidak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terdapat</a:t>
                </a:r>
                <a:r>
                  <a:rPr lang="en-US" altLang="en-US" sz="1200" dirty="0"/>
                  <a:t> yang </a:t>
                </a:r>
                <a:r>
                  <a:rPr lang="en-US" altLang="en-US" sz="1200" dirty="0" err="1"/>
                  <a:t>memenuhi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persamaan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ini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maka</a:t>
                </a:r>
                <a:r>
                  <a:rPr lang="en-US" altLang="en-US" sz="1200" dirty="0"/>
                  <a:t>, SPL </a:t>
                </a:r>
                <a:r>
                  <a:rPr lang="en-US" altLang="en-US" sz="1200" dirty="0" err="1"/>
                  <a:t>tidak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memiliki</a:t>
                </a:r>
                <a:r>
                  <a:rPr lang="en-US" altLang="en-US" sz="1200" dirty="0"/>
                  <a:t> </a:t>
                </a:r>
                <a:r>
                  <a:rPr lang="en-US" altLang="en-US" sz="1200" dirty="0" err="1"/>
                  <a:t>solusi</a:t>
                </a:r>
                <a:endParaRPr lang="en-US" altLang="en-US" sz="12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09" t="-23636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SPL_Ilustrasi</a:t>
            </a:r>
            <a:r>
              <a:rPr lang="en-ID" dirty="0"/>
              <a:t> Pada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Kartesius</a:t>
            </a:r>
            <a:r>
              <a:rPr lang="en-ID" dirty="0"/>
              <a:t>(4)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B019-A734-40F5-98F4-BCD9A65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8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24EB47A-9FF3-4D1C-9C14-330D268D95CB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ID" altLang="en-US" sz="1400" dirty="0">
                    <a:latin typeface="+mj-lt"/>
                  </a:rPr>
                  <a:t>CASE III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1400" dirty="0" err="1">
                    <a:latin typeface="+mj-lt"/>
                  </a:rPr>
                  <a:t>Perhatikan</a:t>
                </a:r>
                <a:r>
                  <a:rPr lang="en-US" altLang="en-US" sz="1400" dirty="0">
                    <a:latin typeface="+mj-lt"/>
                  </a:rPr>
                  <a:t> SPL</a:t>
                </a:r>
              </a:p>
              <a:p>
                <a:pPr marL="0" lvl="3" indent="0">
                  <a:lnSpc>
                    <a:spcPct val="80000"/>
                  </a:lnSpc>
                  <a:spcBef>
                    <a:spcPts val="1200"/>
                  </a:spcBef>
                  <a:buClrTx/>
                  <a:buSzPct val="135000"/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en-US" i="1" dirty="0">
                                <a:latin typeface="+mj-lt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en-US" i="1" dirty="0">
                                <a:latin typeface="+mj-lt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= 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=</m:t>
                            </m:r>
                            <m:r>
                              <m:rPr>
                                <m:nor/>
                              </m:rPr>
                              <a:rPr lang="en-ID" altLang="en-US" dirty="0">
                                <a:latin typeface="+mj-lt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en-US" dirty="0">
                                <a:latin typeface="+mj-lt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latin typeface="+mj-lt"/>
                  </a:rPr>
                  <a:t> </a:t>
                </a:r>
              </a:p>
              <a:p>
                <a:pPr marL="0" lvl="3" indent="0">
                  <a:lnSpc>
                    <a:spcPct val="80000"/>
                  </a:lnSpc>
                  <a:buNone/>
                </a:pPr>
                <a:r>
                  <a:rPr lang="en-US" altLang="en-US" dirty="0" err="1">
                    <a:latin typeface="+mj-lt"/>
                  </a:rPr>
                  <a:t>Jika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kedua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ruas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pada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persamaan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kedua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dikalikan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>
                    <a:latin typeface="+mj-lt"/>
                    <a:cs typeface="Times New Roman" panose="02020603050405020304" pitchFamily="18" charset="0"/>
                  </a:rPr>
                  <a:t>½, </a:t>
                </a:r>
                <a:r>
                  <a:rPr lang="en-US" altLang="en-US" dirty="0" err="1">
                    <a:latin typeface="+mj-lt"/>
                    <a:cs typeface="Times New Roman" panose="02020603050405020304" pitchFamily="18" charset="0"/>
                  </a:rPr>
                  <a:t>maka</a:t>
                </a:r>
                <a:r>
                  <a:rPr lang="en-US" alt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+mj-lt"/>
                    <a:cs typeface="Times New Roman" panose="02020603050405020304" pitchFamily="18" charset="0"/>
                  </a:rPr>
                  <a:t>akan</a:t>
                </a:r>
                <a:r>
                  <a:rPr lang="en-US" alt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+mj-lt"/>
                    <a:cs typeface="Times New Roman" panose="02020603050405020304" pitchFamily="18" charset="0"/>
                  </a:rPr>
                  <a:t>d</a:t>
                </a:r>
                <a:r>
                  <a:rPr lang="en-US" altLang="en-US" dirty="0" err="1">
                    <a:latin typeface="+mj-lt"/>
                  </a:rPr>
                  <a:t>iperoleh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persamaan</a:t>
                </a:r>
                <a:r>
                  <a:rPr lang="en-US" altLang="en-US" dirty="0">
                    <a:latin typeface="+mj-lt"/>
                  </a:rPr>
                  <a:t> yang </a:t>
                </a:r>
                <a:r>
                  <a:rPr lang="en-US" altLang="en-US" dirty="0" err="1">
                    <a:latin typeface="+mj-lt"/>
                  </a:rPr>
                  <a:t>sama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dengan</a:t>
                </a:r>
                <a:r>
                  <a:rPr lang="en-US" altLang="en-US" dirty="0">
                    <a:latin typeface="+mj-lt"/>
                  </a:rPr>
                  <a:t> pers. </a:t>
                </a:r>
                <a:r>
                  <a:rPr lang="en-US" altLang="en-US" dirty="0" err="1">
                    <a:latin typeface="+mj-lt"/>
                  </a:rPr>
                  <a:t>pertama</a:t>
                </a:r>
                <a:r>
                  <a:rPr lang="en-US" altLang="en-US" b="1" dirty="0">
                    <a:latin typeface="+mj-lt"/>
                  </a:rPr>
                  <a:t>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1400" dirty="0" err="1">
                    <a:latin typeface="+mj-lt"/>
                  </a:rPr>
                  <a:t>Jika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digambar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dalam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kartesius</a:t>
                </a:r>
                <a:endParaRPr lang="en-US" altLang="en-US" sz="1400" dirty="0">
                  <a:latin typeface="+mj-lt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ID" altLang="en-US" sz="1400" dirty="0">
                  <a:latin typeface="+mj-lt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en-US" sz="1400" dirty="0">
                  <a:latin typeface="+mj-lt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en-US" sz="1400" dirty="0">
                  <a:latin typeface="+mj-lt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1400" dirty="0" err="1">
                    <a:latin typeface="+mj-lt"/>
                  </a:rPr>
                  <a:t>Terlihat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bahwa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dua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garis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tersebut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adalah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berimpit</a:t>
                </a:r>
                <a:r>
                  <a:rPr lang="en-US" altLang="en-US" sz="1400" dirty="0">
                    <a:latin typeface="+mj-lt"/>
                  </a:rPr>
                  <a:t> (</a:t>
                </a:r>
                <a:r>
                  <a:rPr lang="en-US" altLang="en-US" sz="1400" dirty="0" err="1">
                    <a:latin typeface="+mj-lt"/>
                  </a:rPr>
                  <a:t>Titik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potong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kedua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garis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banyak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sekali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disepanjang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garis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tersebut</a:t>
                </a:r>
                <a:r>
                  <a:rPr lang="en-US" altLang="en-US" sz="1400" dirty="0">
                    <a:latin typeface="+mj-lt"/>
                  </a:rPr>
                  <a:t>)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1400" dirty="0" err="1">
                    <a:latin typeface="+mj-lt"/>
                  </a:rPr>
                  <a:t>Artinya</a:t>
                </a:r>
                <a:r>
                  <a:rPr lang="en-US" altLang="en-US" sz="1400" dirty="0">
                    <a:latin typeface="+mj-lt"/>
                  </a:rPr>
                  <a:t>, SPL </a:t>
                </a:r>
                <a:r>
                  <a:rPr lang="en-US" altLang="en-US" sz="1400" dirty="0" err="1">
                    <a:latin typeface="+mj-lt"/>
                  </a:rPr>
                  <a:t>diatas</a:t>
                </a:r>
                <a:r>
                  <a:rPr lang="en-US" altLang="en-US" sz="1400" dirty="0">
                    <a:latin typeface="+mj-lt"/>
                  </a:rPr>
                  <a:t> </a:t>
                </a:r>
                <a:r>
                  <a:rPr lang="en-US" altLang="en-US" sz="1400" dirty="0" err="1">
                    <a:latin typeface="+mj-lt"/>
                  </a:rPr>
                  <a:t>mempunyai</a:t>
                </a:r>
                <a:r>
                  <a:rPr lang="en-US" altLang="en-US" sz="1400" dirty="0">
                    <a:latin typeface="+mj-lt"/>
                  </a:rPr>
                  <a:t>  </a:t>
                </a:r>
                <a:r>
                  <a:rPr lang="en-US" altLang="en-US" sz="1400" b="1" dirty="0" err="1">
                    <a:latin typeface="+mj-lt"/>
                  </a:rPr>
                  <a:t>solusi</a:t>
                </a:r>
                <a:r>
                  <a:rPr lang="en-US" altLang="en-US" sz="1400" b="1" dirty="0">
                    <a:latin typeface="+mj-lt"/>
                  </a:rPr>
                  <a:t> </a:t>
                </a:r>
                <a:r>
                  <a:rPr lang="en-US" altLang="en-US" sz="1400" b="1" dirty="0" err="1">
                    <a:latin typeface="+mj-lt"/>
                  </a:rPr>
                  <a:t>tak</a:t>
                </a:r>
                <a:r>
                  <a:rPr lang="en-US" altLang="en-US" sz="1400" b="1" dirty="0">
                    <a:latin typeface="+mj-lt"/>
                  </a:rPr>
                  <a:t> </a:t>
                </a:r>
                <a:r>
                  <a:rPr lang="en-US" altLang="en-US" sz="1400" b="1" dirty="0" err="1">
                    <a:latin typeface="+mj-lt"/>
                  </a:rPr>
                  <a:t>hingga</a:t>
                </a:r>
                <a:r>
                  <a:rPr lang="en-US" altLang="en-US" sz="1400" b="1" dirty="0">
                    <a:latin typeface="+mj-lt"/>
                  </a:rPr>
                  <a:t> </a:t>
                </a:r>
                <a:r>
                  <a:rPr lang="en-US" altLang="en-US" sz="1400" b="1" dirty="0" err="1">
                    <a:latin typeface="+mj-lt"/>
                  </a:rPr>
                  <a:t>banyak</a:t>
                </a:r>
                <a:endParaRPr lang="en-US" altLang="en-US" sz="1400" b="1" dirty="0">
                  <a:latin typeface="+mj-lt"/>
                </a:endParaRPr>
              </a:p>
              <a:p>
                <a:pPr marL="0" indent="0"/>
                <a:endParaRPr lang="en-US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590" t="-11364" b="-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SPL_Ilustrasi</a:t>
            </a:r>
            <a:r>
              <a:rPr lang="en-ID" dirty="0"/>
              <a:t> Pada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Kartesius</a:t>
            </a:r>
            <a:r>
              <a:rPr lang="en-ID" dirty="0"/>
              <a:t>(5)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17804" y="3429000"/>
            <a:ext cx="2197511" cy="1738756"/>
            <a:chOff x="6282540" y="3366511"/>
            <a:chExt cx="3650838" cy="2119276"/>
          </a:xfrm>
        </p:grpSpPr>
        <p:grpSp>
          <p:nvGrpSpPr>
            <p:cNvPr id="10" name="Group 9"/>
            <p:cNvGrpSpPr/>
            <p:nvPr/>
          </p:nvGrpSpPr>
          <p:grpSpPr>
            <a:xfrm>
              <a:off x="6282540" y="3679957"/>
              <a:ext cx="3650838" cy="1805830"/>
              <a:chOff x="1840993" y="2505456"/>
              <a:chExt cx="3650838" cy="180583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1840993" y="2811670"/>
                <a:ext cx="1499616" cy="149961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1840993" y="2505456"/>
                <a:ext cx="3650838" cy="1773936"/>
                <a:chOff x="1840993" y="2505456"/>
                <a:chExt cx="3650838" cy="1773936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103120" y="2505456"/>
                  <a:ext cx="0" cy="1773936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840993" y="4075176"/>
                  <a:ext cx="2365247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270594" y="2586961"/>
                      <a:ext cx="2045407" cy="45015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0594" y="2586961"/>
                      <a:ext cx="2045407" cy="450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0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020319" y="2979908"/>
                      <a:ext cx="2471512" cy="45015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D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0319" y="2979908"/>
                      <a:ext cx="2471512" cy="450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475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8614071" y="4982181"/>
                  <a:ext cx="651300" cy="45015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071" y="4982181"/>
                  <a:ext cx="651300" cy="4501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562096" y="3366511"/>
                  <a:ext cx="656947" cy="45015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096" y="3366511"/>
                  <a:ext cx="656947" cy="450159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4667-AAF9-4723-983B-BD1B3839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855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SA">
      <a:majorFont>
        <a:latin typeface="Adobe Myungjo Std M"/>
        <a:ea typeface=""/>
        <a:cs typeface=""/>
      </a:majorFont>
      <a:minorFont>
        <a:latin typeface="Adobe Myungjo Std M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0515E445B35489973BA4D34F14310" ma:contentTypeVersion="3" ma:contentTypeDescription="Create a new document." ma:contentTypeScope="" ma:versionID="50de799bdec6a98e1f876beb0392b4be">
  <xsd:schema xmlns:xsd="http://www.w3.org/2001/XMLSchema" xmlns:xs="http://www.w3.org/2001/XMLSchema" xmlns:p="http://schemas.microsoft.com/office/2006/metadata/properties" xmlns:ns2="031ff12b-0104-4327-acd1-8a4e6c744f5c" targetNamespace="http://schemas.microsoft.com/office/2006/metadata/properties" ma:root="true" ma:fieldsID="cfd0583bc29e9d3e28920718d839be57" ns2:_="">
    <xsd:import namespace="031ff12b-0104-4327-acd1-8a4e6c744f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ff12b-0104-4327-acd1-8a4e6c744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1EC5C4-D7AF-4B34-86E5-854F053BC250}"/>
</file>

<file path=customXml/itemProps2.xml><?xml version="1.0" encoding="utf-8"?>
<ds:datastoreItem xmlns:ds="http://schemas.openxmlformats.org/officeDocument/2006/customXml" ds:itemID="{7E38E809-60A3-4269-8D86-4E9190473393}"/>
</file>

<file path=customXml/itemProps3.xml><?xml version="1.0" encoding="utf-8"?>
<ds:datastoreItem xmlns:ds="http://schemas.openxmlformats.org/officeDocument/2006/customXml" ds:itemID="{28AD239F-1CA7-48AC-BF3B-FE45CFB121BE}"/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1515</Words>
  <Application>Microsoft Office PowerPoint</Application>
  <PresentationFormat>Widescreen</PresentationFormat>
  <Paragraphs>350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Adobe Myungjo Std M</vt:lpstr>
      <vt:lpstr>Arial</vt:lpstr>
      <vt:lpstr>Bookman Old Style</vt:lpstr>
      <vt:lpstr>Calibri</vt:lpstr>
      <vt:lpstr>Cambria Math</vt:lpstr>
      <vt:lpstr>Retrospect</vt:lpstr>
      <vt:lpstr>PowerPoint Presentation</vt:lpstr>
      <vt:lpstr>Sistem Persamaan Linear</vt:lpstr>
      <vt:lpstr>Sistem Persamaan Linear</vt:lpstr>
      <vt:lpstr>Solusi SPL</vt:lpstr>
      <vt:lpstr>Solusi SPL_Ilustrasi Pada Bidang Kartesius</vt:lpstr>
      <vt:lpstr>Solusi SPL_Ilustrasi Pada Bidang Kartesius(2)</vt:lpstr>
      <vt:lpstr>Solusi SPL_Ilustrasi Pada Bidang Kartesius(3)</vt:lpstr>
      <vt:lpstr>Solusi SPL_Ilustrasi Pada Bidang Kartesius(4)</vt:lpstr>
      <vt:lpstr>Solusi SPL_Ilustrasi Pada Bidang Kartesius(5)</vt:lpstr>
      <vt:lpstr>Solusi SPL_Ilustrasi Pada Bidang Kartesius(6)</vt:lpstr>
      <vt:lpstr>SPL dalam Perkalian Matriks</vt:lpstr>
      <vt:lpstr>SPL dalam Perkalian Matriks(2)</vt:lpstr>
      <vt:lpstr>Solusi Sistem Persamaan Linear dengan OBE</vt:lpstr>
      <vt:lpstr>Solusi Sistem Persamaan Linear dengan OBE(2)</vt:lpstr>
      <vt:lpstr>Solusi Sistem Persamaan Linear dengan OBE(3)</vt:lpstr>
      <vt:lpstr>Solusi Sistem Persamaan Linear dengan OBE(4)</vt:lpstr>
      <vt:lpstr>Solusi Sistem Persamaan Linear dengan OBE(5)</vt:lpstr>
      <vt:lpstr>Solusi Sistem Persamaan Linear dengan OBE(6)</vt:lpstr>
      <vt:lpstr>Solusi Sistem Persamaan Linear dengan OBE(7)</vt:lpstr>
      <vt:lpstr>Solusi Sistem Persamaan Linear dengan OBE(8)</vt:lpstr>
      <vt:lpstr>LATIHAN</vt:lpstr>
      <vt:lpstr>LATIHAN(2)</vt:lpstr>
      <vt:lpstr>LATIHAN(3)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 dan Operasinya</dc:title>
  <dc:creator>Annisa</dc:creator>
  <cp:lastModifiedBy>Annisa</cp:lastModifiedBy>
  <cp:revision>114</cp:revision>
  <dcterms:created xsi:type="dcterms:W3CDTF">2019-02-07T07:50:44Z</dcterms:created>
  <dcterms:modified xsi:type="dcterms:W3CDTF">2019-04-08T09:42:42Z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0x010100EC90515E445B35489973BA4D34F14310</vt:lpwstr>
  </property>
</Properties>
</file>