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59" r:id="rId3"/>
    <p:sldId id="263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301" r:id="rId13"/>
    <p:sldId id="302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00" r:id="rId22"/>
    <p:sldId id="295" r:id="rId23"/>
    <p:sldId id="296" r:id="rId24"/>
    <p:sldId id="297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34817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0BC7-8BAD-450E-BDFD-512A1986C24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B8454-D031-4180-896A-FA1A8226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E3F5A6-F35F-4E24-BD0B-73621FEC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2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C78426-82E9-495A-92E2-FD06794F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B28C65-06A6-4C4D-A943-59F093F1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3/5/2019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3/5/2019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08FFD-5677-4630-A63F-F54B8878E276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8" name="Picture 7" descr="A view of a city&#10;&#10;Description automatically generated">
              <a:extLst>
                <a:ext uri="{FF2B5EF4-FFF2-40B4-BE49-F238E27FC236}">
                  <a16:creationId xmlns:a16="http://schemas.microsoft.com/office/drawing/2014/main" id="{0593CF81-3B01-44BA-B265-778777533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30" name="Picture 29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6504A48E-8B65-44BC-9942-392CA42A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8641D52-FCAE-4E94-A676-E027E2FBA96D}"/>
              </a:ext>
            </a:extLst>
          </p:cNvPr>
          <p:cNvSpPr txBox="1">
            <a:spLocks/>
          </p:cNvSpPr>
          <p:nvPr/>
        </p:nvSpPr>
        <p:spPr>
          <a:xfrm>
            <a:off x="1097280" y="4787874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SISTEM PERSAMAAN LINEAR(2)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619CF4-2112-4D39-9800-94EDFB8A59F4}"/>
              </a:ext>
            </a:extLst>
          </p:cNvPr>
          <p:cNvSpPr txBox="1">
            <a:spLocks/>
          </p:cNvSpPr>
          <p:nvPr/>
        </p:nvSpPr>
        <p:spPr>
          <a:xfrm>
            <a:off x="1066783" y="5736141"/>
            <a:ext cx="10058400" cy="115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MUH1G3/ Matriks dan ruang vektor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FAKULTAS INFORMATIKA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Center of learning &amp; open education Telkom university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6A170A6-7E8A-4F09-8F01-7633ECE3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2" y="821075"/>
            <a:ext cx="2240280" cy="4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8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spcBef>
                    <a:spcPts val="0"/>
                  </a:spcBef>
                  <a:buNone/>
                </a:pPr>
                <a:r>
                  <a:rPr lang="en-US" altLang="en-US" sz="1600" dirty="0"/>
                  <a:t>Bentuk </a:t>
                </a:r>
                <a:r>
                  <a:rPr lang="en-US" altLang="en-US" sz="1600" dirty="0" err="1"/>
                  <a:t>umum</a:t>
                </a:r>
                <a:endParaRPr lang="en-US" altLang="en-US" sz="1600" dirty="0"/>
              </a:p>
              <a:p>
                <a:pPr algn="just"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ID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 algn="just"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 algn="just">
                  <a:spcBef>
                    <a:spcPts val="0"/>
                  </a:spcBef>
                </a:pPr>
                <a:r>
                  <a:rPr lang="sv-SE" altLang="en-US" sz="1600" dirty="0"/>
                  <a:t>SPL homogen merupakan SPL yang konsisten (selalu mempunyai solusi).</a:t>
                </a:r>
              </a:p>
              <a:p>
                <a:pPr algn="just">
                  <a:spcBef>
                    <a:spcPts val="0"/>
                  </a:spcBef>
                </a:pPr>
                <a:endParaRPr lang="sv-SE" altLang="en-US" sz="1600" dirty="0"/>
              </a:p>
              <a:p>
                <a:pPr algn="just">
                  <a:spcBef>
                    <a:spcPts val="0"/>
                  </a:spcBef>
                </a:pPr>
                <a:r>
                  <a:rPr lang="en-US" altLang="en-US" sz="1600" dirty="0" err="1"/>
                  <a:t>Solusi</a:t>
                </a:r>
                <a:r>
                  <a:rPr lang="en-US" altLang="en-US" sz="1600" dirty="0"/>
                  <a:t> SPL </a:t>
                </a:r>
                <a:r>
                  <a:rPr lang="en-US" altLang="en-US" sz="1600" dirty="0" err="1"/>
                  <a:t>homogen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dikatakan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tunggal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jika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solusi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itu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adalah</a:t>
                </a:r>
                <a:endParaRPr lang="en-US" altLang="en-US" sz="1600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altLang="en-US" sz="160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ID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alt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alt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D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alt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altLang="en-US" sz="1600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ID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D" altLang="en-US" sz="1600" i="1"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endParaRPr lang="en-ID" altLang="en-US" sz="1600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Jika</a:t>
                </a:r>
                <a:r>
                  <a:rPr lang="en-US" altLang="en-US" sz="1600" dirty="0"/>
                  <a:t>  </a:t>
                </a:r>
                <a:r>
                  <a:rPr lang="en-US" altLang="en-US" sz="1600" dirty="0" err="1"/>
                  <a:t>tidak</a:t>
                </a:r>
                <a:r>
                  <a:rPr lang="en-US" altLang="en-US" sz="1600" dirty="0"/>
                  <a:t>  </a:t>
                </a:r>
                <a:r>
                  <a:rPr lang="en-US" altLang="en-US" sz="1600" dirty="0" err="1"/>
                  <a:t>demikian</a:t>
                </a:r>
                <a:r>
                  <a:rPr lang="en-US" altLang="en-US" sz="1600" dirty="0"/>
                  <a:t>, SPL  </a:t>
                </a:r>
                <a:r>
                  <a:rPr lang="en-US" altLang="en-US" sz="1600" dirty="0" err="1"/>
                  <a:t>homogen</a:t>
                </a:r>
                <a:r>
                  <a:rPr lang="en-US" altLang="en-US" sz="1600" dirty="0"/>
                  <a:t>  </a:t>
                </a:r>
                <a:r>
                  <a:rPr lang="en-US" altLang="en-US" sz="1600" dirty="0" err="1"/>
                  <a:t>mempunyai</a:t>
                </a:r>
                <a:r>
                  <a:rPr lang="en-US" altLang="en-US" sz="1600" dirty="0"/>
                  <a:t>  </a:t>
                </a:r>
                <a:r>
                  <a:rPr lang="en-US" altLang="en-US" sz="1600" dirty="0" err="1"/>
                  <a:t>solusi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tak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hingga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banyak</a:t>
                </a:r>
                <a:r>
                  <a:rPr lang="en-US" altLang="en-US" sz="1600" dirty="0"/>
                  <a:t>(</a:t>
                </a:r>
                <a:r>
                  <a:rPr lang="en-US" altLang="en-US" sz="1600" dirty="0" err="1"/>
                  <a:t>biasanya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ditulis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dalam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bentuk</a:t>
                </a:r>
                <a:r>
                  <a:rPr lang="en-US" altLang="en-US" sz="1600" dirty="0"/>
                  <a:t> parameter)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12" t="-1061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Persamaan</a:t>
            </a:r>
            <a:r>
              <a:rPr lang="en-US" altLang="en-US" dirty="0"/>
              <a:t> Linear </a:t>
            </a:r>
            <a:r>
              <a:rPr lang="en-US" altLang="en-US" dirty="0" err="1"/>
              <a:t>Homogen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A1C14A-35B6-48D8-A1CF-EADE5152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4DDAD-0D26-4CE9-83FF-EA2593A79E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6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000" dirty="0"/>
                  <a:t>Contoh 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id-ID" altLang="en-US" sz="2000" dirty="0"/>
                  <a:t>Tentukan solusi SPL homogen berikut</a:t>
                </a:r>
                <a:endParaRPr lang="en-ID" altLang="en-US" sz="2000" dirty="0"/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d-ID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=  0</m:t>
                              </m:r>
                              <m:r>
                                <m:rPr>
                                  <m:nor/>
                                </m:rPr>
                                <a:rPr lang="id-ID" altLang="en-US" i="1" dirty="0"/>
                                <m:t> </m:t>
                              </m:r>
                            </m:e>
                            <m:e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+ 2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    =  0</m:t>
                              </m:r>
                            </m:e>
                            <m:e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–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+ 2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4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=  0 </m:t>
                              </m:r>
                              <m:r>
                                <m:rPr>
                                  <m:nor/>
                                </m:rPr>
                                <a:rPr lang="id-ID" altLang="en-US" dirty="0"/>
                                <m:t> </m:t>
                              </m:r>
                            </m:e>
                            <m:e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–  3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           =  0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						</m:t>
                      </m:r>
                    </m:oMath>
                  </m:oMathPara>
                </a14:m>
                <a:endParaRPr lang="en-US" altLang="en-US" sz="2000" dirty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000" dirty="0"/>
                  <a:t>SPL </a:t>
                </a:r>
                <a:r>
                  <a:rPr lang="en-US" altLang="en-US" sz="2000" dirty="0" err="1"/>
                  <a:t>dapat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ditulis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dalam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bentuk</a:t>
                </a:r>
                <a:endParaRPr lang="en-US" altLang="en-US" sz="2000" dirty="0"/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000" dirty="0" err="1"/>
                  <a:t>Dengan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melakukan</a:t>
                </a:r>
                <a:r>
                  <a:rPr lang="en-US" altLang="en-US" sz="2000" dirty="0"/>
                  <a:t> OBE </a:t>
                </a:r>
                <a:r>
                  <a:rPr lang="en-US" altLang="en-US" sz="2000" dirty="0" err="1"/>
                  <a:t>diperoleh</a:t>
                </a:r>
                <a:r>
                  <a:rPr lang="en-US" altLang="en-US" sz="2000" dirty="0"/>
                  <a:t>: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000" dirty="0" err="1"/>
                  <a:t>Maka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solusi</a:t>
                </a:r>
                <a:r>
                  <a:rPr lang="en-US" altLang="en-US" sz="2000" dirty="0"/>
                  <a:t> SPL </a:t>
                </a:r>
                <a:r>
                  <a:rPr lang="en-US" altLang="en-US" sz="2000" dirty="0" err="1"/>
                  <a:t>homogen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adalah</a:t>
                </a:r>
                <a:r>
                  <a:rPr lang="en-US" altLang="en-US" sz="2000" dirty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000" dirty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000" dirty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000" dirty="0" err="1"/>
                  <a:t>Dimana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  </a:t>
                </a:r>
                <a:r>
                  <a:rPr lang="en-US" altLang="en-US" sz="2000" dirty="0" err="1"/>
                  <a:t>merupakan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bilangan</a:t>
                </a:r>
                <a:r>
                  <a:rPr lang="en-US" altLang="en-US" sz="2000" dirty="0"/>
                  <a:t> Real </a:t>
                </a:r>
                <a:r>
                  <a:rPr lang="en-US" altLang="en-US" sz="2000" dirty="0" err="1"/>
                  <a:t>Sembarang</a:t>
                </a:r>
                <a:endParaRPr lang="en-US" altLang="en-US" sz="2000" dirty="0"/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>
                  <a:spcBef>
                    <a:spcPts val="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Solusi</a:t>
            </a:r>
            <a:r>
              <a:rPr lang="en-US" altLang="en-US" dirty="0"/>
              <a:t> SPL </a:t>
            </a:r>
            <a:r>
              <a:rPr lang="en-US" altLang="en-US" dirty="0" err="1"/>
              <a:t>Homogen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OBE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462A5B-B429-46DE-90B2-B7888638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64712-6F32-4D6F-A21C-D3D9C201E7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3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altLang="en-US" dirty="0"/>
                  <a:t>Jika </a:t>
                </a:r>
                <a:r>
                  <a:rPr lang="en-US" altLang="en-US" dirty="0" err="1"/>
                  <a:t>terdapat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matriks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berukuran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,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pernyataan-pernyataan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berikut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pernyataan</a:t>
                </a:r>
                <a:r>
                  <a:rPr lang="en-US" altLang="en-US" dirty="0"/>
                  <a:t> yang </a:t>
                </a:r>
                <a:r>
                  <a:rPr lang="en-US" altLang="en-US" dirty="0" err="1"/>
                  <a:t>equivalen</a:t>
                </a:r>
                <a:r>
                  <a:rPr lang="en-US" altLang="en-US" dirty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dirty="0"/>
                  <a:t>(</a:t>
                </a:r>
                <a:r>
                  <a:rPr lang="en-US" altLang="en-US" dirty="0" err="1"/>
                  <a:t>artinya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semuanya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benar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atau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semuanya</a:t>
                </a:r>
                <a:r>
                  <a:rPr lang="en-US" altLang="en-US" dirty="0"/>
                  <a:t> salah)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dirty="0"/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tidak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/>
                  <a:t>memiliki</a:t>
                </a:r>
                <a:r>
                  <a:rPr lang="en-US" altLang="en-US" dirty="0"/>
                  <a:t> invers</a:t>
                </a:r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hanya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memiliki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solusi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tunggal</a:t>
                </a:r>
                <a:r>
                  <a:rPr lang="en-US" altLang="en-US" dirty="0"/>
                  <a:t> (trivial)</a:t>
                </a:r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:r>
                  <a:rPr lang="en-US" altLang="en-US" dirty="0" err="1"/>
                  <a:t>Bentuk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eselon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baris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tereduksi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dari</a:t>
                </a:r>
                <a:r>
                  <a:rPr lang="en-US" altLang="en-US" dirty="0"/>
                  <a:t> A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matriks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Identitas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berukuran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>
                  <a:spcBef>
                    <a:spcPts val="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SPL </a:t>
            </a:r>
            <a:r>
              <a:rPr lang="en-US" dirty="0" err="1"/>
              <a:t>Homogen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3B8E22-6143-4C43-AFC2-42D9D509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8F338-2A61-4C6F-ABE8-388DFB341A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/>
                  <a:t>Dari </a:t>
                </a:r>
                <a:r>
                  <a:rPr lang="en-US" altLang="en-US" sz="2000" dirty="0" err="1"/>
                  <a:t>soal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sebelumnya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diketahui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bahwa</a:t>
                </a:r>
                <a:r>
                  <a:rPr lang="en-US" altLang="en-US" sz="2000" dirty="0"/>
                  <a:t> </a:t>
                </a:r>
                <a:endParaRPr lang="en-ID" altLang="en-US" sz="20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d-ID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=  0</m:t>
                              </m:r>
                              <m:r>
                                <m:rPr>
                                  <m:nor/>
                                </m:rPr>
                                <a:rPr lang="id-ID" altLang="en-US" i="1" dirty="0"/>
                                <m:t> </m:t>
                              </m:r>
                            </m:e>
                            <m:e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+ 2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    =  0</m:t>
                              </m:r>
                            </m:e>
                            <m:e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–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+ 2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– 4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=  0 </m:t>
                              </m:r>
                              <m:r>
                                <m:rPr>
                                  <m:nor/>
                                </m:rPr>
                                <a:rPr lang="id-ID" altLang="en-US" dirty="0"/>
                                <m:t> </m:t>
                              </m:r>
                            </m:e>
                            <m:e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–  3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d-ID" altLang="en-US" i="1" dirty="0">
                                  <a:latin typeface="Cambria Math" panose="02040503050406030204" pitchFamily="18" charset="0"/>
                                </a:rPr>
                                <m:t>             =  0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						</m:t>
                      </m:r>
                    </m:oMath>
                  </m:oMathPara>
                </a14:m>
                <a:endParaRPr lang="en-US" altLang="en-US" sz="20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 err="1"/>
                  <a:t>memiliki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solusi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banyak</a:t>
                </a:r>
                <a:r>
                  <a:rPr lang="en-US" altLang="en-US" sz="2000" dirty="0"/>
                  <a:t>. Hal </a:t>
                </a:r>
                <a:r>
                  <a:rPr lang="en-US" altLang="en-US" sz="2000" dirty="0" err="1"/>
                  <a:t>ini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dapat</a:t>
                </a:r>
                <a:r>
                  <a:rPr lang="en-US" altLang="en-US" sz="2000" dirty="0"/>
                  <a:t> juga </a:t>
                </a:r>
                <a:r>
                  <a:rPr lang="en-US" altLang="en-US" sz="2000" dirty="0" err="1"/>
                  <a:t>dapat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dideteksi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dengan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memerhatikan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matriks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koefisien</a:t>
                </a:r>
                <a:r>
                  <a:rPr lang="en-US" altLang="en-US" sz="2000" dirty="0"/>
                  <a:t> SPL </a:t>
                </a:r>
                <a:r>
                  <a:rPr lang="en-US" altLang="en-US" sz="2000" dirty="0" err="1"/>
                  <a:t>tersebut</a:t>
                </a:r>
                <a:r>
                  <a:rPr lang="en-US" altLang="en-US" sz="20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20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/>
                  <a:t>Karena SPL </a:t>
                </a:r>
                <a:r>
                  <a:rPr lang="en-US" altLang="en-US" sz="2000" dirty="0" err="1"/>
                  <a:t>homogen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memiliki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solusi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banyak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equivalen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dengan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pernyataan</a:t>
                </a:r>
                <a:endParaRPr lang="en-US" altLang="en-US" sz="20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maka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tidak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memiliki</a:t>
                </a:r>
                <a:r>
                  <a:rPr lang="en-US" altLang="en-US" sz="2000" dirty="0"/>
                  <a:t> invers.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000" dirty="0" err="1"/>
                  <a:t>Bentuk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eselon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terseduksi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dari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matriks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000" dirty="0"/>
                  <a:t> adalah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SPL </a:t>
            </a:r>
            <a:r>
              <a:rPr lang="en-US" dirty="0" err="1"/>
              <a:t>Homogen</a:t>
            </a:r>
            <a:r>
              <a:rPr lang="en-US" dirty="0"/>
              <a:t>(2)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2EA28A-86DE-479F-897F-C37A79B8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D90DD-84FB-4F7B-91B6-3A2EFAC6B5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6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609600" indent="-609600">
                  <a:spcBef>
                    <a:spcPts val="600"/>
                  </a:spcBef>
                  <a:buNone/>
                </a:pPr>
                <a:r>
                  <a:rPr lang="en-US" altLang="en-US" sz="1800" b="1" dirty="0"/>
                  <a:t>Contoh : </a:t>
                </a:r>
                <a:endParaRPr lang="en-US" altLang="en-US" sz="1800" dirty="0"/>
              </a:p>
              <a:p>
                <a:pPr marL="609600" indent="-609600">
                  <a:spcBef>
                    <a:spcPts val="600"/>
                  </a:spcBef>
                  <a:buNone/>
                </a:pPr>
                <a:r>
                  <a:rPr lang="en-US" altLang="en-US" sz="1800" dirty="0"/>
                  <a:t>	</a:t>
                </a:r>
                <a:r>
                  <a:rPr lang="en-US" altLang="en-US" sz="1800" dirty="0" err="1"/>
                  <a:t>Diketahui</a:t>
                </a:r>
                <a:r>
                  <a:rPr lang="en-US" altLang="en-US" sz="1800" dirty="0"/>
                  <a:t> SPL </a:t>
                </a:r>
              </a:p>
              <a:p>
                <a:pPr marL="609600" indent="-609600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1800" dirty="0"/>
              </a:p>
              <a:p>
                <a:pPr marL="609600" indent="-609600">
                  <a:spcBef>
                    <a:spcPts val="600"/>
                  </a:spcBef>
                  <a:buNone/>
                </a:pPr>
                <a:r>
                  <a:rPr lang="en-US" altLang="en-US" sz="1800" dirty="0"/>
                  <a:t>	a. </a:t>
                </a:r>
                <a:r>
                  <a:rPr lang="en-US" altLang="en-US" sz="1800" dirty="0" err="1"/>
                  <a:t>Tentukan</a:t>
                </a:r>
                <a:r>
                  <a:rPr lang="en-US" altLang="en-US" sz="1800" dirty="0"/>
                  <a:t> </a:t>
                </a:r>
                <a:r>
                  <a:rPr lang="en-US" altLang="en-US" sz="1800" i="1" dirty="0"/>
                  <a:t>b </a:t>
                </a:r>
                <a:r>
                  <a:rPr lang="en-US" altLang="en-US" sz="1800" dirty="0"/>
                  <a:t>agar SPL </a:t>
                </a:r>
                <a:r>
                  <a:rPr lang="en-US" altLang="en-US" sz="1800" dirty="0" err="1"/>
                  <a:t>memiliki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solusi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tak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hingga</a:t>
                </a:r>
                <a:r>
                  <a:rPr lang="en-US" altLang="en-US" sz="1800" dirty="0"/>
                  <a:t>  </a:t>
                </a:r>
                <a:r>
                  <a:rPr lang="en-US" altLang="en-US" sz="1800" dirty="0" err="1"/>
                  <a:t>banyak</a:t>
                </a:r>
                <a:endParaRPr lang="en-US" altLang="en-US" sz="1800" dirty="0"/>
              </a:p>
              <a:p>
                <a:pPr marL="609600" indent="-609600">
                  <a:spcBef>
                    <a:spcPts val="600"/>
                  </a:spcBef>
                  <a:buNone/>
                </a:pPr>
                <a:r>
                  <a:rPr lang="en-US" altLang="en-US" sz="1800" dirty="0"/>
                  <a:t>	b. </a:t>
                </a:r>
                <a:r>
                  <a:rPr lang="en-US" altLang="en-US" sz="1800" dirty="0" err="1"/>
                  <a:t>Tuliskan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solusi</a:t>
                </a:r>
                <a:r>
                  <a:rPr lang="en-US" altLang="en-US" sz="1800" dirty="0"/>
                  <a:t> SPL </a:t>
                </a:r>
                <a:r>
                  <a:rPr lang="en-US" altLang="en-US" sz="1800" dirty="0" err="1"/>
                  <a:t>tersebut</a:t>
                </a:r>
                <a:endParaRPr lang="en-US" altLang="en-US" sz="1800" dirty="0"/>
              </a:p>
              <a:p>
                <a:pPr marL="609600" indent="-609600">
                  <a:spcBef>
                    <a:spcPts val="600"/>
                  </a:spcBef>
                  <a:buNone/>
                </a:pPr>
                <a:endParaRPr lang="en-US" altLang="en-US" sz="1800" dirty="0"/>
              </a:p>
              <a:p>
                <a:pPr marL="609600" indent="-609600">
                  <a:spcBef>
                    <a:spcPts val="600"/>
                  </a:spcBef>
                  <a:buNone/>
                </a:pPr>
                <a:r>
                  <a:rPr lang="en-US" altLang="en-US" sz="1800" b="1" dirty="0" err="1"/>
                  <a:t>Jawab</a:t>
                </a:r>
                <a:r>
                  <a:rPr lang="en-US" altLang="en-US" sz="1800" b="1" dirty="0"/>
                  <a:t> :</a:t>
                </a:r>
              </a:p>
              <a:p>
                <a:pPr marL="609600" indent="-609600">
                  <a:spcBef>
                    <a:spcPts val="600"/>
                  </a:spcBef>
                  <a:buNone/>
                </a:pPr>
                <a:r>
                  <a:rPr lang="en-US" altLang="en-US" sz="1800" dirty="0"/>
                  <a:t>	</a:t>
                </a:r>
                <a:r>
                  <a:rPr lang="en-US" altLang="en-US" sz="1800" dirty="0" err="1"/>
                  <a:t>Solusi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suatu</a:t>
                </a:r>
                <a:r>
                  <a:rPr lang="en-US" altLang="en-US" sz="1800" dirty="0"/>
                  <a:t> SPL </a:t>
                </a:r>
                <a:r>
                  <a:rPr lang="en-US" altLang="en-US" sz="1800" dirty="0" err="1"/>
                  <a:t>homogen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adalah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tak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tunggal</a:t>
                </a:r>
                <a:r>
                  <a:rPr lang="en-US" altLang="en-US" sz="1800" dirty="0"/>
                  <a:t>  </a:t>
                </a:r>
              </a:p>
              <a:p>
                <a:pPr marL="609600" indent="-609600">
                  <a:spcBef>
                    <a:spcPts val="600"/>
                  </a:spcBef>
                  <a:buNone/>
                </a:pPr>
                <a:r>
                  <a:rPr lang="en-US" altLang="en-US" sz="1800" dirty="0"/>
                  <a:t>	</a:t>
                </a:r>
                <a:r>
                  <a:rPr lang="en-US" altLang="en-US" sz="1800" dirty="0" err="1"/>
                  <a:t>jika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) = 0. </m:t>
                    </m:r>
                  </m:oMath>
                </a14:m>
                <a:endParaRPr lang="en-US" altLang="en-US" sz="1800" dirty="0"/>
              </a:p>
              <a:p>
                <a:pPr marL="609600" indent="-609600">
                  <a:spcBef>
                    <a:spcPts val="0"/>
                  </a:spcBef>
                </a:pPr>
                <a:endParaRPr lang="en-US" altLang="en-US" sz="1800" dirty="0"/>
              </a:p>
              <a:p>
                <a:pPr>
                  <a:spcBef>
                    <a:spcPts val="0"/>
                  </a:spcBef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Contoh_1: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C44666-1EFF-421E-8417-DE5916E4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CD128-C5EE-4121-A568-04DA257886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6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↔−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↔−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↔−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↔−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altLang="en-US" sz="20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000" b="0" dirty="0">
                    <a:latin typeface="+mj-lt"/>
                  </a:rPr>
                  <a:t> </a:t>
                </a:r>
                <a:r>
                  <a:rPr lang="en-US" altLang="en-US" sz="2000" b="0" dirty="0" err="1">
                    <a:latin typeface="+mj-lt"/>
                  </a:rPr>
                  <a:t>atau</a:t>
                </a:r>
                <a:r>
                  <a:rPr lang="en-US" altLang="en-US" sz="2000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en-US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altLang="en-US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en-US" sz="2000" dirty="0" err="1">
                    <a:latin typeface="+mj-lt"/>
                  </a:rPr>
                  <a:t>Solusi</a:t>
                </a:r>
                <a:r>
                  <a:rPr lang="en-US" altLang="en-US" sz="2000" dirty="0">
                    <a:latin typeface="+mj-lt"/>
                  </a:rPr>
                  <a:t> SPL </a:t>
                </a:r>
                <a:r>
                  <a:rPr lang="en-US" altLang="en-US" sz="2000" dirty="0" err="1">
                    <a:latin typeface="+mj-lt"/>
                  </a:rPr>
                  <a:t>tak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hingga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banyak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saat</a:t>
                </a:r>
                <a:r>
                  <a:rPr lang="en-US" alt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= 0  </m:t>
                    </m:r>
                  </m:oMath>
                </a14:m>
                <a:r>
                  <a:rPr lang="en-US" altLang="en-US" sz="2000" dirty="0" err="1">
                    <a:latin typeface="+mj-lt"/>
                  </a:rPr>
                  <a:t>atau</a:t>
                </a:r>
                <a:r>
                  <a:rPr lang="en-US" altLang="en-US" sz="20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= 2 </m:t>
                    </m:r>
                  </m:oMath>
                </a14:m>
                <a:endParaRPr lang="en-US" alt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455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Contoh_1(2):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24EE89-5792-4DA5-B2B5-196068AB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C561D-69E9-49CA-BCD0-65B872C984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4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altLang="en-US" sz="2000" dirty="0">
                    <a:latin typeface="+mj-lt"/>
                  </a:rPr>
                  <a:t>Saat </a:t>
                </a:r>
                <a:r>
                  <a:rPr lang="en-US" altLang="en-US" sz="2000" i="1" dirty="0">
                    <a:latin typeface="+mj-lt"/>
                  </a:rPr>
                  <a:t>b</a:t>
                </a:r>
                <a:r>
                  <a:rPr lang="en-US" altLang="en-US" sz="2000" dirty="0">
                    <a:latin typeface="+mj-lt"/>
                  </a:rPr>
                  <a:t> = 0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altLang="en-US" sz="2000" dirty="0">
                  <a:latin typeface="+mj-lt"/>
                </a:endParaRPr>
              </a:p>
              <a:p>
                <a:r>
                  <a:rPr lang="sv-SE" altLang="en-US" sz="2000" dirty="0">
                    <a:latin typeface="+mj-lt"/>
                    <a:cs typeface="Times New Roman" panose="02020603050405020304" pitchFamily="18" charset="0"/>
                  </a:rPr>
                  <a:t>Dengan OBE maka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alt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sv-SE" altLang="en-US" sz="2000" dirty="0">
                    <a:latin typeface="+mj-lt"/>
                    <a:cs typeface="Times New Roman" panose="02020603050405020304" pitchFamily="18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sv-SE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sv-SE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sv-SE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sv-SE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v-SE" altLang="en-US" sz="2000" dirty="0">
                    <a:latin typeface="+mj-lt"/>
                    <a:cs typeface="Times New Roman" panose="02020603050405020304" pitchFamily="18" charset="0"/>
                  </a:rPr>
                  <a:t>adalah parameter Riil, maka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sv-SE" altLang="en-US" sz="2000" dirty="0">
                  <a:latin typeface="+mj-lt"/>
                </a:endParaRPr>
              </a:p>
              <a:p>
                <a:pPr marL="0" indent="0">
                  <a:buNone/>
                </a:pPr>
                <a:endParaRPr lang="sv-SE" altLang="en-US" sz="2000" dirty="0">
                  <a:latin typeface="+mj-lt"/>
                </a:endParaRPr>
              </a:p>
              <a:p>
                <a:endParaRPr lang="en-US" altLang="en-US" sz="200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Contoh_1(3):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89E07-4092-4290-91C9-0BFC6B65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FF580-FD8C-4487-83D2-180FE44190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4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sz="2000" dirty="0">
                    <a:latin typeface="+mj-lt"/>
                  </a:rPr>
                  <a:t>Saat </a:t>
                </a:r>
                <a:r>
                  <a:rPr lang="en-US" altLang="en-US" sz="2000" i="1" dirty="0">
                    <a:latin typeface="+mj-lt"/>
                  </a:rPr>
                  <a:t>b</a:t>
                </a:r>
                <a:r>
                  <a:rPr lang="en-US" altLang="en-US" sz="2000" dirty="0">
                    <a:latin typeface="+mj-lt"/>
                  </a:rPr>
                  <a:t> = 2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000" dirty="0">
                  <a:latin typeface="+mj-lt"/>
                </a:endParaRPr>
              </a:p>
              <a:p>
                <a:r>
                  <a:rPr lang="sv-SE" altLang="en-US" sz="2000" dirty="0">
                    <a:latin typeface="+mj-lt"/>
                    <a:cs typeface="Times New Roman" panose="02020603050405020304" pitchFamily="18" charset="0"/>
                  </a:rPr>
                  <a:t>Dengan OBE maka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alt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sv-SE" altLang="en-US" sz="2000" dirty="0">
                    <a:latin typeface="+mj-lt"/>
                    <a:cs typeface="Times New Roman" panose="02020603050405020304" pitchFamily="18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sv-SE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sv-SE" altLang="en-US" sz="2000" dirty="0">
                    <a:latin typeface="+mj-lt"/>
                    <a:cs typeface="Times New Roman" panose="02020603050405020304" pitchFamily="18" charset="0"/>
                  </a:rPr>
                  <a:t> adalah parameter  Riil, maka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sv-SE" altLang="en-US" sz="20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606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Contoh_1(4):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28B1-8185-4D27-81A6-F1CC193E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B4E50D-AA61-4221-85A1-F9F9833367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Perhatikan </a:t>
                </a:r>
                <a:r>
                  <a:rPr lang="en-US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ilustrasi</a:t>
                </a:r>
                <a:r>
                  <a:rPr lang="en-US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segitiga</a:t>
                </a:r>
                <a:r>
                  <a:rPr lang="en-US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US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Tunjukan</a:t>
                </a:r>
                <a:r>
                  <a:rPr lang="en-US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n-US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en-US" dirty="0">
                  <a:latin typeface="Bookman Old Style" panose="0205060405050502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Contoh_2:</a:t>
            </a:r>
            <a:endParaRPr lang="en-US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027739" y="2452249"/>
            <a:ext cx="3052762" cy="2746375"/>
            <a:chOff x="4231" y="9799"/>
            <a:chExt cx="2311" cy="2340"/>
          </a:xfrm>
        </p:grpSpPr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4231" y="11583"/>
              <a:ext cx="2286" cy="25"/>
            </a:xfrm>
            <a:custGeom>
              <a:avLst/>
              <a:gdLst>
                <a:gd name="T0" fmla="*/ 24 w 2383"/>
                <a:gd name="T1" fmla="*/ 0 h 25"/>
                <a:gd name="T2" fmla="*/ 36 w 2383"/>
                <a:gd name="T3" fmla="*/ 25 h 25"/>
                <a:gd name="T4" fmla="*/ 2286 w 2383"/>
                <a:gd name="T5" fmla="*/ 25 h 25"/>
                <a:gd name="T6" fmla="*/ 2286 w 2383"/>
                <a:gd name="T7" fmla="*/ 0 h 25"/>
                <a:gd name="T8" fmla="*/ 36 w 2383"/>
                <a:gd name="T9" fmla="*/ 0 h 25"/>
                <a:gd name="T10" fmla="*/ 24 w 2383"/>
                <a:gd name="T11" fmla="*/ 0 h 25"/>
                <a:gd name="T12" fmla="*/ 24 w 2383"/>
                <a:gd name="T13" fmla="*/ 0 h 25"/>
                <a:gd name="T14" fmla="*/ 0 w 2383"/>
                <a:gd name="T15" fmla="*/ 25 h 25"/>
                <a:gd name="T16" fmla="*/ 36 w 2383"/>
                <a:gd name="T17" fmla="*/ 25 h 25"/>
                <a:gd name="T18" fmla="*/ 24 w 2383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83"/>
                <a:gd name="T31" fmla="*/ 0 h 25"/>
                <a:gd name="T32" fmla="*/ 2383 w 2383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83" h="25">
                  <a:moveTo>
                    <a:pt x="25" y="0"/>
                  </a:moveTo>
                  <a:lnTo>
                    <a:pt x="38" y="25"/>
                  </a:lnTo>
                  <a:lnTo>
                    <a:pt x="2383" y="25"/>
                  </a:lnTo>
                  <a:lnTo>
                    <a:pt x="2383" y="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0" y="25"/>
                  </a:lnTo>
                  <a:lnTo>
                    <a:pt x="38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4255" y="9799"/>
              <a:ext cx="1435" cy="1796"/>
            </a:xfrm>
            <a:custGeom>
              <a:avLst/>
              <a:gdLst>
                <a:gd name="T0" fmla="*/ 1411 w 1496"/>
                <a:gd name="T1" fmla="*/ 0 h 1796"/>
                <a:gd name="T2" fmla="*/ 0 w 1496"/>
                <a:gd name="T3" fmla="*/ 1771 h 1796"/>
                <a:gd name="T4" fmla="*/ 24 w 1496"/>
                <a:gd name="T5" fmla="*/ 1796 h 1796"/>
                <a:gd name="T6" fmla="*/ 1435 w 1496"/>
                <a:gd name="T7" fmla="*/ 25 h 1796"/>
                <a:gd name="T8" fmla="*/ 1411 w 1496"/>
                <a:gd name="T9" fmla="*/ 0 h 17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6"/>
                <a:gd name="T16" fmla="*/ 0 h 1796"/>
                <a:gd name="T17" fmla="*/ 1496 w 1496"/>
                <a:gd name="T18" fmla="*/ 1796 h 17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6" h="1796">
                  <a:moveTo>
                    <a:pt x="1471" y="0"/>
                  </a:moveTo>
                  <a:lnTo>
                    <a:pt x="0" y="1771"/>
                  </a:lnTo>
                  <a:lnTo>
                    <a:pt x="25" y="1796"/>
                  </a:lnTo>
                  <a:lnTo>
                    <a:pt x="1496" y="25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5666" y="9824"/>
              <a:ext cx="876" cy="1797"/>
            </a:xfrm>
            <a:custGeom>
              <a:avLst/>
              <a:gdLst>
                <a:gd name="T0" fmla="*/ 0 w 913"/>
                <a:gd name="T1" fmla="*/ 13 h 1797"/>
                <a:gd name="T2" fmla="*/ 840 w 913"/>
                <a:gd name="T3" fmla="*/ 1797 h 1797"/>
                <a:gd name="T4" fmla="*/ 876 w 913"/>
                <a:gd name="T5" fmla="*/ 1772 h 1797"/>
                <a:gd name="T6" fmla="*/ 24 w 913"/>
                <a:gd name="T7" fmla="*/ 0 h 1797"/>
                <a:gd name="T8" fmla="*/ 0 w 913"/>
                <a:gd name="T9" fmla="*/ 13 h 1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1797"/>
                <a:gd name="T17" fmla="*/ 913 w 913"/>
                <a:gd name="T18" fmla="*/ 1797 h 17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1797">
                  <a:moveTo>
                    <a:pt x="0" y="13"/>
                  </a:moveTo>
                  <a:lnTo>
                    <a:pt x="875" y="1797"/>
                  </a:lnTo>
                  <a:lnTo>
                    <a:pt x="913" y="1772"/>
                  </a:lnTo>
                  <a:lnTo>
                    <a:pt x="25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576" y="11162"/>
              <a:ext cx="229" cy="422"/>
            </a:xfrm>
            <a:custGeom>
              <a:avLst/>
              <a:gdLst>
                <a:gd name="T0" fmla="*/ 229 w 228"/>
                <a:gd name="T1" fmla="*/ 422 h 242"/>
                <a:gd name="T2" fmla="*/ 229 w 228"/>
                <a:gd name="T3" fmla="*/ 422 h 242"/>
                <a:gd name="T4" fmla="*/ 217 w 228"/>
                <a:gd name="T5" fmla="*/ 356 h 242"/>
                <a:gd name="T6" fmla="*/ 204 w 228"/>
                <a:gd name="T7" fmla="*/ 267 h 242"/>
                <a:gd name="T8" fmla="*/ 191 w 228"/>
                <a:gd name="T9" fmla="*/ 201 h 242"/>
                <a:gd name="T10" fmla="*/ 166 w 228"/>
                <a:gd name="T11" fmla="*/ 155 h 242"/>
                <a:gd name="T12" fmla="*/ 128 w 228"/>
                <a:gd name="T13" fmla="*/ 89 h 242"/>
                <a:gd name="T14" fmla="*/ 89 w 228"/>
                <a:gd name="T15" fmla="*/ 44 h 242"/>
                <a:gd name="T16" fmla="*/ 51 w 228"/>
                <a:gd name="T17" fmla="*/ 23 h 242"/>
                <a:gd name="T18" fmla="*/ 0 w 228"/>
                <a:gd name="T19" fmla="*/ 0 h 242"/>
                <a:gd name="T20" fmla="*/ 0 w 228"/>
                <a:gd name="T21" fmla="*/ 44 h 242"/>
                <a:gd name="T22" fmla="*/ 38 w 228"/>
                <a:gd name="T23" fmla="*/ 66 h 242"/>
                <a:gd name="T24" fmla="*/ 76 w 228"/>
                <a:gd name="T25" fmla="*/ 89 h 242"/>
                <a:gd name="T26" fmla="*/ 114 w 228"/>
                <a:gd name="T27" fmla="*/ 133 h 242"/>
                <a:gd name="T28" fmla="*/ 141 w 228"/>
                <a:gd name="T29" fmla="*/ 178 h 242"/>
                <a:gd name="T30" fmla="*/ 166 w 228"/>
                <a:gd name="T31" fmla="*/ 221 h 242"/>
                <a:gd name="T32" fmla="*/ 191 w 228"/>
                <a:gd name="T33" fmla="*/ 289 h 242"/>
                <a:gd name="T34" fmla="*/ 204 w 228"/>
                <a:gd name="T35" fmla="*/ 356 h 242"/>
                <a:gd name="T36" fmla="*/ 204 w 228"/>
                <a:gd name="T37" fmla="*/ 422 h 242"/>
                <a:gd name="T38" fmla="*/ 204 w 228"/>
                <a:gd name="T39" fmla="*/ 422 h 242"/>
                <a:gd name="T40" fmla="*/ 229 w 228"/>
                <a:gd name="T41" fmla="*/ 422 h 2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8"/>
                <a:gd name="T64" fmla="*/ 0 h 242"/>
                <a:gd name="T65" fmla="*/ 228 w 228"/>
                <a:gd name="T66" fmla="*/ 242 h 2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8" h="242">
                  <a:moveTo>
                    <a:pt x="228" y="242"/>
                  </a:moveTo>
                  <a:lnTo>
                    <a:pt x="228" y="242"/>
                  </a:lnTo>
                  <a:lnTo>
                    <a:pt x="216" y="204"/>
                  </a:lnTo>
                  <a:lnTo>
                    <a:pt x="203" y="153"/>
                  </a:lnTo>
                  <a:lnTo>
                    <a:pt x="190" y="115"/>
                  </a:lnTo>
                  <a:lnTo>
                    <a:pt x="165" y="89"/>
                  </a:lnTo>
                  <a:lnTo>
                    <a:pt x="127" y="51"/>
                  </a:lnTo>
                  <a:lnTo>
                    <a:pt x="89" y="25"/>
                  </a:lnTo>
                  <a:lnTo>
                    <a:pt x="51" y="13"/>
                  </a:lnTo>
                  <a:lnTo>
                    <a:pt x="0" y="0"/>
                  </a:lnTo>
                  <a:lnTo>
                    <a:pt x="0" y="25"/>
                  </a:lnTo>
                  <a:lnTo>
                    <a:pt x="38" y="38"/>
                  </a:lnTo>
                  <a:lnTo>
                    <a:pt x="76" y="51"/>
                  </a:lnTo>
                  <a:lnTo>
                    <a:pt x="114" y="76"/>
                  </a:lnTo>
                  <a:lnTo>
                    <a:pt x="140" y="102"/>
                  </a:lnTo>
                  <a:lnTo>
                    <a:pt x="165" y="127"/>
                  </a:lnTo>
                  <a:lnTo>
                    <a:pt x="190" y="166"/>
                  </a:lnTo>
                  <a:lnTo>
                    <a:pt x="203" y="204"/>
                  </a:lnTo>
                  <a:lnTo>
                    <a:pt x="203" y="242"/>
                  </a:lnTo>
                  <a:lnTo>
                    <a:pt x="228" y="242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 flipH="1">
              <a:off x="6089" y="11164"/>
              <a:ext cx="220" cy="403"/>
            </a:xfrm>
            <a:custGeom>
              <a:avLst/>
              <a:gdLst>
                <a:gd name="T0" fmla="*/ 220 w 228"/>
                <a:gd name="T1" fmla="*/ 403 h 242"/>
                <a:gd name="T2" fmla="*/ 220 w 228"/>
                <a:gd name="T3" fmla="*/ 403 h 242"/>
                <a:gd name="T4" fmla="*/ 208 w 228"/>
                <a:gd name="T5" fmla="*/ 340 h 242"/>
                <a:gd name="T6" fmla="*/ 196 w 228"/>
                <a:gd name="T7" fmla="*/ 255 h 242"/>
                <a:gd name="T8" fmla="*/ 183 w 228"/>
                <a:gd name="T9" fmla="*/ 192 h 242"/>
                <a:gd name="T10" fmla="*/ 159 w 228"/>
                <a:gd name="T11" fmla="*/ 148 h 242"/>
                <a:gd name="T12" fmla="*/ 123 w 228"/>
                <a:gd name="T13" fmla="*/ 85 h 242"/>
                <a:gd name="T14" fmla="*/ 86 w 228"/>
                <a:gd name="T15" fmla="*/ 42 h 242"/>
                <a:gd name="T16" fmla="*/ 49 w 228"/>
                <a:gd name="T17" fmla="*/ 22 h 242"/>
                <a:gd name="T18" fmla="*/ 0 w 228"/>
                <a:gd name="T19" fmla="*/ 0 h 242"/>
                <a:gd name="T20" fmla="*/ 0 w 228"/>
                <a:gd name="T21" fmla="*/ 42 h 242"/>
                <a:gd name="T22" fmla="*/ 37 w 228"/>
                <a:gd name="T23" fmla="*/ 63 h 242"/>
                <a:gd name="T24" fmla="*/ 73 w 228"/>
                <a:gd name="T25" fmla="*/ 85 h 242"/>
                <a:gd name="T26" fmla="*/ 110 w 228"/>
                <a:gd name="T27" fmla="*/ 127 h 242"/>
                <a:gd name="T28" fmla="*/ 135 w 228"/>
                <a:gd name="T29" fmla="*/ 170 h 242"/>
                <a:gd name="T30" fmla="*/ 159 w 228"/>
                <a:gd name="T31" fmla="*/ 211 h 242"/>
                <a:gd name="T32" fmla="*/ 183 w 228"/>
                <a:gd name="T33" fmla="*/ 276 h 242"/>
                <a:gd name="T34" fmla="*/ 196 w 228"/>
                <a:gd name="T35" fmla="*/ 340 h 242"/>
                <a:gd name="T36" fmla="*/ 196 w 228"/>
                <a:gd name="T37" fmla="*/ 403 h 242"/>
                <a:gd name="T38" fmla="*/ 196 w 228"/>
                <a:gd name="T39" fmla="*/ 403 h 242"/>
                <a:gd name="T40" fmla="*/ 220 w 228"/>
                <a:gd name="T41" fmla="*/ 403 h 2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8"/>
                <a:gd name="T64" fmla="*/ 0 h 242"/>
                <a:gd name="T65" fmla="*/ 228 w 228"/>
                <a:gd name="T66" fmla="*/ 242 h 2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8" h="242">
                  <a:moveTo>
                    <a:pt x="228" y="242"/>
                  </a:moveTo>
                  <a:lnTo>
                    <a:pt x="228" y="242"/>
                  </a:lnTo>
                  <a:lnTo>
                    <a:pt x="216" y="204"/>
                  </a:lnTo>
                  <a:lnTo>
                    <a:pt x="203" y="153"/>
                  </a:lnTo>
                  <a:lnTo>
                    <a:pt x="190" y="115"/>
                  </a:lnTo>
                  <a:lnTo>
                    <a:pt x="165" y="89"/>
                  </a:lnTo>
                  <a:lnTo>
                    <a:pt x="127" y="51"/>
                  </a:lnTo>
                  <a:lnTo>
                    <a:pt x="89" y="25"/>
                  </a:lnTo>
                  <a:lnTo>
                    <a:pt x="51" y="13"/>
                  </a:lnTo>
                  <a:lnTo>
                    <a:pt x="0" y="0"/>
                  </a:lnTo>
                  <a:lnTo>
                    <a:pt x="0" y="25"/>
                  </a:lnTo>
                  <a:lnTo>
                    <a:pt x="38" y="38"/>
                  </a:lnTo>
                  <a:lnTo>
                    <a:pt x="76" y="51"/>
                  </a:lnTo>
                  <a:lnTo>
                    <a:pt x="114" y="76"/>
                  </a:lnTo>
                  <a:lnTo>
                    <a:pt x="140" y="102"/>
                  </a:lnTo>
                  <a:lnTo>
                    <a:pt x="165" y="127"/>
                  </a:lnTo>
                  <a:lnTo>
                    <a:pt x="190" y="166"/>
                  </a:lnTo>
                  <a:lnTo>
                    <a:pt x="203" y="204"/>
                  </a:lnTo>
                  <a:lnTo>
                    <a:pt x="203" y="242"/>
                  </a:lnTo>
                  <a:lnTo>
                    <a:pt x="228" y="242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713577" flipV="1">
              <a:off x="5471" y="10054"/>
              <a:ext cx="345" cy="180"/>
            </a:xfrm>
            <a:custGeom>
              <a:avLst/>
              <a:gdLst>
                <a:gd name="T0" fmla="*/ 345 w 228"/>
                <a:gd name="T1" fmla="*/ 180 h 242"/>
                <a:gd name="T2" fmla="*/ 345 w 228"/>
                <a:gd name="T3" fmla="*/ 180 h 242"/>
                <a:gd name="T4" fmla="*/ 327 w 228"/>
                <a:gd name="T5" fmla="*/ 152 h 242"/>
                <a:gd name="T6" fmla="*/ 307 w 228"/>
                <a:gd name="T7" fmla="*/ 114 h 242"/>
                <a:gd name="T8" fmla="*/ 288 w 228"/>
                <a:gd name="T9" fmla="*/ 86 h 242"/>
                <a:gd name="T10" fmla="*/ 250 w 228"/>
                <a:gd name="T11" fmla="*/ 66 h 242"/>
                <a:gd name="T12" fmla="*/ 192 w 228"/>
                <a:gd name="T13" fmla="*/ 38 h 242"/>
                <a:gd name="T14" fmla="*/ 135 w 228"/>
                <a:gd name="T15" fmla="*/ 19 h 242"/>
                <a:gd name="T16" fmla="*/ 77 w 228"/>
                <a:gd name="T17" fmla="*/ 10 h 242"/>
                <a:gd name="T18" fmla="*/ 0 w 228"/>
                <a:gd name="T19" fmla="*/ 0 h 242"/>
                <a:gd name="T20" fmla="*/ 0 w 228"/>
                <a:gd name="T21" fmla="*/ 19 h 242"/>
                <a:gd name="T22" fmla="*/ 58 w 228"/>
                <a:gd name="T23" fmla="*/ 28 h 242"/>
                <a:gd name="T24" fmla="*/ 115 w 228"/>
                <a:gd name="T25" fmla="*/ 38 h 242"/>
                <a:gd name="T26" fmla="*/ 173 w 228"/>
                <a:gd name="T27" fmla="*/ 57 h 242"/>
                <a:gd name="T28" fmla="*/ 212 w 228"/>
                <a:gd name="T29" fmla="*/ 76 h 242"/>
                <a:gd name="T30" fmla="*/ 250 w 228"/>
                <a:gd name="T31" fmla="*/ 94 h 242"/>
                <a:gd name="T32" fmla="*/ 288 w 228"/>
                <a:gd name="T33" fmla="*/ 123 h 242"/>
                <a:gd name="T34" fmla="*/ 307 w 228"/>
                <a:gd name="T35" fmla="*/ 152 h 242"/>
                <a:gd name="T36" fmla="*/ 307 w 228"/>
                <a:gd name="T37" fmla="*/ 180 h 242"/>
                <a:gd name="T38" fmla="*/ 307 w 228"/>
                <a:gd name="T39" fmla="*/ 180 h 242"/>
                <a:gd name="T40" fmla="*/ 345 w 228"/>
                <a:gd name="T41" fmla="*/ 180 h 2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8"/>
                <a:gd name="T64" fmla="*/ 0 h 242"/>
                <a:gd name="T65" fmla="*/ 228 w 228"/>
                <a:gd name="T66" fmla="*/ 242 h 2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8" h="242">
                  <a:moveTo>
                    <a:pt x="228" y="242"/>
                  </a:moveTo>
                  <a:lnTo>
                    <a:pt x="228" y="242"/>
                  </a:lnTo>
                  <a:lnTo>
                    <a:pt x="216" y="204"/>
                  </a:lnTo>
                  <a:lnTo>
                    <a:pt x="203" y="153"/>
                  </a:lnTo>
                  <a:lnTo>
                    <a:pt x="190" y="115"/>
                  </a:lnTo>
                  <a:lnTo>
                    <a:pt x="165" y="89"/>
                  </a:lnTo>
                  <a:lnTo>
                    <a:pt x="127" y="51"/>
                  </a:lnTo>
                  <a:lnTo>
                    <a:pt x="89" y="25"/>
                  </a:lnTo>
                  <a:lnTo>
                    <a:pt x="51" y="13"/>
                  </a:lnTo>
                  <a:lnTo>
                    <a:pt x="0" y="0"/>
                  </a:lnTo>
                  <a:lnTo>
                    <a:pt x="0" y="25"/>
                  </a:lnTo>
                  <a:lnTo>
                    <a:pt x="38" y="38"/>
                  </a:lnTo>
                  <a:lnTo>
                    <a:pt x="76" y="51"/>
                  </a:lnTo>
                  <a:lnTo>
                    <a:pt x="114" y="76"/>
                  </a:lnTo>
                  <a:lnTo>
                    <a:pt x="140" y="102"/>
                  </a:lnTo>
                  <a:lnTo>
                    <a:pt x="165" y="127"/>
                  </a:lnTo>
                  <a:lnTo>
                    <a:pt x="190" y="166"/>
                  </a:lnTo>
                  <a:lnTo>
                    <a:pt x="203" y="204"/>
                  </a:lnTo>
                  <a:lnTo>
                    <a:pt x="203" y="242"/>
                  </a:lnTo>
                  <a:lnTo>
                    <a:pt x="228" y="242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773" y="11044"/>
              <a:ext cx="51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4636" y="10339"/>
              <a:ext cx="5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Bookman Old Style" panose="02050604050505020204" pitchFamily="18" charset="0"/>
                  <a:cs typeface="Times New Roman" panose="02020603050405020304" pitchFamily="18" charset="0"/>
                </a:rPr>
                <a:t>b</a:t>
              </a:r>
              <a:endParaRPr lang="en-US" altLang="en-US" sz="2400">
                <a:latin typeface="Bookman Old Style" panose="02050604050505020204" pitchFamily="18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945" y="10189"/>
              <a:ext cx="5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Bookman Old Style" panose="020506040505050202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2400">
                <a:latin typeface="Bookman Old Style" panose="02050604050505020204" pitchFamily="18" charset="0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5427" y="10114"/>
              <a:ext cx="5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5299" y="11599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cs typeface="Times New Roman" panose="02020603050405020304" pitchFamily="18" charset="0"/>
                </a:rPr>
                <a:t>c</a:t>
              </a:r>
              <a:endParaRPr lang="en-US" altLang="en-US" sz="2400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4369" y="11179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Bookman Old Style" panose="020506040505050202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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562A1F-3F14-4275-90B7-0BA09E3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68497-1927-479B-B95B-7571F3F23C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lnSpc>
                    <a:spcPct val="135000"/>
                  </a:lnSpc>
                  <a:spcBef>
                    <a:spcPct val="0"/>
                  </a:spcBef>
                  <a:buNone/>
                </a:pPr>
                <a:r>
                  <a:rPr lang="en-US" altLang="en-US" b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Jawab :</a:t>
                </a:r>
                <a:endParaRPr lang="en-US" altLang="en-US" b="1" dirty="0">
                  <a:latin typeface="Bookman Old Style" panose="02050604050505020204" pitchFamily="18" charset="0"/>
                </a:endParaRPr>
              </a:p>
              <a:p>
                <a:pPr>
                  <a:lnSpc>
                    <a:spcPct val="13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8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sv-SE" altLang="en-US" sz="18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 gambar tersebut diketahui bahwa :</a:t>
                </a:r>
                <a:endParaRPr lang="en-US" altLang="en-US" sz="1800" dirty="0">
                  <a:latin typeface="Bookman Old Style" panose="02050604050505020204" pitchFamily="18" charset="0"/>
                </a:endParaRPr>
              </a:p>
              <a:p>
                <a:pPr>
                  <a:lnSpc>
                    <a:spcPct val="135000"/>
                  </a:lnSpc>
                  <a:spcBef>
                    <a:spcPct val="0"/>
                  </a:spcBef>
                  <a:buFontTx/>
                  <a:buNone/>
                </a:pPr>
                <a:r>
                  <a:rPr lang="sv-SE" altLang="en-US" sz="18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s-ES_tradnl" altLang="en-US" sz="1800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s-ES_tradnl" altLang="en-US" sz="18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+  b </a:t>
                </a:r>
                <a:r>
                  <a:rPr lang="es-ES_tradnl" altLang="en-US" sz="1800" dirty="0" err="1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cos</a:t>
                </a:r>
                <a:r>
                  <a:rPr lang="en-US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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_tradnl" altLang="en-US" sz="1800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endParaRPr lang="en-US" altLang="en-US" sz="1800" dirty="0">
                  <a:latin typeface="Bookman Old Style" panose="0205060405050502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35000"/>
                  </a:lnSpc>
                  <a:spcBef>
                    <a:spcPct val="0"/>
                  </a:spcBef>
                  <a:buFontTx/>
                  <a:buNone/>
                </a:pP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c </a:t>
                </a:r>
                <a:r>
                  <a:rPr lang="es-ES_tradnl" altLang="en-US" sz="1800" dirty="0" err="1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cos</a:t>
                </a:r>
                <a:r>
                  <a:rPr lang="en-US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_tradnl" altLang="en-US" sz="1800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  a </a:t>
                </a:r>
                <a:r>
                  <a:rPr lang="es-ES_tradnl" altLang="en-US" sz="1800" dirty="0" err="1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cos</a:t>
                </a:r>
                <a:r>
                  <a:rPr lang="en-US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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_tradnl" altLang="en-US" sz="1800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endParaRPr lang="en-US" altLang="en-US" sz="1800" dirty="0">
                  <a:latin typeface="Bookman Old Style" panose="0205060405050502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35000"/>
                  </a:lnSpc>
                  <a:spcBef>
                    <a:spcPct val="0"/>
                  </a:spcBef>
                  <a:buFontTx/>
                  <a:buNone/>
                </a:pP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b </a:t>
                </a:r>
                <a:r>
                  <a:rPr lang="es-ES_tradnl" altLang="en-US" sz="1800" dirty="0" err="1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cos</a:t>
                </a:r>
                <a:r>
                  <a:rPr lang="en-US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_tradnl" altLang="en-US" sz="1800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 </a:t>
                </a:r>
                <a:r>
                  <a:rPr lang="es-ES_tradnl" altLang="en-US" sz="1800" dirty="0" err="1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cos</a:t>
                </a:r>
                <a:r>
                  <a:rPr lang="en-US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s-ES_tradnl" altLang="en-US" sz="18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c</a:t>
                </a:r>
                <a:endParaRPr lang="en-US" altLang="en-US" sz="1800" dirty="0">
                  <a:latin typeface="Bookman Old Style" panose="0205060405050502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35000"/>
                  </a:lnSpc>
                  <a:spcBef>
                    <a:spcPct val="0"/>
                  </a:spcBef>
                  <a:buFontTx/>
                  <a:buNone/>
                </a:pPr>
                <a:r>
                  <a:rPr lang="es-ES_tradnl" altLang="en-US" sz="1800" i="1" dirty="0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es-ES_tradnl" altLang="en-US" sz="1800" dirty="0" err="1"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atau</a:t>
                </a:r>
                <a:endParaRPr lang="es-ES_tradnl" altLang="en-US" sz="1800" dirty="0">
                  <a:latin typeface="Bookman Old Style" panose="0205060405050502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35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18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18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18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Contoh_2</a:t>
            </a:r>
            <a:r>
              <a:rPr lang="en-ID" dirty="0"/>
              <a:t>(2):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05A357-1CBA-4A54-8C21-4500FADD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5799F-9507-4287-96C7-952753E1C8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altLang="en-US" b="1" dirty="0">
                <a:latin typeface="+mj-lt"/>
              </a:rPr>
              <a:t>Sub </a:t>
            </a:r>
            <a:r>
              <a:rPr lang="en-US" altLang="en-US" b="1" dirty="0" err="1">
                <a:latin typeface="+mj-lt"/>
              </a:rPr>
              <a:t>Pokok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b="1" dirty="0" err="1">
                <a:latin typeface="+mj-lt"/>
              </a:rPr>
              <a:t>Bahasan</a:t>
            </a:r>
            <a:endParaRPr lang="en-US" altLang="en-US" b="1" dirty="0">
              <a:latin typeface="+mj-lt"/>
            </a:endParaRP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Pendahuluan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Solusi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SPL </a:t>
            </a: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dengan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OBE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Review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Sistem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Persamaan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Linear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Solusi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SPL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Invers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matriks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Aturan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Crammer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SPL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Homogen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endParaRPr lang="sv-SE" altLang="en-US" sz="1800" b="1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v-SE" altLang="en-US" sz="1800" b="1" dirty="0">
                <a:latin typeface="+mj-lt"/>
              </a:rPr>
              <a:t>	Beberapa Aplikasi Matriks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Rangkaian listrik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Jaringan Komputer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Model Ekonomi  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dan lain-lain.</a:t>
            </a:r>
            <a:r>
              <a:rPr lang="en-US" altLang="en-US" dirty="0">
                <a:latin typeface="+mj-lt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D"/>
              <a:t>Sistem Persamaan Linear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726542-7EEE-4C44-9FC2-5FC23E3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AED7AA-FFD8-4D85-B51B-3626C23848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Perhatikan </a:t>
                </a:r>
                <a:r>
                  <a:rPr lang="es-ES_tradnl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s-ES_tradnl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1+2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1+3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𝑎𝑐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ES_tradnl" alt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r>
                  <a:rPr lang="es-ES_tradnl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s-ES_tradnl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aturan </a:t>
                </a:r>
                <a:r>
                  <a:rPr lang="es-ES_tradnl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Crammer</a:t>
                </a:r>
                <a:r>
                  <a:rPr lang="es-ES_tradnl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_tradnl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s-ES_tradnl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_tradnl" altLang="en-US" dirty="0" err="1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s-ES_tradnl" alt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3+2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8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Contoh_2</a:t>
            </a:r>
            <a:r>
              <a:rPr lang="en-ID" dirty="0"/>
              <a:t>(3)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59825C-3647-4866-8134-E86051A7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D68F0-C08D-459B-8CF2-6CBA980934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r>
                  <a:rPr lang="en-US" dirty="0" err="1"/>
                  <a:t>terbukti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Contoh_2</a:t>
            </a:r>
            <a:r>
              <a:rPr lang="en-ID" dirty="0"/>
              <a:t>(4)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3EFBC-7545-47B1-83B7-A3F0A892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3BF32-B75E-4805-BD03-B637676953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4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609600" indent="-609600">
                  <a:lnSpc>
                    <a:spcPct val="100000"/>
                  </a:lnSpc>
                  <a:spcBef>
                    <a:spcPts val="0"/>
                  </a:spcBef>
                  <a:buAutoNum type="arabicPeriod"/>
                </a:pPr>
                <a:r>
                  <a:rPr lang="en-US" altLang="en-US" sz="1800" dirty="0"/>
                  <a:t>Tentukan </a:t>
                </a:r>
                <a:r>
                  <a:rPr lang="en-US" altLang="en-US" sz="1800" dirty="0" err="1"/>
                  <a:t>solusi</a:t>
                </a:r>
                <a:r>
                  <a:rPr lang="en-US" altLang="en-US" sz="1800" dirty="0"/>
                  <a:t> SPL </a:t>
                </a:r>
                <a:r>
                  <a:rPr lang="en-US" altLang="en-US" sz="1800" dirty="0" err="1"/>
                  <a:t>berikut</a:t>
                </a:r>
                <a:r>
                  <a:rPr lang="en-US" altLang="en-US" sz="1800" dirty="0"/>
                  <a:t> : </a:t>
                </a:r>
              </a:p>
              <a:p>
                <a:pPr marL="292608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en-US" i="1" dirty="0">
                                  <a:latin typeface="Bookman Old Style" panose="02050604050505020204" pitchFamily="18" charset="0"/>
                                </a:rPr>
                                <m:t>	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>
                                  <a:latin typeface="Bookman Old Style" panose="0205060405050502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−8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Bookman Old Style" panose="0205060405050502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0" dirty="0" smtClean="0">
                                  <a:latin typeface="Bookman Old Style" panose="02050604050505020204" pitchFamily="18" charset="0"/>
                                </a:rPr>
                                <m:t>=12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>
                                  <a:latin typeface="Bookman Old Style" panose="0205060405050502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−6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 = 9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Bookman Old Style" panose="0205060405050502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+2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1" dirty="0" smtClean="0">
                                  <a:latin typeface="Bookman Old Style" panose="02050604050505020204" pitchFamily="18" charset="0"/>
                                </a:rPr>
                                <m:t> =−4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Bookman Old Style" panose="0205060405050502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 marL="609600" indent="-609600">
                  <a:lnSpc>
                    <a:spcPct val="100000"/>
                  </a:lnSpc>
                  <a:spcBef>
                    <a:spcPts val="0"/>
                  </a:spcBef>
                  <a:buAutoNum type="arabicPeriod"/>
                </a:pPr>
                <a:r>
                  <a:rPr lang="en-US" altLang="en-US" sz="1800" dirty="0" err="1"/>
                  <a:t>Tentukan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solusi</a:t>
                </a:r>
                <a:r>
                  <a:rPr lang="en-US" altLang="en-US" sz="1800" dirty="0"/>
                  <a:t> SPL:</a:t>
                </a:r>
              </a:p>
              <a:p>
                <a:pPr marL="292608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i="1" dirty="0">
                                <a:latin typeface="Bookman Old Style" panose="02050604050505020204" pitchFamily="18" charset="0"/>
                              </a:rPr>
                              <m:t>	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– 2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– 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+ 3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= 4</m:t>
                            </m:r>
                            <m:r>
                              <m:rPr>
                                <m:nor/>
                              </m:rPr>
                              <a:rPr lang="en-ID" alt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+ 2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= 1</m:t>
                            </m:r>
                            <m:r>
                              <m:rPr>
                                <m:nor/>
                              </m:rPr>
                              <a:rPr lang="nl-NL" altLang="en-US" dirty="0"/>
                              <m:t> </m:t>
                            </m:r>
                          </m:e>
                          <m:e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–2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+		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–2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– 4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l-NL" altLang="en-US" i="1" dirty="0">
                                <a:latin typeface="Cambria Math" panose="02040503050406030204" pitchFamily="18" charset="0"/>
                              </a:rPr>
                              <m:t> = –2 </m:t>
                            </m:r>
                            <m:r>
                              <m:rPr>
                                <m:nor/>
                              </m:rPr>
                              <a:rPr lang="nl-NL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en-US" dirty="0"/>
              </a:p>
              <a:p>
                <a:pPr marL="609600" indent="-609600">
                  <a:lnSpc>
                    <a:spcPct val="100000"/>
                  </a:lnSpc>
                  <a:spcBef>
                    <a:spcPts val="0"/>
                  </a:spcBef>
                  <a:buAutoNum type="arabicPeriod"/>
                </a:pPr>
                <a:r>
                  <a:rPr lang="en-US" altLang="en-US" sz="1800" dirty="0" err="1"/>
                  <a:t>Tentukan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solusi</a:t>
                </a:r>
                <a:r>
                  <a:rPr lang="en-US" altLang="en-US" sz="1800" dirty="0"/>
                  <a:t> SPL </a:t>
                </a:r>
                <a:r>
                  <a:rPr lang="en-US" altLang="en-US" sz="1800" dirty="0" err="1"/>
                  <a:t>homogen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berikut</a:t>
                </a:r>
                <a:r>
                  <a:rPr lang="en-US" altLang="en-US" sz="1800" dirty="0"/>
                  <a:t>:</a:t>
                </a:r>
              </a:p>
              <a:p>
                <a:pPr marL="17653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1800" dirty="0"/>
                  <a:t>	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800" b="0" dirty="0"/>
                  <a:t> </a:t>
                </a:r>
              </a:p>
              <a:p>
                <a:pPr marL="17653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800" dirty="0"/>
                  <a:t> </a:t>
                </a:r>
              </a:p>
              <a:p>
                <a:pPr marL="17653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en-US" sz="1800" b="0" dirty="0"/>
                  <a:t> </a:t>
                </a:r>
              </a:p>
              <a:p>
                <a:pPr marL="17653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+18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800" dirty="0"/>
                  <a:t> </a:t>
                </a:r>
              </a:p>
              <a:p>
                <a:pPr marL="609600" indent="-609600">
                  <a:lnSpc>
                    <a:spcPct val="80000"/>
                  </a:lnSpc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 marL="609600" indent="-609600">
                  <a:lnSpc>
                    <a:spcPct val="80000"/>
                  </a:lnSpc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>
                  <a:spcBef>
                    <a:spcPts val="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091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E5BC08-6833-4411-9074-15679DD2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9F1FF-A63E-4B36-98F5-65252B398D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1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609600" indent="-609600">
                  <a:buNone/>
                </a:pPr>
                <a:r>
                  <a:rPr lang="en-US" altLang="en-US" sz="1600" b="1" dirty="0">
                    <a:latin typeface="+mj-lt"/>
                  </a:rPr>
                  <a:t>4. </a:t>
                </a:r>
                <a:r>
                  <a:rPr lang="en-US" altLang="en-US" sz="1600" b="1" dirty="0" err="1">
                    <a:latin typeface="+mj-lt"/>
                  </a:rPr>
                  <a:t>Diketahui</a:t>
                </a:r>
                <a:r>
                  <a:rPr lang="en-US" altLang="en-US" sz="1600" b="1" dirty="0">
                    <a:latin typeface="+mj-lt"/>
                  </a:rPr>
                  <a:t> SPL  </a:t>
                </a:r>
                <a:r>
                  <a:rPr lang="en-US" altLang="en-US" sz="1600" b="1" i="1" dirty="0">
                    <a:latin typeface="+mj-lt"/>
                  </a:rPr>
                  <a:t>AX = B</a:t>
                </a:r>
                <a:r>
                  <a:rPr lang="en-US" altLang="en-US" sz="1600" b="1" dirty="0">
                    <a:latin typeface="+mj-lt"/>
                  </a:rPr>
                  <a:t>   </a:t>
                </a:r>
              </a:p>
              <a:p>
                <a:pPr marL="609600" indent="-609600"/>
                <a14:m>
                  <m:oMath xmlns:m="http://schemas.openxmlformats.org/officeDocument/2006/math"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1600" b="1" dirty="0">
                  <a:latin typeface="+mj-lt"/>
                </a:endParaRPr>
              </a:p>
              <a:p>
                <a:pPr marL="609600" indent="-609600">
                  <a:buNone/>
                </a:pPr>
                <a:r>
                  <a:rPr lang="en-US" altLang="en-US" sz="1600" b="1" dirty="0">
                    <a:latin typeface="+mj-lt"/>
                  </a:rPr>
                  <a:t>    </a:t>
                </a:r>
                <a:r>
                  <a:rPr lang="en-US" altLang="en-US" sz="1600" dirty="0" err="1">
                    <a:latin typeface="+mj-lt"/>
                  </a:rPr>
                  <a:t>Tentukan</a:t>
                </a:r>
                <a:r>
                  <a:rPr lang="en-US" altLang="en-US" sz="1600" dirty="0">
                    <a:latin typeface="+mj-lt"/>
                  </a:rPr>
                  <a:t> </a:t>
                </a:r>
                <a:r>
                  <a:rPr lang="en-US" altLang="en-US" sz="1600" dirty="0" err="1">
                    <a:latin typeface="+mj-lt"/>
                  </a:rPr>
                  <a:t>solusi</a:t>
                </a:r>
                <a:r>
                  <a:rPr lang="en-US" altLang="en-US" sz="1600" dirty="0">
                    <a:latin typeface="+mj-lt"/>
                  </a:rPr>
                  <a:t> SPL di </a:t>
                </a:r>
                <a:r>
                  <a:rPr lang="en-US" altLang="en-US" sz="1600" dirty="0" err="1">
                    <a:latin typeface="+mj-lt"/>
                  </a:rPr>
                  <a:t>atas</a:t>
                </a:r>
                <a:r>
                  <a:rPr lang="en-US" altLang="en-US" sz="1600" dirty="0">
                    <a:latin typeface="+mj-lt"/>
                  </a:rPr>
                  <a:t> </a:t>
                </a:r>
                <a:r>
                  <a:rPr lang="en-US" altLang="en-US" sz="1600" dirty="0" err="1">
                    <a:latin typeface="+mj-lt"/>
                  </a:rPr>
                  <a:t>dengan</a:t>
                </a:r>
                <a:r>
                  <a:rPr lang="en-US" altLang="en-US" sz="1600" dirty="0">
                    <a:latin typeface="+mj-lt"/>
                  </a:rPr>
                  <a:t> </a:t>
                </a:r>
                <a:r>
                  <a:rPr lang="en-US" altLang="en-US" sz="1600" dirty="0" err="1">
                    <a:latin typeface="+mj-lt"/>
                  </a:rPr>
                  <a:t>menggunakan</a:t>
                </a:r>
                <a:r>
                  <a:rPr lang="en-US" altLang="en-US" sz="1600" dirty="0">
                    <a:latin typeface="+mj-lt"/>
                  </a:rPr>
                  <a:t> :</a:t>
                </a:r>
              </a:p>
              <a:p>
                <a:pPr marL="990600" lvl="1" indent="-533400"/>
                <a:r>
                  <a:rPr lang="en-US" altLang="en-US" sz="1600" dirty="0" err="1">
                    <a:latin typeface="+mj-lt"/>
                  </a:rPr>
                  <a:t>operasi</a:t>
                </a:r>
                <a:r>
                  <a:rPr lang="en-US" altLang="en-US" sz="1600" dirty="0">
                    <a:latin typeface="+mj-lt"/>
                  </a:rPr>
                  <a:t> </a:t>
                </a:r>
                <a:r>
                  <a:rPr lang="en-US" altLang="en-US" sz="1600" dirty="0" err="1">
                    <a:latin typeface="+mj-lt"/>
                  </a:rPr>
                  <a:t>baris</a:t>
                </a:r>
                <a:r>
                  <a:rPr lang="en-US" altLang="en-US" sz="1600" dirty="0">
                    <a:latin typeface="+mj-lt"/>
                  </a:rPr>
                  <a:t> </a:t>
                </a:r>
                <a:r>
                  <a:rPr lang="en-US" altLang="en-US" sz="1600" dirty="0" err="1">
                    <a:latin typeface="+mj-lt"/>
                  </a:rPr>
                  <a:t>elementer</a:t>
                </a:r>
                <a:r>
                  <a:rPr lang="en-US" altLang="en-US" sz="1600" dirty="0">
                    <a:latin typeface="+mj-lt"/>
                  </a:rPr>
                  <a:t> (OBE )</a:t>
                </a:r>
              </a:p>
              <a:p>
                <a:pPr marL="990600" lvl="1" indent="-533400"/>
                <a:r>
                  <a:rPr lang="en-US" altLang="en-US" sz="1600" dirty="0">
                    <a:latin typeface="+mj-lt"/>
                  </a:rPr>
                  <a:t>Invers </a:t>
                </a:r>
                <a:r>
                  <a:rPr lang="en-US" altLang="en-US" sz="1600" dirty="0" err="1">
                    <a:latin typeface="+mj-lt"/>
                  </a:rPr>
                  <a:t>matrik</a:t>
                </a:r>
                <a:endParaRPr lang="en-US" altLang="en-US" sz="1600" dirty="0">
                  <a:latin typeface="+mj-lt"/>
                </a:endParaRPr>
              </a:p>
              <a:p>
                <a:pPr marL="990600" lvl="1" indent="-533400"/>
                <a:r>
                  <a:rPr lang="en-US" altLang="en-US" sz="1600" dirty="0" err="1">
                    <a:latin typeface="+mj-lt"/>
                  </a:rPr>
                  <a:t>Aturan</a:t>
                </a:r>
                <a:r>
                  <a:rPr lang="en-US" altLang="en-US" sz="1600" dirty="0">
                    <a:latin typeface="+mj-lt"/>
                  </a:rPr>
                  <a:t> Cramer</a:t>
                </a:r>
              </a:p>
              <a:p>
                <a:pPr marL="609600" indent="-609600">
                  <a:buNone/>
                </a:pPr>
                <a:r>
                  <a:rPr lang="en-US" altLang="en-US" sz="1600" dirty="0">
                    <a:latin typeface="+mj-lt"/>
                  </a:rPr>
                  <a:t>5. </a:t>
                </a:r>
                <a:r>
                  <a:rPr lang="en-US" altLang="en-US" sz="1600" dirty="0" err="1">
                    <a:latin typeface="+mj-lt"/>
                  </a:rPr>
                  <a:t>Diketahui</a:t>
                </a:r>
                <a:r>
                  <a:rPr lang="en-US" altLang="en-US" sz="1600" dirty="0">
                    <a:latin typeface="+mj-lt"/>
                  </a:rPr>
                  <a:t>  </a:t>
                </a:r>
              </a:p>
              <a:p>
                <a:pPr marL="609600" indent="-6096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altLang="en-US" sz="1600" dirty="0">
                  <a:latin typeface="+mj-lt"/>
                </a:endParaRPr>
              </a:p>
              <a:p>
                <a:pPr marL="609600" indent="-609600">
                  <a:buNone/>
                </a:pPr>
                <a:r>
                  <a:rPr lang="sv-SE" altLang="en-US" sz="1600" dirty="0">
                    <a:latin typeface="+mj-lt"/>
                  </a:rPr>
                  <a:t>   Tentukan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sv-SE" altLang="en-US" sz="1600" dirty="0">
                    <a:latin typeface="+mj-lt"/>
                  </a:rPr>
                  <a:t> yang memenuhi.</a:t>
                </a:r>
                <a:endParaRPr lang="en-US" altLang="en-US" sz="1600" dirty="0">
                  <a:latin typeface="+mj-lt"/>
                </a:endParaRPr>
              </a:p>
              <a:p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LATIHAN(2)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8E308-60DF-411D-A755-BDD9F2A3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06FF-D94C-497E-B807-31C0B29FEB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dirty="0">
                    <a:latin typeface="+mj-lt"/>
                  </a:rPr>
                  <a:t>6. SPL </a:t>
                </a:r>
                <a:r>
                  <a:rPr lang="en-US" altLang="en-US" sz="1800" dirty="0" err="1">
                    <a:latin typeface="+mj-lt"/>
                  </a:rPr>
                  <a:t>homogen</a:t>
                </a:r>
                <a:r>
                  <a:rPr lang="en-US" altLang="en-US" sz="1800" dirty="0">
                    <a:latin typeface="+mj-lt"/>
                  </a:rPr>
                  <a:t> (</a:t>
                </a:r>
                <a:r>
                  <a:rPr lang="en-US" altLang="en-US" sz="1800" dirty="0" err="1">
                    <a:latin typeface="+mj-lt"/>
                  </a:rPr>
                  <a:t>dengan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peubah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i="1" dirty="0">
                    <a:latin typeface="+mj-lt"/>
                  </a:rPr>
                  <a:t>p</a:t>
                </a:r>
                <a:r>
                  <a:rPr lang="en-US" altLang="en-US" sz="1800" dirty="0">
                    <a:latin typeface="+mj-lt"/>
                  </a:rPr>
                  <a:t>,</a:t>
                </a:r>
                <a:r>
                  <a:rPr lang="en-US" altLang="en-US" sz="1800" i="1" dirty="0">
                    <a:latin typeface="+mj-lt"/>
                  </a:rPr>
                  <a:t> q</a:t>
                </a:r>
                <a:r>
                  <a:rPr lang="en-US" altLang="en-US" sz="1800" dirty="0">
                    <a:latin typeface="+mj-lt"/>
                  </a:rPr>
                  <a:t>, dan </a:t>
                </a:r>
                <a:r>
                  <a:rPr lang="en-US" altLang="en-US" sz="1800" i="1" dirty="0">
                    <a:latin typeface="+mj-lt"/>
                  </a:rPr>
                  <a:t>r</a:t>
                </a:r>
                <a:r>
                  <a:rPr lang="en-US" altLang="en-US" sz="1800" dirty="0">
                    <a:latin typeface="+mj-lt"/>
                  </a:rPr>
                  <a:t>)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altLang="en-US" sz="1800" dirty="0">
                  <a:latin typeface="+mj-lt"/>
                </a:endParaRP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1800" b="0" dirty="0">
                  <a:latin typeface="+mj-lt"/>
                </a:endParaRP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altLang="en-US" sz="1800" dirty="0">
                  <a:latin typeface="+mj-lt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dirty="0">
                    <a:latin typeface="+mj-lt"/>
                  </a:rPr>
                  <a:t>   </a:t>
                </a:r>
                <a:r>
                  <a:rPr lang="en-US" altLang="en-US" sz="1800" dirty="0" err="1">
                    <a:latin typeface="+mj-lt"/>
                  </a:rPr>
                  <a:t>Tentukan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nilai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i="1" dirty="0">
                    <a:latin typeface="+mj-lt"/>
                  </a:rPr>
                  <a:t>k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sehingga</a:t>
                </a:r>
                <a:r>
                  <a:rPr lang="it-IT" altLang="en-US" sz="1800" dirty="0">
                    <a:latin typeface="+mj-lt"/>
                  </a:rPr>
                  <a:t> SPL punya solusi tunggal 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it-IT" altLang="en-US" sz="1800" dirty="0">
                  <a:latin typeface="+mj-lt"/>
                </a:endParaRPr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1800" dirty="0">
                  <a:latin typeface="+mj-lt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dirty="0">
                    <a:latin typeface="+mj-lt"/>
                  </a:rPr>
                  <a:t>7. </a:t>
                </a:r>
                <a:r>
                  <a:rPr lang="en-US" altLang="en-US" sz="1800" dirty="0" err="1">
                    <a:latin typeface="+mj-lt"/>
                  </a:rPr>
                  <a:t>Misalkan</a:t>
                </a:r>
                <a:r>
                  <a:rPr lang="en-US" altLang="en-US" sz="180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1800" dirty="0">
                  <a:latin typeface="+mj-lt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dirty="0">
                    <a:latin typeface="+mj-lt"/>
                  </a:rPr>
                  <a:t>    </a:t>
                </a:r>
                <a:r>
                  <a:rPr lang="en-US" altLang="en-US" sz="1800" dirty="0" err="1">
                    <a:latin typeface="+mj-lt"/>
                  </a:rPr>
                  <a:t>Tentukan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vektor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tak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nol</a:t>
                </a:r>
                <a:r>
                  <a:rPr lang="en-US" altLang="en-US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sehingga</a:t>
                </a:r>
                <a:r>
                  <a:rPr lang="en-US" altLang="en-US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⃑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=6</m:t>
                    </m:r>
                    <m:acc>
                      <m:accPr>
                        <m:chr m:val="⃑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en-US" sz="1800" dirty="0">
                  <a:latin typeface="+mj-lt"/>
                </a:endParaRPr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180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altLang="en-US" sz="180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LATIHAN(3)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EA451E-2E67-414B-AFF6-FC2402AB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50DAC-C9E3-4F56-A586-A16D3767E3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A97B58-47FF-4DF0-A395-67964C986D61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6" name="Picture 5" descr="A view of a city&#10;&#10;Description automatically generated">
              <a:extLst>
                <a:ext uri="{FF2B5EF4-FFF2-40B4-BE49-F238E27FC236}">
                  <a16:creationId xmlns:a16="http://schemas.microsoft.com/office/drawing/2014/main" id="{D88C9B73-5B5D-4194-B11A-99A3DA364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7" name="Picture 6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FBC92B5B-54E5-4C17-BB0B-31991BB83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B52B74-CC0E-48FA-A3CD-A1781CB02DC5}"/>
              </a:ext>
            </a:extLst>
          </p:cNvPr>
          <p:cNvSpPr txBox="1"/>
          <p:nvPr/>
        </p:nvSpPr>
        <p:spPr>
          <a:xfrm>
            <a:off x="4191455" y="5165139"/>
            <a:ext cx="3809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7B1A-4DAE-4933-ADEA-EC67DC6A58B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1D49B7-BA5F-4D48-BCBD-15F2E6E0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6D4900-2608-4903-874E-48F5E9E148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8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Jika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sistem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persamaan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linear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terdiri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dari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persamaan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variable,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maka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bentuk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umum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sistem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persamaan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linear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tersebut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adalah</a:t>
                </a:r>
                <a:endParaRPr lang="en-ID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n-ID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ID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ID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ID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n-ID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Sistem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persamaan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linear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diatas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dapat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dituliskan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dalam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bentuk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perkalian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matriks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D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sbb</a:t>
                </a:r>
                <a:r>
                  <a:rPr lang="en-ID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  <a:p>
                <a:endParaRPr lang="en-ID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364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Review SPL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7314D0-0A43-411D-962E-849BCA2B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3A5B3-6A32-4FD2-BC82-76E48B070A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spcBef>
                    <a:spcPts val="600"/>
                  </a:spcBef>
                  <a:buNone/>
                </a:pPr>
                <a:r>
                  <a:rPr lang="en-US" altLang="en-US" sz="2000" dirty="0">
                    <a:latin typeface="+mj-lt"/>
                  </a:rPr>
                  <a:t>Tinjau </a:t>
                </a:r>
                <a:r>
                  <a:rPr lang="en-US" altLang="en-US" sz="2000" dirty="0" err="1">
                    <a:latin typeface="+mj-lt"/>
                  </a:rPr>
                  <a:t>sistem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persamaan</a:t>
                </a:r>
                <a:r>
                  <a:rPr lang="en-US" altLang="en-US" sz="2000" dirty="0">
                    <a:latin typeface="+mj-lt"/>
                  </a:rPr>
                  <a:t> linear </a:t>
                </a:r>
                <a:r>
                  <a:rPr lang="en-US" altLang="en-US" sz="2000" dirty="0" err="1">
                    <a:latin typeface="+mj-lt"/>
                  </a:rPr>
                  <a:t>dengan</a:t>
                </a:r>
                <a:r>
                  <a:rPr lang="en-US" alt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 err="1">
                    <a:latin typeface="+mj-lt"/>
                  </a:rPr>
                  <a:t>persamaan</a:t>
                </a:r>
                <a:r>
                  <a:rPr lang="en-US" alt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000" dirty="0">
                    <a:latin typeface="+mj-lt"/>
                  </a:rPr>
                  <a:t> variable </a:t>
                </a:r>
                <a:r>
                  <a:rPr lang="en-US" altLang="en-US" sz="2000" dirty="0" err="1">
                    <a:latin typeface="+mj-lt"/>
                  </a:rPr>
                  <a:t>berikut</a:t>
                </a:r>
                <a:endParaRPr lang="en-US" alt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  <a:buNone/>
                </a:pPr>
                <a:endParaRPr lang="en-US" alt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altLang="en-US" sz="2000" dirty="0" err="1">
                    <a:latin typeface="+mj-lt"/>
                  </a:rPr>
                  <a:t>atau</a:t>
                </a:r>
                <a:endParaRPr lang="en-US" alt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i="1" dirty="0">
                  <a:latin typeface="+mj-lt"/>
                </a:endParaRPr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altLang="en-US" sz="2000" dirty="0" err="1">
                    <a:latin typeface="+mj-lt"/>
                  </a:rPr>
                  <a:t>Jika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kedua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ruas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dikalikan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dengan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alt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000" i="1" dirty="0">
                    <a:latin typeface="+mj-lt"/>
                  </a:rPr>
                  <a:t>, </a:t>
                </a:r>
                <a:r>
                  <a:rPr lang="en-US" altLang="en-US" sz="2000" dirty="0" err="1">
                    <a:latin typeface="+mj-lt"/>
                  </a:rPr>
                  <a:t>maka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persamaan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diatas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dapat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dituliskan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sebagai</a:t>
                </a:r>
                <a:endParaRPr lang="en-US" altLang="en-US" sz="2000" i="1" dirty="0">
                  <a:latin typeface="+mj-lt"/>
                </a:endParaRPr>
              </a:p>
              <a:p>
                <a:pPr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alt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 =</m:t>
                      </m:r>
                      <m:sSup>
                        <m:sSupPr>
                          <m:ctrlPr>
                            <a:rPr lang="en-ID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alt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altLang="en-US" sz="2000" dirty="0" err="1">
                    <a:latin typeface="+mj-lt"/>
                  </a:rPr>
                  <a:t>Karena</a:t>
                </a:r>
                <a:r>
                  <a:rPr lang="en-US" alt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alt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D" alt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alt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D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+mj-lt"/>
                  </a:rPr>
                  <a:t>maka	</a:t>
                </a:r>
                <a:endParaRPr lang="en-US" altLang="en-US" sz="2000" i="1" dirty="0">
                  <a:latin typeface="+mj-lt"/>
                </a:endParaRPr>
              </a:p>
              <a:p>
                <a:pPr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ID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alt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altLang="en-US" sz="2000" dirty="0" err="1">
                    <a:latin typeface="+mj-lt"/>
                  </a:rPr>
                  <a:t>Ingat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bahwa</a:t>
                </a:r>
                <a:r>
                  <a:rPr lang="en-US" altLang="en-US" sz="2000" dirty="0">
                    <a:latin typeface="+mj-lt"/>
                  </a:rPr>
                  <a:t>  </a:t>
                </a:r>
                <a:r>
                  <a:rPr lang="en-US" altLang="en-US" sz="2000" dirty="0" err="1">
                    <a:latin typeface="+mj-lt"/>
                  </a:rPr>
                  <a:t>suatu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matriks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i="1" dirty="0">
                    <a:latin typeface="+mj-lt"/>
                  </a:rPr>
                  <a:t>A</a:t>
                </a:r>
                <a:r>
                  <a:rPr lang="en-US" altLang="en-US" sz="2000" dirty="0">
                    <a:latin typeface="+mj-lt"/>
                  </a:rPr>
                  <a:t>  </a:t>
                </a:r>
                <a:r>
                  <a:rPr lang="en-US" altLang="en-US" sz="2000" dirty="0" err="1">
                    <a:latin typeface="+mj-lt"/>
                  </a:rPr>
                  <a:t>mempunyai</a:t>
                </a:r>
                <a:r>
                  <a:rPr lang="en-US" altLang="en-US" sz="2000" dirty="0">
                    <a:latin typeface="+mj-lt"/>
                  </a:rPr>
                  <a:t>  invers </a:t>
                </a:r>
                <a:r>
                  <a:rPr lang="en-US" altLang="en-US" sz="2000" dirty="0" err="1">
                    <a:latin typeface="+mj-lt"/>
                  </a:rPr>
                  <a:t>jika</a:t>
                </a:r>
                <a:r>
                  <a:rPr lang="en-US" altLang="en-US" sz="2000" dirty="0">
                    <a:latin typeface="+mj-lt"/>
                  </a:rPr>
                  <a:t>  </a:t>
                </a:r>
                <a:r>
                  <a:rPr lang="en-US" altLang="en-US" sz="2000" dirty="0" err="1">
                    <a:latin typeface="+mj-lt"/>
                  </a:rPr>
                  <a:t>dan</a:t>
                </a:r>
                <a:r>
                  <a:rPr lang="en-US" altLang="en-US" sz="2000" dirty="0">
                    <a:latin typeface="+mj-lt"/>
                  </a:rPr>
                  <a:t>  </a:t>
                </a:r>
                <a:r>
                  <a:rPr lang="en-US" altLang="en-US" sz="2000" dirty="0" err="1">
                    <a:latin typeface="+mj-lt"/>
                  </a:rPr>
                  <a:t>hanya</a:t>
                </a:r>
                <a:r>
                  <a:rPr lang="en-US" altLang="en-US" sz="2000" dirty="0">
                    <a:latin typeface="+mj-lt"/>
                  </a:rPr>
                  <a:t>  </a:t>
                </a:r>
                <a:r>
                  <a:rPr lang="en-US" altLang="en-US" sz="2000" dirty="0" err="1">
                    <a:latin typeface="+mj-lt"/>
                  </a:rPr>
                  <a:t>jika</a:t>
                </a:r>
                <a:r>
                  <a:rPr lang="en-US" altLang="en-US" sz="20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0.  </m:t>
                    </m:r>
                  </m:oMath>
                </a14:m>
                <a:endParaRPr lang="en-US" altLang="en-US" sz="200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73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Bookman Old Style" panose="02050604050505020204" pitchFamily="18" charset="0"/>
              </a:rPr>
              <a:t>Solusi</a:t>
            </a:r>
            <a:r>
              <a:rPr lang="en-US" altLang="en-US" dirty="0">
                <a:latin typeface="Bookman Old Style" panose="02050604050505020204" pitchFamily="18" charset="0"/>
              </a:rPr>
              <a:t> SPL </a:t>
            </a:r>
            <a:r>
              <a:rPr lang="en-US" altLang="en-US" dirty="0" err="1">
                <a:latin typeface="Bookman Old Style" panose="02050604050505020204" pitchFamily="18" charset="0"/>
              </a:rPr>
              <a:t>dengan</a:t>
            </a:r>
            <a:r>
              <a:rPr lang="en-US" altLang="en-US" dirty="0">
                <a:latin typeface="Bookman Old Style" panose="02050604050505020204" pitchFamily="18" charset="0"/>
              </a:rPr>
              <a:t> </a:t>
            </a:r>
            <a:r>
              <a:rPr lang="en-US" altLang="en-US" dirty="0" err="1">
                <a:latin typeface="Bookman Old Style" panose="02050604050505020204" pitchFamily="18" charset="0"/>
              </a:rPr>
              <a:t>Matriks</a:t>
            </a:r>
            <a:r>
              <a:rPr lang="en-US" altLang="en-US" dirty="0">
                <a:latin typeface="Bookman Old Style" panose="02050604050505020204" pitchFamily="18" charset="0"/>
              </a:rPr>
              <a:t> Invers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64439D-C3D3-4539-957A-9DE47549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B6D7-85E1-40AB-B14F-40B1492948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8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b="1" dirty="0">
                    <a:latin typeface="Bookman Old Style" panose="02050604050505020204" pitchFamily="18" charset="0"/>
                  </a:rPr>
                  <a:t>Contoh 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dirty="0">
                    <a:latin typeface="Bookman Old Style" panose="02050604050505020204" pitchFamily="18" charset="0"/>
                  </a:rPr>
                  <a:t>	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Tentukan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solusi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dari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SPL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berikut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: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	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dirty="0">
                                  <a:latin typeface="Bookman Old Style" panose="0205060405050502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dirty="0">
                                  <a:latin typeface="Bookman Old Style" panose="02050604050505020204" pitchFamily="18" charset="0"/>
                                </a:rPr>
                                <m:t>   =   4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dirty="0">
                                  <a:latin typeface="Bookman Old Style" panose="02050604050505020204" pitchFamily="18" charset="0"/>
                                </a:rPr>
                                <m:t> –  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dirty="0">
                                  <a:latin typeface="Bookman Old Style" panose="02050604050505020204" pitchFamily="18" charset="0"/>
                                </a:rPr>
                                <m:t>  = –1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1800" dirty="0">
                                  <a:latin typeface="Bookman Old Style" panose="0205060405050502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i="1" dirty="0">
                                  <a:latin typeface="Bookman Old Style" panose="0205060405050502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en-US" sz="1800" dirty="0">
                                  <a:latin typeface="Bookman Old Style" panose="02050604050505020204" pitchFamily="18" charset="0"/>
                                </a:rPr>
                                <m:t>  = 7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1800" i="1" dirty="0">
                  <a:latin typeface="Bookman Old Style" panose="02050604050505020204" pitchFamily="18" charset="0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i="1" dirty="0">
                    <a:latin typeface="Bookman Old Style" panose="02050604050505020204" pitchFamily="18" charset="0"/>
                  </a:rPr>
                  <a:t>	</a:t>
                </a:r>
                <a:r>
                  <a:rPr lang="en-US" altLang="en-US" sz="1800" b="1" dirty="0" err="1">
                    <a:latin typeface="Bookman Old Style" panose="02050604050505020204" pitchFamily="18" charset="0"/>
                  </a:rPr>
                  <a:t>Jawab</a:t>
                </a:r>
                <a:r>
                  <a:rPr lang="en-US" altLang="en-US" sz="1800" b="1" dirty="0">
                    <a:latin typeface="Bookman Old Style" panose="02050604050505020204" pitchFamily="18" charset="0"/>
                  </a:rPr>
                  <a:t> 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dirty="0">
                    <a:latin typeface="Bookman Old Style" panose="02050604050505020204" pitchFamily="18" charset="0"/>
                  </a:rPr>
                  <a:t>	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Perhatikan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bahwa</a:t>
                </a:r>
                <a:endParaRPr lang="en-US" altLang="en-US" sz="1800" dirty="0">
                  <a:latin typeface="Bookman Old Style" panose="02050604050505020204" pitchFamily="18" charset="0"/>
                </a:endParaRPr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1800" dirty="0">
                  <a:latin typeface="Bookman Old Style" panose="02050604050505020204" pitchFamily="18" charset="0"/>
                </a:endParaRP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−0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=−1+0+2=1</m:t>
                      </m:r>
                    </m:oMath>
                  </m:oMathPara>
                </a14:m>
                <a:endParaRPr lang="en-US" altLang="en-US" sz="1800" dirty="0">
                  <a:latin typeface="Bookman Old Style" panose="02050604050505020204" pitchFamily="18" charset="0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dirty="0">
                    <a:latin typeface="Bookman Old Style" panose="02050604050505020204" pitchFamily="18" charset="0"/>
                  </a:rPr>
                  <a:t>	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800" dirty="0">
                    <a:latin typeface="Bookman Old Style" panose="02050604050505020204" pitchFamily="18" charset="0"/>
                  </a:rPr>
                  <a:t>	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Jadi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A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mempunyai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Invers,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menggunakan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OBE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maupun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prinsip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kofaktor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,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maka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didapatkan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1800" dirty="0">
                    <a:latin typeface="Bookman Old Style" panose="02050604050505020204" pitchFamily="18" charset="0"/>
                  </a:rPr>
                  <a:t> adalah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800" dirty="0">
                  <a:latin typeface="Bookman Old Style" panose="020506040505050202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73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Bookman Old Style" panose="02050604050505020204" pitchFamily="18" charset="0"/>
              </a:rPr>
              <a:t>Solusi</a:t>
            </a:r>
            <a:r>
              <a:rPr lang="en-US" altLang="en-US" dirty="0">
                <a:latin typeface="Bookman Old Style" panose="02050604050505020204" pitchFamily="18" charset="0"/>
              </a:rPr>
              <a:t> SPL </a:t>
            </a:r>
            <a:r>
              <a:rPr lang="en-US" altLang="en-US" dirty="0" err="1">
                <a:latin typeface="Bookman Old Style" panose="02050604050505020204" pitchFamily="18" charset="0"/>
              </a:rPr>
              <a:t>dengan</a:t>
            </a:r>
            <a:r>
              <a:rPr lang="en-US" altLang="en-US" dirty="0">
                <a:latin typeface="Bookman Old Style" panose="02050604050505020204" pitchFamily="18" charset="0"/>
              </a:rPr>
              <a:t> </a:t>
            </a:r>
            <a:r>
              <a:rPr lang="en-US" altLang="en-US" dirty="0" err="1">
                <a:latin typeface="Bookman Old Style" panose="02050604050505020204" pitchFamily="18" charset="0"/>
              </a:rPr>
              <a:t>Matriks</a:t>
            </a:r>
            <a:r>
              <a:rPr lang="en-US" altLang="en-US" dirty="0">
                <a:latin typeface="Bookman Old Style" panose="02050604050505020204" pitchFamily="18" charset="0"/>
              </a:rPr>
              <a:t> Invers(2)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2B88-E656-49A1-8600-D5DA472B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4EDF22-5149-4806-97AC-25CE3460DA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0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altLang="en-US" sz="2000" dirty="0">
                    <a:latin typeface="Bookman Old Style" panose="02050604050505020204" pitchFamily="18" charset="0"/>
                  </a:rPr>
                  <a:t>sehingga  </a:t>
                </a:r>
                <a:r>
                  <a:rPr lang="en-US" altLang="en-US" sz="2000" i="1" dirty="0">
                    <a:latin typeface="Bookman Old Style" panose="02050604050505020204" pitchFamily="18" charset="0"/>
                  </a:rPr>
                  <a:t>X = A</a:t>
                </a:r>
                <a:r>
                  <a:rPr lang="en-US" altLang="en-US" sz="2000" i="1" baseline="30000" dirty="0">
                    <a:latin typeface="Bookman Old Style" panose="02050604050505020204" pitchFamily="18" charset="0"/>
                  </a:rPr>
                  <a:t>–1</a:t>
                </a:r>
                <a:r>
                  <a:rPr lang="en-US" altLang="en-US" sz="2000" i="1" dirty="0">
                    <a:latin typeface="Bookman Old Style" panose="02050604050505020204" pitchFamily="18" charset="0"/>
                  </a:rPr>
                  <a:t> B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berbentuk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000" b="0" dirty="0">
                  <a:latin typeface="Bookman Old Style" panose="02050604050505020204" pitchFamily="18" charset="0"/>
                </a:endParaRPr>
              </a:p>
              <a:p>
                <a:pPr>
                  <a:buNone/>
                </a:pPr>
                <a:endParaRPr lang="en-US" altLang="en-US" sz="2000" b="0" dirty="0">
                  <a:latin typeface="Bookman Old Style" panose="02050604050505020204" pitchFamily="18" charset="0"/>
                </a:endParaRPr>
              </a:p>
              <a:p>
                <a:pPr>
                  <a:buNone/>
                </a:pPr>
                <a:r>
                  <a:rPr lang="en-US" altLang="en-US" sz="2000" dirty="0">
                    <a:latin typeface="Bookman Old Style" panose="02050604050505020204" pitchFamily="18" charset="0"/>
                  </a:rPr>
                  <a:t>Jadi,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Solusi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SPL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tersebut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adala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Bookman Old Style" panose="02050604050505020204" pitchFamily="18" charset="0"/>
              </a:rPr>
              <a:t>Solusi</a:t>
            </a:r>
            <a:r>
              <a:rPr lang="en-US" altLang="en-US" dirty="0">
                <a:latin typeface="Bookman Old Style" panose="02050604050505020204" pitchFamily="18" charset="0"/>
              </a:rPr>
              <a:t> SPL </a:t>
            </a:r>
            <a:r>
              <a:rPr lang="en-US" altLang="en-US" dirty="0" err="1">
                <a:latin typeface="Bookman Old Style" panose="02050604050505020204" pitchFamily="18" charset="0"/>
              </a:rPr>
              <a:t>dengan</a:t>
            </a:r>
            <a:r>
              <a:rPr lang="en-US" altLang="en-US" dirty="0">
                <a:latin typeface="Bookman Old Style" panose="02050604050505020204" pitchFamily="18" charset="0"/>
              </a:rPr>
              <a:t> </a:t>
            </a:r>
            <a:r>
              <a:rPr lang="en-US" altLang="en-US" dirty="0" err="1">
                <a:latin typeface="Bookman Old Style" panose="02050604050505020204" pitchFamily="18" charset="0"/>
              </a:rPr>
              <a:t>Matriks</a:t>
            </a:r>
            <a:r>
              <a:rPr lang="en-US" altLang="en-US" dirty="0">
                <a:latin typeface="Bookman Old Style" panose="02050604050505020204" pitchFamily="18" charset="0"/>
              </a:rPr>
              <a:t> Invers(3)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C3038-2514-492B-B8C4-6C7B78E7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6DD77-C959-4632-BC9A-2A6FC3E3C3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spcBef>
                    <a:spcPts val="400"/>
                  </a:spcBef>
                  <a:buNone/>
                </a:pPr>
                <a:r>
                  <a:rPr lang="en-US" altLang="en-US" sz="1700" dirty="0"/>
                  <a:t>Misalkan SPL </a:t>
                </a:r>
                <a:r>
                  <a:rPr lang="en-US" altLang="en-US" sz="1700" dirty="0" err="1"/>
                  <a:t>ditulis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dalam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bentuk</a:t>
                </a:r>
                <a:r>
                  <a:rPr lang="en-US" altLang="en-US" sz="1700" dirty="0"/>
                  <a:t> AX = B, </a:t>
                </a:r>
                <a:r>
                  <a:rPr lang="en-US" altLang="en-US" sz="1700" dirty="0" err="1"/>
                  <a:t>yaitu</a:t>
                </a:r>
                <a:r>
                  <a:rPr lang="en-US" altLang="en-US" sz="1700" dirty="0"/>
                  <a:t> : </a:t>
                </a:r>
              </a:p>
              <a:p>
                <a:pPr marL="0" indent="0" algn="just"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700" dirty="0"/>
              </a:p>
              <a:p>
                <a:pPr marL="0" indent="0" algn="just">
                  <a:spcBef>
                    <a:spcPts val="400"/>
                  </a:spcBef>
                  <a:buNone/>
                </a:pPr>
                <a:r>
                  <a:rPr lang="en-US" altLang="en-US" sz="1700" dirty="0" err="1"/>
                  <a:t>Jika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determinan</a:t>
                </a:r>
                <a:r>
                  <a:rPr lang="en-US" altLang="en-US" sz="1700" dirty="0"/>
                  <a:t> </a:t>
                </a:r>
                <a:r>
                  <a:rPr lang="en-US" altLang="en-US" sz="1700" i="1" dirty="0"/>
                  <a:t>A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tidak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sama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dengan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nol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maka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solusi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dapat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ditentukan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satu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persatu</a:t>
                </a:r>
                <a:r>
                  <a:rPr lang="en-US" altLang="en-US" sz="1700" dirty="0"/>
                  <a:t> (</a:t>
                </a:r>
                <a:r>
                  <a:rPr lang="en-US" altLang="en-US" sz="1700" dirty="0" err="1"/>
                  <a:t>peubah</a:t>
                </a:r>
                <a:r>
                  <a:rPr lang="en-US" altLang="en-US" sz="17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700" i="1" dirty="0">
                        <a:latin typeface="Cambria Math" panose="02040503050406030204" pitchFamily="18" charset="0"/>
                      </a:rPr>
                      <m:t>𝑘𝑒</m:t>
                    </m:r>
                    <m:r>
                      <a:rPr lang="en-US" altLang="en-US" sz="17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7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7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7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altLang="en-US" sz="17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700" dirty="0"/>
                  <a:t>)</a:t>
                </a:r>
              </a:p>
              <a:p>
                <a:pPr marL="0" indent="0" algn="just">
                  <a:spcBef>
                    <a:spcPts val="400"/>
                  </a:spcBef>
                  <a:buNone/>
                </a:pPr>
                <a:endParaRPr lang="en-US" altLang="en-US" sz="1700" dirty="0"/>
              </a:p>
              <a:p>
                <a:pPr marL="0" indent="0" algn="just">
                  <a:spcBef>
                    <a:spcPts val="400"/>
                  </a:spcBef>
                  <a:buNone/>
                </a:pPr>
                <a:r>
                  <a:rPr lang="en-US" altLang="en-US" sz="1700" dirty="0" err="1"/>
                  <a:t>Langkah-langkah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aturan</a:t>
                </a:r>
                <a:r>
                  <a:rPr lang="en-US" altLang="en-US" sz="1700" dirty="0"/>
                  <a:t> </a:t>
                </a:r>
                <a:r>
                  <a:rPr lang="en-US" altLang="en-US" sz="1700" i="1" dirty="0" err="1"/>
                  <a:t>cramer</a:t>
                </a:r>
                <a:r>
                  <a:rPr lang="en-US" altLang="en-US" sz="1700" i="1" dirty="0"/>
                  <a:t> </a:t>
                </a:r>
                <a:r>
                  <a:rPr lang="en-US" altLang="en-US" sz="1700" dirty="0" err="1"/>
                  <a:t>adalah</a:t>
                </a:r>
                <a:r>
                  <a:rPr lang="en-US" altLang="en-US" sz="1700" dirty="0"/>
                  <a:t> :</a:t>
                </a:r>
              </a:p>
              <a:p>
                <a:pPr marL="342900" indent="-342900" algn="just">
                  <a:spcBef>
                    <a:spcPts val="400"/>
                  </a:spcBef>
                  <a:buAutoNum type="alphaLcPeriod"/>
                </a:pPr>
                <a:r>
                  <a:rPr lang="en-US" altLang="en-US" sz="1700" dirty="0" err="1"/>
                  <a:t>Hitung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determinan</a:t>
                </a:r>
                <a:r>
                  <a:rPr lang="en-US" altLang="en-US" sz="1700" dirty="0"/>
                  <a:t> </a:t>
                </a:r>
                <a:r>
                  <a:rPr lang="en-US" altLang="en-US" sz="1700" i="1" dirty="0"/>
                  <a:t>A</a:t>
                </a:r>
                <a:endParaRPr lang="en-US" altLang="en-US" sz="1700" dirty="0"/>
              </a:p>
              <a:p>
                <a:pPr marL="342900" indent="-342900" algn="just">
                  <a:spcBef>
                    <a:spcPts val="400"/>
                  </a:spcBef>
                  <a:buAutoNum type="alphaLcPeriod"/>
                </a:pPr>
                <a:r>
                  <a:rPr lang="en-US" altLang="en-US" sz="1700" dirty="0" err="1"/>
                  <a:t>Tentukan</a:t>
                </a:r>
                <a:r>
                  <a:rPr lang="en-US" altLang="en-US" sz="1700" dirty="0"/>
                  <a:t> </a:t>
                </a:r>
                <a:r>
                  <a:rPr lang="en-US" altLang="en-US" sz="1700" i="1" dirty="0"/>
                  <a:t>A</a:t>
                </a:r>
                <a:r>
                  <a:rPr lang="en-US" altLang="en-US" sz="1700" baseline="-25000" dirty="0"/>
                  <a:t>i</a:t>
                </a:r>
                <a:r>
                  <a:rPr lang="en-US" altLang="en-US" sz="1700" dirty="0"/>
                  <a:t> </a:t>
                </a:r>
                <a:r>
                  <a:rPr lang="en-US" altLang="en-US" sz="1700" dirty="0">
                    <a:sym typeface="Wingdings" panose="05000000000000000000" pitchFamily="2" charset="2"/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7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en-US" sz="17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en-US" sz="17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adalah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matriks</a:t>
                </a:r>
                <a:r>
                  <a:rPr lang="en-US" altLang="en-US" sz="1700" dirty="0"/>
                  <a:t> </a:t>
                </a:r>
                <a:r>
                  <a:rPr lang="en-US" altLang="en-US" sz="1700" i="1" dirty="0"/>
                  <a:t>A </a:t>
                </a:r>
                <a:r>
                  <a:rPr lang="en-US" altLang="en-US" sz="1700" dirty="0" err="1"/>
                  <a:t>dimana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kolom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ke-</a:t>
                </a:r>
                <a:r>
                  <a:rPr lang="en-US" altLang="en-US" sz="1700" i="1" dirty="0" err="1"/>
                  <a:t>i</a:t>
                </a:r>
                <a:r>
                  <a:rPr lang="en-US" altLang="en-US" sz="1700" dirty="0"/>
                  <a:t> </a:t>
                </a:r>
                <a:r>
                  <a:rPr lang="en-US" altLang="en-US" sz="1700" dirty="0" err="1"/>
                  <a:t>diganti</a:t>
                </a:r>
                <a:r>
                  <a:rPr lang="en-US" altLang="en-US" sz="1700" dirty="0"/>
                  <a:t> oleh B.) </a:t>
                </a:r>
              </a:p>
              <a:p>
                <a:pPr marL="361950" indent="0" algn="just">
                  <a:spcBef>
                    <a:spcPts val="400"/>
                  </a:spcBef>
                  <a:buNone/>
                </a:pPr>
                <a:r>
                  <a:rPr lang="en-US" altLang="en-US" sz="1700" dirty="0" err="1"/>
                  <a:t>Contoh</a:t>
                </a:r>
                <a:r>
                  <a:rPr lang="en-US" altLang="en-US" sz="1700" dirty="0"/>
                  <a:t> :</a:t>
                </a:r>
              </a:p>
              <a:p>
                <a:pPr marL="0" indent="0" algn="just"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7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D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D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091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Solusi</a:t>
            </a:r>
            <a:r>
              <a:rPr lang="en-US" altLang="en-US" dirty="0"/>
              <a:t> SPL </a:t>
            </a:r>
            <a:r>
              <a:rPr lang="en-US" altLang="en-US" dirty="0" err="1"/>
              <a:t>dengan</a:t>
            </a:r>
            <a:r>
              <a:rPr lang="en-US" altLang="en-US" dirty="0"/>
              <a:t>  </a:t>
            </a:r>
            <a:r>
              <a:rPr lang="en-US" altLang="en-US" dirty="0" err="1"/>
              <a:t>Aturan</a:t>
            </a:r>
            <a:r>
              <a:rPr lang="en-US" altLang="en-US" dirty="0"/>
              <a:t> Cramer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06CEC-9ABE-4FD0-BEEA-8B4131EF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60F88-CFA5-4215-860D-810454ECE5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3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889125" y="2070510"/>
                <a:ext cx="8326438" cy="40254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altLang="en-US" sz="2000" dirty="0">
                    <a:latin typeface="+mj-lt"/>
                  </a:rPr>
                  <a:t>c. Hitung |</a:t>
                </a:r>
                <a:r>
                  <a:rPr lang="sv-SE" altLang="en-US" sz="2000" i="1" dirty="0">
                    <a:latin typeface="+mj-lt"/>
                  </a:rPr>
                  <a:t>A</a:t>
                </a:r>
                <a:r>
                  <a:rPr lang="sv-SE" altLang="en-US" sz="2000" baseline="-25000" dirty="0">
                    <a:latin typeface="+mj-lt"/>
                  </a:rPr>
                  <a:t>i</a:t>
                </a:r>
                <a:r>
                  <a:rPr lang="sv-SE" altLang="en-US" sz="2000" dirty="0">
                    <a:latin typeface="+mj-lt"/>
                  </a:rPr>
                  <a:t>|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altLang="en-US" sz="2000" dirty="0">
                    <a:latin typeface="+mj-lt"/>
                  </a:rPr>
                  <a:t>d. Solusi SPL untuk peubah adalah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sv-SE" altLang="en-US" sz="2000" dirty="0">
                    <a:latin typeface="+mj-lt"/>
                  </a:rPr>
                  <a:t>	  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sv-SE" altLang="en-US" sz="2000" dirty="0">
                  <a:latin typeface="+mj-lt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sv-SE" altLang="en-US" sz="2000" dirty="0">
                    <a:latin typeface="+mj-lt"/>
                  </a:rPr>
                  <a:t>Contoh 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000" dirty="0">
                    <a:latin typeface="+mj-lt"/>
                  </a:rPr>
                  <a:t>	</a:t>
                </a:r>
                <a:r>
                  <a:rPr lang="en-US" altLang="en-US" sz="2000" dirty="0" err="1">
                    <a:latin typeface="+mj-lt"/>
                  </a:rPr>
                  <a:t>Tentukan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solusi</a:t>
                </a:r>
                <a:r>
                  <a:rPr lang="en-US" alt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dari</a:t>
                </a:r>
                <a:r>
                  <a:rPr lang="en-US" altLang="en-US" sz="2000" dirty="0">
                    <a:latin typeface="+mj-lt"/>
                  </a:rPr>
                  <a:t> SPL </a:t>
                </a:r>
                <a:r>
                  <a:rPr lang="en-US" altLang="en-US" sz="2000" dirty="0" err="1">
                    <a:latin typeface="+mj-lt"/>
                  </a:rPr>
                  <a:t>berikut</a:t>
                </a:r>
                <a:r>
                  <a:rPr lang="en-US" altLang="en-US" sz="2000" dirty="0">
                    <a:latin typeface="+mj-lt"/>
                  </a:rPr>
                  <a:t> :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en-US" sz="2000" i="1" dirty="0">
                                  <a:latin typeface="+mj-lt"/>
                                </a:rPr>
                                <m:t>	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>
                                  <a:latin typeface="+mj-lt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>
                                  <a:latin typeface="+mj-lt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>
                                  <a:latin typeface="+mj-lt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>
                                  <a:latin typeface="+mj-lt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>
                                  <a:latin typeface="+mj-lt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>
                                  <a:latin typeface="+mj-lt"/>
                                </a:rPr>
                                <m:t>   =   4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>
                                  <a:latin typeface="+mj-lt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2000" i="1" dirty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/>
                                <m:t> –  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/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/>
                                <m:t>  = –1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2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/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/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i="1" dirty="0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/>
                                <m:t>  = 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000" i="1" dirty="0">
                  <a:latin typeface="+mj-lt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000" i="1" dirty="0">
                    <a:latin typeface="+mj-lt"/>
                  </a:rPr>
                  <a:t>			</a:t>
                </a:r>
                <a:r>
                  <a:rPr lang="en-US" altLang="en-US" sz="2000" dirty="0">
                    <a:latin typeface="+mj-lt"/>
                  </a:rPr>
                  <a:t>		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000" dirty="0">
                    <a:latin typeface="+mj-lt"/>
                  </a:rPr>
                  <a:t>	</a:t>
                </a:r>
                <a:r>
                  <a:rPr lang="en-US" altLang="en-US" sz="2000" dirty="0" err="1">
                    <a:latin typeface="+mj-lt"/>
                  </a:rPr>
                  <a:t>Jawab</a:t>
                </a:r>
                <a:r>
                  <a:rPr lang="en-US" altLang="en-US" sz="2000" dirty="0">
                    <a:latin typeface="+mj-lt"/>
                  </a:rPr>
                  <a:t> 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000" dirty="0">
                    <a:latin typeface="+mj-lt"/>
                  </a:rPr>
                  <a:t>	</a:t>
                </a:r>
                <a:r>
                  <a:rPr lang="en-US" altLang="en-US" sz="2000" dirty="0" err="1">
                    <a:latin typeface="+mj-lt"/>
                  </a:rPr>
                  <a:t>Perhatikan</a:t>
                </a:r>
                <a:r>
                  <a:rPr lang="en-US" altLang="en-US" sz="2000" dirty="0">
                    <a:latin typeface="+mj-lt"/>
                  </a:rPr>
                  <a:t> </a:t>
                </a:r>
                <a:r>
                  <a:rPr lang="en-US" altLang="en-US" sz="2000" dirty="0" err="1">
                    <a:latin typeface="+mj-lt"/>
                  </a:rPr>
                  <a:t>bahwa</a:t>
                </a:r>
                <a:r>
                  <a:rPr lang="en-US" alt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altLang="en-US" sz="2000" dirty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889125" y="2070510"/>
                <a:ext cx="8326438" cy="4025490"/>
              </a:xfrm>
              <a:blipFill>
                <a:blip r:embed="rId2"/>
                <a:stretch>
                  <a:fillRect l="-1903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Solusi</a:t>
            </a:r>
            <a:r>
              <a:rPr lang="en-US" altLang="en-US" dirty="0"/>
              <a:t> SPL </a:t>
            </a:r>
            <a:r>
              <a:rPr lang="en-US" altLang="en-US" dirty="0" err="1"/>
              <a:t>dengan</a:t>
            </a:r>
            <a:r>
              <a:rPr lang="en-US" altLang="en-US" dirty="0"/>
              <a:t>  </a:t>
            </a:r>
            <a:r>
              <a:rPr lang="en-US" altLang="en-US" dirty="0" err="1"/>
              <a:t>Aturan</a:t>
            </a:r>
            <a:r>
              <a:rPr lang="en-US" altLang="en-US" dirty="0"/>
              <a:t> Cramer(2)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D8331-E5D4-45A7-9A5E-AD7D6BAE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847A-8852-4144-BAD9-43721CE678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3/5/2019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609600" indent="-609600">
                  <a:spcBef>
                    <a:spcPts val="0"/>
                  </a:spcBef>
                  <a:buNone/>
                </a:pPr>
                <a:r>
                  <a:rPr lang="en-US" altLang="en-US" sz="2000" dirty="0"/>
                  <a:t>Maka</a:t>
                </a:r>
              </a:p>
              <a:p>
                <a:pPr marL="609600" indent="-6096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en-US" sz="2000" b="0" dirty="0"/>
                  <a:t> </a:t>
                </a:r>
              </a:p>
              <a:p>
                <a:pPr marL="609600" indent="-609600"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 marL="850900" indent="-6096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en-US" sz="2000" dirty="0"/>
                  <a:t> </a:t>
                </a:r>
              </a:p>
              <a:p>
                <a:pPr marL="850900" indent="-6096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+1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b="0" dirty="0"/>
                  <a:t> </a:t>
                </a:r>
              </a:p>
              <a:p>
                <a:pPr marL="850900" indent="-6096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−1−0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+1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7−0</m:t>
                        </m:r>
                      </m:e>
                    </m:d>
                  </m:oMath>
                </a14:m>
                <a:r>
                  <a:rPr lang="en-US" altLang="en-US" sz="2000" b="0" dirty="0"/>
                  <a:t> </a:t>
                </a:r>
              </a:p>
              <a:p>
                <a:pPr marL="850900" indent="-6096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=−1+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altLang="en-US" sz="2000" dirty="0"/>
                  <a:t> </a:t>
                </a:r>
              </a:p>
              <a:p>
                <a:pPr marL="609600" indent="-609600">
                  <a:spcBef>
                    <a:spcPts val="0"/>
                  </a:spcBef>
                  <a:buNone/>
                </a:pPr>
                <a:r>
                  <a:rPr lang="en-US" altLang="en-US" sz="2000" dirty="0" err="1"/>
                  <a:t>Jadi</a:t>
                </a:r>
                <a:r>
                  <a:rPr lang="en-US" altLang="en-US" sz="2000" dirty="0"/>
                  <a:t>, </a:t>
                </a:r>
                <a:r>
                  <a:rPr lang="en-US" altLang="en-US" sz="2000" dirty="0" err="1"/>
                  <a:t>Solusi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peubah</a:t>
                </a:r>
                <a:r>
                  <a:rPr lang="en-US" altLang="en-US" sz="2000" dirty="0"/>
                  <a:t> b yang </a:t>
                </a:r>
                <a:r>
                  <a:rPr lang="en-US" altLang="en-US" sz="2000" dirty="0" err="1"/>
                  <a:t>memenuhi</a:t>
                </a:r>
                <a:r>
                  <a:rPr lang="en-US" altLang="en-US" sz="2000" dirty="0"/>
                  <a:t> SPL </a:t>
                </a:r>
                <a:r>
                  <a:rPr lang="en-US" altLang="en-US" sz="2000" dirty="0" err="1"/>
                  <a:t>adalah</a:t>
                </a:r>
                <a:r>
                  <a:rPr lang="en-US" altLang="en-US" sz="2000" dirty="0"/>
                  <a:t>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= 2</a:t>
                </a:r>
              </a:p>
              <a:p>
                <a:pPr marL="609600" indent="-609600"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>
                  <a:spcBef>
                    <a:spcPts val="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Solusi</a:t>
            </a:r>
            <a:r>
              <a:rPr lang="en-US" altLang="en-US" dirty="0"/>
              <a:t> SPL </a:t>
            </a:r>
            <a:r>
              <a:rPr lang="en-US" altLang="en-US" dirty="0" err="1"/>
              <a:t>dengan</a:t>
            </a:r>
            <a:r>
              <a:rPr lang="en-US" altLang="en-US" dirty="0"/>
              <a:t>  </a:t>
            </a:r>
            <a:r>
              <a:rPr lang="en-US" altLang="en-US" dirty="0" err="1"/>
              <a:t>Aturan</a:t>
            </a:r>
            <a:r>
              <a:rPr lang="en-US" altLang="en-US" dirty="0"/>
              <a:t> Cramer(3)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3C32-50F2-4EFE-9EFC-5EC8D35C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3DC819-420E-4EF8-8782-79C5E7C06F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93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SA">
      <a:majorFont>
        <a:latin typeface="Adobe Myungjo Std M"/>
        <a:ea typeface=""/>
        <a:cs typeface=""/>
      </a:majorFont>
      <a:minorFont>
        <a:latin typeface="Adobe Myungjo Std 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0515E445B35489973BA4D34F14310" ma:contentTypeVersion="3" ma:contentTypeDescription="Create a new document." ma:contentTypeScope="" ma:versionID="50de799bdec6a98e1f876beb0392b4be">
  <xsd:schema xmlns:xsd="http://www.w3.org/2001/XMLSchema" xmlns:xs="http://www.w3.org/2001/XMLSchema" xmlns:p="http://schemas.microsoft.com/office/2006/metadata/properties" xmlns:ns2="031ff12b-0104-4327-acd1-8a4e6c744f5c" targetNamespace="http://schemas.microsoft.com/office/2006/metadata/properties" ma:root="true" ma:fieldsID="cfd0583bc29e9d3e28920718d839be57" ns2:_="">
    <xsd:import namespace="031ff12b-0104-4327-acd1-8a4e6c744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ff12b-0104-4327-acd1-8a4e6c744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EBB5A5-8E87-4FC8-9B22-2F06E648B9B2}"/>
</file>

<file path=customXml/itemProps2.xml><?xml version="1.0" encoding="utf-8"?>
<ds:datastoreItem xmlns:ds="http://schemas.openxmlformats.org/officeDocument/2006/customXml" ds:itemID="{42560C5E-8064-4B98-B20C-39263A8E4D7D}"/>
</file>

<file path=customXml/itemProps3.xml><?xml version="1.0" encoding="utf-8"?>
<ds:datastoreItem xmlns:ds="http://schemas.openxmlformats.org/officeDocument/2006/customXml" ds:itemID="{81DE7DAF-EA9E-472D-A3DD-28F6CA6F9A36}"/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1013</Words>
  <Application>Microsoft Office PowerPoint</Application>
  <PresentationFormat>Widescreen</PresentationFormat>
  <Paragraphs>304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Myungjo Std M</vt:lpstr>
      <vt:lpstr>Arial</vt:lpstr>
      <vt:lpstr>Bookman Old Style</vt:lpstr>
      <vt:lpstr>Calibri</vt:lpstr>
      <vt:lpstr>Cambria Math</vt:lpstr>
      <vt:lpstr>Times New Roman</vt:lpstr>
      <vt:lpstr>Retrospect</vt:lpstr>
      <vt:lpstr>PowerPoint Presentation</vt:lpstr>
      <vt:lpstr>Sistem Persamaan Linear</vt:lpstr>
      <vt:lpstr>Review SPL</vt:lpstr>
      <vt:lpstr>Solusi SPL dengan Matriks Invers</vt:lpstr>
      <vt:lpstr>Solusi SPL dengan Matriks Invers(2)</vt:lpstr>
      <vt:lpstr>Solusi SPL dengan Matriks Invers(3)</vt:lpstr>
      <vt:lpstr>Solusi SPL dengan  Aturan Cramer </vt:lpstr>
      <vt:lpstr>Solusi SPL dengan  Aturan Cramer(2)</vt:lpstr>
      <vt:lpstr>Solusi SPL dengan  Aturan Cramer(3)</vt:lpstr>
      <vt:lpstr>Sistem Persamaan Linear Homogen</vt:lpstr>
      <vt:lpstr>Solusi SPL Homogen menggunakan OBE</vt:lpstr>
      <vt:lpstr>Solusi SPL Homogen</vt:lpstr>
      <vt:lpstr>Solusi SPL Homogen(2)</vt:lpstr>
      <vt:lpstr>Contoh_1:</vt:lpstr>
      <vt:lpstr>Contoh_1(2):</vt:lpstr>
      <vt:lpstr>Contoh_1(3):</vt:lpstr>
      <vt:lpstr>Contoh_1(4):</vt:lpstr>
      <vt:lpstr>Contoh_2:</vt:lpstr>
      <vt:lpstr>Contoh_2(2):</vt:lpstr>
      <vt:lpstr>Contoh_2(3)</vt:lpstr>
      <vt:lpstr>Contoh_2(4)</vt:lpstr>
      <vt:lpstr>LATIHAN</vt:lpstr>
      <vt:lpstr>LATIHAN(2)</vt:lpstr>
      <vt:lpstr>LATIHAN(3)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 dan Operasinya</dc:title>
  <dc:creator>Annisa</dc:creator>
  <cp:lastModifiedBy>Annisa</cp:lastModifiedBy>
  <cp:revision>121</cp:revision>
  <dcterms:created xsi:type="dcterms:W3CDTF">2019-02-07T07:50:44Z</dcterms:created>
  <dcterms:modified xsi:type="dcterms:W3CDTF">2019-04-08T09:47:20Z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0x010100EC90515E445B35489973BA4D34F14310</vt:lpwstr>
  </property>
</Properties>
</file>