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3"/>
  </p:notesMasterIdLst>
  <p:sldIdLst>
    <p:sldId id="256" r:id="rId2"/>
    <p:sldId id="303" r:id="rId3"/>
    <p:sldId id="260" r:id="rId4"/>
    <p:sldId id="311" r:id="rId5"/>
    <p:sldId id="304" r:id="rId6"/>
    <p:sldId id="264" r:id="rId7"/>
    <p:sldId id="312" r:id="rId8"/>
    <p:sldId id="313" r:id="rId9"/>
    <p:sldId id="315" r:id="rId10"/>
    <p:sldId id="314" r:id="rId11"/>
    <p:sldId id="316" r:id="rId12"/>
    <p:sldId id="317" r:id="rId13"/>
    <p:sldId id="265" r:id="rId14"/>
    <p:sldId id="318" r:id="rId15"/>
    <p:sldId id="271" r:id="rId16"/>
    <p:sldId id="272" r:id="rId17"/>
    <p:sldId id="273" r:id="rId18"/>
    <p:sldId id="319" r:id="rId19"/>
    <p:sldId id="320" r:id="rId20"/>
    <p:sldId id="321" r:id="rId21"/>
    <p:sldId id="29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D34817"/>
    <a:srgbClr val="9B3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85" autoAdjust="0"/>
    <p:restoredTop sz="94249" autoAdjust="0"/>
  </p:normalViewPr>
  <p:slideViewPr>
    <p:cSldViewPr snapToGrid="0">
      <p:cViewPr varScale="1">
        <p:scale>
          <a:sx n="41" d="100"/>
          <a:sy n="41" d="100"/>
        </p:scale>
        <p:origin x="6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20BC7-8BAD-450E-BDFD-512A1986C248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B8454-D031-4180-896A-FA1A82268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04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B8454-D031-4180-896A-FA1A822687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49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B8454-D031-4180-896A-FA1A822687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45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5060-1F87-433F-9AC7-4D8E5270F0CF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59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8105-5F08-4213-B85A-46C7D4F055FE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8324-ED7C-4FC4-8116-EDD60BB49C2A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38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1097281" y="2009550"/>
            <a:ext cx="10058400" cy="402549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37D46-D85A-4D0A-B47A-ACB18798F8F9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EC78426-82E9-495A-92E2-FD06794F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98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1097281" y="2009550"/>
            <a:ext cx="10058400" cy="4025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79317-91EA-4F57-A865-4CC4618B6C6D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D0D9035-DC65-448D-8761-70A2182B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88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1097281" y="2009550"/>
            <a:ext cx="10058400" cy="40254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CB8D8-197B-42CE-BE40-200AD901595D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13353AC-A0EB-47B3-ADB3-FA184D5B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68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1097280" y="2077644"/>
            <a:ext cx="10058400" cy="4025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D3915-50DF-4FF2-B102-A4B1B7136508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46F3784-E316-4D41-81C4-7A62FB91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13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1097280" y="2009550"/>
            <a:ext cx="10115203" cy="4025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AB940-1658-4951-96F0-1E5117243FA2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643B8A3-A146-46CC-B86A-A8FFC373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717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1097281" y="2009550"/>
            <a:ext cx="10058400" cy="4025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5E378-398A-427E-90CC-968219AA7A2A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14A583-F732-4012-9238-A95E91CD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3932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1097280" y="2009550"/>
            <a:ext cx="10115203" cy="4025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AEF32-5F11-4B70-9290-24E69670D32B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3C18124-F901-4AC4-B75A-8F2D36D1E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645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1097280" y="2009550"/>
            <a:ext cx="10115203" cy="4025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50AFA-8FA9-4212-AF09-F4EACE48109F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BEBB28D-1C99-4B9E-B2D0-5EA4D640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99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2B28C65-06A6-4C4D-A943-59F093F1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551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1097280" y="2009550"/>
            <a:ext cx="10115203" cy="4025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9FB82-79D1-4DC6-AB03-398BF3DA1B9B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3E214A4-F6FA-422D-96A6-6B2BE1F5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76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1097280" y="2009550"/>
            <a:ext cx="10115203" cy="4025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A18F7-DCDB-4237-93D8-FDAB0D4F7B2A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1C8B6DC-3765-4BCD-B3BA-414FB363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87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57A9-B7DC-4589-A631-6DECFA37A75C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78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D33D-FA5F-45A4-A552-504AA2E2CF55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3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030F-BBF9-4192-874D-569E8857696E}" type="datetime1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6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0F08-56BD-4B4F-805A-E1DAC83AE040}" type="datetime1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062C-590C-4B12-9D1A-07D882AEE0B7}" type="datetime1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MUH1G3/ Matriks dan ruang vektor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8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35F8C9-EF56-4F93-A8BC-B93911865CF7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MUH1G3/ Matriks dan ruang vektor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5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88DA-75C7-4962-8E90-31C63C581EFC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9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80F101-EDF0-42E4-A704-570B7EE96B27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15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2" r:id="rId17"/>
    <p:sldLayoutId id="2147483693" r:id="rId18"/>
    <p:sldLayoutId id="2147483694" r:id="rId19"/>
    <p:sldLayoutId id="2147483695" r:id="rId20"/>
    <p:sldLayoutId id="2147483696" r:id="rId2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D8ED3830-ABBE-41E7-B0D4-FA582F847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F394EE-52D9-4BC8-8F01-DCF6EAD92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7508FFD-5677-4630-A63F-F54B8878E276}"/>
              </a:ext>
            </a:extLst>
          </p:cNvPr>
          <p:cNvGrpSpPr/>
          <p:nvPr/>
        </p:nvGrpSpPr>
        <p:grpSpPr>
          <a:xfrm>
            <a:off x="-32" y="10"/>
            <a:ext cx="12192031" cy="4915066"/>
            <a:chOff x="-32" y="10"/>
            <a:chExt cx="12192031" cy="4915066"/>
          </a:xfrm>
        </p:grpSpPr>
        <p:pic>
          <p:nvPicPr>
            <p:cNvPr id="8" name="Picture 7" descr="A view of a city&#10;&#10;Description automatically generated">
              <a:extLst>
                <a:ext uri="{FF2B5EF4-FFF2-40B4-BE49-F238E27FC236}">
                  <a16:creationId xmlns:a16="http://schemas.microsoft.com/office/drawing/2014/main" id="{0593CF81-3B01-44BA-B265-778777533D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667" b="11937"/>
            <a:stretch/>
          </p:blipFill>
          <p:spPr>
            <a:xfrm>
              <a:off x="-32" y="10"/>
              <a:ext cx="12192031" cy="4915066"/>
            </a:xfrm>
            <a:prstGeom prst="rect">
              <a:avLst/>
            </a:prstGeom>
          </p:spPr>
        </p:pic>
        <p:pic>
          <p:nvPicPr>
            <p:cNvPr id="30" name="Picture 29" descr="A picture containing indoor, object&#10;&#10;Description automatically generated">
              <a:extLst>
                <a:ext uri="{FF2B5EF4-FFF2-40B4-BE49-F238E27FC236}">
                  <a16:creationId xmlns:a16="http://schemas.microsoft.com/office/drawing/2014/main" id="{6504A48E-8B65-44BC-9942-392CA42A7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5182" y="123679"/>
              <a:ext cx="2235298" cy="573727"/>
            </a:xfrm>
            <a:prstGeom prst="rect">
              <a:avLst/>
            </a:prstGeom>
          </p:spPr>
        </p:pic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6C6FB69-004D-4D16-887C-CF7843D15510}"/>
              </a:ext>
            </a:extLst>
          </p:cNvPr>
          <p:cNvSpPr txBox="1">
            <a:spLocks/>
          </p:cNvSpPr>
          <p:nvPr/>
        </p:nvSpPr>
        <p:spPr>
          <a:xfrm>
            <a:off x="1097280" y="4787874"/>
            <a:ext cx="10058400" cy="8229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rgbClr val="FFFFFF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RUANG VEKTOR EUCLIDEAN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C2D4119-B630-418D-AC64-48A4C616D350}"/>
              </a:ext>
            </a:extLst>
          </p:cNvPr>
          <p:cNvSpPr txBox="1">
            <a:spLocks/>
          </p:cNvSpPr>
          <p:nvPr/>
        </p:nvSpPr>
        <p:spPr>
          <a:xfrm>
            <a:off x="1066783" y="5736141"/>
            <a:ext cx="10058400" cy="115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rgbClr val="FFFFFF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MUH1G3/ Matriks dan ruang vektor</a:t>
            </a:r>
          </a:p>
          <a:p>
            <a:pPr algn="ctr"/>
            <a:r>
              <a:rPr lang="en-US" sz="1400">
                <a:solidFill>
                  <a:srgbClr val="FFFFFF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FAKULTAS INFORMATIKA</a:t>
            </a:r>
          </a:p>
          <a:p>
            <a:pPr algn="ctr"/>
            <a:r>
              <a:rPr lang="en-US" sz="1400">
                <a:solidFill>
                  <a:srgbClr val="FFFFFF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Center of learning &amp; open education Telkom university</a:t>
            </a:r>
          </a:p>
          <a:p>
            <a:pPr algn="ctr"/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34D7797A-D9DA-41DE-8AF8-FE9C2D982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182" y="821075"/>
            <a:ext cx="2240280" cy="45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048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2958516F-B388-49F0-9AD8-D106DB931665}" type="datetime1">
              <a:rPr lang="en-US" smtClean="0"/>
              <a:t>4/8/2019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Autofit/>
              </a:bodyPr>
              <a:lstStyle/>
              <a:p>
                <a:pPr marL="344488" lvl="2" indent="-344488" algn="just">
                  <a:buNone/>
                </a:pPr>
                <a:r>
                  <a:rPr lang="en-ID" altLang="en-US" sz="2400" dirty="0"/>
                  <a:t>Diketahui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=(5,12)</m:t>
                    </m:r>
                  </m:oMath>
                </a14:m>
                <a:r>
                  <a:rPr lang="en-ID" altLang="en-US" sz="2400" dirty="0"/>
                  <a:t> sedangkan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=(−1,2,3)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 dirty="0"/>
                  <a:t>.</a:t>
                </a:r>
              </a:p>
              <a:p>
                <a:pPr marL="344488" lvl="2" indent="-344488" algn="just">
                  <a:buNone/>
                </a:pPr>
                <a:r>
                  <a:rPr lang="en-US" altLang="en-US" sz="2400" dirty="0" err="1"/>
                  <a:t>Tentukan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panjang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dari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kedua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vektor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tersebut</a:t>
                </a:r>
                <a:r>
                  <a:rPr lang="en-US" altLang="en-US" sz="2400" dirty="0"/>
                  <a:t>!</a:t>
                </a:r>
              </a:p>
              <a:p>
                <a:pPr marL="344488" lvl="2" indent="-344488" algn="just">
                  <a:buNone/>
                </a:pPr>
                <a:r>
                  <a:rPr lang="en-US" altLang="en-US" sz="2400" dirty="0" err="1"/>
                  <a:t>Jawab</a:t>
                </a:r>
                <a:r>
                  <a:rPr lang="en-US" altLang="en-US" sz="2400" dirty="0"/>
                  <a:t>:</a:t>
                </a:r>
              </a:p>
              <a:p>
                <a:pPr marL="344488" lvl="2" indent="-344488" algn="just">
                  <a:buNone/>
                </a:pPr>
                <a:r>
                  <a:rPr lang="en-US" altLang="en-US" sz="2400" dirty="0"/>
                  <a:t>a.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ID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ID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sup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25+144</m:t>
                        </m:r>
                      </m:e>
                    </m:ra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169</m:t>
                        </m:r>
                      </m:e>
                    </m:rad>
                    <m:r>
                      <a:rPr lang="en-US" altLang="en-US" sz="2400" b="0" i="0" smtClean="0"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endParaRPr lang="en-ID" altLang="en-US" sz="2400" dirty="0"/>
              </a:p>
              <a:p>
                <a:pPr marL="0" lvl="2" indent="0" algn="just">
                  <a:buNone/>
                </a:pPr>
                <a:r>
                  <a:rPr lang="en-ID" altLang="en-US" sz="2400" dirty="0"/>
                  <a:t>b.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ID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ID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1+4+9</m:t>
                        </m:r>
                      </m:e>
                    </m:ra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e>
                    </m:rad>
                  </m:oMath>
                </a14:m>
                <a:endParaRPr lang="en-ID" alt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818" t="-2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/>
              <a:t>Contoh_1: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897D9-2FB9-4A80-A367-DF92533F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14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2958516F-B388-49F0-9AD8-D106DB931665}" type="datetime1">
              <a:rPr lang="en-US" smtClean="0"/>
              <a:t>4/8/2019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Autofit/>
              </a:bodyPr>
              <a:lstStyle/>
              <a:p>
                <a:pPr marL="344488" lvl="2" indent="-344488" algn="just">
                  <a:buNone/>
                </a:pPr>
                <a:r>
                  <a:rPr lang="en-US" altLang="en-US" sz="2400" dirty="0"/>
                  <a:t>Diketahui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altLang="en-US" sz="2400" dirty="0"/>
                  <a:t>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altLang="en-US" sz="2400" dirty="0"/>
                  <a:t> </a:t>
                </a:r>
                <a:r>
                  <a:rPr lang="en-ID" altLang="en-US" sz="2400" dirty="0" err="1"/>
                  <a:t>adalah</a:t>
                </a:r>
                <a:r>
                  <a:rPr lang="en-ID" altLang="en-US" sz="2400" dirty="0"/>
                  <a:t> </a:t>
                </a:r>
                <a:r>
                  <a:rPr lang="en-ID" altLang="en-US" sz="2400" dirty="0" err="1"/>
                  <a:t>titik</a:t>
                </a:r>
                <a:r>
                  <a:rPr lang="en-ID" altLang="en-US" sz="2400" dirty="0"/>
                  <a:t> di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D" altLang="en-US" sz="2400" dirty="0"/>
                  <a:t> </a:t>
                </a:r>
                <a:r>
                  <a:rPr lang="en-ID" altLang="en-US" sz="2400" dirty="0" err="1"/>
                  <a:t>atau</a:t>
                </a:r>
                <a:r>
                  <a:rPr lang="en-ID" altLang="en-US" sz="2400" dirty="0"/>
                  <a:t> di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D" altLang="en-US" sz="2400" dirty="0"/>
                  <a:t> </a:t>
                </a:r>
                <a:r>
                  <a:rPr lang="en-ID" altLang="en-US" sz="2400" dirty="0" err="1"/>
                  <a:t>maka</a:t>
                </a:r>
                <a:r>
                  <a:rPr lang="en-ID" altLang="en-US" sz="2400" dirty="0"/>
                  <a:t> </a:t>
                </a:r>
                <a:r>
                  <a:rPr lang="en-ID" altLang="en-US" sz="2400" dirty="0" err="1"/>
                  <a:t>panjang</a:t>
                </a:r>
                <a:r>
                  <a:rPr lang="en-ID" altLang="en-US" sz="2400" dirty="0"/>
                  <a:t> vector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altLang="en-US" sz="2400" dirty="0" err="1"/>
                  <a:t>setara</a:t>
                </a:r>
                <a:r>
                  <a:rPr lang="en-ID" altLang="en-US" sz="2400" dirty="0"/>
                  <a:t> </a:t>
                </a:r>
                <a:r>
                  <a:rPr lang="en-ID" altLang="en-US" sz="2400" dirty="0" err="1"/>
                  <a:t>dengan</a:t>
                </a:r>
                <a:r>
                  <a:rPr lang="en-ID" altLang="en-US" sz="2400" dirty="0"/>
                  <a:t> </a:t>
                </a:r>
                <a:r>
                  <a:rPr lang="en-ID" altLang="en-US" sz="2400" dirty="0" err="1"/>
                  <a:t>jarak</a:t>
                </a:r>
                <a:r>
                  <a:rPr lang="en-ID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D" altLang="en-US" sz="2400" dirty="0"/>
                  <a:t> </a:t>
                </a:r>
                <a:r>
                  <a:rPr lang="en-ID" altLang="en-US" sz="2400" dirty="0" err="1"/>
                  <a:t>antara</a:t>
                </a:r>
                <a:r>
                  <a:rPr lang="en-ID" altLang="en-US" sz="2400" dirty="0"/>
                  <a:t> 2 </a:t>
                </a:r>
                <a:r>
                  <a:rPr lang="en-ID" altLang="en-US" sz="2400" dirty="0" err="1"/>
                  <a:t>titik</a:t>
                </a:r>
                <a:r>
                  <a:rPr lang="en-ID" altLang="en-US" sz="2400" dirty="0"/>
                  <a:t> </a:t>
                </a:r>
                <a:r>
                  <a:rPr lang="en-ID" altLang="en-US" sz="2400" dirty="0" err="1"/>
                  <a:t>tersebut</a:t>
                </a:r>
                <a:r>
                  <a:rPr lang="en-ID" altLang="en-US" sz="2400" dirty="0"/>
                  <a:t>. </a:t>
                </a:r>
              </a:p>
              <a:p>
                <a:pPr marL="344488" lvl="2" indent="-344488" algn="just">
                  <a:buNone/>
                </a:pPr>
                <a:r>
                  <a:rPr lang="en-ID" altLang="en-US" sz="2400" dirty="0" err="1"/>
                  <a:t>Jika</a:t>
                </a:r>
                <a:r>
                  <a:rPr lang="en-ID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altLang="en-US" sz="2400" dirty="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altLang="en-US" sz="2400" dirty="0"/>
                  <a:t> </a:t>
                </a:r>
                <a:r>
                  <a:rPr lang="en-ID" altLang="en-US" sz="2400" dirty="0" err="1"/>
                  <a:t>adalah</a:t>
                </a:r>
                <a:r>
                  <a:rPr lang="en-ID" altLang="en-US" sz="2400" dirty="0"/>
                  <a:t> </a:t>
                </a:r>
                <a:r>
                  <a:rPr lang="en-ID" altLang="en-US" sz="2400" dirty="0" err="1"/>
                  <a:t>titik</a:t>
                </a:r>
                <a:r>
                  <a:rPr lang="en-ID" altLang="en-US" sz="2400" dirty="0"/>
                  <a:t> di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D" altLang="en-US" sz="2400" dirty="0"/>
                  <a:t>, </a:t>
                </a:r>
                <a:r>
                  <a:rPr lang="en-ID" altLang="en-US" sz="2400" dirty="0" err="1"/>
                  <a:t>maka</a:t>
                </a:r>
                <a:r>
                  <a:rPr lang="en-ID" altLang="en-US" sz="2400" dirty="0"/>
                  <a:t> </a:t>
                </a:r>
                <a:r>
                  <a:rPr lang="en-ID" altLang="en-US" sz="2400" dirty="0" err="1"/>
                  <a:t>jarak</a:t>
                </a:r>
                <a:r>
                  <a:rPr lang="en-ID" altLang="en-US" sz="2400" dirty="0"/>
                  <a:t> </a:t>
                </a:r>
                <a:r>
                  <a:rPr lang="en-ID" altLang="en-US" sz="2400" dirty="0" err="1"/>
                  <a:t>antara</a:t>
                </a:r>
                <a:r>
                  <a:rPr lang="en-ID" altLang="en-US" sz="2400" dirty="0"/>
                  <a:t> </a:t>
                </a:r>
                <a:r>
                  <a:rPr lang="en-ID" altLang="en-US" sz="2400" dirty="0" err="1"/>
                  <a:t>titik</a:t>
                </a:r>
                <a:r>
                  <a:rPr lang="en-ID" altLang="en-US" sz="2400" dirty="0"/>
                  <a:t> </a:t>
                </a:r>
                <a:r>
                  <a:rPr lang="en-ID" altLang="en-US" sz="2400" dirty="0" err="1"/>
                  <a:t>tersebut</a:t>
                </a:r>
                <a:r>
                  <a:rPr lang="en-ID" altLang="en-US" sz="2400" dirty="0"/>
                  <a:t> </a:t>
                </a:r>
                <a:r>
                  <a:rPr lang="en-ID" altLang="en-US" sz="2400" dirty="0" err="1"/>
                  <a:t>adalah</a:t>
                </a:r>
                <a:endParaRPr lang="en-ID" altLang="en-US" sz="2400" dirty="0"/>
              </a:p>
              <a:p>
                <a:pPr marL="344488" lvl="2" indent="-344488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ID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ID" altLang="en-US" sz="2400" dirty="0"/>
              </a:p>
              <a:p>
                <a:pPr marL="344488" lvl="2" indent="-344488" algn="just">
                  <a:buNone/>
                </a:pPr>
                <a:r>
                  <a:rPr lang="en-ID" altLang="en-US" sz="2400" dirty="0" err="1"/>
                  <a:t>Sedangkan</a:t>
                </a:r>
                <a:r>
                  <a:rPr lang="en-ID" altLang="en-US" sz="2400" dirty="0"/>
                  <a:t> </a:t>
                </a:r>
              </a:p>
              <a:p>
                <a:pPr marL="344488" lvl="2" indent="-344488" algn="just">
                  <a:buNone/>
                </a:pPr>
                <a:r>
                  <a:rPr lang="en-ID" altLang="en-US" sz="2400" dirty="0"/>
                  <a:t>Jika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altLang="en-US" sz="2400" dirty="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altLang="en-US" sz="2400" dirty="0"/>
                  <a:t> </a:t>
                </a:r>
                <a:r>
                  <a:rPr lang="en-ID" altLang="en-US" sz="2400" dirty="0" err="1"/>
                  <a:t>adalah</a:t>
                </a:r>
                <a:r>
                  <a:rPr lang="en-ID" altLang="en-US" sz="2400" dirty="0"/>
                  <a:t> </a:t>
                </a:r>
                <a:r>
                  <a:rPr lang="en-ID" altLang="en-US" sz="2400" dirty="0" err="1"/>
                  <a:t>titik</a:t>
                </a:r>
                <a:r>
                  <a:rPr lang="en-ID" altLang="en-US" sz="2400" dirty="0"/>
                  <a:t> di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D" altLang="en-US" sz="2400" dirty="0"/>
                  <a:t>, </a:t>
                </a:r>
                <a:r>
                  <a:rPr lang="en-ID" altLang="en-US" sz="2400" dirty="0" err="1"/>
                  <a:t>maka</a:t>
                </a:r>
                <a:r>
                  <a:rPr lang="en-ID" altLang="en-US" sz="2400" dirty="0"/>
                  <a:t> </a:t>
                </a:r>
                <a:r>
                  <a:rPr lang="en-ID" altLang="en-US" sz="2400" dirty="0" err="1"/>
                  <a:t>jarak</a:t>
                </a:r>
                <a:r>
                  <a:rPr lang="en-ID" altLang="en-US" sz="2400" dirty="0"/>
                  <a:t> </a:t>
                </a:r>
                <a:r>
                  <a:rPr lang="en-ID" altLang="en-US" sz="2400" dirty="0" err="1"/>
                  <a:t>antara</a:t>
                </a:r>
                <a:r>
                  <a:rPr lang="en-ID" altLang="en-US" sz="2400" dirty="0"/>
                  <a:t> </a:t>
                </a:r>
                <a:r>
                  <a:rPr lang="en-ID" altLang="en-US" sz="2400" dirty="0" err="1"/>
                  <a:t>titik</a:t>
                </a:r>
                <a:r>
                  <a:rPr lang="en-ID" altLang="en-US" sz="2400" dirty="0"/>
                  <a:t> </a:t>
                </a:r>
                <a:r>
                  <a:rPr lang="en-ID" altLang="en-US" sz="2400" dirty="0" err="1"/>
                  <a:t>tersebut</a:t>
                </a:r>
                <a:r>
                  <a:rPr lang="en-ID" altLang="en-US" sz="2400" dirty="0"/>
                  <a:t> </a:t>
                </a:r>
                <a:r>
                  <a:rPr lang="en-ID" altLang="en-US" sz="2400" dirty="0" err="1"/>
                  <a:t>adalah</a:t>
                </a:r>
                <a:endParaRPr lang="en-ID" altLang="en-US" sz="2400" dirty="0"/>
              </a:p>
              <a:p>
                <a:pPr marL="344488" lvl="2" indent="-344488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ID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en-US" sz="24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ID" altLang="en-US" sz="2400" dirty="0"/>
              </a:p>
              <a:p>
                <a:pPr marL="344488" lvl="2" indent="-344488" algn="just">
                  <a:buNone/>
                </a:pPr>
                <a:endParaRPr lang="en-ID" alt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818" t="-2576" r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Jarak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Titik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897D9-2FB9-4A80-A367-DF92533F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22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Jarak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pPr marL="344488" lvl="2" indent="-344488" algn="just">
                  <a:buNone/>
                </a:pPr>
                <a:r>
                  <a:rPr lang="en-US" altLang="en-US" sz="2400" dirty="0"/>
                  <a:t>Tentukan </a:t>
                </a:r>
                <a:r>
                  <a:rPr lang="en-US" altLang="en-US" sz="2400" dirty="0" err="1"/>
                  <a:t>jarak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antar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titik</a:t>
                </a:r>
                <a:r>
                  <a:rPr lang="en-US" altLang="en-US" sz="2400" dirty="0"/>
                  <a:t> </a:t>
                </a:r>
                <a:endParaRPr lang="en-US" altLang="en-US" sz="2400" b="0" i="1" dirty="0">
                  <a:latin typeface="Cambria Math" panose="02040503050406030204" pitchFamily="18" charset="0"/>
                </a:endParaRPr>
              </a:p>
              <a:p>
                <a:pPr marL="344488" lvl="2" indent="-344488" algn="just">
                  <a:buNone/>
                </a:pP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D" altLang="en-US" sz="2400" dirty="0"/>
                  <a:t> dan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ID" altLang="en-US" sz="2400" dirty="0"/>
              </a:p>
              <a:p>
                <a:pPr marL="344488" lvl="2" indent="-344488" algn="just">
                  <a:buNone/>
                </a:pPr>
                <a:endParaRPr lang="en-ID" altLang="en-US" sz="2400" dirty="0"/>
              </a:p>
              <a:p>
                <a:pPr marL="344488" lvl="2" indent="-344488" algn="just">
                  <a:buNone/>
                </a:pPr>
                <a:endParaRPr lang="en-ID" alt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704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98D0860-D94F-4EDA-A87F-30819BAC9C4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217920" y="2788169"/>
                <a:ext cx="4937760" cy="308092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Jawab:</a:t>
                </a:r>
              </a:p>
              <a:p>
                <a:r>
                  <a:rPr lang="en-US" dirty="0"/>
                  <a:t>Dari </a:t>
                </a:r>
                <a:r>
                  <a:rPr lang="en-US" dirty="0" err="1"/>
                  <a:t>gambar</a:t>
                </a:r>
                <a:r>
                  <a:rPr lang="en-US" dirty="0"/>
                  <a:t> </a:t>
                </a:r>
                <a:r>
                  <a:rPr lang="en-US" dirty="0" err="1"/>
                  <a:t>diketahui</a:t>
                </a:r>
                <a:r>
                  <a:rPr lang="en-US" dirty="0"/>
                  <a:t> </a:t>
                </a:r>
                <a:r>
                  <a:rPr lang="en-US" dirty="0" err="1"/>
                  <a:t>bahwa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(2,1)</m:t>
                    </m:r>
                  </m:oMath>
                </a14:m>
                <a:r>
                  <a:rPr lang="en-US" dirty="0"/>
                  <a:t> dan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(5,5)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 err="1"/>
                  <a:t>Misal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vektor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titik</a:t>
                </a:r>
                <a:r>
                  <a:rPr lang="en-US" dirty="0"/>
                  <a:t> </a:t>
                </a:r>
                <a:r>
                  <a:rPr lang="en-US" dirty="0" err="1"/>
                  <a:t>awal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dan </a:t>
                </a:r>
                <a:r>
                  <a:rPr lang="en-US" dirty="0" err="1"/>
                  <a:t>titik</a:t>
                </a:r>
                <a:r>
                  <a:rPr lang="en-US" dirty="0"/>
                  <a:t> </a:t>
                </a:r>
                <a:r>
                  <a:rPr lang="en-US" dirty="0" err="1"/>
                  <a:t>akhir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maka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5,5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=(3,4)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Karena </a:t>
                </a:r>
                <a:r>
                  <a:rPr lang="en-US" dirty="0" err="1"/>
                  <a:t>jarak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dihitung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jarak</a:t>
                </a:r>
                <a:r>
                  <a:rPr lang="en-US" dirty="0"/>
                  <a:t> </a:t>
                </a:r>
                <a:r>
                  <a:rPr lang="en-US" dirty="0" err="1"/>
                  <a:t>vektor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, </a:t>
                </a:r>
                <a:r>
                  <a:rPr lang="en-US" dirty="0" err="1"/>
                  <a:t>maka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9+16 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98D0860-D94F-4EDA-A87F-30819BAC9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17920" y="2788169"/>
                <a:ext cx="4937760" cy="3080925"/>
              </a:xfrm>
              <a:blipFill>
                <a:blip r:embed="rId3"/>
                <a:stretch>
                  <a:fillRect l="-2593" t="-2174" r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58516F-B388-49F0-9AD8-D106DB931665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897D9-2FB9-4A80-A367-DF92533F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7502DA-1CBB-42FE-9BBD-BAA22F47B2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967" t="31685" r="39385" b="18018"/>
          <a:stretch/>
        </p:blipFill>
        <p:spPr>
          <a:xfrm>
            <a:off x="779488" y="2555918"/>
            <a:ext cx="3466179" cy="342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55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2958516F-B388-49F0-9AD8-D106DB931665}" type="datetime1">
              <a:rPr lang="en-US" smtClean="0"/>
              <a:t>4/8/2019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Autofit/>
              </a:bodyPr>
              <a:lstStyle/>
              <a:p>
                <a:pPr marL="344488" lvl="2" indent="-344488" algn="just">
                  <a:buNone/>
                </a:pPr>
                <a:r>
                  <a:rPr lang="en-ID" altLang="en-US" sz="1800" dirty="0"/>
                  <a:t>ii.  </a:t>
                </a:r>
                <a:r>
                  <a:rPr lang="en-ID" altLang="en-US" sz="1800" dirty="0" err="1"/>
                  <a:t>Vektor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dengan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vektor</a:t>
                </a:r>
                <a:endParaRPr lang="en-ID" altLang="en-US" sz="1800" dirty="0"/>
              </a:p>
              <a:p>
                <a:pPr marL="711200" lvl="3" indent="-344488" algn="just">
                  <a:buNone/>
                </a:pPr>
                <a:r>
                  <a:rPr lang="en-ID" altLang="en-US" sz="1800" dirty="0"/>
                  <a:t>a. </a:t>
                </a:r>
                <a:r>
                  <a:rPr lang="en-ID" altLang="en-US" sz="1800" dirty="0" err="1"/>
                  <a:t>Hasilkali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Titik</a:t>
                </a:r>
                <a:r>
                  <a:rPr lang="en-ID" altLang="en-US" sz="1800" dirty="0"/>
                  <a:t> (Dot Product)</a:t>
                </a:r>
              </a:p>
              <a:p>
                <a:pPr marL="627063" lvl="3" indent="0" algn="just">
                  <a:buNone/>
                </a:pPr>
                <a:r>
                  <a:rPr lang="en-ID" altLang="en-US" sz="1800" dirty="0" err="1"/>
                  <a:t>Hasilkali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titik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merupakan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operasi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antara</a:t>
                </a:r>
                <a:r>
                  <a:rPr lang="en-ID" altLang="en-US" sz="1800" dirty="0"/>
                  <a:t> </a:t>
                </a:r>
                <a:r>
                  <a:rPr lang="en-ID" altLang="en-US" sz="1800" b="1" dirty="0" err="1"/>
                  <a:t>dua</a:t>
                </a:r>
                <a:r>
                  <a:rPr lang="en-ID" altLang="en-US" sz="1800" b="1" dirty="0"/>
                  <a:t> </a:t>
                </a:r>
                <a:r>
                  <a:rPr lang="en-ID" altLang="en-US" sz="1800" b="1" dirty="0" err="1"/>
                  <a:t>buah</a:t>
                </a:r>
                <a:r>
                  <a:rPr lang="en-ID" altLang="en-US" sz="1800" b="1" dirty="0"/>
                  <a:t> vector </a:t>
                </a:r>
                <a:r>
                  <a:rPr lang="en-ID" altLang="en-US" sz="1800" b="1" dirty="0" err="1"/>
                  <a:t>pada</a:t>
                </a:r>
                <a:r>
                  <a:rPr lang="en-ID" altLang="en-US" sz="1800" b="1" dirty="0"/>
                  <a:t> </a:t>
                </a:r>
                <a:r>
                  <a:rPr lang="en-ID" altLang="en-US" sz="1800" b="1" dirty="0" err="1"/>
                  <a:t>ruang</a:t>
                </a:r>
                <a:r>
                  <a:rPr lang="en-ID" altLang="en-US" sz="1800" b="1" dirty="0"/>
                  <a:t> yang </a:t>
                </a:r>
                <a:r>
                  <a:rPr lang="en-ID" altLang="en-US" sz="1800" b="1" dirty="0" err="1"/>
                  <a:t>sama</a:t>
                </a:r>
                <a:r>
                  <a:rPr lang="en-ID" altLang="en-US" sz="1800" dirty="0"/>
                  <a:t>. </a:t>
                </a:r>
                <a:r>
                  <a:rPr lang="en-ID" altLang="en-US" sz="1800" dirty="0" err="1"/>
                  <a:t>Hasil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perkalian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ini</a:t>
                </a:r>
                <a:r>
                  <a:rPr lang="en-ID" altLang="en-US" sz="1800" dirty="0"/>
                  <a:t> </a:t>
                </a:r>
                <a:r>
                  <a:rPr lang="en-ID" altLang="en-US" sz="1800" b="1" dirty="0" err="1"/>
                  <a:t>menghasilkan</a:t>
                </a:r>
                <a:r>
                  <a:rPr lang="en-ID" altLang="en-US" sz="1800" b="1" dirty="0"/>
                  <a:t> </a:t>
                </a:r>
                <a:r>
                  <a:rPr lang="en-ID" altLang="en-US" sz="1800" b="1" dirty="0" err="1"/>
                  <a:t>sebuah</a:t>
                </a:r>
                <a:r>
                  <a:rPr lang="en-ID" altLang="en-US" sz="1800" b="1" dirty="0"/>
                  <a:t> </a:t>
                </a:r>
                <a:r>
                  <a:rPr lang="en-ID" altLang="en-US" sz="1800" b="1" dirty="0" err="1"/>
                  <a:t>skalar</a:t>
                </a:r>
                <a:r>
                  <a:rPr lang="en-ID" altLang="en-US" sz="1800" b="1" dirty="0"/>
                  <a:t>.</a:t>
                </a:r>
              </a:p>
              <a:p>
                <a:pPr marL="627063" lvl="3" indent="0" algn="just">
                  <a:buNone/>
                </a:pPr>
                <a:r>
                  <a:rPr lang="en-ID" altLang="en-US" sz="1800" dirty="0" err="1"/>
                  <a:t>Misalkan</a:t>
                </a:r>
                <a:r>
                  <a:rPr lang="en-ID" altLang="en-US" sz="1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ID" altLang="en-US" sz="1800" dirty="0"/>
                  <a:t> dan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adalah</a:t>
                </a:r>
                <a:r>
                  <a:rPr lang="en-ID" altLang="en-US" sz="1800" dirty="0"/>
                  <a:t> vector </a:t>
                </a:r>
                <a:r>
                  <a:rPr lang="en-ID" altLang="en-US" sz="1800" dirty="0" err="1"/>
                  <a:t>pada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ruang</a:t>
                </a:r>
                <a:r>
                  <a:rPr lang="en-ID" altLang="en-US" sz="1800" dirty="0"/>
                  <a:t> yang </a:t>
                </a:r>
                <a:r>
                  <a:rPr lang="en-ID" altLang="en-US" sz="1800" dirty="0" err="1"/>
                  <a:t>sama</a:t>
                </a:r>
                <a:r>
                  <a:rPr lang="en-ID" altLang="en-US" sz="1800" dirty="0"/>
                  <a:t>, </a:t>
                </a:r>
                <a:r>
                  <a:rPr lang="en-ID" altLang="en-US" sz="1800" dirty="0" err="1"/>
                  <a:t>Maka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hasil</a:t>
                </a:r>
                <a:r>
                  <a:rPr lang="en-ID" altLang="en-US" sz="1800" dirty="0"/>
                  <a:t> kali </a:t>
                </a:r>
                <a:r>
                  <a:rPr lang="en-ID" altLang="en-US" sz="1800" dirty="0" err="1"/>
                  <a:t>titik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antara</a:t>
                </a:r>
                <a:r>
                  <a:rPr lang="en-ID" altLang="en-US" sz="1800" dirty="0"/>
                  <a:t> 2 vector </a:t>
                </a:r>
                <a:r>
                  <a:rPr lang="en-ID" altLang="en-US" sz="1800" dirty="0" err="1"/>
                  <a:t>tersebut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adalah</a:t>
                </a:r>
                <a:r>
                  <a:rPr lang="en-ID" altLang="en-US" sz="1800" dirty="0"/>
                  <a:t>:</a:t>
                </a:r>
              </a:p>
              <a:p>
                <a:pPr marL="344488" lvl="3" indent="-344488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ID" alt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D" alt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ID" altLang="en-US" sz="1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D" altLang="en-US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ID" alt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D" altLang="en-US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ID" alt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ID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ID" alt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D" alt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ID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ID" alt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D" alt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n-ID" alt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D" altLang="en-US" sz="1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ID" altLang="en-US" sz="1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ID" altLang="en-US" sz="1800" dirty="0"/>
              </a:p>
              <a:p>
                <a:pPr marL="627063" lvl="3" indent="0" algn="just">
                  <a:buNone/>
                </a:pPr>
                <a:r>
                  <a:rPr lang="en-ID" altLang="en-US" sz="1800" dirty="0" err="1"/>
                  <a:t>dimana</a:t>
                </a:r>
                <a:endParaRPr lang="en-ID" altLang="en-US" sz="1800" dirty="0"/>
              </a:p>
              <a:p>
                <a:pPr marL="627063" lvl="3" indent="0" algn="just">
                  <a:buNone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ID" alt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D" altLang="en-US" sz="1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</m:oMath>
                </a14:m>
                <a:r>
                  <a:rPr lang="en-ID" altLang="en-US" sz="1800" i="1" dirty="0"/>
                  <a:t> </a:t>
                </a:r>
                <a:r>
                  <a:rPr lang="en-ID" altLang="en-US" sz="1800" dirty="0"/>
                  <a:t>: </a:t>
                </a:r>
                <a:r>
                  <a:rPr lang="en-ID" altLang="en-US" sz="1800" dirty="0" err="1"/>
                  <a:t>panjang</a:t>
                </a:r>
                <a:r>
                  <a:rPr lang="en-ID" altLang="en-US" sz="1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en-ID" altLang="en-US" sz="1800" i="1" dirty="0"/>
              </a:p>
              <a:p>
                <a:pPr marL="627063" lvl="3" indent="0" algn="just">
                  <a:buNone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ID" alt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D" alt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r>
                  <a:rPr lang="en-ID" altLang="en-US" sz="1800" dirty="0"/>
                  <a:t> : </a:t>
                </a:r>
                <a:r>
                  <a:rPr lang="en-ID" altLang="en-US" sz="1800" dirty="0" err="1"/>
                  <a:t>panjang</a:t>
                </a:r>
                <a:r>
                  <a:rPr lang="en-ID" altLang="en-US" sz="1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ID" altLang="en-US" sz="1800" dirty="0"/>
              </a:p>
              <a:p>
                <a:pPr marL="627063" lvl="3" indent="0" algn="just">
                  <a:buNone/>
                </a:pPr>
                <a14:m>
                  <m:oMath xmlns:m="http://schemas.openxmlformats.org/officeDocument/2006/math">
                    <m:r>
                      <a:rPr lang="en-ID" altLang="en-US" sz="18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D" altLang="en-US" sz="1800" dirty="0"/>
                  <a:t>    : </a:t>
                </a:r>
                <a:r>
                  <a:rPr lang="en-ID" altLang="en-US" sz="1800" dirty="0" err="1"/>
                  <a:t>sudut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antara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keduanya</a:t>
                </a:r>
                <a:endParaRPr lang="en-ID" altLang="en-US" sz="1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394" t="-1515" r="-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Vektor_Perkalian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Vektor</a:t>
            </a:r>
            <a:r>
              <a:rPr lang="en-ID" dirty="0"/>
              <a:t> (Dot Product)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897D9-2FB9-4A80-A367-DF92533F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44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Autofit/>
              </a:bodyPr>
              <a:lstStyle/>
              <a:p>
                <a:pPr marL="0" lvl="3" indent="0" algn="just">
                  <a:buNone/>
                </a:pPr>
                <a:r>
                  <a:rPr lang="en-ID" altLang="en-US" sz="1800" dirty="0"/>
                  <a:t>Contoh:</a:t>
                </a:r>
              </a:p>
              <a:p>
                <a:pPr marL="0" lvl="3" indent="0" algn="just">
                  <a:buNone/>
                </a:pPr>
                <a:r>
                  <a:rPr lang="en-ID" altLang="en-US" sz="1800" dirty="0" err="1"/>
                  <a:t>Tentukan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hasil</a:t>
                </a:r>
                <a:r>
                  <a:rPr lang="en-ID" altLang="en-US" sz="1800" dirty="0"/>
                  <a:t> kali </a:t>
                </a:r>
                <a:r>
                  <a:rPr lang="en-ID" altLang="en-US" sz="1800" dirty="0" err="1"/>
                  <a:t>titik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dari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dua</a:t>
                </a:r>
                <a:r>
                  <a:rPr lang="en-ID" altLang="en-US" sz="1800" dirty="0"/>
                  <a:t> vector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ID" altLang="en-US" sz="1800" i="1">
                        <a:latin typeface="Cambria Math" panose="02040503050406030204" pitchFamily="18" charset="0"/>
                      </a:rPr>
                      <m:t>=2</m:t>
                    </m:r>
                    <m:acc>
                      <m:accPr>
                        <m:chr m:val="̂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ID" altLang="en-US" sz="1800" dirty="0"/>
                  <a:t> dan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ID" altLang="en-US" sz="1800" i="1">
                        <a:latin typeface="Cambria Math" panose="02040503050406030204" pitchFamily="18" charset="0"/>
                      </a:rPr>
                      <m:t>=2</m:t>
                    </m:r>
                    <m:acc>
                      <m:accPr>
                        <m:chr m:val="̂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ID" altLang="en-US" sz="1800" i="1">
                        <a:latin typeface="Cambria Math" panose="02040503050406030204" pitchFamily="18" charset="0"/>
                      </a:rPr>
                      <m:t>+2</m:t>
                    </m:r>
                    <m:acc>
                      <m:accPr>
                        <m:chr m:val="̂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en-ID" altLang="en-US" sz="1800" dirty="0"/>
              </a:p>
              <a:p>
                <a:pPr marL="0" lvl="3" indent="0" algn="just">
                  <a:buNone/>
                </a:pPr>
                <a:endParaRPr lang="en-ID" altLang="en-US" sz="1800" dirty="0"/>
              </a:p>
              <a:p>
                <a:pPr marL="0" lvl="3" indent="0" algn="just">
                  <a:buNone/>
                </a:pPr>
                <a:r>
                  <a:rPr lang="en-ID" altLang="en-US" sz="1800" dirty="0" err="1"/>
                  <a:t>Jawab</a:t>
                </a:r>
                <a:r>
                  <a:rPr lang="en-ID" altLang="en-US" sz="1800" dirty="0"/>
                  <a:t>: </a:t>
                </a:r>
                <a:r>
                  <a:rPr lang="en-ID" altLang="en-US" sz="1800" dirty="0" err="1"/>
                  <a:t>Jika</a:t>
                </a:r>
                <a:r>
                  <a:rPr lang="en-ID" altLang="en-US" sz="1800" dirty="0"/>
                  <a:t> vector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1800" b="0" i="0" smtClean="0">
                        <a:latin typeface="Cambria Math" panose="02040503050406030204" pitchFamily="18" charset="0"/>
                      </a:rPr>
                      <m:t>dan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⃑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digambarkan</a:t>
                </a:r>
                <a:r>
                  <a:rPr lang="en-ID" altLang="en-US" sz="1800" dirty="0"/>
                  <a:t> di </a:t>
                </a:r>
                <a:r>
                  <a:rPr lang="en-ID" altLang="en-US" sz="1800" dirty="0" err="1"/>
                  <a:t>bidang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kartesius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maka</a:t>
                </a:r>
                <a:endParaRPr lang="en-ID" altLang="en-US" sz="1800" dirty="0"/>
              </a:p>
              <a:p>
                <a:pPr marL="0" lvl="3" indent="0" algn="just">
                  <a:buNone/>
                </a:pPr>
                <a:endParaRPr lang="en-ID" altLang="en-US" sz="1800" dirty="0"/>
              </a:p>
              <a:p>
                <a:pPr marL="0" lvl="3" indent="0" algn="just">
                  <a:buNone/>
                </a:pPr>
                <a:endParaRPr lang="en-ID" altLang="en-US" sz="1800" dirty="0"/>
              </a:p>
              <a:p>
                <a:pPr marL="0" lvl="3" indent="0" algn="just">
                  <a:buNone/>
                </a:pPr>
                <a:endParaRPr lang="en-ID" altLang="en-US" sz="1800" dirty="0"/>
              </a:p>
              <a:p>
                <a:pPr marL="0" lvl="3" indent="0" algn="just">
                  <a:buNone/>
                </a:pPr>
                <a:endParaRPr lang="en-ID" altLang="en-US" sz="1800" dirty="0"/>
              </a:p>
              <a:p>
                <a:pPr marL="0" lvl="3" indent="0" algn="just">
                  <a:buNone/>
                </a:pPr>
                <a:endParaRPr lang="en-ID" altLang="en-US" sz="1800" dirty="0"/>
              </a:p>
              <a:p>
                <a:pPr marL="0" lvl="3" indent="0" algn="just">
                  <a:buNone/>
                </a:pPr>
                <a:endParaRPr lang="en-ID" altLang="en-US" sz="1800" dirty="0"/>
              </a:p>
              <a:p>
                <a:pPr marL="0" lvl="3" indent="0" algn="just">
                  <a:buNone/>
                </a:pPr>
                <a:r>
                  <a:rPr lang="en-ID" altLang="en-US" sz="1800" dirty="0" err="1"/>
                  <a:t>Karena</a:t>
                </a:r>
                <a:r>
                  <a:rPr lang="en-ID" altLang="en-US" sz="1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D" altLang="en-US" sz="180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  <m:r>
                      <a:rPr lang="en-ID" altLang="en-US" sz="18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artinya</a:t>
                </a:r>
                <a:r>
                  <a:rPr lang="en-ID" altLang="en-US" sz="1800" dirty="0"/>
                  <a:t> </a:t>
                </a:r>
                <a14:m>
                  <m:oMath xmlns:m="http://schemas.openxmlformats.org/officeDocument/2006/math">
                    <m:r>
                      <a:rPr lang="en-ID" altLang="en-US" sz="1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D" altLang="en-US" sz="1800" i="1">
                        <a:latin typeface="Cambria Math" panose="02040503050406030204" pitchFamily="18" charset="0"/>
                      </a:rPr>
                      <m:t>=45</m:t>
                    </m:r>
                  </m:oMath>
                </a14:m>
                <a:r>
                  <a:rPr lang="en-ID" altLang="en-US" sz="1800" dirty="0"/>
                  <a:t>. Oleh </a:t>
                </a:r>
                <a:r>
                  <a:rPr lang="en-ID" altLang="en-US" sz="1800" dirty="0" err="1"/>
                  <a:t>karena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itu</a:t>
                </a:r>
                <a14:m>
                  <m:oMath xmlns:m="http://schemas.openxmlformats.org/officeDocument/2006/math">
                    <m:r>
                      <a:rPr lang="en-US" alt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⃑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ID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⃑"/>
                        <m:ctrlPr>
                          <a:rPr lang="en-ID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ID" alt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func>
                      <m:funcPr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D" altLang="en-US" sz="18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endParaRPr lang="en-ID" altLang="en-US" sz="1800" dirty="0"/>
              </a:p>
              <a:p>
                <a:pPr marL="6235700" lvl="3" indent="0" algn="just">
                  <a:buNone/>
                </a:pPr>
                <a:r>
                  <a:rPr lang="en-ID" altLang="en-US" sz="1800" dirty="0"/>
                  <a:t> </a:t>
                </a:r>
                <a14:m>
                  <m:oMath xmlns:m="http://schemas.openxmlformats.org/officeDocument/2006/math">
                    <m:r>
                      <a:rPr lang="en-ID" altLang="en-US" sz="1800" i="1">
                        <a:latin typeface="Cambria Math" panose="02040503050406030204" pitchFamily="18" charset="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rad>
                    <m:f>
                      <m:fPr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D" alt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D" alt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ID" altLang="en-US" sz="1800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ID" altLang="en-US" sz="1800" dirty="0"/>
                  <a:t> </a:t>
                </a:r>
              </a:p>
              <a:p>
                <a:pPr marL="344488" lvl="2" indent="-344488" algn="just">
                  <a:buNone/>
                </a:pPr>
                <a:endParaRPr lang="en-ID" altLang="en-US" sz="2400" dirty="0"/>
              </a:p>
              <a:p>
                <a:pPr marL="344488" lvl="2" indent="-344488" algn="just">
                  <a:buNone/>
                </a:pPr>
                <a:endParaRPr lang="en-ID" alt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386" t="-1515" b="-4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2958516F-B388-49F0-9AD8-D106DB931665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Vektor_Perkalian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Vektor</a:t>
            </a:r>
            <a:r>
              <a:rPr lang="en-ID" dirty="0"/>
              <a:t> (Dot Product)_2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897D9-2FB9-4A80-A367-DF92533F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5BFA0D2-08D3-4B95-86CA-A4A5A80274D2}"/>
              </a:ext>
            </a:extLst>
          </p:cNvPr>
          <p:cNvGrpSpPr/>
          <p:nvPr/>
        </p:nvGrpSpPr>
        <p:grpSpPr>
          <a:xfrm>
            <a:off x="1787261" y="3206710"/>
            <a:ext cx="2628231" cy="2234863"/>
            <a:chOff x="1787261" y="3206710"/>
            <a:chExt cx="2628231" cy="223486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683B10E-2E1F-4788-89AC-EC92F031E8CA}"/>
                </a:ext>
              </a:extLst>
            </p:cNvPr>
            <p:cNvGrpSpPr/>
            <p:nvPr/>
          </p:nvGrpSpPr>
          <p:grpSpPr>
            <a:xfrm>
              <a:off x="1832613" y="3206710"/>
              <a:ext cx="2582879" cy="2234863"/>
              <a:chOff x="1787643" y="3041818"/>
              <a:chExt cx="2582879" cy="2234863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527DCA8-7BB2-43A1-91E4-B47A87BC10DE}"/>
                  </a:ext>
                </a:extLst>
              </p:cNvPr>
              <p:cNvGrpSpPr/>
              <p:nvPr/>
            </p:nvGrpSpPr>
            <p:grpSpPr>
              <a:xfrm>
                <a:off x="1787643" y="3041818"/>
                <a:ext cx="2582879" cy="2170331"/>
                <a:chOff x="3766344" y="2724542"/>
                <a:chExt cx="2582879" cy="2170331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F74BC10A-4A58-4621-BFCA-E29AD97CB0D6}"/>
                    </a:ext>
                  </a:extLst>
                </p:cNvPr>
                <p:cNvGrpSpPr/>
                <p:nvPr/>
              </p:nvGrpSpPr>
              <p:grpSpPr>
                <a:xfrm>
                  <a:off x="3766344" y="2989873"/>
                  <a:ext cx="2286000" cy="1905000"/>
                  <a:chOff x="1471525" y="3208867"/>
                  <a:chExt cx="2286000" cy="1905000"/>
                </a:xfrm>
              </p:grpSpPr>
              <p:sp>
                <p:nvSpPr>
                  <p:cNvPr id="13" name="Line 8">
                    <a:extLst>
                      <a:ext uri="{FF2B5EF4-FFF2-40B4-BE49-F238E27FC236}">
                        <a16:creationId xmlns:a16="http://schemas.microsoft.com/office/drawing/2014/main" id="{0162FC1E-417C-4E6C-BD85-419F4E1B6CC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00125" y="3208867"/>
                    <a:ext cx="0" cy="1905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0">
                    <a:extLst>
                      <a:ext uri="{FF2B5EF4-FFF2-40B4-BE49-F238E27FC236}">
                        <a16:creationId xmlns:a16="http://schemas.microsoft.com/office/drawing/2014/main" id="{2881B7B7-1B5F-4C5B-869E-8128742A5B2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00125" y="3759121"/>
                    <a:ext cx="1066762" cy="104994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" name="Line 11">
                    <a:extLst>
                      <a:ext uri="{FF2B5EF4-FFF2-40B4-BE49-F238E27FC236}">
                        <a16:creationId xmlns:a16="http://schemas.microsoft.com/office/drawing/2014/main" id="{3091653C-9538-4F52-AD06-6D5F9111FD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766887" y="3759121"/>
                    <a:ext cx="38" cy="104994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" name="Line 18">
                    <a:extLst>
                      <a:ext uri="{FF2B5EF4-FFF2-40B4-BE49-F238E27FC236}">
                        <a16:creationId xmlns:a16="http://schemas.microsoft.com/office/drawing/2014/main" id="{4A504341-587A-4F90-9425-78E33F3EFC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71525" y="4809067"/>
                    <a:ext cx="228600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17" name="Straight Arrow Connector 16">
                    <a:extLst>
                      <a:ext uri="{FF2B5EF4-FFF2-40B4-BE49-F238E27FC236}">
                        <a16:creationId xmlns:a16="http://schemas.microsoft.com/office/drawing/2014/main" id="{2E1CE4CD-4932-4505-A4B4-86AB6E2CF8B3}"/>
                      </a:ext>
                    </a:extLst>
                  </p:cNvPr>
                  <p:cNvCxnSpPr/>
                  <p:nvPr/>
                </p:nvCxnSpPr>
                <p:spPr>
                  <a:xfrm>
                    <a:off x="1700125" y="4809067"/>
                    <a:ext cx="1066800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2EF34609-C5CF-4F22-9E44-B60515D92B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52383" y="4405407"/>
                      <a:ext cx="396840" cy="36933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2EF34609-C5CF-4F22-9E44-B60515D92B7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52383" y="4405407"/>
                      <a:ext cx="396840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08935444-8185-4250-8682-F8D521EC88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71303" y="2724542"/>
                      <a:ext cx="400238" cy="36933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D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08935444-8185-4250-8682-F8D521EC88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71303" y="2724542"/>
                      <a:ext cx="400238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9836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FD4207E2-1FA3-4795-B734-BAC15ABDB040}"/>
                      </a:ext>
                    </a:extLst>
                  </p:cNvPr>
                  <p:cNvSpPr/>
                  <p:nvPr/>
                </p:nvSpPr>
                <p:spPr>
                  <a:xfrm>
                    <a:off x="2439977" y="4907349"/>
                    <a:ext cx="39549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⃑"/>
                              <m:ctrlPr>
                                <a:rPr lang="en-ID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D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FD4207E2-1FA3-4795-B734-BAC15ABDB04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9977" y="4907349"/>
                    <a:ext cx="39549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3279" r="-1384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48661188-D9C9-478C-96E9-086AA15AEA23}"/>
                      </a:ext>
                    </a:extLst>
                  </p:cNvPr>
                  <p:cNvSpPr/>
                  <p:nvPr/>
                </p:nvSpPr>
                <p:spPr>
                  <a:xfrm>
                    <a:off x="2244122" y="3986520"/>
                    <a:ext cx="391709" cy="4103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⃑"/>
                              <m:ctrlPr>
                                <a:rPr lang="en-ID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D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48661188-D9C9-478C-96E9-086AA15AEA2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4122" y="3986520"/>
                    <a:ext cx="391709" cy="41030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" name="Line 11">
              <a:extLst>
                <a:ext uri="{FF2B5EF4-FFF2-40B4-BE49-F238E27FC236}">
                  <a16:creationId xmlns:a16="http://schemas.microsoft.com/office/drawing/2014/main" id="{6A71556B-7133-425A-B97D-FACB15DC7E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2586129" y="3498552"/>
              <a:ext cx="38" cy="10499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543B30-CF96-4F65-A971-BC2A86F1C658}"/>
                </a:ext>
              </a:extLst>
            </p:cNvPr>
            <p:cNvSpPr txBox="1"/>
            <p:nvPr/>
          </p:nvSpPr>
          <p:spPr>
            <a:xfrm>
              <a:off x="1787261" y="3842385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015A1F-D39A-43B3-B4E5-AB4C48C94BB4}"/>
                </a:ext>
              </a:extLst>
            </p:cNvPr>
            <p:cNvSpPr txBox="1"/>
            <p:nvPr/>
          </p:nvSpPr>
          <p:spPr>
            <a:xfrm>
              <a:off x="3014605" y="5025873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9429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2C977AD3-4A0D-4B08-9124-19E83152952E}" type="datetime1">
              <a:rPr lang="en-US" smtClean="0"/>
              <a:t>4/8/2019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3" indent="0" algn="just">
                  <a:buNone/>
                </a:pPr>
                <a:r>
                  <a:rPr lang="en-ID" altLang="en-US" dirty="0"/>
                  <a:t>Ingat </a:t>
                </a:r>
                <a:r>
                  <a:rPr lang="en-ID" altLang="en-US" dirty="0" err="1"/>
                  <a:t>aturan</a:t>
                </a:r>
                <a:r>
                  <a:rPr lang="en-ID" altLang="en-US" dirty="0"/>
                  <a:t> </a:t>
                </a:r>
                <a:r>
                  <a:rPr lang="en-ID" altLang="en-US" dirty="0" err="1"/>
                  <a:t>cosinus</a:t>
                </a:r>
                <a:endParaRPr lang="en-ID" altLang="en-US" dirty="0"/>
              </a:p>
              <a:p>
                <a:pPr marL="0" lvl="3" indent="0" algn="just">
                  <a:buNone/>
                </a:pPr>
                <a:r>
                  <a:rPr lang="en-ID" altLang="en-US" dirty="0" err="1"/>
                  <a:t>Jika</a:t>
                </a:r>
                <a:r>
                  <a:rPr lang="en-ID" altLang="en-US" dirty="0"/>
                  <a:t> </a:t>
                </a:r>
                <a:r>
                  <a:rPr lang="en-ID" altLang="en-US" dirty="0" err="1"/>
                  <a:t>diketahui</a:t>
                </a:r>
                <a:r>
                  <a:rPr lang="en-ID" altLang="en-US" dirty="0"/>
                  <a:t> </a:t>
                </a:r>
                <a:r>
                  <a:rPr lang="en-ID" altLang="en-US" dirty="0" err="1"/>
                  <a:t>segitiga</a:t>
                </a:r>
                <a:r>
                  <a:rPr lang="en-ID" altLang="en-US" dirty="0"/>
                  <a:t> </a:t>
                </a:r>
              </a:p>
              <a:p>
                <a:pPr marL="3505200" lvl="3" indent="0" algn="just">
                  <a:buNone/>
                </a:pPr>
                <a:endParaRPr lang="en-ID" altLang="en-US" sz="1800" i="1" dirty="0">
                  <a:latin typeface="Cambria Math" panose="02040503050406030204" pitchFamily="18" charset="0"/>
                </a:endParaRPr>
              </a:p>
              <a:p>
                <a:pPr marL="3505200" lvl="3" indent="0" algn="just">
                  <a:buNone/>
                </a:pPr>
                <a:endParaRPr lang="en-ID" altLang="en-US" sz="1800" i="1" dirty="0">
                  <a:latin typeface="Cambria Math" panose="02040503050406030204" pitchFamily="18" charset="0"/>
                </a:endParaRPr>
              </a:p>
              <a:p>
                <a:pPr marL="3505200" lvl="3" indent="0" algn="just">
                  <a:buNone/>
                </a:pPr>
                <a:endParaRPr lang="en-ID" altLang="en-US" sz="1800" i="1" dirty="0">
                  <a:latin typeface="Cambria Math" panose="02040503050406030204" pitchFamily="18" charset="0"/>
                </a:endParaRPr>
              </a:p>
              <a:p>
                <a:pPr marL="3505200" lvl="3" indent="0" algn="just">
                  <a:buNone/>
                </a:pPr>
                <a:endParaRPr lang="en-ID" altLang="en-US" sz="1800" i="1" dirty="0">
                  <a:latin typeface="Cambria Math" panose="02040503050406030204" pitchFamily="18" charset="0"/>
                </a:endParaRPr>
              </a:p>
              <a:p>
                <a:pPr marL="3505200" lvl="3" indent="0" algn="just">
                  <a:buNone/>
                </a:pPr>
                <a:endParaRPr lang="en-ID" altLang="en-US" sz="1800" i="1" dirty="0">
                  <a:latin typeface="Cambria Math" panose="02040503050406030204" pitchFamily="18" charset="0"/>
                </a:endParaRPr>
              </a:p>
              <a:p>
                <a:pPr marL="0" lvl="3" indent="0" algn="just">
                  <a:buNone/>
                </a:pPr>
                <a:r>
                  <a:rPr lang="en-ID" altLang="en-US" sz="1800" dirty="0" err="1"/>
                  <a:t>Maka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berlaku</a:t>
                </a:r>
                <a:r>
                  <a:rPr lang="en-ID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altLang="en-US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altLang="en-US" sz="1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altLang="en-US" sz="18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D" altLang="en-US" sz="1800" i="1">
                        <a:latin typeface="Cambria Math" panose="02040503050406030204" pitchFamily="18" charset="0"/>
                      </a:rPr>
                      <m:t>𝑏𝑐</m:t>
                    </m:r>
                    <m:func>
                      <m:funcPr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D" altLang="en-US" sz="18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en-ID" altLang="en-US" sz="1800" dirty="0"/>
                  <a:t> </a:t>
                </a:r>
              </a:p>
              <a:p>
                <a:pPr marL="0" lvl="3" indent="0">
                  <a:buNone/>
                </a:pPr>
                <a:endParaRPr lang="en-ID" altLang="en-US" dirty="0"/>
              </a:p>
              <a:p>
                <a:pPr marL="0" lvl="3" indent="0">
                  <a:buNone/>
                </a:pPr>
                <a:r>
                  <a:rPr lang="en-ID" altLang="en-US" dirty="0" err="1"/>
                  <a:t>Perhatikan</a:t>
                </a:r>
                <a:r>
                  <a:rPr lang="en-ID" altLang="en-US" dirty="0"/>
                  <a:t> </a:t>
                </a:r>
                <a:r>
                  <a:rPr lang="en-ID" altLang="en-US" dirty="0" err="1"/>
                  <a:t>bahwa</a:t>
                </a:r>
                <a:endParaRPr lang="en-ID" altLang="en-US" dirty="0"/>
              </a:p>
              <a:p>
                <a:pPr marL="0" lvl="3" indent="0">
                  <a:buNone/>
                </a:pPr>
                <a:endParaRPr lang="en-ID" altLang="en-US" dirty="0"/>
              </a:p>
              <a:p>
                <a:pPr marL="0" lvl="3" indent="0">
                  <a:buNone/>
                </a:pPr>
                <a:endParaRPr lang="en-ID" altLang="en-US" dirty="0"/>
              </a:p>
              <a:p>
                <a:pPr marL="0" lvl="3" indent="0">
                  <a:buNone/>
                </a:pPr>
                <a:endParaRPr lang="en-ID" altLang="en-US" dirty="0"/>
              </a:p>
              <a:p>
                <a:pPr marL="0" lvl="3" indent="0">
                  <a:buNone/>
                </a:pPr>
                <a:endParaRPr lang="en-ID" altLang="en-US" dirty="0"/>
              </a:p>
              <a:p>
                <a:pPr marL="0" lvl="3" indent="0">
                  <a:buNone/>
                </a:pPr>
                <a:endParaRPr lang="en-ID" altLang="en-US" dirty="0"/>
              </a:p>
              <a:p>
                <a:pPr marL="0" lvl="3" indent="0">
                  <a:buNone/>
                </a:pPr>
                <a:r>
                  <a:rPr lang="en-ID" altLang="en-US" b="0" dirty="0"/>
                  <a:t>  dengan menerapkan aturan cosinus, maka didapat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D" alt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ID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D" altLang="en-US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  <m:r>
                              <a:rPr lang="en-ID" alt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⃑"/>
                                <m:ctrlPr>
                                  <a:rPr lang="en-ID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D" alt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altLang="en-US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D" alt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ID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D" alt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altLang="en-US" sz="1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D" alt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ID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D" altLang="en-US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altLang="en-US" sz="1800" i="1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begChr m:val="‖"/>
                        <m:endChr m:val="‖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ID" alt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D" alt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ID" alt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D" altLang="en-US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D" altLang="en-US" sz="18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endParaRPr lang="en-ID" altLang="en-US" sz="1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266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Vektor_Perkalian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Vektor</a:t>
            </a:r>
            <a:r>
              <a:rPr lang="en-ID" dirty="0"/>
              <a:t> (Dot Product)_3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462976-C443-4CE8-9AF2-D28244E72977}"/>
              </a:ext>
            </a:extLst>
          </p:cNvPr>
          <p:cNvGrpSpPr/>
          <p:nvPr/>
        </p:nvGrpSpPr>
        <p:grpSpPr>
          <a:xfrm>
            <a:off x="2908092" y="2245598"/>
            <a:ext cx="1836416" cy="1123376"/>
            <a:chOff x="2534708" y="2245598"/>
            <a:chExt cx="2209800" cy="1524033"/>
          </a:xfrm>
        </p:grpSpPr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2893978" y="2639824"/>
              <a:ext cx="3809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i="1" dirty="0">
                  <a:latin typeface="Bookman Old Style" panose="02050604050505020204" pitchFamily="18" charset="0"/>
                </a:rPr>
                <a:t>c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AD8A3E6-986E-45F6-AFBE-5D1F81924B0B}"/>
                </a:ext>
              </a:extLst>
            </p:cNvPr>
            <p:cNvGrpSpPr/>
            <p:nvPr/>
          </p:nvGrpSpPr>
          <p:grpSpPr>
            <a:xfrm>
              <a:off x="2534708" y="2245598"/>
              <a:ext cx="2209800" cy="1524033"/>
              <a:chOff x="2937934" y="2387604"/>
              <a:chExt cx="2209800" cy="1524033"/>
            </a:xfrm>
          </p:grpSpPr>
          <p:sp>
            <p:nvSpPr>
              <p:cNvPr id="16" name="Line 4"/>
              <p:cNvSpPr>
                <a:spLocks noChangeShapeType="1"/>
              </p:cNvSpPr>
              <p:nvPr/>
            </p:nvSpPr>
            <p:spPr bwMode="auto">
              <a:xfrm flipV="1">
                <a:off x="2937934" y="2387604"/>
                <a:ext cx="12954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5"/>
              <p:cNvSpPr>
                <a:spLocks noChangeShapeType="1"/>
              </p:cNvSpPr>
              <p:nvPr/>
            </p:nvSpPr>
            <p:spPr bwMode="auto">
              <a:xfrm>
                <a:off x="4233334" y="2387604"/>
                <a:ext cx="914400" cy="152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6"/>
              <p:cNvSpPr>
                <a:spLocks noChangeShapeType="1"/>
              </p:cNvSpPr>
              <p:nvPr/>
            </p:nvSpPr>
            <p:spPr bwMode="auto">
              <a:xfrm>
                <a:off x="2937934" y="3911604"/>
                <a:ext cx="2209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Text Box 7"/>
              <p:cNvSpPr txBox="1">
                <a:spLocks noChangeArrowheads="1"/>
              </p:cNvSpPr>
              <p:nvPr/>
            </p:nvSpPr>
            <p:spPr bwMode="auto">
              <a:xfrm>
                <a:off x="4648200" y="2861734"/>
                <a:ext cx="381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 i="1">
                    <a:latin typeface="Bookman Old Style" panose="02050604050505020204" pitchFamily="18" charset="0"/>
                  </a:rPr>
                  <a:t>a</a:t>
                </a:r>
              </a:p>
            </p:txBody>
          </p:sp>
          <p:sp>
            <p:nvSpPr>
              <p:cNvPr id="21" name="Text Box 9"/>
              <p:cNvSpPr txBox="1">
                <a:spLocks noChangeArrowheads="1"/>
              </p:cNvSpPr>
              <p:nvPr/>
            </p:nvSpPr>
            <p:spPr bwMode="auto">
              <a:xfrm>
                <a:off x="3961523" y="3542305"/>
                <a:ext cx="38099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 i="1">
                    <a:latin typeface="Bookman Old Style" panose="02050604050505020204" pitchFamily="18" charset="0"/>
                  </a:rPr>
                  <a:t>b</a:t>
                </a:r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3242734" y="3530604"/>
                <a:ext cx="228600" cy="381000"/>
              </a:xfrm>
              <a:custGeom>
                <a:avLst/>
                <a:gdLst>
                  <a:gd name="T0" fmla="*/ 0 w 144"/>
                  <a:gd name="T1" fmla="*/ 0 h 240"/>
                  <a:gd name="T2" fmla="*/ 2147483646 w 144"/>
                  <a:gd name="T3" fmla="*/ 2147483646 h 240"/>
                  <a:gd name="T4" fmla="*/ 2147483646 w 144"/>
                  <a:gd name="T5" fmla="*/ 2147483646 h 240"/>
                  <a:gd name="T6" fmla="*/ 2147483646 w 144"/>
                  <a:gd name="T7" fmla="*/ 2147483646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4"/>
                  <a:gd name="T13" fmla="*/ 0 h 240"/>
                  <a:gd name="T14" fmla="*/ 144 w 144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4" h="240">
                    <a:moveTo>
                      <a:pt x="0" y="0"/>
                    </a:moveTo>
                    <a:cubicBezTo>
                      <a:pt x="36" y="8"/>
                      <a:pt x="72" y="16"/>
                      <a:pt x="96" y="48"/>
                    </a:cubicBezTo>
                    <a:cubicBezTo>
                      <a:pt x="120" y="80"/>
                      <a:pt x="144" y="160"/>
                      <a:pt x="144" y="192"/>
                    </a:cubicBezTo>
                    <a:cubicBezTo>
                      <a:pt x="144" y="224"/>
                      <a:pt x="120" y="232"/>
                      <a:pt x="96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Text Box 11"/>
              <p:cNvSpPr txBox="1">
                <a:spLocks noChangeArrowheads="1"/>
              </p:cNvSpPr>
              <p:nvPr/>
            </p:nvSpPr>
            <p:spPr bwMode="auto">
              <a:xfrm>
                <a:off x="3381375" y="3471334"/>
                <a:ext cx="381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 i="1">
                    <a:latin typeface="Bookman Old Style" panose="02050604050505020204" pitchFamily="18" charset="0"/>
                    <a:sym typeface="Symbol" panose="05050102010706020507" pitchFamily="18" charset="2"/>
                  </a:rPr>
                  <a:t>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C59A77-829A-4F1A-AD68-3A4B6519361F}"/>
              </a:ext>
            </a:extLst>
          </p:cNvPr>
          <p:cNvGrpSpPr/>
          <p:nvPr/>
        </p:nvGrpSpPr>
        <p:grpSpPr>
          <a:xfrm>
            <a:off x="2330643" y="4328848"/>
            <a:ext cx="3753923" cy="1137462"/>
            <a:chOff x="3030008" y="4170443"/>
            <a:chExt cx="4731444" cy="1433656"/>
          </a:xfrm>
        </p:grpSpPr>
        <p:sp>
          <p:nvSpPr>
            <p:cNvPr id="24" name="Line 12"/>
            <p:cNvSpPr>
              <a:spLocks noChangeShapeType="1"/>
            </p:cNvSpPr>
            <p:nvPr/>
          </p:nvSpPr>
          <p:spPr bwMode="auto">
            <a:xfrm>
              <a:off x="5087408" y="5561093"/>
              <a:ext cx="205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 flipV="1">
              <a:off x="5087408" y="4189493"/>
              <a:ext cx="137160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4"/>
            <p:cNvSpPr>
              <a:spLocks noChangeShapeType="1"/>
            </p:cNvSpPr>
            <p:nvPr/>
          </p:nvSpPr>
          <p:spPr bwMode="auto">
            <a:xfrm>
              <a:off x="3030008" y="5561093"/>
              <a:ext cx="205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 flipH="1">
              <a:off x="4401608" y="4189493"/>
              <a:ext cx="205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 flipV="1">
              <a:off x="3106208" y="4189493"/>
              <a:ext cx="129540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7"/>
            <p:cNvSpPr>
              <a:spLocks noChangeShapeType="1"/>
            </p:cNvSpPr>
            <p:nvPr/>
          </p:nvSpPr>
          <p:spPr bwMode="auto">
            <a:xfrm flipH="1" flipV="1">
              <a:off x="4401608" y="4189493"/>
              <a:ext cx="68580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8"/>
            <p:cNvSpPr>
              <a:spLocks noChangeShapeType="1"/>
            </p:cNvSpPr>
            <p:nvPr/>
          </p:nvSpPr>
          <p:spPr bwMode="auto">
            <a:xfrm flipH="1" flipV="1">
              <a:off x="6444721" y="4170443"/>
              <a:ext cx="68580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5273674" y="5202317"/>
              <a:ext cx="381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i="1" dirty="0">
                  <a:latin typeface="Bookman Old Style" panose="02050604050505020204" pitchFamily="18" charset="0"/>
                  <a:sym typeface="Symbol" panose="05050102010706020507" pitchFamily="18" charset="2"/>
                </a:rPr>
                <a:t></a:t>
              </a:r>
            </a:p>
          </p:txBody>
        </p:sp>
        <p:sp>
          <p:nvSpPr>
            <p:cNvPr id="38" name="Freeform 32"/>
            <p:cNvSpPr>
              <a:spLocks/>
            </p:cNvSpPr>
            <p:nvPr/>
          </p:nvSpPr>
          <p:spPr bwMode="auto">
            <a:xfrm>
              <a:off x="5516033" y="5165806"/>
              <a:ext cx="228600" cy="381000"/>
            </a:xfrm>
            <a:custGeom>
              <a:avLst/>
              <a:gdLst>
                <a:gd name="T0" fmla="*/ 0 w 144"/>
                <a:gd name="T1" fmla="*/ 0 h 240"/>
                <a:gd name="T2" fmla="*/ 2147483646 w 144"/>
                <a:gd name="T3" fmla="*/ 2147483646 h 240"/>
                <a:gd name="T4" fmla="*/ 2147483646 w 144"/>
                <a:gd name="T5" fmla="*/ 2147483646 h 240"/>
                <a:gd name="T6" fmla="*/ 2147483646 w 144"/>
                <a:gd name="T7" fmla="*/ 2147483646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240"/>
                <a:gd name="T14" fmla="*/ 144 w 144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240">
                  <a:moveTo>
                    <a:pt x="0" y="0"/>
                  </a:moveTo>
                  <a:cubicBezTo>
                    <a:pt x="36" y="8"/>
                    <a:pt x="72" y="16"/>
                    <a:pt x="96" y="48"/>
                  </a:cubicBezTo>
                  <a:cubicBezTo>
                    <a:pt x="120" y="80"/>
                    <a:pt x="144" y="160"/>
                    <a:pt x="144" y="192"/>
                  </a:cubicBezTo>
                  <a:cubicBezTo>
                    <a:pt x="144" y="224"/>
                    <a:pt x="120" y="232"/>
                    <a:pt x="96" y="2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5894526" y="4190514"/>
                  <a:ext cx="438271" cy="3879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D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4526" y="4190514"/>
                  <a:ext cx="438271" cy="387922"/>
                </a:xfrm>
                <a:prstGeom prst="rect">
                  <a:avLst/>
                </a:prstGeom>
                <a:blipFill>
                  <a:blip r:embed="rId3"/>
                  <a:stretch>
                    <a:fillRect r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5250054" y="4583643"/>
                  <a:ext cx="677651" cy="3879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‖"/>
                            <m:endChr m:val="‖"/>
                            <m:ctrlPr>
                              <a:rPr lang="en-ID" alt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ID" alt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D" altLang="en-US" sz="1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0054" y="4583643"/>
                  <a:ext cx="677651" cy="387922"/>
                </a:xfrm>
                <a:prstGeom prst="rect">
                  <a:avLst/>
                </a:prstGeom>
                <a:blipFill>
                  <a:blip r:embed="rId4"/>
                  <a:stretch>
                    <a:fillRect r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5974484" y="5113121"/>
                  <a:ext cx="673125" cy="4498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‖"/>
                            <m:endChr m:val="‖"/>
                            <m:ctrlPr>
                              <a:rPr lang="en-ID" alt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ID" alt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D" altLang="en-US" sz="1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4484" y="5113121"/>
                  <a:ext cx="673125" cy="449828"/>
                </a:xfrm>
                <a:prstGeom prst="rect">
                  <a:avLst/>
                </a:prstGeom>
                <a:blipFill>
                  <a:blip r:embed="rId5"/>
                  <a:stretch>
                    <a:fillRect r="-57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6687313" y="4476721"/>
                  <a:ext cx="1074139" cy="4498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‖"/>
                            <m:endChr m:val="‖"/>
                            <m:ctrlPr>
                              <a:rPr lang="en-ID" alt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ID" alt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D" altLang="en-US" sz="1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  <m:r>
                              <a:rPr lang="en-ID" alt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⃑"/>
                                <m:ctrlPr>
                                  <a:rPr lang="en-ID" alt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D" altLang="en-US" sz="1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313" y="4476721"/>
                  <a:ext cx="1074139" cy="449828"/>
                </a:xfrm>
                <a:prstGeom prst="rect">
                  <a:avLst/>
                </a:prstGeom>
                <a:blipFill>
                  <a:blip r:embed="rId6"/>
                  <a:stretch>
                    <a:fillRect r="-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3882933" y="5176011"/>
                  <a:ext cx="603459" cy="4280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D" sz="14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⃑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D" sz="1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2933" y="5176011"/>
                  <a:ext cx="603459" cy="428088"/>
                </a:xfrm>
                <a:prstGeom prst="rect">
                  <a:avLst/>
                </a:prstGeom>
                <a:blipFill>
                  <a:blip r:embed="rId7"/>
                  <a:stretch>
                    <a:fillRect r="-25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B85110-FA39-47BC-9DD0-78ACCB274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044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82813780-C1B4-4C66-B6D6-B9714592664A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224218" y="6451601"/>
            <a:ext cx="4421037" cy="3651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MUH1G3/ MATRIKS DAN RUANG VEKTOR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1097280" y="2009550"/>
                <a:ext cx="10058400" cy="4025490"/>
              </a:xfrm>
            </p:spPr>
            <p:txBody>
              <a:bodyPr>
                <a:noAutofit/>
              </a:bodyPr>
              <a:lstStyle/>
              <a:p>
                <a:pPr marL="0" lvl="3" indent="0">
                  <a:buNone/>
                </a:pPr>
                <a:r>
                  <a:rPr lang="en-ID" altLang="en-US" sz="1800" dirty="0"/>
                  <a:t>Selanjutnya </a:t>
                </a:r>
                <a:r>
                  <a:rPr lang="en-ID" altLang="en-US" sz="1800" dirty="0" err="1"/>
                  <a:t>dapat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ditulis</a:t>
                </a:r>
                <a:endParaRPr lang="en-ID" altLang="en-US" sz="1800" dirty="0"/>
              </a:p>
              <a:p>
                <a:pPr marL="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ID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ID" alt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D" alt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ID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ID" alt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D" altLang="en-US" sz="1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n-ID" alt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D" altLang="en-US" sz="1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ID" altLang="en-US" sz="1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ID" alt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alt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alt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D" alt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ID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D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ID" alt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D" altLang="en-US" sz="1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ID" alt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D" alt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D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ID" alt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D" altLang="en-US" sz="18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ID" alt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D" alt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ID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ID" alt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D" altLang="en-US" sz="18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  <m:r>
                                    <a:rPr lang="en-ID" altLang="en-US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ID" alt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D" altLang="en-US" sz="1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ID" alt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D" altLang="en-US" sz="1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D" altLang="en-US" sz="1800" dirty="0"/>
              </a:p>
              <a:p>
                <a:pPr marL="0" lvl="3" indent="0">
                  <a:buNone/>
                </a:pPr>
                <a:r>
                  <a:rPr lang="en-ID" altLang="en-US" sz="1800" dirty="0" err="1"/>
                  <a:t>Misal</a:t>
                </a:r>
                <a:r>
                  <a:rPr lang="en-ID" altLang="en-US" sz="1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alt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altLang="en-US" sz="1800" dirty="0"/>
                  <a:t> dan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alt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en-US" sz="18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D" altLang="en-US" sz="1800" dirty="0"/>
                  <a:t> maka</a:t>
                </a:r>
              </a:p>
              <a:p>
                <a:pPr marL="342900" lvl="3" indent="-342900"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ID" altLang="en-US" sz="1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alt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⃑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ID" alt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ID" alt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D" alt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ID" alt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D" altLang="en-US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D" altLang="en-US" sz="18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endParaRPr lang="en-ID" altLang="en-US" sz="1800" dirty="0"/>
              </a:p>
              <a:p>
                <a:pPr marL="342900" lvl="3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ID" altLang="en-US" sz="1800" i="1" dirty="0">
                        <a:latin typeface="Cambria Math" panose="02040503050406030204" pitchFamily="18" charset="0"/>
                      </a:rPr>
                      <m:t>‖</m:t>
                    </m:r>
                    <m:acc>
                      <m:accPr>
                        <m:chr m:val="⃑"/>
                        <m:ctrlPr>
                          <a:rPr lang="en-ID" altLang="en-US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ID" altLang="en-US" sz="1800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‖"/>
                            <m:ctrlPr>
                              <a:rPr lang="en-ID" altLang="en-US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D" altLang="en-US" sz="1800" i="1" dirty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p>
                        <m:r>
                          <a:rPr lang="en-US" alt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altLang="en-US" sz="1800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D" altLang="en-US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D" altLang="en-US" sz="1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altLang="en-US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D" altLang="en-US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D" altLang="en-US" sz="1800" i="1" dirty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ID" altLang="en-US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D" altLang="en-US" sz="1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altLang="en-US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D" altLang="en-US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D" altLang="en-US" sz="1800" i="1" dirty="0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ID" altLang="en-US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D" altLang="en-US" sz="1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altLang="en-US" sz="1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D" altLang="en-US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D" altLang="en-US" sz="1800" dirty="0"/>
              </a:p>
              <a:p>
                <a:pPr marL="342900" lvl="3" indent="-342900">
                  <a:buFont typeface="Arial" charset="0"/>
                  <a:buAutoNum type="arabicPeriod"/>
                </a:pPr>
                <a14:m>
                  <m:oMath xmlns:m="http://schemas.openxmlformats.org/officeDocument/2006/math">
                    <m:r>
                      <a:rPr lang="en-ID" altLang="en-US" sz="1800" i="1" dirty="0">
                        <a:latin typeface="Cambria Math" panose="02040503050406030204" pitchFamily="18" charset="0"/>
                      </a:rPr>
                      <m:t>‖</m:t>
                    </m:r>
                    <m:acc>
                      <m:accPr>
                        <m:chr m:val="⃑"/>
                        <m:ctrlPr>
                          <a:rPr lang="en-ID" altLang="en-US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ID" altLang="en-US" sz="1800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‖"/>
                            <m:ctrlPr>
                              <a:rPr lang="en-ID" altLang="en-US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D" altLang="en-US" sz="1800" i="1" dirty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p>
                        <m:r>
                          <a:rPr lang="en-US" alt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altLang="en-US" sz="1800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D" altLang="en-US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D" altLang="en-US" sz="18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altLang="en-US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D" altLang="en-US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D" altLang="en-US" sz="1800" i="1" dirty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ID" altLang="en-US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D" altLang="en-US" sz="18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altLang="en-US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D" altLang="en-US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D" altLang="en-US" sz="1800" i="1" dirty="0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ID" altLang="en-US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D" altLang="en-US" sz="18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altLang="en-US" sz="1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D" altLang="en-US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D" altLang="en-US" sz="1800" dirty="0"/>
              </a:p>
              <a:p>
                <a:pPr marL="342900" lvl="3" indent="-342900">
                  <a:buFont typeface="Arial" charset="0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D" alt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ID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D" altLang="en-US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  <m:r>
                              <a:rPr lang="en-ID" alt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⃑"/>
                                <m:ctrlPr>
                                  <a:rPr lang="en-ID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D" alt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altLang="en-US" sz="1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D" alt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D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altLang="en-US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ID" alt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D" alt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D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alt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ID" alt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D" altLang="en-US" sz="1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altLang="en-US" sz="18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D" alt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D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altLang="en-US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ID" alt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D" alt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D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alt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ID" alt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D" altLang="en-US" sz="1800" i="1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D" alt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D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altLang="en-US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ID" alt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D" alt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D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alt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ID" alt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D" altLang="en-US" sz="1800" dirty="0"/>
                  <a:t> </a:t>
                </a:r>
              </a:p>
              <a:p>
                <a:pPr marL="1252538" lvl="3" indent="0">
                  <a:buNone/>
                </a:pPr>
                <a:r>
                  <a:rPr lang="en-ID" altLang="en-US" sz="1800" dirty="0"/>
                  <a:t> </a:t>
                </a:r>
                <a14:m>
                  <m:oMath xmlns:m="http://schemas.openxmlformats.org/officeDocument/2006/math">
                    <m:r>
                      <a:rPr lang="en-ID" altLang="en-US" sz="1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D" altLang="en-US" sz="18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D" altLang="en-US" sz="1800" i="1">
                        <a:latin typeface="Cambria Math" panose="02040503050406030204" pitchFamily="18" charset="0"/>
                      </a:rPr>
                      <m:t>+ …+</m:t>
                    </m:r>
                    <m:sSubSup>
                      <m:sSubSupPr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D" altLang="en-US" sz="18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D" altLang="en-US" sz="18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D" altLang="en-US" sz="1800" i="1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D" altLang="en-US" sz="1800" i="1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altLang="en-US" sz="1800" i="1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altLang="en-US" sz="1800" i="1">
                        <a:latin typeface="Cambria Math" panose="02040503050406030204" pitchFamily="18" charset="0"/>
                      </a:rPr>
                      <m:t>−…−2</m:t>
                    </m:r>
                    <m:sSub>
                      <m:sSubPr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D" altLang="en-US" sz="1800" dirty="0"/>
              </a:p>
              <a:p>
                <a:pPr marL="0" lvl="3" indent="0">
                  <a:buNone/>
                </a:pPr>
                <a:endParaRPr lang="en-ID" altLang="en-US" sz="1800" dirty="0"/>
              </a:p>
              <a:p>
                <a:pPr marL="0" lvl="3" indent="0">
                  <a:buNone/>
                </a:pPr>
                <a:r>
                  <a:rPr lang="en-ID" altLang="en-US" sz="1800" dirty="0" err="1"/>
                  <a:t>Sehingga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didapat</a:t>
                </a:r>
                <a:endParaRPr lang="en-ID" altLang="en-US" sz="1800" dirty="0"/>
              </a:p>
              <a:p>
                <a:pPr marL="1252538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ID" alt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D" alt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ID" altLang="en-US" sz="1800" i="1" dirty="0">
                          <a:latin typeface="Cambria Math" panose="02040503050406030204" pitchFamily="18" charset="0"/>
                        </a:rPr>
                        <m:t> ∙</m:t>
                      </m:r>
                      <m:acc>
                        <m:accPr>
                          <m:chr m:val="⃑"/>
                          <m:ctrlPr>
                            <a:rPr lang="en-ID" alt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D" altLang="en-US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ID" alt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D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alt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D" alt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D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altLang="en-US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D" alt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D" altLang="en-US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D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alt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D" alt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D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altLang="en-US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D" alt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D" altLang="en-US" sz="18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ID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alt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D" alt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ID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altLang="en-US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D" alt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D" altLang="en-US" sz="1800" dirty="0"/>
              </a:p>
              <a:p>
                <a:pPr marL="342900" lvl="3" indent="-342900">
                  <a:buAutoNum type="arabicPeriod"/>
                </a:pPr>
                <a:endParaRPr lang="en-ID" altLang="en-US" sz="1800" dirty="0"/>
              </a:p>
              <a:p>
                <a:pPr marL="342900" lvl="3" indent="-342900">
                  <a:buAutoNum type="arabicPeriod"/>
                </a:pPr>
                <a:endParaRPr lang="en-ID" altLang="en-US" sz="1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1097280" y="2009550"/>
                <a:ext cx="10058400" cy="4025490"/>
              </a:xfrm>
              <a:blipFill>
                <a:blip r:embed="rId2"/>
                <a:stretch>
                  <a:fillRect l="-1394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Vektor_Perkalian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Vektor</a:t>
            </a:r>
            <a:r>
              <a:rPr lang="en-ID" dirty="0"/>
              <a:t> (Dot Product)_4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736002" y="5647438"/>
            <a:ext cx="3488215" cy="395786"/>
          </a:xfrm>
          <a:prstGeom prst="roundRect">
            <a:avLst/>
          </a:prstGeom>
          <a:solidFill>
            <a:srgbClr val="810031">
              <a:alpha val="32157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2506D-89B2-4A0C-8294-374832D1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96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EECFC38C-280F-4B49-82E4-C3B9B43896D5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224218" y="6451601"/>
            <a:ext cx="4421037" cy="3651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MUH1G3/ MATRIKS DAN RUANG VEKTOR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1259175" y="2009550"/>
                <a:ext cx="9896506" cy="4025490"/>
              </a:xfrm>
            </p:spPr>
            <p:txBody>
              <a:bodyPr>
                <a:normAutofit lnSpcReduction="10000"/>
              </a:bodyPr>
              <a:lstStyle/>
              <a:p>
                <a:pPr marL="0" lvl="3" indent="0">
                  <a:buNone/>
                </a:pPr>
                <a:r>
                  <a:rPr lang="en-ID" altLang="en-US" sz="1800" dirty="0"/>
                  <a:t>Karena </a:t>
                </a:r>
                <a:r>
                  <a:rPr lang="en-ID" altLang="en-US" sz="1800" dirty="0" err="1"/>
                  <a:t>diketahui</a:t>
                </a:r>
                <a:r>
                  <a:rPr lang="en-ID" altLang="en-US" sz="1800" dirty="0"/>
                  <a:t>:</a:t>
                </a:r>
              </a:p>
              <a:p>
                <a:pPr marL="1252538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ID" alt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D" alt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ID" altLang="en-US" sz="1800" i="1" dirty="0">
                          <a:latin typeface="Cambria Math" panose="02040503050406030204" pitchFamily="18" charset="0"/>
                        </a:rPr>
                        <m:t> ∙</m:t>
                      </m:r>
                      <m:acc>
                        <m:accPr>
                          <m:chr m:val="⃑"/>
                          <m:ctrlPr>
                            <a:rPr lang="en-ID" alt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D" altLang="en-US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ID" alt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D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alt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D" alt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D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altLang="en-US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D" alt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D" altLang="en-US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D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alt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D" alt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D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altLang="en-US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D" alt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D" altLang="en-US" sz="18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ID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alt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D" alt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ID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altLang="en-US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D" alt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D" altLang="en-US" sz="1800" dirty="0"/>
              </a:p>
              <a:p>
                <a:pPr marL="0" lvl="3" indent="0">
                  <a:buNone/>
                </a:pPr>
                <a:r>
                  <a:rPr lang="en-ID" altLang="en-US" sz="1800" dirty="0" err="1"/>
                  <a:t>Maka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persoalan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sebelumnya</a:t>
                </a:r>
                <a:r>
                  <a:rPr lang="en-ID" altLang="en-US" sz="1800" dirty="0"/>
                  <a:t> “</a:t>
                </a:r>
                <a:r>
                  <a:rPr lang="en-ID" altLang="en-US" sz="1800" dirty="0" err="1"/>
                  <a:t>Tentukan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hasil</a:t>
                </a:r>
                <a:r>
                  <a:rPr lang="en-ID" altLang="en-US" sz="1800" dirty="0"/>
                  <a:t> kali </a:t>
                </a:r>
                <a:r>
                  <a:rPr lang="en-ID" altLang="en-US" sz="1800" dirty="0" err="1"/>
                  <a:t>titik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dari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dua</a:t>
                </a:r>
                <a:r>
                  <a:rPr lang="en-ID" altLang="en-US" sz="1800" dirty="0"/>
                  <a:t> vector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ID" altLang="en-US" sz="1800" i="1">
                        <a:latin typeface="Cambria Math" panose="02040503050406030204" pitchFamily="18" charset="0"/>
                      </a:rPr>
                      <m:t>=2</m:t>
                    </m:r>
                    <m:acc>
                      <m:accPr>
                        <m:chr m:val="̂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ID" altLang="en-US" sz="1800" dirty="0"/>
                  <a:t> dan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ID" altLang="en-US" sz="1800" i="1">
                        <a:latin typeface="Cambria Math" panose="02040503050406030204" pitchFamily="18" charset="0"/>
                      </a:rPr>
                      <m:t>=2</m:t>
                    </m:r>
                    <m:acc>
                      <m:accPr>
                        <m:chr m:val="̂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ID" altLang="en-US" sz="1800" i="1">
                        <a:latin typeface="Cambria Math" panose="02040503050406030204" pitchFamily="18" charset="0"/>
                      </a:rPr>
                      <m:t>+2</m:t>
                    </m:r>
                    <m:acc>
                      <m:accPr>
                        <m:chr m:val="̂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endParaRPr lang="en-ID" altLang="en-US" sz="1800" dirty="0"/>
              </a:p>
              <a:p>
                <a:pPr marL="0" lvl="3" indent="0">
                  <a:buNone/>
                </a:pPr>
                <a:r>
                  <a:rPr lang="en-ID" altLang="en-US" sz="1800" dirty="0" err="1"/>
                  <a:t>Dapat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dihitung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dengan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cara</a:t>
                </a:r>
                <a:r>
                  <a:rPr lang="en-ID" altLang="en-US" sz="1800" dirty="0"/>
                  <a:t>: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ID" altLang="en-US" sz="1800" i="1" dirty="0">
                        <a:latin typeface="Cambria Math" panose="02040503050406030204" pitchFamily="18" charset="0"/>
                      </a:rPr>
                      <m:t> ∙</m:t>
                    </m:r>
                    <m:acc>
                      <m:accPr>
                        <m:chr m:val="⃑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ID" alt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alt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D" altLang="en-US" sz="1800" dirty="0"/>
              </a:p>
              <a:p>
                <a:pPr marL="3675063" lvl="3" indent="0" defTabSz="469900">
                  <a:buNone/>
                </a:pPr>
                <a14:m>
                  <m:oMath xmlns:m="http://schemas.openxmlformats.org/officeDocument/2006/math">
                    <m:r>
                      <a:rPr lang="en-ID" altLang="en-US" sz="1800" i="1">
                        <a:latin typeface="Cambria Math" panose="02040503050406030204" pitchFamily="18" charset="0"/>
                      </a:rPr>
                      <m:t>=2(2)+0(2)</m:t>
                    </m:r>
                  </m:oMath>
                </a14:m>
                <a:r>
                  <a:rPr lang="en-ID" altLang="en-US" sz="1800" dirty="0"/>
                  <a:t> </a:t>
                </a:r>
              </a:p>
              <a:p>
                <a:pPr marL="3675063" lvl="3" indent="0" defTabSz="469900">
                  <a:buNone/>
                </a:pPr>
                <a14:m>
                  <m:oMath xmlns:m="http://schemas.openxmlformats.org/officeDocument/2006/math">
                    <m:r>
                      <a:rPr lang="en-ID" altLang="en-US" sz="1800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ID" altLang="en-US" sz="1800" dirty="0"/>
                  <a:t> </a:t>
                </a:r>
              </a:p>
              <a:p>
                <a:pPr marL="0" lvl="3" indent="0">
                  <a:buNone/>
                </a:pPr>
                <a:endParaRPr lang="en-ID" altLang="en-US" sz="1800" dirty="0"/>
              </a:p>
              <a:p>
                <a:pPr marL="0" lvl="3" indent="0">
                  <a:buNone/>
                </a:pPr>
                <a:r>
                  <a:rPr lang="en-ID" altLang="en-US" sz="1800" dirty="0" err="1"/>
                  <a:t>Beberapa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sifat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hasilkali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titik</a:t>
                </a:r>
                <a:r>
                  <a:rPr lang="en-ID" altLang="en-US" sz="1800" dirty="0"/>
                  <a:t>:</a:t>
                </a:r>
              </a:p>
              <a:p>
                <a:pPr marL="342900" lvl="3" indent="-342900"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ID" altLang="en-US" sz="1800" i="1" dirty="0">
                        <a:latin typeface="Cambria Math" panose="02040503050406030204" pitchFamily="18" charset="0"/>
                      </a:rPr>
                      <m:t> ∙</m:t>
                    </m:r>
                    <m:acc>
                      <m:accPr>
                        <m:chr m:val="⃑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ID" altLang="en-US" sz="1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⃑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ID" altLang="en-US" sz="1800" i="1" dirty="0">
                        <a:latin typeface="Cambria Math" panose="02040503050406030204" pitchFamily="18" charset="0"/>
                      </a:rPr>
                      <m:t> ∙</m:t>
                    </m:r>
                    <m:acc>
                      <m:accPr>
                        <m:chr m:val="⃑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endParaRPr lang="en-ID" altLang="en-US" sz="1800" dirty="0"/>
              </a:p>
              <a:p>
                <a:pPr marL="342900" lvl="3" indent="-342900"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ID" altLang="en-US" sz="1800" i="1" dirty="0">
                        <a:latin typeface="Cambria Math" panose="02040503050406030204" pitchFamily="18" charset="0"/>
                      </a:rPr>
                      <m:t> ∙</m:t>
                    </m:r>
                    <m:d>
                      <m:dPr>
                        <m:ctrlPr>
                          <a:rPr lang="en-ID" alt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ID" alt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D" altLang="en-US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⃑"/>
                            <m:ctrlPr>
                              <a:rPr lang="en-ID" alt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D" altLang="en-US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</m:d>
                    <m:r>
                      <a:rPr lang="en-ID" alt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ID" alt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D" alt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ID" altLang="en-US" sz="1800" i="1" dirty="0">
                            <a:latin typeface="Cambria Math" panose="02040503050406030204" pitchFamily="18" charset="0"/>
                          </a:rPr>
                          <m:t> ∙</m:t>
                        </m:r>
                        <m:acc>
                          <m:accPr>
                            <m:chr m:val="⃑"/>
                            <m:ctrlPr>
                              <a:rPr lang="en-ID" alt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D" altLang="en-US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ID" altLang="en-US" sz="1800" i="1">
                        <a:latin typeface="Cambria Math" panose="02040503050406030204" pitchFamily="18" charset="0"/>
                      </a:rPr>
                      <m:t>+(</m:t>
                    </m:r>
                    <m:acc>
                      <m:accPr>
                        <m:chr m:val="⃑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ID" altLang="en-US" sz="1800" i="1" dirty="0">
                        <a:latin typeface="Cambria Math" panose="02040503050406030204" pitchFamily="18" charset="0"/>
                      </a:rPr>
                      <m:t> ∙</m:t>
                    </m:r>
                    <m:acc>
                      <m:accPr>
                        <m:chr m:val="⃑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ID" alt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D" altLang="en-US" sz="1800" dirty="0"/>
              </a:p>
              <a:p>
                <a:pPr marL="342900" lvl="3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ID" altLang="en-US" sz="1800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ID" alt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D" alt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ID" altLang="en-US" sz="1800" i="1" dirty="0">
                            <a:latin typeface="Cambria Math" panose="02040503050406030204" pitchFamily="18" charset="0"/>
                          </a:rPr>
                          <m:t> ∙</m:t>
                        </m:r>
                        <m:acc>
                          <m:accPr>
                            <m:chr m:val="⃑"/>
                            <m:ctrlPr>
                              <a:rPr lang="en-ID" alt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D" altLang="en-US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ID" alt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altLang="en-US" sz="1800" i="1">
                        <a:latin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⃑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ID" altLang="en-US" sz="1800" i="1" dirty="0">
                        <a:latin typeface="Cambria Math" panose="02040503050406030204" pitchFamily="18" charset="0"/>
                      </a:rPr>
                      <m:t> ∙</m:t>
                    </m:r>
                    <m:acc>
                      <m:accPr>
                        <m:chr m:val="⃑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ID" altLang="en-US" sz="1800" dirty="0"/>
                  <a:t>=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ID" altLang="en-US" sz="1800" i="1" dirty="0">
                        <a:latin typeface="Cambria Math" panose="02040503050406030204" pitchFamily="18" charset="0"/>
                      </a:rPr>
                      <m:t> ∙</m:t>
                    </m:r>
                    <m:r>
                      <a:rPr lang="en-ID" altLang="en-US" sz="1800" i="1" dirty="0">
                        <a:latin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⃑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ID" altLang="en-US" sz="1800" dirty="0"/>
                  <a:t>, </a:t>
                </a:r>
                <a:r>
                  <a:rPr lang="en-ID" altLang="en-US" sz="1800" dirty="0" err="1"/>
                  <a:t>dimana</a:t>
                </a:r>
                <a:r>
                  <a:rPr lang="en-ID" altLang="en-US" sz="1800" dirty="0"/>
                  <a:t> </a:t>
                </a:r>
                <a14:m>
                  <m:oMath xmlns:m="http://schemas.openxmlformats.org/officeDocument/2006/math">
                    <m:r>
                      <a:rPr lang="en-ID" altLang="en-US" sz="1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D" altLang="en-US" sz="1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D" altLang="en-US" sz="18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ID" altLang="en-US" sz="1800" dirty="0"/>
              </a:p>
              <a:p>
                <a:pPr marL="342900" lvl="3" indent="-342900">
                  <a:buAutoNum type="arabicPeriod"/>
                </a:pPr>
                <a:endParaRPr lang="en-ID" altLang="en-US" sz="1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1259175" y="2009550"/>
                <a:ext cx="9896506" cy="4025490"/>
              </a:xfrm>
              <a:blipFill>
                <a:blip r:embed="rId2"/>
                <a:stretch>
                  <a:fillRect l="-1479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Vektor_Perkalian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Vektor</a:t>
            </a:r>
            <a:r>
              <a:rPr lang="en-ID" dirty="0"/>
              <a:t> (Dot Product)_5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3C3D3-781C-4171-ABFF-736F600F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72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EECFC38C-280F-4B49-82E4-C3B9B43896D5}" type="datetime1">
              <a:rPr lang="en-US" smtClean="0"/>
              <a:t>4/8/2019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1259175" y="2009550"/>
                <a:ext cx="9896506" cy="4025490"/>
              </a:xfrm>
            </p:spPr>
            <p:txBody>
              <a:bodyPr>
                <a:normAutofit fontScale="92500" lnSpcReduction="20000"/>
              </a:bodyPr>
              <a:lstStyle/>
              <a:p>
                <a:pPr marL="342900" lvl="3" indent="-342900">
                  <a:buAutoNum type="arabicPeriod"/>
                </a:pPr>
                <a:r>
                  <a:rPr lang="en-US" altLang="en-US" sz="1800" dirty="0"/>
                  <a:t>Diketahui:</a:t>
                </a:r>
              </a:p>
              <a:p>
                <a:pPr marL="182880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</m:oMath>
                  </m:oMathPara>
                </a14:m>
                <a:endParaRPr lang="en-US" altLang="en-US" sz="1800" b="0" dirty="0"/>
              </a:p>
              <a:p>
                <a:pPr marL="182880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−1,−1,2</m:t>
                          </m:r>
                        </m:e>
                      </m:d>
                    </m:oMath>
                  </m:oMathPara>
                </a14:m>
                <a:endParaRPr lang="en-US" altLang="en-US" sz="1800" b="0" dirty="0"/>
              </a:p>
              <a:p>
                <a:pPr marL="182880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=(1,2)</m:t>
                      </m:r>
                    </m:oMath>
                  </m:oMathPara>
                </a14:m>
                <a:endParaRPr lang="en-US" altLang="en-US" sz="1800" dirty="0"/>
              </a:p>
              <a:p>
                <a:pPr marL="182880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=(1,1,3)</m:t>
                      </m:r>
                    </m:oMath>
                  </m:oMathPara>
                </a14:m>
                <a:endParaRPr lang="en-US" altLang="en-US" sz="1800" dirty="0"/>
              </a:p>
              <a:p>
                <a:pPr marL="182880" lvl="4" indent="0">
                  <a:buNone/>
                </a:pPr>
                <a:r>
                  <a:rPr lang="en-US" altLang="en-US" sz="1800" dirty="0" err="1"/>
                  <a:t>Dimana</a:t>
                </a:r>
                <a:r>
                  <a:rPr lang="en-US" altLang="en-US" sz="1800" dirty="0"/>
                  <a:t>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adalah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titik</a:t>
                </a:r>
                <a:r>
                  <a:rPr lang="en-US" altLang="en-US" sz="1800" dirty="0"/>
                  <a:t> di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1800" dirty="0"/>
                  <a:t>,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adalah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titik</a:t>
                </a:r>
                <a:r>
                  <a:rPr lang="en-US" altLang="en-US" sz="1800" dirty="0"/>
                  <a:t> di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en-US" sz="1800" dirty="0"/>
                  <a:t>, </a:t>
                </a:r>
                <a:r>
                  <a:rPr lang="en-US" altLang="en-US" sz="1800" dirty="0" err="1"/>
                  <a:t>sedangkan</a:t>
                </a:r>
                <a:r>
                  <a:rPr lang="en-US" altLang="en-US" sz="1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secara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berturut-turut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adalah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vektor</a:t>
                </a:r>
                <a:r>
                  <a:rPr lang="en-US" altLang="en-US" sz="1800" dirty="0"/>
                  <a:t> di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1800" dirty="0"/>
                  <a:t> dan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en-US" sz="1800" dirty="0"/>
                  <a:t>. </a:t>
                </a:r>
                <a:r>
                  <a:rPr lang="en-US" altLang="en-US" sz="1800" dirty="0" err="1"/>
                  <a:t>Maka</a:t>
                </a:r>
                <a:endParaRPr lang="en-US" altLang="en-US" sz="1800" dirty="0"/>
              </a:p>
              <a:p>
                <a:pPr marL="525780" lvl="4" indent="-342900">
                  <a:buAutoNum type="alphaLcParenBoth"/>
                </a:pPr>
                <a:r>
                  <a:rPr lang="en-US" altLang="en-US" sz="1800" dirty="0" err="1"/>
                  <a:t>Tentukan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titik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akhir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sebuah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vektor</a:t>
                </a:r>
                <a:r>
                  <a:rPr lang="en-US" altLang="en-US" sz="1800" dirty="0"/>
                  <a:t> yang </a:t>
                </a:r>
                <a:r>
                  <a:rPr lang="en-US" altLang="en-US" sz="1800" dirty="0" err="1"/>
                  <a:t>memiliki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titik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awal</a:t>
                </a:r>
                <a:r>
                  <a:rPr lang="en-US" altLang="en-US" sz="1800" dirty="0"/>
                  <a:t>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sz="1800" dirty="0"/>
                  <a:t> dan </a:t>
                </a:r>
                <a:r>
                  <a:rPr lang="en-US" altLang="en-US" sz="1800" dirty="0" err="1"/>
                  <a:t>ekuivalen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dengan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vektor</a:t>
                </a:r>
                <a14:m>
                  <m:oMath xmlns:m="http://schemas.openxmlformats.org/officeDocument/2006/math">
                    <m:r>
                      <a:rPr lang="en-US" alt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en-US" altLang="en-US" sz="1800" dirty="0"/>
              </a:p>
              <a:p>
                <a:pPr marL="525780" lvl="4" indent="-342900">
                  <a:buFont typeface="Calibri" pitchFamily="34" charset="0"/>
                  <a:buAutoNum type="alphaLcParenBoth"/>
                </a:pPr>
                <a:r>
                  <a:rPr lang="en-US" altLang="en-US" sz="1800" dirty="0" err="1"/>
                  <a:t>Tentukan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titik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awal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sebuah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vektor</a:t>
                </a:r>
                <a:r>
                  <a:rPr lang="en-US" altLang="en-US" sz="1800" dirty="0"/>
                  <a:t> yang </a:t>
                </a:r>
                <a:r>
                  <a:rPr lang="en-US" altLang="en-US" sz="1800" dirty="0" err="1"/>
                  <a:t>memiliki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titik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akhir</a:t>
                </a:r>
                <a:r>
                  <a:rPr lang="en-US" altLang="en-US" sz="1800" dirty="0"/>
                  <a:t>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en-US" sz="1800" dirty="0"/>
                  <a:t> dan </a:t>
                </a:r>
                <a:r>
                  <a:rPr lang="en-US" altLang="en-US" sz="1800" dirty="0" err="1"/>
                  <a:t>ekuivalen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dengan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vektor</a:t>
                </a:r>
                <a14:m>
                  <m:oMath xmlns:m="http://schemas.openxmlformats.org/officeDocument/2006/math">
                    <m:r>
                      <a:rPr lang="en-US" altLang="en-US" sz="180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altLang="en-US" sz="1800" dirty="0"/>
              </a:p>
              <a:p>
                <a:pPr marL="342900" lvl="3" indent="-342900">
                  <a:buAutoNum type="arabicPeriod"/>
                </a:pPr>
                <a:r>
                  <a:rPr lang="en-US" altLang="en-US" sz="1800" dirty="0" err="1"/>
                  <a:t>Tentukan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titik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awal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dari</a:t>
                </a:r>
                <a:r>
                  <a:rPr lang="en-US" altLang="en-US" sz="1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jika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diketahui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titik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akhir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dari</a:t>
                </a:r>
                <a:r>
                  <a:rPr lang="en-ID" altLang="en-US" sz="1800" dirty="0"/>
                  <a:t> vector </a:t>
                </a:r>
                <a:r>
                  <a:rPr lang="en-ID" altLang="en-US" sz="1800" dirty="0" err="1"/>
                  <a:t>tersebut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adalah</a:t>
                </a:r>
                <a:r>
                  <a:rPr lang="en-ID" altLang="en-US" sz="1800" dirty="0"/>
                  <a:t>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(3,0,5)</m:t>
                    </m:r>
                  </m:oMath>
                </a14:m>
                <a:r>
                  <a:rPr lang="en-ID" altLang="en-US" sz="1800" dirty="0"/>
                  <a:t> dimana</a:t>
                </a:r>
              </a:p>
              <a:p>
                <a:pPr marL="525780" lvl="4" indent="-342900">
                  <a:buAutoNum type="alphaLcParenR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memiliki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arah</a:t>
                </a:r>
                <a:r>
                  <a:rPr lang="en-US" altLang="en-US" sz="1800" dirty="0"/>
                  <a:t> yang </a:t>
                </a:r>
                <a:r>
                  <a:rPr lang="en-US" altLang="en-US" sz="1800" dirty="0" err="1"/>
                  <a:t>sama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dengan</a:t>
                </a:r>
                <a:r>
                  <a:rPr lang="en-US" altLang="en-US" sz="1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=(4,−2,−1)</m:t>
                    </m:r>
                  </m:oMath>
                </a14:m>
                <a:endParaRPr lang="en-US" altLang="en-US" sz="1800" dirty="0"/>
              </a:p>
              <a:p>
                <a:pPr marL="525780" lvl="4" indent="-342900">
                  <a:buFont typeface="Calibri" pitchFamily="34" charset="0"/>
                  <a:buAutoNum type="alphaLcParenR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memiliki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arah</a:t>
                </a:r>
                <a:r>
                  <a:rPr lang="en-US" altLang="en-US" sz="1800" dirty="0"/>
                  <a:t> yang </a:t>
                </a:r>
                <a:r>
                  <a:rPr lang="en-US" altLang="en-US" sz="1800" dirty="0" err="1"/>
                  <a:t>berlawanan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dengan</a:t>
                </a:r>
                <a:r>
                  <a:rPr lang="en-US" altLang="en-US" sz="1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en-US" sz="1800" i="1">
                        <a:latin typeface="Cambria Math" panose="02040503050406030204" pitchFamily="18" charset="0"/>
                      </a:rPr>
                      <m:t>=(4,−2,−1)</m:t>
                    </m:r>
                  </m:oMath>
                </a14:m>
                <a:endParaRPr lang="en-US" altLang="en-US" sz="1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1259175" y="2009550"/>
                <a:ext cx="9896506" cy="4025490"/>
              </a:xfrm>
              <a:blipFill>
                <a:blip r:embed="rId2"/>
                <a:stretch>
                  <a:fillRect l="-1171" t="-2424" r="-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/>
              <a:t>LATIHAN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3C3D3-781C-4171-ABFF-736F600F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311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EED95-7F49-4429-9E1D-E0ED60BA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02465A-B3CB-47B8-9248-73316710BA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342900" lvl="3" indent="-342900">
                  <a:buFont typeface="+mj-lt"/>
                  <a:buAutoNum type="arabicPeriod" startAt="3"/>
                </a:pPr>
                <a:r>
                  <a:rPr lang="en-ID" altLang="en-US" sz="1800" dirty="0"/>
                  <a:t>Diketahui:</a:t>
                </a:r>
              </a:p>
              <a:p>
                <a:pPr marL="182880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ID" altLang="en-US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5,12</m:t>
                          </m:r>
                        </m:e>
                      </m:d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                             </m:t>
                      </m:r>
                      <m:acc>
                        <m:accPr>
                          <m:chr m:val="⃗"/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=(6,2,9)</m:t>
                      </m:r>
                    </m:oMath>
                  </m:oMathPara>
                </a14:m>
                <a:endParaRPr lang="en-ID" altLang="en-US" sz="1800" dirty="0"/>
              </a:p>
              <a:p>
                <a:pPr marL="182880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ID" alt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2,−1</m:t>
                          </m:r>
                        </m:e>
                      </m:d>
                      <m:r>
                        <a:rPr lang="en-US" altLang="en-US" sz="1800" i="1"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acc>
                        <m:accPr>
                          <m:chr m:val="⃗"/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altLang="en-US" sz="18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2,7,8</m:t>
                      </m:r>
                      <m:r>
                        <a:rPr lang="en-US" altLang="en-US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D" altLang="en-US" sz="1800" dirty="0"/>
              </a:p>
              <a:p>
                <a:pPr marL="182880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ID" alt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alt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800" i="1"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acc>
                        <m:accPr>
                          <m:chr m:val="⃗"/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altLang="en-US" sz="18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3,4,7</m:t>
                      </m:r>
                      <m:r>
                        <a:rPr lang="en-US" altLang="en-US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D" altLang="en-US" sz="1800" dirty="0"/>
              </a:p>
              <a:p>
                <a:pPr marL="182880" lvl="4" indent="0">
                  <a:buNone/>
                </a:pPr>
                <a:r>
                  <a:rPr lang="en-ID" altLang="en-US" sz="1800" dirty="0" err="1"/>
                  <a:t>Dimana</a:t>
                </a:r>
                <a:r>
                  <a:rPr lang="en-ID" altLang="en-US" sz="1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ID" altLang="en-US" sz="18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ID" altLang="en-US" sz="18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merupakan</a:t>
                </a:r>
                <a:r>
                  <a:rPr lang="en-ID" altLang="en-US" sz="1800" dirty="0"/>
                  <a:t> vector di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D" altLang="en-US" sz="1800" dirty="0"/>
                  <a:t> sedangkan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ID" altLang="en-US" sz="18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</m:oMath>
                </a14:m>
                <a:r>
                  <a:rPr lang="en-ID" altLang="en-US" sz="18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merupakan</a:t>
                </a:r>
                <a:r>
                  <a:rPr lang="en-ID" altLang="en-US" sz="1800" dirty="0"/>
                  <a:t> vector di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D" altLang="en-US" sz="1800" dirty="0"/>
                  <a:t>. </a:t>
                </a:r>
                <a:r>
                  <a:rPr lang="en-ID" altLang="en-US" sz="1800" dirty="0" err="1"/>
                  <a:t>Maka</a:t>
                </a:r>
                <a:endParaRPr lang="en-ID" altLang="en-US" sz="1800" dirty="0"/>
              </a:p>
              <a:p>
                <a:pPr marL="525780" lvl="4" indent="-342900">
                  <a:buAutoNum type="alphaLcParenBoth"/>
                </a:pPr>
                <a:r>
                  <a:rPr lang="en-ID" altLang="en-US" sz="1800" dirty="0" err="1"/>
                  <a:t>Tentukan</a:t>
                </a:r>
                <a:r>
                  <a:rPr lang="en-ID" altLang="en-US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ID" alt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ID" alt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‖"/>
                        <m:endChr m:val="‖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ID" alt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</m:d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D" alt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ID" alt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ID" alt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ID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altLang="en-US" sz="18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ID" alt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ID" alt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ID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sz="1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endParaRPr lang="en-ID" altLang="en-US" sz="1800" dirty="0"/>
              </a:p>
              <a:p>
                <a:pPr marL="525780" lvl="4" indent="-342900">
                  <a:buAutoNum type="alphaLcParenBoth"/>
                </a:pPr>
                <a:r>
                  <a:rPr lang="en-ID" altLang="en-US" sz="1800" dirty="0" err="1"/>
                  <a:t>Tentukan</a:t>
                </a:r>
                <a:r>
                  <a:rPr lang="en-ID" altLang="en-US" sz="1800" dirty="0"/>
                  <a:t>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4</m:t>
                    </m:r>
                    <m:acc>
                      <m:accPr>
                        <m:chr m:val="⃗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ID" altLang="en-US" sz="1800" dirty="0"/>
                  <a:t> (</a:t>
                </a:r>
                <a:r>
                  <a:rPr lang="en-ID" altLang="en-US" sz="1800" dirty="0" err="1"/>
                  <a:t>jika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ada</a:t>
                </a:r>
                <a:r>
                  <a:rPr lang="en-ID" altLang="en-US" sz="1800" dirty="0"/>
                  <a:t>)</a:t>
                </a:r>
              </a:p>
              <a:p>
                <a:pPr marL="525780" lvl="4" indent="-342900">
                  <a:buFont typeface="Calibri" pitchFamily="34" charset="0"/>
                  <a:buAutoNum type="alphaLcParenBoth"/>
                </a:pPr>
                <a:r>
                  <a:rPr lang="en-ID" altLang="en-US" sz="1800" dirty="0"/>
                  <a:t>Tentukan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3</m:t>
                    </m:r>
                    <m:acc>
                      <m:accPr>
                        <m:chr m:val="⃗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en-US" sz="18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ID" altLang="en-US" sz="1800" dirty="0"/>
                  <a:t> (</a:t>
                </a:r>
                <a:r>
                  <a:rPr lang="en-ID" altLang="en-US" sz="1800" dirty="0" err="1"/>
                  <a:t>jika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ada</a:t>
                </a:r>
                <a:r>
                  <a:rPr lang="en-ID" altLang="en-US" sz="1800" dirty="0"/>
                  <a:t>)</a:t>
                </a:r>
              </a:p>
              <a:p>
                <a:pPr marL="525780" lvl="4" indent="-342900">
                  <a:buFont typeface="Calibri" pitchFamily="34" charset="0"/>
                  <a:buAutoNum type="alphaLcParenBoth"/>
                </a:pPr>
                <a:r>
                  <a:rPr lang="en-ID" altLang="en-US" sz="1800" dirty="0"/>
                  <a:t>Tentukan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alt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4</m:t>
                    </m:r>
                    <m:acc>
                      <m:accPr>
                        <m:chr m:val="⃗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ID" altLang="en-US" sz="1800" dirty="0"/>
                  <a:t> (</a:t>
                </a:r>
                <a:r>
                  <a:rPr lang="en-ID" altLang="en-US" sz="1800" dirty="0" err="1"/>
                  <a:t>jika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ada</a:t>
                </a:r>
                <a:r>
                  <a:rPr lang="en-ID" altLang="en-US" sz="1800" dirty="0"/>
                  <a:t>)</a:t>
                </a:r>
              </a:p>
              <a:p>
                <a:pPr marL="525780" lvl="4" indent="-342900">
                  <a:buFont typeface="Calibri" pitchFamily="34" charset="0"/>
                  <a:buAutoNum type="alphaLcParenBoth"/>
                </a:pPr>
                <a:r>
                  <a:rPr lang="en-ID" altLang="en-US" sz="1800" dirty="0" err="1"/>
                  <a:t>Tentukan</a:t>
                </a:r>
                <a:r>
                  <a:rPr lang="en-ID" altLang="en-US" sz="1800" dirty="0"/>
                  <a:t>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⋅(−4</m:t>
                    </m:r>
                    <m:acc>
                      <m:accPr>
                        <m:chr m:val="⃗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ID" altLang="en-US" sz="1800" dirty="0"/>
                      <m:t>(</m:t>
                    </m:r>
                    <m:r>
                      <m:rPr>
                        <m:nor/>
                      </m:rPr>
                      <a:rPr lang="en-ID" altLang="en-US" sz="1800" dirty="0"/>
                      <m:t>jika</m:t>
                    </m:r>
                    <m:r>
                      <m:rPr>
                        <m:nor/>
                      </m:rPr>
                      <a:rPr lang="en-ID" altLang="en-US" sz="1800" dirty="0"/>
                      <m:t> </m:t>
                    </m:r>
                    <m:r>
                      <m:rPr>
                        <m:nor/>
                      </m:rPr>
                      <a:rPr lang="en-ID" altLang="en-US" sz="1800" dirty="0"/>
                      <m:t>ada</m:t>
                    </m:r>
                    <m:r>
                      <m:rPr>
                        <m:nor/>
                      </m:rPr>
                      <a:rPr lang="en-ID" altLang="en-US" sz="1800" dirty="0"/>
                      <m:t>)</m:t>
                    </m:r>
                  </m:oMath>
                </a14:m>
                <a:endParaRPr lang="en-US" altLang="en-US" sz="1800" dirty="0"/>
              </a:p>
              <a:p>
                <a:pPr marL="525780" lvl="4" indent="-342900">
                  <a:buFont typeface="Calibri" pitchFamily="34" charset="0"/>
                  <a:buAutoNum type="alphaLcParenBoth"/>
                </a:pPr>
                <a:r>
                  <a:rPr lang="en-ID" altLang="en-US" sz="1800" dirty="0"/>
                  <a:t>Tentukan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en-US" sz="1800" i="1">
                        <a:latin typeface="Cambria Math" panose="02040503050406030204" pitchFamily="18" charset="0"/>
                      </a:rPr>
                      <m:t>⋅(−4</m:t>
                    </m:r>
                    <m:acc>
                      <m:accPr>
                        <m:chr m:val="⃗"/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altLang="en-US" sz="1800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ID" altLang="en-US" sz="1800" dirty="0"/>
                      <m:t>(</m:t>
                    </m:r>
                    <m:r>
                      <m:rPr>
                        <m:nor/>
                      </m:rPr>
                      <a:rPr lang="en-ID" altLang="en-US" sz="1800" dirty="0"/>
                      <m:t>jika</m:t>
                    </m:r>
                    <m:r>
                      <m:rPr>
                        <m:nor/>
                      </m:rPr>
                      <a:rPr lang="en-ID" altLang="en-US" sz="1800" dirty="0"/>
                      <m:t> </m:t>
                    </m:r>
                    <m:r>
                      <m:rPr>
                        <m:nor/>
                      </m:rPr>
                      <a:rPr lang="en-ID" altLang="en-US" sz="1800" dirty="0"/>
                      <m:t>ada</m:t>
                    </m:r>
                    <m:r>
                      <m:rPr>
                        <m:nor/>
                      </m:rPr>
                      <a:rPr lang="en-ID" altLang="en-US" sz="1800" dirty="0"/>
                      <m:t>)</m:t>
                    </m:r>
                  </m:oMath>
                </a14:m>
                <a:endParaRPr lang="en-ID" altLang="en-US" sz="1800" dirty="0"/>
              </a:p>
              <a:p>
                <a:pPr marL="525780" lvl="4" indent="-342900">
                  <a:buFont typeface="Calibri" pitchFamily="34" charset="0"/>
                  <a:buAutoNum type="alphaLcParenBoth"/>
                </a:pPr>
                <a:r>
                  <a:rPr lang="en-ID" altLang="en-US" sz="1800" dirty="0"/>
                  <a:t>Tentukan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altLang="en-US" sz="1800" i="1">
                        <a:latin typeface="Cambria Math" panose="02040503050406030204" pitchFamily="18" charset="0"/>
                      </a:rPr>
                      <m:t>⋅(−4</m:t>
                    </m:r>
                    <m:acc>
                      <m:accPr>
                        <m:chr m:val="⃗"/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altLang="en-US" sz="1800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ID" altLang="en-US" sz="1800" dirty="0"/>
                      <m:t>(</m:t>
                    </m:r>
                    <m:r>
                      <m:rPr>
                        <m:nor/>
                      </m:rPr>
                      <a:rPr lang="en-ID" altLang="en-US" sz="1800" dirty="0"/>
                      <m:t>jika</m:t>
                    </m:r>
                    <m:r>
                      <m:rPr>
                        <m:nor/>
                      </m:rPr>
                      <a:rPr lang="en-ID" altLang="en-US" sz="1800" dirty="0"/>
                      <m:t> </m:t>
                    </m:r>
                    <m:r>
                      <m:rPr>
                        <m:nor/>
                      </m:rPr>
                      <a:rPr lang="en-ID" altLang="en-US" sz="1800" dirty="0"/>
                      <m:t>ada</m:t>
                    </m:r>
                    <m:r>
                      <m:rPr>
                        <m:nor/>
                      </m:rPr>
                      <a:rPr lang="en-ID" altLang="en-US" sz="1800" dirty="0"/>
                      <m:t>)</m:t>
                    </m:r>
                  </m:oMath>
                </a14:m>
                <a:endParaRPr lang="en-ID" altLang="en-US" sz="1800" dirty="0"/>
              </a:p>
              <a:p>
                <a:pPr marL="525780" lvl="4" indent="-342900">
                  <a:buFont typeface="Calibri" pitchFamily="34" charset="0"/>
                  <a:buAutoNum type="alphaLcParenBoth"/>
                </a:pPr>
                <a:endParaRPr lang="en-ID" alt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02465A-B3CB-47B8-9248-73316710BA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C58AF-B1E6-4A7F-B27A-A3DDDD017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BC9BD-E711-4CAE-8AA3-EDA7854A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C0D73-095B-45E9-B4D1-B9E20ECA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0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1097281" y="2009550"/>
            <a:ext cx="10058400" cy="4025490"/>
          </a:xfrm>
        </p:spPr>
        <p:txBody>
          <a:bodyPr/>
          <a:lstStyle/>
          <a:p>
            <a:pPr marL="457200" lvl="1" indent="0">
              <a:spcBef>
                <a:spcPts val="600"/>
              </a:spcBef>
              <a:buNone/>
            </a:pPr>
            <a:r>
              <a:rPr lang="en-US" altLang="en-US" b="1" dirty="0">
                <a:latin typeface="+mj-lt"/>
              </a:rPr>
              <a:t>Sub </a:t>
            </a:r>
            <a:r>
              <a:rPr lang="en-US" altLang="en-US" b="1" dirty="0" err="1">
                <a:latin typeface="+mj-lt"/>
              </a:rPr>
              <a:t>Pokok</a:t>
            </a:r>
            <a:r>
              <a:rPr lang="en-US" altLang="en-US" b="1" dirty="0">
                <a:latin typeface="+mj-lt"/>
              </a:rPr>
              <a:t> </a:t>
            </a:r>
            <a:r>
              <a:rPr lang="en-US" altLang="en-US" b="1" dirty="0" err="1">
                <a:latin typeface="+mj-lt"/>
              </a:rPr>
              <a:t>Bahasan</a:t>
            </a:r>
            <a:endParaRPr lang="en-US" altLang="en-US" b="1" dirty="0">
              <a:latin typeface="+mj-lt"/>
            </a:endParaRPr>
          </a:p>
          <a:p>
            <a:pPr marL="990600" lvl="1" indent="-533400"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+mj-lt"/>
              </a:rPr>
              <a:t>Notasi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dirty="0" err="1">
                <a:latin typeface="+mj-lt"/>
              </a:rPr>
              <a:t>dan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dirty="0" err="1">
                <a:latin typeface="+mj-lt"/>
              </a:rPr>
              <a:t>Operasi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dirty="0" err="1">
                <a:latin typeface="+mj-lt"/>
              </a:rPr>
              <a:t>Vektor</a:t>
            </a:r>
            <a:endParaRPr lang="en-US" altLang="en-US" dirty="0">
              <a:latin typeface="+mj-lt"/>
            </a:endParaRPr>
          </a:p>
          <a:p>
            <a:pPr marL="990600" lvl="1" indent="-533400">
              <a:buFont typeface="Arial" panose="020B0604020202020204" pitchFamily="34" charset="0"/>
              <a:buChar char="•"/>
            </a:pPr>
            <a:r>
              <a:rPr lang="en-ID" altLang="en-US" dirty="0" err="1">
                <a:latin typeface="+mj-lt"/>
              </a:rPr>
              <a:t>Perkalian</a:t>
            </a:r>
            <a:r>
              <a:rPr lang="en-ID" altLang="en-US" dirty="0">
                <a:latin typeface="+mj-lt"/>
              </a:rPr>
              <a:t> </a:t>
            </a:r>
            <a:r>
              <a:rPr lang="en-ID" altLang="en-US" dirty="0" err="1">
                <a:latin typeface="+mj-lt"/>
              </a:rPr>
              <a:t>titik</a:t>
            </a:r>
            <a:endParaRPr lang="en-ID" altLang="en-US" dirty="0">
              <a:latin typeface="+mj-lt"/>
            </a:endParaRPr>
          </a:p>
          <a:p>
            <a:pPr marL="990600" lvl="1" indent="-533400">
              <a:buFont typeface="Arial" panose="020B0604020202020204" pitchFamily="34" charset="0"/>
              <a:buChar char="•"/>
            </a:pPr>
            <a:r>
              <a:rPr lang="en-ID" alt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Perkalian</a:t>
            </a:r>
            <a:r>
              <a:rPr lang="en-ID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ID" alt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silang</a:t>
            </a:r>
            <a:endParaRPr lang="en-US" altLang="en-US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  <a:p>
            <a:pPr marL="0" indent="0">
              <a:spcBef>
                <a:spcPts val="600"/>
              </a:spcBef>
              <a:buNone/>
            </a:pPr>
            <a:endParaRPr lang="sv-SE" altLang="en-US" sz="1800" b="1" dirty="0">
              <a:latin typeface="+mj-lt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sv-SE" altLang="en-US" sz="1800" b="1" dirty="0">
                <a:latin typeface="+mj-lt"/>
              </a:rPr>
              <a:t>	Beberapa Aplikasi</a:t>
            </a:r>
          </a:p>
          <a:p>
            <a:pPr marL="990600" lvl="1" indent="-533400">
              <a:buFont typeface="Arial" panose="020B0604020202020204" pitchFamily="34" charset="0"/>
              <a:buChar char="•"/>
            </a:pPr>
            <a:r>
              <a:rPr lang="sv-SE" altLang="en-US" dirty="0">
                <a:latin typeface="+mj-lt"/>
              </a:rPr>
              <a:t>Proses Grafika Komputer</a:t>
            </a:r>
          </a:p>
          <a:p>
            <a:pPr marL="990600" lvl="1" indent="-533400">
              <a:buFont typeface="Arial" panose="020B0604020202020204" pitchFamily="34" charset="0"/>
              <a:buChar char="•"/>
            </a:pPr>
            <a:r>
              <a:rPr lang="sv-SE" altLang="en-US" dirty="0">
                <a:latin typeface="+mj-lt"/>
              </a:rPr>
              <a:t>Kuantisasi pada Proses Kompresi</a:t>
            </a:r>
          </a:p>
          <a:p>
            <a:pPr marL="990600" lvl="1" indent="-533400">
              <a:buFont typeface="Arial" panose="020B0604020202020204" pitchFamily="34" charset="0"/>
              <a:buChar char="•"/>
            </a:pPr>
            <a:r>
              <a:rPr lang="sv-SE" altLang="en-US" dirty="0">
                <a:latin typeface="+mj-lt"/>
              </a:rPr>
              <a:t>Least Square pada Optimisasi</a:t>
            </a:r>
          </a:p>
          <a:p>
            <a:pPr marL="990600" lvl="1" indent="-533400">
              <a:buFont typeface="Arial" panose="020B0604020202020204" pitchFamily="34" charset="0"/>
              <a:buChar char="•"/>
            </a:pPr>
            <a:r>
              <a:rPr lang="sv-SE" altLang="en-US" dirty="0">
                <a:latin typeface="+mj-lt"/>
              </a:rPr>
              <a:t>dan lain-lain.</a:t>
            </a:r>
            <a:r>
              <a:rPr lang="en-US" altLang="en-US" dirty="0">
                <a:latin typeface="+mj-lt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03E6F6A2-AF95-4004-A9DA-B1704608ABFE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Vektor</a:t>
            </a:r>
            <a:r>
              <a:rPr lang="en-ID" dirty="0"/>
              <a:t> di </a:t>
            </a:r>
            <a:r>
              <a:rPr lang="en-ID" dirty="0" err="1"/>
              <a:t>Bidang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Ruang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3F3B5E-788D-40F5-A01E-C4EB9603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295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EED95-7F49-4429-9E1D-E0ED60BA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02465A-B3CB-47B8-9248-73316710BA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lvl="3" indent="-342900">
                  <a:buFont typeface="+mj-lt"/>
                  <a:buAutoNum type="arabicPeriod" startAt="4"/>
                </a:pPr>
                <a:r>
                  <a:rPr lang="en-US" altLang="en-US" sz="1800" dirty="0"/>
                  <a:t>Tentukan </a:t>
                </a:r>
                <a:r>
                  <a:rPr lang="en-US" altLang="en-US" sz="1800" dirty="0" err="1"/>
                  <a:t>vektor</a:t>
                </a:r>
                <a:r>
                  <a:rPr lang="en-US" altLang="en-US" sz="1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altLang="en-US" sz="1800" dirty="0"/>
              </a:p>
              <a:p>
                <a:pPr marL="679450" lvl="3" indent="-342900">
                  <a:buAutoNum type="alphaLcParenBoth"/>
                </a:pPr>
                <a:r>
                  <a:rPr lang="en-US" altLang="en-US" sz="1800" dirty="0" err="1"/>
                  <a:t>Nyatakan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vektor</a:t>
                </a:r>
                <a:r>
                  <a:rPr lang="en-US" altLang="en-US" sz="1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dalam</a:t>
                </a:r>
                <a:r>
                  <a:rPr lang="en-ID" altLang="en-US" sz="1800" dirty="0"/>
                  <a:t>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ID" altLang="en-US" sz="18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ID" altLang="en-US" sz="18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endParaRPr lang="en-ID" altLang="en-US" sz="1800" dirty="0"/>
              </a:p>
              <a:p>
                <a:pPr marL="519430" lvl="4" indent="0">
                  <a:buNone/>
                </a:pPr>
                <a:endParaRPr lang="en-ID" altLang="en-US" sz="1800" dirty="0"/>
              </a:p>
              <a:p>
                <a:pPr marL="519430" lvl="4" indent="0">
                  <a:buNone/>
                </a:pPr>
                <a:endParaRPr lang="en-ID" altLang="en-US" sz="1800" dirty="0"/>
              </a:p>
              <a:p>
                <a:pPr marL="519430" lvl="4" indent="0">
                  <a:buNone/>
                </a:pPr>
                <a:endParaRPr lang="en-ID" altLang="en-US" sz="1800" dirty="0"/>
              </a:p>
              <a:p>
                <a:pPr marL="519430" lvl="4" indent="0">
                  <a:buNone/>
                </a:pPr>
                <a:endParaRPr lang="en-ID" altLang="en-US" sz="1800" dirty="0"/>
              </a:p>
              <a:p>
                <a:pPr marL="519430" lvl="4" indent="0">
                  <a:buNone/>
                </a:pPr>
                <a:endParaRPr lang="en-ID" altLang="en-US" sz="1800" dirty="0"/>
              </a:p>
              <a:p>
                <a:pPr marL="679450" lvl="3" indent="-342900">
                  <a:buFont typeface="Calibri" pitchFamily="34" charset="0"/>
                  <a:buAutoNum type="alphaLcParenBoth"/>
                </a:pPr>
                <a:r>
                  <a:rPr lang="en-US" altLang="en-US" sz="1800" dirty="0"/>
                  <a:t>Nyatakan </a:t>
                </a:r>
                <a:r>
                  <a:rPr lang="en-US" altLang="en-US" sz="1800" dirty="0" err="1"/>
                  <a:t>vektor</a:t>
                </a:r>
                <a:r>
                  <a:rPr lang="en-US" altLang="en-US" sz="1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dalam</a:t>
                </a:r>
                <a:r>
                  <a:rPr lang="en-ID" altLang="en-US" sz="1800" dirty="0"/>
                  <a:t>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ID" altLang="en-US" sz="18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ID" altLang="en-US" sz="18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en-ID" altLang="en-US" sz="1800" dirty="0"/>
              </a:p>
              <a:p>
                <a:pPr marL="342900" lvl="3" indent="-342900">
                  <a:buAutoNum type="alphaLcParenBoth"/>
                </a:pPr>
                <a:endParaRPr lang="en-ID" alt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02465A-B3CB-47B8-9248-73316710BA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 t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C58AF-B1E6-4A7F-B27A-A3DDDD017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88A7-CAF1-47D7-9012-3BD3428A92AA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BC9BD-E711-4CAE-8AA3-EDA7854A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C0D73-095B-45E9-B4D1-B9E20ECA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6A9CFB86-F43C-450D-BF28-59A010791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244" y="2547336"/>
            <a:ext cx="2269977" cy="1644688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599E8C69-5C7F-44F5-B538-F465E7EC44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244" y="4611971"/>
            <a:ext cx="2271678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61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0A97B58-47FF-4DF0-A395-67964C986D61}"/>
              </a:ext>
            </a:extLst>
          </p:cNvPr>
          <p:cNvGrpSpPr/>
          <p:nvPr/>
        </p:nvGrpSpPr>
        <p:grpSpPr>
          <a:xfrm>
            <a:off x="-32" y="10"/>
            <a:ext cx="12192031" cy="4915066"/>
            <a:chOff x="-32" y="10"/>
            <a:chExt cx="12192031" cy="4915066"/>
          </a:xfrm>
        </p:grpSpPr>
        <p:pic>
          <p:nvPicPr>
            <p:cNvPr id="6" name="Picture 5" descr="A view of a city&#10;&#10;Description automatically generated">
              <a:extLst>
                <a:ext uri="{FF2B5EF4-FFF2-40B4-BE49-F238E27FC236}">
                  <a16:creationId xmlns:a16="http://schemas.microsoft.com/office/drawing/2014/main" id="{D88C9B73-5B5D-4194-B11A-99A3DA3649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667" b="11937"/>
            <a:stretch/>
          </p:blipFill>
          <p:spPr>
            <a:xfrm>
              <a:off x="-32" y="10"/>
              <a:ext cx="12192031" cy="4915066"/>
            </a:xfrm>
            <a:prstGeom prst="rect">
              <a:avLst/>
            </a:prstGeom>
          </p:spPr>
        </p:pic>
        <p:pic>
          <p:nvPicPr>
            <p:cNvPr id="7" name="Picture 6" descr="A picture containing indoor, object&#10;&#10;Description automatically generated">
              <a:extLst>
                <a:ext uri="{FF2B5EF4-FFF2-40B4-BE49-F238E27FC236}">
                  <a16:creationId xmlns:a16="http://schemas.microsoft.com/office/drawing/2014/main" id="{FBC92B5B-54E5-4C17-BB0B-31991BB83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5182" y="123679"/>
              <a:ext cx="2235298" cy="573727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FB52B74-CC0E-48FA-A3CD-A1781CB02DC5}"/>
              </a:ext>
            </a:extLst>
          </p:cNvPr>
          <p:cNvSpPr txBox="1"/>
          <p:nvPr/>
        </p:nvSpPr>
        <p:spPr>
          <a:xfrm>
            <a:off x="4191455" y="5165139"/>
            <a:ext cx="38090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THANKYOU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E7B1A-4DAE-4933-ADEA-EC67DC6A58B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273E1D80-BC64-4809-998F-F67D593D87A2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01D49B7-BA5F-4D48-BCBD-15F2E6E0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66D4900-2608-4903-874E-48F5E9E148C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8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8E7DE12F-489E-4B7A-AB73-14F364DBFF28}" type="datetime1">
              <a:rPr lang="en-US" smtClean="0"/>
              <a:t>4/8/2019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1097280" y="2009550"/>
                <a:ext cx="10058401" cy="4025490"/>
              </a:xfrm>
            </p:spPr>
            <p:txBody>
              <a:bodyPr>
                <a:noAutofit/>
              </a:bodyPr>
              <a:lstStyle/>
              <a:p>
                <a:pPr marL="225425" indent="-225425" algn="just">
                  <a:buFont typeface="Arial" panose="020B0604020202020204" pitchFamily="34" charset="0"/>
                  <a:buChar char="•"/>
                </a:pPr>
                <a:r>
                  <a:rPr lang="en-ID" altLang="en-US" sz="1600" dirty="0"/>
                  <a:t>Vektor </a:t>
                </a:r>
                <a:r>
                  <a:rPr lang="en-ID" altLang="en-US" sz="1600" dirty="0" err="1"/>
                  <a:t>adalah</a:t>
                </a:r>
                <a:r>
                  <a:rPr lang="en-ID" altLang="en-US" sz="1600" dirty="0"/>
                  <a:t> </a:t>
                </a:r>
                <a:r>
                  <a:rPr lang="en-ID" altLang="en-US" sz="1600" dirty="0" err="1"/>
                  <a:t>besaran</a:t>
                </a:r>
                <a:r>
                  <a:rPr lang="en-ID" altLang="en-US" sz="1600" dirty="0"/>
                  <a:t> yang </a:t>
                </a:r>
                <a:r>
                  <a:rPr lang="en-ID" altLang="en-US" sz="1600" dirty="0" err="1"/>
                  <a:t>mempunyai</a:t>
                </a:r>
                <a:r>
                  <a:rPr lang="en-ID" altLang="en-US" sz="1600" dirty="0"/>
                  <a:t> </a:t>
                </a:r>
                <a:r>
                  <a:rPr lang="en-ID" altLang="en-US" sz="1600" dirty="0" err="1"/>
                  <a:t>arah</a:t>
                </a:r>
                <a:r>
                  <a:rPr lang="en-ID" altLang="en-US" sz="1600" dirty="0"/>
                  <a:t>. </a:t>
                </a:r>
              </a:p>
              <a:p>
                <a:pPr marL="225425" indent="0" algn="just">
                  <a:buNone/>
                </a:pPr>
                <a:r>
                  <a:rPr lang="en-ID" altLang="en-US" sz="1600" dirty="0" err="1"/>
                  <a:t>Misal</a:t>
                </a:r>
                <a:r>
                  <a:rPr lang="en-ID" altLang="en-US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alt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ID" altLang="en-US" sz="1600" dirty="0"/>
                  <a:t> </a:t>
                </a:r>
                <a:r>
                  <a:rPr lang="en-ID" altLang="en-US" sz="1600" dirty="0" err="1"/>
                  <a:t>adalah</a:t>
                </a:r>
                <a:r>
                  <a:rPr lang="en-ID" altLang="en-US" sz="1600" dirty="0"/>
                  <a:t> vector yang </a:t>
                </a:r>
                <a:r>
                  <a:rPr lang="en-ID" altLang="en-US" sz="1600" dirty="0" err="1"/>
                  <a:t>memiliki</a:t>
                </a:r>
                <a:r>
                  <a:rPr lang="en-ID" altLang="en-US" sz="1600" dirty="0"/>
                  <a:t> </a:t>
                </a:r>
                <a:r>
                  <a:rPr lang="en-ID" altLang="en-US" sz="1600" dirty="0" err="1"/>
                  <a:t>titik</a:t>
                </a:r>
                <a:r>
                  <a:rPr lang="en-ID" altLang="en-US" sz="1600" dirty="0"/>
                  <a:t> </a:t>
                </a:r>
                <a:r>
                  <a:rPr lang="en-ID" altLang="en-US" sz="1600" dirty="0" err="1"/>
                  <a:t>awal</a:t>
                </a:r>
                <a:r>
                  <a:rPr lang="en-ID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D" altLang="en-US" sz="1600" dirty="0"/>
                  <a:t> dan </a:t>
                </a:r>
                <a:r>
                  <a:rPr lang="en-ID" altLang="en-US" sz="1600" dirty="0" err="1"/>
                  <a:t>titik</a:t>
                </a:r>
                <a:r>
                  <a:rPr lang="en-ID" altLang="en-US" sz="1600" dirty="0"/>
                  <a:t> </a:t>
                </a:r>
                <a:r>
                  <a:rPr lang="en-ID" altLang="en-US" sz="1600" dirty="0" err="1"/>
                  <a:t>akhir</a:t>
                </a:r>
                <a:r>
                  <a:rPr lang="en-ID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D" altLang="en-US" sz="1600" dirty="0"/>
                  <a:t> maka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alt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ID" altLang="en-US" sz="1600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ID" altLang="en-US" sz="1600" dirty="0"/>
                  <a:t> </a:t>
                </a:r>
                <a:r>
                  <a:rPr lang="en-ID" altLang="en-US" sz="1600" dirty="0" err="1"/>
                  <a:t>dapat</a:t>
                </a:r>
                <a:r>
                  <a:rPr lang="en-ID" altLang="en-US" sz="1600" dirty="0"/>
                  <a:t> </a:t>
                </a:r>
                <a:r>
                  <a:rPr lang="en-ID" altLang="en-US" sz="1600" dirty="0" err="1"/>
                  <a:t>digambarkan</a:t>
                </a:r>
                <a:r>
                  <a:rPr lang="en-ID" altLang="en-US" sz="1600" dirty="0"/>
                  <a:t> </a:t>
                </a:r>
                <a:r>
                  <a:rPr lang="en-ID" altLang="en-US" sz="1600" dirty="0" err="1"/>
                  <a:t>sebagai</a:t>
                </a:r>
                <a:r>
                  <a:rPr lang="en-ID" altLang="en-US" sz="1600" dirty="0"/>
                  <a:t> </a:t>
                </a:r>
                <a:r>
                  <a:rPr lang="en-ID" altLang="en-US" sz="1600" dirty="0" err="1"/>
                  <a:t>berikut</a:t>
                </a:r>
                <a:endParaRPr lang="en-ID" altLang="en-US" sz="1600" dirty="0"/>
              </a:p>
              <a:p>
                <a:pPr marL="0" indent="225425" algn="just">
                  <a:buNone/>
                </a:pPr>
                <a:endParaRPr lang="en-ID" altLang="en-US" sz="1600" dirty="0"/>
              </a:p>
              <a:p>
                <a:pPr marL="0" indent="225425" algn="just">
                  <a:buFont typeface="Arial" panose="020B0604020202020204" pitchFamily="34" charset="0"/>
                  <a:buChar char="•"/>
                </a:pPr>
                <a:endParaRPr lang="en-ID" altLang="en-US" sz="1600" dirty="0"/>
              </a:p>
              <a:p>
                <a:pPr marL="234950" indent="-234950" algn="just">
                  <a:buFont typeface="Arial" panose="020B0604020202020204" pitchFamily="34" charset="0"/>
                  <a:buChar char="•"/>
                </a:pPr>
                <a:r>
                  <a:rPr lang="en-ID" altLang="en-US" sz="1600" dirty="0" err="1"/>
                  <a:t>Jika</a:t>
                </a:r>
                <a:r>
                  <a:rPr lang="en-ID" altLang="en-US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alt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ID" altLang="en-US" sz="1600" dirty="0"/>
                  <a:t> </a:t>
                </a:r>
                <a:r>
                  <a:rPr lang="en-ID" altLang="en-US" sz="1600" dirty="0" err="1"/>
                  <a:t>adalah</a:t>
                </a:r>
                <a:r>
                  <a:rPr lang="en-ID" altLang="en-US" sz="1600" dirty="0"/>
                  <a:t> vector di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D" altLang="en-US" sz="1600" dirty="0"/>
                  <a:t> dan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ID" altLang="en-US" sz="1600" dirty="0"/>
                  <a:t> </a:t>
                </a:r>
                <a:r>
                  <a:rPr lang="en-ID" altLang="en-US" sz="1600" dirty="0" err="1"/>
                  <a:t>adalah</a:t>
                </a:r>
                <a:r>
                  <a:rPr lang="en-ID" altLang="en-US" sz="1600" dirty="0"/>
                  <a:t> vector di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D" altLang="en-US" sz="1600" dirty="0"/>
                  <a:t>, </a:t>
                </a:r>
                <a:r>
                  <a:rPr lang="en-ID" altLang="en-US" sz="1600" dirty="0" err="1"/>
                  <a:t>maka</a:t>
                </a:r>
                <a:r>
                  <a:rPr lang="en-ID" altLang="en-US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ID" altLang="en-US" sz="1600" dirty="0"/>
                  <a:t> dan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ID" altLang="en-US" sz="1600" dirty="0"/>
                  <a:t> </a:t>
                </a:r>
                <a:r>
                  <a:rPr lang="en-ID" altLang="en-US" sz="1600" dirty="0" err="1"/>
                  <a:t>dapat</a:t>
                </a:r>
                <a:r>
                  <a:rPr lang="en-ID" altLang="en-US" sz="1600" dirty="0"/>
                  <a:t> </a:t>
                </a:r>
                <a:r>
                  <a:rPr lang="en-ID" altLang="en-US" sz="1600" dirty="0" err="1"/>
                  <a:t>dinotasikan</a:t>
                </a:r>
                <a:r>
                  <a:rPr lang="en-ID" altLang="en-US" sz="1600" dirty="0"/>
                  <a:t> </a:t>
                </a:r>
                <a:r>
                  <a:rPr lang="en-ID" altLang="en-US" sz="1600" dirty="0" err="1"/>
                  <a:t>sebagai</a:t>
                </a:r>
                <a:r>
                  <a:rPr lang="en-ID" altLang="en-US" sz="1600" dirty="0"/>
                  <a:t> </a:t>
                </a:r>
                <a:r>
                  <a:rPr lang="en-ID" altLang="en-US" sz="1600" dirty="0" err="1"/>
                  <a:t>berikut</a:t>
                </a:r>
                <a:r>
                  <a:rPr lang="en-ID" altLang="en-US" sz="1600" dirty="0"/>
                  <a:t>:</a:t>
                </a:r>
              </a:p>
              <a:p>
                <a:pPr marL="0" indent="225425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ID" alt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D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D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en-US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ID" alt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D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alt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ID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ID" alt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D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alt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ID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ID" alt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altLang="en-US" sz="1600" dirty="0"/>
                  <a:t> dan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ID" alt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D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D" alt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D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ID" alt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D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ID" alt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D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ID" altLang="en-US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ID" alt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D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alt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ID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ID" alt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D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alt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ID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ID" alt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D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altLang="en-US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ID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altLang="en-US" sz="16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1097280" y="2009550"/>
                <a:ext cx="10058401" cy="4025490"/>
              </a:xfrm>
              <a:blipFill>
                <a:blip r:embed="rId2"/>
                <a:stretch>
                  <a:fillRect l="-1152" t="-1061" r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Vektor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23240E-AEC8-4D60-BCB4-DC199399A727}"/>
              </a:ext>
            </a:extLst>
          </p:cNvPr>
          <p:cNvGrpSpPr/>
          <p:nvPr/>
        </p:nvGrpSpPr>
        <p:grpSpPr>
          <a:xfrm>
            <a:off x="4951827" y="3124042"/>
            <a:ext cx="1961573" cy="609916"/>
            <a:chOff x="3364687" y="2850421"/>
            <a:chExt cx="2148096" cy="118487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20799FA-C3B0-4B3B-AC22-E5B6CB7EED2B}"/>
                </a:ext>
              </a:extLst>
            </p:cNvPr>
            <p:cNvGrpSpPr/>
            <p:nvPr/>
          </p:nvGrpSpPr>
          <p:grpSpPr>
            <a:xfrm>
              <a:off x="3364687" y="3598353"/>
              <a:ext cx="409728" cy="436945"/>
              <a:chOff x="3422779" y="3429000"/>
              <a:chExt cx="409728" cy="436945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A9C3949-423D-40EA-A24E-7BF6C4D90B1E}"/>
                  </a:ext>
                </a:extLst>
              </p:cNvPr>
              <p:cNvSpPr/>
              <p:nvPr/>
            </p:nvSpPr>
            <p:spPr>
              <a:xfrm>
                <a:off x="3569551" y="3429000"/>
                <a:ext cx="116184" cy="1161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31E061BF-9FCB-4EB3-82E4-14F460B12487}"/>
                      </a:ext>
                    </a:extLst>
                  </p:cNvPr>
                  <p:cNvSpPr txBox="1"/>
                  <p:nvPr/>
                </p:nvSpPr>
                <p:spPr>
                  <a:xfrm>
                    <a:off x="3422779" y="3496613"/>
                    <a:ext cx="40972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31E061BF-9FCB-4EB3-82E4-14F460B124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2779" y="3496613"/>
                    <a:ext cx="409728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812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93876D3-4D8E-44CA-9AE4-9BCE8C94B587}"/>
                </a:ext>
              </a:extLst>
            </p:cNvPr>
            <p:cNvGrpSpPr/>
            <p:nvPr/>
          </p:nvGrpSpPr>
          <p:grpSpPr>
            <a:xfrm>
              <a:off x="5092668" y="2850421"/>
              <a:ext cx="420115" cy="436945"/>
              <a:chOff x="3422779" y="3429000"/>
              <a:chExt cx="420115" cy="436945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0C5AD43-B54E-44CE-AB24-B8BD837FD6FB}"/>
                  </a:ext>
                </a:extLst>
              </p:cNvPr>
              <p:cNvSpPr/>
              <p:nvPr/>
            </p:nvSpPr>
            <p:spPr>
              <a:xfrm>
                <a:off x="3569551" y="3429000"/>
                <a:ext cx="116184" cy="1161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5AAE95B8-3D4D-43BB-B322-A57C88893E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22779" y="3496613"/>
                    <a:ext cx="42011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5AAE95B8-3D4D-43BB-B322-A57C88893E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2779" y="3496613"/>
                    <a:ext cx="42011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70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2FEF6E3-FE11-4A1E-817E-4C87F229A8AB}"/>
                </a:ext>
              </a:extLst>
            </p:cNvPr>
            <p:cNvCxnSpPr>
              <a:cxnSpLocks/>
              <a:stCxn id="11" idx="0"/>
              <a:endCxn id="15" idx="0"/>
            </p:cNvCxnSpPr>
            <p:nvPr/>
          </p:nvCxnSpPr>
          <p:spPr>
            <a:xfrm flipV="1">
              <a:off x="3569551" y="2918034"/>
              <a:ext cx="1733175" cy="7479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157EEB3-2591-4DD0-A189-FEB5FE06A210}"/>
                    </a:ext>
                  </a:extLst>
                </p:cNvPr>
                <p:cNvSpPr txBox="1"/>
                <p:nvPr/>
              </p:nvSpPr>
              <p:spPr>
                <a:xfrm>
                  <a:off x="4234375" y="3287366"/>
                  <a:ext cx="3933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157EEB3-2591-4DD0-A189-FEB5FE06A2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4375" y="3287366"/>
                  <a:ext cx="393376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37500" r="-27119" b="-8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B6C5A044-3F74-48D9-A454-96BA3A3D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5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8E7DE12F-489E-4B7A-AB73-14F364DBFF28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1097280" y="2009550"/>
            <a:ext cx="10058401" cy="4025490"/>
          </a:xfrm>
        </p:spPr>
        <p:txBody>
          <a:bodyPr>
            <a:noAutofit/>
          </a:bodyPr>
          <a:lstStyle/>
          <a:p>
            <a:pPr marL="225425" indent="-225425" algn="just">
              <a:buFont typeface="Arial" panose="020B0604020202020204" pitchFamily="34" charset="0"/>
              <a:buChar char="•"/>
            </a:pPr>
            <a:r>
              <a:rPr lang="en-US" altLang="en-US" sz="2200" dirty="0" err="1"/>
              <a:t>Vektor-vektor</a:t>
            </a:r>
            <a:r>
              <a:rPr lang="en-US" altLang="en-US" sz="2200" dirty="0"/>
              <a:t> yang </a:t>
            </a:r>
            <a:r>
              <a:rPr lang="en-US" altLang="en-US" sz="2200" dirty="0" err="1"/>
              <a:t>memiliki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panjang</a:t>
            </a:r>
            <a:r>
              <a:rPr lang="en-US" altLang="en-US" sz="2200" dirty="0"/>
              <a:t> dan </a:t>
            </a:r>
            <a:r>
              <a:rPr lang="en-US" altLang="en-US" sz="2200" dirty="0" err="1"/>
              <a:t>arah</a:t>
            </a:r>
            <a:r>
              <a:rPr lang="en-US" altLang="en-US" sz="2200" dirty="0"/>
              <a:t> yang </a:t>
            </a:r>
            <a:r>
              <a:rPr lang="en-US" altLang="en-US" sz="2200" dirty="0" err="1"/>
              <a:t>sama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disebut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dengan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vektor</a:t>
            </a:r>
            <a:r>
              <a:rPr lang="en-US" altLang="en-US" sz="2200" dirty="0"/>
              <a:t> yang </a:t>
            </a:r>
            <a:r>
              <a:rPr lang="en-US" altLang="en-US" sz="2200" dirty="0" err="1"/>
              <a:t>ekuivalen</a:t>
            </a:r>
            <a:r>
              <a:rPr lang="en-US" altLang="en-US" sz="2200" dirty="0"/>
              <a:t>(</a:t>
            </a:r>
            <a:r>
              <a:rPr lang="en-US" altLang="en-US" sz="2200" dirty="0" err="1"/>
              <a:t>tanpa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memerhatikan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posisi</a:t>
            </a:r>
            <a:r>
              <a:rPr lang="en-US" altLang="en-US" sz="2200" dirty="0"/>
              <a:t>).</a:t>
            </a:r>
          </a:p>
          <a:p>
            <a:pPr marL="225425" indent="-225425" algn="just">
              <a:buFont typeface="Arial" panose="020B0604020202020204" pitchFamily="34" charset="0"/>
              <a:buChar char="•"/>
            </a:pPr>
            <a:r>
              <a:rPr lang="en-US" altLang="en-US" sz="2200" dirty="0" err="1"/>
              <a:t>Contoh</a:t>
            </a:r>
            <a:r>
              <a:rPr lang="en-US" altLang="en-US" sz="2200" dirty="0"/>
              <a:t>:</a:t>
            </a:r>
          </a:p>
          <a:p>
            <a:pPr marL="0" indent="0" algn="just">
              <a:buNone/>
            </a:pPr>
            <a:endParaRPr lang="en-US" altLang="en-US" sz="2200" dirty="0"/>
          </a:p>
          <a:p>
            <a:pPr marL="225425" indent="-225425" algn="just">
              <a:buFont typeface="Arial" panose="020B0604020202020204" pitchFamily="34" charset="0"/>
              <a:buChar char="•"/>
            </a:pPr>
            <a:endParaRPr lang="en-ID" altLang="en-US" sz="2200" dirty="0"/>
          </a:p>
          <a:p>
            <a:pPr marL="0" indent="225425" algn="ctr">
              <a:buNone/>
            </a:pPr>
            <a:endParaRPr lang="en-ID" altLang="en-US" sz="2200" dirty="0"/>
          </a:p>
          <a:p>
            <a:pPr marL="0" indent="225425" algn="ctr">
              <a:buNone/>
            </a:pPr>
            <a:endParaRPr lang="en-ID" altLang="en-US" sz="22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Vektor</a:t>
            </a:r>
            <a:r>
              <a:rPr lang="en-ID" dirty="0"/>
              <a:t>(2)</a:t>
            </a:r>
            <a:endParaRPr lang="en-US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B6C5A044-3F74-48D9-A454-96BA3A3D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903A4D4-24D5-4084-84B2-FAFA39916C7F}"/>
              </a:ext>
            </a:extLst>
          </p:cNvPr>
          <p:cNvGrpSpPr/>
          <p:nvPr/>
        </p:nvGrpSpPr>
        <p:grpSpPr>
          <a:xfrm>
            <a:off x="2512693" y="2981979"/>
            <a:ext cx="2346983" cy="2080631"/>
            <a:chOff x="2676504" y="3126466"/>
            <a:chExt cx="2346983" cy="2080631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14B4188-CB2A-4737-880C-4610456968D2}"/>
                </a:ext>
              </a:extLst>
            </p:cNvPr>
            <p:cNvCxnSpPr/>
            <p:nvPr/>
          </p:nvCxnSpPr>
          <p:spPr>
            <a:xfrm flipV="1">
              <a:off x="2686929" y="3467608"/>
              <a:ext cx="661631" cy="13223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AA6DD60-3E04-4A24-B7EA-565E45F7C091}"/>
                </a:ext>
              </a:extLst>
            </p:cNvPr>
            <p:cNvCxnSpPr/>
            <p:nvPr/>
          </p:nvCxnSpPr>
          <p:spPr>
            <a:xfrm flipV="1">
              <a:off x="3358985" y="3126466"/>
              <a:ext cx="661631" cy="1322363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B3189A5-A91B-4352-8DDE-1CBC344F353D}"/>
                </a:ext>
              </a:extLst>
            </p:cNvPr>
            <p:cNvCxnSpPr/>
            <p:nvPr/>
          </p:nvCxnSpPr>
          <p:spPr>
            <a:xfrm flipV="1">
              <a:off x="3689800" y="3884734"/>
              <a:ext cx="661631" cy="1322363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AF89420-C550-4915-91D0-2515E3B1CE7A}"/>
                </a:ext>
              </a:extLst>
            </p:cNvPr>
            <p:cNvCxnSpPr/>
            <p:nvPr/>
          </p:nvCxnSpPr>
          <p:spPr>
            <a:xfrm flipV="1">
              <a:off x="4361856" y="3601035"/>
              <a:ext cx="661631" cy="132236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F9F95EF-20D5-496A-851B-5DD271AC1BE3}"/>
                    </a:ext>
                  </a:extLst>
                </p:cNvPr>
                <p:cNvSpPr txBox="1"/>
                <p:nvPr/>
              </p:nvSpPr>
              <p:spPr>
                <a:xfrm>
                  <a:off x="2676504" y="3837629"/>
                  <a:ext cx="400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n w="0">
                                  <a:solidFill>
                                    <a:schemeClr val="accent1"/>
                                  </a:solidFill>
                                </a:ln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n w="0">
                                  <a:solidFill>
                                    <a:schemeClr val="accent1"/>
                                  </a:solidFill>
                                </a:ln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ln w="0">
                      <a:solidFill>
                        <a:schemeClr val="accent1"/>
                      </a:solidFill>
                    </a:ln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F9F95EF-20D5-496A-851B-5DD271AC1B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6504" y="3837629"/>
                  <a:ext cx="40049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DB94209-6A1C-49B5-86C1-2AC69C0B4B00}"/>
                    </a:ext>
                  </a:extLst>
                </p:cNvPr>
                <p:cNvSpPr txBox="1"/>
                <p:nvPr/>
              </p:nvSpPr>
              <p:spPr>
                <a:xfrm>
                  <a:off x="3338030" y="3554847"/>
                  <a:ext cx="3933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n w="0"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n w="0"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ln w="0">
                      <a:solidFill>
                        <a:srgbClr val="00B0F0"/>
                      </a:solidFill>
                    </a:ln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DB94209-6A1C-49B5-86C1-2AC69C0B4B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8030" y="3554847"/>
                  <a:ext cx="39337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8D6DBD6-EB3F-4114-AEDF-9BD05A123929}"/>
                    </a:ext>
                  </a:extLst>
                </p:cNvPr>
                <p:cNvSpPr txBox="1"/>
                <p:nvPr/>
              </p:nvSpPr>
              <p:spPr>
                <a:xfrm>
                  <a:off x="3603725" y="4308802"/>
                  <a:ext cx="4382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n w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n w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ln w="0">
                      <a:solidFill>
                        <a:schemeClr val="bg1">
                          <a:lumMod val="5000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8D6DBD6-EB3F-4114-AEDF-9BD05A123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3725" y="4308802"/>
                  <a:ext cx="43826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87A53FA-CDD9-4256-A8B6-E23DB46443AF}"/>
                    </a:ext>
                  </a:extLst>
                </p:cNvPr>
                <p:cNvSpPr txBox="1"/>
                <p:nvPr/>
              </p:nvSpPr>
              <p:spPr>
                <a:xfrm>
                  <a:off x="4286725" y="4071702"/>
                  <a:ext cx="3920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n w="0"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rgbClr val="00B050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n w="0"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rgbClr val="00B050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ln w="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87A53FA-CDD9-4256-A8B6-E23DB46443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6725" y="4071702"/>
                  <a:ext cx="39203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BA933F1-E1D7-4DFD-A0CC-68559430803D}"/>
              </a:ext>
            </a:extLst>
          </p:cNvPr>
          <p:cNvSpPr txBox="1"/>
          <p:nvPr/>
        </p:nvSpPr>
        <p:spPr>
          <a:xfrm>
            <a:off x="5641144" y="279243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3EA83FC-21C4-4722-BBFC-607392BD760F}"/>
                  </a:ext>
                </a:extLst>
              </p:cNvPr>
              <p:cNvSpPr txBox="1"/>
              <p:nvPr/>
            </p:nvSpPr>
            <p:spPr>
              <a:xfrm>
                <a:off x="5971959" y="3327050"/>
                <a:ext cx="4220757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sz="2200" dirty="0"/>
                  <a:t> dan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memiliki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arah</a:t>
                </a:r>
                <a:r>
                  <a:rPr lang="en-US" sz="2200" dirty="0"/>
                  <a:t> dan </a:t>
                </a:r>
                <a:r>
                  <a:rPr lang="en-US" sz="2200" dirty="0" err="1"/>
                  <a:t>panjang</a:t>
                </a:r>
                <a:r>
                  <a:rPr lang="en-US" sz="2200" dirty="0"/>
                  <a:t> yang </a:t>
                </a:r>
                <a:r>
                  <a:rPr lang="en-US" sz="2200" dirty="0" err="1"/>
                  <a:t>sama</a:t>
                </a:r>
                <a:r>
                  <a:rPr lang="en-US" sz="2200" dirty="0"/>
                  <a:t>, Oleh </a:t>
                </a:r>
                <a:r>
                  <a:rPr lang="en-US" sz="2200" dirty="0" err="1"/>
                  <a:t>karena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itu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sz="2200" dirty="0"/>
                  <a:t> dan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adalah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vektor</a:t>
                </a:r>
                <a:r>
                  <a:rPr lang="en-US" sz="2200" dirty="0"/>
                  <a:t> yang </a:t>
                </a:r>
                <a:r>
                  <a:rPr lang="en-US" sz="2200" dirty="0" err="1"/>
                  <a:t>ekuivalen</a:t>
                </a:r>
                <a:endParaRPr lang="en-US" sz="2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3EA83FC-21C4-4722-BBFC-607392BD7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959" y="3327050"/>
                <a:ext cx="4220757" cy="1446550"/>
              </a:xfrm>
              <a:prstGeom prst="rect">
                <a:avLst/>
              </a:prstGeom>
              <a:blipFill>
                <a:blip r:embed="rId6"/>
                <a:stretch>
                  <a:fillRect l="-1879" t="-3797" r="-2023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50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E3E126D9-19BE-4751-827F-3E8125086E67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D" altLang="en-US" sz="2400" dirty="0" err="1"/>
              <a:t>Operasi</a:t>
            </a:r>
            <a:r>
              <a:rPr lang="en-ID" altLang="en-US" sz="2400" dirty="0"/>
              <a:t> </a:t>
            </a:r>
            <a:r>
              <a:rPr lang="en-ID" altLang="en-US" sz="2400" dirty="0" err="1"/>
              <a:t>Vektor</a:t>
            </a:r>
            <a:r>
              <a:rPr lang="en-ID" altLang="en-US" sz="2400" dirty="0"/>
              <a:t> </a:t>
            </a:r>
            <a:r>
              <a:rPr lang="en-ID" altLang="en-US" sz="2400" dirty="0" err="1"/>
              <a:t>meliputi</a:t>
            </a:r>
            <a:r>
              <a:rPr lang="en-ID" altLang="en-US" sz="2400" dirty="0"/>
              <a:t>:</a:t>
            </a:r>
          </a:p>
          <a:p>
            <a:pPr marL="754062" lvl="1" indent="-342900" algn="just">
              <a:buFont typeface="+mj-lt"/>
              <a:buAutoNum type="alphaUcPeriod"/>
            </a:pPr>
            <a:r>
              <a:rPr lang="en-ID" altLang="en-US" sz="2400" dirty="0" err="1"/>
              <a:t>Penjumlahan</a:t>
            </a:r>
            <a:r>
              <a:rPr lang="en-ID" altLang="en-US" sz="2400" dirty="0"/>
              <a:t> </a:t>
            </a:r>
            <a:r>
              <a:rPr lang="en-ID" altLang="en-US" sz="2400" dirty="0" err="1"/>
              <a:t>antar</a:t>
            </a:r>
            <a:r>
              <a:rPr lang="en-ID" altLang="en-US" sz="2400" dirty="0"/>
              <a:t> </a:t>
            </a:r>
            <a:r>
              <a:rPr lang="en-ID" altLang="en-US" sz="2400" dirty="0" err="1"/>
              <a:t>Vektor</a:t>
            </a:r>
            <a:endParaRPr lang="en-US" altLang="en-US" sz="2400" dirty="0"/>
          </a:p>
          <a:p>
            <a:pPr marL="754062" lvl="1" indent="-342900" algn="just">
              <a:buFont typeface="+mj-lt"/>
              <a:buAutoNum type="alphaUcPeriod"/>
            </a:pPr>
            <a:r>
              <a:rPr lang="en-ID" altLang="en-US" sz="2400" dirty="0" err="1"/>
              <a:t>Perkalian</a:t>
            </a:r>
            <a:r>
              <a:rPr lang="en-ID" altLang="en-US" sz="2400" dirty="0"/>
              <a:t> </a:t>
            </a:r>
            <a:r>
              <a:rPr lang="en-ID" altLang="en-US" sz="2400" dirty="0" err="1"/>
              <a:t>Vektor</a:t>
            </a:r>
            <a:endParaRPr lang="en-ID" altLang="en-US" sz="2400" dirty="0"/>
          </a:p>
          <a:p>
            <a:pPr marL="1039812" lvl="2" indent="-400050" algn="just">
              <a:buFont typeface="+mj-lt"/>
              <a:buAutoNum type="romanLcPeriod"/>
            </a:pPr>
            <a:r>
              <a:rPr lang="en-ID" altLang="en-US" sz="2400" dirty="0" err="1"/>
              <a:t>Vektor</a:t>
            </a:r>
            <a:r>
              <a:rPr lang="en-ID" altLang="en-US" sz="2400" dirty="0"/>
              <a:t> </a:t>
            </a:r>
            <a:r>
              <a:rPr lang="en-ID" altLang="en-US" sz="2400" dirty="0" err="1"/>
              <a:t>dengan</a:t>
            </a:r>
            <a:r>
              <a:rPr lang="en-ID" altLang="en-US" sz="2400" dirty="0"/>
              <a:t> scalar</a:t>
            </a:r>
          </a:p>
          <a:p>
            <a:pPr marL="1039812" lvl="2" indent="-400050" algn="just">
              <a:buFont typeface="+mj-lt"/>
              <a:buAutoNum type="romanLcPeriod"/>
            </a:pPr>
            <a:r>
              <a:rPr lang="en-ID" altLang="en-US" sz="2400" dirty="0" err="1"/>
              <a:t>Vektor</a:t>
            </a:r>
            <a:r>
              <a:rPr lang="en-ID" altLang="en-US" sz="2400" dirty="0"/>
              <a:t> </a:t>
            </a:r>
            <a:r>
              <a:rPr lang="en-ID" altLang="en-US" sz="2400" dirty="0" err="1"/>
              <a:t>dengan</a:t>
            </a:r>
            <a:r>
              <a:rPr lang="en-ID" altLang="en-US" sz="2400" dirty="0"/>
              <a:t> </a:t>
            </a:r>
            <a:r>
              <a:rPr lang="en-ID" altLang="en-US" sz="2400" dirty="0" err="1"/>
              <a:t>vektor</a:t>
            </a:r>
            <a:endParaRPr lang="en-ID" altLang="en-US" sz="2400" dirty="0"/>
          </a:p>
          <a:p>
            <a:pPr marL="1211262" lvl="3" indent="-342900" algn="just">
              <a:buFont typeface="+mj-lt"/>
              <a:buAutoNum type="alphaLcPeriod"/>
            </a:pPr>
            <a:r>
              <a:rPr lang="en-ID" altLang="en-US" sz="2400" dirty="0" err="1"/>
              <a:t>Hasil</a:t>
            </a:r>
            <a:r>
              <a:rPr lang="en-ID" altLang="en-US" sz="2400" dirty="0"/>
              <a:t> Kali </a:t>
            </a:r>
            <a:r>
              <a:rPr lang="en-ID" altLang="en-US" sz="2400" dirty="0" err="1"/>
              <a:t>Titik</a:t>
            </a:r>
            <a:r>
              <a:rPr lang="en-ID" altLang="en-US" sz="2400" dirty="0"/>
              <a:t> (Dot Product)</a:t>
            </a:r>
          </a:p>
          <a:p>
            <a:pPr marL="1211262" lvl="3" indent="-342900" algn="just">
              <a:buFont typeface="+mj-lt"/>
              <a:buAutoNum type="alphaLcPeriod"/>
            </a:pPr>
            <a:r>
              <a:rPr lang="en-ID" altLang="en-US" sz="2400" dirty="0" err="1"/>
              <a:t>Hasil</a:t>
            </a:r>
            <a:r>
              <a:rPr lang="en-ID" altLang="en-US" sz="2400" dirty="0"/>
              <a:t> Kali </a:t>
            </a:r>
            <a:r>
              <a:rPr lang="en-ID" altLang="en-US" sz="2400" dirty="0" err="1"/>
              <a:t>Silang</a:t>
            </a:r>
            <a:r>
              <a:rPr lang="en-ID" altLang="en-US" sz="2400" dirty="0"/>
              <a:t> (Cross Product)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D" altLang="en-US" sz="18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Vektor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47AB4-8F50-4072-9928-1FC4B285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5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8DD232E7-DCAD-432C-9A5E-9FD7A984AF14}" type="datetime1">
              <a:rPr lang="en-US" smtClean="0"/>
              <a:t>4/8/2019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/>
              </a:bodyPr>
              <a:lstStyle/>
              <a:p>
                <a:pPr marL="342900" lvl="1" indent="-342900" algn="just">
                  <a:buFont typeface="+mj-lt"/>
                  <a:buAutoNum type="alphaUcPeriod"/>
                </a:pPr>
                <a:r>
                  <a:rPr lang="en-ID" altLang="en-US" dirty="0"/>
                  <a:t>Penjumlahan </a:t>
                </a:r>
                <a:r>
                  <a:rPr lang="en-ID" altLang="en-US" dirty="0" err="1"/>
                  <a:t>antar</a:t>
                </a:r>
                <a:r>
                  <a:rPr lang="en-ID" altLang="en-US" dirty="0"/>
                  <a:t> </a:t>
                </a:r>
                <a:r>
                  <a:rPr lang="en-ID" altLang="en-US" dirty="0" err="1"/>
                  <a:t>Vektor</a:t>
                </a:r>
                <a:endParaRPr lang="en-ID" altLang="en-US" dirty="0"/>
              </a:p>
              <a:p>
                <a:pPr marL="360000" lvl="1" indent="0" algn="just">
                  <a:lnSpc>
                    <a:spcPct val="150000"/>
                  </a:lnSpc>
                  <a:buNone/>
                </a:pPr>
                <a:r>
                  <a:rPr lang="en-ID" altLang="en-US" dirty="0" err="1"/>
                  <a:t>Misalkan</a:t>
                </a:r>
                <a:r>
                  <a:rPr lang="en-ID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ID" altLang="en-US" dirty="0"/>
                  <a:t> dan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ID" altLang="en-US" dirty="0"/>
                  <a:t> </a:t>
                </a:r>
                <a:r>
                  <a:rPr lang="en-ID" altLang="en-US" dirty="0" err="1"/>
                  <a:t>adalah</a:t>
                </a:r>
                <a:r>
                  <a:rPr lang="en-ID" altLang="en-US" dirty="0"/>
                  <a:t> vector-vector yang </a:t>
                </a:r>
                <a:r>
                  <a:rPr lang="en-ID" altLang="en-US" dirty="0" err="1"/>
                  <a:t>berada</a:t>
                </a:r>
                <a:r>
                  <a:rPr lang="en-ID" altLang="en-US" dirty="0"/>
                  <a:t> </a:t>
                </a:r>
                <a:r>
                  <a:rPr lang="en-ID" altLang="en-US" dirty="0" err="1"/>
                  <a:t>diruang</a:t>
                </a:r>
                <a:r>
                  <a:rPr lang="en-ID" altLang="en-US" dirty="0"/>
                  <a:t> yang </a:t>
                </a:r>
                <a:r>
                  <a:rPr lang="en-ID" altLang="en-US" dirty="0" err="1"/>
                  <a:t>sama</a:t>
                </a:r>
                <a:r>
                  <a:rPr lang="en-ID" altLang="en-US" dirty="0"/>
                  <a:t>. </a:t>
                </a:r>
              </a:p>
              <a:p>
                <a:pPr marL="360000" lvl="1" indent="0" algn="just">
                  <a:lnSpc>
                    <a:spcPct val="150000"/>
                  </a:lnSpc>
                  <a:buNone/>
                </a:pPr>
                <a:r>
                  <a:rPr lang="en-ID" altLang="en-US" dirty="0" err="1"/>
                  <a:t>Jika</a:t>
                </a:r>
                <a:r>
                  <a:rPr lang="en-ID" altLang="en-US" dirty="0"/>
                  <a:t> </a:t>
                </a:r>
                <a:r>
                  <a:rPr lang="en-ID" altLang="en-US" dirty="0" err="1"/>
                  <a:t>titik</a:t>
                </a:r>
                <a:r>
                  <a:rPr lang="en-ID" altLang="en-US" dirty="0"/>
                  <a:t> </a:t>
                </a:r>
                <a:r>
                  <a:rPr lang="en-ID" altLang="en-US" dirty="0" err="1"/>
                  <a:t>awal</a:t>
                </a:r>
                <a:r>
                  <a:rPr lang="en-ID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ID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altLang="en-US" dirty="0" err="1"/>
                  <a:t>diletakan</a:t>
                </a:r>
                <a:r>
                  <a:rPr lang="en-ID" altLang="en-US" dirty="0"/>
                  <a:t> di </a:t>
                </a:r>
                <a:r>
                  <a:rPr lang="en-ID" altLang="en-US" dirty="0" err="1"/>
                  <a:t>titik</a:t>
                </a:r>
                <a:r>
                  <a:rPr lang="en-ID" altLang="en-US" dirty="0"/>
                  <a:t> </a:t>
                </a:r>
                <a:r>
                  <a:rPr lang="en-ID" altLang="en-US" dirty="0" err="1"/>
                  <a:t>akhir</a:t>
                </a:r>
                <a:r>
                  <a:rPr lang="en-ID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ID" altLang="en-US" dirty="0"/>
                  <a:t>, </a:t>
                </a:r>
                <a:r>
                  <a:rPr lang="en-ID" altLang="en-US" dirty="0" err="1"/>
                  <a:t>maka</a:t>
                </a:r>
                <a:r>
                  <a:rPr lang="en-ID" altLang="en-US" dirty="0"/>
                  <a:t> vector 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⃑"/>
                        <m:ctrlPr>
                          <a:rPr lang="en-ID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ID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altLang="en-US" dirty="0"/>
                  <a:t>+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D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altLang="en-US" dirty="0" err="1"/>
                  <a:t>direpresentasikan</a:t>
                </a:r>
                <a:r>
                  <a:rPr lang="en-ID" altLang="en-US" dirty="0"/>
                  <a:t> </a:t>
                </a:r>
                <a:r>
                  <a:rPr lang="en-ID" altLang="en-US" dirty="0" err="1"/>
                  <a:t>sebagai</a:t>
                </a:r>
                <a:r>
                  <a:rPr lang="en-ID" altLang="en-US" dirty="0"/>
                  <a:t> </a:t>
                </a:r>
                <a:r>
                  <a:rPr lang="en-ID" altLang="en-US" dirty="0" err="1"/>
                  <a:t>vektor</a:t>
                </a:r>
                <a:r>
                  <a:rPr lang="en-ID" altLang="en-US" dirty="0"/>
                  <a:t> yang </a:t>
                </a:r>
                <a:r>
                  <a:rPr lang="en-ID" altLang="en-US" dirty="0" err="1"/>
                  <a:t>berawal</a:t>
                </a:r>
                <a:r>
                  <a:rPr lang="en-ID" altLang="en-US" dirty="0"/>
                  <a:t> di </a:t>
                </a:r>
                <a:r>
                  <a:rPr lang="en-ID" altLang="en-US" dirty="0" err="1"/>
                  <a:t>titik</a:t>
                </a:r>
                <a:r>
                  <a:rPr lang="en-ID" altLang="en-US" dirty="0"/>
                  <a:t> </a:t>
                </a:r>
                <a:r>
                  <a:rPr lang="en-ID" altLang="en-US" dirty="0" err="1"/>
                  <a:t>awal</a:t>
                </a:r>
                <a:r>
                  <a:rPr lang="en-ID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ID" altLang="en-US" dirty="0"/>
                  <a:t> dan </a:t>
                </a:r>
                <a:r>
                  <a:rPr lang="en-ID" altLang="en-US" dirty="0" err="1"/>
                  <a:t>berakhir</a:t>
                </a:r>
                <a:r>
                  <a:rPr lang="en-ID" altLang="en-US" dirty="0"/>
                  <a:t> di </a:t>
                </a:r>
                <a:r>
                  <a:rPr lang="en-ID" altLang="en-US" dirty="0" err="1"/>
                  <a:t>titik</a:t>
                </a:r>
                <a:r>
                  <a:rPr lang="en-ID" altLang="en-US" dirty="0"/>
                  <a:t> </a:t>
                </a:r>
                <a:r>
                  <a:rPr lang="en-ID" altLang="en-US" dirty="0" err="1"/>
                  <a:t>akhir</a:t>
                </a:r>
                <a:r>
                  <a:rPr lang="en-ID" altLang="en-US" dirty="0"/>
                  <a:t> di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ID" altLang="en-US" dirty="0"/>
                  <a:t>.</a:t>
                </a:r>
              </a:p>
              <a:p>
                <a:pPr marL="360000" lvl="1" indent="0" algn="just">
                  <a:lnSpc>
                    <a:spcPct val="150000"/>
                  </a:lnSpc>
                  <a:buNone/>
                </a:pPr>
                <a:endParaRPr lang="en-ID" altLang="en-US" dirty="0"/>
              </a:p>
              <a:p>
                <a:pPr marL="360000" lvl="1" indent="0" algn="just">
                  <a:lnSpc>
                    <a:spcPct val="150000"/>
                  </a:lnSpc>
                  <a:buNone/>
                </a:pPr>
                <a:endParaRPr lang="en-ID" altLang="en-US" dirty="0"/>
              </a:p>
              <a:p>
                <a:pPr marL="360000" lvl="1" indent="0" algn="just">
                  <a:lnSpc>
                    <a:spcPct val="150000"/>
                  </a:lnSpc>
                  <a:buNone/>
                </a:pPr>
                <a:endParaRPr lang="en-ID" altLang="en-US" dirty="0"/>
              </a:p>
              <a:p>
                <a:pPr marL="360000" lvl="1" indent="0" algn="just">
                  <a:lnSpc>
                    <a:spcPct val="150000"/>
                  </a:lnSpc>
                  <a:buNone/>
                </a:pPr>
                <a:r>
                  <a:rPr lang="en-ID" altLang="en-US" dirty="0"/>
                  <a:t>Oleh karena itu, jika</a:t>
                </a:r>
                <a14:m>
                  <m:oMath xmlns:m="http://schemas.openxmlformats.org/officeDocument/2006/math">
                    <m:r>
                      <a:rPr lang="en-ID" altLang="en-US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⃑"/>
                        <m:ctrlPr>
                          <a:rPr lang="en-ID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ID" alt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alt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D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alt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D" alt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alt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D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alt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D" alt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alt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D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alt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D" alt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D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altLang="en-US" dirty="0"/>
                  <a:t> dan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ID" alt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alt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D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alt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D" alt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alt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D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alt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D" alt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alt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D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alt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D" alt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D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altLang="en-US" dirty="0"/>
                  <a:t> </a:t>
                </a:r>
                <a:r>
                  <a:rPr lang="en-ID" altLang="en-US" dirty="0" err="1"/>
                  <a:t>maka</a:t>
                </a:r>
                <a:r>
                  <a:rPr lang="en-ID" altLang="en-US" dirty="0"/>
                  <a:t> </a:t>
                </a:r>
              </a:p>
              <a:p>
                <a:pPr marL="271463" lvl="1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ID" altLang="en-US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⃑"/>
                        <m:ctrlPr>
                          <a:rPr lang="en-ID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ID" alt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alt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D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alt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D" alt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alt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D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alt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D" alt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alt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D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alt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D" alt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alt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D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alt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D" alt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alt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D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alt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D" alt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D" alt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D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alt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D" alt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D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altLang="en-US" dirty="0"/>
                  <a:t> 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l="-1206" t="-1515" r="-1386"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Vektor_Penjumlahan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Vektor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8B981A-A2C7-4CE2-BF37-09238BB6F9E9}"/>
              </a:ext>
            </a:extLst>
          </p:cNvPr>
          <p:cNvGrpSpPr/>
          <p:nvPr/>
        </p:nvGrpSpPr>
        <p:grpSpPr>
          <a:xfrm>
            <a:off x="2139397" y="3885011"/>
            <a:ext cx="2326376" cy="1103212"/>
            <a:chOff x="3911014" y="3680047"/>
            <a:chExt cx="2795494" cy="1325677"/>
          </a:xfrm>
        </p:grpSpPr>
        <p:grpSp>
          <p:nvGrpSpPr>
            <p:cNvPr id="15" name="Group 14"/>
            <p:cNvGrpSpPr/>
            <p:nvPr/>
          </p:nvGrpSpPr>
          <p:grpSpPr>
            <a:xfrm>
              <a:off x="3911014" y="3680047"/>
              <a:ext cx="2795494" cy="1117397"/>
              <a:chOff x="2453658" y="3623733"/>
              <a:chExt cx="3770365" cy="1507067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flipV="1">
                <a:off x="2453658" y="3623733"/>
                <a:ext cx="1507067" cy="15070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4638058" y="3623733"/>
                <a:ext cx="1507067" cy="15070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2453658" y="5130800"/>
                <a:ext cx="226329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3960725" y="3623733"/>
                <a:ext cx="226329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lg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V="1">
                <a:off x="2453658" y="3623733"/>
                <a:ext cx="3770365" cy="15070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632740" y="4731887"/>
                  <a:ext cx="305689" cy="27383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D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acc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2740" y="4731887"/>
                  <a:ext cx="305689" cy="273837"/>
                </a:xfrm>
                <a:prstGeom prst="rect">
                  <a:avLst/>
                </a:prstGeom>
                <a:blipFill>
                  <a:blip r:embed="rId4"/>
                  <a:stretch>
                    <a:fillRect r="-19048" b="-4594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 rot="18896817">
                  <a:off x="5911289" y="4302484"/>
                  <a:ext cx="300935" cy="27383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D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96817">
                  <a:off x="5911289" y="4302484"/>
                  <a:ext cx="300935" cy="273837"/>
                </a:xfrm>
                <a:prstGeom prst="rect">
                  <a:avLst/>
                </a:prstGeom>
                <a:blipFill>
                  <a:blip r:embed="rId5"/>
                  <a:stretch>
                    <a:fillRect r="-28070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 rot="20291383">
                  <a:off x="4910142" y="3942773"/>
                  <a:ext cx="550383" cy="25101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D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ID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⃑"/>
                            <m:ctrlP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D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91383">
                  <a:off x="4910142" y="3942773"/>
                  <a:ext cx="550383" cy="251017"/>
                </a:xfrm>
                <a:prstGeom prst="rect">
                  <a:avLst/>
                </a:prstGeom>
                <a:blipFill>
                  <a:blip r:embed="rId6"/>
                  <a:stretch>
                    <a:fillRect t="-32787" r="-67857" b="-1639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48AA8-2966-457C-BD39-39D52C070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8002922-AC5E-4A44-A5F7-F1D3ECA8E7D9}"/>
              </a:ext>
            </a:extLst>
          </p:cNvPr>
          <p:cNvGrpSpPr/>
          <p:nvPr/>
        </p:nvGrpSpPr>
        <p:grpSpPr>
          <a:xfrm>
            <a:off x="4947961" y="3625386"/>
            <a:ext cx="2326376" cy="1234103"/>
            <a:chOff x="3911014" y="3314482"/>
            <a:chExt cx="2795494" cy="148296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67F938A-DC78-4E4C-98EE-002F3FE5EEF8}"/>
                </a:ext>
              </a:extLst>
            </p:cNvPr>
            <p:cNvGrpSpPr/>
            <p:nvPr/>
          </p:nvGrpSpPr>
          <p:grpSpPr>
            <a:xfrm>
              <a:off x="3911014" y="3680047"/>
              <a:ext cx="2795494" cy="1117397"/>
              <a:chOff x="2453658" y="3623733"/>
              <a:chExt cx="3770365" cy="1507067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B227B1BD-A319-4823-813B-02D769B985ED}"/>
                  </a:ext>
                </a:extLst>
              </p:cNvPr>
              <p:cNvCxnSpPr/>
              <p:nvPr/>
            </p:nvCxnSpPr>
            <p:spPr>
              <a:xfrm flipV="1">
                <a:off x="2453658" y="3623733"/>
                <a:ext cx="1507067" cy="15070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C3884424-97BC-42DF-9C32-C40282A6FB94}"/>
                  </a:ext>
                </a:extLst>
              </p:cNvPr>
              <p:cNvCxnSpPr/>
              <p:nvPr/>
            </p:nvCxnSpPr>
            <p:spPr>
              <a:xfrm flipV="1">
                <a:off x="4638058" y="3623733"/>
                <a:ext cx="1507067" cy="15070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20EBE0A-0C84-4D53-A3D9-3A8F0EFF4A22}"/>
                  </a:ext>
                </a:extLst>
              </p:cNvPr>
              <p:cNvCxnSpPr/>
              <p:nvPr/>
            </p:nvCxnSpPr>
            <p:spPr>
              <a:xfrm>
                <a:off x="2453658" y="5130800"/>
                <a:ext cx="226329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lg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A03DC0D-94AC-44F2-992A-BAD5281A45C1}"/>
                  </a:ext>
                </a:extLst>
              </p:cNvPr>
              <p:cNvCxnSpPr/>
              <p:nvPr/>
            </p:nvCxnSpPr>
            <p:spPr>
              <a:xfrm>
                <a:off x="3960725" y="3623733"/>
                <a:ext cx="226329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444029F-5B0E-48D2-A0C9-AADA91119257}"/>
                  </a:ext>
                </a:extLst>
              </p:cNvPr>
              <p:cNvCxnSpPr/>
              <p:nvPr/>
            </p:nvCxnSpPr>
            <p:spPr>
              <a:xfrm flipV="1">
                <a:off x="2453658" y="3623733"/>
                <a:ext cx="3770365" cy="15070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5699806-639E-4F33-BA6A-2AFDDD9B3E9A}"/>
                    </a:ext>
                  </a:extLst>
                </p:cNvPr>
                <p:cNvSpPr txBox="1"/>
                <p:nvPr/>
              </p:nvSpPr>
              <p:spPr>
                <a:xfrm>
                  <a:off x="5465781" y="3314482"/>
                  <a:ext cx="305689" cy="27383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D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acc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5699806-639E-4F33-BA6A-2AFDDD9B3E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781" y="3314482"/>
                  <a:ext cx="305689" cy="273837"/>
                </a:xfrm>
                <a:prstGeom prst="rect">
                  <a:avLst/>
                </a:prstGeom>
                <a:blipFill>
                  <a:blip r:embed="rId7"/>
                  <a:stretch>
                    <a:fillRect r="-19048" b="-4594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22BE4307-2A91-4481-9DEB-6C202DAD8ABC}"/>
                    </a:ext>
                  </a:extLst>
                </p:cNvPr>
                <p:cNvSpPr txBox="1"/>
                <p:nvPr/>
              </p:nvSpPr>
              <p:spPr>
                <a:xfrm rot="18896817">
                  <a:off x="4153959" y="3965723"/>
                  <a:ext cx="300934" cy="27383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D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22BE4307-2A91-4481-9DEB-6C202DAD8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96817">
                  <a:off x="4153959" y="3965723"/>
                  <a:ext cx="300934" cy="273837"/>
                </a:xfrm>
                <a:prstGeom prst="rect">
                  <a:avLst/>
                </a:prstGeom>
                <a:blipFill>
                  <a:blip r:embed="rId8"/>
                  <a:stretch>
                    <a:fillRect r="-28070" b="-1228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1C58B6B-C58B-4FF7-936A-786D90E9D955}"/>
                    </a:ext>
                  </a:extLst>
                </p:cNvPr>
                <p:cNvSpPr txBox="1"/>
                <p:nvPr/>
              </p:nvSpPr>
              <p:spPr>
                <a:xfrm rot="20291383">
                  <a:off x="4940636" y="3918387"/>
                  <a:ext cx="677750" cy="33291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D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a14:m>
                  <a:r>
                    <a:rPr lang="en-US" sz="1400" dirty="0">
                      <a:solidFill>
                        <a:schemeClr val="tx2"/>
                      </a:solidFill>
                    </a:rPr>
                    <a:t> +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D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a14:m>
                  <a:endParaRPr lang="en-US" sz="1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1C58B6B-C58B-4FF7-936A-786D90E9D9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91383">
                  <a:off x="4940636" y="3918387"/>
                  <a:ext cx="677750" cy="332912"/>
                </a:xfrm>
                <a:prstGeom prst="rect">
                  <a:avLst/>
                </a:prstGeom>
                <a:blipFill>
                  <a:blip r:embed="rId9"/>
                  <a:stretch>
                    <a:fillRect r="-8738" b="-641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C56B19-91B5-4384-9847-347A39BF77CC}"/>
              </a:ext>
            </a:extLst>
          </p:cNvPr>
          <p:cNvGrpSpPr/>
          <p:nvPr/>
        </p:nvGrpSpPr>
        <p:grpSpPr>
          <a:xfrm>
            <a:off x="7760360" y="3577194"/>
            <a:ext cx="2326376" cy="1567408"/>
            <a:chOff x="7848801" y="3429000"/>
            <a:chExt cx="2326376" cy="156740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B293B80-A1B6-4888-82E9-7DCF092F3D9E}"/>
                </a:ext>
              </a:extLst>
            </p:cNvPr>
            <p:cNvGrpSpPr/>
            <p:nvPr/>
          </p:nvGrpSpPr>
          <p:grpSpPr>
            <a:xfrm>
              <a:off x="7848801" y="3429000"/>
              <a:ext cx="2326376" cy="1286363"/>
              <a:chOff x="3911014" y="3251684"/>
              <a:chExt cx="2795494" cy="154576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70F50FB-677C-4B02-986C-50A9515151C3}"/>
                  </a:ext>
                </a:extLst>
              </p:cNvPr>
              <p:cNvGrpSpPr/>
              <p:nvPr/>
            </p:nvGrpSpPr>
            <p:grpSpPr>
              <a:xfrm>
                <a:off x="3911014" y="3680047"/>
                <a:ext cx="2795494" cy="1117397"/>
                <a:chOff x="2453658" y="3623733"/>
                <a:chExt cx="3770365" cy="1507067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4B68A477-4BEB-44B8-983A-D6F1111094A0}"/>
                    </a:ext>
                  </a:extLst>
                </p:cNvPr>
                <p:cNvCxnSpPr/>
                <p:nvPr/>
              </p:nvCxnSpPr>
              <p:spPr>
                <a:xfrm flipV="1">
                  <a:off x="2453658" y="3623733"/>
                  <a:ext cx="1507067" cy="150706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solid"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B540E05C-0D53-4BC9-8D0B-0B0659DE4CC9}"/>
                    </a:ext>
                  </a:extLst>
                </p:cNvPr>
                <p:cNvCxnSpPr/>
                <p:nvPr/>
              </p:nvCxnSpPr>
              <p:spPr>
                <a:xfrm flipV="1">
                  <a:off x="4638058" y="3623733"/>
                  <a:ext cx="1507067" cy="150706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solid"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8F54BF4A-4C70-4A84-8DFF-3F2B1B2E3042}"/>
                    </a:ext>
                  </a:extLst>
                </p:cNvPr>
                <p:cNvCxnSpPr/>
                <p:nvPr/>
              </p:nvCxnSpPr>
              <p:spPr>
                <a:xfrm>
                  <a:off x="2453658" y="5130800"/>
                  <a:ext cx="2263298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prstDash val="solid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90BD0FD1-CE11-4D1E-BB44-D5EDEC50373B}"/>
                    </a:ext>
                  </a:extLst>
                </p:cNvPr>
                <p:cNvCxnSpPr/>
                <p:nvPr/>
              </p:nvCxnSpPr>
              <p:spPr>
                <a:xfrm>
                  <a:off x="3960725" y="3623733"/>
                  <a:ext cx="2263298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E1B8A52E-3104-446C-8B52-66DA3D1BE94A}"/>
                    </a:ext>
                  </a:extLst>
                </p:cNvPr>
                <p:cNvCxnSpPr/>
                <p:nvPr/>
              </p:nvCxnSpPr>
              <p:spPr>
                <a:xfrm flipV="1">
                  <a:off x="2453658" y="3623733"/>
                  <a:ext cx="3770365" cy="15070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157F3328-0EDD-4DDA-80FB-58BC3ABCC420}"/>
                      </a:ext>
                    </a:extLst>
                  </p:cNvPr>
                  <p:cNvSpPr txBox="1"/>
                  <p:nvPr/>
                </p:nvSpPr>
                <p:spPr>
                  <a:xfrm>
                    <a:off x="5521695" y="3251684"/>
                    <a:ext cx="305689" cy="273837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⃑"/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D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acc>
                        </m:oMath>
                      </m:oMathPara>
                    </a14:m>
                    <a:endParaRPr 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157F3328-0EDD-4DDA-80FB-58BC3ABCC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1695" y="3251684"/>
                    <a:ext cx="305689" cy="27383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9048" b="-4594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C32F359-6965-46C3-9EA6-49534D389F79}"/>
                      </a:ext>
                    </a:extLst>
                  </p:cNvPr>
                  <p:cNvSpPr txBox="1"/>
                  <p:nvPr/>
                </p:nvSpPr>
                <p:spPr>
                  <a:xfrm rot="18896817">
                    <a:off x="4090334" y="3927709"/>
                    <a:ext cx="300934" cy="273837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⃑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D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C32F359-6965-46C3-9EA6-49534D389F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896817">
                    <a:off x="4090334" y="3927709"/>
                    <a:ext cx="300934" cy="27383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30357" b="-1428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1FA3624D-55FB-4EB9-BF63-0CE5C741CABE}"/>
                      </a:ext>
                    </a:extLst>
                  </p:cNvPr>
                  <p:cNvSpPr txBox="1"/>
                  <p:nvPr/>
                </p:nvSpPr>
                <p:spPr>
                  <a:xfrm rot="20291383">
                    <a:off x="4940636" y="3918387"/>
                    <a:ext cx="677750" cy="332912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D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a14:m>
                    <a:r>
                      <a:rPr lang="en-US" sz="1400" dirty="0">
                        <a:solidFill>
                          <a:schemeClr val="tx2"/>
                        </a:solidFill>
                      </a:rPr>
                      <a:t> +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D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a14:m>
                    <a:endParaRPr lang="en-US" sz="1400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1FA3624D-55FB-4EB9-BF63-0CE5C741CA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291383">
                    <a:off x="4940636" y="3918387"/>
                    <a:ext cx="677750" cy="33291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7692" b="-779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2C85716-672C-4B7B-B0A2-15423DE0148A}"/>
                    </a:ext>
                  </a:extLst>
                </p:cNvPr>
                <p:cNvSpPr txBox="1"/>
                <p:nvPr/>
              </p:nvSpPr>
              <p:spPr>
                <a:xfrm rot="18896817">
                  <a:off x="9402670" y="4357369"/>
                  <a:ext cx="300935" cy="27383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D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2C85716-672C-4B7B-B0A2-15423DE014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96817">
                  <a:off x="9402670" y="4357369"/>
                  <a:ext cx="300935" cy="273837"/>
                </a:xfrm>
                <a:prstGeom prst="rect">
                  <a:avLst/>
                </a:prstGeom>
                <a:blipFill>
                  <a:blip r:embed="rId13"/>
                  <a:stretch>
                    <a:fillRect r="-8955" b="-447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49323EEF-9AA8-4C6A-8E55-C0A5108EF86D}"/>
                    </a:ext>
                  </a:extLst>
                </p:cNvPr>
                <p:cNvSpPr txBox="1"/>
                <p:nvPr/>
              </p:nvSpPr>
              <p:spPr>
                <a:xfrm>
                  <a:off x="8592865" y="4722571"/>
                  <a:ext cx="305689" cy="27383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D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acc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49323EEF-9AA8-4C6A-8E55-C0A5108EF8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2865" y="4722571"/>
                  <a:ext cx="305689" cy="273837"/>
                </a:xfrm>
                <a:prstGeom prst="rect">
                  <a:avLst/>
                </a:prstGeom>
                <a:blipFill>
                  <a:blip r:embed="rId14"/>
                  <a:stretch>
                    <a:fillRect b="-2222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B7E3CEB-1E16-42E6-A58E-65C9B51D2639}"/>
                    </a:ext>
                  </a:extLst>
                </p:cNvPr>
                <p:cNvSpPr txBox="1"/>
                <p:nvPr/>
              </p:nvSpPr>
              <p:spPr>
                <a:xfrm rot="20291383">
                  <a:off x="8776490" y="4203171"/>
                  <a:ext cx="711862" cy="30284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sz="14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D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1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⃑"/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D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sz="1200" dirty="0">
                            <a:solidFill>
                              <a:schemeClr val="tx2"/>
                            </a:solidFill>
                          </a:rPr>
                          <m:t> </m:t>
                        </m:r>
                      </m:oMath>
                    </m:oMathPara>
                  </a14:m>
                  <a:endParaRPr lang="en-US" sz="1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B7E3CEB-1E16-42E6-A58E-65C9B51D26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91383">
                  <a:off x="8776490" y="4203171"/>
                  <a:ext cx="711862" cy="302840"/>
                </a:xfrm>
                <a:prstGeom prst="rect">
                  <a:avLst/>
                </a:prstGeom>
                <a:blipFill>
                  <a:blip r:embed="rId15"/>
                  <a:stretch>
                    <a:fillRect t="-2198" r="-312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3700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8DD232E7-DCAD-432C-9A5E-9FD7A984AF14}" type="datetime1">
              <a:rPr lang="en-US" smtClean="0"/>
              <a:t>4/8/2019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Autofit/>
              </a:bodyPr>
              <a:lstStyle/>
              <a:p>
                <a:pPr marL="0" lvl="2" indent="0" algn="just">
                  <a:buNone/>
                </a:pPr>
                <a:r>
                  <a:rPr lang="en-ID" altLang="en-US" sz="1800" dirty="0"/>
                  <a:t>Vektor </a:t>
                </a:r>
                <a:r>
                  <a:rPr lang="en-ID" altLang="en-US" sz="1800" dirty="0" err="1"/>
                  <a:t>dengan</a:t>
                </a:r>
                <a:r>
                  <a:rPr lang="en-ID" altLang="en-US" sz="1800" dirty="0"/>
                  <a:t> scalar</a:t>
                </a:r>
              </a:p>
              <a:p>
                <a:pPr marL="0" lvl="2" indent="0" algn="just">
                  <a:buNone/>
                </a:pPr>
                <a:r>
                  <a:rPr lang="en-ID" altLang="en-US" sz="1800" dirty="0" err="1"/>
                  <a:t>Perkalian</a:t>
                </a:r>
                <a:r>
                  <a:rPr lang="en-ID" altLang="en-US" sz="1800" dirty="0"/>
                  <a:t> vector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ID" alt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altLang="en-US" sz="1800" dirty="0" err="1"/>
                  <a:t>dengan</a:t>
                </a:r>
                <a:r>
                  <a:rPr lang="en-ID" altLang="en-US" sz="1800" dirty="0"/>
                  <a:t> scalar </a:t>
                </a:r>
                <a14:m>
                  <m:oMath xmlns:m="http://schemas.openxmlformats.org/officeDocument/2006/math">
                    <m:r>
                      <a:rPr lang="en-ID" altLang="en-US" sz="1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D" altLang="en-US" sz="1800" i="1">
                        <a:latin typeface="Cambria Math" panose="02040503050406030204" pitchFamily="18" charset="0"/>
                      </a:rPr>
                      <m:t>, (</m:t>
                    </m:r>
                    <m:r>
                      <a:rPr lang="en-ID" altLang="en-US" sz="1800" i="1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n-ID" altLang="en-US" sz="1800" dirty="0"/>
                      <m:t> </m:t>
                    </m:r>
                    <m:acc>
                      <m:accPr>
                        <m:chr m:val="⃑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ID" alt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didefinisikan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sebagai</a:t>
                </a:r>
                <a:r>
                  <a:rPr lang="en-ID" altLang="en-US" sz="1800" dirty="0"/>
                  <a:t> vector yang </a:t>
                </a:r>
                <a:r>
                  <a:rPr lang="en-ID" altLang="en-US" sz="1800" dirty="0" err="1"/>
                  <a:t>panjangnya</a:t>
                </a:r>
                <a:r>
                  <a:rPr lang="en-ID" altLang="en-US" sz="1800" dirty="0"/>
                  <a:t> </a:t>
                </a:r>
                <a14:m>
                  <m:oMath xmlns:m="http://schemas.openxmlformats.org/officeDocument/2006/math">
                    <m:r>
                      <a:rPr lang="en-ID" altLang="en-US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D" altLang="en-US" sz="1800" dirty="0"/>
                  <a:t> kali </a:t>
                </a:r>
                <a:r>
                  <a:rPr lang="en-ID" altLang="en-US" sz="1800" dirty="0" err="1"/>
                  <a:t>panjang</a:t>
                </a:r>
                <a:r>
                  <a:rPr lang="en-ID" altLang="en-US" sz="1800" dirty="0"/>
                  <a:t> vector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dengan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arah</a:t>
                </a:r>
                <a:r>
                  <a:rPr lang="en-ID" altLang="en-US" sz="1800" dirty="0"/>
                  <a:t>:</a:t>
                </a:r>
              </a:p>
              <a:p>
                <a:pPr marL="0" lvl="2" indent="0" algn="just">
                  <a:buFontTx/>
                  <a:buChar char="-"/>
                </a:pP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Searah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dengan</a:t>
                </a:r>
                <a:r>
                  <a:rPr lang="en-ID" altLang="en-US" sz="1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ID" altLang="en-US" sz="18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ID" altLang="en-US" sz="1800" dirty="0" err="1"/>
                  <a:t>jika</a:t>
                </a:r>
                <a:r>
                  <a:rPr lang="en-ID" altLang="en-US" sz="1800" dirty="0"/>
                  <a:t> </a:t>
                </a:r>
                <a14:m>
                  <m:oMath xmlns:m="http://schemas.openxmlformats.org/officeDocument/2006/math">
                    <m:r>
                      <a:rPr lang="en-ID" altLang="en-US" sz="1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D" altLang="en-US" sz="1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ID" altLang="en-US" sz="1800" dirty="0"/>
              </a:p>
              <a:p>
                <a:pPr marL="0" lvl="2" indent="0" algn="just">
                  <a:buFontTx/>
                  <a:buChar char="-"/>
                </a:pP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Berlawanan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arah</a:t>
                </a:r>
                <a:r>
                  <a:rPr lang="en-ID" altLang="en-US" sz="1800" dirty="0"/>
                  <a:t> </a:t>
                </a:r>
                <a:r>
                  <a:rPr lang="en-ID" altLang="en-US" sz="1800" dirty="0" err="1"/>
                  <a:t>dengan</a:t>
                </a:r>
                <a:r>
                  <a:rPr lang="en-ID" altLang="en-US" sz="1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ID" altLang="en-US" sz="18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ID" altLang="en-US" sz="1800" dirty="0" err="1"/>
                  <a:t>jika</a:t>
                </a:r>
                <a:r>
                  <a:rPr lang="en-ID" altLang="en-US" sz="1800" dirty="0"/>
                  <a:t> </a:t>
                </a:r>
                <a14:m>
                  <m:oMath xmlns:m="http://schemas.openxmlformats.org/officeDocument/2006/math">
                    <m:r>
                      <a:rPr lang="en-ID" altLang="en-US" sz="1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D" altLang="en-US" sz="18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ID" altLang="en-US" sz="1800" dirty="0"/>
              </a:p>
              <a:p>
                <a:pPr marL="0" lvl="2" indent="0" algn="just">
                  <a:buFontTx/>
                  <a:buChar char="-"/>
                </a:pPr>
                <a:endParaRPr lang="en-ID" altLang="en-US" sz="1800" dirty="0"/>
              </a:p>
              <a:p>
                <a:pPr marL="0" lvl="1" indent="0" algn="just">
                  <a:buNone/>
                </a:pPr>
                <a:r>
                  <a:rPr lang="en-ID" altLang="en-US" dirty="0" err="1"/>
                  <a:t>Contoh</a:t>
                </a:r>
                <a:r>
                  <a:rPr lang="en-ID" altLang="en-US" dirty="0"/>
                  <a:t>:</a:t>
                </a:r>
              </a:p>
              <a:p>
                <a:pPr marL="0" lvl="1" indent="0" algn="just">
                  <a:buNone/>
                </a:pPr>
                <a:r>
                  <a:rPr lang="en-ID" altLang="en-US" dirty="0"/>
                  <a:t>Misalkan</a:t>
                </a:r>
                <a14:m>
                  <m:oMath xmlns:m="http://schemas.openxmlformats.org/officeDocument/2006/math">
                    <m:r>
                      <a:rPr lang="en-ID" altLang="en-US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⃑"/>
                        <m:ctrlPr>
                          <a:rPr lang="en-ID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ID" alt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alt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D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alt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D" alt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alt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D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alt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D" alt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alt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D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alt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D" alt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D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altLang="en-US" dirty="0"/>
                  <a:t> dan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ID" alt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alt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D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alt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D" alt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alt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D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alt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D" alt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alt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D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alt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D" alt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D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altLang="en-US" dirty="0"/>
                  <a:t> </a:t>
                </a:r>
                <a:r>
                  <a:rPr lang="en-ID" altLang="en-US" dirty="0" err="1"/>
                  <a:t>maka</a:t>
                </a:r>
                <a:r>
                  <a:rPr lang="en-ID" altLang="en-US" dirty="0"/>
                  <a:t> </a:t>
                </a:r>
              </a:p>
              <a:p>
                <a:pPr marL="0" lvl="1" indent="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altLang="en-US" i="1">
                        <a:latin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⃑"/>
                        <m:ctrlPr>
                          <a:rPr lang="en-ID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ID" alt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alt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D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altLang="en-US" i="1" dirty="0">
                            <a:latin typeface="Cambria Math" panose="02040503050406030204" pitchFamily="18" charset="0"/>
                          </a:rPr>
                          <m:t>𝑘𝑢</m:t>
                        </m:r>
                      </m:e>
                      <m:sub>
                        <m:r>
                          <a:rPr lang="en-ID" alt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alt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D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altLang="en-US" i="1" dirty="0">
                            <a:latin typeface="Cambria Math" panose="02040503050406030204" pitchFamily="18" charset="0"/>
                          </a:rPr>
                          <m:t>𝑘𝑢</m:t>
                        </m:r>
                      </m:e>
                      <m:sub>
                        <m:r>
                          <a:rPr lang="en-ID" alt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alt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D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altLang="en-US" i="1" dirty="0">
                            <a:latin typeface="Cambria Math" panose="02040503050406030204" pitchFamily="18" charset="0"/>
                          </a:rPr>
                          <m:t>𝑘𝑢</m:t>
                        </m:r>
                      </m:e>
                      <m:sub>
                        <m:r>
                          <a:rPr lang="en-ID" alt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D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altLang="en-US" dirty="0"/>
                  <a:t> </a:t>
                </a:r>
              </a:p>
              <a:p>
                <a:pPr marL="0" lvl="1" indent="0"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ID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D" alt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ID" altLang="en-US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⃑"/>
                        <m:ctrlPr>
                          <a:rPr lang="en-ID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ID" altLang="en-US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⃑"/>
                        <m:ctrlPr>
                          <a:rPr lang="en-ID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D" alt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altLang="en-US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⃑"/>
                            <m:ctrlPr>
                              <a:rPr lang="en-ID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D" alt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793750" lvl="2" indent="0">
                  <a:buNone/>
                </a:pPr>
                <a14:m>
                  <m:oMath xmlns:m="http://schemas.openxmlformats.org/officeDocument/2006/math">
                    <m:r>
                      <a:rPr lang="en-US" altLang="en-US" sz="18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en-US" sz="1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18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en-US" sz="1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sz="18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en-US" sz="18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en-US" sz="1800" i="1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en-US" sz="1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1800" i="1" dirty="0">
                            <a:latin typeface="Cambria Math" panose="02040503050406030204" pitchFamily="18" charset="0"/>
                          </a:rPr>
                          <m:t>,−</m:t>
                        </m:r>
                        <m:sSub>
                          <m:sSubPr>
                            <m:ctrlPr>
                              <a:rPr lang="en-US" altLang="en-US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en-US" sz="1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sz="1800" i="1" dirty="0">
                            <a:latin typeface="Cambria Math" panose="02040503050406030204" pitchFamily="18" charset="0"/>
                          </a:rPr>
                          <m:t>, −</m:t>
                        </m:r>
                        <m:sSub>
                          <m:sSubPr>
                            <m:ctrlPr>
                              <a:rPr lang="en-US" altLang="en-US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en-US" sz="18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en-US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8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793750" lvl="2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D" altLang="en-US" sz="1800" dirty="0"/>
                      <m:t>=</m:t>
                    </m:r>
                    <m:r>
                      <a:rPr lang="en-ID" altLang="en-US" sz="18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D" alt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altLang="en-US" sz="18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D" altLang="en-US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altLang="en-US" sz="18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D" alt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altLang="en-US" sz="1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D" altLang="en-US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altLang="en-US" sz="18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D" alt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altLang="en-US" sz="18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D" altLang="en-US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altLang="en-US" sz="18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D" alt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altLang="en-US" sz="1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D" altLang="en-US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altLang="en-US" sz="18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D" alt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altLang="en-US" sz="18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D" altLang="en-US" sz="18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D" altLang="en-US" sz="18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D" alt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altLang="en-US" sz="1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D" altLang="en-US" sz="18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sz="18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altLang="en-US" sz="1800" dirty="0"/>
                  <a:t>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l="-1386" t="-1515"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Vektor_Perkalian</a:t>
            </a:r>
            <a:r>
              <a:rPr lang="en-ID" dirty="0"/>
              <a:t> </a:t>
            </a:r>
            <a:r>
              <a:rPr lang="en-ID" dirty="0" err="1"/>
              <a:t>Vektor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Skalar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48AA8-2966-457C-BD39-39D52C070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8306402-B75A-4AA0-8893-9170DAE915FE}"/>
              </a:ext>
            </a:extLst>
          </p:cNvPr>
          <p:cNvGrpSpPr/>
          <p:nvPr/>
        </p:nvGrpSpPr>
        <p:grpSpPr>
          <a:xfrm>
            <a:off x="7949090" y="2923616"/>
            <a:ext cx="2218268" cy="1963450"/>
            <a:chOff x="1828800" y="4091596"/>
            <a:chExt cx="2370665" cy="1953603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4A01DEB-8873-430A-B84E-E780C75E2431}"/>
                </a:ext>
              </a:extLst>
            </p:cNvPr>
            <p:cNvCxnSpPr/>
            <p:nvPr/>
          </p:nvCxnSpPr>
          <p:spPr>
            <a:xfrm flipV="1">
              <a:off x="3014133" y="4267201"/>
              <a:ext cx="1185332" cy="118533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1AD83D1-E048-4520-B60B-2693F88DFC58}"/>
                </a:ext>
              </a:extLst>
            </p:cNvPr>
            <p:cNvCxnSpPr/>
            <p:nvPr/>
          </p:nvCxnSpPr>
          <p:spPr>
            <a:xfrm flipV="1">
              <a:off x="3014133" y="4859867"/>
              <a:ext cx="592666" cy="5926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A4BD21F-E9D5-4215-9D24-9EF7968BA76E}"/>
                </a:ext>
              </a:extLst>
            </p:cNvPr>
            <p:cNvCxnSpPr/>
            <p:nvPr/>
          </p:nvCxnSpPr>
          <p:spPr>
            <a:xfrm flipV="1">
              <a:off x="2421467" y="5452533"/>
              <a:ext cx="592666" cy="592666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5A8293F2-4BAA-438D-874B-589E6B3B4409}"/>
                    </a:ext>
                  </a:extLst>
                </p:cNvPr>
                <p:cNvSpPr/>
                <p:nvPr/>
              </p:nvSpPr>
              <p:spPr>
                <a:xfrm>
                  <a:off x="2709333" y="4827601"/>
                  <a:ext cx="626533" cy="36748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ID" altLang="en-US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D" altLang="en-US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acc>
                      </m:oMath>
                    </m:oMathPara>
                  </a14:m>
                  <a:endParaRPr lang="en-US" b="1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5A8293F2-4BAA-438D-874B-589E6B3B44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9333" y="4827601"/>
                  <a:ext cx="626533" cy="36748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721ACA2-5F37-47E0-8A5D-4FE9DAB0D10E}"/>
                    </a:ext>
                  </a:extLst>
                </p:cNvPr>
                <p:cNvSpPr/>
                <p:nvPr/>
              </p:nvSpPr>
              <p:spPr>
                <a:xfrm>
                  <a:off x="3335868" y="4091596"/>
                  <a:ext cx="465664" cy="36748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D" altLang="en-US" b="1" i="1">
                            <a:latin typeface="Cambria Math" panose="02040503050406030204" pitchFamily="18" charset="0"/>
                          </a:rPr>
                          <m:t>𝟐</m:t>
                        </m:r>
                        <m:acc>
                          <m:accPr>
                            <m:chr m:val="⃑"/>
                            <m:ctrlPr>
                              <a:rPr lang="en-ID" alt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D" altLang="en-US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acc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721ACA2-5F37-47E0-8A5D-4FE9DAB0D1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5868" y="4091596"/>
                  <a:ext cx="465664" cy="367480"/>
                </a:xfrm>
                <a:prstGeom prst="rect">
                  <a:avLst/>
                </a:prstGeom>
                <a:blipFill>
                  <a:blip r:embed="rId5"/>
                  <a:stretch>
                    <a:fillRect r="-13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1C8057BA-A9D1-445C-939A-2E835BB1A38A}"/>
                    </a:ext>
                  </a:extLst>
                </p:cNvPr>
                <p:cNvSpPr/>
                <p:nvPr/>
              </p:nvSpPr>
              <p:spPr>
                <a:xfrm>
                  <a:off x="1828800" y="5420639"/>
                  <a:ext cx="880533" cy="36748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ID" altLang="en-US" b="1" dirty="0">
                      <a:solidFill>
                        <a:srgbClr val="FF0000"/>
                      </a:solidFill>
                    </a:rPr>
                    <a:t>-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ID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D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</m:oMath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1C8057BA-A9D1-445C-939A-2E835BB1A3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5420639"/>
                  <a:ext cx="880533" cy="367480"/>
                </a:xfrm>
                <a:prstGeom prst="rect">
                  <a:avLst/>
                </a:prstGeom>
                <a:blipFill>
                  <a:blip r:embed="rId6"/>
                  <a:stretch>
                    <a:fillRect l="-6667" t="-1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83431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2958516F-B388-49F0-9AD8-D106DB931665}" type="datetime1">
              <a:rPr lang="en-US" smtClean="0"/>
              <a:t>4/8/2019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Autofit/>
              </a:bodyPr>
              <a:lstStyle/>
              <a:p>
                <a:pPr marL="344488" lvl="2" indent="-344488" algn="just">
                  <a:buNone/>
                </a:pPr>
                <a:r>
                  <a:rPr lang="en-ID" altLang="en-US" sz="2000" dirty="0"/>
                  <a:t>Diketahui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ID" altLang="en-US" sz="2000" dirty="0"/>
                  <a:t> </a:t>
                </a:r>
                <a:r>
                  <a:rPr lang="en-ID" altLang="en-US" sz="2000" dirty="0" err="1"/>
                  <a:t>adalah</a:t>
                </a:r>
                <a:r>
                  <a:rPr lang="en-ID" altLang="en-US" sz="2000" dirty="0"/>
                  <a:t> vector di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D" altLang="en-US" sz="2000" dirty="0"/>
                  <a:t> sedangkan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altLang="en-US" sz="2000" dirty="0" err="1"/>
                  <a:t>adalah</a:t>
                </a:r>
                <a:r>
                  <a:rPr lang="en-ID" altLang="en-US" sz="2000" dirty="0"/>
                  <a:t> vector di</a:t>
                </a:r>
                <a14:m>
                  <m:oMath xmlns:m="http://schemas.openxmlformats.org/officeDocument/2006/math">
                    <m:r>
                      <a:rPr lang="en-US" alt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en-US" sz="20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ID" altLang="en-US" sz="2000" dirty="0"/>
              </a:p>
              <a:p>
                <a:pPr marL="0" lvl="2" indent="0" algn="just">
                  <a:buNone/>
                </a:pPr>
                <a:r>
                  <a:rPr lang="en-ID" altLang="en-US" sz="2000" dirty="0"/>
                  <a:t>Panjang </a:t>
                </a:r>
                <a:r>
                  <a:rPr lang="en-ID" altLang="en-US" sz="2000" dirty="0" err="1"/>
                  <a:t>dari</a:t>
                </a:r>
                <a:r>
                  <a:rPr lang="en-ID" altLang="en-US" sz="2000" dirty="0"/>
                  <a:t>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ID" alt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ID" altLang="en-US" sz="2000" dirty="0"/>
                  <a:t> </a:t>
                </a:r>
                <a:r>
                  <a:rPr lang="en-ID" altLang="en-US" sz="2000" dirty="0" err="1"/>
                  <a:t>berturut-turut</a:t>
                </a:r>
                <a:r>
                  <a:rPr lang="en-ID" altLang="en-US" sz="2000" dirty="0"/>
                  <a:t> </a:t>
                </a:r>
                <a:r>
                  <a:rPr lang="en-ID" altLang="en-US" sz="2000" dirty="0" err="1"/>
                  <a:t>dinotasikan</a:t>
                </a:r>
                <a:r>
                  <a:rPr lang="en-ID" alt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ID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ID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</m:oMath>
                </a14:m>
                <a:r>
                  <a:rPr lang="en-ID" altLang="en-US" sz="2000" dirty="0"/>
                  <a:t> dan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ID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ID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ID" altLang="en-US" sz="2000" dirty="0" err="1"/>
                  <a:t>menurut</a:t>
                </a:r>
                <a:r>
                  <a:rPr lang="en-ID" altLang="en-US" sz="2000" dirty="0"/>
                  <a:t> </a:t>
                </a:r>
                <a:r>
                  <a:rPr lang="en-ID" altLang="en-US" sz="2000" dirty="0" err="1"/>
                  <a:t>teorema</a:t>
                </a:r>
                <a:r>
                  <a:rPr lang="en-ID" altLang="en-US" sz="2000" dirty="0"/>
                  <a:t> </a:t>
                </a:r>
                <a:r>
                  <a:rPr lang="en-ID" altLang="en-US" sz="2000" dirty="0" err="1"/>
                  <a:t>phytagoras</a:t>
                </a:r>
                <a:r>
                  <a:rPr lang="en-ID" altLang="en-US" sz="2000" dirty="0"/>
                  <a:t> </a:t>
                </a:r>
                <a:r>
                  <a:rPr lang="en-ID" altLang="en-US" sz="2000" dirty="0" err="1"/>
                  <a:t>maka</a:t>
                </a:r>
                <a:endParaRPr lang="en-ID" altLang="en-US" sz="2000" dirty="0"/>
              </a:p>
              <a:p>
                <a:pPr marL="0" lvl="2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ID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ID" alt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US" alt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ID" altLang="en-US" sz="2000" dirty="0"/>
              </a:p>
              <a:p>
                <a:pPr marL="0" lvl="2" indent="0" algn="just">
                  <a:buNone/>
                </a:pPr>
                <a:r>
                  <a:rPr lang="en-ID" altLang="en-US" sz="2000" dirty="0"/>
                  <a:t>dan </a:t>
                </a:r>
              </a:p>
              <a:p>
                <a:pPr marL="0" lvl="2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ID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ID" alt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alt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ID" altLang="en-US" sz="2000" dirty="0"/>
              </a:p>
              <a:p>
                <a:pPr marL="344488" lvl="2" indent="-344488" algn="just">
                  <a:buNone/>
                </a:pPr>
                <a:r>
                  <a:rPr lang="en-US" altLang="en-US" sz="2000" dirty="0"/>
                  <a:t>Jika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ID" altLang="en-US" sz="2000" dirty="0"/>
                  <a:t> </a:t>
                </a:r>
                <a:r>
                  <a:rPr lang="en-ID" altLang="en-US" sz="2000" dirty="0" err="1"/>
                  <a:t>adalah</a:t>
                </a:r>
                <a:r>
                  <a:rPr lang="en-ID" altLang="en-US" sz="2000" dirty="0"/>
                  <a:t> vector, dan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D" altLang="en-US" sz="2000" dirty="0"/>
                  <a:t> </a:t>
                </a:r>
                <a:r>
                  <a:rPr lang="en-ID" altLang="en-US" sz="2000" dirty="0" err="1"/>
                  <a:t>adalah</a:t>
                </a:r>
                <a:r>
                  <a:rPr lang="en-ID" altLang="en-US" sz="2000" dirty="0"/>
                  <a:t> </a:t>
                </a:r>
                <a:r>
                  <a:rPr lang="en-ID" altLang="en-US" sz="2000" dirty="0" err="1"/>
                  <a:t>sembarng</a:t>
                </a:r>
                <a:r>
                  <a:rPr lang="en-ID" altLang="en-US" sz="2000" dirty="0"/>
                  <a:t> scalar </a:t>
                </a:r>
                <a:r>
                  <a:rPr lang="en-ID" altLang="en-US" sz="2000" dirty="0" err="1"/>
                  <a:t>Real,maka</a:t>
                </a:r>
                <a:endParaRPr lang="en-ID" altLang="en-US" sz="2000" dirty="0"/>
              </a:p>
              <a:p>
                <a:pPr marL="457200" lvl="2" indent="-457200" algn="just">
                  <a:buAutoNum type="alphaLcPeriod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ID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ID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altLang="en-US" sz="20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D" altLang="en-US" sz="2000" dirty="0"/>
              </a:p>
              <a:p>
                <a:pPr marL="457200" lvl="2" indent="-457200" algn="just">
                  <a:buAutoNum type="alphaLcPeriod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ID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ID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altLang="en-US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D" altLang="en-US" sz="2000" dirty="0"/>
                  <a:t> </a:t>
                </a:r>
                <a:r>
                  <a:rPr lang="en-ID" altLang="en-US" sz="2000" dirty="0" err="1"/>
                  <a:t>jika</a:t>
                </a:r>
                <a:r>
                  <a:rPr lang="en-ID" altLang="en-US" sz="2000" dirty="0"/>
                  <a:t> dan </a:t>
                </a:r>
                <a:r>
                  <a:rPr lang="en-ID" altLang="en-US" sz="2000" dirty="0" err="1"/>
                  <a:t>hanya</a:t>
                </a:r>
                <a:r>
                  <a:rPr lang="en-ID" altLang="en-US" sz="2000" dirty="0"/>
                  <a:t> </a:t>
                </a:r>
                <a:r>
                  <a:rPr lang="en-ID" altLang="en-US" sz="2000" dirty="0" err="1"/>
                  <a:t>jika</a:t>
                </a:r>
                <a:r>
                  <a:rPr lang="en-ID" alt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en-US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D" altLang="en-US" sz="2000" dirty="0"/>
              </a:p>
              <a:p>
                <a:pPr marL="457200" lvl="2" indent="-457200" algn="just">
                  <a:buAutoNum type="alphaLcPeriod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ID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acc>
                          <m:accPr>
                            <m:chr m:val="⃗"/>
                            <m:ctrlPr>
                              <a:rPr lang="en-ID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altLang="en-US" sz="2000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alt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0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‖"/>
                        <m:endChr m:val="‖"/>
                        <m:ctrlPr>
                          <a:rPr lang="en-ID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ID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lang="en-ID" altLang="en-US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515" t="-2273" r="-1515" b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/>
              <a:t>Norm </a:t>
            </a:r>
            <a:r>
              <a:rPr lang="en-ID" dirty="0" err="1"/>
              <a:t>Vektor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897D9-2FB9-4A80-A367-DF92533F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29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2958516F-B388-49F0-9AD8-D106DB931665}" type="datetime1">
              <a:rPr lang="en-US" smtClean="0"/>
              <a:t>4/8/2019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Autofit/>
              </a:bodyPr>
              <a:lstStyle/>
              <a:p>
                <a:pPr marL="0" lvl="2" indent="0" algn="just">
                  <a:buNone/>
                </a:pPr>
                <a:r>
                  <a:rPr lang="en-ID" altLang="en-US" sz="2400" dirty="0"/>
                  <a:t>Setiap vector yang </a:t>
                </a:r>
                <a:r>
                  <a:rPr lang="en-ID" altLang="en-US" sz="2400" dirty="0" err="1"/>
                  <a:t>memiliki</a:t>
                </a:r>
                <a:r>
                  <a:rPr lang="en-ID" altLang="en-US" sz="2400" dirty="0"/>
                  <a:t> </a:t>
                </a:r>
                <a:r>
                  <a:rPr lang="en-ID" altLang="en-US" sz="2400" dirty="0" err="1"/>
                  <a:t>panjang</a:t>
                </a:r>
                <a:r>
                  <a:rPr lang="en-ID" altLang="en-US" sz="2400" dirty="0"/>
                  <a:t> 1, </a:t>
                </a:r>
                <a:r>
                  <a:rPr lang="en-ID" altLang="en-US" sz="2400" dirty="0" err="1"/>
                  <a:t>maka</a:t>
                </a:r>
                <a:r>
                  <a:rPr lang="en-ID" altLang="en-US" sz="2400" dirty="0"/>
                  <a:t> vector </a:t>
                </a:r>
                <a:r>
                  <a:rPr lang="en-ID" altLang="en-US" sz="2400" dirty="0" err="1"/>
                  <a:t>tersebut</a:t>
                </a:r>
                <a:r>
                  <a:rPr lang="en-ID" altLang="en-US" sz="2400" dirty="0"/>
                  <a:t> </a:t>
                </a:r>
                <a:r>
                  <a:rPr lang="en-ID" altLang="en-US" sz="2400" dirty="0" err="1"/>
                  <a:t>disebut</a:t>
                </a:r>
                <a:r>
                  <a:rPr lang="en-ID" altLang="en-US" sz="2400" dirty="0"/>
                  <a:t> </a:t>
                </a:r>
                <a:r>
                  <a:rPr lang="en-ID" altLang="en-US" sz="2400" dirty="0" err="1"/>
                  <a:t>dengan</a:t>
                </a:r>
                <a:r>
                  <a:rPr lang="en-ID" altLang="en-US" sz="2400" dirty="0"/>
                  <a:t> vector </a:t>
                </a:r>
                <a:r>
                  <a:rPr lang="en-ID" altLang="en-US" sz="2400" dirty="0" err="1"/>
                  <a:t>satuan</a:t>
                </a:r>
                <a:endParaRPr lang="en-ID" altLang="en-US" sz="2400" dirty="0"/>
              </a:p>
              <a:p>
                <a:pPr marL="457200" lvl="2" indent="-457200" algn="just">
                  <a:buAutoNum type="alphaLcPeriod"/>
                </a:pPr>
                <a:endParaRPr lang="en-ID" altLang="en-US" sz="2400" dirty="0"/>
              </a:p>
              <a:p>
                <a:pPr marL="0" lvl="2" indent="0" algn="just">
                  <a:buNone/>
                </a:pPr>
                <a:r>
                  <a:rPr lang="en-ID" altLang="en-US" sz="2400" dirty="0" err="1"/>
                  <a:t>Contoh</a:t>
                </a:r>
                <a:r>
                  <a:rPr lang="en-ID" altLang="en-US" sz="2400" dirty="0"/>
                  <a:t>:</a:t>
                </a:r>
              </a:p>
              <a:p>
                <a:pPr marL="0" lvl="2" indent="0" algn="just">
                  <a:buNone/>
                </a:pPr>
                <a:r>
                  <a:rPr lang="en-ID" altLang="en-US" sz="2400" dirty="0" err="1"/>
                  <a:t>Tentukan</a:t>
                </a:r>
                <a:r>
                  <a:rPr lang="en-ID" altLang="en-US" sz="2400" dirty="0"/>
                  <a:t> vector </a:t>
                </a:r>
                <a:r>
                  <a:rPr lang="en-ID" altLang="en-US" sz="2400" dirty="0" err="1"/>
                  <a:t>satuan</a:t>
                </a:r>
                <a:r>
                  <a:rPr lang="en-ID" altLang="en-US" sz="2400" dirty="0"/>
                  <a:t> yang </a:t>
                </a:r>
                <a:r>
                  <a:rPr lang="en-ID" altLang="en-US" sz="2400" dirty="0" err="1"/>
                  <a:t>memiliki</a:t>
                </a:r>
                <a:r>
                  <a:rPr lang="en-ID" altLang="en-US" sz="2400" dirty="0"/>
                  <a:t> </a:t>
                </a:r>
                <a:r>
                  <a:rPr lang="en-ID" altLang="en-US" sz="2400" dirty="0" err="1"/>
                  <a:t>arah</a:t>
                </a:r>
                <a:r>
                  <a:rPr lang="en-ID" altLang="en-US" sz="2400" dirty="0"/>
                  <a:t> </a:t>
                </a:r>
                <a:r>
                  <a:rPr lang="en-ID" altLang="en-US" sz="2400" dirty="0" err="1"/>
                  <a:t>dengan</a:t>
                </a:r>
                <a:r>
                  <a:rPr lang="en-ID" altLang="en-US" sz="2400" dirty="0"/>
                  <a:t> 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=(2,2,−1)</m:t>
                    </m:r>
                  </m:oMath>
                </a14:m>
                <a:r>
                  <a:rPr lang="en-ID" altLang="en-US" sz="2400" dirty="0"/>
                  <a:t>.</a:t>
                </a:r>
              </a:p>
              <a:p>
                <a:pPr marL="0" lvl="2" indent="0" algn="just">
                  <a:buNone/>
                </a:pPr>
                <a:r>
                  <a:rPr lang="en-ID" altLang="en-US" sz="2400" dirty="0" err="1"/>
                  <a:t>Jawab</a:t>
                </a:r>
                <a:r>
                  <a:rPr lang="en-ID" altLang="en-US" sz="2400" dirty="0"/>
                  <a:t>:</a:t>
                </a:r>
              </a:p>
              <a:p>
                <a:pPr marL="0" lvl="2" indent="0" algn="just">
                  <a:buNone/>
                </a:pPr>
                <a:r>
                  <a:rPr lang="en-ID" altLang="en-US" sz="2400" dirty="0" err="1"/>
                  <a:t>Misal</a:t>
                </a:r>
                <a:r>
                  <a:rPr lang="en-ID" alt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ID" altLang="en-US" sz="2400" dirty="0"/>
                  <a:t> </a:t>
                </a:r>
                <a:r>
                  <a:rPr lang="en-ID" altLang="en-US" sz="2400" dirty="0" err="1"/>
                  <a:t>adalah</a:t>
                </a:r>
                <a:r>
                  <a:rPr lang="en-ID" altLang="en-US" sz="2400" dirty="0"/>
                  <a:t> vector </a:t>
                </a:r>
                <a:r>
                  <a:rPr lang="en-ID" altLang="en-US" sz="2400" dirty="0" err="1"/>
                  <a:t>satuan</a:t>
                </a:r>
                <a:r>
                  <a:rPr lang="en-ID" altLang="en-US" sz="2400" dirty="0"/>
                  <a:t> yang </a:t>
                </a:r>
                <a:r>
                  <a:rPr lang="en-ID" altLang="en-US" sz="2400" dirty="0" err="1"/>
                  <a:t>searah</a:t>
                </a:r>
                <a:r>
                  <a:rPr lang="en-ID" altLang="en-US" sz="2400" dirty="0"/>
                  <a:t> </a:t>
                </a:r>
                <a:r>
                  <a:rPr lang="en-ID" altLang="en-US" sz="2400" dirty="0" err="1"/>
                  <a:t>dengan</a:t>
                </a:r>
                <a:r>
                  <a:rPr lang="en-ID" alt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ID" altLang="en-US" sz="2400" dirty="0"/>
                  <a:t>, </a:t>
                </a:r>
                <a:r>
                  <a:rPr lang="en-ID" altLang="en-US" sz="2400" dirty="0" err="1"/>
                  <a:t>maka</a:t>
                </a:r>
                <a:endParaRPr lang="en-ID" altLang="en-US" sz="2400" dirty="0"/>
              </a:p>
              <a:p>
                <a:pPr marL="0" lvl="2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ID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ID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acc>
                        <m:accPr>
                          <m:chr m:val="⃗"/>
                          <m:ctrlPr>
                            <a:rPr lang="en-ID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2,2,−1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2,2,−1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,−</m:t>
                      </m:r>
                      <m:f>
                        <m:f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D" alt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818" t="-2273" r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/>
              <a:t>Norm </a:t>
            </a:r>
            <a:r>
              <a:rPr lang="en-ID" dirty="0" err="1"/>
              <a:t>Vektor</a:t>
            </a:r>
            <a:r>
              <a:rPr lang="en-ID" dirty="0"/>
              <a:t>(2)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897D9-2FB9-4A80-A367-DF92533F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626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SA">
      <a:majorFont>
        <a:latin typeface="Adobe Myungjo Std M"/>
        <a:ea typeface=""/>
        <a:cs typeface=""/>
      </a:majorFont>
      <a:minorFont>
        <a:latin typeface="Adobe Myungjo Std M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90515E445B35489973BA4D34F14310" ma:contentTypeVersion="3" ma:contentTypeDescription="Create a new document." ma:contentTypeScope="" ma:versionID="50de799bdec6a98e1f876beb0392b4be">
  <xsd:schema xmlns:xsd="http://www.w3.org/2001/XMLSchema" xmlns:xs="http://www.w3.org/2001/XMLSchema" xmlns:p="http://schemas.microsoft.com/office/2006/metadata/properties" xmlns:ns2="031ff12b-0104-4327-acd1-8a4e6c744f5c" targetNamespace="http://schemas.microsoft.com/office/2006/metadata/properties" ma:root="true" ma:fieldsID="cfd0583bc29e9d3e28920718d839be57" ns2:_="">
    <xsd:import namespace="031ff12b-0104-4327-acd1-8a4e6c744f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1ff12b-0104-4327-acd1-8a4e6c744f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3A4545-8D1E-4783-8DB9-AADA51699184}"/>
</file>

<file path=customXml/itemProps2.xml><?xml version="1.0" encoding="utf-8"?>
<ds:datastoreItem xmlns:ds="http://schemas.openxmlformats.org/officeDocument/2006/customXml" ds:itemID="{B185FCA3-ECC6-498B-8AAF-7C11C5A7A378}"/>
</file>

<file path=customXml/itemProps3.xml><?xml version="1.0" encoding="utf-8"?>
<ds:datastoreItem xmlns:ds="http://schemas.openxmlformats.org/officeDocument/2006/customXml" ds:itemID="{DEA8D92E-27F2-4E07-84A6-72C9889F3CDE}"/>
</file>

<file path=docProps/app.xml><?xml version="1.0" encoding="utf-8"?>
<Properties xmlns="http://schemas.openxmlformats.org/officeDocument/2006/extended-properties" xmlns:vt="http://schemas.openxmlformats.org/officeDocument/2006/docPropsVTypes">
  <TotalTime>2195</TotalTime>
  <Words>1670</Words>
  <Application>Microsoft Office PowerPoint</Application>
  <PresentationFormat>Widescreen</PresentationFormat>
  <Paragraphs>298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Adobe Myungjo Std M</vt:lpstr>
      <vt:lpstr>Arial</vt:lpstr>
      <vt:lpstr>Bookman Old Style</vt:lpstr>
      <vt:lpstr>Calibri</vt:lpstr>
      <vt:lpstr>Cambria Math</vt:lpstr>
      <vt:lpstr>Retrospect</vt:lpstr>
      <vt:lpstr>PowerPoint Presentation</vt:lpstr>
      <vt:lpstr>Vektor di Bidang dan Ruang</vt:lpstr>
      <vt:lpstr>Vektor</vt:lpstr>
      <vt:lpstr>Vektor(2)</vt:lpstr>
      <vt:lpstr>Operasi Vektor</vt:lpstr>
      <vt:lpstr>Operasi Vektor_Penjumlahan antar Vektor</vt:lpstr>
      <vt:lpstr>Operasi Vektor_Perkalian Vektor dengan Skalar</vt:lpstr>
      <vt:lpstr>Norm Vektor</vt:lpstr>
      <vt:lpstr>Norm Vektor(2) </vt:lpstr>
      <vt:lpstr>Contoh_1:</vt:lpstr>
      <vt:lpstr>Jarak Antar Titik</vt:lpstr>
      <vt:lpstr>Jarak Antar Titik(2)</vt:lpstr>
      <vt:lpstr>Operasi Vektor_Perkalian antar Vektor (Dot Product)</vt:lpstr>
      <vt:lpstr>Operasi Vektor_Perkalian antar Vektor (Dot Product)_2</vt:lpstr>
      <vt:lpstr>Operasi Vektor_Perkalian antar Vektor (Dot Product)_3</vt:lpstr>
      <vt:lpstr>Operasi Vektor_Perkalian antar Vektor (Dot Product)_4</vt:lpstr>
      <vt:lpstr>Operasi Vektor_Perkalian antar Vektor (Dot Product)_5</vt:lpstr>
      <vt:lpstr>LATIHAN</vt:lpstr>
      <vt:lpstr>LATIHAN(2)</vt:lpstr>
      <vt:lpstr>LATIHAN(3)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Matriks dan Operasinya</dc:title>
  <dc:creator>Annisa</dc:creator>
  <cp:lastModifiedBy>Annisa</cp:lastModifiedBy>
  <cp:revision>147</cp:revision>
  <dcterms:created xsi:type="dcterms:W3CDTF">2019-02-07T07:50:44Z</dcterms:created>
  <dcterms:modified xsi:type="dcterms:W3CDTF">2019-04-08T09:56:21Z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0x010100EC90515E445B35489973BA4D34F14310</vt:lpwstr>
  </property>
</Properties>
</file>