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303" r:id="rId3"/>
    <p:sldId id="304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7" r:id="rId15"/>
    <p:sldId id="322" r:id="rId16"/>
    <p:sldId id="323" r:id="rId17"/>
    <p:sldId id="324" r:id="rId18"/>
    <p:sldId id="328" r:id="rId19"/>
    <p:sldId id="329" r:id="rId20"/>
    <p:sldId id="325" r:id="rId21"/>
    <p:sldId id="326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CD"/>
    <a:srgbClr val="D34817"/>
    <a:srgbClr val="C00000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5" autoAdjust="0"/>
    <p:restoredTop sz="94249" autoAdjust="0"/>
  </p:normalViewPr>
  <p:slideViewPr>
    <p:cSldViewPr snapToGrid="0">
      <p:cViewPr varScale="1">
        <p:scale>
          <a:sx n="41" d="100"/>
          <a:sy n="41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0BC7-8BAD-450E-BDFD-512A1986C2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8454-D031-4180-896A-FA1A8226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5060-1F87-433F-9AC7-4D8E5270F0CF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105-5F08-4213-B85A-46C7D4F055FE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324-ED7C-4FC4-8116-EDD60BB49C2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7D46-D85A-4D0A-B47A-ACB18798F8F9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C78426-82E9-495A-92E2-FD06794F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79317-91EA-4F57-A865-4CC4618B6C6D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0D9035-DC65-448D-8761-70A2182B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77644"/>
            <a:ext cx="10058400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D3915-50DF-4FF2-B102-A4B1B7136508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6F3784-E316-4D41-81C4-7A62FB9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B28C65-06A6-4C4D-A943-59F093F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57A9-B7DC-4589-A631-6DECFA37A75C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33D-FA5F-45A4-A552-504AA2E2CF55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030F-BBF9-4192-874D-569E8857696E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0F08-56BD-4B4F-805A-E1DAC83AE040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62C-590C-4B12-9D1A-07D882AEE0B7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5F8C9-EF56-4F93-A8BC-B93911865CF7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8DA-75C7-4962-8E90-31C63C581EFC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0F101-EDF0-42E4-A704-570B7EE96B27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9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DF386A-C387-4EF6-90D3-5EB8F0A9C902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RUANG VEKTOR EUCLIDEAN(2)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C23F8F-B06D-45BB-A9E8-6524BC8473CD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DDA16F4-BAE4-493A-837C-A5373682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976DD5-8AF0-435C-AF3D-5180CBFF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Projeksi</a:t>
            </a:r>
            <a:r>
              <a:rPr lang="en-US" dirty="0"/>
              <a:t> Orthogonal(4)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4FEB566-7881-41B4-9830-7616AACBF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73038" lvl="3" indent="0">
                  <a:buNone/>
                </a:pPr>
                <a:r>
                  <a:rPr lang="en-ID" altLang="en-US" sz="1800" dirty="0"/>
                  <a:t>Contoh:</a:t>
                </a:r>
                <a:br>
                  <a:rPr lang="en-ID" altLang="en-US" sz="1800" dirty="0"/>
                </a:b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proyeksi</a:t>
                </a:r>
                <a:r>
                  <a:rPr lang="en-ID" altLang="en-US" sz="1800" dirty="0"/>
                  <a:t> orthogonal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di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</a:t>
                </a:r>
              </a:p>
              <a:p>
                <a:pPr marL="173038" lvl="3" indent="0">
                  <a:buNone/>
                </a:pPr>
                <a:r>
                  <a:rPr lang="en-ID" altLang="en-US" sz="1800" dirty="0" err="1"/>
                  <a:t>Jawab</a:t>
                </a:r>
                <a:r>
                  <a:rPr lang="en-ID" altLang="en-US" sz="1800" dirty="0"/>
                  <a:t>:</a:t>
                </a:r>
              </a:p>
              <a:p>
                <a:pPr marL="173038" lvl="3" indent="0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𝑃𝑟𝑜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ID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altLang="en-US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</a:p>
              <a:p>
                <a:pPr marL="896938" lvl="3" indent="0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D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896938" lvl="3" indent="0">
                  <a:buNone/>
                </a:pPr>
                <a:br>
                  <a:rPr lang="en-ID" altLang="en-US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−2+</m:t>
                        </m:r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e>
                        </m:d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+(−12)</m:t>
                        </m:r>
                      </m:num>
                      <m:den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896938" lvl="3" indent="0">
                  <a:buNone/>
                </a:pPr>
                <a:br>
                  <a:rPr lang="en-ID" altLang="en-US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4FEB566-7881-41B4-9830-7616AACBF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DB967-B005-4972-B3AC-35CFA40B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33D-FA5F-45A4-A552-504AA2E2CF55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BA5B-E125-412E-A1AB-A563E064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7BA1-50A8-4EE6-A0ED-06E3BA2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F61F-F970-48AA-8EF8-9E963F8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(Cross Product)_1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E7DC-13E6-4E4E-B9B1-7201A4CCA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23900" lvl="3" indent="-361950" algn="just">
                  <a:buNone/>
                </a:pPr>
                <a:r>
                  <a:rPr lang="en-ID" altLang="en-US" sz="1800" dirty="0"/>
                  <a:t>b. </a:t>
                </a:r>
                <a:r>
                  <a:rPr lang="en-ID" altLang="en-US" sz="1800" dirty="0" err="1"/>
                  <a:t>Hasilkali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silang</a:t>
                </a:r>
                <a:r>
                  <a:rPr lang="en-ID" altLang="en-US" sz="1800" dirty="0"/>
                  <a:t> (Cross Product)</a:t>
                </a:r>
              </a:p>
              <a:p>
                <a:pPr marL="620713" lvl="3" indent="0" algn="just">
                  <a:buNone/>
                </a:pPr>
                <a:r>
                  <a:rPr lang="en-ID" altLang="en-US" sz="1800" dirty="0" err="1"/>
                  <a:t>Hasilkali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silang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merupakan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operasi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antara</a:t>
                </a:r>
                <a:r>
                  <a:rPr lang="en-ID" altLang="en-US" sz="1800" dirty="0"/>
                  <a:t> </a:t>
                </a:r>
                <a:r>
                  <a:rPr lang="en-ID" altLang="en-US" sz="1800" b="1" dirty="0" err="1"/>
                  <a:t>dua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buah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vektor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pada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ruang</a:t>
                </a:r>
                <a:r>
                  <a:rPr lang="en-ID" altLang="en-US" sz="1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D" alt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Hasil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perkalian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ini</a:t>
                </a:r>
                <a:r>
                  <a:rPr lang="en-ID" altLang="en-US" sz="1800" dirty="0"/>
                  <a:t> </a:t>
                </a:r>
                <a:r>
                  <a:rPr lang="en-ID" altLang="en-US" sz="1800" b="1" dirty="0" err="1"/>
                  <a:t>menghasilkan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sebuah</a:t>
                </a:r>
                <a:r>
                  <a:rPr lang="en-ID" altLang="en-US" sz="1800" b="1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D" altLang="en-US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ID" altLang="en-US" sz="1800" b="1" dirty="0"/>
                  <a:t> yang </a:t>
                </a:r>
                <a:r>
                  <a:rPr lang="en-ID" altLang="en-US" sz="1800" b="1" dirty="0" err="1"/>
                  <a:t>tegak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lurus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terhadap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kedua</a:t>
                </a:r>
                <a:r>
                  <a:rPr lang="en-ID" altLang="en-US" sz="1800" b="1" dirty="0"/>
                  <a:t> vector </a:t>
                </a:r>
                <a:r>
                  <a:rPr lang="en-ID" altLang="en-US" sz="1800" b="1" dirty="0" err="1"/>
                  <a:t>lainnya</a:t>
                </a:r>
                <a:r>
                  <a:rPr lang="en-ID" altLang="en-US" sz="1800" b="1" dirty="0"/>
                  <a:t>.</a:t>
                </a:r>
              </a:p>
              <a:p>
                <a:pPr marL="620713" lvl="3" indent="0" algn="just">
                  <a:buNone/>
                </a:pPr>
                <a:endParaRPr lang="en-ID" altLang="en-US" sz="1800" dirty="0"/>
              </a:p>
              <a:p>
                <a:pPr marL="620713" lvl="3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</a:t>
                </a:r>
              </a:p>
              <a:p>
                <a:pPr marL="620713" lvl="3" indent="0" algn="just">
                  <a:buNone/>
                </a:pPr>
                <a:endParaRPr lang="en-ID" altLang="en-US" sz="1800" dirty="0"/>
              </a:p>
              <a:p>
                <a:pPr marL="1593850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E7DC-13E6-4E4E-B9B1-7201A4CCA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4E86-78FB-4E9F-80A7-2D490E74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7948-431B-4968-9359-A8777203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018-BCD3-4C00-BCB8-65B1859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F61F-F970-48AA-8EF8-9E963F8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(Cross Product)_2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E7DC-13E6-4E4E-B9B1-7201A4CCA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23900" lvl="3" indent="-361950" algn="just">
                  <a:buNone/>
                </a:pPr>
                <a:r>
                  <a:rPr lang="en-ID" altLang="en-US" sz="1800" dirty="0"/>
                  <a:t>Contoh:</a:t>
                </a:r>
              </a:p>
              <a:p>
                <a:pPr marL="723900" lvl="3" indent="-361950" algn="just">
                  <a:buNone/>
                </a:pP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800" dirty="0"/>
                  <a:t> dimana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1,2,−2</m:t>
                        </m:r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3,0,1</m:t>
                        </m:r>
                      </m:e>
                    </m:d>
                  </m:oMath>
                </a14:m>
                <a:endParaRPr lang="en-ID" altLang="en-US" sz="1800" dirty="0"/>
              </a:p>
              <a:p>
                <a:pPr marL="723900" lvl="3" indent="-361950" algn="just">
                  <a:buNone/>
                </a:pPr>
                <a:r>
                  <a:rPr lang="en-ID" altLang="en-US" sz="1800" dirty="0" err="1"/>
                  <a:t>Jawab</a:t>
                </a:r>
                <a:r>
                  <a:rPr lang="en-ID" altLang="en-US" sz="1800" dirty="0"/>
                  <a:t>:</a:t>
                </a:r>
              </a:p>
              <a:p>
                <a:pPr marL="723900" lvl="3" indent="-36195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</a:t>
                </a:r>
                <a:br>
                  <a:rPr lang="en-ID" altLang="en-US" sz="1800" dirty="0"/>
                </a:b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altLang="en-US" sz="1800" dirty="0"/>
                  <a:t> </a:t>
                </a:r>
              </a:p>
              <a:p>
                <a:pPr marL="1084263" lvl="3" indent="-36195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2.1−0</m:t>
                        </m:r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D" altLang="en-US" sz="1800" dirty="0"/>
                  <a:t>+(3(-2)-1(1))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D" altLang="en-US" sz="1800" dirty="0"/>
                  <a:t>+(1(0)-3(2))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1084263" lvl="3" indent="-36195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sz="180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altLang="en-US" sz="1800">
                        <a:latin typeface="Cambria Math" panose="02040503050406030204" pitchFamily="18" charset="0"/>
                      </a:rPr>
                      <m:t>7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−6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E7DC-13E6-4E4E-B9B1-7201A4CCA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4E86-78FB-4E9F-80A7-2D490E74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7948-431B-4968-9359-A8777203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018-BCD3-4C00-BCB8-65B1859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5ED3-84A1-4E16-8BE9-D195F213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Hubungan</a:t>
            </a:r>
            <a:r>
              <a:rPr lang="en-ID" dirty="0"/>
              <a:t> Cross Product dan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E4ED-4F90-4A2D-BBA2-9B6B67744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23900" lvl="3" indent="-361950" algn="just">
                  <a:buNone/>
                </a:pPr>
                <a:r>
                  <a:rPr lang="en-ID" altLang="en-US" sz="2800" dirty="0"/>
                  <a:t>Beberapa </a:t>
                </a:r>
                <a:r>
                  <a:rPr lang="en-ID" altLang="en-US" sz="2800" dirty="0" err="1"/>
                  <a:t>sifat</a:t>
                </a:r>
                <a:r>
                  <a:rPr lang="en-ID" altLang="en-US" sz="2800" dirty="0"/>
                  <a:t> Cross Product:</a:t>
                </a:r>
              </a:p>
              <a:p>
                <a:pPr marL="723900" lvl="3" indent="-361950" algn="just">
                  <a:buAutoNum type="alphaL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ID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ID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D" altLang="en-US" sz="2800" dirty="0">
                  <a:ea typeface="Cambria Math" panose="02040503050406030204" pitchFamily="18" charset="0"/>
                </a:endParaRPr>
              </a:p>
              <a:p>
                <a:pPr marL="723900" lvl="3" indent="-361950" algn="just">
                  <a:buAutoNum type="alphaL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ID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ID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D" altLang="en-US" sz="2800" dirty="0"/>
              </a:p>
              <a:p>
                <a:pPr marL="723900" lvl="3" indent="-361950" algn="just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altLang="en-US" sz="2800" dirty="0"/>
              </a:p>
              <a:p>
                <a:pPr marL="704850" lvl="3" indent="-342900" algn="just">
                  <a:buFont typeface="+mj-lt"/>
                  <a:buAutoNum type="alphaLcPeriod" startAt="4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ID" altLang="en-US" sz="2800" dirty="0"/>
              </a:p>
              <a:p>
                <a:pPr marL="723900" lvl="3" indent="-361950" algn="just">
                  <a:buAutoNum type="alphaLcPeriod" startAt="4"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−(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ID" alt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E4ED-4F90-4A2D-BBA2-9B6B6774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F8A7-4FF8-4615-A20C-D2D4A28E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858F-5FED-4616-8FAC-B2FA4E20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0821-6EF1-41B1-8659-97CEF52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9ED5-EF8C-49DD-A8EA-8CFED6B4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B866C-39D2-4295-917C-01987FB9B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61950" lvl="3" indent="0" algn="just">
                  <a:buNone/>
                </a:pPr>
                <a:r>
                  <a:rPr lang="en-ID" altLang="en-US" sz="2800" dirty="0"/>
                  <a:t>Dari </a:t>
                </a:r>
                <a:r>
                  <a:rPr lang="en-ID" altLang="en-US" sz="2800" dirty="0" err="1"/>
                  <a:t>sifat</a:t>
                </a:r>
                <a:r>
                  <a:rPr lang="en-ID" altLang="en-US" sz="2800" dirty="0"/>
                  <a:t> ke-3 </a:t>
                </a:r>
                <a:r>
                  <a:rPr lang="en-ID" altLang="en-US" sz="2800" dirty="0" err="1"/>
                  <a:t>diperoleh</a:t>
                </a:r>
                <a14:m>
                  <m:oMath xmlns:m="http://schemas.openxmlformats.org/officeDocument/2006/math"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800" dirty="0"/>
                  <a:t> </a:t>
                </a:r>
              </a:p>
              <a:p>
                <a:pPr marL="361950" lvl="3" indent="0" algn="just">
                  <a:buNone/>
                </a:pPr>
                <a:r>
                  <a:rPr lang="en-ID" altLang="en-US" sz="2800" dirty="0" err="1"/>
                  <a:t>Misal</a:t>
                </a:r>
                <a:r>
                  <a:rPr lang="en-ID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altLang="en-US" sz="2800" dirty="0"/>
                  <a:t> </a:t>
                </a:r>
                <a:r>
                  <a:rPr lang="en-ID" altLang="en-US" sz="2800" dirty="0" err="1"/>
                  <a:t>adalah</a:t>
                </a:r>
                <a:r>
                  <a:rPr lang="en-ID" altLang="en-US" sz="2800" dirty="0"/>
                  <a:t> </a:t>
                </a:r>
                <a:r>
                  <a:rPr lang="en-ID" altLang="en-US" sz="2800" dirty="0" err="1"/>
                  <a:t>sudut</a:t>
                </a:r>
                <a:r>
                  <a:rPr lang="en-ID" altLang="en-US" sz="2800" dirty="0"/>
                  <a:t> yang </a:t>
                </a:r>
                <a:r>
                  <a:rPr lang="en-ID" altLang="en-US" sz="2800" dirty="0" err="1"/>
                  <a:t>dibentuk</a:t>
                </a:r>
                <a:r>
                  <a:rPr lang="en-ID" altLang="en-US" sz="2800" dirty="0"/>
                  <a:t> </a:t>
                </a:r>
                <a:r>
                  <a:rPr lang="en-ID" altLang="en-US" sz="2800" dirty="0" err="1"/>
                  <a:t>antara</a:t>
                </a:r>
                <a:r>
                  <a:rPr lang="en-ID" alt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28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2800" dirty="0"/>
                  <a:t>, </a:t>
                </a:r>
                <a:r>
                  <a:rPr lang="en-ID" altLang="en-US" sz="2800" dirty="0" err="1"/>
                  <a:t>maka</a:t>
                </a:r>
                <a:endParaRPr lang="en-ID" altLang="en-US" sz="2800" dirty="0"/>
              </a:p>
              <a:p>
                <a:pPr marL="1258888" lvl="3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800" dirty="0"/>
                  <a:t> </a:t>
                </a:r>
              </a:p>
              <a:p>
                <a:pPr marL="2790825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ID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ID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alt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func>
                              <m:funcPr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D" altLang="en-US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800" dirty="0"/>
                  <a:t> </a:t>
                </a:r>
              </a:p>
              <a:p>
                <a:pPr marL="2790825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altLang="en-US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ID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ID" alt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800" dirty="0"/>
                  <a:t> </a:t>
                </a:r>
              </a:p>
              <a:p>
                <a:pPr marL="2790825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D" altLang="en-US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D" alt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r>
                  <a:rPr lang="en-ID" altLang="en-US" sz="2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2790825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altLang="en-US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ID" altLang="en-US" sz="2800" dirty="0"/>
                  <a:t> </a:t>
                </a:r>
              </a:p>
              <a:p>
                <a:pPr marL="361950" lvl="3" indent="0" algn="just">
                  <a:buNone/>
                </a:pPr>
                <a:r>
                  <a:rPr lang="en-ID" altLang="en-US" sz="2800" dirty="0" err="1"/>
                  <a:t>Jadi</a:t>
                </a:r>
                <a:r>
                  <a:rPr lang="en-ID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ID" alt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ID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D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ID" altLang="en-US" sz="2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B866C-39D2-4295-917C-01987FB9B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9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ACC2-4EB4-4288-BD54-854EB5F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673B-8966-49C0-817C-27772F51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6A38-0C2F-41A9-8D86-90293FE8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5B94-5187-40A8-AC6C-E52F78B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DB86B-6257-4CB4-9E7C-8089D43D6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lvl="3" indent="0" algn="just">
                  <a:buNone/>
                </a:pPr>
                <a:r>
                  <a:rPr lang="en-ID" altLang="en-US" sz="1800" dirty="0"/>
                  <a:t>Perhatikan </a:t>
                </a:r>
                <a:r>
                  <a:rPr lang="en-ID" altLang="en-US" sz="1800" dirty="0" err="1"/>
                  <a:t>Ilustrasi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berikut</a:t>
                </a:r>
                <a:r>
                  <a:rPr lang="en-ID" altLang="en-US" sz="1800" dirty="0"/>
                  <a:t>:</a:t>
                </a:r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endParaRPr lang="en-ID" altLang="en-US" sz="1800" dirty="0"/>
              </a:p>
              <a:p>
                <a:pPr marL="361950" lvl="3" indent="0" algn="just">
                  <a:buNone/>
                </a:pPr>
                <a:r>
                  <a:rPr lang="en-ID" altLang="en-US" sz="1800" dirty="0"/>
                  <a:t>Luas </a:t>
                </a:r>
                <a:r>
                  <a:rPr lang="en-ID" altLang="en-US" sz="1800" dirty="0" err="1"/>
                  <a:t>Jajar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Genjang</a:t>
                </a:r>
                <a:r>
                  <a:rPr lang="en-ID" altLang="en-US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sz="18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361950" lvl="3" indent="0" algn="just">
                  <a:buNone/>
                </a:pPr>
                <a:r>
                  <a:rPr lang="en-ID" sz="1800" dirty="0"/>
                  <a:t>Luas </a:t>
                </a:r>
                <a:r>
                  <a:rPr lang="en-ID" sz="1800" dirty="0" err="1"/>
                  <a:t>Segitiga</a:t>
                </a:r>
                <a:r>
                  <a:rPr lang="en-ID" sz="1800" dirty="0"/>
                  <a:t> yang </a:t>
                </a:r>
                <a:r>
                  <a:rPr lang="en-ID" sz="1800" dirty="0" err="1"/>
                  <a:t>dibentuk</a:t>
                </a:r>
                <a:r>
                  <a:rPr lang="en-ID" sz="1800" dirty="0"/>
                  <a:t> </a:t>
                </a:r>
                <a:r>
                  <a:rPr lang="en-ID" sz="1800" dirty="0" err="1"/>
                  <a:t>oleh</a:t>
                </a:r>
                <a:r>
                  <a:rPr lang="en-ID" sz="1800" dirty="0"/>
                  <a:t> </a:t>
                </a:r>
                <a:r>
                  <a:rPr lang="en-ID" sz="1800" dirty="0" err="1"/>
                  <a:t>kedua</a:t>
                </a:r>
                <a:r>
                  <a:rPr lang="en-ID" sz="1800" dirty="0"/>
                  <a:t> vector </a:t>
                </a:r>
                <a:r>
                  <a:rPr lang="en-ID" sz="1800" dirty="0" err="1"/>
                  <a:t>tersebut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adalah</a:t>
                </a:r>
                <a:endParaRPr lang="en-ID" sz="1800" dirty="0"/>
              </a:p>
              <a:p>
                <a:pPr marL="361950" lvl="3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DB86B-6257-4CB4-9E7C-8089D43D6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B73C-578C-4E61-877C-719E56D7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2E76-E464-49BF-BFD3-4EAEFE42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9836-F712-4C48-8F52-45C188F8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06183-BEC7-44F3-9529-A22162A66CE6}"/>
              </a:ext>
            </a:extLst>
          </p:cNvPr>
          <p:cNvGrpSpPr/>
          <p:nvPr/>
        </p:nvGrpSpPr>
        <p:grpSpPr>
          <a:xfrm>
            <a:off x="3104787" y="2441364"/>
            <a:ext cx="2717320" cy="1675470"/>
            <a:chOff x="6717416" y="2591265"/>
            <a:chExt cx="2717320" cy="1675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F59C452-8C95-468D-93C3-68128D146C8C}"/>
                    </a:ext>
                  </a:extLst>
                </p:cNvPr>
                <p:cNvSpPr/>
                <p:nvPr/>
              </p:nvSpPr>
              <p:spPr>
                <a:xfrm>
                  <a:off x="6832859" y="3519147"/>
                  <a:ext cx="4112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F59C452-8C95-468D-93C3-68128D146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859" y="3519147"/>
                  <a:ext cx="4112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216E68-54A3-4DE0-82EA-9CE27F8E1C0E}"/>
                </a:ext>
              </a:extLst>
            </p:cNvPr>
            <p:cNvGrpSpPr/>
            <p:nvPr/>
          </p:nvGrpSpPr>
          <p:grpSpPr>
            <a:xfrm>
              <a:off x="6717416" y="2591265"/>
              <a:ext cx="2717320" cy="1675470"/>
              <a:chOff x="6717416" y="2591265"/>
              <a:chExt cx="2717320" cy="16754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3FE8E04-8C94-4CFE-8F6E-510352048AF4}"/>
                  </a:ext>
                </a:extLst>
              </p:cNvPr>
              <p:cNvGrpSpPr/>
              <p:nvPr/>
            </p:nvGrpSpPr>
            <p:grpSpPr>
              <a:xfrm>
                <a:off x="6717776" y="2810729"/>
                <a:ext cx="1962778" cy="1370205"/>
                <a:chOff x="3439065" y="2705819"/>
                <a:chExt cx="1962778" cy="1370205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816E2D0-6CCF-46A1-BBE0-75F8DCE733A2}"/>
                    </a:ext>
                  </a:extLst>
                </p:cNvPr>
                <p:cNvCxnSpPr/>
                <p:nvPr/>
              </p:nvCxnSpPr>
              <p:spPr>
                <a:xfrm>
                  <a:off x="3439065" y="3761117"/>
                  <a:ext cx="181154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80AC0D1-8300-418B-B1DD-1C673940DA0B}"/>
                    </a:ext>
                  </a:extLst>
                </p:cNvPr>
                <p:cNvCxnSpPr/>
                <p:nvPr/>
              </p:nvCxnSpPr>
              <p:spPr>
                <a:xfrm flipV="1">
                  <a:off x="3439065" y="2705819"/>
                  <a:ext cx="905773" cy="10552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A20F408-9DD6-43EA-A272-8A719836B418}"/>
                    </a:ext>
                  </a:extLst>
                </p:cNvPr>
                <p:cNvCxnSpPr/>
                <p:nvPr/>
              </p:nvCxnSpPr>
              <p:spPr>
                <a:xfrm>
                  <a:off x="4344837" y="2723073"/>
                  <a:ext cx="0" cy="1038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125AA2E1-2883-4EEC-A612-74DDA8767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5950" y="2968968"/>
                      <a:ext cx="115589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func>
                              <m:func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D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125AA2E1-2883-4EEC-A612-74DDA87678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5950" y="2968968"/>
                      <a:ext cx="115589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6F5BA6F9-8861-4B81-B31A-F64D2DBB1DC7}"/>
                    </a:ext>
                  </a:extLst>
                </p:cNvPr>
                <p:cNvSpPr/>
                <p:nvPr/>
              </p:nvSpPr>
              <p:spPr>
                <a:xfrm>
                  <a:off x="3581402" y="3407312"/>
                  <a:ext cx="417858" cy="668712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2DA1137-841E-4E25-A595-241030B1EC36}"/>
                  </a:ext>
                </a:extLst>
              </p:cNvPr>
              <p:cNvGrpSpPr/>
              <p:nvPr/>
            </p:nvGrpSpPr>
            <p:grpSpPr>
              <a:xfrm>
                <a:off x="6717416" y="2591265"/>
                <a:ext cx="2717320" cy="1675470"/>
                <a:chOff x="3439065" y="2489259"/>
                <a:chExt cx="2717320" cy="167547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8D392FB-7A9F-4E47-9FC4-E57B1463D11E}"/>
                    </a:ext>
                  </a:extLst>
                </p:cNvPr>
                <p:cNvCxnSpPr/>
                <p:nvPr/>
              </p:nvCxnSpPr>
              <p:spPr>
                <a:xfrm>
                  <a:off x="4309809" y="2723072"/>
                  <a:ext cx="17597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E4D61B8-2623-488A-9011-9113D081EF0C}"/>
                    </a:ext>
                  </a:extLst>
                </p:cNvPr>
                <p:cNvCxnSpPr/>
                <p:nvPr/>
              </p:nvCxnSpPr>
              <p:spPr>
                <a:xfrm flipV="1">
                  <a:off x="5250612" y="2688567"/>
                  <a:ext cx="905773" cy="10552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A63232B-332D-4048-BC17-E566487F23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9809" y="3795397"/>
                      <a:ext cx="649472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A63232B-332D-4048-BC17-E566487F23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9809" y="3795397"/>
                      <a:ext cx="64947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D5952821-B43E-4605-9703-09F2F7262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9704" y="3743865"/>
                      <a:ext cx="40530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D5952821-B43E-4605-9703-09F2F726232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9704" y="3743865"/>
                      <a:ext cx="40530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8F8967A6-8647-4B50-87C3-B1D36D1E8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7658" y="2489259"/>
                      <a:ext cx="3981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8F8967A6-8647-4B50-87C3-B1D36D1E83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7658" y="2489259"/>
                      <a:ext cx="39818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3279" r="-1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6FB60601-2BC6-4F9B-B157-184364B190DD}"/>
                    </a:ext>
                  </a:extLst>
                </p:cNvPr>
                <p:cNvSpPr/>
                <p:nvPr/>
              </p:nvSpPr>
              <p:spPr>
                <a:xfrm>
                  <a:off x="3439065" y="2723072"/>
                  <a:ext cx="1750639" cy="1049052"/>
                </a:xfrm>
                <a:prstGeom prst="triangle">
                  <a:avLst/>
                </a:prstGeom>
                <a:solidFill>
                  <a:srgbClr val="FF1A71">
                    <a:alpha val="23922"/>
                  </a:srgb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595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C61-6353-4A53-9C25-9165B87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Parallelogram(2)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58F98-BC30-4E90-9693-51752489F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61950" lvl="3" indent="0" algn="just">
                  <a:buNone/>
                </a:pPr>
                <a:r>
                  <a:rPr lang="en-ID" dirty="0"/>
                  <a:t>Diketahui </a:t>
                </a:r>
                <a:r>
                  <a:rPr lang="en-ID" dirty="0" err="1"/>
                  <a:t>titik-titik</a:t>
                </a:r>
                <a:r>
                  <a:rPr lang="en-ID" dirty="0"/>
                  <a:t> </a:t>
                </a:r>
                <a:r>
                  <a:rPr lang="en-ID" dirty="0" err="1"/>
                  <a:t>diruang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:pPr marL="361950" lvl="3" indent="0" algn="just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1,−1,−2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4,1,0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=(2,3,3)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61950" lvl="3" indent="0" algn="just">
                  <a:buNone/>
                </a:pP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</a:t>
                </a:r>
                <a:r>
                  <a:rPr lang="en-ID" dirty="0" err="1"/>
                  <a:t>hasilkali</a:t>
                </a:r>
                <a:r>
                  <a:rPr lang="en-ID" dirty="0"/>
                  <a:t> </a:t>
                </a:r>
                <a:r>
                  <a:rPr lang="en-ID" dirty="0" err="1"/>
                  <a:t>silang</a:t>
                </a:r>
                <a:r>
                  <a:rPr lang="en-ID" dirty="0"/>
                  <a:t>,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luas</a:t>
                </a:r>
                <a:r>
                  <a:rPr lang="en-ID" dirty="0"/>
                  <a:t> </a:t>
                </a:r>
                <a:r>
                  <a:rPr lang="en-ID" dirty="0" err="1"/>
                  <a:t>segitiga</a:t>
                </a:r>
                <a:r>
                  <a:rPr lang="en-ID" dirty="0"/>
                  <a:t> ABC!</a:t>
                </a:r>
              </a:p>
              <a:p>
                <a:pPr marL="361950" lvl="3" indent="0" algn="just">
                  <a:buNone/>
                </a:pPr>
                <a:r>
                  <a:rPr lang="en-ID" dirty="0" err="1"/>
                  <a:t>Jawab</a:t>
                </a:r>
                <a:r>
                  <a:rPr lang="en-ID" dirty="0"/>
                  <a:t>:</a:t>
                </a:r>
              </a:p>
              <a:p>
                <a:pPr marL="361950" lvl="3" indent="0" algn="just">
                  <a:buNone/>
                </a:pPr>
                <a:r>
                  <a:rPr lang="en-ID" dirty="0" err="1"/>
                  <a:t>Orientasi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A</a:t>
                </a:r>
              </a:p>
              <a:p>
                <a:pPr marL="361950" lvl="3" indent="0" algn="just">
                  <a:buNone/>
                </a:pPr>
                <a:r>
                  <a:rPr lang="en-ID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4,1,0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1,−1,−2</m:t>
                        </m:r>
                      </m:e>
                    </m:d>
                  </m:oMath>
                </a14:m>
                <a:r>
                  <a:rPr lang="en-US" dirty="0"/>
                  <a:t>=(3,2,2)</a:t>
                </a:r>
              </a:p>
              <a:p>
                <a:pPr marL="361950" lvl="3" indent="0" algn="just">
                  <a:buNone/>
                </a:pPr>
                <a:r>
                  <a:rPr lang="en-ID" altLang="en-US" dirty="0"/>
                  <a:t>2.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=(2,3,3)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1,−1,−2</m:t>
                        </m:r>
                      </m:e>
                    </m:d>
                  </m:oMath>
                </a14:m>
                <a:r>
                  <a:rPr lang="en-US" dirty="0"/>
                  <a:t>=(1,4,5)</a:t>
                </a:r>
              </a:p>
              <a:p>
                <a:pPr marL="361950" lvl="3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ID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altLang="en-US" dirty="0"/>
                  <a:t>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−13</m:t>
                    </m:r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+10</m:t>
                    </m:r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D" altLang="en-US" dirty="0"/>
              </a:p>
              <a:p>
                <a:pPr marL="361950" lvl="3" indent="0" algn="just">
                  <a:buNone/>
                </a:pPr>
                <a:r>
                  <a:rPr lang="en-ID" altLang="en-US" dirty="0"/>
                  <a:t>Luas </a:t>
                </a:r>
                <a:r>
                  <a:rPr lang="en-ID" altLang="en-US" dirty="0" err="1"/>
                  <a:t>segitiga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r>
                      <a:rPr lang="en-ID" alt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ID" altLang="en-US" dirty="0"/>
                  <a:t> yang </a:t>
                </a:r>
                <a:r>
                  <a:rPr lang="en-ID" altLang="en-US" dirty="0" err="1"/>
                  <a:t>berimpit</a:t>
                </a:r>
                <a:r>
                  <a:rPr lang="en-ID" altLang="en-US" dirty="0"/>
                  <a:t> di </a:t>
                </a:r>
                <a14:m>
                  <m:oMath xmlns:m="http://schemas.openxmlformats.org/officeDocument/2006/math">
                    <m:r>
                      <a:rPr lang="en-ID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altLang="en-US" dirty="0"/>
                  <a:t> adalah</a:t>
                </a:r>
              </a:p>
              <a:p>
                <a:pPr marL="361950" lvl="3" indent="0" algn="just">
                  <a:buNone/>
                </a:pPr>
                <a:r>
                  <a:rPr lang="en-ID" dirty="0"/>
                  <a:t>Luas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4+169+100</m:t>
                        </m:r>
                      </m:e>
                    </m:rad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273</m:t>
                        </m:r>
                      </m:e>
                    </m:rad>
                  </m:oMath>
                </a14:m>
                <a:endParaRPr lang="en-ID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58F98-BC30-4E90-9693-51752489F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7517-DA36-4180-906A-175A6114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C56D-3869-447C-9012-8AB6B43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E6DD-857A-457F-8FD6-1E876583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C61-6353-4A53-9C25-9165B87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Parallelogram(3)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58F98-BC30-4E90-9693-51752489F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lvl="3" indent="0" algn="just">
                  <a:buNone/>
                </a:pPr>
                <a:r>
                  <a:rPr lang="en-ID" dirty="0"/>
                  <a:t>Orientasi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B</a:t>
                </a:r>
              </a:p>
              <a:p>
                <a:pPr marL="361950" lvl="3" indent="0" algn="just">
                  <a:buNone/>
                </a:pPr>
                <a:r>
                  <a:rPr lang="en-ID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1,−1,−2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4,1,0</m:t>
                        </m:r>
                      </m:e>
                    </m:d>
                  </m:oMath>
                </a14:m>
                <a:r>
                  <a:rPr lang="en-US" dirty="0"/>
                  <a:t>=(-3,-2,-2)</a:t>
                </a:r>
              </a:p>
              <a:p>
                <a:pPr marL="361950" lvl="3" indent="0" algn="just">
                  <a:buNone/>
                </a:pPr>
                <a:r>
                  <a:rPr lang="en-ID" altLang="en-US" dirty="0"/>
                  <a:t>2.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=(2,3,3)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4,1,0</m:t>
                        </m:r>
                      </m:e>
                    </m:d>
                  </m:oMath>
                </a14:m>
                <a:r>
                  <a:rPr lang="en-US" dirty="0"/>
                  <a:t>=(-2,2,3)</a:t>
                </a:r>
              </a:p>
              <a:p>
                <a:pPr marL="361950" lvl="3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ID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altLang="en-US" dirty="0"/>
                  <a:t> -2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+13</m:t>
                    </m:r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−10</m:t>
                    </m:r>
                    <m:acc>
                      <m:accPr>
                        <m:chr m:val="̂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D" altLang="en-US" dirty="0"/>
              </a:p>
              <a:p>
                <a:pPr marL="361950" lvl="3" indent="0" algn="just">
                  <a:buNone/>
                </a:pPr>
                <a:r>
                  <a:rPr lang="en-ID" altLang="en-US" dirty="0"/>
                  <a:t>Luas </a:t>
                </a:r>
                <a:r>
                  <a:rPr lang="en-ID" altLang="en-US" dirty="0" err="1"/>
                  <a:t>segitiga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r>
                      <a:rPr lang="en-ID" alt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ID" altLang="en-US" dirty="0"/>
                  <a:t> yang </a:t>
                </a:r>
                <a:r>
                  <a:rPr lang="en-ID" altLang="en-US" dirty="0" err="1"/>
                  <a:t>berimpit</a:t>
                </a:r>
                <a:r>
                  <a:rPr lang="en-ID" altLang="en-US" dirty="0"/>
                  <a:t> di </a:t>
                </a:r>
                <a14:m>
                  <m:oMath xmlns:m="http://schemas.openxmlformats.org/officeDocument/2006/math">
                    <m:r>
                      <a:rPr lang="en-ID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altLang="en-US" dirty="0"/>
                  <a:t> adalah</a:t>
                </a:r>
              </a:p>
              <a:p>
                <a:pPr marL="361950" lvl="3" indent="0" algn="just">
                  <a:buNone/>
                </a:pPr>
                <a:r>
                  <a:rPr lang="en-ID" dirty="0"/>
                  <a:t>Luas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4+169+100</m:t>
                        </m:r>
                      </m:e>
                    </m:rad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273</m:t>
                        </m:r>
                      </m:e>
                    </m:ra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58F98-BC30-4E90-9693-51752489F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7517-DA36-4180-906A-175A6114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C56D-3869-447C-9012-8AB6B43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E6DD-857A-457F-8FD6-1E876583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B9B-A745-4EF1-B2A1-C97BE3E9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Skalar</a:t>
            </a:r>
            <a:r>
              <a:rPr lang="en-US" dirty="0"/>
              <a:t> Triple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AC8DA-6E08-49D5-BECC-9955E205D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Diketahui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⋅(</m:t>
                      </m:r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triple product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Skalar</a:t>
                </a:r>
                <a:r>
                  <a:rPr lang="en-US" dirty="0"/>
                  <a:t> triple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D" alt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AC8DA-6E08-49D5-BECC-9955E205D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3412-024B-4A47-A7FA-404D9513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D41F-695B-41FE-9526-F4A3E25F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DDF9-AFD1-48B3-8515-C8F5167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B9B-A745-4EF1-B2A1-C97BE3E9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Skalar</a:t>
            </a:r>
            <a:r>
              <a:rPr lang="en-US" dirty="0"/>
              <a:t> Triple Product(2)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AC8DA-6E08-49D5-BECC-9955E205D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D" alt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dibuktikan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ID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ID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D" alt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ID" altLang="en-US" dirty="0"/>
                        <m:t> </m:t>
                      </m:r>
                    </m:oMath>
                  </m:oMathPara>
                </a14:m>
                <a:endParaRPr lang="en-ID" altLang="en-US" dirty="0"/>
              </a:p>
              <a:p>
                <a:pPr marL="2790825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790825" indent="0">
                  <a:buNone/>
                </a:pP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ID" altLang="en-US" dirty="0"/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AC8DA-6E08-49D5-BECC-9955E205D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3412-024B-4A47-A7FA-404D9513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D41F-695B-41FE-9526-F4A3E25F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DDF9-AFD1-48B3-8515-C8F5167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dirty="0">
                <a:latin typeface="+mj-lt"/>
              </a:rPr>
              <a:t>Sub </a:t>
            </a:r>
            <a:r>
              <a:rPr lang="en-US" altLang="en-US" b="1" dirty="0" err="1">
                <a:latin typeface="+mj-lt"/>
              </a:rPr>
              <a:t>Pokok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 err="1">
                <a:latin typeface="+mj-lt"/>
              </a:rPr>
              <a:t>Bahasan</a:t>
            </a:r>
            <a:endParaRPr lang="en-US" altLang="en-US" b="1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Notasi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Operasi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Vektor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(Review)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ID" altLang="en-US" dirty="0" err="1">
                <a:solidFill>
                  <a:schemeClr val="tx1"/>
                </a:solidFill>
                <a:latin typeface="+mj-lt"/>
              </a:rPr>
              <a:t>Perkalian</a:t>
            </a:r>
            <a:r>
              <a:rPr lang="en-ID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altLang="en-US" dirty="0" err="1">
                <a:solidFill>
                  <a:schemeClr val="tx1"/>
                </a:solidFill>
                <a:latin typeface="+mj-lt"/>
              </a:rPr>
              <a:t>titik</a:t>
            </a:r>
            <a:r>
              <a:rPr lang="en-ID" altLang="en-US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ID" altLang="en-US" dirty="0" err="1">
                <a:solidFill>
                  <a:schemeClr val="tx1"/>
                </a:solidFill>
                <a:latin typeface="+mj-lt"/>
              </a:rPr>
              <a:t>Lanjutan</a:t>
            </a:r>
            <a:r>
              <a:rPr lang="en-ID" alt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ID" altLang="en-US" dirty="0" err="1">
                <a:solidFill>
                  <a:schemeClr val="tx1"/>
                </a:solidFill>
                <a:latin typeface="+mj-lt"/>
              </a:rPr>
              <a:t>Perkalian</a:t>
            </a:r>
            <a:r>
              <a:rPr lang="en-ID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altLang="en-US" dirty="0" err="1">
                <a:solidFill>
                  <a:schemeClr val="tx1"/>
                </a:solidFill>
                <a:latin typeface="+mj-lt"/>
              </a:rPr>
              <a:t>silang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sv-SE" altLang="en-US" sz="1800" b="1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altLang="en-US" sz="1800" b="1" dirty="0">
                <a:latin typeface="+mj-lt"/>
              </a:rPr>
              <a:t>	Beberapa Aplikasi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Proses Grafika Komputer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Kuantisasi pada Proses Kompresi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Least Square pada Optimisasi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dan lain-lain.</a:t>
            </a:r>
            <a:r>
              <a:rPr lang="en-US" altLang="en-US" dirty="0">
                <a:latin typeface="+mj-l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3E6F6A2-AF95-4004-A9DA-B1704608ABFE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Vektor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3F3B5E-788D-40F5-A01E-C4EB960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9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1C6-DDAA-4054-B8B6-B2FC435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22944-2CE2-4E2C-BAD5-B899E690A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704850" lvl="3" indent="-342900" algn="just">
                  <a:buAutoNum type="arabicPeriod"/>
                </a:pPr>
                <a:r>
                  <a:rPr lang="en-ID" dirty="0"/>
                  <a:t>Tentukan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/>
                    </m:fun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sudut</a:t>
                </a:r>
                <a:r>
                  <a:rPr lang="en-ID" dirty="0"/>
                  <a:t> yang </a:t>
                </a:r>
                <a:r>
                  <a:rPr lang="en-ID" dirty="0" err="1"/>
                  <a:t>terbentuk</a:t>
                </a:r>
                <a:r>
                  <a:rPr lang="en-ID" dirty="0"/>
                  <a:t> </a:t>
                </a:r>
                <a:r>
                  <a:rPr lang="en-ID" dirty="0" err="1"/>
                  <a:t>oleh</a:t>
                </a:r>
                <a:r>
                  <a:rPr lang="en-ID" dirty="0"/>
                  <a:t> </a:t>
                </a:r>
                <a:r>
                  <a:rPr lang="en-ID" dirty="0" err="1"/>
                  <a:t>pasangan</a:t>
                </a:r>
                <a:r>
                  <a:rPr lang="en-ID" dirty="0"/>
                  <a:t> vector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</a:p>
              <a:p>
                <a:pPr marL="887413" lvl="4" indent="-34290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</a:p>
              <a:p>
                <a:pPr marL="887413" lvl="4" indent="-34290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704850" lvl="3" indent="-342900" algn="just">
                  <a:buAutoNum type="arabicPeriod"/>
                </a:pP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proyeksi</a:t>
                </a:r>
                <a:r>
                  <a:rPr lang="en-ID" dirty="0"/>
                  <a:t> orthogonal vector </a:t>
                </a:r>
                <a:r>
                  <a:rPr lang="en-ID" dirty="0" err="1"/>
                  <a:t>terhadap</a:t>
                </a:r>
                <a:r>
                  <a:rPr lang="en-ID" dirty="0"/>
                  <a:t> vector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panjang</a:t>
                </a:r>
                <a:r>
                  <a:rPr lang="en-ID" dirty="0"/>
                  <a:t> vector </a:t>
                </a:r>
                <a:r>
                  <a:rPr lang="en-ID" dirty="0" err="1"/>
                  <a:t>proyeksi</a:t>
                </a:r>
                <a:r>
                  <a:rPr lang="en-ID" dirty="0"/>
                  <a:t> </a:t>
                </a:r>
                <a:r>
                  <a:rPr lang="en-ID" dirty="0" err="1"/>
                  <a:t>tersebut</a:t>
                </a:r>
                <a:r>
                  <a:rPr lang="en-ID" dirty="0"/>
                  <a:t>:</a:t>
                </a:r>
              </a:p>
              <a:p>
                <a:pPr marL="887413" lvl="4" indent="-34290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</a:p>
              <a:p>
                <a:pPr marL="887413" lvl="4" indent="-34290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704850" lvl="3" indent="-342900" algn="just">
                  <a:buAutoNum type="arabicPeriod"/>
                </a:pPr>
                <a:r>
                  <a:rPr lang="en-ID" dirty="0" err="1"/>
                  <a:t>Tentukan</a:t>
                </a:r>
                <a:r>
                  <a:rPr lang="en-ID" dirty="0"/>
                  <a:t> 2 </a:t>
                </a:r>
                <a:r>
                  <a:rPr lang="en-ID" dirty="0" err="1"/>
                  <a:t>buah</a:t>
                </a:r>
                <a:r>
                  <a:rPr lang="en-ID" dirty="0"/>
                  <a:t> vector </a:t>
                </a:r>
                <a:r>
                  <a:rPr lang="en-ID" dirty="0" err="1"/>
                  <a:t>satuan</a:t>
                </a:r>
                <a:r>
                  <a:rPr lang="en-ID" dirty="0"/>
                  <a:t> di </a:t>
                </a:r>
                <a:r>
                  <a:rPr lang="en-ID" dirty="0" err="1"/>
                  <a:t>bidang</a:t>
                </a:r>
                <a:r>
                  <a:rPr lang="en-ID" dirty="0"/>
                  <a:t> yang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endParaRPr lang="en-ID" dirty="0"/>
              </a:p>
              <a:p>
                <a:pPr marL="361950" lvl="3" indent="0" algn="just">
                  <a:buNone/>
                </a:pPr>
                <a:br>
                  <a:rPr lang="en-ID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22944-2CE2-4E2C-BAD5-B899E690A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5923-C908-4E82-81FD-479024A7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A278-37D6-4765-BE9F-70C81D8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D47A-334F-4402-AF5C-0547318C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D94E-96DF-4883-8F80-9BACAA35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E2E59-2DB9-4040-ACEF-A731C86D9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lvl="3" indent="0" algn="just">
                  <a:buNone/>
                </a:pPr>
                <a:r>
                  <a:rPr lang="en-ID" dirty="0"/>
                  <a:t>4. </a:t>
                </a:r>
                <a:r>
                  <a:rPr lang="en-ID" dirty="0" err="1"/>
                  <a:t>Tentukan</a:t>
                </a:r>
                <a:r>
                  <a:rPr lang="en-ID" dirty="0"/>
                  <a:t> vector yang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vector</a:t>
                </a:r>
              </a:p>
              <a:p>
                <a:pPr marL="361950" lvl="3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620713" lvl="3" indent="-258763" algn="just">
                  <a:buNone/>
                </a:pPr>
                <a:r>
                  <a:rPr lang="en-ID" dirty="0"/>
                  <a:t>5.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luas</a:t>
                </a:r>
                <a:r>
                  <a:rPr lang="en-ID" dirty="0"/>
                  <a:t> </a:t>
                </a:r>
                <a:r>
                  <a:rPr lang="en-ID" dirty="0" err="1"/>
                  <a:t>segitiga</a:t>
                </a:r>
                <a:r>
                  <a:rPr lang="en-ID" dirty="0"/>
                  <a:t> yang </a:t>
                </a:r>
                <a:r>
                  <a:rPr lang="en-ID" dirty="0" err="1"/>
                  <a:t>mempunyai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sudut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2,0,−3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(1,4,5)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(7,2,9)</m:t>
                    </m:r>
                  </m:oMath>
                </a14:m>
                <a:endParaRPr lang="en-ID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E2E59-2DB9-4040-ACEF-A731C86D9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CE17-09C7-45A0-92C7-A9A296E8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D127-9417-4C09-8E9B-509A425F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57FA-27C6-4DF4-B00B-6C609EF8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73E1D80-BC64-4809-998F-F67D593D87A2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1D49B7-BA5F-4D48-BCBD-15F2E6E0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D4900-2608-4903-874E-48F5E9E14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E126D9-19BE-4751-827F-3E8125086E67}" type="datetime1">
              <a:rPr lang="en-US" smtClean="0"/>
              <a:t>5/6/2019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60000" lvl="1" indent="0" algn="just">
                  <a:lnSpc>
                    <a:spcPct val="150000"/>
                  </a:lnSpc>
                  <a:buNone/>
                </a:pP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Jika diketahui </a:t>
                </a:r>
                <a14:m>
                  <m:oMath xmlns:m="http://schemas.openxmlformats.org/officeDocument/2006/math">
                    <m:r>
                      <a:rPr lang="en-ID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alt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serta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sudut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yang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dibentuk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adalah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maka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ID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54062" lvl="1" indent="-342900" algn="just">
                  <a:buFont typeface="+mj-lt"/>
                  <a:buAutoNum type="alphaUcPeriod"/>
                </a:pP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Penjumlahan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antar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Vektor</a:t>
                </a: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54062" lvl="1" indent="-342900" algn="just">
                  <a:buFont typeface="+mj-lt"/>
                  <a:buAutoNum type="alphaUcPeriod"/>
                </a:pPr>
                <a:r>
                  <a:rPr lang="en-ID" altLang="en-US" dirty="0">
                    <a:solidFill>
                      <a:schemeClr val="bg1">
                        <a:lumMod val="50000"/>
                      </a:schemeClr>
                    </a:solidFill>
                  </a:rPr>
                  <a:t>Perkalian </a:t>
                </a:r>
                <a:r>
                  <a:rPr lang="en-ID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Vektor</a:t>
                </a:r>
                <a:endParaRPr lang="en-ID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039812" lvl="2" indent="-400050" algn="just">
                  <a:buFont typeface="+mj-lt"/>
                  <a:buAutoNum type="romanLcPeriod"/>
                </a:pP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Vektor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dengan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scalar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1039812" lvl="2" indent="-400050" algn="just">
                  <a:buFont typeface="+mj-lt"/>
                  <a:buAutoNum type="romanLcPeriod"/>
                </a:pP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Vektor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dengan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vektor</a:t>
                </a:r>
                <a:endParaRPr lang="en-ID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211262" lvl="3" indent="-342900" algn="just">
                  <a:buFont typeface="+mj-lt"/>
                  <a:buAutoNum type="alphaLcPeriod"/>
                </a:pP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Hasil Kali </a:t>
                </a: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Titik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(Dot Product)</a:t>
                </a:r>
              </a:p>
              <a:p>
                <a:pPr marL="1394142" lvl="4" indent="-342900" algn="just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en-US" sz="18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394142" lvl="4" indent="-342900" algn="just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en-US" sz="18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D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211262" lvl="3" indent="-342900" algn="just">
                  <a:buFont typeface="+mj-lt"/>
                  <a:buAutoNum type="alphaLcPeriod"/>
                </a:pP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Hasil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Kali </a:t>
                </a:r>
                <a:r>
                  <a:rPr lang="en-ID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Silang</a:t>
                </a:r>
                <a:r>
                  <a:rPr lang="en-ID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(Cross Product)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ID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r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>
                    <a:lumMod val="50000"/>
                  </a:schemeClr>
                </a:solidFill>
              </a:rPr>
              <a:t>Review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</a:rPr>
              <a:t>Operasi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</a:rPr>
              <a:t>Vektor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7AB4-8F50-4072-9928-1FC4B285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622F-FD9C-4269-9D5E-1B324446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CCA58-9369-43D8-83E1-47B99F61C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orthogonal(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)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orthogonal: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CCA58-9369-43D8-83E1-47B99F61C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AAAF-CF16-41C1-A1F9-EBF8C42E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6356-9740-40F6-A8C4-A91C540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5B92-0717-4D57-B04C-4C3604A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0A184C-B792-40D3-81AA-87977244EB62}"/>
              </a:ext>
            </a:extLst>
          </p:cNvPr>
          <p:cNvGrpSpPr/>
          <p:nvPr/>
        </p:nvGrpSpPr>
        <p:grpSpPr>
          <a:xfrm>
            <a:off x="1477108" y="3832770"/>
            <a:ext cx="2209077" cy="1975746"/>
            <a:chOff x="1477108" y="2898151"/>
            <a:chExt cx="2209077" cy="197574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7E5C13-689F-40F3-B6B9-A4B535F280F5}"/>
                </a:ext>
              </a:extLst>
            </p:cNvPr>
            <p:cNvCxnSpPr/>
            <p:nvPr/>
          </p:nvCxnSpPr>
          <p:spPr>
            <a:xfrm>
              <a:off x="1477108" y="4689231"/>
              <a:ext cx="18522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C86EB-67BD-488C-8255-01CC8E727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6005" y="3222885"/>
              <a:ext cx="0" cy="1466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9D87878-1FE5-4BD1-A9DE-818CE1AB1AE6}"/>
                    </a:ext>
                  </a:extLst>
                </p:cNvPr>
                <p:cNvSpPr/>
                <p:nvPr/>
              </p:nvSpPr>
              <p:spPr>
                <a:xfrm>
                  <a:off x="3285691" y="4504565"/>
                  <a:ext cx="400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9D87878-1FE5-4BD1-A9DE-818CE1AB1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691" y="4504565"/>
                  <a:ext cx="4004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D295DCD-FBCF-4AB1-A57C-61EA51756CE1}"/>
                    </a:ext>
                  </a:extLst>
                </p:cNvPr>
                <p:cNvSpPr/>
                <p:nvPr/>
              </p:nvSpPr>
              <p:spPr>
                <a:xfrm>
                  <a:off x="1785758" y="2898151"/>
                  <a:ext cx="3933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D295DCD-FBCF-4AB1-A57C-61EA5175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758" y="2898151"/>
                  <a:ext cx="39337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0000" r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4661F0-B777-45A2-B648-87FD8A297CA9}"/>
              </a:ext>
            </a:extLst>
          </p:cNvPr>
          <p:cNvGrpSpPr/>
          <p:nvPr/>
        </p:nvGrpSpPr>
        <p:grpSpPr>
          <a:xfrm>
            <a:off x="4815584" y="3728800"/>
            <a:ext cx="1334188" cy="2533565"/>
            <a:chOff x="4694056" y="2778178"/>
            <a:chExt cx="1334188" cy="25335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CCA0F4-AE68-4095-8786-C5FC9F37D237}"/>
                </a:ext>
              </a:extLst>
            </p:cNvPr>
            <p:cNvCxnSpPr>
              <a:cxnSpLocks/>
            </p:cNvCxnSpPr>
            <p:nvPr/>
          </p:nvCxnSpPr>
          <p:spPr>
            <a:xfrm>
              <a:off x="4694056" y="4097335"/>
              <a:ext cx="977518" cy="955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385F7F-436A-4E4D-9A8A-647C85D928DD}"/>
                </a:ext>
              </a:extLst>
            </p:cNvPr>
            <p:cNvCxnSpPr>
              <a:cxnSpLocks/>
            </p:cNvCxnSpPr>
            <p:nvPr/>
          </p:nvCxnSpPr>
          <p:spPr>
            <a:xfrm rot="2661306" flipV="1">
              <a:off x="5223615" y="2856545"/>
              <a:ext cx="0" cy="1466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2A44E36-B9AA-42F9-9DB3-05EDEA825DB9}"/>
                    </a:ext>
                  </a:extLst>
                </p:cNvPr>
                <p:cNvSpPr/>
                <p:nvPr/>
              </p:nvSpPr>
              <p:spPr>
                <a:xfrm>
                  <a:off x="5597627" y="4942411"/>
                  <a:ext cx="400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2A44E36-B9AA-42F9-9DB3-05EDEA825D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627" y="4942411"/>
                  <a:ext cx="4004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04FC2A7-F3FD-467F-AD83-1899A96887AA}"/>
                    </a:ext>
                  </a:extLst>
                </p:cNvPr>
                <p:cNvSpPr/>
                <p:nvPr/>
              </p:nvSpPr>
              <p:spPr>
                <a:xfrm>
                  <a:off x="5634868" y="2778178"/>
                  <a:ext cx="3933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04FC2A7-F3FD-467F-AD83-1899A9688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868" y="2778178"/>
                  <a:ext cx="39337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0000" r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8E64B-8F53-47D4-B635-092C7CC631CB}"/>
              </a:ext>
            </a:extLst>
          </p:cNvPr>
          <p:cNvGrpSpPr/>
          <p:nvPr/>
        </p:nvGrpSpPr>
        <p:grpSpPr>
          <a:xfrm>
            <a:off x="7114285" y="3549643"/>
            <a:ext cx="3253477" cy="2682067"/>
            <a:chOff x="7249845" y="3788760"/>
            <a:chExt cx="3253477" cy="26820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802555E-55B4-492B-94DC-3F48685D5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66894" y="3788760"/>
              <a:ext cx="0" cy="1315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7A228A-6061-4A6D-BEBC-E930CE5AAEA8}"/>
                </a:ext>
              </a:extLst>
            </p:cNvPr>
            <p:cNvCxnSpPr>
              <a:cxnSpLocks/>
            </p:cNvCxnSpPr>
            <p:nvPr/>
          </p:nvCxnSpPr>
          <p:spPr>
            <a:xfrm>
              <a:off x="7249845" y="5128519"/>
              <a:ext cx="163203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47C35A-2B42-4711-8767-E39F4E3F9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402" y="5104225"/>
              <a:ext cx="1107685" cy="1107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0FCDA4-C7FF-4B12-9EF1-977322879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1884" y="4099984"/>
              <a:ext cx="1009090" cy="10090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C3649B-72A7-475B-A120-D73C164827AB}"/>
                </a:ext>
              </a:extLst>
            </p:cNvPr>
            <p:cNvCxnSpPr>
              <a:cxnSpLocks/>
            </p:cNvCxnSpPr>
            <p:nvPr/>
          </p:nvCxnSpPr>
          <p:spPr>
            <a:xfrm>
              <a:off x="8854404" y="5155362"/>
              <a:ext cx="0" cy="13154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DFF732-D68B-4C74-9464-80F5C2D5BEDE}"/>
                </a:ext>
              </a:extLst>
            </p:cNvPr>
            <p:cNvCxnSpPr>
              <a:cxnSpLocks/>
            </p:cNvCxnSpPr>
            <p:nvPr/>
          </p:nvCxnSpPr>
          <p:spPr>
            <a:xfrm>
              <a:off x="8871283" y="5131019"/>
              <a:ext cx="1632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5BFC29-C9EE-4749-BB49-763120CA65AD}"/>
              </a:ext>
            </a:extLst>
          </p:cNvPr>
          <p:cNvCxnSpPr/>
          <p:nvPr/>
        </p:nvCxnSpPr>
        <p:spPr>
          <a:xfrm flipV="1">
            <a:off x="8718844" y="3993226"/>
            <a:ext cx="0" cy="8718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D90A3A-E22F-493B-A48A-693880B100BA}"/>
              </a:ext>
            </a:extLst>
          </p:cNvPr>
          <p:cNvCxnSpPr>
            <a:cxnSpLocks/>
          </p:cNvCxnSpPr>
          <p:nvPr/>
        </p:nvCxnSpPr>
        <p:spPr>
          <a:xfrm rot="2700000" flipV="1">
            <a:off x="9023909" y="4157167"/>
            <a:ext cx="0" cy="8718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0EF990-D0D9-4B87-91BE-48C765315D0C}"/>
              </a:ext>
            </a:extLst>
          </p:cNvPr>
          <p:cNvCxnSpPr>
            <a:cxnSpLocks/>
          </p:cNvCxnSpPr>
          <p:nvPr/>
        </p:nvCxnSpPr>
        <p:spPr>
          <a:xfrm rot="13500000" flipV="1">
            <a:off x="8398790" y="4788561"/>
            <a:ext cx="0" cy="8718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C0455E-3DA0-4CE6-BAA8-FD30C1FF3691}"/>
                  </a:ext>
                </a:extLst>
              </p:cNvPr>
              <p:cNvSpPr/>
              <p:nvPr/>
            </p:nvSpPr>
            <p:spPr>
              <a:xfrm>
                <a:off x="8398790" y="3781718"/>
                <a:ext cx="400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C0455E-3DA0-4CE6-BAA8-FD30C1FF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790" y="3781718"/>
                <a:ext cx="4004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75448A-D6FE-4A47-8E3F-6103D25CB7C2}"/>
                  </a:ext>
                </a:extLst>
              </p:cNvPr>
              <p:cNvSpPr/>
              <p:nvPr/>
            </p:nvSpPr>
            <p:spPr>
              <a:xfrm>
                <a:off x="7859587" y="5100328"/>
                <a:ext cx="393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75448A-D6FE-4A47-8E3F-6103D25CB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587" y="5100328"/>
                <a:ext cx="393376" cy="369332"/>
              </a:xfrm>
              <a:prstGeom prst="rect">
                <a:avLst/>
              </a:prstGeom>
              <a:blipFill>
                <a:blip r:embed="rId8"/>
                <a:stretch>
                  <a:fillRect t="-20000" r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7C0331-FA15-4051-93EB-006A79F42E5B}"/>
                  </a:ext>
                </a:extLst>
              </p:cNvPr>
              <p:cNvSpPr/>
              <p:nvPr/>
            </p:nvSpPr>
            <p:spPr>
              <a:xfrm>
                <a:off x="9004665" y="3888193"/>
                <a:ext cx="566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7C0331-FA15-4051-93EB-006A79F42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665" y="3888193"/>
                <a:ext cx="566502" cy="369332"/>
              </a:xfrm>
              <a:prstGeom prst="rect">
                <a:avLst/>
              </a:prstGeom>
              <a:blipFill>
                <a:blip r:embed="rId9"/>
                <a:stretch>
                  <a:fillRect t="-20000" r="-44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8E9DD-AEDA-407E-B2AF-DAF19EE90B46}"/>
                  </a:ext>
                </a:extLst>
              </p:cNvPr>
              <p:cNvSpPr txBox="1"/>
              <p:nvPr/>
            </p:nvSpPr>
            <p:spPr>
              <a:xfrm>
                <a:off x="10289359" y="4643738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8E9DD-AEDA-407E-B2AF-DAF19EE9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359" y="4643738"/>
                <a:ext cx="3920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9F1309-D8E4-47F2-8F5F-7FEF6C9C3E3E}"/>
                  </a:ext>
                </a:extLst>
              </p:cNvPr>
              <p:cNvSpPr txBox="1"/>
              <p:nvPr/>
            </p:nvSpPr>
            <p:spPr>
              <a:xfrm>
                <a:off x="7366222" y="5862378"/>
                <a:ext cx="395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9F1309-D8E4-47F2-8F5F-7FEF6C9C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222" y="5862378"/>
                <a:ext cx="395429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77586A-02F9-422C-A6E1-F44C25AB9F31}"/>
                  </a:ext>
                </a:extLst>
              </p:cNvPr>
              <p:cNvSpPr txBox="1"/>
              <p:nvPr/>
            </p:nvSpPr>
            <p:spPr>
              <a:xfrm>
                <a:off x="8501057" y="3228376"/>
                <a:ext cx="377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77586A-02F9-422C-A6E1-F44C25AB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57" y="3228376"/>
                <a:ext cx="3777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7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622F-FD9C-4269-9D5E-1B324446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CCA58-9369-43D8-83E1-47B99F61C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dirty="0"/>
                  <a:t>Misal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adalah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(ataupun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pasang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anggotanya</a:t>
                </a:r>
                <a:r>
                  <a:rPr lang="en-US" dirty="0"/>
                  <a:t> </a:t>
                </a:r>
                <a:r>
                  <a:rPr lang="en-US" dirty="0" err="1"/>
                  <a:t>saling</a:t>
                </a:r>
                <a:r>
                  <a:rPr lang="en-US" dirty="0"/>
                  <a:t> orthogonal,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err="1"/>
                  <a:t>disebut</a:t>
                </a:r>
                <a:r>
                  <a:rPr lang="en-US"/>
                  <a:t> HIMPUNAN </a:t>
                </a:r>
                <a:r>
                  <a:rPr lang="en-US" dirty="0"/>
                  <a:t>orthogonal. </a:t>
                </a:r>
              </a:p>
              <a:p>
                <a:pPr algn="just"/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dinormalisasi</a:t>
                </a:r>
                <a:r>
                  <a:rPr lang="en-US" dirty="0"/>
                  <a:t> </a:t>
                </a:r>
                <a:r>
                  <a:rPr lang="en-US" dirty="0" err="1"/>
                  <a:t>sebelumnya</a:t>
                </a:r>
                <a:r>
                  <a:rPr lang="en-US" dirty="0"/>
                  <a:t>.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othonormal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CCA58-9369-43D8-83E1-47B99F61C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72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AAAF-CF16-41C1-A1F9-EBF8C42E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6356-9740-40F6-A8C4-A91C540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5B92-0717-4D57-B04C-4C3604A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0EED-EB3A-44B8-9828-83567830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40C4-9B43-47F0-9394-0324CCF86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/>
                  <a:t>Contoh: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 err="1"/>
                  <a:t>Tunjukkan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apakah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=(1,2,3)</m:t>
                    </m:r>
                  </m:oMath>
                </a14:m>
                <a:r>
                  <a:rPr 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saling</a:t>
                </a:r>
                <a:r>
                  <a:rPr lang="en-US" sz="1600" dirty="0"/>
                  <a:t> orthogonal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 err="1"/>
                  <a:t>Tunjukan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0,−1,0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,(0,0,1)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orthogonal?</a:t>
                </a:r>
              </a:p>
              <a:p>
                <a:pPr marL="0" indent="0">
                  <a:buNone/>
                </a:pPr>
                <a:r>
                  <a:rPr lang="en-US" sz="1600" dirty="0" err="1"/>
                  <a:t>Jawab</a:t>
                </a:r>
                <a:r>
                  <a:rPr lang="en-US" sz="16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orthogonal </a:t>
                </a:r>
                <a:r>
                  <a:rPr lang="en-US" sz="1600" dirty="0" err="1"/>
                  <a:t>karena</a:t>
                </a:r>
                <a:r>
                  <a:rPr lang="en-US" sz="1600" dirty="0"/>
                  <a:t> 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1⋅−3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2⋅0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3⋅1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Untuk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menunjukkan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adalah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himpunan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orthogonal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maka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setiap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pasang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vektor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anggota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di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haruslah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orthogonal. </a:t>
                </a:r>
              </a:p>
              <a:p>
                <a:pPr marL="515938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orthogonal </a:t>
                </a:r>
                <a:r>
                  <a:rPr lang="en-US" sz="1600" dirty="0" err="1"/>
                  <a:t>karena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0,−1,0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1⋅0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0⋅−1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0⋅0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1⋅0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0⋅0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0⋅1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40C4-9B43-47F0-9394-0324CCF86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3F6F-9222-4740-B0F8-E5857517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12AE-AF71-4398-A9AF-CEF85E44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567C-8F32-4AC6-9C80-193CC90B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0EED-EB3A-44B8-9828-83567830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Projeksi</a:t>
            </a:r>
            <a:r>
              <a:rPr lang="en-US" dirty="0"/>
              <a:t> </a:t>
            </a:r>
            <a:r>
              <a:rPr lang="en-US" dirty="0" err="1"/>
              <a:t>Ortogonal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40C4-9B43-47F0-9394-0324CCF86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/>
                  <a:t>Misal </a:t>
                </a:r>
                <a:r>
                  <a:rPr lang="en-US" sz="1600" dirty="0" err="1"/>
                  <a:t>diketahui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dua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buah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titik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awal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sama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yakni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titik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awal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 dan </a:t>
                </a:r>
                <a:r>
                  <a:rPr lang="en-US" sz="1600" dirty="0" err="1"/>
                  <a:t>memiliki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titik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akhir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sejajar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titik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akhir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sedangkan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maka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40C4-9B43-47F0-9394-0324CCF86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3F6F-9222-4740-B0F8-E5857517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12AE-AF71-4398-A9AF-CEF85E44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567C-8F32-4AC6-9C80-193CC90B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58C491-4556-48BF-89E3-E8F6E0340D20}"/>
              </a:ext>
            </a:extLst>
          </p:cNvPr>
          <p:cNvGrpSpPr/>
          <p:nvPr/>
        </p:nvGrpSpPr>
        <p:grpSpPr>
          <a:xfrm>
            <a:off x="3693219" y="2461846"/>
            <a:ext cx="3177902" cy="1005244"/>
            <a:chOff x="3693219" y="2461846"/>
            <a:chExt cx="3177902" cy="10052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17EA358-2D81-461A-A4F2-B5260DFEA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292" y="2461846"/>
              <a:ext cx="773723" cy="7502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CDEEC4-7D2C-458E-885D-C8F54A630FD8}"/>
                </a:ext>
              </a:extLst>
            </p:cNvPr>
            <p:cNvCxnSpPr/>
            <p:nvPr/>
          </p:nvCxnSpPr>
          <p:spPr>
            <a:xfrm>
              <a:off x="4009292" y="3212123"/>
              <a:ext cx="23915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35BCDAB-0B09-4142-8A5C-A0F36C1AF43A}"/>
                    </a:ext>
                  </a:extLst>
                </p:cNvPr>
                <p:cNvSpPr/>
                <p:nvPr/>
              </p:nvSpPr>
              <p:spPr>
                <a:xfrm>
                  <a:off x="3995659" y="2547446"/>
                  <a:ext cx="400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35BCDAB-0B09-4142-8A5C-A0F36C1AF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59" y="2547446"/>
                  <a:ext cx="4004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A0CDFEC-2A6E-4CFA-AB25-706332FEF584}"/>
                    </a:ext>
                  </a:extLst>
                </p:cNvPr>
                <p:cNvSpPr/>
                <p:nvPr/>
              </p:nvSpPr>
              <p:spPr>
                <a:xfrm>
                  <a:off x="6400799" y="3027457"/>
                  <a:ext cx="470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D34817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D3481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D34817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dirty="0">
                      <a:solidFill>
                        <a:srgbClr val="D34817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A0CDFEC-2A6E-4CFA-AB25-706332FEF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027457"/>
                  <a:ext cx="47032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0000" r="-31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3BB1164-8222-4FB7-B15E-15CDC8F166D1}"/>
                    </a:ext>
                  </a:extLst>
                </p:cNvPr>
                <p:cNvSpPr/>
                <p:nvPr/>
              </p:nvSpPr>
              <p:spPr>
                <a:xfrm>
                  <a:off x="3693219" y="3097758"/>
                  <a:ext cx="423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3BB1164-8222-4FB7-B15E-15CDC8F16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219" y="3097758"/>
                  <a:ext cx="4238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F4A991-48E9-42C6-95C5-3EBB5BF24E09}"/>
              </a:ext>
            </a:extLst>
          </p:cNvPr>
          <p:cNvGrpSpPr/>
          <p:nvPr/>
        </p:nvGrpSpPr>
        <p:grpSpPr>
          <a:xfrm>
            <a:off x="3905136" y="4524462"/>
            <a:ext cx="3279918" cy="1337582"/>
            <a:chOff x="5047158" y="4386330"/>
            <a:chExt cx="3279918" cy="1337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8D9EF8A-14C3-4DD8-B939-51DA99C6919E}"/>
                </a:ext>
              </a:extLst>
            </p:cNvPr>
            <p:cNvGrpSpPr/>
            <p:nvPr/>
          </p:nvGrpSpPr>
          <p:grpSpPr>
            <a:xfrm>
              <a:off x="5047158" y="4386330"/>
              <a:ext cx="3279918" cy="1337582"/>
              <a:chOff x="3514078" y="4425017"/>
              <a:chExt cx="3279918" cy="133758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553680-C472-460C-BFD6-65A8C1708A2F}"/>
                  </a:ext>
                </a:extLst>
              </p:cNvPr>
              <p:cNvGrpSpPr/>
              <p:nvPr/>
            </p:nvGrpSpPr>
            <p:grpSpPr>
              <a:xfrm>
                <a:off x="3616094" y="4425017"/>
                <a:ext cx="3177902" cy="1260210"/>
                <a:chOff x="3693219" y="2206880"/>
                <a:chExt cx="3177902" cy="1260210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2489220-FEB6-4BD2-A4D1-5C9C51E43DF0}"/>
                    </a:ext>
                  </a:extLst>
                </p:cNvPr>
                <p:cNvCxnSpPr/>
                <p:nvPr/>
              </p:nvCxnSpPr>
              <p:spPr>
                <a:xfrm>
                  <a:off x="4009292" y="3212123"/>
                  <a:ext cx="239150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447D77E4-4D4E-42B4-99BF-DBB7F4C2A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09292" y="2461846"/>
                  <a:ext cx="773723" cy="7502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FA63A600-2014-4A6A-BBFA-54FB2AA8B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997" y="2206880"/>
                      <a:ext cx="40049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FA63A600-2014-4A6A-BBFA-54FB2AA8BB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42997" y="2206880"/>
                      <a:ext cx="40049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555DF12F-3D84-4A09-9698-1A9EF1FFA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0799" y="3027457"/>
                      <a:ext cx="47032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D34817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D3481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D3481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a14:m>
                      <a:r>
                        <a:rPr lang="en-US" dirty="0">
                          <a:solidFill>
                            <a:srgbClr val="D34817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555DF12F-3D84-4A09-9698-1A9EF1FFA5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799" y="3027457"/>
                      <a:ext cx="470322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0000" r="-30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B267D0CF-835D-453F-ACCF-29A568C07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3097758"/>
                      <a:ext cx="4238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B267D0CF-835D-453F-ACCF-29A568C07D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3219" y="3097758"/>
                      <a:ext cx="42383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8784D8-5897-4A1D-A795-B7768637D465}"/>
                      </a:ext>
                    </a:extLst>
                  </p:cNvPr>
                  <p:cNvSpPr/>
                  <p:nvPr/>
                </p:nvSpPr>
                <p:spPr>
                  <a:xfrm>
                    <a:off x="4142121" y="5393267"/>
                    <a:ext cx="525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8784D8-5897-4A1D-A795-B7768637D4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121" y="5393267"/>
                    <a:ext cx="5258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03CE8B-34E8-4A90-8428-81AD08A0D4B8}"/>
                      </a:ext>
                    </a:extLst>
                  </p:cNvPr>
                  <p:cNvSpPr/>
                  <p:nvPr/>
                </p:nvSpPr>
                <p:spPr>
                  <a:xfrm>
                    <a:off x="3514078" y="4870456"/>
                    <a:ext cx="5311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03CE8B-34E8-4A90-8428-81AD08A0D4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078" y="4870456"/>
                    <a:ext cx="53117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1042F2-6231-4537-BFD0-F8801E642B6F}"/>
                </a:ext>
              </a:extLst>
            </p:cNvPr>
            <p:cNvGrpSpPr/>
            <p:nvPr/>
          </p:nvGrpSpPr>
          <p:grpSpPr>
            <a:xfrm>
              <a:off x="5451731" y="4644386"/>
              <a:ext cx="800754" cy="750277"/>
              <a:chOff x="3905136" y="4679983"/>
              <a:chExt cx="800754" cy="75027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67AFB6-6E4A-4F1B-97F5-E940345E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447" y="5430260"/>
                <a:ext cx="7654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2544D6-7659-4177-AB55-A02069074E4C}"/>
                  </a:ext>
                </a:extLst>
              </p:cNvPr>
              <p:cNvCxnSpPr/>
              <p:nvPr/>
            </p:nvCxnSpPr>
            <p:spPr>
              <a:xfrm>
                <a:off x="4690900" y="4679983"/>
                <a:ext cx="0" cy="75027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FD27D9C-21BC-4E43-B941-9C208D09D939}"/>
                  </a:ext>
                </a:extLst>
              </p:cNvPr>
              <p:cNvCxnSpPr/>
              <p:nvPr/>
            </p:nvCxnSpPr>
            <p:spPr>
              <a:xfrm>
                <a:off x="3918534" y="4679983"/>
                <a:ext cx="0" cy="750277"/>
              </a:xfrm>
              <a:prstGeom prst="line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E27C867-AF69-4585-A186-EA5CFFBE4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136" y="4679983"/>
                <a:ext cx="765443" cy="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28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91D8-9968-44D3-B606-2C4CD2E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Projeksi</a:t>
            </a:r>
            <a:r>
              <a:rPr lang="en-US" dirty="0"/>
              <a:t> Orthogonal(2)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75A40-D55C-4892-8C6D-7B0175EB3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Perhatikan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gambar</a:t>
                </a:r>
                <a:r>
                  <a:rPr lang="en-US" dirty="0"/>
                  <a:t> </a:t>
                </a:r>
                <a:r>
                  <a:rPr lang="en-US" dirty="0" err="1"/>
                  <a:t>diatas</a:t>
                </a:r>
                <a:r>
                  <a:rPr lang="en-US" dirty="0"/>
                  <a:t> terlihat bahwa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didekomposisi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</a:t>
                </a:r>
                <a:r>
                  <a:rPr lang="en-US" dirty="0" err="1"/>
                  <a:t>searah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sedangkan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Bagaimana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75A40-D55C-4892-8C6D-7B0175EB3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DF21-A32D-4621-86E7-DD689C5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DAFD-0BA6-457E-84A6-E574DDCB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AF53-3237-4978-A188-FF9177F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8FABA-E29C-4383-A83D-808615BF94FA}"/>
              </a:ext>
            </a:extLst>
          </p:cNvPr>
          <p:cNvGrpSpPr/>
          <p:nvPr/>
        </p:nvGrpSpPr>
        <p:grpSpPr>
          <a:xfrm>
            <a:off x="2333415" y="2328051"/>
            <a:ext cx="3279918" cy="1337582"/>
            <a:chOff x="5047158" y="4386330"/>
            <a:chExt cx="3279918" cy="13375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5D27-3189-4E54-83ED-A080CCE6A963}"/>
                </a:ext>
              </a:extLst>
            </p:cNvPr>
            <p:cNvGrpSpPr/>
            <p:nvPr/>
          </p:nvGrpSpPr>
          <p:grpSpPr>
            <a:xfrm>
              <a:off x="5047158" y="4386330"/>
              <a:ext cx="3279918" cy="1337582"/>
              <a:chOff x="3514078" y="4425017"/>
              <a:chExt cx="3279918" cy="133758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A07A16-ECC1-4269-9267-07854FA50783}"/>
                  </a:ext>
                </a:extLst>
              </p:cNvPr>
              <p:cNvGrpSpPr/>
              <p:nvPr/>
            </p:nvGrpSpPr>
            <p:grpSpPr>
              <a:xfrm>
                <a:off x="3616094" y="4425017"/>
                <a:ext cx="3177902" cy="1260210"/>
                <a:chOff x="3693219" y="2206880"/>
                <a:chExt cx="3177902" cy="1260210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25D058D-9E0D-4F9D-87E2-36193CD59EEE}"/>
                    </a:ext>
                  </a:extLst>
                </p:cNvPr>
                <p:cNvCxnSpPr/>
                <p:nvPr/>
              </p:nvCxnSpPr>
              <p:spPr>
                <a:xfrm>
                  <a:off x="4009292" y="3212123"/>
                  <a:ext cx="239150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0317072-45FE-457E-919B-C57E22CE8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09292" y="2461846"/>
                  <a:ext cx="773723" cy="7502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8120195F-DE23-458B-9A9C-53FAEB40E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997" y="2206880"/>
                      <a:ext cx="40049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8120195F-DE23-458B-9A9C-53FAEB40E2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42997" y="2206880"/>
                      <a:ext cx="40049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05C88B9-C952-487E-9BD1-E77C7AE2E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0799" y="3027457"/>
                      <a:ext cx="47032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D34817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D3481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D3481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a14:m>
                      <a:r>
                        <a:rPr lang="en-US" dirty="0">
                          <a:solidFill>
                            <a:srgbClr val="D34817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05C88B9-C952-487E-9BD1-E77C7AE2E9D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799" y="3027457"/>
                      <a:ext cx="47032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0000" r="-311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DF172152-C2C6-494C-87DD-E5AF8B4D6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3097758"/>
                      <a:ext cx="4238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DF172152-C2C6-494C-87DD-E5AF8B4D64B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3219" y="3097758"/>
                      <a:ext cx="42383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143DBF2-F0AE-4805-8653-0089EB58A23E}"/>
                      </a:ext>
                    </a:extLst>
                  </p:cNvPr>
                  <p:cNvSpPr/>
                  <p:nvPr/>
                </p:nvSpPr>
                <p:spPr>
                  <a:xfrm>
                    <a:off x="4142121" y="5393267"/>
                    <a:ext cx="525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143DBF2-F0AE-4805-8653-0089EB58A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121" y="5393267"/>
                    <a:ext cx="5258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4AE7083-D746-4A73-903A-E2D1D27CCA67}"/>
                      </a:ext>
                    </a:extLst>
                  </p:cNvPr>
                  <p:cNvSpPr/>
                  <p:nvPr/>
                </p:nvSpPr>
                <p:spPr>
                  <a:xfrm>
                    <a:off x="3514078" y="4870456"/>
                    <a:ext cx="5311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4AE7083-D746-4A73-903A-E2D1D27CCA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078" y="4870456"/>
                    <a:ext cx="53117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7F1E0D-7E12-4B44-BC2C-AB54E6A00EA5}"/>
                </a:ext>
              </a:extLst>
            </p:cNvPr>
            <p:cNvGrpSpPr/>
            <p:nvPr/>
          </p:nvGrpSpPr>
          <p:grpSpPr>
            <a:xfrm>
              <a:off x="5451731" y="4644386"/>
              <a:ext cx="800754" cy="750277"/>
              <a:chOff x="3905136" y="4679983"/>
              <a:chExt cx="800754" cy="75027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BE65D1A-1D83-475F-8BE8-498C96653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447" y="5430260"/>
                <a:ext cx="7654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4728A1D-DE84-4FFF-BD59-86DE2ED273A8}"/>
                  </a:ext>
                </a:extLst>
              </p:cNvPr>
              <p:cNvCxnSpPr/>
              <p:nvPr/>
            </p:nvCxnSpPr>
            <p:spPr>
              <a:xfrm>
                <a:off x="4690900" y="4679983"/>
                <a:ext cx="0" cy="75027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4DF3100-9901-440F-8E0C-F3A613C45618}"/>
                  </a:ext>
                </a:extLst>
              </p:cNvPr>
              <p:cNvCxnSpPr/>
              <p:nvPr/>
            </p:nvCxnSpPr>
            <p:spPr>
              <a:xfrm>
                <a:off x="3918534" y="4679983"/>
                <a:ext cx="0" cy="750277"/>
              </a:xfrm>
              <a:prstGeom prst="line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B546358-1240-469E-9F5A-7BD02DE12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136" y="4679983"/>
                <a:ext cx="765443" cy="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32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91D8-9968-44D3-B606-2C4CD2E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Projeksi</a:t>
            </a:r>
            <a:r>
              <a:rPr lang="en-US" dirty="0"/>
              <a:t> Orthogonal(3)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75A40-D55C-4892-8C6D-7B0175EB37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solidFill>
                <a:schemeClr val="accent1">
                  <a:lumMod val="20000"/>
                  <a:lumOff val="80000"/>
                  <a:alpha val="65098"/>
                </a:schemeClr>
              </a:solidFill>
            </p:spPr>
            <p:txBody>
              <a:bodyPr>
                <a:normAutofit fontScale="70000" lnSpcReduction="20000"/>
              </a:bodyPr>
              <a:lstStyle/>
              <a:p>
                <a:pPr marL="0" indent="22860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</a:t>
                </a:r>
                <a:r>
                  <a:rPr lang="en-US" dirty="0" err="1"/>
                  <a:t>searah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 maka</a:t>
                </a:r>
              </a:p>
              <a:p>
                <a:pPr marL="0" indent="2286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228600">
                  <a:buNone/>
                </a:pPr>
                <a:r>
                  <a:rPr lang="en-US" dirty="0" err="1"/>
                  <a:t>Ingat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ID" altLang="en-US" sz="2000" dirty="0"/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↔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↔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5494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228600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didapat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75A40-D55C-4892-8C6D-7B0175EB3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151C5635-1DA4-4F0A-ACB9-70CB083366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2749711"/>
              </a:xfrm>
              <a:solidFill>
                <a:srgbClr val="FAD9CD">
                  <a:alpha val="65098"/>
                </a:srgbClr>
              </a:solidFill>
            </p:spPr>
            <p:txBody>
              <a:bodyPr>
                <a:normAutofit fontScale="70000" lnSpcReduction="20000"/>
              </a:bodyPr>
              <a:lstStyle/>
              <a:p>
                <a:pPr marL="11430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dimana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114300" indent="0">
                  <a:lnSpc>
                    <a:spcPct val="170000"/>
                  </a:lnSpc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Karena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didapat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151C5635-1DA4-4F0A-ACB9-70CB08336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27497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DF21-A32D-4621-86E7-DD689C5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DAFD-0BA6-457E-84A6-E574DDCB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AF53-3237-4978-A188-FF9177F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1">
                <a:extLst>
                  <a:ext uri="{FF2B5EF4-FFF2-40B4-BE49-F238E27FC236}">
                    <a16:creationId xmlns:a16="http://schemas.microsoft.com/office/drawing/2014/main" id="{75EBFEEA-CF0D-4471-893A-CD1B6C8EC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8300" y="4703821"/>
                <a:ext cx="4937760" cy="1165273"/>
              </a:xfrm>
              <a:prstGeom prst="rect">
                <a:avLst/>
              </a:prstGeom>
              <a:solidFill>
                <a:srgbClr val="FAD9CD">
                  <a:alpha val="65098"/>
                </a:srgbClr>
              </a:solidFill>
            </p:spPr>
            <p:txBody>
              <a:bodyPr vert="horz" lIns="0" tIns="45720" rIns="0" bIns="45720" rtlCol="0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projeksi</a:t>
                </a:r>
                <a:r>
                  <a:rPr lang="en-US" dirty="0"/>
                  <a:t> orthogonal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yang orthogonal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1">
                <a:extLst>
                  <a:ext uri="{FF2B5EF4-FFF2-40B4-BE49-F238E27FC236}">
                    <a16:creationId xmlns:a16="http://schemas.microsoft.com/office/drawing/2014/main" id="{75EBFEEA-CF0D-4471-893A-CD1B6C8E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00" y="4703821"/>
                <a:ext cx="4937760" cy="1165273"/>
              </a:xfrm>
              <a:prstGeom prst="rect">
                <a:avLst/>
              </a:prstGeom>
              <a:blipFill>
                <a:blip r:embed="rId4"/>
                <a:stretch>
                  <a:fillRect l="-1975" t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417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E2545-5176-41BF-8600-92F74EF0C055}"/>
</file>

<file path=customXml/itemProps2.xml><?xml version="1.0" encoding="utf-8"?>
<ds:datastoreItem xmlns:ds="http://schemas.openxmlformats.org/officeDocument/2006/customXml" ds:itemID="{2123678F-C694-475F-BA04-AEC3F8B94942}"/>
</file>

<file path=customXml/itemProps3.xml><?xml version="1.0" encoding="utf-8"?>
<ds:datastoreItem xmlns:ds="http://schemas.openxmlformats.org/officeDocument/2006/customXml" ds:itemID="{59E68E73-FE81-4713-9A42-519D8C991382}"/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1292</Words>
  <Application>Microsoft Office PowerPoint</Application>
  <PresentationFormat>Widescreen</PresentationFormat>
  <Paragraphs>265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Adobe Myungjo Std M</vt:lpstr>
      <vt:lpstr>Arial</vt:lpstr>
      <vt:lpstr>Calibri</vt:lpstr>
      <vt:lpstr>Cambria Math</vt:lpstr>
      <vt:lpstr>Retrospect</vt:lpstr>
      <vt:lpstr>PowerPoint Presentation</vt:lpstr>
      <vt:lpstr>Vektor di Bidang dan Ruang</vt:lpstr>
      <vt:lpstr>Review Operasi Vektor</vt:lpstr>
      <vt:lpstr>Orthogonality</vt:lpstr>
      <vt:lpstr>Orthogonality(2)</vt:lpstr>
      <vt:lpstr>Orthogonality(3)</vt:lpstr>
      <vt:lpstr>Projeksi Ortogonal</vt:lpstr>
      <vt:lpstr>Projeksi Orthogonal(2)</vt:lpstr>
      <vt:lpstr>Projeksi Orthogonal(3)</vt:lpstr>
      <vt:lpstr>Projeksi Orthogonal(4)</vt:lpstr>
      <vt:lpstr>Operasi Vektor_Perkalian antar Vektor (Cross Product)_1</vt:lpstr>
      <vt:lpstr>Operasi Vektor_Perkalian antar Vektor (Cross Product)_2</vt:lpstr>
      <vt:lpstr>Hubungan Cross Product dan Dot Product</vt:lpstr>
      <vt:lpstr>Interpretasi Geometri dari Cross Product</vt:lpstr>
      <vt:lpstr>Area Parallelogram</vt:lpstr>
      <vt:lpstr>Area Parallelogram(2)</vt:lpstr>
      <vt:lpstr>Area Parallelogram(3)</vt:lpstr>
      <vt:lpstr>Skalar Triple Product</vt:lpstr>
      <vt:lpstr>Skalar Triple Product(2)</vt:lpstr>
      <vt:lpstr>LATIHAN</vt:lpstr>
      <vt:lpstr>LATIHAN(2)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168</cp:revision>
  <dcterms:created xsi:type="dcterms:W3CDTF">2019-02-07T07:50:44Z</dcterms:created>
  <dcterms:modified xsi:type="dcterms:W3CDTF">2019-05-06T17:32:46Z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