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9" r:id="rId3"/>
    <p:sldId id="291" r:id="rId4"/>
    <p:sldId id="293" r:id="rId5"/>
    <p:sldId id="295" r:id="rId6"/>
    <p:sldId id="296" r:id="rId7"/>
    <p:sldId id="298" r:id="rId8"/>
    <p:sldId id="299" r:id="rId9"/>
    <p:sldId id="30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63" r:id="rId3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F009"/>
    <a:srgbClr val="3A6CC6"/>
    <a:srgbClr val="2DDA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4" autoAdjust="0"/>
    <p:restoredTop sz="81365" autoAdjust="0"/>
  </p:normalViewPr>
  <p:slideViewPr>
    <p:cSldViewPr snapToGrid="0">
      <p:cViewPr varScale="1">
        <p:scale>
          <a:sx n="56" d="100"/>
          <a:sy n="56" d="100"/>
        </p:scale>
        <p:origin x="-25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7D58-B1F6-4D63-A8BB-760C7BEBCD91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5D81D-61C1-476E-8CBC-7B945F604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54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A5099-51E9-4A90-8771-05E030F746D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F308-7413-4149-A115-31C48DCE1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41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E8C-2375-42D2-912B-F138B90D4F22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2987" y="39756"/>
            <a:ext cx="1809257" cy="6185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0" y="3535680"/>
            <a:ext cx="9131808" cy="1588"/>
          </a:xfrm>
          <a:prstGeom prst="line">
            <a:avLst/>
          </a:prstGeom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642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4776" y="6492875"/>
            <a:ext cx="2743200" cy="365125"/>
          </a:xfrm>
        </p:spPr>
        <p:txBody>
          <a:bodyPr/>
          <a:lstStyle>
            <a:lvl1pPr algn="ctr">
              <a:defRPr b="1"/>
            </a:lvl1pPr>
          </a:lstStyle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14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CBA-471A-4464-B024-114E7B7703D8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22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984" y="1426464"/>
            <a:ext cx="5385816" cy="47504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8656"/>
            <a:ext cx="5434584" cy="4738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6EBB-722C-4F98-9DE5-AC064716EF77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05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C91-844F-4BAA-BC2B-9F1E2696718A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7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CB71-6524-4DBC-A199-1DE5DDA2D5C6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78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18" y="173038"/>
            <a:ext cx="9552516" cy="412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9767" y="885826"/>
            <a:ext cx="5674784" cy="5476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27751" y="885825"/>
            <a:ext cx="5674783" cy="2662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27751" y="3700464"/>
            <a:ext cx="5674783" cy="2662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34017" y="6437314"/>
            <a:ext cx="9412816" cy="3063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0960100" y="6224588"/>
            <a:ext cx="908051" cy="457200"/>
          </a:xfrm>
        </p:spPr>
        <p:txBody>
          <a:bodyPr/>
          <a:lstStyle>
            <a:lvl1pPr>
              <a:defRPr/>
            </a:lvl1pPr>
          </a:lstStyle>
          <a:p>
            <a:fld id="{CFB09698-D24B-4FA2-91E2-7BC7A8166B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0856685" y="0"/>
            <a:ext cx="1335315" cy="1030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18" y="173038"/>
            <a:ext cx="9552516" cy="412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9767" y="885826"/>
            <a:ext cx="11552767" cy="54768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34017" y="6437314"/>
            <a:ext cx="9412816" cy="3063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60100" y="6224588"/>
            <a:ext cx="908051" cy="457200"/>
          </a:xfrm>
        </p:spPr>
        <p:txBody>
          <a:bodyPr/>
          <a:lstStyle>
            <a:lvl1pPr>
              <a:defRPr/>
            </a:lvl1pPr>
          </a:lstStyle>
          <a:p>
            <a:fld id="{B081EA10-1DC6-4AF3-B236-A2410807FF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0856685" y="0"/>
            <a:ext cx="1335315" cy="1030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18" y="173038"/>
            <a:ext cx="9552516" cy="412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9767" y="885826"/>
            <a:ext cx="5674784" cy="5476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751" y="885826"/>
            <a:ext cx="5674783" cy="5476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234017" y="6437314"/>
            <a:ext cx="9412816" cy="3063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60100" y="6224588"/>
            <a:ext cx="908051" cy="457200"/>
          </a:xfrm>
        </p:spPr>
        <p:txBody>
          <a:bodyPr/>
          <a:lstStyle>
            <a:lvl1pPr>
              <a:defRPr/>
            </a:lvl1pPr>
          </a:lstStyle>
          <a:p>
            <a:fld id="{4FEF57F4-E7A5-4764-B1BA-DA372C2B7A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0856685" y="0"/>
            <a:ext cx="1335315" cy="1030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376" y="365125"/>
            <a:ext cx="11012424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50848"/>
            <a:ext cx="11484864" cy="47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F387-A53B-4E02-9C25-41F77AF17EFE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2987" y="39756"/>
            <a:ext cx="1809257" cy="618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4395"/>
            <a:ext cx="12192000" cy="5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9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9904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Sistem</a:t>
            </a:r>
            <a:r>
              <a:rPr lang="en-US" sz="5400" dirty="0" smtClean="0"/>
              <a:t> </a:t>
            </a:r>
            <a:r>
              <a:rPr lang="en-US" sz="5400" dirty="0" err="1" smtClean="0"/>
              <a:t>Komunikasi</a:t>
            </a:r>
            <a:r>
              <a:rPr lang="en-US" sz="5400" dirty="0" smtClean="0"/>
              <a:t> 1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sz="10000" b="1" dirty="0" err="1" smtClean="0"/>
              <a:t>Bab</a:t>
            </a:r>
            <a:r>
              <a:rPr lang="en-US" sz="10000" b="1" dirty="0" smtClean="0"/>
              <a:t> 4</a:t>
            </a:r>
          </a:p>
          <a:p>
            <a:r>
              <a:rPr lang="en-US" sz="10000" b="1" dirty="0" smtClean="0"/>
              <a:t>Frequency Modulation (FM)</a:t>
            </a:r>
            <a:endParaRPr lang="en-US" sz="10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288F5-4075-4F82-A93B-6B5F058AFB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Bandwidth FM</a:t>
            </a: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9767" y="885826"/>
            <a:ext cx="11381317" cy="5476875"/>
          </a:xfrm>
        </p:spPr>
        <p:txBody>
          <a:bodyPr/>
          <a:lstStyle/>
          <a:p>
            <a:pPr algn="just"/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diasumsikan</a:t>
            </a:r>
            <a:r>
              <a:rPr lang="en-US" sz="2800" dirty="0" smtClean="0"/>
              <a:t> info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single tone,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persamaan</a:t>
            </a:r>
            <a:r>
              <a:rPr lang="en-US" sz="2800" dirty="0" smtClean="0"/>
              <a:t> FM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Persamaan</a:t>
            </a:r>
            <a:r>
              <a:rPr lang="en-US" sz="2800" dirty="0" smtClean="0"/>
              <a:t> </a:t>
            </a:r>
            <a:r>
              <a:rPr lang="en-US" sz="2800" dirty="0" err="1" smtClean="0"/>
              <a:t>tsb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dijabarkan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sbb</a:t>
            </a:r>
            <a:r>
              <a:rPr lang="en-US" sz="2800" dirty="0" smtClean="0"/>
              <a:t> :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lvl="1" algn="just"/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J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(</a:t>
            </a:r>
            <a:r>
              <a:rPr lang="el-GR" sz="2400" dirty="0" smtClean="0"/>
              <a:t>β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bessel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disediakan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endParaRPr lang="el-GR" sz="2400" dirty="0" smtClean="0"/>
          </a:p>
          <a:p>
            <a:pPr algn="just"/>
            <a:endParaRPr lang="en-US" sz="2800" dirty="0" smtClean="0"/>
          </a:p>
          <a:p>
            <a:pPr lvl="1" algn="just"/>
            <a:endParaRPr lang="en-US" sz="24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lvl="1" algn="just">
              <a:buFont typeface="Wingdings" pitchFamily="2" charset="2"/>
              <a:buNone/>
            </a:pPr>
            <a:endParaRPr lang="en-US" sz="2400" dirty="0"/>
          </a:p>
        </p:txBody>
      </p:sp>
      <p:graphicFrame>
        <p:nvGraphicFramePr>
          <p:cNvPr id="174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81251" y="1611631"/>
          <a:ext cx="7078133" cy="593725"/>
        </p:xfrm>
        <a:graphic>
          <a:graphicData uri="http://schemas.openxmlformats.org/presentationml/2006/ole">
            <p:oleObj spid="_x0000_s34822" name="Equation" r:id="rId4" imgW="2044700" imgH="228600" progId="Equation.3">
              <p:embed/>
            </p:oleObj>
          </a:graphicData>
        </a:graphic>
      </p:graphicFrame>
      <p:graphicFrame>
        <p:nvGraphicFramePr>
          <p:cNvPr id="17408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65450" y="3221038"/>
          <a:ext cx="6745288" cy="1281112"/>
        </p:xfrm>
        <a:graphic>
          <a:graphicData uri="http://schemas.openxmlformats.org/presentationml/2006/ole">
            <p:oleObj spid="_x0000_s34823" name="Equation" r:id="rId5" imgW="22733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C08DE60B-E933-4DEF-A78F-07D367BC665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98160"/>
            <a:ext cx="12269171" cy="4657942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0000"/>
                </a:solidFill>
              </a:rPr>
              <a:t>Grafik Fungsi Bessel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4209" y="5950860"/>
            <a:ext cx="522515" cy="369332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sym typeface="Symbol"/>
              </a:rPr>
              <a:t>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2148115" y="740228"/>
            <a:ext cx="8766640" cy="2365830"/>
            <a:chOff x="1611086" y="740228"/>
            <a:chExt cx="6574980" cy="236583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725419" y="740228"/>
              <a:ext cx="4460647" cy="132343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Garamond" pitchFamily="18" charset="0"/>
                </a:rPr>
                <a:t>J</a:t>
              </a:r>
              <a:r>
                <a:rPr lang="en-US" sz="2000" baseline="-25000" dirty="0">
                  <a:latin typeface="Garamond" pitchFamily="18" charset="0"/>
                </a:rPr>
                <a:t>0</a:t>
              </a:r>
              <a:r>
                <a:rPr lang="en-US" sz="2000" dirty="0">
                  <a:latin typeface="Garamond" pitchFamily="18" charset="0"/>
                </a:rPr>
                <a:t>(</a:t>
              </a:r>
              <a:r>
                <a:rPr lang="el-GR" sz="2000" dirty="0">
                  <a:latin typeface="Garamond" pitchFamily="18" charset="0"/>
                </a:rPr>
                <a:t>β</a:t>
              </a:r>
              <a:r>
                <a:rPr lang="en-US" sz="2000" dirty="0">
                  <a:latin typeface="Garamond" pitchFamily="18" charset="0"/>
                </a:rPr>
                <a:t>) = </a:t>
              </a:r>
              <a:r>
                <a:rPr lang="en-US" sz="2000" dirty="0" err="1">
                  <a:latin typeface="Garamond" pitchFamily="18" charset="0"/>
                </a:rPr>
                <a:t>komponen</a:t>
              </a:r>
              <a:r>
                <a:rPr lang="en-US" sz="2000" dirty="0">
                  <a:latin typeface="Garamond" pitchFamily="18" charset="0"/>
                </a:rPr>
                <a:t> carrier</a:t>
              </a:r>
            </a:p>
            <a:p>
              <a:r>
                <a:rPr lang="en-US" sz="2000" dirty="0">
                  <a:latin typeface="Garamond" pitchFamily="18" charset="0"/>
                </a:rPr>
                <a:t>J</a:t>
              </a:r>
              <a:r>
                <a:rPr lang="en-US" sz="2000" baseline="-25000" dirty="0">
                  <a:latin typeface="Garamond" pitchFamily="18" charset="0"/>
                </a:rPr>
                <a:t>1</a:t>
              </a:r>
              <a:r>
                <a:rPr lang="en-US" sz="2000" dirty="0">
                  <a:latin typeface="Garamond" pitchFamily="18" charset="0"/>
                </a:rPr>
                <a:t>(</a:t>
              </a:r>
              <a:r>
                <a:rPr lang="el-GR" sz="2000" dirty="0">
                  <a:latin typeface="Garamond" pitchFamily="18" charset="0"/>
                </a:rPr>
                <a:t>β</a:t>
              </a:r>
              <a:r>
                <a:rPr lang="en-US" sz="2000" dirty="0">
                  <a:latin typeface="Garamond" pitchFamily="18" charset="0"/>
                </a:rPr>
                <a:t>) = </a:t>
              </a:r>
              <a:r>
                <a:rPr lang="en-US" sz="2000" dirty="0" err="1">
                  <a:latin typeface="Garamond" pitchFamily="18" charset="0"/>
                </a:rPr>
                <a:t>komponen</a:t>
              </a:r>
              <a:r>
                <a:rPr lang="en-US" sz="2000" dirty="0">
                  <a:latin typeface="Garamond" pitchFamily="18" charset="0"/>
                </a:rPr>
                <a:t> sideband </a:t>
              </a:r>
              <a:r>
                <a:rPr lang="en-US" sz="2000" dirty="0" err="1">
                  <a:latin typeface="Garamond" pitchFamily="18" charset="0"/>
                </a:rPr>
                <a:t>pertama</a:t>
              </a:r>
              <a:endParaRPr lang="en-US" sz="2000" dirty="0">
                <a:latin typeface="Garamond" pitchFamily="18" charset="0"/>
              </a:endParaRPr>
            </a:p>
            <a:p>
              <a:r>
                <a:rPr lang="en-US" sz="2000" dirty="0">
                  <a:latin typeface="Garamond" pitchFamily="18" charset="0"/>
                </a:rPr>
                <a:t>J</a:t>
              </a:r>
              <a:r>
                <a:rPr lang="en-US" sz="2000" baseline="-25000" dirty="0">
                  <a:latin typeface="Garamond" pitchFamily="18" charset="0"/>
                </a:rPr>
                <a:t>2</a:t>
              </a:r>
              <a:r>
                <a:rPr lang="en-US" sz="2000" dirty="0">
                  <a:latin typeface="Garamond" pitchFamily="18" charset="0"/>
                </a:rPr>
                <a:t>(</a:t>
              </a:r>
              <a:r>
                <a:rPr lang="el-GR" sz="2000" dirty="0">
                  <a:latin typeface="Garamond" pitchFamily="18" charset="0"/>
                </a:rPr>
                <a:t>β</a:t>
              </a:r>
              <a:r>
                <a:rPr lang="en-US" sz="2000" dirty="0">
                  <a:latin typeface="Garamond" pitchFamily="18" charset="0"/>
                </a:rPr>
                <a:t>) = </a:t>
              </a:r>
              <a:r>
                <a:rPr lang="en-US" sz="2000" dirty="0" err="1">
                  <a:latin typeface="Garamond" pitchFamily="18" charset="0"/>
                </a:rPr>
                <a:t>komponen</a:t>
              </a:r>
              <a:r>
                <a:rPr lang="en-US" sz="2000" dirty="0">
                  <a:latin typeface="Garamond" pitchFamily="18" charset="0"/>
                </a:rPr>
                <a:t> sideband </a:t>
              </a:r>
              <a:r>
                <a:rPr lang="en-US" sz="2000" dirty="0" err="1">
                  <a:latin typeface="Garamond" pitchFamily="18" charset="0"/>
                </a:rPr>
                <a:t>kedua</a:t>
              </a:r>
              <a:endParaRPr lang="en-US" sz="2000" dirty="0">
                <a:latin typeface="Garamond" pitchFamily="18" charset="0"/>
              </a:endParaRPr>
            </a:p>
            <a:p>
              <a:r>
                <a:rPr lang="en-US" sz="2000" dirty="0">
                  <a:latin typeface="Garamond" pitchFamily="18" charset="0"/>
                </a:rPr>
                <a:t>	..</a:t>
              </a:r>
              <a:r>
                <a:rPr lang="en-US" sz="2000" dirty="0" err="1">
                  <a:latin typeface="Garamond" pitchFamily="18" charset="0"/>
                </a:rPr>
                <a:t>dst</a:t>
              </a:r>
              <a:r>
                <a:rPr lang="en-US" sz="2000" dirty="0">
                  <a:latin typeface="Garamond" pitchFamily="18" charset="0"/>
                </a:rPr>
                <a:t>…</a:t>
              </a:r>
              <a:endParaRPr lang="el-GR" sz="2000" dirty="0">
                <a:latin typeface="Garamond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1611086" y="1059543"/>
              <a:ext cx="2119085" cy="9869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endCxn id="10" idx="1"/>
            </p:cNvCxnSpPr>
            <p:nvPr/>
          </p:nvCxnSpPr>
          <p:spPr bwMode="auto">
            <a:xfrm rot="5400000" flipH="1" flipV="1">
              <a:off x="2440311" y="1617752"/>
              <a:ext cx="1500911" cy="10693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3135087" y="2249715"/>
              <a:ext cx="1407885" cy="3048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F83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3B04B-0CF2-4231-AEA4-79C3CB6BFD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Tabel fungsi Bessel: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19219" name="Group 83"/>
          <p:cNvGraphicFramePr>
            <a:graphicFrameLocks noGrp="1"/>
          </p:cNvGraphicFramePr>
          <p:nvPr>
            <p:ph idx="1"/>
          </p:nvPr>
        </p:nvGraphicFramePr>
        <p:xfrm>
          <a:off x="249767" y="885826"/>
          <a:ext cx="11552767" cy="5476877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8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3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67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3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88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0.577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0.353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-0.260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0.486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0.132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-0.397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-0.066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0.364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0.281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0.132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Tabel fungsi Bessel: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C08DE60B-E933-4DEF-A78F-07D367BC665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15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9" y="1016000"/>
            <a:ext cx="12119481" cy="523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7"/>
          <p:cNvGrpSpPr/>
          <p:nvPr/>
        </p:nvGrpSpPr>
        <p:grpSpPr>
          <a:xfrm>
            <a:off x="38704" y="1364345"/>
            <a:ext cx="7044269" cy="799253"/>
            <a:chOff x="29028" y="1364344"/>
            <a:chExt cx="5283202" cy="799253"/>
          </a:xfrm>
        </p:grpSpPr>
        <p:sp>
          <p:nvSpPr>
            <p:cNvPr id="6" name="TextBox 5"/>
            <p:cNvSpPr txBox="1"/>
            <p:nvPr/>
          </p:nvSpPr>
          <p:spPr>
            <a:xfrm>
              <a:off x="4267201" y="1364344"/>
              <a:ext cx="1045029" cy="400110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2000" b="1" baseline="-25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)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28" y="1763487"/>
              <a:ext cx="696686" cy="400110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n \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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562484BF-DCDA-4B74-9A1B-D1CFE55852F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Bandwidth FM</a:t>
            </a: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50938"/>
            <a:ext cx="10972800" cy="5527675"/>
          </a:xfrm>
        </p:spPr>
        <p:txBody>
          <a:bodyPr/>
          <a:lstStyle/>
          <a:p>
            <a:pPr algn="just"/>
            <a:r>
              <a:rPr lang="en-US" sz="2400" smtClean="0"/>
              <a:t>Fungsi bessel merepresentasikan sideband – sideband yang ditempatkan diantara frekuensi carrier dan terletak pada frekuensi informasi dan kelipatannya.</a:t>
            </a:r>
          </a:p>
          <a:p>
            <a:pPr algn="just"/>
            <a:r>
              <a:rPr lang="en-US" sz="2400" smtClean="0"/>
              <a:t>Jumlah sideband pada fungsi bessel tak hingga.</a:t>
            </a:r>
          </a:p>
          <a:p>
            <a:pPr algn="just"/>
            <a:r>
              <a:rPr lang="en-US" sz="2400" smtClean="0"/>
              <a:t>Pada sinyal FM, fungsi bessel menentukan amplituda sinyal carrier dan amplituda sidebandnya.</a:t>
            </a:r>
          </a:p>
          <a:p>
            <a:pPr algn="just"/>
            <a:r>
              <a:rPr lang="en-US" sz="2400" smtClean="0"/>
              <a:t>Sideband yang amplitudanya kurang dari 1%  amplituda carrier, dapat diabaikan.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8E70B565-BB3D-4B36-8161-73F8733DE3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Bandwidth FM</a:t>
            </a:r>
            <a:endParaRPr lang="en-US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smtClean="0"/>
              <a:t>Secara teoritis, bandwidth sinyal FM adalah tak hingga. Hal ini akibat dari fungsi bessel</a:t>
            </a:r>
          </a:p>
          <a:p>
            <a:pPr algn="just">
              <a:lnSpc>
                <a:spcPct val="80000"/>
              </a:lnSpc>
            </a:pPr>
            <a:r>
              <a:rPr lang="en-US" altLang="en-US" sz="2400" smtClean="0"/>
              <a:t>Untuk pendekatan, maka bandwidth FM didekati dengan BANDWIDTH CARSON :</a:t>
            </a:r>
          </a:p>
          <a:p>
            <a:pPr algn="just">
              <a:lnSpc>
                <a:spcPct val="80000"/>
              </a:lnSpc>
            </a:pPr>
            <a:endParaRPr lang="en-US" altLang="en-US" sz="2400" smtClean="0"/>
          </a:p>
          <a:p>
            <a:pPr lvl="4" algn="just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lvl="1" algn="just">
              <a:lnSpc>
                <a:spcPct val="80000"/>
              </a:lnSpc>
            </a:pPr>
            <a:endParaRPr lang="en-US" altLang="en-US" sz="2400" smtClean="0"/>
          </a:p>
          <a:p>
            <a:pPr lvl="1" algn="just">
              <a:lnSpc>
                <a:spcPct val="80000"/>
              </a:lnSpc>
            </a:pPr>
            <a:r>
              <a:rPr lang="en-US" altLang="en-US" sz="2400" smtClean="0"/>
              <a:t>Pada BANDWIDTH CARSON kandungan energi sinyal FM adalah 99 % dari kandungan energi total sinyal FM</a:t>
            </a:r>
          </a:p>
          <a:p>
            <a:pPr lvl="1" algn="just">
              <a:lnSpc>
                <a:spcPct val="80000"/>
              </a:lnSpc>
            </a:pPr>
            <a:r>
              <a:rPr lang="el-GR" altLang="en-US" sz="2400" i="1" smtClean="0">
                <a:latin typeface="Times New Roman" pitchFamily="18" charset="0"/>
                <a:cs typeface="Arial" charset="0"/>
              </a:rPr>
              <a:t>Δ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2400" smtClean="0">
                <a:cs typeface="Arial" charset="0"/>
              </a:rPr>
              <a:t> = deviasi frekuensi maksimum (untuk informasi sinyal sembarang)</a:t>
            </a:r>
          </a:p>
          <a:p>
            <a:pPr lvl="1" algn="just">
              <a:lnSpc>
                <a:spcPct val="80000"/>
              </a:lnSpc>
            </a:pPr>
            <a:r>
              <a:rPr lang="el-GR" altLang="en-US" sz="2400" i="1" smtClean="0">
                <a:latin typeface="Times New Roman" pitchFamily="18" charset="0"/>
                <a:cs typeface="Arial" charset="0"/>
              </a:rPr>
              <a:t>Δ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2400" smtClean="0">
                <a:cs typeface="Arial" charset="0"/>
              </a:rPr>
              <a:t> = deviasi frekuensi (untuk informasi sinyal single tone)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fm</a:t>
            </a:r>
            <a:r>
              <a:rPr lang="en-US" altLang="en-US" sz="2400" smtClean="0">
                <a:cs typeface="Arial" charset="0"/>
              </a:rPr>
              <a:t> = frekuensi pemodulasi/informasi maksimum (untuk informasi sinyal sembarang)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fm</a:t>
            </a:r>
            <a:r>
              <a:rPr lang="en-US" altLang="en-US" sz="2400" smtClean="0">
                <a:cs typeface="Arial" charset="0"/>
              </a:rPr>
              <a:t> = frekuensi pemodulasi/informasi (untuk informasi sinyal single tone)</a:t>
            </a:r>
            <a:endParaRPr lang="el-GR" altLang="en-US" sz="2400" dirty="0">
              <a:cs typeface="Arial" charset="0"/>
            </a:endParaRP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724151" y="2717165"/>
            <a:ext cx="7106859" cy="5794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000000"/>
                </a:solidFill>
                <a:latin typeface="Garamond" pitchFamily="18" charset="0"/>
              </a:rPr>
              <a:t>BW = 2 (∆f + f</a:t>
            </a:r>
            <a:r>
              <a:rPr lang="en-US" sz="3200" i="1" baseline="-25000" dirty="0">
                <a:solidFill>
                  <a:srgbClr val="000000"/>
                </a:solidFill>
                <a:latin typeface="Garamond" pitchFamily="18" charset="0"/>
              </a:rPr>
              <a:t>m</a:t>
            </a:r>
            <a:r>
              <a:rPr lang="en-US" sz="3200" i="1" dirty="0">
                <a:solidFill>
                  <a:srgbClr val="000000"/>
                </a:solidFill>
                <a:latin typeface="Garamond" pitchFamily="18" charset="0"/>
              </a:rPr>
              <a:t>) = 2f</a:t>
            </a:r>
            <a:r>
              <a:rPr lang="en-US" sz="3200" i="1" baseline="-25000" dirty="0">
                <a:solidFill>
                  <a:srgbClr val="000000"/>
                </a:solidFill>
                <a:latin typeface="Garamond" pitchFamily="18" charset="0"/>
              </a:rPr>
              <a:t>m</a:t>
            </a:r>
            <a:r>
              <a:rPr lang="en-US" sz="3200" i="1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l-GR" sz="3200" i="1" dirty="0">
                <a:solidFill>
                  <a:srgbClr val="000000"/>
                </a:solidFill>
                <a:latin typeface="Garamond" pitchFamily="18" charset="0"/>
              </a:rPr>
              <a:t>β</a:t>
            </a:r>
            <a:r>
              <a:rPr lang="en-US" sz="3200" i="1" dirty="0">
                <a:solidFill>
                  <a:srgbClr val="000000"/>
                </a:solidFill>
                <a:latin typeface="Garamond" pitchFamily="18" charset="0"/>
              </a:rPr>
              <a:t>+1)</a:t>
            </a:r>
            <a:endParaRPr lang="el-GR" sz="3200" i="1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F83E141B-312D-46C1-A528-C18E027665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Spektrum Frekuensi FM</a:t>
            </a:r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>
            <a:off x="468123" y="757899"/>
            <a:ext cx="11104600" cy="5599358"/>
            <a:chOff x="571472" y="785794"/>
            <a:chExt cx="8353425" cy="583247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472" y="785794"/>
              <a:ext cx="8353425" cy="583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38158" y="1142984"/>
              <a:ext cx="642942" cy="673240"/>
            </a:xfrm>
            <a:prstGeom prst="rect">
              <a:avLst/>
            </a:prstGeom>
            <a:solidFill>
              <a:srgbClr val="EFEFA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ym typeface="Symbol"/>
                </a:rPr>
                <a:t>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9596" y="2643182"/>
              <a:ext cx="642942" cy="673240"/>
            </a:xfrm>
            <a:prstGeom prst="rect">
              <a:avLst/>
            </a:prstGeom>
            <a:solidFill>
              <a:srgbClr val="EFEFA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ym typeface="Symbol"/>
                </a:rPr>
                <a:t></a:t>
              </a:r>
              <a:endParaRPr lang="en-US" sz="3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158" y="3857627"/>
              <a:ext cx="642942" cy="673240"/>
            </a:xfrm>
            <a:prstGeom prst="rect">
              <a:avLst/>
            </a:prstGeom>
            <a:solidFill>
              <a:srgbClr val="EFEFA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ym typeface="Symbol"/>
                </a:rPr>
                <a:t></a:t>
              </a:r>
              <a:endParaRPr lang="en-US" sz="3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158" y="5143512"/>
              <a:ext cx="642942" cy="673240"/>
            </a:xfrm>
            <a:prstGeom prst="rect">
              <a:avLst/>
            </a:prstGeom>
            <a:solidFill>
              <a:srgbClr val="EFEFA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ym typeface="Symbol"/>
                </a:rPr>
                <a:t></a:t>
              </a:r>
              <a:endParaRPr lang="en-US" sz="3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8A96156B-3C37-498D-8AEB-29CF40203B8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Spektrum Frekuensi FM</a:t>
            </a:r>
            <a:endParaRPr lang="en-US"/>
          </a:p>
        </p:txBody>
      </p:sp>
      <p:graphicFrame>
        <p:nvGraphicFramePr>
          <p:cNvPr id="1792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77951" y="1501775"/>
          <a:ext cx="8841316" cy="4794250"/>
        </p:xfrm>
        <a:graphic>
          <a:graphicData uri="http://schemas.openxmlformats.org/presentationml/2006/ole">
            <p:oleObj spid="_x0000_s35844" name="Document" r:id="rId4" imgW="3904179" imgH="282331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DC70A05D-04CF-4AD2-9793-A33AEB4B05F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Latihan soal:</a:t>
            </a:r>
            <a:endParaRPr lang="en-US" sz="320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lnSpc>
                <a:spcPct val="90000"/>
              </a:lnSpc>
              <a:buClr>
                <a:srgbClr val="9900CC"/>
              </a:buClr>
              <a:buSzPct val="105000"/>
              <a:buFont typeface="Wingdings" pitchFamily="2" charset="2"/>
              <a:buAutoNum type="arabicPeriod"/>
            </a:pPr>
            <a:r>
              <a:rPr lang="en-US" altLang="en-US" sz="2400" smtClean="0"/>
              <a:t>Hitung index modulasi dan bandwidth sinyal FM, jika deviasi frekuensi FM = 75 KHz dan sinyal pemodulasi ber-frekuensi  15 khz</a:t>
            </a:r>
          </a:p>
          <a:p>
            <a:pPr marL="609600" indent="-609600">
              <a:lnSpc>
                <a:spcPct val="90000"/>
              </a:lnSpc>
              <a:buClr>
                <a:srgbClr val="9900CC"/>
              </a:buClr>
              <a:buSzPct val="105000"/>
              <a:buFont typeface="Wingdings" pitchFamily="2" charset="2"/>
              <a:buAutoNum type="arabicPeriod"/>
            </a:pPr>
            <a:endParaRPr lang="en-US" sz="2400" smtClean="0"/>
          </a:p>
          <a:p>
            <a:pPr marL="609600" indent="-609600">
              <a:lnSpc>
                <a:spcPct val="90000"/>
              </a:lnSpc>
              <a:buClr>
                <a:srgbClr val="9900CC"/>
              </a:buClr>
              <a:buSzPct val="105000"/>
              <a:buFont typeface="Wingdings" pitchFamily="2" charset="2"/>
              <a:buAutoNum type="arabicPeriod"/>
            </a:pPr>
            <a:r>
              <a:rPr lang="id-ID" sz="2400" smtClean="0"/>
              <a:t>Suatu modulator FM mempunyai sinyal pembawa </a:t>
            </a:r>
            <a:r>
              <a:rPr lang="id-ID" sz="2400" b="1" smtClean="0"/>
              <a:t>Vc(t) = 20 Cos(2</a:t>
            </a:r>
            <a:r>
              <a:rPr lang="id-ID" sz="2400" b="1" smtClean="0">
                <a:sym typeface="Symbol" pitchFamily="18" charset="2"/>
              </a:rPr>
              <a:t></a:t>
            </a:r>
            <a:r>
              <a:rPr lang="id-ID" sz="2400" b="1" smtClean="0"/>
              <a:t>.10</a:t>
            </a:r>
            <a:r>
              <a:rPr lang="id-ID" sz="2400" b="1" baseline="30000" smtClean="0"/>
              <a:t>8</a:t>
            </a:r>
            <a:r>
              <a:rPr lang="id-ID" sz="2400" b="1" smtClean="0"/>
              <a:t>t)</a:t>
            </a:r>
            <a:r>
              <a:rPr lang="id-ID" sz="2400" smtClean="0"/>
              <a:t> volt. Sinyal FM yang terjadi akan mengalami “</a:t>
            </a:r>
            <a:r>
              <a:rPr lang="id-ID" sz="2400" b="1" i="1" smtClean="0"/>
              <a:t>Null Carrier pertama</a:t>
            </a:r>
            <a:r>
              <a:rPr lang="id-ID" sz="2400" smtClean="0"/>
              <a:t> “ jika diberi informasi </a:t>
            </a:r>
            <a:r>
              <a:rPr lang="id-ID" sz="2400" b="1" smtClean="0"/>
              <a:t>Vs(t) = 2 Cos(</a:t>
            </a:r>
            <a:r>
              <a:rPr lang="id-ID" sz="2400" b="1" smtClean="0">
                <a:sym typeface="Symbol" pitchFamily="18" charset="2"/>
              </a:rPr>
              <a:t></a:t>
            </a:r>
            <a:r>
              <a:rPr lang="id-ID" sz="2400" b="1" smtClean="0"/>
              <a:t>.10</a:t>
            </a:r>
            <a:r>
              <a:rPr lang="id-ID" sz="2400" b="1" baseline="30000" smtClean="0"/>
              <a:t>4</a:t>
            </a:r>
            <a:r>
              <a:rPr lang="id-ID" sz="2400" b="1" smtClean="0"/>
              <a:t>t)</a:t>
            </a:r>
            <a:r>
              <a:rPr lang="id-ID" sz="2400" smtClean="0"/>
              <a:t> volt.</a:t>
            </a:r>
          </a:p>
          <a:p>
            <a:pPr marL="990600" lvl="1" indent="-533400">
              <a:lnSpc>
                <a:spcPct val="90000"/>
              </a:lnSpc>
              <a:buClr>
                <a:srgbClr val="993300"/>
              </a:buClr>
              <a:buSzPct val="105000"/>
              <a:buFont typeface="Wingdings" pitchFamily="2" charset="2"/>
              <a:buAutoNum type="alphaLcPeriod"/>
            </a:pPr>
            <a:r>
              <a:rPr lang="id-ID" sz="2000" smtClean="0"/>
              <a:t>Hitung deviasi frekuensi </a:t>
            </a:r>
            <a:r>
              <a:rPr lang="id-ID" sz="2000" b="1" smtClean="0"/>
              <a:t>(</a:t>
            </a:r>
            <a:r>
              <a:rPr lang="id-ID" sz="2000" b="1" smtClean="0">
                <a:sym typeface="Symbol" pitchFamily="18" charset="2"/>
              </a:rPr>
              <a:t></a:t>
            </a:r>
            <a:r>
              <a:rPr lang="id-ID" sz="2000" b="1" smtClean="0"/>
              <a:t>f)</a:t>
            </a:r>
            <a:r>
              <a:rPr lang="id-ID" sz="2000" smtClean="0"/>
              <a:t>, Bandwidth Carlson </a:t>
            </a:r>
            <a:r>
              <a:rPr lang="id-ID" sz="2000" b="1" smtClean="0"/>
              <a:t>(BWc)</a:t>
            </a:r>
            <a:r>
              <a:rPr lang="id-ID" sz="2000" smtClean="0"/>
              <a:t> dan daya sinyal FM pada kondisi tersebut!</a:t>
            </a:r>
          </a:p>
          <a:p>
            <a:pPr marL="990600" lvl="1" indent="-533400">
              <a:lnSpc>
                <a:spcPct val="90000"/>
              </a:lnSpc>
              <a:buClr>
                <a:srgbClr val="993300"/>
              </a:buClr>
              <a:buSzPct val="105000"/>
              <a:buFont typeface="Wingdings" pitchFamily="2" charset="2"/>
              <a:buAutoNum type="alphaLcPeriod"/>
            </a:pPr>
            <a:r>
              <a:rPr lang="id-ID" sz="2000" smtClean="0"/>
              <a:t>Gambarkan (sketsalah) spektrum frekuensi sinyal FM di atas!</a:t>
            </a:r>
            <a:endParaRPr lang="en-US" sz="2000" smtClean="0"/>
          </a:p>
          <a:p>
            <a:pPr marL="990600" lvl="1" indent="-533400">
              <a:lnSpc>
                <a:spcPct val="90000"/>
              </a:lnSpc>
              <a:buClr>
                <a:srgbClr val="993300"/>
              </a:buClr>
              <a:buSzPct val="105000"/>
              <a:buFont typeface="Wingdings" pitchFamily="2" charset="2"/>
              <a:buAutoNum type="alphaLcPeriod"/>
            </a:pPr>
            <a:endParaRPr lang="id-ID" sz="2000" smtClean="0"/>
          </a:p>
          <a:p>
            <a:pPr marL="990600" lvl="1" indent="-533400">
              <a:lnSpc>
                <a:spcPct val="90000"/>
              </a:lnSpc>
              <a:buClr>
                <a:srgbClr val="993300"/>
              </a:buClr>
              <a:buSzPct val="105000"/>
              <a:buFont typeface="Wingdings" pitchFamily="2" charset="2"/>
              <a:buNone/>
            </a:pPr>
            <a:r>
              <a:rPr lang="id-ID" sz="2000" smtClean="0"/>
              <a:t>Jika pemodulasi/informasi diubah menjadi </a:t>
            </a:r>
            <a:r>
              <a:rPr lang="id-ID" sz="2000" b="1" smtClean="0"/>
              <a:t>Vs’(t) = 4 Cos(24</a:t>
            </a:r>
            <a:r>
              <a:rPr lang="id-ID" sz="2000" b="1" smtClean="0">
                <a:sym typeface="Symbol" pitchFamily="18" charset="2"/>
              </a:rPr>
              <a:t></a:t>
            </a:r>
            <a:r>
              <a:rPr lang="id-ID" sz="2000" b="1" smtClean="0"/>
              <a:t>.10</a:t>
            </a:r>
            <a:r>
              <a:rPr lang="id-ID" sz="2000" b="1" baseline="30000" smtClean="0"/>
              <a:t>3</a:t>
            </a:r>
            <a:r>
              <a:rPr lang="id-ID" sz="2000" b="1" smtClean="0"/>
              <a:t>t). </a:t>
            </a:r>
            <a:endParaRPr lang="en-US" sz="2000" b="1" smtClean="0"/>
          </a:p>
          <a:p>
            <a:pPr marL="990600" lvl="1" indent="-533400">
              <a:lnSpc>
                <a:spcPct val="90000"/>
              </a:lnSpc>
              <a:buClr>
                <a:srgbClr val="993300"/>
              </a:buClr>
              <a:buSzPct val="105000"/>
              <a:buFont typeface="Wingdings" pitchFamily="2" charset="2"/>
              <a:buAutoNum type="alphaLcPeriod" startAt="3"/>
            </a:pPr>
            <a:r>
              <a:rPr lang="id-ID" sz="2000" smtClean="0"/>
              <a:t>Hitung deviasi frekuensi </a:t>
            </a:r>
            <a:r>
              <a:rPr lang="en-US" sz="2000" smtClean="0"/>
              <a:t>maksimum </a:t>
            </a:r>
            <a:r>
              <a:rPr lang="id-ID" sz="2000" b="1" smtClean="0"/>
              <a:t>(</a:t>
            </a:r>
            <a:r>
              <a:rPr lang="id-ID" sz="2000" b="1" smtClean="0">
                <a:sym typeface="Symbol" pitchFamily="18" charset="2"/>
              </a:rPr>
              <a:t></a:t>
            </a:r>
            <a:r>
              <a:rPr lang="id-ID" sz="2000" b="1" smtClean="0"/>
              <a:t>f), </a:t>
            </a:r>
            <a:r>
              <a:rPr lang="id-ID" sz="2000" smtClean="0"/>
              <a:t>indeks modulasi</a:t>
            </a:r>
            <a:r>
              <a:rPr lang="id-ID" sz="2000" b="1" smtClean="0"/>
              <a:t> ß </a:t>
            </a:r>
            <a:r>
              <a:rPr lang="en-US" sz="2000" b="1" smtClean="0"/>
              <a:t>(</a:t>
            </a:r>
            <a:r>
              <a:rPr lang="en-US" sz="2000" smtClean="0"/>
              <a:t>maksimum)</a:t>
            </a:r>
            <a:r>
              <a:rPr lang="id-ID" sz="2000" b="1" smtClean="0"/>
              <a:t>,</a:t>
            </a:r>
            <a:r>
              <a:rPr lang="id-ID" sz="2000" smtClean="0"/>
              <a:t> Bandwidth Carlson </a:t>
            </a:r>
            <a:r>
              <a:rPr lang="id-ID" sz="2000" b="1" smtClean="0"/>
              <a:t>(BWc)</a:t>
            </a:r>
            <a:r>
              <a:rPr lang="id-ID" sz="2000" smtClean="0"/>
              <a:t> dan daya sinyal FM!</a:t>
            </a:r>
            <a:r>
              <a:rPr lang="en-US" sz="200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12FCFD37-C094-4519-8AC9-A1BEF1AE622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Wideband vs. narrowband FM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NBFM is defined by the condition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∆f&lt;&lt;W (fm)             B</a:t>
            </a:r>
            <a:r>
              <a:rPr lang="en-US" altLang="en-US" baseline="-25000" smtClean="0">
                <a:sym typeface="Symbol" pitchFamily="18" charset="2"/>
              </a:rPr>
              <a:t>FM</a:t>
            </a:r>
            <a:r>
              <a:rPr lang="en-US" altLang="en-US" smtClean="0">
                <a:sym typeface="Symbol" pitchFamily="18" charset="2"/>
              </a:rPr>
              <a:t>=2W=2.fm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This is just like AM. No advantage here</a:t>
            </a:r>
          </a:p>
          <a:p>
            <a:r>
              <a:rPr lang="en-US" altLang="en-US" smtClean="0"/>
              <a:t>WBFM is defined by the condition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∆f&gt;&gt;W (fm)               B</a:t>
            </a:r>
            <a:r>
              <a:rPr lang="en-US" altLang="en-US" baseline="-25000" smtClean="0">
                <a:sym typeface="Symbol" pitchFamily="18" charset="2"/>
              </a:rPr>
              <a:t>FM</a:t>
            </a:r>
            <a:r>
              <a:rPr lang="en-US" altLang="en-US" smtClean="0">
                <a:sym typeface="Symbol" pitchFamily="18" charset="2"/>
              </a:rPr>
              <a:t>=2 ∆f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This is what we have for a true FM signal</a:t>
            </a: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dirty="0"/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4054309" y="1998980"/>
            <a:ext cx="863600" cy="4572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>
            <a:off x="4073907" y="3733800"/>
            <a:ext cx="795867" cy="457200"/>
          </a:xfrm>
          <a:prstGeom prst="rightArrow">
            <a:avLst>
              <a:gd name="adj1" fmla="val 50000"/>
              <a:gd name="adj2" fmla="val 32639"/>
            </a:avLst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F8082-4B5C-4995-975A-141819B616BE}" type="slidenum">
              <a:rPr lang="en-US"/>
              <a:pPr/>
              <a:t>2</a:t>
            </a:fld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11325" y="885826"/>
            <a:ext cx="8421688" cy="547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err="1"/>
              <a:t>Sinyal</a:t>
            </a:r>
            <a:r>
              <a:rPr lang="en-US" altLang="en-US" sz="2000" dirty="0"/>
              <a:t> AM :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kasus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sinyal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9900CC"/>
                </a:solidFill>
              </a:rPr>
              <a:t>AM</a:t>
            </a:r>
            <a:r>
              <a:rPr lang="en-US" altLang="en-US" sz="2000" dirty="0"/>
              <a:t>, </a:t>
            </a:r>
            <a:r>
              <a:rPr lang="en-US" altLang="en-US" sz="2000" dirty="0" err="1">
                <a:solidFill>
                  <a:srgbClr val="9900CC"/>
                </a:solidFill>
              </a:rPr>
              <a:t>amplitudo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sesaat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sinyal</a:t>
            </a:r>
            <a:r>
              <a:rPr lang="en-US" altLang="en-US" sz="2000" dirty="0"/>
              <a:t> AM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berubah</a:t>
            </a:r>
            <a:r>
              <a:rPr lang="en-US" altLang="en-US" sz="2000" dirty="0">
                <a:solidFill>
                  <a:srgbClr val="9900CC"/>
                </a:solidFill>
              </a:rPr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dari</a:t>
            </a:r>
            <a:r>
              <a:rPr lang="en-US" altLang="en-US" sz="2000" dirty="0">
                <a:solidFill>
                  <a:srgbClr val="9900CC"/>
                </a:solidFill>
              </a:rPr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waktu</a:t>
            </a:r>
            <a:r>
              <a:rPr lang="en-US" altLang="en-US" sz="2000" dirty="0">
                <a:solidFill>
                  <a:srgbClr val="9900CC"/>
                </a:solidFill>
              </a:rPr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ke</a:t>
            </a:r>
            <a:r>
              <a:rPr lang="en-US" altLang="en-US" sz="2000" dirty="0">
                <a:solidFill>
                  <a:srgbClr val="9900CC"/>
                </a:solidFill>
              </a:rPr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waktu</a:t>
            </a:r>
            <a:r>
              <a:rPr lang="en-US" altLang="en-US" sz="2000" dirty="0">
                <a:solidFill>
                  <a:srgbClr val="9900CC"/>
                </a:solidFill>
              </a:rPr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sesuai</a:t>
            </a:r>
            <a:r>
              <a:rPr lang="en-US" altLang="en-US" sz="2000" dirty="0">
                <a:solidFill>
                  <a:srgbClr val="9900CC"/>
                </a:solidFill>
              </a:rPr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dengan</a:t>
            </a:r>
            <a:r>
              <a:rPr lang="en-US" altLang="en-US" sz="2000" dirty="0">
                <a:solidFill>
                  <a:srgbClr val="9900CC"/>
                </a:solidFill>
              </a:rPr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sinyal</a:t>
            </a:r>
            <a:r>
              <a:rPr lang="en-US" altLang="en-US" sz="2000" dirty="0">
                <a:solidFill>
                  <a:srgbClr val="9900CC"/>
                </a:solidFill>
              </a:rPr>
              <a:t> </a:t>
            </a:r>
            <a:r>
              <a:rPr lang="en-US" altLang="en-US" sz="2000" dirty="0" err="1">
                <a:solidFill>
                  <a:srgbClr val="9900CC"/>
                </a:solidFill>
              </a:rPr>
              <a:t>informasi</a:t>
            </a:r>
            <a:r>
              <a:rPr lang="en-US" altLang="en-US" sz="2000" dirty="0">
                <a:solidFill>
                  <a:srgbClr val="9900CC"/>
                </a:solidFill>
              </a:rPr>
              <a:t> (</a:t>
            </a:r>
            <a:r>
              <a:rPr lang="en-US" altLang="en-US" sz="2000" dirty="0" err="1">
                <a:solidFill>
                  <a:srgbClr val="9900CC"/>
                </a:solidFill>
              </a:rPr>
              <a:t>pemodulasi</a:t>
            </a:r>
            <a:r>
              <a:rPr lang="en-US" altLang="en-US" sz="2000" dirty="0">
                <a:solidFill>
                  <a:srgbClr val="9900CC"/>
                </a:solidFill>
              </a:rPr>
              <a:t>)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tetapi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frekuensi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sesaat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sinyal</a:t>
            </a:r>
            <a:r>
              <a:rPr lang="en-US" altLang="en-US" sz="2000" dirty="0"/>
              <a:t> AM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tetap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waktu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waktu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frekuensi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sinyal</a:t>
            </a:r>
            <a:r>
              <a:rPr lang="en-US" altLang="en-US" sz="2000" dirty="0"/>
              <a:t> AM </a:t>
            </a:r>
            <a:r>
              <a:rPr lang="en-US" altLang="en-US" sz="2000" dirty="0" err="1"/>
              <a:t>itu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sendiri</a:t>
            </a:r>
            <a:r>
              <a:rPr lang="en-US" altLang="en-US" sz="20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kasus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sinyal</a:t>
            </a:r>
            <a:r>
              <a:rPr lang="en-US" altLang="en-US" sz="2000" dirty="0"/>
              <a:t> FM, </a:t>
            </a:r>
            <a:r>
              <a:rPr lang="en-US" altLang="en-US" sz="2000" dirty="0" err="1"/>
              <a:t>frekuensi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sesaat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sinyal</a:t>
            </a:r>
            <a:r>
              <a:rPr lang="en-US" altLang="en-US" sz="2000" dirty="0"/>
              <a:t> FM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waktu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waktu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sesuai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amplitudo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sinyal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informasi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pemodulasi</a:t>
            </a:r>
            <a:r>
              <a:rPr lang="en-US" altLang="en-US" sz="2000" dirty="0"/>
              <a:t>), </a:t>
            </a:r>
            <a:r>
              <a:rPr lang="en-US" altLang="en-US" sz="2000" dirty="0" err="1"/>
              <a:t>tetapi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mempunyai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amplitudo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tetap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waktu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waktu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amplitudo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sinyal</a:t>
            </a:r>
            <a:r>
              <a:rPr lang="en-US" altLang="en-US" sz="2000" dirty="0"/>
              <a:t> FM </a:t>
            </a:r>
            <a:r>
              <a:rPr lang="en-US" altLang="en-US" sz="2000" dirty="0" err="1"/>
              <a:t>itu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sendiri</a:t>
            </a:r>
            <a:r>
              <a:rPr lang="en-US" altLang="en-US" sz="2000" dirty="0"/>
              <a:t>.</a:t>
            </a:r>
          </a:p>
          <a:p>
            <a:pPr algn="just">
              <a:lnSpc>
                <a:spcPct val="90000"/>
              </a:lnSpc>
            </a:pPr>
            <a:endParaRPr lang="en-US" altLang="en-US" sz="2000" dirty="0"/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653407" y="1277258"/>
          <a:ext cx="6768199" cy="651556"/>
        </p:xfrm>
        <a:graphic>
          <a:graphicData uri="http://schemas.openxmlformats.org/presentationml/2006/ole">
            <p:oleObj spid="_x0000_s67588" name="Equation" r:id="rId4" imgW="2374900" imgH="228600" progId="Equation.3">
              <p:embed/>
            </p:oleObj>
          </a:graphicData>
        </a:graphic>
      </p:graphicFrame>
      <p:graphicFrame>
        <p:nvGraphicFramePr>
          <p:cNvPr id="16179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746814441"/>
              </p:ext>
            </p:extLst>
          </p:nvPr>
        </p:nvGraphicFramePr>
        <p:xfrm>
          <a:off x="3048575" y="5086578"/>
          <a:ext cx="5977862" cy="1276123"/>
        </p:xfrm>
        <a:graphic>
          <a:graphicData uri="http://schemas.openxmlformats.org/presentationml/2006/ole">
            <p:oleObj spid="_x0000_s67589" name="Equation" r:id="rId5" imgW="2324100" imgH="508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062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D312D207-E3E8-4D27-ADE8-ED0F5CB0A8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818" y="173038"/>
            <a:ext cx="9552516" cy="71755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>
                <a:solidFill>
                  <a:srgbClr val="FF0000"/>
                </a:solidFill>
              </a:rPr>
              <a:t>Boundary </a:t>
            </a:r>
            <a:br>
              <a:rPr lang="en-US" altLang="en-US" sz="4000" smtClean="0">
                <a:solidFill>
                  <a:srgbClr val="FF0000"/>
                </a:solidFill>
              </a:rPr>
            </a:br>
            <a:r>
              <a:rPr lang="en-US" altLang="en-US" sz="2800" smtClean="0">
                <a:solidFill>
                  <a:srgbClr val="FF0000"/>
                </a:solidFill>
              </a:rPr>
              <a:t>between narrowband and wideband FM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834" y="1381126"/>
            <a:ext cx="11552767" cy="5476875"/>
          </a:xfrm>
        </p:spPr>
        <p:txBody>
          <a:bodyPr/>
          <a:lstStyle/>
          <a:p>
            <a:r>
              <a:rPr lang="en-US" altLang="en-US" dirty="0" smtClean="0"/>
              <a:t>This distinction is controlled by </a:t>
            </a:r>
            <a:r>
              <a:rPr lang="en-US" altLang="en-US" dirty="0" smtClean="0">
                <a:sym typeface="Symbol" pitchFamily="18" charset="2"/>
              </a:rPr>
              <a:t>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 smtClean="0">
                <a:sym typeface="Symbol" pitchFamily="18" charset="2"/>
              </a:rPr>
              <a:t>≥1 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dirty="0" smtClean="0">
                <a:sym typeface="Symbol" pitchFamily="18" charset="2"/>
              </a:rPr>
              <a:t> WBFM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If &lt;1 </a:t>
            </a:r>
            <a:r>
              <a:rPr lang="en-US" altLang="en-US" dirty="0" smtClean="0">
                <a:sym typeface="Wingdings" pitchFamily="2" charset="2"/>
              </a:rPr>
              <a:t> </a:t>
            </a:r>
            <a:r>
              <a:rPr lang="en-US" altLang="en-US" dirty="0" smtClean="0">
                <a:sym typeface="Symbol" pitchFamily="18" charset="2"/>
              </a:rPr>
              <a:t>NBFM</a:t>
            </a:r>
          </a:p>
          <a:p>
            <a:r>
              <a:rPr lang="en-US" altLang="en-US" dirty="0" smtClean="0">
                <a:sym typeface="Symbol" pitchFamily="18" charset="2"/>
              </a:rPr>
              <a:t>Needless to say there is no point for going with NBFM because the signal looks and sounds more like AM </a:t>
            </a: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817" y="434290"/>
            <a:ext cx="10006088" cy="412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</a:rPr>
              <a:t>PEMBANGKITAN SINYAL TERMODULASI SUDUT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7445"/>
            <a:ext cx="10972800" cy="4070350"/>
          </a:xfrm>
        </p:spPr>
        <p:txBody>
          <a:bodyPr/>
          <a:lstStyle/>
          <a:p>
            <a:r>
              <a:rPr lang="en-US" smtClean="0"/>
              <a:t>Modulasi sudut pita sempit </a:t>
            </a:r>
          </a:p>
          <a:p>
            <a:pPr lvl="1" algn="just"/>
            <a:r>
              <a:rPr lang="en-US" smtClean="0"/>
              <a:t>Narrow Band PM</a:t>
            </a:r>
            <a:endParaRPr lang="en-US" dirty="0"/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1678518" y="2704433"/>
          <a:ext cx="8834967" cy="3001962"/>
        </p:xfrm>
        <a:graphic>
          <a:graphicData uri="http://schemas.openxmlformats.org/presentationml/2006/ole">
            <p:oleObj spid="_x0000_s36868" name="Visio" r:id="rId4" imgW="3444002" imgH="1563291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C08DE60B-E933-4DEF-A78F-07D367BC665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3791" y="3962400"/>
            <a:ext cx="6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8463" y="3272989"/>
            <a:ext cx="6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7215" y="4013203"/>
            <a:ext cx="6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2667" y="2605315"/>
            <a:ext cx="6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8191" y="2460172"/>
            <a:ext cx="8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85943" y="3229430"/>
            <a:ext cx="6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412875"/>
            <a:ext cx="11055351" cy="5111750"/>
          </a:xfrm>
        </p:spPr>
        <p:txBody>
          <a:bodyPr/>
          <a:lstStyle/>
          <a:p>
            <a:pPr lvl="1"/>
            <a:r>
              <a:rPr lang="en-US" sz="2400" smtClean="0"/>
              <a:t>Narrow Band FM</a:t>
            </a:r>
          </a:p>
          <a:p>
            <a:pPr lvl="1" algn="ctr">
              <a:buFontTx/>
              <a:buNone/>
            </a:pPr>
            <a:endParaRPr lang="en-US" sz="2400" smtClean="0"/>
          </a:p>
          <a:p>
            <a:pPr lvl="1" algn="ctr">
              <a:buFontTx/>
              <a:buNone/>
            </a:pPr>
            <a:endParaRPr lang="en-US" sz="2400"/>
          </a:p>
        </p:txBody>
      </p:sp>
      <p:graphicFrame>
        <p:nvGraphicFramePr>
          <p:cNvPr id="2058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55133" y="2420938"/>
          <a:ext cx="10382251" cy="2946400"/>
        </p:xfrm>
        <a:graphic>
          <a:graphicData uri="http://schemas.openxmlformats.org/presentationml/2006/ole">
            <p:oleObj spid="_x0000_s37892" name="Visio" r:id="rId4" imgW="4250531" imgH="1608058" progId="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F57F4-E7A5-4764-B1BA-DA372C2B7A2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F57F4-E7A5-4764-B1BA-DA372C2B7A2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 descr="D:\MultiUsers\석1-1\조홍익\3.30-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567" y="27412"/>
            <a:ext cx="9067195" cy="6812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4418" y="142429"/>
            <a:ext cx="10957983" cy="5903913"/>
          </a:xfrm>
        </p:spPr>
        <p:txBody>
          <a:bodyPr/>
          <a:lstStyle/>
          <a:p>
            <a:pPr algn="ctr">
              <a:buNone/>
            </a:pPr>
            <a:r>
              <a:rPr lang="en-US" b="1" smtClean="0">
                <a:solidFill>
                  <a:srgbClr val="FF0000"/>
                </a:solidFill>
              </a:rPr>
              <a:t>Modulasi Sudut Pita Lebar</a:t>
            </a:r>
          </a:p>
          <a:p>
            <a:pPr lvl="1"/>
            <a:r>
              <a:rPr lang="en-US" sz="2400" smtClean="0"/>
              <a:t>Indirect Method</a:t>
            </a:r>
          </a:p>
          <a:p>
            <a:pPr lvl="1" algn="just">
              <a:buFontTx/>
              <a:buNone/>
            </a:pPr>
            <a:r>
              <a:rPr lang="en-US" sz="2400" smtClean="0"/>
              <a:t>	Pada metode ini, sinyal termodulasi sudut pita sempit yang telah diproduksi dikalikan n oleh sebuah multiplier, sehinngga diperoleh sinyal termodulasi sudut pita lebar</a:t>
            </a:r>
          </a:p>
          <a:p>
            <a:pPr lvl="1" algn="just">
              <a:buFontTx/>
              <a:buNone/>
            </a:pPr>
            <a:endParaRPr lang="en-US" sz="2400" smtClean="0"/>
          </a:p>
          <a:p>
            <a:pPr lvl="1" algn="just">
              <a:buFontTx/>
              <a:buNone/>
            </a:pPr>
            <a:endParaRPr lang="en-US" sz="2400" dirty="0"/>
          </a:p>
        </p:txBody>
      </p:sp>
      <p:graphicFrame>
        <p:nvGraphicFramePr>
          <p:cNvPr id="2078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63751" y="3429000"/>
          <a:ext cx="8159749" cy="2185988"/>
        </p:xfrm>
        <a:graphic>
          <a:graphicData uri="http://schemas.openxmlformats.org/presentationml/2006/ole">
            <p:oleObj spid="_x0000_s38916" name="Visio" r:id="rId4" imgW="2862072" imgH="1022604" progId="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F57F4-E7A5-4764-B1BA-DA372C2B7A2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20713"/>
            <a:ext cx="10972800" cy="5510212"/>
          </a:xfrm>
        </p:spPr>
        <p:txBody>
          <a:bodyPr/>
          <a:lstStyle/>
          <a:p>
            <a:pPr lvl="1"/>
            <a:r>
              <a:rPr lang="en-US" smtClean="0"/>
              <a:t>Direct Method</a:t>
            </a:r>
          </a:p>
          <a:p>
            <a:pPr lvl="1" algn="just">
              <a:buFontTx/>
              <a:buNone/>
            </a:pPr>
            <a:r>
              <a:rPr lang="en-US" smtClean="0"/>
              <a:t>	Sinyal pemodulasi (informasi) secara langsung mengontrol sinyal </a:t>
            </a:r>
            <a:r>
              <a:rPr lang="en-US" i="1" smtClean="0"/>
              <a:t>carrier</a:t>
            </a:r>
            <a:r>
              <a:rPr lang="en-US" smtClean="0"/>
              <a:t>, contohnya adalah dengan menggunakan </a:t>
            </a:r>
            <a:r>
              <a:rPr lang="en-US" i="1" smtClean="0"/>
              <a:t>Voltage Controlled Oscillator</a:t>
            </a:r>
            <a:r>
              <a:rPr lang="en-US" smtClean="0"/>
              <a:t> (VCO)</a:t>
            </a:r>
            <a:endParaRPr lang="en-US" i="1" smtClean="0"/>
          </a:p>
          <a:p>
            <a:pPr lvl="1">
              <a:buFontTx/>
              <a:buNone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C08DE60B-E933-4DEF-A78F-07D367BC665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F3285C2C-726A-409D-AACA-053786371AFE}" type="slidenum">
              <a:rPr lang="en-US"/>
              <a:pPr/>
              <a:t>26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FM receiver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FM receiver is similar to the </a:t>
            </a:r>
            <a:r>
              <a:rPr lang="en-US" altLang="en-US" sz="2800" dirty="0" err="1"/>
              <a:t>superheterodyning</a:t>
            </a:r>
            <a:r>
              <a:rPr lang="en-US" altLang="en-US" sz="2800" dirty="0"/>
              <a:t> (down converting) layout:</a:t>
            </a:r>
          </a:p>
        </p:txBody>
      </p:sp>
      <p:sp>
        <p:nvSpPr>
          <p:cNvPr id="210949" name="AutoShape 5"/>
          <p:cNvSpPr>
            <a:spLocks noChangeArrowheads="1"/>
          </p:cNvSpPr>
          <p:nvPr/>
        </p:nvSpPr>
        <p:spPr bwMode="auto">
          <a:xfrm flipV="1">
            <a:off x="1157818" y="2106614"/>
            <a:ext cx="565149" cy="4540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937685" y="3054350"/>
            <a:ext cx="1003300" cy="6746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>
                <a:latin typeface="Times" pitchFamily="18" charset="0"/>
              </a:rPr>
              <a:t>BPF-RF</a:t>
            </a: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931334" y="4100514"/>
            <a:ext cx="1003300" cy="674687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>
                <a:latin typeface="Times" pitchFamily="18" charset="0"/>
              </a:rPr>
              <a:t>mixer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946151" y="5146675"/>
            <a:ext cx="1003300" cy="6746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>
                <a:latin typeface="Times" pitchFamily="18" charset="0"/>
              </a:rPr>
              <a:t>LO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3048001" y="4089400"/>
            <a:ext cx="1003300" cy="6746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600">
                <a:latin typeface="Times" pitchFamily="18" charset="0"/>
              </a:rPr>
              <a:t>BPF-IF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4961467" y="4094164"/>
            <a:ext cx="1206500" cy="674687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>
                <a:latin typeface="Times" pitchFamily="18" charset="0"/>
              </a:rPr>
              <a:t>limiter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7095067" y="4098925"/>
            <a:ext cx="1189567" cy="6746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>
                <a:latin typeface="Times" pitchFamily="18" charset="0"/>
              </a:rPr>
              <a:t>Discrimi-</a:t>
            </a:r>
          </a:p>
          <a:p>
            <a:pPr algn="ctr"/>
            <a:r>
              <a:rPr lang="en-US" altLang="en-US" sz="1400">
                <a:latin typeface="Times" pitchFamily="18" charset="0"/>
              </a:rPr>
              <a:t>nator</a:t>
            </a:r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9144001" y="4103689"/>
            <a:ext cx="1257300" cy="674687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>
                <a:latin typeface="Times" pitchFamily="18" charset="0"/>
              </a:rPr>
              <a:t>Detektor</a:t>
            </a:r>
          </a:p>
          <a:p>
            <a:pPr algn="ctr"/>
            <a:r>
              <a:rPr lang="en-US" altLang="en-US" sz="1400">
                <a:latin typeface="Times" pitchFamily="18" charset="0"/>
              </a:rPr>
              <a:t>selubung</a:t>
            </a: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5181601" y="5156200"/>
            <a:ext cx="1003300" cy="6746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>
                <a:latin typeface="Times" pitchFamily="18" charset="0"/>
              </a:rPr>
              <a:t>DC </a:t>
            </a:r>
          </a:p>
          <a:p>
            <a:pPr algn="ctr"/>
            <a:r>
              <a:rPr lang="en-US" altLang="en-US" sz="1400">
                <a:latin typeface="Times" pitchFamily="18" charset="0"/>
              </a:rPr>
              <a:t>Blocking</a:t>
            </a:r>
          </a:p>
        </p:txBody>
      </p:sp>
      <p:cxnSp>
        <p:nvCxnSpPr>
          <p:cNvPr id="210958" name="AutoShape 14"/>
          <p:cNvCxnSpPr>
            <a:cxnSpLocks noChangeShapeType="1"/>
            <a:stCxn id="210949" idx="0"/>
            <a:endCxn id="210950" idx="0"/>
          </p:cNvCxnSpPr>
          <p:nvPr/>
        </p:nvCxnSpPr>
        <p:spPr bwMode="auto">
          <a:xfrm rot="5400000">
            <a:off x="1202002" y="2807494"/>
            <a:ext cx="474662" cy="0"/>
          </a:xfrm>
          <a:prstGeom prst="straightConnector1">
            <a:avLst/>
          </a:prstGeom>
          <a:noFill/>
          <a:ln w="38100" cap="sq">
            <a:solidFill>
              <a:srgbClr val="002060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210959" name="AutoShape 15"/>
          <p:cNvCxnSpPr>
            <a:cxnSpLocks noChangeShapeType="1"/>
            <a:stCxn id="210950" idx="2"/>
            <a:endCxn id="210951" idx="0"/>
          </p:cNvCxnSpPr>
          <p:nvPr/>
        </p:nvCxnSpPr>
        <p:spPr bwMode="auto">
          <a:xfrm rot="5400000">
            <a:off x="1259946" y="3911601"/>
            <a:ext cx="352425" cy="6349"/>
          </a:xfrm>
          <a:prstGeom prst="bentConnector3">
            <a:avLst>
              <a:gd name="adj1" fmla="val 49551"/>
            </a:avLst>
          </a:prstGeom>
          <a:noFill/>
          <a:ln w="38100" cap="sq">
            <a:solidFill>
              <a:srgbClr val="002060"/>
            </a:solidFill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0960" name="AutoShape 16"/>
          <p:cNvCxnSpPr>
            <a:cxnSpLocks noChangeShapeType="1"/>
            <a:stCxn id="210952" idx="0"/>
            <a:endCxn id="210951" idx="2"/>
          </p:cNvCxnSpPr>
          <p:nvPr/>
        </p:nvCxnSpPr>
        <p:spPr bwMode="auto">
          <a:xfrm rot="5400000" flipH="1">
            <a:off x="1264180" y="4953530"/>
            <a:ext cx="352425" cy="14816"/>
          </a:xfrm>
          <a:prstGeom prst="bentConnector3">
            <a:avLst>
              <a:gd name="adj1" fmla="val 50000"/>
            </a:avLst>
          </a:prstGeom>
          <a:noFill/>
          <a:ln w="38100" cap="sq">
            <a:solidFill>
              <a:srgbClr val="002060"/>
            </a:solidFill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0961" name="AutoShape 17"/>
          <p:cNvCxnSpPr>
            <a:cxnSpLocks noChangeShapeType="1"/>
            <a:stCxn id="210951" idx="3"/>
            <a:endCxn id="210953" idx="1"/>
          </p:cNvCxnSpPr>
          <p:nvPr/>
        </p:nvCxnSpPr>
        <p:spPr bwMode="auto">
          <a:xfrm flipV="1">
            <a:off x="1947334" y="4427538"/>
            <a:ext cx="1087967" cy="11112"/>
          </a:xfrm>
          <a:prstGeom prst="bentConnector3">
            <a:avLst>
              <a:gd name="adj1" fmla="val 50000"/>
            </a:avLst>
          </a:prstGeom>
          <a:noFill/>
          <a:ln w="38100" cap="sq">
            <a:solidFill>
              <a:srgbClr val="002060"/>
            </a:solidFill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0962" name="AutoShape 18"/>
          <p:cNvCxnSpPr>
            <a:cxnSpLocks noChangeShapeType="1"/>
            <a:stCxn id="210953" idx="3"/>
            <a:endCxn id="210954" idx="1"/>
          </p:cNvCxnSpPr>
          <p:nvPr/>
        </p:nvCxnSpPr>
        <p:spPr bwMode="auto">
          <a:xfrm>
            <a:off x="4064001" y="4427538"/>
            <a:ext cx="884767" cy="4762"/>
          </a:xfrm>
          <a:prstGeom prst="bentConnector3">
            <a:avLst>
              <a:gd name="adj1" fmla="val 50000"/>
            </a:avLst>
          </a:prstGeom>
          <a:noFill/>
          <a:ln w="38100" cap="sq">
            <a:solidFill>
              <a:srgbClr val="002060"/>
            </a:solidFill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0963" name="AutoShape 19"/>
          <p:cNvCxnSpPr>
            <a:cxnSpLocks noChangeShapeType="1"/>
            <a:stCxn id="210954" idx="3"/>
            <a:endCxn id="210955" idx="1"/>
          </p:cNvCxnSpPr>
          <p:nvPr/>
        </p:nvCxnSpPr>
        <p:spPr bwMode="auto">
          <a:xfrm>
            <a:off x="6180667" y="4432301"/>
            <a:ext cx="901700" cy="4763"/>
          </a:xfrm>
          <a:prstGeom prst="bentConnector3">
            <a:avLst>
              <a:gd name="adj1" fmla="val 50000"/>
            </a:avLst>
          </a:prstGeom>
          <a:noFill/>
          <a:ln w="38100" cap="sq">
            <a:solidFill>
              <a:srgbClr val="002060"/>
            </a:solidFill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0964" name="AutoShape 20"/>
          <p:cNvCxnSpPr>
            <a:cxnSpLocks noChangeShapeType="1"/>
            <a:stCxn id="210955" idx="3"/>
            <a:endCxn id="210956" idx="1"/>
          </p:cNvCxnSpPr>
          <p:nvPr/>
        </p:nvCxnSpPr>
        <p:spPr bwMode="auto">
          <a:xfrm>
            <a:off x="8297334" y="4437063"/>
            <a:ext cx="833967" cy="4762"/>
          </a:xfrm>
          <a:prstGeom prst="bentConnector3">
            <a:avLst>
              <a:gd name="adj1" fmla="val 50000"/>
            </a:avLst>
          </a:prstGeom>
          <a:noFill/>
          <a:ln w="38100" cap="sq">
            <a:solidFill>
              <a:srgbClr val="002060"/>
            </a:solidFill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0965" name="AutoShape 21"/>
          <p:cNvCxnSpPr>
            <a:cxnSpLocks noChangeShapeType="1"/>
            <a:stCxn id="210956" idx="3"/>
            <a:endCxn id="210957" idx="1"/>
          </p:cNvCxnSpPr>
          <p:nvPr/>
        </p:nvCxnSpPr>
        <p:spPr bwMode="auto">
          <a:xfrm flipH="1">
            <a:off x="5168901" y="4441826"/>
            <a:ext cx="5245100" cy="1052513"/>
          </a:xfrm>
          <a:prstGeom prst="bentConnector5">
            <a:avLst>
              <a:gd name="adj1" fmla="val -5569"/>
              <a:gd name="adj2" fmla="val 49773"/>
              <a:gd name="adj3" fmla="val 105569"/>
            </a:avLst>
          </a:prstGeom>
          <a:noFill/>
          <a:ln w="38100" cap="sq">
            <a:solidFill>
              <a:srgbClr val="002060"/>
            </a:solidFill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10970" name="Line 26"/>
          <p:cNvSpPr>
            <a:spLocks noChangeShapeType="1"/>
          </p:cNvSpPr>
          <p:nvPr/>
        </p:nvSpPr>
        <p:spPr bwMode="auto">
          <a:xfrm>
            <a:off x="6184900" y="5516563"/>
            <a:ext cx="668867" cy="0"/>
          </a:xfrm>
          <a:prstGeom prst="line">
            <a:avLst/>
          </a:prstGeom>
          <a:noFill/>
          <a:ln w="38100" cap="sq">
            <a:solidFill>
              <a:srgbClr val="002060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71" name="Rectangle 27"/>
          <p:cNvSpPr>
            <a:spLocks noChangeArrowheads="1"/>
          </p:cNvSpPr>
          <p:nvPr/>
        </p:nvSpPr>
        <p:spPr bwMode="auto">
          <a:xfrm>
            <a:off x="6163734" y="3289300"/>
            <a:ext cx="1003300" cy="471488"/>
          </a:xfrm>
          <a:prstGeom prst="rect">
            <a:avLst/>
          </a:prstGeom>
          <a:noFill/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Times" pitchFamily="18" charset="0"/>
              </a:rPr>
              <a:t>S</a:t>
            </a:r>
            <a:r>
              <a:rPr lang="en-US" altLang="en-US" sz="1600" b="1" baseline="-25000">
                <a:latin typeface="Times" pitchFamily="18" charset="0"/>
              </a:rPr>
              <a:t>FM</a:t>
            </a:r>
            <a:r>
              <a:rPr lang="en-US" altLang="en-US" sz="1600" b="1">
                <a:latin typeface="Times" pitchFamily="18" charset="0"/>
              </a:rPr>
              <a:t>(t)-IF</a:t>
            </a:r>
          </a:p>
        </p:txBody>
      </p:sp>
      <p:sp>
        <p:nvSpPr>
          <p:cNvPr id="210972" name="Line 28"/>
          <p:cNvSpPr>
            <a:spLocks noChangeShapeType="1"/>
          </p:cNvSpPr>
          <p:nvPr/>
        </p:nvSpPr>
        <p:spPr bwMode="auto">
          <a:xfrm>
            <a:off x="6637867" y="3721100"/>
            <a:ext cx="0" cy="520700"/>
          </a:xfrm>
          <a:prstGeom prst="line">
            <a:avLst/>
          </a:prstGeom>
          <a:noFill/>
          <a:ln w="9525">
            <a:solidFill>
              <a:srgbClr val="9900CC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0973" name="Rectangle 29"/>
          <p:cNvSpPr>
            <a:spLocks noChangeArrowheads="1"/>
          </p:cNvSpPr>
          <p:nvPr/>
        </p:nvSpPr>
        <p:spPr bwMode="auto">
          <a:xfrm>
            <a:off x="8144934" y="3314700"/>
            <a:ext cx="1003300" cy="471488"/>
          </a:xfrm>
          <a:prstGeom prst="rect">
            <a:avLst/>
          </a:prstGeom>
          <a:noFill/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Times" pitchFamily="18" charset="0"/>
              </a:rPr>
              <a:t>S</a:t>
            </a:r>
            <a:r>
              <a:rPr lang="en-US" altLang="en-US" sz="1600" b="1" baseline="30000">
                <a:latin typeface="Times" pitchFamily="18" charset="0"/>
              </a:rPr>
              <a:t>’</a:t>
            </a:r>
            <a:r>
              <a:rPr lang="en-US" altLang="en-US" sz="1600" b="1" baseline="-25000">
                <a:latin typeface="Times" pitchFamily="18" charset="0"/>
              </a:rPr>
              <a:t>FM</a:t>
            </a:r>
            <a:r>
              <a:rPr lang="en-US" altLang="en-US" sz="1600" b="1">
                <a:latin typeface="Times" pitchFamily="18" charset="0"/>
              </a:rPr>
              <a:t>(t)-IF</a:t>
            </a:r>
          </a:p>
        </p:txBody>
      </p:sp>
      <p:sp>
        <p:nvSpPr>
          <p:cNvPr id="210974" name="Line 30"/>
          <p:cNvSpPr>
            <a:spLocks noChangeShapeType="1"/>
          </p:cNvSpPr>
          <p:nvPr/>
        </p:nvSpPr>
        <p:spPr bwMode="auto">
          <a:xfrm>
            <a:off x="8619067" y="3746500"/>
            <a:ext cx="0" cy="520700"/>
          </a:xfrm>
          <a:prstGeom prst="line">
            <a:avLst/>
          </a:prstGeom>
          <a:noFill/>
          <a:ln w="9525">
            <a:solidFill>
              <a:srgbClr val="9900CC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90139" y="256903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38520" y="3722914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1115" y="4738876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5200" y="3955144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09144" y="394063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774093" y="5013250"/>
            <a:ext cx="1364343" cy="923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745063" y="2901422"/>
            <a:ext cx="1364343" cy="923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16200000" flipH="1">
            <a:off x="-284520" y="4853536"/>
            <a:ext cx="2060235" cy="182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Up </a:t>
            </a:r>
            <a:r>
              <a:rPr lang="en-US" dirty="0" smtClean="0">
                <a:solidFill>
                  <a:srgbClr val="FF0000"/>
                </a:solidFill>
              </a:rPr>
              <a:t>Converter (</a:t>
            </a:r>
            <a:r>
              <a:rPr lang="en-US" dirty="0" err="1" smtClean="0">
                <a:solidFill>
                  <a:srgbClr val="FF0000"/>
                </a:solidFill>
              </a:rPr>
              <a:t>di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Pemancar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438400" y="2895600"/>
            <a:ext cx="1930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GB" dirty="0" smtClean="0"/>
              <a:t>BPF-IF</a:t>
            </a:r>
            <a:endParaRPr lang="en-GB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1524000" y="3124200"/>
            <a:ext cx="9144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23200" y="2895600"/>
            <a:ext cx="1930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dirty="0" smtClean="0"/>
              <a:t>Filter</a:t>
            </a:r>
          </a:p>
          <a:p>
            <a:pPr algn="ctr"/>
            <a:r>
              <a:rPr lang="en-US" dirty="0" smtClean="0"/>
              <a:t>BPF-RF</a:t>
            </a:r>
            <a:endParaRPr lang="en-GB" dirty="0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9753600" y="3124200"/>
            <a:ext cx="9144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384800" y="2895600"/>
            <a:ext cx="14224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4368800" y="3124200"/>
            <a:ext cx="9144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6908800" y="3124200"/>
            <a:ext cx="9144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 rot="-5400000">
            <a:off x="5803900" y="3746500"/>
            <a:ext cx="685800" cy="508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5384800" y="4419600"/>
            <a:ext cx="14224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5689600" y="4635500"/>
            <a:ext cx="812800" cy="3429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48" y="8"/>
              </a:cxn>
              <a:cxn ang="0">
                <a:pos x="288" y="200"/>
              </a:cxn>
              <a:cxn ang="0">
                <a:pos x="384" y="104"/>
              </a:cxn>
            </a:cxnLst>
            <a:rect l="0" t="0" r="r" b="b"/>
            <a:pathLst>
              <a:path w="384" h="216">
                <a:moveTo>
                  <a:pt x="0" y="152"/>
                </a:moveTo>
                <a:cubicBezTo>
                  <a:pt x="0" y="76"/>
                  <a:pt x="0" y="0"/>
                  <a:pt x="48" y="8"/>
                </a:cubicBezTo>
                <a:cubicBezTo>
                  <a:pt x="96" y="16"/>
                  <a:pt x="232" y="184"/>
                  <a:pt x="288" y="200"/>
                </a:cubicBezTo>
                <a:cubicBezTo>
                  <a:pt x="344" y="216"/>
                  <a:pt x="364" y="160"/>
                  <a:pt x="384" y="104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5588000" y="2971800"/>
            <a:ext cx="91440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5689600" y="2971800"/>
            <a:ext cx="7112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4673600" y="2362200"/>
            <a:ext cx="205951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MIXER</a:t>
            </a:r>
            <a:endParaRPr lang="en-GB" sz="2000" b="1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889500" y="5237163"/>
            <a:ext cx="2743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OSCILLATOR</a:t>
            </a:r>
            <a:endParaRPr lang="en-GB" sz="2000" b="1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10058400" y="3573463"/>
            <a:ext cx="1016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RF</a:t>
            </a:r>
            <a:endParaRPr lang="en-GB" sz="2000" b="1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1016000" y="3505200"/>
            <a:ext cx="1016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IF</a:t>
            </a:r>
            <a:endParaRPr lang="en-GB" sz="2000" b="1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4428067" y="3581400"/>
            <a:ext cx="1016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IF’</a:t>
            </a:r>
            <a:endParaRPr lang="en-GB" sz="2000" b="1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308880" y="3886200"/>
            <a:ext cx="1016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 i="1" dirty="0" err="1"/>
              <a:t>f</a:t>
            </a:r>
            <a:r>
              <a:rPr lang="en-US" sz="2000" b="1" i="1" baseline="-25000" dirty="0" err="1"/>
              <a:t>osc</a:t>
            </a:r>
            <a:endParaRPr lang="en-GB" sz="2000" b="1" i="1" dirty="0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7465176" y="1828800"/>
            <a:ext cx="1930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 i="1" dirty="0" err="1"/>
              <a:t>f</a:t>
            </a:r>
            <a:r>
              <a:rPr lang="en-US" sz="2000" b="1" i="1" baseline="-25000" dirty="0" err="1"/>
              <a:t>osc</a:t>
            </a:r>
            <a:r>
              <a:rPr lang="en-US" sz="2000" b="1" dirty="0"/>
              <a:t>—IF’</a:t>
            </a:r>
            <a:endParaRPr lang="en-GB" sz="2000" b="1" i="1" dirty="0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7431312" y="2286000"/>
            <a:ext cx="1930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 i="1" dirty="0" err="1" smtClean="0"/>
              <a:t>f</a:t>
            </a:r>
            <a:r>
              <a:rPr lang="en-US" sz="2000" b="1" i="1" baseline="-25000" dirty="0" err="1" smtClean="0"/>
              <a:t>osc</a:t>
            </a:r>
            <a:r>
              <a:rPr lang="en-US" sz="2000" b="1" dirty="0" err="1" smtClean="0"/>
              <a:t>+IF</a:t>
            </a:r>
            <a:r>
              <a:rPr lang="en-US" sz="2000" b="1" dirty="0"/>
              <a:t>’</a:t>
            </a:r>
            <a:endParaRPr lang="en-GB" sz="2000" b="1" i="1" dirty="0"/>
          </a:p>
        </p:txBody>
      </p:sp>
      <p:sp>
        <p:nvSpPr>
          <p:cNvPr id="8219" name="AutoShape 27"/>
          <p:cNvSpPr>
            <a:spLocks/>
          </p:cNvSpPr>
          <p:nvPr/>
        </p:nvSpPr>
        <p:spPr bwMode="auto">
          <a:xfrm flipV="1">
            <a:off x="7213600" y="1828800"/>
            <a:ext cx="406400" cy="990600"/>
          </a:xfrm>
          <a:prstGeom prst="leftBrace">
            <a:avLst>
              <a:gd name="adj1" fmla="val 27083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Arc 29"/>
          <p:cNvSpPr>
            <a:spLocks/>
          </p:cNvSpPr>
          <p:nvPr/>
        </p:nvSpPr>
        <p:spPr bwMode="auto">
          <a:xfrm flipH="1">
            <a:off x="7010400" y="2362200"/>
            <a:ext cx="304800" cy="7635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254"/>
              <a:gd name="T2" fmla="*/ 21289 w 21600"/>
              <a:gd name="T3" fmla="*/ 25254 h 25254"/>
              <a:gd name="T4" fmla="*/ 0 w 21600"/>
              <a:gd name="T5" fmla="*/ 21600 h 25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25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24"/>
                  <a:pt x="21495" y="24046"/>
                  <a:pt x="21288" y="25253"/>
                </a:cubicBezTo>
              </a:path>
              <a:path w="21600" h="2525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24"/>
                  <a:pt x="21495" y="24046"/>
                  <a:pt x="21288" y="25253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C08DE60B-E933-4DEF-A78F-07D367BC665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fld id="{0FEA00C8-E4EA-4509-BE12-B5C172164B9E}" type="slidenum">
              <a:rPr lang="en-US"/>
              <a:pPr/>
              <a:t>28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Down </a:t>
            </a:r>
            <a:r>
              <a:rPr lang="en-US" dirty="0" smtClean="0">
                <a:solidFill>
                  <a:srgbClr val="FF0000"/>
                </a:solidFill>
              </a:rPr>
              <a:t>Converter (</a:t>
            </a:r>
            <a:r>
              <a:rPr lang="en-US" dirty="0" err="1" smtClean="0">
                <a:solidFill>
                  <a:srgbClr val="FF0000"/>
                </a:solidFill>
              </a:rPr>
              <a:t>di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Penerima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438400" y="2895600"/>
            <a:ext cx="1930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dirty="0" smtClean="0"/>
              <a:t>Filter </a:t>
            </a:r>
          </a:p>
          <a:p>
            <a:pPr algn="ctr"/>
            <a:r>
              <a:rPr lang="en-US" dirty="0" smtClean="0"/>
              <a:t>BPF-RF</a:t>
            </a:r>
            <a:endParaRPr lang="en-GB" dirty="0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524000" y="3124200"/>
            <a:ext cx="9144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823200" y="2895600"/>
            <a:ext cx="1930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dirty="0" smtClean="0"/>
              <a:t>Filter</a:t>
            </a:r>
          </a:p>
          <a:p>
            <a:pPr algn="ctr"/>
            <a:r>
              <a:rPr lang="en-US" dirty="0" smtClean="0"/>
              <a:t>BPF-IF</a:t>
            </a:r>
            <a:endParaRPr lang="en-GB" dirty="0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753600" y="3124200"/>
            <a:ext cx="9144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384800" y="2895600"/>
            <a:ext cx="14224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368800" y="3124200"/>
            <a:ext cx="9144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908800" y="3124200"/>
            <a:ext cx="9144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 rot="-5400000">
            <a:off x="5803900" y="3746500"/>
            <a:ext cx="685800" cy="508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5384800" y="4419600"/>
            <a:ext cx="14224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5689600" y="4635500"/>
            <a:ext cx="812800" cy="3429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48" y="8"/>
              </a:cxn>
              <a:cxn ang="0">
                <a:pos x="288" y="200"/>
              </a:cxn>
              <a:cxn ang="0">
                <a:pos x="384" y="104"/>
              </a:cxn>
            </a:cxnLst>
            <a:rect l="0" t="0" r="r" b="b"/>
            <a:pathLst>
              <a:path w="384" h="216">
                <a:moveTo>
                  <a:pt x="0" y="152"/>
                </a:moveTo>
                <a:cubicBezTo>
                  <a:pt x="0" y="76"/>
                  <a:pt x="0" y="0"/>
                  <a:pt x="48" y="8"/>
                </a:cubicBezTo>
                <a:cubicBezTo>
                  <a:pt x="96" y="16"/>
                  <a:pt x="232" y="184"/>
                  <a:pt x="288" y="200"/>
                </a:cubicBezTo>
                <a:cubicBezTo>
                  <a:pt x="344" y="216"/>
                  <a:pt x="364" y="160"/>
                  <a:pt x="384" y="104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5588000" y="2971800"/>
            <a:ext cx="91440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5689600" y="2971800"/>
            <a:ext cx="7112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673600" y="2362200"/>
            <a:ext cx="205951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MIXER</a:t>
            </a:r>
            <a:endParaRPr lang="en-GB" sz="2000" b="1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919133" y="5270500"/>
            <a:ext cx="2743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OSCILLATOR</a:t>
            </a:r>
            <a:endParaRPr lang="en-GB" sz="2000" b="1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10058400" y="3584575"/>
            <a:ext cx="1016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IF</a:t>
            </a:r>
            <a:endParaRPr lang="en-GB" sz="2000" b="1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016000" y="3505200"/>
            <a:ext cx="1016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RF</a:t>
            </a:r>
            <a:endParaRPr lang="en-GB" sz="2000" b="1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413251" y="3581400"/>
            <a:ext cx="1016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RF’</a:t>
            </a:r>
            <a:endParaRPr lang="en-GB" sz="2000" b="1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6502400" y="3886200"/>
            <a:ext cx="1016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 i="1"/>
              <a:t>f</a:t>
            </a:r>
            <a:r>
              <a:rPr lang="en-US" sz="2000" b="1" i="1" baseline="-25000"/>
              <a:t>osc</a:t>
            </a:r>
            <a:endParaRPr lang="en-GB" sz="2000" b="1" i="1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7213600" y="1828800"/>
            <a:ext cx="2438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RF’</a:t>
            </a:r>
            <a:r>
              <a:rPr lang="en-US" sz="2000" b="1" i="1"/>
              <a:t> </a:t>
            </a:r>
            <a:r>
              <a:rPr lang="en-US" sz="2000" b="1"/>
              <a:t>—</a:t>
            </a:r>
            <a:r>
              <a:rPr lang="en-US" sz="2000" b="1" i="1"/>
              <a:t> f</a:t>
            </a:r>
            <a:r>
              <a:rPr lang="en-US" sz="2000" b="1" i="1" baseline="-25000"/>
              <a:t>osc</a:t>
            </a:r>
            <a:endParaRPr lang="en-GB" sz="2000" b="1" i="1" baseline="-25000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7315200" y="22860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2000" b="1"/>
              <a:t>RF’+</a:t>
            </a:r>
            <a:r>
              <a:rPr lang="en-US" sz="2000" b="1" i="1"/>
              <a:t> f</a:t>
            </a:r>
            <a:r>
              <a:rPr lang="en-US" sz="2000" b="1" i="1" baseline="-25000"/>
              <a:t>osc</a:t>
            </a:r>
            <a:endParaRPr lang="en-GB" sz="2000" b="1"/>
          </a:p>
        </p:txBody>
      </p:sp>
      <p:sp>
        <p:nvSpPr>
          <p:cNvPr id="12312" name="AutoShape 24"/>
          <p:cNvSpPr>
            <a:spLocks/>
          </p:cNvSpPr>
          <p:nvPr/>
        </p:nvSpPr>
        <p:spPr bwMode="auto">
          <a:xfrm flipV="1">
            <a:off x="7213600" y="1828800"/>
            <a:ext cx="406400" cy="990600"/>
          </a:xfrm>
          <a:prstGeom prst="leftBrace">
            <a:avLst>
              <a:gd name="adj1" fmla="val 27083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rc 25"/>
          <p:cNvSpPr>
            <a:spLocks/>
          </p:cNvSpPr>
          <p:nvPr/>
        </p:nvSpPr>
        <p:spPr bwMode="auto">
          <a:xfrm flipH="1">
            <a:off x="7010400" y="2362200"/>
            <a:ext cx="304800" cy="7635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254"/>
              <a:gd name="T2" fmla="*/ 21289 w 21600"/>
              <a:gd name="T3" fmla="*/ 25254 h 25254"/>
              <a:gd name="T4" fmla="*/ 0 w 21600"/>
              <a:gd name="T5" fmla="*/ 21600 h 25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25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24"/>
                  <a:pt x="21495" y="24046"/>
                  <a:pt x="21288" y="25253"/>
                </a:cubicBezTo>
              </a:path>
              <a:path w="21600" h="2525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24"/>
                  <a:pt x="21495" y="24046"/>
                  <a:pt x="21288" y="25253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0B1C905E-B434-44D8-ABFD-05EB63DF2F9D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Limiter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limiter is a circuit whose output is constant for all input amplitudes  above a threshold</a:t>
            </a:r>
          </a:p>
          <a:p>
            <a:r>
              <a:rPr lang="en-US" altLang="en-US"/>
              <a:t>Limiter’s function in an FM receiver is to remove unwanted amplitude variations of the FM signal</a:t>
            </a:r>
          </a:p>
        </p:txBody>
      </p:sp>
      <p:sp>
        <p:nvSpPr>
          <p:cNvPr id="211972" name="Freeform 4"/>
          <p:cNvSpPr>
            <a:spLocks noChangeAspect="1"/>
          </p:cNvSpPr>
          <p:nvPr/>
        </p:nvSpPr>
        <p:spPr bwMode="auto">
          <a:xfrm>
            <a:off x="1496485" y="4970464"/>
            <a:ext cx="3314700" cy="439737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44" y="96"/>
              </a:cxn>
              <a:cxn ang="0">
                <a:pos x="384" y="672"/>
              </a:cxn>
              <a:cxn ang="0">
                <a:pos x="576" y="384"/>
              </a:cxn>
              <a:cxn ang="0">
                <a:pos x="672" y="48"/>
              </a:cxn>
              <a:cxn ang="0">
                <a:pos x="864" y="672"/>
              </a:cxn>
              <a:cxn ang="0">
                <a:pos x="1104" y="48"/>
              </a:cxn>
              <a:cxn ang="0">
                <a:pos x="1440" y="384"/>
              </a:cxn>
              <a:cxn ang="0">
                <a:pos x="1680" y="720"/>
              </a:cxn>
              <a:cxn ang="0">
                <a:pos x="1968" y="384"/>
              </a:cxn>
              <a:cxn ang="0">
                <a:pos x="2160" y="48"/>
              </a:cxn>
              <a:cxn ang="0">
                <a:pos x="2496" y="384"/>
              </a:cxn>
              <a:cxn ang="0">
                <a:pos x="2784" y="672"/>
              </a:cxn>
              <a:cxn ang="0">
                <a:pos x="3024" y="384"/>
              </a:cxn>
              <a:cxn ang="0">
                <a:pos x="3312" y="0"/>
              </a:cxn>
              <a:cxn ang="0">
                <a:pos x="3648" y="384"/>
              </a:cxn>
              <a:cxn ang="0">
                <a:pos x="3936" y="672"/>
              </a:cxn>
            </a:cxnLst>
            <a:rect l="0" t="0" r="r" b="b"/>
            <a:pathLst>
              <a:path w="3936" h="720">
                <a:moveTo>
                  <a:pt x="0" y="384"/>
                </a:moveTo>
                <a:cubicBezTo>
                  <a:pt x="39" y="215"/>
                  <a:pt x="79" y="47"/>
                  <a:pt x="144" y="96"/>
                </a:cubicBezTo>
                <a:cubicBezTo>
                  <a:pt x="208" y="144"/>
                  <a:pt x="312" y="624"/>
                  <a:pt x="384" y="672"/>
                </a:cubicBezTo>
                <a:cubicBezTo>
                  <a:pt x="455" y="719"/>
                  <a:pt x="528" y="488"/>
                  <a:pt x="576" y="384"/>
                </a:cubicBezTo>
                <a:cubicBezTo>
                  <a:pt x="624" y="280"/>
                  <a:pt x="624" y="0"/>
                  <a:pt x="672" y="48"/>
                </a:cubicBezTo>
                <a:cubicBezTo>
                  <a:pt x="720" y="96"/>
                  <a:pt x="792" y="672"/>
                  <a:pt x="864" y="672"/>
                </a:cubicBezTo>
                <a:cubicBezTo>
                  <a:pt x="936" y="672"/>
                  <a:pt x="1008" y="96"/>
                  <a:pt x="1104" y="48"/>
                </a:cubicBezTo>
                <a:cubicBezTo>
                  <a:pt x="1200" y="0"/>
                  <a:pt x="1344" y="272"/>
                  <a:pt x="1440" y="384"/>
                </a:cubicBezTo>
                <a:cubicBezTo>
                  <a:pt x="1535" y="495"/>
                  <a:pt x="1592" y="720"/>
                  <a:pt x="1680" y="720"/>
                </a:cubicBezTo>
                <a:cubicBezTo>
                  <a:pt x="1768" y="720"/>
                  <a:pt x="1888" y="495"/>
                  <a:pt x="1968" y="384"/>
                </a:cubicBezTo>
                <a:cubicBezTo>
                  <a:pt x="2047" y="272"/>
                  <a:pt x="2072" y="48"/>
                  <a:pt x="2160" y="48"/>
                </a:cubicBezTo>
                <a:cubicBezTo>
                  <a:pt x="2248" y="48"/>
                  <a:pt x="2392" y="280"/>
                  <a:pt x="2496" y="384"/>
                </a:cubicBezTo>
                <a:cubicBezTo>
                  <a:pt x="2600" y="488"/>
                  <a:pt x="2696" y="672"/>
                  <a:pt x="2784" y="672"/>
                </a:cubicBezTo>
                <a:cubicBezTo>
                  <a:pt x="2872" y="672"/>
                  <a:pt x="2936" y="495"/>
                  <a:pt x="3024" y="384"/>
                </a:cubicBezTo>
                <a:cubicBezTo>
                  <a:pt x="3111" y="272"/>
                  <a:pt x="3208" y="0"/>
                  <a:pt x="3312" y="0"/>
                </a:cubicBezTo>
                <a:cubicBezTo>
                  <a:pt x="3416" y="0"/>
                  <a:pt x="3544" y="272"/>
                  <a:pt x="3648" y="384"/>
                </a:cubicBezTo>
                <a:cubicBezTo>
                  <a:pt x="3751" y="495"/>
                  <a:pt x="3843" y="583"/>
                  <a:pt x="3936" y="672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Freeform 5"/>
          <p:cNvSpPr>
            <a:spLocks/>
          </p:cNvSpPr>
          <p:nvPr/>
        </p:nvSpPr>
        <p:spPr bwMode="auto">
          <a:xfrm>
            <a:off x="3219451" y="4779963"/>
            <a:ext cx="209549" cy="315912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59" y="2"/>
              </a:cxn>
              <a:cxn ang="0">
                <a:pos x="99" y="199"/>
              </a:cxn>
            </a:cxnLst>
            <a:rect l="0" t="0" r="r" b="b"/>
            <a:pathLst>
              <a:path w="99" h="199">
                <a:moveTo>
                  <a:pt x="0" y="189"/>
                </a:moveTo>
                <a:cubicBezTo>
                  <a:pt x="21" y="94"/>
                  <a:pt x="42" y="0"/>
                  <a:pt x="59" y="2"/>
                </a:cubicBezTo>
                <a:cubicBezTo>
                  <a:pt x="75" y="3"/>
                  <a:pt x="87" y="101"/>
                  <a:pt x="99" y="199"/>
                </a:cubicBezTo>
              </a:path>
            </a:pathLst>
          </a:custGeom>
          <a:solidFill>
            <a:schemeClr val="tx1"/>
          </a:solidFill>
          <a:ln w="381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Freeform 6"/>
          <p:cNvSpPr>
            <a:spLocks/>
          </p:cNvSpPr>
          <p:nvPr/>
        </p:nvSpPr>
        <p:spPr bwMode="auto">
          <a:xfrm>
            <a:off x="2800351" y="5314951"/>
            <a:ext cx="230716" cy="428625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60" y="267"/>
              </a:cxn>
              <a:cxn ang="0">
                <a:pos x="109" y="0"/>
              </a:cxn>
            </a:cxnLst>
            <a:rect l="0" t="0" r="r" b="b"/>
            <a:pathLst>
              <a:path w="109" h="270">
                <a:moveTo>
                  <a:pt x="0" y="20"/>
                </a:moveTo>
                <a:cubicBezTo>
                  <a:pt x="20" y="145"/>
                  <a:pt x="41" y="270"/>
                  <a:pt x="60" y="267"/>
                </a:cubicBezTo>
                <a:cubicBezTo>
                  <a:pt x="78" y="263"/>
                  <a:pt x="93" y="131"/>
                  <a:pt x="109" y="0"/>
                </a:cubicBezTo>
              </a:path>
            </a:pathLst>
          </a:custGeom>
          <a:solidFill>
            <a:schemeClr val="tx1"/>
          </a:solidFill>
          <a:ln w="381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5183718" y="4860926"/>
            <a:ext cx="1672167" cy="7842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/>
              <a:t>Limiter</a:t>
            </a:r>
          </a:p>
        </p:txBody>
      </p:sp>
      <p:sp>
        <p:nvSpPr>
          <p:cNvPr id="211976" name="Freeform 8"/>
          <p:cNvSpPr>
            <a:spLocks noChangeAspect="1"/>
          </p:cNvSpPr>
          <p:nvPr/>
        </p:nvSpPr>
        <p:spPr bwMode="auto">
          <a:xfrm>
            <a:off x="7490885" y="5043489"/>
            <a:ext cx="3314700" cy="439737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44" y="96"/>
              </a:cxn>
              <a:cxn ang="0">
                <a:pos x="384" y="672"/>
              </a:cxn>
              <a:cxn ang="0">
                <a:pos x="576" y="384"/>
              </a:cxn>
              <a:cxn ang="0">
                <a:pos x="672" y="48"/>
              </a:cxn>
              <a:cxn ang="0">
                <a:pos x="864" y="672"/>
              </a:cxn>
              <a:cxn ang="0">
                <a:pos x="1104" y="48"/>
              </a:cxn>
              <a:cxn ang="0">
                <a:pos x="1440" y="384"/>
              </a:cxn>
              <a:cxn ang="0">
                <a:pos x="1680" y="720"/>
              </a:cxn>
              <a:cxn ang="0">
                <a:pos x="1968" y="384"/>
              </a:cxn>
              <a:cxn ang="0">
                <a:pos x="2160" y="48"/>
              </a:cxn>
              <a:cxn ang="0">
                <a:pos x="2496" y="384"/>
              </a:cxn>
              <a:cxn ang="0">
                <a:pos x="2784" y="672"/>
              </a:cxn>
              <a:cxn ang="0">
                <a:pos x="3024" y="384"/>
              </a:cxn>
              <a:cxn ang="0">
                <a:pos x="3312" y="0"/>
              </a:cxn>
              <a:cxn ang="0">
                <a:pos x="3648" y="384"/>
              </a:cxn>
              <a:cxn ang="0">
                <a:pos x="3936" y="672"/>
              </a:cxn>
            </a:cxnLst>
            <a:rect l="0" t="0" r="r" b="b"/>
            <a:pathLst>
              <a:path w="3936" h="720">
                <a:moveTo>
                  <a:pt x="0" y="384"/>
                </a:moveTo>
                <a:cubicBezTo>
                  <a:pt x="39" y="215"/>
                  <a:pt x="79" y="47"/>
                  <a:pt x="144" y="96"/>
                </a:cubicBezTo>
                <a:cubicBezTo>
                  <a:pt x="208" y="144"/>
                  <a:pt x="312" y="624"/>
                  <a:pt x="384" y="672"/>
                </a:cubicBezTo>
                <a:cubicBezTo>
                  <a:pt x="455" y="719"/>
                  <a:pt x="528" y="488"/>
                  <a:pt x="576" y="384"/>
                </a:cubicBezTo>
                <a:cubicBezTo>
                  <a:pt x="624" y="280"/>
                  <a:pt x="624" y="0"/>
                  <a:pt x="672" y="48"/>
                </a:cubicBezTo>
                <a:cubicBezTo>
                  <a:pt x="720" y="96"/>
                  <a:pt x="792" y="672"/>
                  <a:pt x="864" y="672"/>
                </a:cubicBezTo>
                <a:cubicBezTo>
                  <a:pt x="936" y="672"/>
                  <a:pt x="1008" y="96"/>
                  <a:pt x="1104" y="48"/>
                </a:cubicBezTo>
                <a:cubicBezTo>
                  <a:pt x="1200" y="0"/>
                  <a:pt x="1344" y="272"/>
                  <a:pt x="1440" y="384"/>
                </a:cubicBezTo>
                <a:cubicBezTo>
                  <a:pt x="1535" y="495"/>
                  <a:pt x="1592" y="720"/>
                  <a:pt x="1680" y="720"/>
                </a:cubicBezTo>
                <a:cubicBezTo>
                  <a:pt x="1768" y="720"/>
                  <a:pt x="1888" y="495"/>
                  <a:pt x="1968" y="384"/>
                </a:cubicBezTo>
                <a:cubicBezTo>
                  <a:pt x="2047" y="272"/>
                  <a:pt x="2072" y="48"/>
                  <a:pt x="2160" y="48"/>
                </a:cubicBezTo>
                <a:cubicBezTo>
                  <a:pt x="2248" y="48"/>
                  <a:pt x="2392" y="280"/>
                  <a:pt x="2496" y="384"/>
                </a:cubicBezTo>
                <a:cubicBezTo>
                  <a:pt x="2600" y="488"/>
                  <a:pt x="2696" y="672"/>
                  <a:pt x="2784" y="672"/>
                </a:cubicBezTo>
                <a:cubicBezTo>
                  <a:pt x="2872" y="672"/>
                  <a:pt x="2936" y="495"/>
                  <a:pt x="3024" y="384"/>
                </a:cubicBezTo>
                <a:cubicBezTo>
                  <a:pt x="3111" y="272"/>
                  <a:pt x="3208" y="0"/>
                  <a:pt x="3312" y="0"/>
                </a:cubicBezTo>
                <a:cubicBezTo>
                  <a:pt x="3416" y="0"/>
                  <a:pt x="3544" y="272"/>
                  <a:pt x="3648" y="384"/>
                </a:cubicBezTo>
                <a:cubicBezTo>
                  <a:pt x="3751" y="495"/>
                  <a:pt x="3843" y="583"/>
                  <a:pt x="3936" y="672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6807200" y="5257800"/>
            <a:ext cx="50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4828117" y="5299075"/>
            <a:ext cx="355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3771" y="568961"/>
            <a:ext cx="8229600" cy="5521779"/>
          </a:xfrm>
        </p:spPr>
        <p:txBody>
          <a:bodyPr/>
          <a:lstStyle/>
          <a:p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sinyal</a:t>
            </a:r>
            <a:r>
              <a:rPr lang="en-US" sz="2400" dirty="0"/>
              <a:t> </a:t>
            </a:r>
            <a:r>
              <a:rPr lang="en-US" sz="2400" dirty="0" err="1"/>
              <a:t>termodulasi</a:t>
            </a:r>
            <a:r>
              <a:rPr lang="en-US" sz="2400" dirty="0"/>
              <a:t> </a:t>
            </a:r>
            <a:r>
              <a:rPr lang="en-US" sz="2400" dirty="0" err="1"/>
              <a:t>sudut</a:t>
            </a:r>
            <a:endParaRPr lang="en-US" sz="2400" dirty="0"/>
          </a:p>
          <a:p>
            <a:pPr algn="ctr">
              <a:buFont typeface="Wingdings" pitchFamily="2" charset="2"/>
              <a:buNone/>
            </a:pPr>
            <a:endParaRPr lang="en-US" sz="2400" dirty="0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3771" y="1089615"/>
            <a:ext cx="76327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8DE60B-E933-4DEF-A78F-07D367BC66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04 - </a:t>
            </a:r>
            <a:r>
              <a:rPr lang="en-US" dirty="0" err="1" smtClean="0"/>
              <a:t>Siskom</a:t>
            </a:r>
            <a:r>
              <a:rPr lang="en-US" dirty="0" smtClean="0"/>
              <a:t> I -  </a:t>
            </a:r>
            <a:r>
              <a:rPr lang="en-US" dirty="0" err="1" smtClean="0"/>
              <a:t>Modulasi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31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ECFEDFF9-5F52-4297-B24D-1809D33F4D89}" type="slidenum">
              <a:rPr lang="en-US"/>
              <a:pPr/>
              <a:t>30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Demodulasi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Sinyal</a:t>
            </a:r>
            <a:r>
              <a:rPr lang="en-US" altLang="en-US" dirty="0">
                <a:solidFill>
                  <a:srgbClr val="FF0000"/>
                </a:solidFill>
              </a:rPr>
              <a:t> FM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en-US" sz="2400" b="1" dirty="0" err="1">
                <a:solidFill>
                  <a:srgbClr val="FF0000"/>
                </a:solidFill>
              </a:rPr>
              <a:t>Dengan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menggunakan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diskriminator</a:t>
            </a:r>
            <a:r>
              <a:rPr lang="en-US" altLang="en-US" sz="2400" b="1" dirty="0">
                <a:solidFill>
                  <a:srgbClr val="FF0000"/>
                </a:solidFill>
              </a:rPr>
              <a:t>/</a:t>
            </a:r>
            <a:r>
              <a:rPr lang="en-US" altLang="en-US" sz="2400" b="1" dirty="0" err="1">
                <a:solidFill>
                  <a:srgbClr val="FF0000"/>
                </a:solidFill>
              </a:rPr>
              <a:t>differensiator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algn="just"/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sinyal</a:t>
            </a:r>
            <a:r>
              <a:rPr lang="en-US" altLang="en-US" sz="2400" dirty="0"/>
              <a:t> FM,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terkandung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frekuensi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sinyal</a:t>
            </a:r>
            <a:r>
              <a:rPr lang="en-US" altLang="en-US" sz="2400" dirty="0"/>
              <a:t> FM</a:t>
            </a:r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diferensiasi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terhadap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FM</a:t>
            </a:r>
            <a:r>
              <a:rPr lang="en-US" altLang="en-US" sz="2400" dirty="0"/>
              <a:t>(t) (</a:t>
            </a:r>
            <a:r>
              <a:rPr lang="en-US" altLang="en-US" sz="2400" dirty="0">
                <a:sym typeface="Symbol" pitchFamily="18" charset="2"/>
              </a:rPr>
              <a:t></a:t>
            </a:r>
            <a:r>
              <a:rPr lang="en-US" altLang="en-US" sz="2400" dirty="0" err="1">
                <a:sym typeface="Symbol" pitchFamily="18" charset="2"/>
              </a:rPr>
              <a:t>keluaran</a:t>
            </a:r>
            <a:r>
              <a:rPr lang="en-US" altLang="en-US" sz="2400" dirty="0">
                <a:sym typeface="Symbol" pitchFamily="18" charset="2"/>
              </a:rPr>
              <a:t> discriminator) </a:t>
            </a:r>
            <a:r>
              <a:rPr lang="en-US" altLang="en-US" sz="2400" dirty="0" err="1"/>
              <a:t>didapat</a:t>
            </a:r>
            <a:r>
              <a:rPr lang="en-US" altLang="en-US" sz="2400" dirty="0"/>
              <a:t> :</a:t>
            </a:r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2372785" y="2111376"/>
          <a:ext cx="7224183" cy="1158875"/>
        </p:xfrm>
        <a:graphic>
          <a:graphicData uri="http://schemas.openxmlformats.org/presentationml/2006/ole">
            <p:oleObj spid="_x0000_s65542" name="Equation" r:id="rId4" imgW="2374900" imgH="508000" progId="Equation.3">
              <p:embed/>
            </p:oleObj>
          </a:graphicData>
        </a:graphic>
      </p:graphicFrame>
      <p:graphicFrame>
        <p:nvGraphicFramePr>
          <p:cNvPr id="180235" name="Object 11"/>
          <p:cNvGraphicFramePr>
            <a:graphicFrameLocks noChangeAspect="1"/>
          </p:cNvGraphicFramePr>
          <p:nvPr/>
        </p:nvGraphicFramePr>
        <p:xfrm>
          <a:off x="1551518" y="4652964"/>
          <a:ext cx="9129183" cy="1004887"/>
        </p:xfrm>
        <a:graphic>
          <a:graphicData uri="http://schemas.openxmlformats.org/presentationml/2006/ole">
            <p:oleObj spid="_x0000_s65543" name="Equation" r:id="rId5" imgW="3454400" imgH="508000" progId="Equation.3">
              <p:embed/>
            </p:oleObj>
          </a:graphicData>
        </a:graphic>
      </p:graphicFrame>
      <p:sp>
        <p:nvSpPr>
          <p:cNvPr id="180236" name="Oval 12"/>
          <p:cNvSpPr>
            <a:spLocks noChangeArrowheads="1"/>
          </p:cNvSpPr>
          <p:nvPr/>
        </p:nvSpPr>
        <p:spPr bwMode="auto">
          <a:xfrm>
            <a:off x="3272367" y="4684713"/>
            <a:ext cx="3020484" cy="990600"/>
          </a:xfrm>
          <a:prstGeom prst="ellipse">
            <a:avLst/>
          </a:prstGeom>
          <a:noFill/>
          <a:ln w="38100" cap="rnd">
            <a:solidFill>
              <a:srgbClr val="9900CC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H="1">
            <a:off x="3471333" y="5708651"/>
            <a:ext cx="1126067" cy="2381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1676401" y="5919788"/>
            <a:ext cx="8696476" cy="406400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>
                <a:latin typeface="Garamond" pitchFamily="18" charset="0"/>
              </a:rPr>
              <a:t>Informasi terkandung pada bagian </a:t>
            </a:r>
            <a:r>
              <a:rPr lang="en-US" sz="2000" b="1">
                <a:solidFill>
                  <a:srgbClr val="9900CC"/>
                </a:solidFill>
                <a:latin typeface="Garamond" pitchFamily="18" charset="0"/>
              </a:rPr>
              <a:t>selubung</a:t>
            </a:r>
            <a:r>
              <a:rPr lang="en-US" sz="2000" b="1">
                <a:latin typeface="Garamond" pitchFamily="18" charset="0"/>
              </a:rPr>
              <a:t> dari S</a:t>
            </a:r>
            <a:r>
              <a:rPr lang="en-US" sz="2000" b="1" baseline="30000">
                <a:latin typeface="Garamond" pitchFamily="18" charset="0"/>
              </a:rPr>
              <a:t>’</a:t>
            </a:r>
            <a:r>
              <a:rPr lang="en-US" sz="2000" b="1" baseline="-25000">
                <a:latin typeface="Garamond" pitchFamily="18" charset="0"/>
              </a:rPr>
              <a:t>FM</a:t>
            </a:r>
            <a:r>
              <a:rPr lang="en-US" sz="2000" b="1">
                <a:latin typeface="Garamond" pitchFamily="18" charset="0"/>
              </a:rPr>
              <a:t>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BD3C4-E603-4D61-BE06-487BA11652C9}" type="slidenum">
              <a:rPr lang="en-US"/>
              <a:pPr/>
              <a:t>31</a:t>
            </a:fld>
            <a:endParaRPr lang="en-US"/>
          </a:p>
        </p:txBody>
      </p:sp>
      <p:sp>
        <p:nvSpPr>
          <p:cNvPr id="207889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 err="1">
                <a:solidFill>
                  <a:srgbClr val="FF0000"/>
                </a:solidFill>
              </a:rPr>
              <a:t>Demodulasi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</a:rPr>
              <a:t>Sinyal</a:t>
            </a:r>
            <a:r>
              <a:rPr lang="en-US" altLang="en-US" sz="3200" dirty="0">
                <a:solidFill>
                  <a:srgbClr val="FF0000"/>
                </a:solidFill>
              </a:rPr>
              <a:t> FM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9767" y="885826"/>
            <a:ext cx="11211984" cy="5476875"/>
          </a:xfrm>
        </p:spPr>
        <p:txBody>
          <a:bodyPr/>
          <a:lstStyle/>
          <a:p>
            <a:pPr algn="just"/>
            <a:r>
              <a:rPr lang="en-US" altLang="en-US" sz="2400"/>
              <a:t>Keluaran detektor selubung (masukan DC blocking):</a:t>
            </a:r>
          </a:p>
          <a:p>
            <a:pPr algn="just"/>
            <a:endParaRPr lang="en-US" altLang="en-US" sz="2400"/>
          </a:p>
          <a:p>
            <a:pPr algn="just"/>
            <a:endParaRPr lang="en-US" altLang="en-US" sz="2400"/>
          </a:p>
          <a:p>
            <a:pPr algn="just"/>
            <a:endParaRPr lang="en-US" altLang="en-US" sz="2400"/>
          </a:p>
          <a:p>
            <a:pPr algn="just"/>
            <a:endParaRPr lang="en-US" altLang="en-US" sz="2400"/>
          </a:p>
          <a:p>
            <a:pPr algn="just"/>
            <a:endParaRPr lang="en-US" altLang="en-US" sz="2400"/>
          </a:p>
          <a:p>
            <a:pPr algn="just"/>
            <a:endParaRPr lang="en-US" altLang="en-US" sz="2400"/>
          </a:p>
          <a:p>
            <a:pPr algn="just"/>
            <a:endParaRPr lang="en-US" altLang="en-US" sz="2400"/>
          </a:p>
          <a:p>
            <a:pPr algn="just"/>
            <a:r>
              <a:rPr lang="en-US" altLang="en-US" sz="2400"/>
              <a:t>Keluaran DC blocking:</a:t>
            </a:r>
          </a:p>
          <a:p>
            <a:pPr algn="just"/>
            <a:endParaRPr lang="en-US" altLang="en-US" sz="2400"/>
          </a:p>
          <a:p>
            <a:pPr algn="just"/>
            <a:endParaRPr lang="en-US" altLang="en-US" sz="2800"/>
          </a:p>
          <a:p>
            <a:endParaRPr lang="en-US" sz="2800"/>
          </a:p>
        </p:txBody>
      </p:sp>
      <p:graphicFrame>
        <p:nvGraphicFramePr>
          <p:cNvPr id="20788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30084" y="5067300"/>
          <a:ext cx="5255683" cy="558800"/>
        </p:xfrm>
        <a:graphic>
          <a:graphicData uri="http://schemas.openxmlformats.org/presentationml/2006/ole">
            <p:oleObj spid="_x0000_s66568" name="Equation" r:id="rId4" imgW="1701800" imgH="241300" progId="Equation.3">
              <p:embed/>
            </p:oleObj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3966634" y="1893889"/>
          <a:ext cx="4195233" cy="477837"/>
        </p:xfrm>
        <a:graphic>
          <a:graphicData uri="http://schemas.openxmlformats.org/presentationml/2006/ole">
            <p:oleObj spid="_x0000_s66569" name="Equation" r:id="rId5" imgW="1587500" imgH="241300" progId="Equation.3">
              <p:embed/>
            </p:oleObj>
          </a:graphicData>
        </a:graphic>
      </p:graphicFrame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5067301" y="1687513"/>
            <a:ext cx="3359151" cy="914400"/>
          </a:xfrm>
          <a:prstGeom prst="ellipse">
            <a:avLst/>
          </a:prstGeom>
          <a:noFill/>
          <a:ln w="38100" cap="rnd">
            <a:solidFill>
              <a:srgbClr val="9900CC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 flipH="1">
            <a:off x="7145867" y="1555751"/>
            <a:ext cx="1583267" cy="1746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8636001" y="1360489"/>
            <a:ext cx="2436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Garamond" pitchFamily="18" charset="0"/>
              </a:rPr>
              <a:t>selubung dari S</a:t>
            </a:r>
            <a:r>
              <a:rPr lang="en-US" sz="2000" b="1" baseline="30000">
                <a:latin typeface="Garamond" pitchFamily="18" charset="0"/>
              </a:rPr>
              <a:t>’</a:t>
            </a:r>
            <a:r>
              <a:rPr lang="en-US" sz="2000" b="1" baseline="-25000">
                <a:latin typeface="Garamond" pitchFamily="18" charset="0"/>
              </a:rPr>
              <a:t>FM</a:t>
            </a:r>
            <a:r>
              <a:rPr lang="en-US" sz="2000" b="1">
                <a:latin typeface="Garamond" pitchFamily="18" charset="0"/>
              </a:rPr>
              <a:t>(t)</a:t>
            </a:r>
          </a:p>
        </p:txBody>
      </p:sp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5082118" y="3489326"/>
            <a:ext cx="2146300" cy="974725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400"/>
              <a:t>DC blocking</a:t>
            </a:r>
          </a:p>
          <a:p>
            <a:pPr algn="ctr"/>
            <a:endParaRPr lang="en-US" altLang="en-US" sz="1400"/>
          </a:p>
          <a:p>
            <a:pPr algn="ctr"/>
            <a:endParaRPr lang="en-US" altLang="en-US" sz="1400"/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>
            <a:off x="6163733" y="4470400"/>
            <a:ext cx="0" cy="558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6148918" y="2720975"/>
            <a:ext cx="16933" cy="762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7888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54134" y="3989388"/>
          <a:ext cx="1081617" cy="330200"/>
        </p:xfrm>
        <a:graphic>
          <a:graphicData uri="http://schemas.openxmlformats.org/presentationml/2006/ole">
            <p:oleObj spid="_x0000_s66570" name="Visio" r:id="rId6" imgW="2677668" imgH="108996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E74C0526-D8FE-4FB5-ABA6-F6787856EFEF}" type="slidenum">
              <a:rPr lang="en-US"/>
              <a:pPr/>
              <a:t>32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Discriminator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heart of FM is this relationship</a:t>
            </a:r>
          </a:p>
          <a:p>
            <a:endParaRPr lang="en-US" altLang="en-US" dirty="0"/>
          </a:p>
          <a:p>
            <a:r>
              <a:rPr lang="en-US" altLang="en-US" dirty="0"/>
              <a:t>What we need is a device that linearly follows inst. frequency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3439075" y="1994654"/>
            <a:ext cx="3605193" cy="707886"/>
          </a:xfrm>
          <a:prstGeom prst="rect">
            <a:avLst/>
          </a:prstGeom>
          <a:solidFill>
            <a:srgbClr val="CCE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en-US" sz="4000" i="1" dirty="0">
                <a:latin typeface="Times" pitchFamily="18" charset="0"/>
              </a:rPr>
              <a:t>f</a:t>
            </a:r>
            <a:r>
              <a:rPr lang="en-US" altLang="en-US" sz="4000" i="1" baseline="-25000" dirty="0">
                <a:latin typeface="Times" pitchFamily="18" charset="0"/>
              </a:rPr>
              <a:t>i</a:t>
            </a:r>
            <a:r>
              <a:rPr lang="en-US" altLang="en-US" sz="4000" i="1" dirty="0">
                <a:latin typeface="Times" pitchFamily="18" charset="0"/>
              </a:rPr>
              <a:t>(t</a:t>
            </a:r>
            <a:r>
              <a:rPr lang="en-US" altLang="en-US" sz="4000" i="1" dirty="0" smtClean="0">
                <a:latin typeface="Times" pitchFamily="18" charset="0"/>
              </a:rPr>
              <a:t>)= </a:t>
            </a:r>
            <a:r>
              <a:rPr lang="en-US" altLang="en-US" sz="4000" i="1" dirty="0" err="1" smtClean="0">
                <a:latin typeface="Times" pitchFamily="18" charset="0"/>
              </a:rPr>
              <a:t>f</a:t>
            </a:r>
            <a:r>
              <a:rPr lang="en-US" altLang="en-US" sz="4000" i="1" baseline="-25000" dirty="0" err="1" smtClean="0">
                <a:latin typeface="Times" pitchFamily="18" charset="0"/>
              </a:rPr>
              <a:t>c</a:t>
            </a:r>
            <a:r>
              <a:rPr lang="en-US" altLang="en-US" sz="4000" i="1" dirty="0" err="1" smtClean="0">
                <a:latin typeface="Times" pitchFamily="18" charset="0"/>
              </a:rPr>
              <a:t>+k</a:t>
            </a:r>
            <a:r>
              <a:rPr lang="en-US" altLang="en-US" sz="4000" i="1" baseline="-25000" dirty="0" err="1" smtClean="0">
                <a:latin typeface="Times" pitchFamily="18" charset="0"/>
              </a:rPr>
              <a:t>f</a:t>
            </a:r>
            <a:r>
              <a:rPr lang="en-US" altLang="en-US" sz="4000" i="1" baseline="-25000" dirty="0" smtClean="0">
                <a:latin typeface="Times" pitchFamily="18" charset="0"/>
              </a:rPr>
              <a:t>  </a:t>
            </a:r>
            <a:r>
              <a:rPr lang="en-US" altLang="en-US" sz="4000" i="1" dirty="0" smtClean="0">
                <a:latin typeface="Times" pitchFamily="18" charset="0"/>
              </a:rPr>
              <a:t>m(t</a:t>
            </a:r>
            <a:r>
              <a:rPr lang="en-US" altLang="en-US" sz="4000" i="1" dirty="0">
                <a:latin typeface="Times" pitchFamily="18" charset="0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34017" y="3194846"/>
            <a:ext cx="9865783" cy="3175000"/>
            <a:chOff x="582" y="1928"/>
            <a:chExt cx="4661" cy="2000"/>
          </a:xfrm>
        </p:grpSpPr>
        <p:sp>
          <p:nvSpPr>
            <p:cNvPr id="215046" name="Line 6"/>
            <p:cNvSpPr>
              <a:spLocks noChangeShapeType="1"/>
            </p:cNvSpPr>
            <p:nvPr/>
          </p:nvSpPr>
          <p:spPr bwMode="auto">
            <a:xfrm>
              <a:off x="592" y="2344"/>
              <a:ext cx="0" cy="12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7" name="Line 7"/>
            <p:cNvSpPr>
              <a:spLocks noChangeShapeType="1"/>
            </p:cNvSpPr>
            <p:nvPr/>
          </p:nvSpPr>
          <p:spPr bwMode="auto">
            <a:xfrm>
              <a:off x="592" y="3016"/>
              <a:ext cx="3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>
              <a:off x="1936" y="234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9" name="Line 9"/>
            <p:cNvSpPr>
              <a:spLocks noChangeShapeType="1"/>
            </p:cNvSpPr>
            <p:nvPr/>
          </p:nvSpPr>
          <p:spPr bwMode="auto">
            <a:xfrm>
              <a:off x="3040" y="2392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50" name="Freeform 10"/>
            <p:cNvSpPr>
              <a:spLocks/>
            </p:cNvSpPr>
            <p:nvPr/>
          </p:nvSpPr>
          <p:spPr bwMode="auto">
            <a:xfrm>
              <a:off x="1600" y="2296"/>
              <a:ext cx="1728" cy="1615"/>
            </a:xfrm>
            <a:custGeom>
              <a:avLst/>
              <a:gdLst/>
              <a:ahLst/>
              <a:cxnLst>
                <a:cxn ang="0">
                  <a:pos x="0" y="1080"/>
                </a:cxn>
                <a:cxn ang="0">
                  <a:pos x="432" y="1464"/>
                </a:cxn>
                <a:cxn ang="0">
                  <a:pos x="1344" y="168"/>
                </a:cxn>
                <a:cxn ang="0">
                  <a:pos x="1728" y="456"/>
                </a:cxn>
              </a:cxnLst>
              <a:rect l="0" t="0" r="r" b="b"/>
              <a:pathLst>
                <a:path w="1728" h="1615">
                  <a:moveTo>
                    <a:pt x="0" y="1080"/>
                  </a:moveTo>
                  <a:cubicBezTo>
                    <a:pt x="104" y="1347"/>
                    <a:pt x="208" y="1615"/>
                    <a:pt x="432" y="1464"/>
                  </a:cubicBezTo>
                  <a:cubicBezTo>
                    <a:pt x="655" y="1312"/>
                    <a:pt x="1128" y="335"/>
                    <a:pt x="1344" y="168"/>
                  </a:cubicBezTo>
                  <a:cubicBezTo>
                    <a:pt x="1559" y="0"/>
                    <a:pt x="1643" y="228"/>
                    <a:pt x="1728" y="456"/>
                  </a:cubicBezTo>
                </a:path>
              </a:pathLst>
            </a:custGeom>
            <a:noFill/>
            <a:ln w="38100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51" name="Text Box 11"/>
            <p:cNvSpPr txBox="1">
              <a:spLocks noChangeArrowheads="1"/>
            </p:cNvSpPr>
            <p:nvPr/>
          </p:nvSpPr>
          <p:spPr bwMode="auto">
            <a:xfrm>
              <a:off x="582" y="2312"/>
              <a:ext cx="742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imes" pitchFamily="18" charset="0"/>
                </a:rPr>
                <a:t>Disc.output</a:t>
              </a:r>
            </a:p>
          </p:txBody>
        </p:sp>
        <p:sp>
          <p:nvSpPr>
            <p:cNvPr id="215052" name="Text Box 12"/>
            <p:cNvSpPr txBox="1">
              <a:spLocks noChangeArrowheads="1"/>
            </p:cNvSpPr>
            <p:nvPr/>
          </p:nvSpPr>
          <p:spPr bwMode="auto">
            <a:xfrm>
              <a:off x="4182" y="2982"/>
              <a:ext cx="29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" pitchFamily="18" charset="0"/>
                </a:rPr>
                <a:t>f</a:t>
              </a:r>
            </a:p>
          </p:txBody>
        </p:sp>
        <p:sp>
          <p:nvSpPr>
            <p:cNvPr id="215053" name="Line 13"/>
            <p:cNvSpPr>
              <a:spLocks noChangeShapeType="1"/>
            </p:cNvSpPr>
            <p:nvPr/>
          </p:nvSpPr>
          <p:spPr bwMode="auto">
            <a:xfrm>
              <a:off x="1936" y="3880"/>
              <a:ext cx="1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54" name="Text Box 14"/>
            <p:cNvSpPr txBox="1">
              <a:spLocks noChangeArrowheads="1"/>
            </p:cNvSpPr>
            <p:nvPr/>
          </p:nvSpPr>
          <p:spPr bwMode="auto">
            <a:xfrm>
              <a:off x="2214" y="3656"/>
              <a:ext cx="989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imes" pitchFamily="18" charset="0"/>
                </a:rPr>
                <a:t>Deviation limits</a:t>
              </a:r>
            </a:p>
          </p:txBody>
        </p:sp>
        <p:sp>
          <p:nvSpPr>
            <p:cNvPr id="215055" name="Text Box 15"/>
            <p:cNvSpPr txBox="1">
              <a:spLocks noChangeArrowheads="1"/>
            </p:cNvSpPr>
            <p:nvPr/>
          </p:nvSpPr>
          <p:spPr bwMode="auto">
            <a:xfrm>
              <a:off x="3030" y="2886"/>
              <a:ext cx="458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" pitchFamily="18" charset="0"/>
                </a:rPr>
                <a:t>+75 KHz</a:t>
              </a:r>
            </a:p>
          </p:txBody>
        </p:sp>
        <p:sp>
          <p:nvSpPr>
            <p:cNvPr id="215056" name="Text Box 16"/>
            <p:cNvSpPr txBox="1">
              <a:spLocks noChangeArrowheads="1"/>
            </p:cNvSpPr>
            <p:nvPr/>
          </p:nvSpPr>
          <p:spPr bwMode="auto">
            <a:xfrm>
              <a:off x="1360" y="2824"/>
              <a:ext cx="441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" pitchFamily="18" charset="0"/>
                </a:rPr>
                <a:t>-75 KHz</a:t>
              </a:r>
            </a:p>
          </p:txBody>
        </p:sp>
        <p:sp>
          <p:nvSpPr>
            <p:cNvPr id="215057" name="Text Box 17"/>
            <p:cNvSpPr txBox="1">
              <a:spLocks noChangeArrowheads="1"/>
            </p:cNvSpPr>
            <p:nvPr/>
          </p:nvSpPr>
          <p:spPr bwMode="auto">
            <a:xfrm>
              <a:off x="2502" y="2984"/>
              <a:ext cx="39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imes" pitchFamily="18" charset="0"/>
                </a:rPr>
                <a:t>f</a:t>
              </a:r>
              <a:r>
                <a:rPr lang="en-US" altLang="en-US" sz="2000" baseline="-25000">
                  <a:latin typeface="Times" pitchFamily="18" charset="0"/>
                </a:rPr>
                <a:t>carrier</a:t>
              </a:r>
              <a:endParaRPr lang="en-US" altLang="en-US" sz="2000">
                <a:latin typeface="Times" pitchFamily="18" charset="0"/>
              </a:endParaRPr>
            </a:p>
          </p:txBody>
        </p:sp>
        <p:sp>
          <p:nvSpPr>
            <p:cNvPr id="215058" name="Text Box 18"/>
            <p:cNvSpPr txBox="1">
              <a:spLocks noChangeArrowheads="1"/>
            </p:cNvSpPr>
            <p:nvPr/>
          </p:nvSpPr>
          <p:spPr bwMode="auto">
            <a:xfrm>
              <a:off x="3558" y="1928"/>
              <a:ext cx="168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latin typeface="Times" pitchFamily="18" charset="0"/>
                </a:rPr>
                <a:t>f</a:t>
              </a:r>
              <a:r>
                <a:rPr lang="en-US" altLang="en-US" sz="2000" baseline="-25000" dirty="0" err="1">
                  <a:latin typeface="Times" pitchFamily="18" charset="0"/>
                </a:rPr>
                <a:t>carrier</a:t>
              </a:r>
              <a:r>
                <a:rPr lang="en-US" altLang="en-US" sz="2000" dirty="0">
                  <a:latin typeface="Times" pitchFamily="18" charset="0"/>
                </a:rPr>
                <a:t> is at the IF frequency</a:t>
              </a:r>
            </a:p>
            <a:p>
              <a:r>
                <a:rPr lang="en-US" altLang="en-US" sz="2000" dirty="0">
                  <a:latin typeface="Times" pitchFamily="18" charset="0"/>
                </a:rPr>
                <a:t>Of 10.7 MHz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47BC6C67-1C2A-478A-8810-8CCC161B66DA}" type="slidenum">
              <a:rPr lang="en-US"/>
              <a:pPr/>
              <a:t>33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Examples of discriminators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Slope detector - simple LC tank circuit operated at its most linear response curve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8208433" y="3070226"/>
            <a:ext cx="27446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" pitchFamily="18" charset="0"/>
              </a:rPr>
              <a:t>This setup turns an FM signal</a:t>
            </a:r>
          </a:p>
          <a:p>
            <a:r>
              <a:rPr lang="en-US" altLang="en-US" sz="1400">
                <a:latin typeface="Times" pitchFamily="18" charset="0"/>
              </a:rPr>
              <a:t>into an 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25600" y="2971800"/>
            <a:ext cx="8432800" cy="2590800"/>
            <a:chOff x="768" y="1872"/>
            <a:chExt cx="3984" cy="1632"/>
          </a:xfrm>
        </p:grpSpPr>
        <p:sp>
          <p:nvSpPr>
            <p:cNvPr id="216070" name="Line 6"/>
            <p:cNvSpPr>
              <a:spLocks noChangeShapeType="1"/>
            </p:cNvSpPr>
            <p:nvPr/>
          </p:nvSpPr>
          <p:spPr bwMode="auto">
            <a:xfrm>
              <a:off x="1008" y="2064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1" name="Line 7"/>
            <p:cNvSpPr>
              <a:spLocks noChangeShapeType="1"/>
            </p:cNvSpPr>
            <p:nvPr/>
          </p:nvSpPr>
          <p:spPr bwMode="auto">
            <a:xfrm>
              <a:off x="768" y="3216"/>
              <a:ext cx="39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2" name="Freeform 8"/>
            <p:cNvSpPr>
              <a:spLocks/>
            </p:cNvSpPr>
            <p:nvPr/>
          </p:nvSpPr>
          <p:spPr bwMode="auto">
            <a:xfrm>
              <a:off x="1872" y="2104"/>
              <a:ext cx="1680" cy="1152"/>
            </a:xfrm>
            <a:custGeom>
              <a:avLst/>
              <a:gdLst/>
              <a:ahLst/>
              <a:cxnLst>
                <a:cxn ang="0">
                  <a:pos x="0" y="1112"/>
                </a:cxn>
                <a:cxn ang="0">
                  <a:pos x="432" y="968"/>
                </a:cxn>
                <a:cxn ang="0">
                  <a:pos x="912" y="8"/>
                </a:cxn>
                <a:cxn ang="0">
                  <a:pos x="1392" y="920"/>
                </a:cxn>
                <a:cxn ang="0">
                  <a:pos x="1680" y="1112"/>
                </a:cxn>
              </a:cxnLst>
              <a:rect l="0" t="0" r="r" b="b"/>
              <a:pathLst>
                <a:path w="1680" h="1152">
                  <a:moveTo>
                    <a:pt x="0" y="1112"/>
                  </a:moveTo>
                  <a:cubicBezTo>
                    <a:pt x="139" y="1132"/>
                    <a:pt x="279" y="1152"/>
                    <a:pt x="432" y="968"/>
                  </a:cubicBezTo>
                  <a:cubicBezTo>
                    <a:pt x="584" y="783"/>
                    <a:pt x="752" y="15"/>
                    <a:pt x="912" y="8"/>
                  </a:cubicBezTo>
                  <a:cubicBezTo>
                    <a:pt x="1071" y="0"/>
                    <a:pt x="1264" y="736"/>
                    <a:pt x="1392" y="920"/>
                  </a:cubicBezTo>
                  <a:cubicBezTo>
                    <a:pt x="1519" y="1103"/>
                    <a:pt x="1599" y="1107"/>
                    <a:pt x="1680" y="1112"/>
                  </a:cubicBezTo>
                </a:path>
              </a:pathLst>
            </a:custGeom>
            <a:solidFill>
              <a:schemeClr val="accent1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3" name="Line 9"/>
            <p:cNvSpPr>
              <a:spLocks noChangeShapeType="1"/>
            </p:cNvSpPr>
            <p:nvPr/>
          </p:nvSpPr>
          <p:spPr bwMode="auto">
            <a:xfrm>
              <a:off x="2784" y="1872"/>
              <a:ext cx="0" cy="13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4" name="Line 10"/>
            <p:cNvSpPr>
              <a:spLocks noChangeShapeType="1"/>
            </p:cNvSpPr>
            <p:nvPr/>
          </p:nvSpPr>
          <p:spPr bwMode="auto">
            <a:xfrm>
              <a:off x="2496" y="244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5" name="Line 11"/>
            <p:cNvSpPr>
              <a:spLocks noChangeShapeType="1"/>
            </p:cNvSpPr>
            <p:nvPr/>
          </p:nvSpPr>
          <p:spPr bwMode="auto">
            <a:xfrm>
              <a:off x="2304" y="1872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6" name="Line 12"/>
            <p:cNvSpPr>
              <a:spLocks noChangeShapeType="1"/>
            </p:cNvSpPr>
            <p:nvPr/>
          </p:nvSpPr>
          <p:spPr bwMode="auto">
            <a:xfrm>
              <a:off x="2688" y="1872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48" y="3216"/>
              <a:ext cx="381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" pitchFamily="18" charset="0"/>
                </a:rPr>
                <a:t>f</a:t>
              </a:r>
              <a:r>
                <a:rPr lang="en-US" altLang="en-US" sz="1400" baseline="-25000">
                  <a:latin typeface="Times" pitchFamily="18" charset="0"/>
                </a:rPr>
                <a:t>c</a:t>
              </a:r>
              <a:r>
                <a:rPr lang="en-US" altLang="en-US" sz="1400">
                  <a:latin typeface="Times" pitchFamily="18" charset="0"/>
                </a:rPr>
                <a:t>      f</a:t>
              </a:r>
              <a:r>
                <a:rPr lang="en-US" altLang="en-US" sz="1400" baseline="-25000">
                  <a:latin typeface="Times" pitchFamily="18" charset="0"/>
                </a:rPr>
                <a:t>o</a:t>
              </a:r>
              <a:endParaRPr lang="en-US" altLang="en-US" sz="1400">
                <a:latin typeface="Times" pitchFamily="18" charset="0"/>
              </a:endParaRPr>
            </a:p>
          </p:txBody>
        </p:sp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1046" y="2030"/>
              <a:ext cx="341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" pitchFamily="18" charset="0"/>
                </a:rPr>
                <a:t>output</a:t>
              </a:r>
            </a:p>
          </p:txBody>
        </p:sp>
        <p:sp>
          <p:nvSpPr>
            <p:cNvPr id="216079" name="Text Box 15"/>
            <p:cNvSpPr txBox="1">
              <a:spLocks noChangeArrowheads="1"/>
            </p:cNvSpPr>
            <p:nvPr/>
          </p:nvSpPr>
          <p:spPr bwMode="auto">
            <a:xfrm>
              <a:off x="4310" y="3230"/>
              <a:ext cx="118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" pitchFamily="18" charset="0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4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05 - Siskom I - Receiver FM &amp; AGC</a:t>
            </a:r>
            <a:endParaRPr lang="en-US"/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E9FA7138-335A-4C48-B471-E10E38047809}" type="slidenum">
              <a:rPr lang="en-US"/>
              <a:pPr/>
              <a:t>34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Zero crossing detector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78000" y="1168400"/>
            <a:ext cx="8043334" cy="609600"/>
            <a:chOff x="576" y="1824"/>
            <a:chExt cx="3800" cy="384"/>
          </a:xfrm>
        </p:grpSpPr>
        <p:sp>
          <p:nvSpPr>
            <p:cNvPr id="204804" name="Rectangle 4"/>
            <p:cNvSpPr>
              <a:spLocks noChangeArrowheads="1"/>
            </p:cNvSpPr>
            <p:nvPr/>
          </p:nvSpPr>
          <p:spPr bwMode="auto">
            <a:xfrm>
              <a:off x="912" y="1824"/>
              <a:ext cx="576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Times" pitchFamily="18" charset="0"/>
                </a:rPr>
                <a:t>Hard</a:t>
              </a:r>
              <a:r>
                <a:rPr lang="en-US" altLang="en-US" sz="1600">
                  <a:latin typeface="Times" pitchFamily="18" charset="0"/>
                </a:rPr>
                <a:t> </a:t>
              </a:r>
            </a:p>
            <a:p>
              <a:pPr algn="ctr"/>
              <a:r>
                <a:rPr lang="en-US" altLang="en-US" sz="1600">
                  <a:latin typeface="Times" pitchFamily="18" charset="0"/>
                </a:rPr>
                <a:t>limiter</a:t>
              </a:r>
            </a:p>
          </p:txBody>
        </p:sp>
        <p:sp>
          <p:nvSpPr>
            <p:cNvPr id="204805" name="Rectangle 5"/>
            <p:cNvSpPr>
              <a:spLocks noChangeArrowheads="1"/>
            </p:cNvSpPr>
            <p:nvPr/>
          </p:nvSpPr>
          <p:spPr bwMode="auto">
            <a:xfrm>
              <a:off x="1728" y="1824"/>
              <a:ext cx="576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Times" pitchFamily="18" charset="0"/>
                </a:rPr>
                <a:t>Zero </a:t>
              </a:r>
            </a:p>
            <a:p>
              <a:pPr algn="ctr"/>
              <a:r>
                <a:rPr lang="en-US" altLang="en-US" sz="1400">
                  <a:latin typeface="Times" pitchFamily="18" charset="0"/>
                </a:rPr>
                <a:t>Crossing</a:t>
              </a:r>
            </a:p>
            <a:p>
              <a:pPr algn="ctr"/>
              <a:r>
                <a:rPr lang="en-US" altLang="en-US" sz="1400">
                  <a:latin typeface="Times" pitchFamily="18" charset="0"/>
                </a:rPr>
                <a:t>detector</a:t>
              </a:r>
              <a:endParaRPr lang="en-US" altLang="en-US" sz="1600">
                <a:latin typeface="Times" pitchFamily="18" charset="0"/>
              </a:endParaRPr>
            </a:p>
          </p:txBody>
        </p:sp>
        <p:sp>
          <p:nvSpPr>
            <p:cNvPr id="204806" name="Rectangle 6"/>
            <p:cNvSpPr>
              <a:spLocks noChangeArrowheads="1"/>
            </p:cNvSpPr>
            <p:nvPr/>
          </p:nvSpPr>
          <p:spPr bwMode="auto">
            <a:xfrm>
              <a:off x="2544" y="1824"/>
              <a:ext cx="576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Times" pitchFamily="18" charset="0"/>
                </a:rPr>
                <a:t>Multi-</a:t>
              </a:r>
            </a:p>
            <a:p>
              <a:pPr algn="ctr"/>
              <a:r>
                <a:rPr lang="en-US" altLang="en-US" sz="1400">
                  <a:latin typeface="Times" pitchFamily="18" charset="0"/>
                </a:rPr>
                <a:t>vibrator</a:t>
              </a:r>
            </a:p>
          </p:txBody>
        </p:sp>
        <p:sp>
          <p:nvSpPr>
            <p:cNvPr id="204807" name="Rectangle 7"/>
            <p:cNvSpPr>
              <a:spLocks noChangeArrowheads="1"/>
            </p:cNvSpPr>
            <p:nvPr/>
          </p:nvSpPr>
          <p:spPr bwMode="auto">
            <a:xfrm>
              <a:off x="3360" y="1824"/>
              <a:ext cx="576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" pitchFamily="18" charset="0"/>
                </a:rPr>
                <a:t>Averaging</a:t>
              </a:r>
            </a:p>
            <a:p>
              <a:pPr algn="ctr"/>
              <a:r>
                <a:rPr lang="en-US" altLang="en-US" sz="1400" dirty="0" smtClean="0">
                  <a:latin typeface="Times" pitchFamily="18" charset="0"/>
                </a:rPr>
                <a:t>circuit</a:t>
              </a:r>
              <a:endParaRPr lang="en-US" altLang="en-US" sz="1400" dirty="0">
                <a:latin typeface="Times" pitchFamily="18" charset="0"/>
              </a:endParaRPr>
            </a:p>
          </p:txBody>
        </p:sp>
        <p:cxnSp>
          <p:nvCxnSpPr>
            <p:cNvPr id="204808" name="AutoShape 8"/>
            <p:cNvCxnSpPr>
              <a:cxnSpLocks noChangeShapeType="1"/>
              <a:stCxn id="204804" idx="3"/>
              <a:endCxn id="204805" idx="1"/>
            </p:cNvCxnSpPr>
            <p:nvPr/>
          </p:nvCxnSpPr>
          <p:spPr bwMode="auto">
            <a:xfrm>
              <a:off x="1488" y="2016"/>
              <a:ext cx="24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204809" name="AutoShape 9"/>
            <p:cNvCxnSpPr>
              <a:cxnSpLocks noChangeShapeType="1"/>
              <a:stCxn id="204805" idx="3"/>
              <a:endCxn id="204806" idx="1"/>
            </p:cNvCxnSpPr>
            <p:nvPr/>
          </p:nvCxnSpPr>
          <p:spPr bwMode="auto">
            <a:xfrm>
              <a:off x="2304" y="2016"/>
              <a:ext cx="24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204810" name="AutoShape 10"/>
            <p:cNvCxnSpPr>
              <a:cxnSpLocks noChangeShapeType="1"/>
              <a:stCxn id="204806" idx="3"/>
              <a:endCxn id="204807" idx="1"/>
            </p:cNvCxnSpPr>
            <p:nvPr/>
          </p:nvCxnSpPr>
          <p:spPr bwMode="auto">
            <a:xfrm>
              <a:off x="3120" y="2016"/>
              <a:ext cx="24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04811" name="Line 11"/>
            <p:cNvSpPr>
              <a:spLocks noChangeShapeType="1"/>
            </p:cNvSpPr>
            <p:nvPr/>
          </p:nvSpPr>
          <p:spPr bwMode="auto">
            <a:xfrm>
              <a:off x="3936" y="2016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576" y="201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13" name="Text Box 13"/>
            <p:cNvSpPr txBox="1">
              <a:spLocks noChangeArrowheads="1"/>
            </p:cNvSpPr>
            <p:nvPr/>
          </p:nvSpPr>
          <p:spPr bwMode="auto">
            <a:xfrm>
              <a:off x="614" y="1838"/>
              <a:ext cx="218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" pitchFamily="18" charset="0"/>
                </a:rPr>
                <a:t>FM</a:t>
              </a:r>
            </a:p>
          </p:txBody>
        </p:sp>
        <p:sp>
          <p:nvSpPr>
            <p:cNvPr id="204814" name="Text Box 14"/>
            <p:cNvSpPr txBox="1">
              <a:spLocks noChangeArrowheads="1"/>
            </p:cNvSpPr>
            <p:nvPr/>
          </p:nvSpPr>
          <p:spPr bwMode="auto">
            <a:xfrm>
              <a:off x="4022" y="1838"/>
              <a:ext cx="354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" pitchFamily="18" charset="0"/>
                </a:rPr>
                <a:t>Output</a:t>
              </a:r>
            </a:p>
          </p:txBody>
        </p:sp>
      </p:grp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2904067" y="3228975"/>
            <a:ext cx="69511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>
            <a:off x="2823634" y="3956050"/>
            <a:ext cx="69511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2743200" y="4865688"/>
            <a:ext cx="69511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18" name="Freeform 18"/>
          <p:cNvSpPr>
            <a:spLocks/>
          </p:cNvSpPr>
          <p:nvPr/>
        </p:nvSpPr>
        <p:spPr bwMode="auto">
          <a:xfrm>
            <a:off x="3147484" y="2743200"/>
            <a:ext cx="6627283" cy="909638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44" y="96"/>
              </a:cxn>
              <a:cxn ang="0">
                <a:pos x="384" y="672"/>
              </a:cxn>
              <a:cxn ang="0">
                <a:pos x="576" y="384"/>
              </a:cxn>
              <a:cxn ang="0">
                <a:pos x="672" y="48"/>
              </a:cxn>
              <a:cxn ang="0">
                <a:pos x="864" y="672"/>
              </a:cxn>
              <a:cxn ang="0">
                <a:pos x="1104" y="48"/>
              </a:cxn>
              <a:cxn ang="0">
                <a:pos x="1440" y="384"/>
              </a:cxn>
              <a:cxn ang="0">
                <a:pos x="1680" y="720"/>
              </a:cxn>
              <a:cxn ang="0">
                <a:pos x="1968" y="384"/>
              </a:cxn>
              <a:cxn ang="0">
                <a:pos x="2160" y="48"/>
              </a:cxn>
              <a:cxn ang="0">
                <a:pos x="2496" y="384"/>
              </a:cxn>
              <a:cxn ang="0">
                <a:pos x="2784" y="672"/>
              </a:cxn>
              <a:cxn ang="0">
                <a:pos x="3024" y="384"/>
              </a:cxn>
              <a:cxn ang="0">
                <a:pos x="3312" y="0"/>
              </a:cxn>
              <a:cxn ang="0">
                <a:pos x="3648" y="384"/>
              </a:cxn>
              <a:cxn ang="0">
                <a:pos x="3936" y="672"/>
              </a:cxn>
            </a:cxnLst>
            <a:rect l="0" t="0" r="r" b="b"/>
            <a:pathLst>
              <a:path w="3936" h="720">
                <a:moveTo>
                  <a:pt x="0" y="384"/>
                </a:moveTo>
                <a:cubicBezTo>
                  <a:pt x="39" y="215"/>
                  <a:pt x="79" y="47"/>
                  <a:pt x="144" y="96"/>
                </a:cubicBezTo>
                <a:cubicBezTo>
                  <a:pt x="208" y="144"/>
                  <a:pt x="312" y="624"/>
                  <a:pt x="384" y="672"/>
                </a:cubicBezTo>
                <a:cubicBezTo>
                  <a:pt x="455" y="719"/>
                  <a:pt x="528" y="488"/>
                  <a:pt x="576" y="384"/>
                </a:cubicBezTo>
                <a:cubicBezTo>
                  <a:pt x="624" y="280"/>
                  <a:pt x="624" y="0"/>
                  <a:pt x="672" y="48"/>
                </a:cubicBezTo>
                <a:cubicBezTo>
                  <a:pt x="720" y="96"/>
                  <a:pt x="792" y="672"/>
                  <a:pt x="864" y="672"/>
                </a:cubicBezTo>
                <a:cubicBezTo>
                  <a:pt x="936" y="672"/>
                  <a:pt x="1008" y="96"/>
                  <a:pt x="1104" y="48"/>
                </a:cubicBezTo>
                <a:cubicBezTo>
                  <a:pt x="1200" y="0"/>
                  <a:pt x="1344" y="272"/>
                  <a:pt x="1440" y="384"/>
                </a:cubicBezTo>
                <a:cubicBezTo>
                  <a:pt x="1535" y="495"/>
                  <a:pt x="1592" y="720"/>
                  <a:pt x="1680" y="720"/>
                </a:cubicBezTo>
                <a:cubicBezTo>
                  <a:pt x="1768" y="720"/>
                  <a:pt x="1888" y="495"/>
                  <a:pt x="1968" y="384"/>
                </a:cubicBezTo>
                <a:cubicBezTo>
                  <a:pt x="2047" y="272"/>
                  <a:pt x="2072" y="48"/>
                  <a:pt x="2160" y="48"/>
                </a:cubicBezTo>
                <a:cubicBezTo>
                  <a:pt x="2248" y="48"/>
                  <a:pt x="2392" y="280"/>
                  <a:pt x="2496" y="384"/>
                </a:cubicBezTo>
                <a:cubicBezTo>
                  <a:pt x="2600" y="488"/>
                  <a:pt x="2696" y="672"/>
                  <a:pt x="2784" y="672"/>
                </a:cubicBezTo>
                <a:cubicBezTo>
                  <a:pt x="2872" y="672"/>
                  <a:pt x="2936" y="495"/>
                  <a:pt x="3024" y="384"/>
                </a:cubicBezTo>
                <a:cubicBezTo>
                  <a:pt x="3111" y="272"/>
                  <a:pt x="3208" y="0"/>
                  <a:pt x="3312" y="0"/>
                </a:cubicBezTo>
                <a:cubicBezTo>
                  <a:pt x="3416" y="0"/>
                  <a:pt x="3544" y="272"/>
                  <a:pt x="3648" y="384"/>
                </a:cubicBezTo>
                <a:cubicBezTo>
                  <a:pt x="3751" y="495"/>
                  <a:pt x="3843" y="583"/>
                  <a:pt x="3936" y="672"/>
                </a:cubicBezTo>
              </a:path>
            </a:pathLst>
          </a:custGeom>
          <a:noFill/>
          <a:ln w="381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3147485" y="2743200"/>
            <a:ext cx="2116" cy="213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0" name="Line 20"/>
          <p:cNvSpPr>
            <a:spLocks noChangeShapeType="1"/>
          </p:cNvSpPr>
          <p:nvPr/>
        </p:nvSpPr>
        <p:spPr bwMode="auto">
          <a:xfrm>
            <a:off x="3551767" y="2743200"/>
            <a:ext cx="0" cy="212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>
            <a:off x="4116917" y="2743200"/>
            <a:ext cx="0" cy="212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2" name="Line 22"/>
          <p:cNvSpPr>
            <a:spLocks noChangeShapeType="1"/>
          </p:cNvSpPr>
          <p:nvPr/>
        </p:nvSpPr>
        <p:spPr bwMode="auto">
          <a:xfrm>
            <a:off x="4440767" y="2743200"/>
            <a:ext cx="0" cy="212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3" name="Line 23"/>
          <p:cNvSpPr>
            <a:spLocks noChangeShapeType="1"/>
          </p:cNvSpPr>
          <p:nvPr/>
        </p:nvSpPr>
        <p:spPr bwMode="auto">
          <a:xfrm>
            <a:off x="4764617" y="2743200"/>
            <a:ext cx="0" cy="212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4" name="Line 24"/>
          <p:cNvSpPr>
            <a:spLocks noChangeShapeType="1"/>
          </p:cNvSpPr>
          <p:nvPr/>
        </p:nvSpPr>
        <p:spPr bwMode="auto">
          <a:xfrm>
            <a:off x="5571067" y="2803525"/>
            <a:ext cx="0" cy="212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6479117" y="2789238"/>
            <a:ext cx="0" cy="2120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6" name="Line 26"/>
          <p:cNvSpPr>
            <a:spLocks noChangeShapeType="1"/>
          </p:cNvSpPr>
          <p:nvPr/>
        </p:nvSpPr>
        <p:spPr bwMode="auto">
          <a:xfrm>
            <a:off x="7349067" y="2803525"/>
            <a:ext cx="0" cy="212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8238067" y="2743200"/>
            <a:ext cx="0" cy="212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8" name="Line 28"/>
          <p:cNvSpPr>
            <a:spLocks noChangeShapeType="1"/>
          </p:cNvSpPr>
          <p:nvPr/>
        </p:nvSpPr>
        <p:spPr bwMode="auto">
          <a:xfrm>
            <a:off x="9290051" y="2743200"/>
            <a:ext cx="0" cy="212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9" name="Freeform 29"/>
          <p:cNvSpPr>
            <a:spLocks/>
          </p:cNvSpPr>
          <p:nvPr/>
        </p:nvSpPr>
        <p:spPr bwMode="auto">
          <a:xfrm>
            <a:off x="3147484" y="3592513"/>
            <a:ext cx="6142567" cy="66675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0" y="0"/>
              </a:cxn>
              <a:cxn ang="0">
                <a:pos x="240" y="0"/>
              </a:cxn>
              <a:cxn ang="0">
                <a:pos x="240" y="288"/>
              </a:cxn>
              <a:cxn ang="0">
                <a:pos x="240" y="480"/>
              </a:cxn>
              <a:cxn ang="0">
                <a:pos x="576" y="480"/>
              </a:cxn>
              <a:cxn ang="0">
                <a:pos x="576" y="0"/>
              </a:cxn>
              <a:cxn ang="0">
                <a:pos x="768" y="0"/>
              </a:cxn>
              <a:cxn ang="0">
                <a:pos x="768" y="480"/>
              </a:cxn>
              <a:cxn ang="0">
                <a:pos x="960" y="480"/>
              </a:cxn>
              <a:cxn ang="0">
                <a:pos x="960" y="0"/>
              </a:cxn>
              <a:cxn ang="0">
                <a:pos x="1440" y="0"/>
              </a:cxn>
              <a:cxn ang="0">
                <a:pos x="1440" y="480"/>
              </a:cxn>
              <a:cxn ang="0">
                <a:pos x="1968" y="480"/>
              </a:cxn>
              <a:cxn ang="0">
                <a:pos x="1968" y="0"/>
              </a:cxn>
              <a:cxn ang="0">
                <a:pos x="2496" y="0"/>
              </a:cxn>
              <a:cxn ang="0">
                <a:pos x="2496" y="528"/>
              </a:cxn>
              <a:cxn ang="0">
                <a:pos x="3024" y="528"/>
              </a:cxn>
              <a:cxn ang="0">
                <a:pos x="3024" y="0"/>
              </a:cxn>
              <a:cxn ang="0">
                <a:pos x="3648" y="0"/>
              </a:cxn>
            </a:cxnLst>
            <a:rect l="0" t="0" r="r" b="b"/>
            <a:pathLst>
              <a:path w="3648" h="528">
                <a:moveTo>
                  <a:pt x="0" y="288"/>
                </a:moveTo>
                <a:lnTo>
                  <a:pt x="0" y="0"/>
                </a:lnTo>
                <a:lnTo>
                  <a:pt x="240" y="0"/>
                </a:lnTo>
                <a:lnTo>
                  <a:pt x="240" y="288"/>
                </a:lnTo>
                <a:lnTo>
                  <a:pt x="240" y="480"/>
                </a:lnTo>
                <a:lnTo>
                  <a:pt x="576" y="480"/>
                </a:lnTo>
                <a:lnTo>
                  <a:pt x="576" y="0"/>
                </a:lnTo>
                <a:lnTo>
                  <a:pt x="768" y="0"/>
                </a:lnTo>
                <a:lnTo>
                  <a:pt x="768" y="480"/>
                </a:lnTo>
                <a:lnTo>
                  <a:pt x="960" y="480"/>
                </a:lnTo>
                <a:lnTo>
                  <a:pt x="960" y="0"/>
                </a:lnTo>
                <a:lnTo>
                  <a:pt x="1440" y="0"/>
                </a:lnTo>
                <a:lnTo>
                  <a:pt x="1440" y="480"/>
                </a:lnTo>
                <a:lnTo>
                  <a:pt x="1968" y="480"/>
                </a:lnTo>
                <a:lnTo>
                  <a:pt x="1968" y="0"/>
                </a:lnTo>
                <a:lnTo>
                  <a:pt x="2496" y="0"/>
                </a:lnTo>
                <a:lnTo>
                  <a:pt x="2496" y="528"/>
                </a:lnTo>
                <a:lnTo>
                  <a:pt x="3024" y="528"/>
                </a:lnTo>
                <a:lnTo>
                  <a:pt x="3024" y="0"/>
                </a:lnTo>
                <a:lnTo>
                  <a:pt x="3648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0" name="Line 30"/>
          <p:cNvSpPr>
            <a:spLocks noChangeShapeType="1"/>
          </p:cNvSpPr>
          <p:nvPr/>
        </p:nvSpPr>
        <p:spPr bwMode="auto">
          <a:xfrm flipV="1">
            <a:off x="3147484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1" name="Line 31"/>
          <p:cNvSpPr>
            <a:spLocks noChangeShapeType="1"/>
          </p:cNvSpPr>
          <p:nvPr/>
        </p:nvSpPr>
        <p:spPr bwMode="auto">
          <a:xfrm flipH="1" flipV="1">
            <a:off x="3551768" y="4440238"/>
            <a:ext cx="4233" cy="436562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2" name="Line 32"/>
          <p:cNvSpPr>
            <a:spLocks noChangeShapeType="1"/>
          </p:cNvSpPr>
          <p:nvPr/>
        </p:nvSpPr>
        <p:spPr bwMode="auto">
          <a:xfrm flipV="1">
            <a:off x="4116917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3" name="Line 33"/>
          <p:cNvSpPr>
            <a:spLocks noChangeShapeType="1"/>
          </p:cNvSpPr>
          <p:nvPr/>
        </p:nvSpPr>
        <p:spPr bwMode="auto">
          <a:xfrm flipV="1">
            <a:off x="4440767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4" name="Line 34"/>
          <p:cNvSpPr>
            <a:spLocks noChangeShapeType="1"/>
          </p:cNvSpPr>
          <p:nvPr/>
        </p:nvSpPr>
        <p:spPr bwMode="auto">
          <a:xfrm flipV="1">
            <a:off x="4764617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5" name="Line 35"/>
          <p:cNvSpPr>
            <a:spLocks noChangeShapeType="1"/>
          </p:cNvSpPr>
          <p:nvPr/>
        </p:nvSpPr>
        <p:spPr bwMode="auto">
          <a:xfrm flipV="1">
            <a:off x="5571067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6" name="Line 36"/>
          <p:cNvSpPr>
            <a:spLocks noChangeShapeType="1"/>
          </p:cNvSpPr>
          <p:nvPr/>
        </p:nvSpPr>
        <p:spPr bwMode="auto">
          <a:xfrm flipV="1">
            <a:off x="6460067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7" name="Line 37"/>
          <p:cNvSpPr>
            <a:spLocks noChangeShapeType="1"/>
          </p:cNvSpPr>
          <p:nvPr/>
        </p:nvSpPr>
        <p:spPr bwMode="auto">
          <a:xfrm flipV="1">
            <a:off x="7349067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8" name="Line 38"/>
          <p:cNvSpPr>
            <a:spLocks noChangeShapeType="1"/>
          </p:cNvSpPr>
          <p:nvPr/>
        </p:nvSpPr>
        <p:spPr bwMode="auto">
          <a:xfrm flipV="1">
            <a:off x="8238067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9" name="Line 39"/>
          <p:cNvSpPr>
            <a:spLocks noChangeShapeType="1"/>
          </p:cNvSpPr>
          <p:nvPr/>
        </p:nvSpPr>
        <p:spPr bwMode="auto">
          <a:xfrm flipV="1">
            <a:off x="9290051" y="4440238"/>
            <a:ext cx="0" cy="42545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0" name="Line 40"/>
          <p:cNvSpPr>
            <a:spLocks noChangeShapeType="1"/>
          </p:cNvSpPr>
          <p:nvPr/>
        </p:nvSpPr>
        <p:spPr bwMode="auto">
          <a:xfrm>
            <a:off x="2844800" y="5486400"/>
            <a:ext cx="69511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1" name="Line 41"/>
          <p:cNvSpPr>
            <a:spLocks noChangeShapeType="1"/>
          </p:cNvSpPr>
          <p:nvPr/>
        </p:nvSpPr>
        <p:spPr bwMode="auto">
          <a:xfrm>
            <a:off x="3556000" y="2743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2" name="Rectangle 42"/>
          <p:cNvSpPr>
            <a:spLocks noChangeArrowheads="1"/>
          </p:cNvSpPr>
          <p:nvPr/>
        </p:nvSpPr>
        <p:spPr bwMode="auto">
          <a:xfrm>
            <a:off x="31496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3" name="Rectangle 43"/>
          <p:cNvSpPr>
            <a:spLocks noChangeArrowheads="1"/>
          </p:cNvSpPr>
          <p:nvPr/>
        </p:nvSpPr>
        <p:spPr bwMode="auto">
          <a:xfrm>
            <a:off x="35560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4" name="Rectangle 44"/>
          <p:cNvSpPr>
            <a:spLocks noChangeArrowheads="1"/>
          </p:cNvSpPr>
          <p:nvPr/>
        </p:nvSpPr>
        <p:spPr bwMode="auto">
          <a:xfrm>
            <a:off x="41656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5" name="Rectangle 45"/>
          <p:cNvSpPr>
            <a:spLocks noChangeArrowheads="1"/>
          </p:cNvSpPr>
          <p:nvPr/>
        </p:nvSpPr>
        <p:spPr bwMode="auto">
          <a:xfrm>
            <a:off x="44704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6" name="Rectangle 46"/>
          <p:cNvSpPr>
            <a:spLocks noChangeArrowheads="1"/>
          </p:cNvSpPr>
          <p:nvPr/>
        </p:nvSpPr>
        <p:spPr bwMode="auto">
          <a:xfrm>
            <a:off x="48768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7" name="Rectangle 47"/>
          <p:cNvSpPr>
            <a:spLocks noChangeArrowheads="1"/>
          </p:cNvSpPr>
          <p:nvPr/>
        </p:nvSpPr>
        <p:spPr bwMode="auto">
          <a:xfrm>
            <a:off x="55880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8" name="Rectangle 48"/>
          <p:cNvSpPr>
            <a:spLocks noChangeArrowheads="1"/>
          </p:cNvSpPr>
          <p:nvPr/>
        </p:nvSpPr>
        <p:spPr bwMode="auto">
          <a:xfrm>
            <a:off x="65024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9" name="Rectangle 49"/>
          <p:cNvSpPr>
            <a:spLocks noChangeArrowheads="1"/>
          </p:cNvSpPr>
          <p:nvPr/>
        </p:nvSpPr>
        <p:spPr bwMode="auto">
          <a:xfrm>
            <a:off x="74168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0" name="Rectangle 50"/>
          <p:cNvSpPr>
            <a:spLocks noChangeArrowheads="1"/>
          </p:cNvSpPr>
          <p:nvPr/>
        </p:nvSpPr>
        <p:spPr bwMode="auto">
          <a:xfrm>
            <a:off x="83312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1" name="Rectangle 51"/>
          <p:cNvSpPr>
            <a:spLocks noChangeArrowheads="1"/>
          </p:cNvSpPr>
          <p:nvPr/>
        </p:nvSpPr>
        <p:spPr bwMode="auto">
          <a:xfrm>
            <a:off x="9347200" y="5105400"/>
            <a:ext cx="203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2" name="Text Box 52"/>
          <p:cNvSpPr txBox="1">
            <a:spLocks noChangeArrowheads="1"/>
          </p:cNvSpPr>
          <p:nvPr/>
        </p:nvSpPr>
        <p:spPr bwMode="auto">
          <a:xfrm>
            <a:off x="2112434" y="2994025"/>
            <a:ext cx="941283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" pitchFamily="18" charset="0"/>
              </a:rPr>
              <a:t>FM input</a:t>
            </a:r>
          </a:p>
        </p:txBody>
      </p:sp>
      <p:sp>
        <p:nvSpPr>
          <p:cNvPr id="204853" name="Text Box 53"/>
          <p:cNvSpPr txBox="1">
            <a:spLocks noChangeArrowheads="1"/>
          </p:cNvSpPr>
          <p:nvPr/>
        </p:nvSpPr>
        <p:spPr bwMode="auto">
          <a:xfrm>
            <a:off x="1604434" y="3679825"/>
            <a:ext cx="12170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" pitchFamily="18" charset="0"/>
              </a:rPr>
              <a:t>Hard limiter</a:t>
            </a:r>
          </a:p>
        </p:txBody>
      </p:sp>
      <p:sp>
        <p:nvSpPr>
          <p:cNvPr id="204854" name="Text Box 54"/>
          <p:cNvSpPr txBox="1">
            <a:spLocks noChangeArrowheads="1"/>
          </p:cNvSpPr>
          <p:nvPr/>
        </p:nvSpPr>
        <p:spPr bwMode="auto">
          <a:xfrm>
            <a:off x="1807633" y="4670425"/>
            <a:ext cx="1204176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" pitchFamily="18" charset="0"/>
              </a:rPr>
              <a:t>ZC detector</a:t>
            </a:r>
          </a:p>
        </p:txBody>
      </p:sp>
      <p:sp>
        <p:nvSpPr>
          <p:cNvPr id="204855" name="Text Box 55"/>
          <p:cNvSpPr txBox="1">
            <a:spLocks noChangeArrowheads="1"/>
          </p:cNvSpPr>
          <p:nvPr/>
        </p:nvSpPr>
        <p:spPr bwMode="auto">
          <a:xfrm>
            <a:off x="1909234" y="5280025"/>
            <a:ext cx="740908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" pitchFamily="18" charset="0"/>
              </a:rPr>
              <a:t>multiV</a:t>
            </a:r>
          </a:p>
        </p:txBody>
      </p:sp>
      <p:sp>
        <p:nvSpPr>
          <p:cNvPr id="204856" name="Line 56"/>
          <p:cNvSpPr>
            <a:spLocks noChangeShapeType="1"/>
          </p:cNvSpPr>
          <p:nvPr/>
        </p:nvSpPr>
        <p:spPr bwMode="auto">
          <a:xfrm>
            <a:off x="2844800" y="6019800"/>
            <a:ext cx="7010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7" name="Freeform 57"/>
          <p:cNvSpPr>
            <a:spLocks/>
          </p:cNvSpPr>
          <p:nvPr/>
        </p:nvSpPr>
        <p:spPr bwMode="auto">
          <a:xfrm>
            <a:off x="3048000" y="5549900"/>
            <a:ext cx="6807200" cy="469900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192" y="152"/>
              </a:cxn>
              <a:cxn ang="0">
                <a:pos x="384" y="56"/>
              </a:cxn>
              <a:cxn ang="0">
                <a:pos x="528" y="8"/>
              </a:cxn>
              <a:cxn ang="0">
                <a:pos x="768" y="8"/>
              </a:cxn>
              <a:cxn ang="0">
                <a:pos x="1008" y="8"/>
              </a:cxn>
              <a:cxn ang="0">
                <a:pos x="1296" y="56"/>
              </a:cxn>
              <a:cxn ang="0">
                <a:pos x="1536" y="104"/>
              </a:cxn>
              <a:cxn ang="0">
                <a:pos x="1680" y="152"/>
              </a:cxn>
              <a:cxn ang="0">
                <a:pos x="1920" y="152"/>
              </a:cxn>
              <a:cxn ang="0">
                <a:pos x="2112" y="152"/>
              </a:cxn>
              <a:cxn ang="0">
                <a:pos x="2832" y="200"/>
              </a:cxn>
              <a:cxn ang="0">
                <a:pos x="3024" y="200"/>
              </a:cxn>
              <a:cxn ang="0">
                <a:pos x="3120" y="200"/>
              </a:cxn>
              <a:cxn ang="0">
                <a:pos x="3216" y="152"/>
              </a:cxn>
            </a:cxnLst>
            <a:rect l="0" t="0" r="r" b="b"/>
            <a:pathLst>
              <a:path w="3216" h="296">
                <a:moveTo>
                  <a:pt x="0" y="296"/>
                </a:moveTo>
                <a:cubicBezTo>
                  <a:pt x="64" y="243"/>
                  <a:pt x="128" y="191"/>
                  <a:pt x="192" y="152"/>
                </a:cubicBezTo>
                <a:cubicBezTo>
                  <a:pt x="255" y="112"/>
                  <a:pt x="328" y="80"/>
                  <a:pt x="384" y="56"/>
                </a:cubicBezTo>
                <a:cubicBezTo>
                  <a:pt x="440" y="32"/>
                  <a:pt x="464" y="15"/>
                  <a:pt x="528" y="8"/>
                </a:cubicBezTo>
                <a:cubicBezTo>
                  <a:pt x="591" y="0"/>
                  <a:pt x="688" y="8"/>
                  <a:pt x="768" y="8"/>
                </a:cubicBezTo>
                <a:cubicBezTo>
                  <a:pt x="848" y="8"/>
                  <a:pt x="920" y="0"/>
                  <a:pt x="1008" y="8"/>
                </a:cubicBezTo>
                <a:cubicBezTo>
                  <a:pt x="1096" y="16"/>
                  <a:pt x="1208" y="40"/>
                  <a:pt x="1296" y="56"/>
                </a:cubicBezTo>
                <a:cubicBezTo>
                  <a:pt x="1384" y="72"/>
                  <a:pt x="1472" y="88"/>
                  <a:pt x="1536" y="104"/>
                </a:cubicBezTo>
                <a:cubicBezTo>
                  <a:pt x="1599" y="119"/>
                  <a:pt x="1616" y="144"/>
                  <a:pt x="1680" y="152"/>
                </a:cubicBezTo>
                <a:cubicBezTo>
                  <a:pt x="1743" y="159"/>
                  <a:pt x="1848" y="152"/>
                  <a:pt x="1920" y="152"/>
                </a:cubicBezTo>
                <a:cubicBezTo>
                  <a:pt x="1992" y="152"/>
                  <a:pt x="1960" y="144"/>
                  <a:pt x="2112" y="152"/>
                </a:cubicBezTo>
                <a:cubicBezTo>
                  <a:pt x="2263" y="159"/>
                  <a:pt x="2680" y="192"/>
                  <a:pt x="2832" y="200"/>
                </a:cubicBezTo>
                <a:cubicBezTo>
                  <a:pt x="2983" y="207"/>
                  <a:pt x="2976" y="200"/>
                  <a:pt x="3024" y="200"/>
                </a:cubicBezTo>
                <a:cubicBezTo>
                  <a:pt x="3072" y="200"/>
                  <a:pt x="3087" y="208"/>
                  <a:pt x="3120" y="200"/>
                </a:cubicBezTo>
                <a:cubicBezTo>
                  <a:pt x="3152" y="191"/>
                  <a:pt x="3208" y="160"/>
                  <a:pt x="3216" y="152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8" name="Text Box 58"/>
          <p:cNvSpPr txBox="1">
            <a:spLocks noChangeArrowheads="1"/>
          </p:cNvSpPr>
          <p:nvPr/>
        </p:nvSpPr>
        <p:spPr bwMode="auto">
          <a:xfrm>
            <a:off x="10138834" y="3603626"/>
            <a:ext cx="1571264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" pitchFamily="18" charset="0"/>
              </a:rPr>
              <a:t>more frequent</a:t>
            </a:r>
          </a:p>
          <a:p>
            <a:r>
              <a:rPr lang="en-US" altLang="en-US" sz="1400">
                <a:latin typeface="Times" pitchFamily="18" charset="0"/>
              </a:rPr>
              <a:t>ZC’s means</a:t>
            </a:r>
          </a:p>
          <a:p>
            <a:r>
              <a:rPr lang="en-US" altLang="en-US" sz="1400">
                <a:latin typeface="Times" pitchFamily="18" charset="0"/>
              </a:rPr>
              <a:t>higher inst freq</a:t>
            </a:r>
          </a:p>
          <a:p>
            <a:r>
              <a:rPr lang="en-US" altLang="en-US" sz="1400">
                <a:latin typeface="Times" pitchFamily="18" charset="0"/>
              </a:rPr>
              <a:t>in turn means</a:t>
            </a:r>
          </a:p>
          <a:p>
            <a:r>
              <a:rPr lang="en-US" altLang="en-US" sz="1400">
                <a:latin typeface="Times" pitchFamily="18" charset="0"/>
              </a:rPr>
              <a:t>Larger message</a:t>
            </a:r>
          </a:p>
          <a:p>
            <a:r>
              <a:rPr lang="en-US" altLang="en-US" sz="1400">
                <a:latin typeface="Times" pitchFamily="18" charset="0"/>
              </a:rPr>
              <a:t>amplitudes</a:t>
            </a:r>
          </a:p>
        </p:txBody>
      </p:sp>
      <p:sp>
        <p:nvSpPr>
          <p:cNvPr id="204859" name="Text Box 59"/>
          <p:cNvSpPr txBox="1">
            <a:spLocks noChangeArrowheads="1"/>
          </p:cNvSpPr>
          <p:nvPr/>
        </p:nvSpPr>
        <p:spPr bwMode="auto">
          <a:xfrm>
            <a:off x="1276351" y="5645150"/>
            <a:ext cx="1396408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/>
              <a:t>Averaging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dirty="0" err="1" smtClean="0"/>
              <a:t>Modul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E3E-C30C-44A7-B632-56E6CB79FE54}" type="slidenum">
              <a:rPr lang="en-US"/>
              <a:pPr/>
              <a:t>4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Modulasi Frekuensi (FM)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378825" cy="4525963"/>
          </a:xfrm>
        </p:spPr>
        <p:txBody>
          <a:bodyPr/>
          <a:lstStyle/>
          <a:p>
            <a:r>
              <a:rPr lang="en-US" altLang="en-US" sz="2800" dirty="0" err="1"/>
              <a:t>Pada</a:t>
            </a:r>
            <a:r>
              <a:rPr lang="en-US" altLang="en-US" sz="2800" dirty="0"/>
              <a:t> FM, </a:t>
            </a:r>
            <a:r>
              <a:rPr lang="en-US" altLang="en-US" sz="2800" dirty="0" err="1"/>
              <a:t>Frekuensi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sesaat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sinyal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termodulasi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berubah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linear </a:t>
            </a:r>
            <a:r>
              <a:rPr lang="en-US" altLang="en-US" sz="2800" dirty="0" err="1"/>
              <a:t>terhadap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sinyal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endParaRPr lang="en-US" altLang="en-US" sz="2800" dirty="0"/>
          </a:p>
          <a:p>
            <a:endParaRPr lang="en-US" altLang="en-US" sz="2800" dirty="0"/>
          </a:p>
          <a:p>
            <a:pPr algn="ctr">
              <a:buFont typeface="Wingdings" pitchFamily="2" charset="2"/>
              <a:buNone/>
            </a:pPr>
            <a:endParaRPr lang="en-US" altLang="en-US" b="1" i="1" dirty="0">
              <a:solidFill>
                <a:srgbClr val="000000"/>
              </a:solidFill>
            </a:endParaRPr>
          </a:p>
          <a:p>
            <a:pPr algn="ctr">
              <a:buFont typeface="Wingdings" pitchFamily="2" charset="2"/>
              <a:buNone/>
            </a:pPr>
            <a:endParaRPr lang="en-US" altLang="en-US" b="1" i="1" dirty="0">
              <a:solidFill>
                <a:srgbClr val="000000"/>
              </a:solidFill>
            </a:endParaRPr>
          </a:p>
          <a:p>
            <a:pPr algn="just"/>
            <a:r>
              <a:rPr lang="en-US" altLang="en-US" sz="2800" dirty="0" err="1"/>
              <a:t>Dimana</a:t>
            </a:r>
            <a:r>
              <a:rPr lang="en-US" altLang="en-US" sz="2800" dirty="0"/>
              <a:t> </a:t>
            </a:r>
            <a:r>
              <a:rPr lang="en-US" altLang="en-US" sz="2800" b="1" i="1" dirty="0" err="1">
                <a:solidFill>
                  <a:srgbClr val="9900CC"/>
                </a:solidFill>
                <a:latin typeface="Times New Roman" pitchFamily="18" charset="0"/>
              </a:rPr>
              <a:t>k</a:t>
            </a:r>
            <a:r>
              <a:rPr lang="en-US" altLang="en-US" sz="2800" b="1" i="1" baseline="-25000" dirty="0" err="1">
                <a:solidFill>
                  <a:srgbClr val="9900CC"/>
                </a:solidFill>
                <a:latin typeface="Times New Roman" pitchFamily="18" charset="0"/>
              </a:rPr>
              <a:t>f</a:t>
            </a:r>
            <a:r>
              <a:rPr lang="en-US" altLang="en-US" sz="2800" b="1" dirty="0">
                <a:solidFill>
                  <a:srgbClr val="9900CC"/>
                </a:solidFill>
                <a:latin typeface="Times New Roman" pitchFamily="18" charset="0"/>
              </a:rPr>
              <a:t> </a:t>
            </a:r>
            <a:r>
              <a:rPr lang="en-US" altLang="en-US" sz="2800" dirty="0"/>
              <a:t>= </a:t>
            </a:r>
            <a:r>
              <a:rPr lang="en-US" altLang="en-US" sz="2800" dirty="0" err="1"/>
              <a:t>Sensitivitas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frekuensi</a:t>
            </a:r>
            <a:r>
              <a:rPr lang="en-US" altLang="en-US" sz="2800" dirty="0"/>
              <a:t> (Hz/volt)</a:t>
            </a:r>
          </a:p>
          <a:p>
            <a:pPr algn="just"/>
            <a:endParaRPr lang="en-US" altLang="en-US" dirty="0"/>
          </a:p>
        </p:txBody>
      </p:sp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73476" y="2949575"/>
          <a:ext cx="4117975" cy="1009650"/>
        </p:xfrm>
        <a:graphic>
          <a:graphicData uri="http://schemas.openxmlformats.org/presentationml/2006/ole">
            <p:oleObj spid="_x0000_s68611" name="Equation" r:id="rId4" imgW="1129810" imgH="24119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03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04 - </a:t>
            </a:r>
            <a:r>
              <a:rPr lang="en-US" dirty="0" err="1" smtClean="0"/>
              <a:t>Siskom</a:t>
            </a:r>
            <a:r>
              <a:rPr lang="en-US" dirty="0" smtClean="0"/>
              <a:t> I -  </a:t>
            </a:r>
            <a:r>
              <a:rPr lang="en-US" dirty="0" err="1" smtClean="0"/>
              <a:t>Modulasi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02D321A-E4E2-4DA6-AA57-CCC65702F18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6164" y="185738"/>
            <a:ext cx="7553551" cy="412750"/>
          </a:xfrm>
        </p:spPr>
        <p:txBody>
          <a:bodyPr>
            <a:normAutofit fontScale="90000"/>
          </a:bodyPr>
          <a:lstStyle/>
          <a:p>
            <a:r>
              <a:rPr lang="en-US" altLang="en-US" sz="2400"/>
              <a:t>Modulasi Frekuensi Untuk Sinyal info Single Tone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0414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err="1"/>
              <a:t>Misal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sinyal</a:t>
            </a:r>
            <a:r>
              <a:rPr lang="en-US" altLang="en-US" sz="2400" dirty="0"/>
              <a:t> info sinusoidal single tone (1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sinyal</a:t>
            </a:r>
            <a:r>
              <a:rPr lang="en-US" altLang="en-US" sz="2400" dirty="0"/>
              <a:t> sinusoidal):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frekuensi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sesaat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sinyal</a:t>
            </a:r>
            <a:r>
              <a:rPr lang="en-US" altLang="en-US" sz="2400" dirty="0"/>
              <a:t> FM </a:t>
            </a:r>
            <a:r>
              <a:rPr lang="en-US" altLang="en-US" sz="2400" dirty="0" err="1"/>
              <a:t>setelah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proses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modulasi</a:t>
            </a:r>
            <a:r>
              <a:rPr lang="en-US" altLang="en-US" sz="2400" dirty="0"/>
              <a:t> FM :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Frekuensi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sesaat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sinyal</a:t>
            </a:r>
            <a:r>
              <a:rPr lang="en-US" altLang="en-US" sz="2400" dirty="0"/>
              <a:t> FM </a:t>
            </a:r>
            <a:r>
              <a:rPr lang="en-US" altLang="en-US" sz="2400" b="1" dirty="0">
                <a:solidFill>
                  <a:srgbClr val="9900CC"/>
                </a:solidFill>
              </a:rPr>
              <a:t>= </a:t>
            </a:r>
            <a:r>
              <a:rPr lang="en-US" altLang="en-US" sz="2400" b="1" i="1" dirty="0" err="1">
                <a:solidFill>
                  <a:srgbClr val="9900CC"/>
                </a:solidFill>
                <a:latin typeface="Times New Roman" pitchFamily="18" charset="0"/>
              </a:rPr>
              <a:t>f</a:t>
            </a:r>
            <a:r>
              <a:rPr lang="en-US" altLang="en-US" sz="2400" b="1" i="1" baseline="-25000" dirty="0" err="1">
                <a:solidFill>
                  <a:srgbClr val="9900CC"/>
                </a:solidFill>
                <a:latin typeface="Times New Roman" pitchFamily="18" charset="0"/>
              </a:rPr>
              <a:t>i</a:t>
            </a:r>
            <a:r>
              <a:rPr lang="en-US" altLang="en-US" sz="2400" b="1" i="1" dirty="0">
                <a:solidFill>
                  <a:srgbClr val="9900CC"/>
                </a:solidFill>
                <a:latin typeface="Times New Roman" pitchFamily="18" charset="0"/>
              </a:rPr>
              <a:t>(t)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berubah</a:t>
            </a:r>
            <a:r>
              <a:rPr lang="en-US" altLang="en-US" sz="2400" dirty="0"/>
              <a:t> –</a:t>
            </a:r>
            <a:r>
              <a:rPr lang="en-US" altLang="en-US" sz="2400" dirty="0" err="1"/>
              <a:t>ubah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terhadap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waktu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mengikuti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amplituda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sinyal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endParaRPr lang="en-US" altLang="en-US" sz="2400" dirty="0"/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4137706" y="1636939"/>
          <a:ext cx="3970608" cy="598261"/>
        </p:xfrm>
        <a:graphic>
          <a:graphicData uri="http://schemas.openxmlformats.org/presentationml/2006/ole">
            <p:oleObj spid="_x0000_s69636" name="Equation" r:id="rId4" imgW="2527300" imgH="381000" progId="Equation.3">
              <p:embed/>
            </p:oleObj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805918" y="3127829"/>
          <a:ext cx="5670313" cy="1850571"/>
        </p:xfrm>
        <a:graphic>
          <a:graphicData uri="http://schemas.openxmlformats.org/presentationml/2006/ole">
            <p:oleObj spid="_x0000_s69637" name="Equation" r:id="rId5" imgW="1866900" imgH="609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462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C765B6A-FE7B-407C-83D4-7FF119ABA11F}" type="slidenum">
              <a:rPr lang="en-US"/>
              <a:pPr/>
              <a:t>6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Ilustrasi Sinyal FM Domain Waktu</a:t>
            </a:r>
          </a:p>
        </p:txBody>
      </p:sp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1" y="923925"/>
            <a:ext cx="7146925" cy="4832350"/>
          </a:xfrm>
          <a:prstGeom prst="rect">
            <a:avLst/>
          </a:prstGeom>
          <a:noFill/>
        </p:spPr>
      </p:pic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741613" y="6230938"/>
            <a:ext cx="6997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altLang="en-US" sz="1600">
              <a:latin typeface="Times" pitchFamily="18" charset="0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2028825" y="5843589"/>
            <a:ext cx="7831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Garamond" pitchFamily="18" charset="0"/>
              </a:rPr>
              <a:t>Frekuensi sesaat sinyal FM berubah mengikuti amplituda sinyal info</a:t>
            </a:r>
          </a:p>
        </p:txBody>
      </p:sp>
    </p:spTree>
    <p:extLst>
      <p:ext uri="{BB962C8B-B14F-4D97-AF65-F5344CB8AC3E}">
        <p14:creationId xmlns:p14="http://schemas.microsoft.com/office/powerpoint/2010/main" xmlns="" val="5001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765222D-5EE7-46E6-BF95-670D98139702}" type="slidenum">
              <a:rPr lang="en-US"/>
              <a:pPr/>
              <a:t>7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Deviasi Frekuensi Sinyal FM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Frekuensi sinyal FM mempunyai nilai maksimum dan minimum yang dibatasi oleh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7585932"/>
              </p:ext>
            </p:extLst>
          </p:nvPr>
        </p:nvGraphicFramePr>
        <p:xfrm>
          <a:off x="3614103" y="2555723"/>
          <a:ext cx="4685166" cy="4302277"/>
        </p:xfrm>
        <a:graphic>
          <a:graphicData uri="http://schemas.openxmlformats.org/presentationml/2006/ole">
            <p:oleObj spid="_x0000_s70659" name="Equation" r:id="rId4" imgW="1866900" imgH="171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67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04 - </a:t>
            </a:r>
            <a:r>
              <a:rPr lang="en-US" dirty="0" err="1" smtClean="0"/>
              <a:t>Siskom</a:t>
            </a:r>
            <a:r>
              <a:rPr lang="en-US" dirty="0" smtClean="0"/>
              <a:t> I -  </a:t>
            </a:r>
            <a:r>
              <a:rPr lang="en-US" dirty="0" err="1" smtClean="0"/>
              <a:t>Modulasi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2C4FF47-2239-4C90-9120-F553AD90EABA}" type="slidenum">
              <a:rPr lang="en-US"/>
              <a:pPr/>
              <a:t>8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 Modulasi FM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 err="1"/>
              <a:t>Seperti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AM, </a:t>
            </a:r>
            <a:r>
              <a:rPr lang="en-US" altLang="en-US" sz="2800" dirty="0" err="1"/>
              <a:t>modulasi</a:t>
            </a:r>
            <a:r>
              <a:rPr lang="en-US" altLang="en-US" sz="2800" dirty="0"/>
              <a:t> FM </a:t>
            </a:r>
            <a:r>
              <a:rPr lang="en-US" altLang="en-US" sz="2800" dirty="0" err="1"/>
              <a:t>mempunyai</a:t>
            </a:r>
            <a:r>
              <a:rPr lang="en-US" altLang="en-US" sz="2800" dirty="0"/>
              <a:t> index </a:t>
            </a:r>
            <a:r>
              <a:rPr lang="en-US" altLang="en-US" sz="2800" dirty="0" err="1"/>
              <a:t>modulasi</a:t>
            </a:r>
            <a:r>
              <a:rPr lang="en-US" altLang="en-US" sz="2800" dirty="0"/>
              <a:t> = </a:t>
            </a:r>
            <a:r>
              <a:rPr lang="en-US" altLang="en-US" sz="2800" dirty="0">
                <a:sym typeface="Symbol" pitchFamily="18" charset="2"/>
              </a:rPr>
              <a:t> </a:t>
            </a:r>
            <a:r>
              <a:rPr lang="en-US" altLang="en-US" sz="2800" dirty="0" err="1">
                <a:sym typeface="Symbol" pitchFamily="18" charset="2"/>
              </a:rPr>
              <a:t>atau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disebut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juga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i="1" dirty="0">
                <a:sym typeface="Symbol" pitchFamily="18" charset="2"/>
              </a:rPr>
              <a:t>deviation ratio</a:t>
            </a:r>
            <a:r>
              <a:rPr lang="en-US" altLang="en-US" sz="2800" dirty="0">
                <a:sym typeface="Symbol" pitchFamily="18" charset="2"/>
              </a:rPr>
              <a:t>.</a:t>
            </a:r>
          </a:p>
          <a:p>
            <a:pPr algn="just"/>
            <a:r>
              <a:rPr lang="en-US" altLang="en-US" sz="2800" dirty="0">
                <a:sym typeface="Symbol" pitchFamily="18" charset="2"/>
              </a:rPr>
              <a:t>Index </a:t>
            </a:r>
            <a:r>
              <a:rPr lang="en-US" altLang="en-US" sz="2800" dirty="0" err="1">
                <a:sym typeface="Symbol" pitchFamily="18" charset="2"/>
              </a:rPr>
              <a:t>modulasi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merepresentasikan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seberapa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besar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perubahan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frekuensi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sinyal</a:t>
            </a:r>
            <a:r>
              <a:rPr lang="en-US" altLang="en-US" sz="2800" dirty="0">
                <a:sym typeface="Symbol" pitchFamily="18" charset="2"/>
              </a:rPr>
              <a:t> carrier </a:t>
            </a:r>
            <a:r>
              <a:rPr lang="en-US" altLang="en-US" sz="2800" dirty="0" err="1">
                <a:sym typeface="Symbol" pitchFamily="18" charset="2"/>
              </a:rPr>
              <a:t>terhadap</a:t>
            </a:r>
            <a:r>
              <a:rPr lang="en-US" altLang="en-US" sz="2800" dirty="0">
                <a:sym typeface="Symbol" pitchFamily="18" charset="2"/>
              </a:rPr>
              <a:t> bandwidth </a:t>
            </a:r>
            <a:r>
              <a:rPr lang="en-US" altLang="en-US" sz="2800" dirty="0" err="1">
                <a:sym typeface="Symbol" pitchFamily="18" charset="2"/>
              </a:rPr>
              <a:t>sinyal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err="1">
                <a:sym typeface="Symbol" pitchFamily="18" charset="2"/>
              </a:rPr>
              <a:t>informasi</a:t>
            </a:r>
            <a:r>
              <a:rPr lang="en-US" altLang="en-US" sz="2800" dirty="0">
                <a:sym typeface="Symbol" pitchFamily="18" charset="2"/>
              </a:rPr>
              <a:t> (base band)</a:t>
            </a:r>
            <a:endParaRPr lang="en-US" altLang="en-US" sz="2800" dirty="0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2738438" y="3554413"/>
          <a:ext cx="5165009" cy="1873930"/>
        </p:xfrm>
        <a:graphic>
          <a:graphicData uri="http://schemas.openxmlformats.org/presentationml/2006/ole">
            <p:oleObj spid="_x0000_s71683" name="Equation" r:id="rId4" imgW="1536700" imgH="596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599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Modul 04 - Siskom I -  Modulasi Frekuensi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98AD89-278B-4275-B304-E59C2C89D129}" type="slidenum">
              <a:rPr lang="en-US"/>
              <a:pPr/>
              <a:t>9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/>
              <a:t>Persamaan sinyal FM untuk info Single Tone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11326" y="885826"/>
            <a:ext cx="8632825" cy="5476875"/>
          </a:xfrm>
        </p:spPr>
        <p:txBody>
          <a:bodyPr/>
          <a:lstStyle/>
          <a:p>
            <a:pPr algn="just"/>
            <a:r>
              <a:rPr lang="en-US" sz="2400"/>
              <a:t>Persamaan sinyal FM untuk info single tone : </a:t>
            </a:r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lvl="1">
              <a:buFont typeface="Wingdings" pitchFamily="2" charset="2"/>
              <a:buNone/>
            </a:pPr>
            <a:r>
              <a:rPr lang="en-GB" altLang="en-GB" sz="2400"/>
              <a:t>	</a:t>
            </a:r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  <p:graphicFrame>
        <p:nvGraphicFramePr>
          <p:cNvPr id="172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70617" y="1522414"/>
          <a:ext cx="7037841" cy="4334743"/>
        </p:xfrm>
        <a:graphic>
          <a:graphicData uri="http://schemas.openxmlformats.org/presentationml/2006/ole">
            <p:oleObj spid="_x0000_s72707" name="Equation" r:id="rId4" imgW="2590800" imgH="172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1429</Words>
  <Application>Microsoft Office PowerPoint</Application>
  <PresentationFormat>Custom</PresentationFormat>
  <Paragraphs>381</Paragraphs>
  <Slides>35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Equation</vt:lpstr>
      <vt:lpstr>Document</vt:lpstr>
      <vt:lpstr>Visio</vt:lpstr>
      <vt:lpstr>Sistem Komunikasi 1</vt:lpstr>
      <vt:lpstr>Slide 2</vt:lpstr>
      <vt:lpstr>Slide 3</vt:lpstr>
      <vt:lpstr>Modulasi Frekuensi (FM)</vt:lpstr>
      <vt:lpstr>Modulasi Frekuensi Untuk Sinyal info Single Tone</vt:lpstr>
      <vt:lpstr>Ilustrasi Sinyal FM Domain Waktu</vt:lpstr>
      <vt:lpstr>Deviasi Frekuensi Sinyal FM</vt:lpstr>
      <vt:lpstr>Index Modulasi FM</vt:lpstr>
      <vt:lpstr>Persamaan sinyal FM untuk info Single Tone</vt:lpstr>
      <vt:lpstr>Bandwidth FM</vt:lpstr>
      <vt:lpstr>Grafik Fungsi Bessel</vt:lpstr>
      <vt:lpstr>Tabel fungsi Bessel:</vt:lpstr>
      <vt:lpstr>Tabel fungsi Bessel:</vt:lpstr>
      <vt:lpstr>Bandwidth FM</vt:lpstr>
      <vt:lpstr>Bandwidth FM</vt:lpstr>
      <vt:lpstr>Spektrum Frekuensi FM</vt:lpstr>
      <vt:lpstr>Spektrum Frekuensi FM</vt:lpstr>
      <vt:lpstr>Latihan soal:</vt:lpstr>
      <vt:lpstr>Wideband vs. narrowband FM</vt:lpstr>
      <vt:lpstr>Boundary  between narrowband and wideband FM</vt:lpstr>
      <vt:lpstr>PEMBANGKITAN SINYAL TERMODULASI SUDUT</vt:lpstr>
      <vt:lpstr>Slide 22</vt:lpstr>
      <vt:lpstr>Slide 23</vt:lpstr>
      <vt:lpstr>Slide 24</vt:lpstr>
      <vt:lpstr>Slide 25</vt:lpstr>
      <vt:lpstr>FM receiver</vt:lpstr>
      <vt:lpstr>Up Converter (di Pemancar)</vt:lpstr>
      <vt:lpstr>Down Converter (di Penerima)</vt:lpstr>
      <vt:lpstr>Limiter</vt:lpstr>
      <vt:lpstr>Demodulasi Sinyal FM</vt:lpstr>
      <vt:lpstr>Demodulasi Sinyal FM</vt:lpstr>
      <vt:lpstr>Discriminator</vt:lpstr>
      <vt:lpstr>Examples of discriminators</vt:lpstr>
      <vt:lpstr>Zero crossing detector</vt:lpstr>
      <vt:lpstr>End of Modul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Nurhamsach P</dc:creator>
  <cp:lastModifiedBy>Valued Acer Customer</cp:lastModifiedBy>
  <cp:revision>328</cp:revision>
  <dcterms:created xsi:type="dcterms:W3CDTF">2016-06-08T16:06:23Z</dcterms:created>
  <dcterms:modified xsi:type="dcterms:W3CDTF">2020-08-30T10:21:04Z</dcterms:modified>
</cp:coreProperties>
</file>