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0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AF009"/>
    <a:srgbClr val="3A6CC6"/>
    <a:srgbClr val="2DDA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44" autoAdjust="0"/>
    <p:restoredTop sz="81365" autoAdjust="0"/>
  </p:normalViewPr>
  <p:slideViewPr>
    <p:cSldViewPr snapToGrid="0">
      <p:cViewPr varScale="1">
        <p:scale>
          <a:sx n="56" d="100"/>
          <a:sy n="56" d="100"/>
        </p:scale>
        <p:origin x="-25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jpeg"/><Relationship Id="rId1" Type="http://schemas.openxmlformats.org/officeDocument/2006/relationships/image" Target="../media/image3.e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0.wmf"/><Relationship Id="rId7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image" Target="../media/image7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5" Type="http://schemas.openxmlformats.org/officeDocument/2006/relationships/image" Target="../media/image18.wmf"/><Relationship Id="rId4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wmf"/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F7D58-B1F6-4D63-A8BB-760C7BEBCD91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5D81D-61C1-476E-8CBC-7B945F604A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543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A5099-51E9-4A90-8771-05E030F746D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BF308-7413-4149-A115-31C48DCE11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041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F308-7413-4149-A115-31C48DCE110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7E8C-2375-42D2-912B-F138B90D4F22}" type="datetime1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49-53F8-41EB-9BC0-B8BB252691C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42987" y="39756"/>
            <a:ext cx="1809257" cy="61852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0" y="3535680"/>
            <a:ext cx="9131808" cy="1588"/>
          </a:xfrm>
          <a:prstGeom prst="line">
            <a:avLst/>
          </a:prstGeom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642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84776" y="6492875"/>
            <a:ext cx="2743200" cy="365125"/>
          </a:xfrm>
        </p:spPr>
        <p:txBody>
          <a:bodyPr/>
          <a:lstStyle>
            <a:lvl1pPr algn="ctr">
              <a:defRPr b="1"/>
            </a:lvl1pPr>
          </a:lstStyle>
          <a:p>
            <a:fld id="{C1999A49-53F8-41EB-9BC0-B8BB25269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214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CBA-471A-4464-B024-114E7B7703D8}" type="datetime1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49-53F8-41EB-9BC0-B8BB25269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22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984" y="1426464"/>
            <a:ext cx="5385816" cy="47504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38656"/>
            <a:ext cx="5434584" cy="47383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6EBB-722C-4F98-9DE5-AC064716EF77}" type="datetime1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49-53F8-41EB-9BC0-B8BB25269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905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8C91-844F-4BAA-BC2B-9F1E2696718A}" type="datetime1">
              <a:rPr lang="en-US" smtClean="0"/>
              <a:pPr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49-53F8-41EB-9BC0-B8BB25269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672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CB71-6524-4DBC-A199-1DE5DDA2D5C6}" type="datetime1">
              <a:rPr lang="en-US" smtClean="0"/>
              <a:pPr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49-53F8-41EB-9BC0-B8BB252691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778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376" y="365125"/>
            <a:ext cx="11012424" cy="975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450848"/>
            <a:ext cx="11484864" cy="47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7F387-A53B-4E02-9C25-41F77AF17EFE}" type="datetime1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99A49-53F8-41EB-9BC0-B8BB252691C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42987" y="39756"/>
            <a:ext cx="1809257" cy="618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414395"/>
            <a:ext cx="12192000" cy="5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97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6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tags" Target="../tags/tag2.xml"/><Relationship Id="rId16" Type="http://schemas.openxmlformats.org/officeDocument/2006/relationships/image" Target="../media/image2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2.png"/><Relationship Id="rId5" Type="http://schemas.openxmlformats.org/officeDocument/2006/relationships/tags" Target="../tags/tag5.xml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tags" Target="../tags/tag4.xml"/><Relationship Id="rId9" Type="http://schemas.openxmlformats.org/officeDocument/2006/relationships/notesSlide" Target="../notesSlides/notesSlide7.xml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04 : NOISE &amp; KINERJA SISKOM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49-53F8-41EB-9BC0-B8BB252691C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1" name="Object 15"/>
          <p:cNvGraphicFramePr>
            <a:graphicFrameLocks noChangeAspect="1"/>
          </p:cNvGraphicFramePr>
          <p:nvPr>
            <p:ph idx="1"/>
          </p:nvPr>
        </p:nvGraphicFramePr>
        <p:xfrm>
          <a:off x="387928" y="4059775"/>
          <a:ext cx="10972800" cy="2243137"/>
        </p:xfrm>
        <a:graphic>
          <a:graphicData uri="http://schemas.openxmlformats.org/presentationml/2006/ole">
            <p:oleObj spid="_x0000_s72706" name="Visio" r:id="rId4" imgW="5371186" imgH="1463650" progId="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960100" y="6224588"/>
            <a:ext cx="908051" cy="457200"/>
          </a:xfrm>
          <a:prstGeom prst="rect">
            <a:avLst/>
          </a:prstGeom>
        </p:spPr>
        <p:txBody>
          <a:bodyPr/>
          <a:lstStyle/>
          <a:p>
            <a:fld id="{9C52A42E-C548-4A5C-9E3B-54FD0613C4A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234017" y="6437318"/>
            <a:ext cx="9412816" cy="3063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Modul 07 - Siskom I - Noise pada Siskom</a:t>
            </a:r>
            <a:endParaRPr lang="en-US"/>
          </a:p>
        </p:txBody>
      </p:sp>
      <p:graphicFrame>
        <p:nvGraphicFramePr>
          <p:cNvPr id="1027" name="Object 4" descr="Blue tissue paper"/>
          <p:cNvGraphicFramePr>
            <a:graphicFrameLocks/>
          </p:cNvGraphicFramePr>
          <p:nvPr/>
        </p:nvGraphicFramePr>
        <p:xfrm>
          <a:off x="1079501" y="771896"/>
          <a:ext cx="10178308" cy="3176216"/>
        </p:xfrm>
        <a:graphic>
          <a:graphicData uri="http://schemas.openxmlformats.org/presentationml/2006/ole">
            <p:oleObj spid="_x0000_s72707" name="CorelDRAW" r:id="rId5" imgW="9970560" imgH="4824000" progId="">
              <p:embed/>
            </p:oleObj>
          </a:graphicData>
        </a:graphic>
      </p:graphicFrame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9318" y="1"/>
            <a:ext cx="7977607" cy="86689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Model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Komunikasi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Radio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3258207" y="5274114"/>
          <a:ext cx="941163" cy="527597"/>
        </p:xfrm>
        <a:graphic>
          <a:graphicData uri="http://schemas.openxmlformats.org/presentationml/2006/ole">
            <p:oleObj spid="_x0000_s72708" name="Equation" r:id="rId6" imgW="304560" imgH="228600" progId="Equation.3">
              <p:embed/>
            </p:oleObj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5381371" y="4891307"/>
          <a:ext cx="1057240" cy="547796"/>
        </p:xfrm>
        <a:graphic>
          <a:graphicData uri="http://schemas.openxmlformats.org/presentationml/2006/ole">
            <p:oleObj spid="_x0000_s72709" name="Equation" r:id="rId7" imgW="330120" imgH="228600" progId="Equation.3">
              <p:embed/>
            </p:oleObj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8614135" y="4717218"/>
          <a:ext cx="761123" cy="433128"/>
        </p:xfrm>
        <a:graphic>
          <a:graphicData uri="http://schemas.openxmlformats.org/presentationml/2006/ole">
            <p:oleObj spid="_x0000_s72710" name="Equation" r:id="rId8" imgW="266400" imgH="203040" progId="Equation.3">
              <p:embed/>
            </p:oleObj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7163375" y="5270172"/>
          <a:ext cx="1021279" cy="531539"/>
        </p:xfrm>
        <a:graphic>
          <a:graphicData uri="http://schemas.openxmlformats.org/presentationml/2006/ole">
            <p:oleObj spid="_x0000_s72711" name="Equation" r:id="rId9" imgW="2919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1821" y="233221"/>
            <a:ext cx="9552516" cy="412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FF3399"/>
                </a:solidFill>
              </a:rPr>
              <a:t>Model </a:t>
            </a:r>
            <a:r>
              <a:rPr lang="en-US" sz="3200" dirty="0" err="1" smtClean="0">
                <a:solidFill>
                  <a:srgbClr val="FF3399"/>
                </a:solidFill>
              </a:rPr>
              <a:t>Sinyal</a:t>
            </a:r>
            <a:r>
              <a:rPr lang="en-US" sz="3200" dirty="0" smtClean="0">
                <a:solidFill>
                  <a:srgbClr val="FF3399"/>
                </a:solidFill>
              </a:rPr>
              <a:t> </a:t>
            </a:r>
            <a:r>
              <a:rPr lang="en-US" sz="3200" dirty="0" err="1" smtClean="0">
                <a:solidFill>
                  <a:srgbClr val="FF3399"/>
                </a:solidFill>
              </a:rPr>
              <a:t>Terima</a:t>
            </a:r>
            <a:endParaRPr lang="en-US" sz="3200" dirty="0">
              <a:solidFill>
                <a:srgbClr val="FF3399"/>
              </a:solidFill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70" y="772513"/>
            <a:ext cx="11552767" cy="5756441"/>
          </a:xfrm>
        </p:spPr>
        <p:txBody>
          <a:bodyPr/>
          <a:lstStyle/>
          <a:p>
            <a:r>
              <a:rPr lang="en-US" dirty="0"/>
              <a:t>Model the received signal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Simplify the model:</a:t>
            </a:r>
          </a:p>
          <a:p>
            <a:pPr lvl="1"/>
            <a:r>
              <a:rPr lang="en-US" dirty="0"/>
              <a:t>Received signal in AWGN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839384" y="1645568"/>
            <a:ext cx="12192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>
            <a:off x="1331384" y="1874168"/>
            <a:ext cx="508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16743" name="Object 7"/>
          <p:cNvGraphicFramePr>
            <a:graphicFrameLocks noChangeAspect="1"/>
          </p:cNvGraphicFramePr>
          <p:nvPr/>
        </p:nvGraphicFramePr>
        <p:xfrm>
          <a:off x="2144187" y="1721773"/>
          <a:ext cx="670983" cy="347663"/>
        </p:xfrm>
        <a:graphic>
          <a:graphicData uri="http://schemas.openxmlformats.org/presentationml/2006/ole">
            <p:oleObj spid="_x0000_s73730" name="Equation" r:id="rId4" imgW="330120" imgH="228600" progId="Equation.3">
              <p:embed/>
            </p:oleObj>
          </a:graphicData>
        </a:graphic>
      </p:graphicFrame>
      <p:graphicFrame>
        <p:nvGraphicFramePr>
          <p:cNvPr id="116744" name="Object 8"/>
          <p:cNvGraphicFramePr>
            <a:graphicFrameLocks noChangeAspect="1"/>
          </p:cNvGraphicFramePr>
          <p:nvPr/>
        </p:nvGraphicFramePr>
        <p:xfrm>
          <a:off x="609600" y="1678906"/>
          <a:ext cx="620184" cy="347662"/>
        </p:xfrm>
        <a:graphic>
          <a:graphicData uri="http://schemas.openxmlformats.org/presentationml/2006/ole">
            <p:oleObj spid="_x0000_s73731" name="Equation" r:id="rId5" imgW="304560" imgH="228600" progId="Equation.3">
              <p:embed/>
            </p:oleObj>
          </a:graphicData>
        </a:graphic>
      </p:graphicFrame>
      <p:sp>
        <p:nvSpPr>
          <p:cNvPr id="116745" name="Line 9"/>
          <p:cNvSpPr>
            <a:spLocks noChangeShapeType="1"/>
          </p:cNvSpPr>
          <p:nvPr/>
        </p:nvSpPr>
        <p:spPr bwMode="auto">
          <a:xfrm flipV="1">
            <a:off x="3928451" y="2058318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058584" y="1682086"/>
            <a:ext cx="2336800" cy="1106487"/>
            <a:chOff x="1584" y="3143"/>
            <a:chExt cx="1104" cy="697"/>
          </a:xfrm>
        </p:grpSpPr>
        <p:sp>
          <p:nvSpPr>
            <p:cNvPr id="116747" name="AutoShape 11"/>
            <p:cNvSpPr>
              <a:spLocks noChangeArrowheads="1"/>
            </p:cNvSpPr>
            <p:nvPr/>
          </p:nvSpPr>
          <p:spPr bwMode="auto">
            <a:xfrm>
              <a:off x="1872" y="3143"/>
              <a:ext cx="240" cy="240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8" name="Line 12"/>
            <p:cNvSpPr>
              <a:spLocks noChangeShapeType="1"/>
            </p:cNvSpPr>
            <p:nvPr/>
          </p:nvSpPr>
          <p:spPr bwMode="auto">
            <a:xfrm>
              <a:off x="1584" y="326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49" name="Line 13"/>
            <p:cNvSpPr>
              <a:spLocks noChangeShapeType="1"/>
            </p:cNvSpPr>
            <p:nvPr/>
          </p:nvSpPr>
          <p:spPr bwMode="auto">
            <a:xfrm>
              <a:off x="2112" y="326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16750" name="Object 14"/>
            <p:cNvGraphicFramePr>
              <a:graphicFrameLocks noChangeAspect="1"/>
            </p:cNvGraphicFramePr>
            <p:nvPr/>
          </p:nvGraphicFramePr>
          <p:xfrm>
            <a:off x="1818" y="3645"/>
            <a:ext cx="281" cy="195"/>
          </p:xfrm>
          <a:graphic>
            <a:graphicData uri="http://schemas.openxmlformats.org/presentationml/2006/ole">
              <p:oleObj spid="_x0000_s73738" name="Equation" r:id="rId6" imgW="291960" imgH="203040" progId="Equation.3">
                <p:embed/>
              </p:oleObj>
            </a:graphicData>
          </a:graphic>
        </p:graphicFrame>
        <p:graphicFrame>
          <p:nvGraphicFramePr>
            <p:cNvPr id="116751" name="Object 15"/>
            <p:cNvGraphicFramePr>
              <a:graphicFrameLocks noChangeAspect="1"/>
            </p:cNvGraphicFramePr>
            <p:nvPr/>
          </p:nvGraphicFramePr>
          <p:xfrm>
            <a:off x="2431" y="3168"/>
            <a:ext cx="257" cy="195"/>
          </p:xfrm>
          <a:graphic>
            <a:graphicData uri="http://schemas.openxmlformats.org/presentationml/2006/ole">
              <p:oleObj spid="_x0000_s73739" name="Equation" r:id="rId7" imgW="266400" imgH="203040" progId="Equation.3">
                <p:embed/>
              </p:oleObj>
            </a:graphicData>
          </a:graphic>
        </p:graphicFrame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731685" y="4895418"/>
            <a:ext cx="2956983" cy="1106487"/>
            <a:chOff x="3211" y="3143"/>
            <a:chExt cx="1397" cy="697"/>
          </a:xfrm>
        </p:grpSpPr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504" y="3143"/>
              <a:ext cx="1104" cy="697"/>
              <a:chOff x="1584" y="3143"/>
              <a:chExt cx="1104" cy="697"/>
            </a:xfrm>
          </p:grpSpPr>
          <p:sp>
            <p:nvSpPr>
              <p:cNvPr id="116754" name="AutoShape 18"/>
              <p:cNvSpPr>
                <a:spLocks noChangeArrowheads="1"/>
              </p:cNvSpPr>
              <p:nvPr/>
            </p:nvSpPr>
            <p:spPr bwMode="auto">
              <a:xfrm>
                <a:off x="1872" y="3143"/>
                <a:ext cx="240" cy="240"/>
              </a:xfrm>
              <a:prstGeom prst="flowChartOr">
                <a:avLst/>
              </a:prstGeom>
              <a:solidFill>
                <a:srgbClr val="DDDDDD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55" name="Line 19"/>
              <p:cNvSpPr>
                <a:spLocks noChangeShapeType="1"/>
              </p:cNvSpPr>
              <p:nvPr/>
            </p:nvSpPr>
            <p:spPr bwMode="auto">
              <a:xfrm>
                <a:off x="1584" y="326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6756" name="Line 20"/>
              <p:cNvSpPr>
                <a:spLocks noChangeShapeType="1"/>
              </p:cNvSpPr>
              <p:nvPr/>
            </p:nvSpPr>
            <p:spPr bwMode="auto">
              <a:xfrm>
                <a:off x="2112" y="326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116757" name="Object 21"/>
              <p:cNvGraphicFramePr>
                <a:graphicFrameLocks noChangeAspect="1"/>
              </p:cNvGraphicFramePr>
              <p:nvPr/>
            </p:nvGraphicFramePr>
            <p:xfrm>
              <a:off x="1824" y="3645"/>
              <a:ext cx="269" cy="195"/>
            </p:xfrm>
            <a:graphic>
              <a:graphicData uri="http://schemas.openxmlformats.org/presentationml/2006/ole">
                <p:oleObj spid="_x0000_s73736" name="Equation" r:id="rId8" imgW="279360" imgH="203040" progId="Equation.3">
                  <p:embed/>
                </p:oleObj>
              </a:graphicData>
            </a:graphic>
          </p:graphicFrame>
          <p:graphicFrame>
            <p:nvGraphicFramePr>
              <p:cNvPr id="116758" name="Object 22"/>
              <p:cNvGraphicFramePr>
                <a:graphicFrameLocks noChangeAspect="1"/>
              </p:cNvGraphicFramePr>
              <p:nvPr/>
            </p:nvGraphicFramePr>
            <p:xfrm>
              <a:off x="2431" y="3168"/>
              <a:ext cx="257" cy="195"/>
            </p:xfrm>
            <a:graphic>
              <a:graphicData uri="http://schemas.openxmlformats.org/presentationml/2006/ole">
                <p:oleObj spid="_x0000_s73737" name="Equation" r:id="rId9" imgW="266400" imgH="203040" progId="Equation.3">
                  <p:embed/>
                </p:oleObj>
              </a:graphicData>
            </a:graphic>
          </p:graphicFrame>
        </p:grpSp>
        <p:sp>
          <p:nvSpPr>
            <p:cNvPr id="116759" name="Line 23"/>
            <p:cNvSpPr>
              <a:spLocks noChangeShapeType="1"/>
            </p:cNvSpPr>
            <p:nvPr/>
          </p:nvSpPr>
          <p:spPr bwMode="auto">
            <a:xfrm flipV="1">
              <a:off x="3909" y="337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16760" name="Object 24"/>
            <p:cNvGraphicFramePr>
              <a:graphicFrameLocks noChangeAspect="1"/>
            </p:cNvGraphicFramePr>
            <p:nvPr/>
          </p:nvGraphicFramePr>
          <p:xfrm>
            <a:off x="3211" y="3168"/>
            <a:ext cx="293" cy="219"/>
          </p:xfrm>
          <a:graphic>
            <a:graphicData uri="http://schemas.openxmlformats.org/presentationml/2006/ole">
              <p:oleObj spid="_x0000_s73735" name="Equation" r:id="rId10" imgW="304560" imgH="228600" progId="Equation.3">
                <p:embed/>
              </p:oleObj>
            </a:graphicData>
          </a:graphic>
        </p:graphicFrame>
      </p:grpSp>
      <p:sp>
        <p:nvSpPr>
          <p:cNvPr id="116761" name="AutoShape 25"/>
          <p:cNvSpPr>
            <a:spLocks noChangeArrowheads="1"/>
          </p:cNvSpPr>
          <p:nvPr/>
        </p:nvSpPr>
        <p:spPr bwMode="auto">
          <a:xfrm>
            <a:off x="1100667" y="4738250"/>
            <a:ext cx="2509432" cy="762000"/>
          </a:xfrm>
          <a:prstGeom prst="homePlate">
            <a:avLst>
              <a:gd name="adj" fmla="val 37919"/>
            </a:avLst>
          </a:prstGeom>
          <a:gradFill rotWithShape="0">
            <a:gsLst>
              <a:gs pos="0">
                <a:srgbClr val="9999FF"/>
              </a:gs>
              <a:gs pos="50000">
                <a:srgbClr val="FFFFFF"/>
              </a:gs>
              <a:gs pos="100000">
                <a:srgbClr val="9999FF"/>
              </a:gs>
            </a:gsLst>
            <a:lin ang="0" scaled="1"/>
          </a:gradFill>
          <a:ln w="12700">
            <a:solidFill>
              <a:srgbClr val="9999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Ideal channels</a:t>
            </a:r>
          </a:p>
          <a:p>
            <a:pPr algn="ctr"/>
            <a:endParaRPr lang="en-US" sz="1800" dirty="0"/>
          </a:p>
        </p:txBody>
      </p:sp>
      <p:graphicFrame>
        <p:nvGraphicFramePr>
          <p:cNvPr id="116762" name="Object 26"/>
          <p:cNvGraphicFramePr>
            <a:graphicFrameLocks noChangeAspect="1"/>
          </p:cNvGraphicFramePr>
          <p:nvPr/>
        </p:nvGraphicFramePr>
        <p:xfrm>
          <a:off x="1303867" y="5076388"/>
          <a:ext cx="1471084" cy="347662"/>
        </p:xfrm>
        <a:graphic>
          <a:graphicData uri="http://schemas.openxmlformats.org/presentationml/2006/ole">
            <p:oleObj spid="_x0000_s73732" name="Equation" r:id="rId11" imgW="723600" imgH="228600" progId="Equation.3">
              <p:embed/>
            </p:oleObj>
          </a:graphicData>
        </a:graphic>
      </p:graphicFrame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2722016" y="2776914"/>
            <a:ext cx="501682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AWGN = Additive White </a:t>
            </a:r>
            <a:r>
              <a:rPr lang="en-US" sz="2400" dirty="0" err="1" smtClean="0"/>
              <a:t>Gausian</a:t>
            </a:r>
            <a:r>
              <a:rPr lang="en-US" sz="2400" dirty="0" smtClean="0"/>
              <a:t> Noise</a:t>
            </a:r>
            <a:endParaRPr lang="en-US" sz="2400" dirty="0"/>
          </a:p>
        </p:txBody>
      </p:sp>
      <p:sp>
        <p:nvSpPr>
          <p:cNvPr id="116764" name="Text Box 28"/>
          <p:cNvSpPr txBox="1">
            <a:spLocks noChangeArrowheads="1"/>
          </p:cNvSpPr>
          <p:nvPr/>
        </p:nvSpPr>
        <p:spPr bwMode="auto">
          <a:xfrm>
            <a:off x="4688419" y="6001903"/>
            <a:ext cx="101406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AWGN</a:t>
            </a:r>
          </a:p>
        </p:txBody>
      </p:sp>
      <p:graphicFrame>
        <p:nvGraphicFramePr>
          <p:cNvPr id="116765" name="Object 29"/>
          <p:cNvGraphicFramePr>
            <a:graphicFrameLocks noChangeAspect="1"/>
          </p:cNvGraphicFramePr>
          <p:nvPr/>
        </p:nvGraphicFramePr>
        <p:xfrm>
          <a:off x="6663267" y="1678911"/>
          <a:ext cx="3699933" cy="439737"/>
        </p:xfrm>
        <a:graphic>
          <a:graphicData uri="http://schemas.openxmlformats.org/presentationml/2006/ole">
            <p:oleObj spid="_x0000_s73733" name="Equation" r:id="rId12" imgW="1434960" imgH="228600" progId="Equation.3">
              <p:embed/>
            </p:oleObj>
          </a:graphicData>
        </a:graphic>
      </p:graphicFrame>
      <p:graphicFrame>
        <p:nvGraphicFramePr>
          <p:cNvPr id="116766" name="Object 30"/>
          <p:cNvGraphicFramePr>
            <a:graphicFrameLocks noChangeAspect="1"/>
          </p:cNvGraphicFramePr>
          <p:nvPr/>
        </p:nvGraphicFramePr>
        <p:xfrm>
          <a:off x="7645400" y="4890650"/>
          <a:ext cx="2717800" cy="439738"/>
        </p:xfrm>
        <a:graphic>
          <a:graphicData uri="http://schemas.openxmlformats.org/presentationml/2006/ole">
            <p:oleObj spid="_x0000_s73734" name="Equation" r:id="rId13" imgW="1054080" imgH="228600" progId="Equation.3">
              <p:embed/>
            </p:oleObj>
          </a:graphicData>
        </a:graphic>
      </p:graphicFrame>
      <p:sp>
        <p:nvSpPr>
          <p:cNvPr id="116767" name="Rectangle 31"/>
          <p:cNvSpPr>
            <a:spLocks noChangeArrowheads="1"/>
          </p:cNvSpPr>
          <p:nvPr/>
        </p:nvSpPr>
        <p:spPr bwMode="auto">
          <a:xfrm>
            <a:off x="7315200" y="4814450"/>
            <a:ext cx="3352800" cy="6096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68" name="Rectangle 32"/>
          <p:cNvSpPr>
            <a:spLocks noChangeArrowheads="1"/>
          </p:cNvSpPr>
          <p:nvPr/>
        </p:nvSpPr>
        <p:spPr bwMode="auto">
          <a:xfrm>
            <a:off x="6502400" y="1569368"/>
            <a:ext cx="4368800" cy="6096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4294967295"/>
          </p:nvPr>
        </p:nvSpPr>
        <p:spPr>
          <a:xfrm>
            <a:off x="10960100" y="6224588"/>
            <a:ext cx="908051" cy="457200"/>
          </a:xfrm>
          <a:prstGeom prst="rect">
            <a:avLst/>
          </a:prstGeom>
        </p:spPr>
        <p:txBody>
          <a:bodyPr/>
          <a:lstStyle/>
          <a:p>
            <a:fld id="{9C52A42E-C548-4A5C-9E3B-54FD0613C4A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4294967295"/>
          </p:nvPr>
        </p:nvSpPr>
        <p:spPr>
          <a:xfrm>
            <a:off x="1234017" y="6437318"/>
            <a:ext cx="9412816" cy="3063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Modul 07 - Siskom I - Noise pada Siskom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Klasifikasi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smtClean="0"/>
              <a:t>Noise/Derau sebagai unsur pengganggu yang hampir selalu terlibat dalam Siskom memerlukan pemodelan yang </a:t>
            </a:r>
            <a:r>
              <a:rPr lang="en-US" smtClean="0"/>
              <a:t>r</a:t>
            </a:r>
            <a:r>
              <a:rPr lang="id-ID" smtClean="0"/>
              <a:t>epresentative untuk memudahkan keperluan analisis bagi penentuan kualitas ataupun kinerja Siskom.</a:t>
            </a:r>
            <a:endParaRPr lang="en-US" smtClean="0"/>
          </a:p>
          <a:p>
            <a:r>
              <a:rPr lang="en-US" smtClean="0"/>
              <a:t>Klasifikasi noise berdasarkan sumbernya :</a:t>
            </a:r>
          </a:p>
          <a:p>
            <a:pPr lvl="1"/>
            <a:r>
              <a:rPr lang="en-US" smtClean="0"/>
              <a:t>Dari luar system</a:t>
            </a:r>
          </a:p>
          <a:p>
            <a:pPr lvl="1"/>
            <a:r>
              <a:rPr lang="en-US" smtClean="0"/>
              <a:t>Dari dalam system (umumnya paling dominan)</a:t>
            </a:r>
          </a:p>
          <a:p>
            <a:r>
              <a:rPr lang="en-US" smtClean="0"/>
              <a:t>Klasifikasi noise berdasarkan “equivalensi” dengan suhu:</a:t>
            </a:r>
          </a:p>
          <a:p>
            <a:pPr lvl="1"/>
            <a:r>
              <a:rPr lang="en-US" smtClean="0"/>
              <a:t>Thermal-Noise</a:t>
            </a:r>
          </a:p>
          <a:p>
            <a:pPr lvl="1"/>
            <a:r>
              <a:rPr lang="en-US" smtClean="0"/>
              <a:t>Non Thermal-Noise</a:t>
            </a:r>
          </a:p>
          <a:p>
            <a:r>
              <a:rPr lang="en-US" smtClean="0"/>
              <a:t>Klasifikasi noise berdasarkan model matematis/statistic :</a:t>
            </a:r>
          </a:p>
          <a:p>
            <a:pPr lvl="1"/>
            <a:r>
              <a:rPr lang="en-US" smtClean="0"/>
              <a:t>Gaussian Noise</a:t>
            </a:r>
          </a:p>
          <a:p>
            <a:pPr lvl="1"/>
            <a:r>
              <a:rPr lang="en-US" smtClean="0"/>
              <a:t>White noise</a:t>
            </a:r>
          </a:p>
          <a:p>
            <a:pPr lvl="1"/>
            <a:r>
              <a:rPr lang="en-US" smtClean="0"/>
              <a:t>White Gaussian Noise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84713" y="6492875"/>
            <a:ext cx="2743200" cy="365125"/>
          </a:xfrm>
        </p:spPr>
        <p:txBody>
          <a:bodyPr/>
          <a:lstStyle/>
          <a:p>
            <a:fld id="{9C52A42E-C548-4A5C-9E3B-54FD0613C4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>
                <a:solidFill>
                  <a:srgbClr val="FF0000"/>
                </a:solidFill>
              </a:rPr>
              <a:t>Gaussian Noise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770" y="3689118"/>
            <a:ext cx="11552767" cy="2263668"/>
          </a:xfrm>
        </p:spPr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Gauss :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960100" y="6224588"/>
            <a:ext cx="908051" cy="457200"/>
          </a:xfrm>
          <a:prstGeom prst="rect">
            <a:avLst/>
          </a:prstGeom>
        </p:spPr>
        <p:txBody>
          <a:bodyPr/>
          <a:lstStyle/>
          <a:p>
            <a:fld id="{9C52A42E-C548-4A5C-9E3B-54FD0613C4A5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05107" y="1024778"/>
          <a:ext cx="6645829" cy="1740807"/>
        </p:xfrm>
        <a:graphic>
          <a:graphicData uri="http://schemas.openxmlformats.org/presentationml/2006/ole">
            <p:oleObj spid="_x0000_s74754" name="Visio" r:id="rId4" imgW="1962360" imgH="961200" progId="">
              <p:embed/>
            </p:oleObj>
          </a:graphicData>
        </a:graphic>
      </p:graphicFrame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05108" y="2358278"/>
          <a:ext cx="6684579" cy="1456979"/>
        </p:xfrm>
        <a:graphic>
          <a:graphicData uri="http://schemas.openxmlformats.org/presentationml/2006/ole">
            <p:oleObj spid="_x0000_s74755" name="Visio" r:id="rId5" imgW="1992240" imgH="961200" progId="">
              <p:embed/>
            </p:oleObj>
          </a:graphicData>
        </a:graphic>
      </p:graphicFrame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5987434" y="1310182"/>
          <a:ext cx="6208965" cy="1622204"/>
        </p:xfrm>
        <a:graphic>
          <a:graphicData uri="http://schemas.openxmlformats.org/presentationml/2006/ole">
            <p:oleObj spid="_x0000_s74756" name="Visio" r:id="rId6" imgW="1733760" imgH="933480" progId="">
              <p:embed/>
            </p:oleObj>
          </a:graphicData>
        </a:graphic>
      </p:graphicFrame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" y="13492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" y="252412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1" y="3790950"/>
            <a:ext cx="18473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/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4417325" y="3594538"/>
          <a:ext cx="7802532" cy="2727434"/>
        </p:xfrm>
        <a:graphic>
          <a:graphicData uri="http://schemas.openxmlformats.org/presentationml/2006/ole">
            <p:oleObj spid="_x0000_s74757" name="Visio" r:id="rId7" imgW="3248280" imgH="1451520" progId="">
              <p:embed/>
            </p:oleObj>
          </a:graphicData>
        </a:graphic>
      </p:graphicFrame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671232" y="4430111"/>
          <a:ext cx="5297209" cy="1213944"/>
        </p:xfrm>
        <a:graphic>
          <a:graphicData uri="http://schemas.openxmlformats.org/presentationml/2006/ole">
            <p:oleObj spid="_x0000_s74758" name="Equation" r:id="rId8" imgW="1663700" imgH="495300" progId="Equation.3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651531" y="3279228"/>
            <a:ext cx="1345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(v)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>
                <a:solidFill>
                  <a:srgbClr val="FF0000"/>
                </a:solidFill>
              </a:rPr>
              <a:t>Gaussian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2800" dirty="0" smtClean="0"/>
              <a:t>dimana: </a:t>
            </a:r>
            <a:endParaRPr lang="en-US" sz="2800" dirty="0" smtClean="0"/>
          </a:p>
          <a:p>
            <a:r>
              <a:rPr lang="id-ID" sz="2800" dirty="0" smtClean="0">
                <a:sym typeface="Symbol"/>
              </a:rPr>
              <a:t></a:t>
            </a:r>
            <a:r>
              <a:rPr lang="id-ID" sz="2800" baseline="-25000" dirty="0" smtClean="0"/>
              <a:t>n</a:t>
            </a:r>
            <a:r>
              <a:rPr lang="id-ID" sz="2800" dirty="0" smtClean="0"/>
              <a:t> = standar deviasi, </a:t>
            </a:r>
            <a:r>
              <a:rPr lang="en-US" sz="2800" dirty="0" smtClean="0"/>
              <a:t>d</a:t>
            </a:r>
            <a:r>
              <a:rPr lang="id-ID" sz="2800" dirty="0" smtClean="0"/>
              <a:t>an </a:t>
            </a:r>
            <a:r>
              <a:rPr lang="id-ID" sz="2800" dirty="0" smtClean="0">
                <a:sym typeface="Symbol"/>
              </a:rPr>
              <a:t></a:t>
            </a:r>
            <a:r>
              <a:rPr lang="id-ID" sz="2800" dirty="0" smtClean="0"/>
              <a:t> </a:t>
            </a:r>
            <a:r>
              <a:rPr lang="id-ID" sz="2800" dirty="0" smtClean="0">
                <a:sym typeface="Symbol"/>
              </a:rPr>
              <a:t></a:t>
            </a:r>
            <a:r>
              <a:rPr lang="id-ID" sz="2800" dirty="0" smtClean="0"/>
              <a:t> mean = 0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id-ID" sz="2400" dirty="0" smtClean="0"/>
              <a:t>Tegangan r.m.s/eff. dapat diukur dengan “ TRUE-RMS VOLT-METER”, yang dapat berupa sinyal apa saja, termasuk NOISE. </a:t>
            </a:r>
            <a:endParaRPr lang="en-US" sz="2400" dirty="0" smtClean="0"/>
          </a:p>
          <a:p>
            <a:r>
              <a:rPr lang="id-ID" sz="2400" dirty="0" smtClean="0"/>
              <a:t>Tapi Voltmeter biasa hanya mengukur tegangan rata-rata sin/cos.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960100" y="6224588"/>
            <a:ext cx="908051" cy="457200"/>
          </a:xfrm>
          <a:prstGeom prst="rect">
            <a:avLst/>
          </a:prstGeom>
        </p:spPr>
        <p:txBody>
          <a:bodyPr/>
          <a:lstStyle/>
          <a:p>
            <a:fld id="{9C52A42E-C548-4A5C-9E3B-54FD0613C4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2017985" y="2087330"/>
          <a:ext cx="7168056" cy="1410030"/>
        </p:xfrm>
        <a:graphic>
          <a:graphicData uri="http://schemas.openxmlformats.org/presentationml/2006/ole">
            <p:oleObj spid="_x0000_s75778" name="Equation" r:id="rId4" imgW="1638300" imgH="469900" progId="Equation.3">
              <p:embed/>
            </p:oleObj>
          </a:graphicData>
        </a:graphic>
      </p:graphicFrame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998629" y="3405816"/>
          <a:ext cx="5013288" cy="661987"/>
        </p:xfrm>
        <a:graphic>
          <a:graphicData uri="http://schemas.openxmlformats.org/presentationml/2006/ole">
            <p:oleObj spid="_x0000_s75779" name="Equation" r:id="rId5" imgW="1168200" imgH="253800" progId="Equation.3">
              <p:embed/>
            </p:oleObj>
          </a:graphicData>
        </a:graphic>
      </p:graphicFrame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201106" y="3326487"/>
            <a:ext cx="51710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º"/>
              <a:tabLst/>
            </a:pPr>
            <a:r>
              <a:rPr kumimoji="0" 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akar daya rata-rata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tegangan</a:t>
            </a:r>
            <a:r>
              <a:rPr kumimoji="0" 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r.m.s/eff.</a:t>
            </a:r>
            <a:endParaRPr kumimoji="0" lang="id-ID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8892" y="-180100"/>
            <a:ext cx="103632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White Noise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711200" y="1182414"/>
            <a:ext cx="10363200" cy="43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latin typeface="Tahoma" pitchFamily="34" charset="0"/>
              </a:rPr>
              <a:t>Its </a:t>
            </a:r>
            <a:r>
              <a:rPr lang="en-US" sz="2400" dirty="0">
                <a:latin typeface="Tahoma" pitchFamily="34" charset="0"/>
              </a:rPr>
              <a:t>PSD is flat, hence, it is called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white noise</a:t>
            </a:r>
            <a:r>
              <a:rPr lang="en-US" sz="2400" dirty="0">
                <a:latin typeface="Tahoma" pitchFamily="34" charset="0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8002" y="2442375"/>
            <a:ext cx="4775201" cy="2814638"/>
            <a:chOff x="240" y="2016"/>
            <a:chExt cx="2256" cy="177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0" y="2256"/>
              <a:ext cx="2256" cy="1533"/>
              <a:chOff x="240" y="2475"/>
              <a:chExt cx="2256" cy="1533"/>
            </a:xfrm>
          </p:grpSpPr>
          <p:pic>
            <p:nvPicPr>
              <p:cNvPr id="73734" name="Picture 6" descr="C:\Documents and Settings\sf\Mina dokument\Home Magistern\MDC_course\normpdf.png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40" y="2475"/>
                <a:ext cx="2256" cy="1533"/>
              </a:xfrm>
              <a:prstGeom prst="rect">
                <a:avLst/>
              </a:prstGeom>
              <a:noFill/>
            </p:spPr>
          </p:pic>
          <p:sp>
            <p:nvSpPr>
              <p:cNvPr id="73735" name="Line 7"/>
              <p:cNvSpPr>
                <a:spLocks noChangeShapeType="1"/>
              </p:cNvSpPr>
              <p:nvPr/>
            </p:nvSpPr>
            <p:spPr bwMode="auto">
              <a:xfrm>
                <a:off x="528" y="3840"/>
                <a:ext cx="17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736" name="Line 8"/>
              <p:cNvSpPr>
                <a:spLocks noChangeShapeType="1"/>
              </p:cNvSpPr>
              <p:nvPr/>
            </p:nvSpPr>
            <p:spPr bwMode="auto">
              <a:xfrm flipV="1">
                <a:off x="1404" y="2640"/>
                <a:ext cx="0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73737" name="Picture 9" descr="C:\Documents and Settings\sf\Mina dokument\Home Magistern\MDC_course\txp_fig.pn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61" y="2016"/>
              <a:ext cx="1843" cy="3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pic>
          <p:nvPicPr>
            <p:cNvPr id="73738" name="Picture 10" descr="C:\Documents and Settings\sf\Mina dokument\Home Magistern\MDC_course\txp_fig.pn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968" y="3696"/>
              <a:ext cx="104" cy="8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8128000" y="4347380"/>
            <a:ext cx="2946400" cy="1209675"/>
            <a:chOff x="3696" y="3414"/>
            <a:chExt cx="1392" cy="762"/>
          </a:xfrm>
        </p:grpSpPr>
        <p:pic>
          <p:nvPicPr>
            <p:cNvPr id="73740" name="Picture 12" descr="C:\Documents and Settings\sf\Mina dokument\Home Magistern\MDC_course\txp_fig.pn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840" y="3414"/>
              <a:ext cx="1236" cy="2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73741" name="Line 13"/>
            <p:cNvSpPr>
              <a:spLocks noChangeShapeType="1"/>
            </p:cNvSpPr>
            <p:nvPr/>
          </p:nvSpPr>
          <p:spPr bwMode="auto">
            <a:xfrm>
              <a:off x="3696" y="4032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42" name="Line 14"/>
            <p:cNvSpPr>
              <a:spLocks noChangeShapeType="1"/>
            </p:cNvSpPr>
            <p:nvPr/>
          </p:nvSpPr>
          <p:spPr bwMode="auto">
            <a:xfrm flipV="1">
              <a:off x="4416" y="3596"/>
              <a:ext cx="0" cy="5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43" name="Line 15"/>
            <p:cNvSpPr>
              <a:spLocks noChangeShapeType="1"/>
            </p:cNvSpPr>
            <p:nvPr/>
          </p:nvSpPr>
          <p:spPr bwMode="auto">
            <a:xfrm flipV="1">
              <a:off x="4416" y="3700"/>
              <a:ext cx="0" cy="33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miter lim="800000"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73744" name="Picture 16" descr="C:\Documents and Settings\sf\Mina dokument\Home Magistern\MDC_course\txp_fig.pn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896" y="4080"/>
              <a:ext cx="96" cy="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8026403" y="2823375"/>
            <a:ext cx="2982385" cy="1403350"/>
            <a:chOff x="3648" y="2140"/>
            <a:chExt cx="1409" cy="884"/>
          </a:xfrm>
        </p:grpSpPr>
        <p:sp>
          <p:nvSpPr>
            <p:cNvPr id="73746" name="Line 18"/>
            <p:cNvSpPr>
              <a:spLocks noChangeShapeType="1"/>
            </p:cNvSpPr>
            <p:nvPr/>
          </p:nvSpPr>
          <p:spPr bwMode="auto">
            <a:xfrm>
              <a:off x="3648" y="2822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47" name="Line 19"/>
            <p:cNvSpPr>
              <a:spLocks noChangeShapeType="1"/>
            </p:cNvSpPr>
            <p:nvPr/>
          </p:nvSpPr>
          <p:spPr bwMode="auto">
            <a:xfrm flipV="1">
              <a:off x="4368" y="2400"/>
              <a:ext cx="0" cy="5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73748" name="Picture 20" descr="C:\Documents and Settings\sf\Mina dokument\Home Magistern\MDC_course\txp_fig.pn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3783" y="2160"/>
              <a:ext cx="921" cy="2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73749" name="Text Box 21"/>
            <p:cNvSpPr txBox="1">
              <a:spLocks noChangeArrowheads="1"/>
            </p:cNvSpPr>
            <p:nvPr/>
          </p:nvSpPr>
          <p:spPr bwMode="auto">
            <a:xfrm>
              <a:off x="4705" y="2140"/>
              <a:ext cx="352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[w/Hz]</a:t>
              </a:r>
            </a:p>
          </p:txBody>
        </p:sp>
        <p:sp>
          <p:nvSpPr>
            <p:cNvPr id="73750" name="Line 22"/>
            <p:cNvSpPr>
              <a:spLocks noChangeShapeType="1"/>
            </p:cNvSpPr>
            <p:nvPr/>
          </p:nvSpPr>
          <p:spPr bwMode="auto">
            <a:xfrm>
              <a:off x="3792" y="2592"/>
              <a:ext cx="1056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73751" name="Picture 23" descr="C:\Documents and Settings\sf\Mina dokument\Home Magistern\MDC_course\txp_fig.pn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4856" y="2872"/>
              <a:ext cx="88" cy="1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</p:grp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1016003" y="5337976"/>
            <a:ext cx="283321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Probability density function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529130" y="3280579"/>
            <a:ext cx="2601359" cy="690563"/>
            <a:chOff x="2684" y="2160"/>
            <a:chExt cx="1082" cy="435"/>
          </a:xfrm>
        </p:grpSpPr>
        <p:sp>
          <p:nvSpPr>
            <p:cNvPr id="73754" name="Text Box 26"/>
            <p:cNvSpPr txBox="1">
              <a:spLocks noChangeArrowheads="1"/>
            </p:cNvSpPr>
            <p:nvPr/>
          </p:nvSpPr>
          <p:spPr bwMode="auto">
            <a:xfrm>
              <a:off x="2684" y="2188"/>
              <a:ext cx="688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</a:rPr>
                <a:t>Power spectral </a:t>
              </a:r>
            </a:p>
            <a:p>
              <a:pPr algn="ctr"/>
              <a:r>
                <a:rPr lang="en-US" sz="1800" b="1" dirty="0" smtClean="0">
                  <a:solidFill>
                    <a:srgbClr val="FF0000"/>
                  </a:solidFill>
                </a:rPr>
                <a:t>Density (PSD)</a:t>
              </a:r>
              <a:endParaRPr 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73755" name="AutoShape 27"/>
            <p:cNvSpPr>
              <a:spLocks noChangeArrowheads="1"/>
            </p:cNvSpPr>
            <p:nvPr/>
          </p:nvSpPr>
          <p:spPr bwMode="auto">
            <a:xfrm>
              <a:off x="2710" y="2160"/>
              <a:ext cx="1056" cy="432"/>
            </a:xfrm>
            <a:prstGeom prst="homePlate">
              <a:avLst>
                <a:gd name="adj" fmla="val 20370"/>
              </a:avLst>
            </a:prstGeom>
            <a:no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689601" y="4652180"/>
            <a:ext cx="2635251" cy="690563"/>
            <a:chOff x="2606" y="2160"/>
            <a:chExt cx="1245" cy="435"/>
          </a:xfrm>
        </p:grpSpPr>
        <p:sp>
          <p:nvSpPr>
            <p:cNvPr id="73757" name="Text Box 29"/>
            <p:cNvSpPr txBox="1">
              <a:spLocks noChangeArrowheads="1"/>
            </p:cNvSpPr>
            <p:nvPr/>
          </p:nvSpPr>
          <p:spPr bwMode="auto">
            <a:xfrm>
              <a:off x="2606" y="2188"/>
              <a:ext cx="826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</a:rPr>
                <a:t>Autocorrelation </a:t>
              </a:r>
            </a:p>
            <a:p>
              <a:pPr algn="ctr"/>
              <a:r>
                <a:rPr lang="en-US" sz="1800" b="1" dirty="0">
                  <a:solidFill>
                    <a:srgbClr val="FF0000"/>
                  </a:solidFill>
                </a:rPr>
                <a:t>function</a:t>
              </a:r>
            </a:p>
          </p:txBody>
        </p:sp>
        <p:sp>
          <p:nvSpPr>
            <p:cNvPr id="73758" name="AutoShape 30"/>
            <p:cNvSpPr>
              <a:spLocks noChangeArrowheads="1"/>
            </p:cNvSpPr>
            <p:nvPr/>
          </p:nvSpPr>
          <p:spPr bwMode="auto">
            <a:xfrm>
              <a:off x="2640" y="2160"/>
              <a:ext cx="1211" cy="432"/>
            </a:xfrm>
            <a:prstGeom prst="homePlate">
              <a:avLst>
                <a:gd name="adj" fmla="val 20370"/>
              </a:avLst>
            </a:prstGeom>
            <a:no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59" name="AutoShape 31"/>
          <p:cNvSpPr>
            <a:spLocks noChangeArrowheads="1"/>
          </p:cNvSpPr>
          <p:nvPr/>
        </p:nvSpPr>
        <p:spPr bwMode="auto">
          <a:xfrm rot="16200000">
            <a:off x="2896476" y="3369426"/>
            <a:ext cx="457200" cy="4218152"/>
          </a:xfrm>
          <a:prstGeom prst="homePlate">
            <a:avLst>
              <a:gd name="adj" fmla="val 25000"/>
            </a:avLst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3760" name="Picture 32" descr="C:\Documents and Settings\sf\Mina dokument\Home Magistern\MDC_course\txp_fig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3714754" y="4118775"/>
            <a:ext cx="755649" cy="147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6" name="Slide Number Placeholder 35"/>
          <p:cNvSpPr>
            <a:spLocks noGrp="1"/>
          </p:cNvSpPr>
          <p:nvPr>
            <p:ph type="sldNum" sz="quarter" idx="4294967295"/>
          </p:nvPr>
        </p:nvSpPr>
        <p:spPr>
          <a:xfrm>
            <a:off x="10960100" y="6224588"/>
            <a:ext cx="908051" cy="457200"/>
          </a:xfrm>
          <a:prstGeom prst="rect">
            <a:avLst/>
          </a:prstGeom>
        </p:spPr>
        <p:txBody>
          <a:bodyPr/>
          <a:lstStyle/>
          <a:p>
            <a:fld id="{9C52A42E-C548-4A5C-9E3B-54FD0613C4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139" y="173038"/>
            <a:ext cx="9984827" cy="412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AWGN: Additive White </a:t>
            </a:r>
            <a:r>
              <a:rPr lang="en-US" sz="3200" dirty="0" err="1" smtClean="0">
                <a:solidFill>
                  <a:srgbClr val="FF0000"/>
                </a:solidFill>
              </a:rPr>
              <a:t>Gausian</a:t>
            </a:r>
            <a:r>
              <a:rPr lang="en-US" sz="3200" dirty="0" smtClean="0">
                <a:solidFill>
                  <a:srgbClr val="FF0000"/>
                </a:solidFill>
              </a:rPr>
              <a:t> Noise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 smtClean="0"/>
              <a:t>Memiliki sifat gabungan antara Gaussian-noise dan white noise</a:t>
            </a:r>
            <a:endParaRPr lang="en-US" sz="2400" dirty="0" smtClean="0"/>
          </a:p>
          <a:p>
            <a:r>
              <a:rPr lang="id-ID" sz="2400" dirty="0" smtClean="0"/>
              <a:t>Berupa noise dalam/thermal noise :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id-ID" sz="2400" dirty="0" smtClean="0"/>
              <a:t>Rapat daya noise mempunyai ekuivalensi dengan thermal. Sehingga secara praktis dapat juga noise dinyatakan dalam thermal (ekivalensinya).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960100" y="6224588"/>
            <a:ext cx="908051" cy="457200"/>
          </a:xfrm>
          <a:prstGeom prst="rect">
            <a:avLst/>
          </a:prstGeom>
        </p:spPr>
        <p:txBody>
          <a:bodyPr/>
          <a:lstStyle/>
          <a:p>
            <a:fld id="{9C52A42E-C548-4A5C-9E3B-54FD0613C4A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-42053" y="2222932"/>
          <a:ext cx="7248521" cy="1923401"/>
        </p:xfrm>
        <a:graphic>
          <a:graphicData uri="http://schemas.openxmlformats.org/presentationml/2006/ole">
            <p:oleObj spid="_x0000_s76802" name="Visio" r:id="rId4" imgW="2505456" imgH="786765" progId="">
              <p:embed/>
            </p:oleObj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639615" y="3783725"/>
            <a:ext cx="2417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Double sided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589235" y="4183063"/>
          <a:ext cx="9541933" cy="533400"/>
        </p:xfrm>
        <a:graphic>
          <a:graphicData uri="http://schemas.openxmlformats.org/presentationml/2006/ole">
            <p:oleObj spid="_x0000_s76803" name="Equation" r:id="rId5" imgW="4381200" imgH="317160" progId="Equation.3">
              <p:embed/>
            </p:oleObj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6201055" y="2216890"/>
          <a:ext cx="6107095" cy="1924050"/>
        </p:xfrm>
        <a:graphic>
          <a:graphicData uri="http://schemas.openxmlformats.org/presentationml/2006/ole">
            <p:oleObj spid="_x0000_s76804" name="Visio" r:id="rId6" imgW="2505313" imgH="786765" progId="">
              <p:embed/>
            </p:oleObj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728613" y="3778468"/>
            <a:ext cx="2417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Single sided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</a:t>
            </a:r>
            <a:r>
              <a:rPr lang="en-US" smtClean="0"/>
              <a:t>Module </a:t>
            </a:r>
            <a:r>
              <a:rPr lang="en-US" smtClean="0"/>
              <a:t>5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49-53F8-41EB-9BC0-B8BB252691C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sigma=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16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G_n(f)=\frac{N_0}{2}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14"/>
  <p:tag name="PICTUREFILESIZE" val="115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1"/>
  <p:tag name="PICTUREFILESIZE" val="18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R_n(\tau)=\frac{N_0}{2}\delta(\tau)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53"/>
  <p:tag name="PICTUREFILESIZE" val="1466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au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2"/>
  <p:tag name="PICTUREFILESIZE" val="148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(n)=\frac{1}{\sigma\sqrt{2\pi}}\exp\left[-\frac{n^2}{2\sigma^2}\right]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228"/>
  <p:tag name="PICTUREFILESIZE" val="2412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n$&#10;\end{document}&#10;"/>
  <p:tag name="EXTERNALNAME" val="txp_fig"/>
  <p:tag name="BLEND" val="True"/>
  <p:tag name="TRANSPARENT" val="False"/>
  <p:tag name="KEEPFILES" val="False"/>
  <p:tag name="DEBUGPAUSE" val="False"/>
  <p:tag name="RESOLUTION" val="1200"/>
  <p:tag name="TIMEOUT" val="(none)"/>
  <p:tag name="BOXWIDTH" val="493"/>
  <p:tag name="BOXHEIGHT" val="355"/>
  <p:tag name="BOXFONT" val="10"/>
  <p:tag name="BOXWRAP" val="False"/>
  <p:tag name="WORKAROUNDTRANSPARENCYBUG" val="False"/>
  <p:tag name="ALLOWFONTSUBSTITUTION" val="False"/>
  <p:tag name="BITMAPFORMAT" val="png256"/>
  <p:tag name="ORIGWIDTH" val="13"/>
  <p:tag name="PICTUREFILESIZE" val="187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5273</TotalTime>
  <Words>279</Words>
  <Application>Microsoft Office PowerPoint</Application>
  <PresentationFormat>Custom</PresentationFormat>
  <Paragraphs>83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Office Theme</vt:lpstr>
      <vt:lpstr>Visio</vt:lpstr>
      <vt:lpstr>CorelDRAW</vt:lpstr>
      <vt:lpstr>Equation</vt:lpstr>
      <vt:lpstr>Module 04 : NOISE &amp; KINERJA SISKOM</vt:lpstr>
      <vt:lpstr>Model Komunikasi Radio</vt:lpstr>
      <vt:lpstr>Model Sinyal Terima</vt:lpstr>
      <vt:lpstr>Klasifikasi Noise</vt:lpstr>
      <vt:lpstr>Gaussian Noise</vt:lpstr>
      <vt:lpstr>Gaussian Noise</vt:lpstr>
      <vt:lpstr>White Noise</vt:lpstr>
      <vt:lpstr>AWGN: Additive White Gausian Noise</vt:lpstr>
      <vt:lpstr>End of Module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Muhamad Nurhamsach P</dc:creator>
  <cp:lastModifiedBy>Valued Acer Customer</cp:lastModifiedBy>
  <cp:revision>329</cp:revision>
  <dcterms:created xsi:type="dcterms:W3CDTF">2016-06-08T16:06:23Z</dcterms:created>
  <dcterms:modified xsi:type="dcterms:W3CDTF">2020-08-30T13:10:34Z</dcterms:modified>
</cp:coreProperties>
</file>