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38" r:id="rId2"/>
    <p:sldId id="339" r:id="rId3"/>
    <p:sldId id="295" r:id="rId4"/>
    <p:sldId id="325" r:id="rId5"/>
    <p:sldId id="324" r:id="rId6"/>
    <p:sldId id="317" r:id="rId7"/>
    <p:sldId id="306" r:id="rId8"/>
    <p:sldId id="309" r:id="rId9"/>
    <p:sldId id="312" r:id="rId10"/>
    <p:sldId id="308" r:id="rId11"/>
    <p:sldId id="318" r:id="rId12"/>
    <p:sldId id="959" r:id="rId13"/>
    <p:sldId id="322" r:id="rId14"/>
    <p:sldId id="984" r:id="rId15"/>
    <p:sldId id="969" r:id="rId16"/>
    <p:sldId id="283" r:id="rId17"/>
    <p:sldId id="983" r:id="rId18"/>
    <p:sldId id="310" r:id="rId19"/>
    <p:sldId id="993" r:id="rId20"/>
    <p:sldId id="327" r:id="rId21"/>
    <p:sldId id="326" r:id="rId22"/>
    <p:sldId id="32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D8FA9F-0EAA-4A22-B599-B159F27FE4B1}"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E9E3C2DA-53CE-43AA-8B97-969C38A33D93}">
      <dgm:prSet/>
      <dgm:spPr/>
      <dgm:t>
        <a:bodyPr/>
        <a:lstStyle/>
        <a:p>
          <a:r>
            <a:rPr lang="en-US"/>
            <a:t>Agar bisa melakukan kendali kesalahan, syarat mutlak yang harus ada adalah adanya mekanisme deteksi kesalahan</a:t>
          </a:r>
        </a:p>
      </dgm:t>
    </dgm:pt>
    <dgm:pt modelId="{F89A545A-8E94-4528-AEDE-2AB07472CBBC}" type="parTrans" cxnId="{8669C9DD-DAD2-4D39-8F97-01FD2FEB5F51}">
      <dgm:prSet/>
      <dgm:spPr/>
      <dgm:t>
        <a:bodyPr/>
        <a:lstStyle/>
        <a:p>
          <a:endParaRPr lang="en-US"/>
        </a:p>
      </dgm:t>
    </dgm:pt>
    <dgm:pt modelId="{B92A7B4F-1D76-4EBD-91DF-EE051BD5AC26}" type="sibTrans" cxnId="{8669C9DD-DAD2-4D39-8F97-01FD2FEB5F51}">
      <dgm:prSet/>
      <dgm:spPr/>
      <dgm:t>
        <a:bodyPr/>
        <a:lstStyle/>
        <a:p>
          <a:endParaRPr lang="en-US"/>
        </a:p>
      </dgm:t>
    </dgm:pt>
    <dgm:pt modelId="{7057C9B0-DAE3-4690-AAFD-F0C2A843D9B1}">
      <dgm:prSet/>
      <dgm:spPr/>
      <dgm:t>
        <a:bodyPr/>
        <a:lstStyle/>
        <a:p>
          <a:r>
            <a:rPr lang="en-US"/>
            <a:t>Beberapa  metode yang umum digunakan:</a:t>
          </a:r>
        </a:p>
      </dgm:t>
    </dgm:pt>
    <dgm:pt modelId="{ADAED923-4A49-4830-86DE-3E89126A5E54}" type="parTrans" cxnId="{9983C02A-3816-4F2E-B82B-6D41DB4CDA08}">
      <dgm:prSet/>
      <dgm:spPr/>
      <dgm:t>
        <a:bodyPr/>
        <a:lstStyle/>
        <a:p>
          <a:endParaRPr lang="en-US"/>
        </a:p>
      </dgm:t>
    </dgm:pt>
    <dgm:pt modelId="{9F12CC70-B0D6-4ED8-B567-B5690B04D939}" type="sibTrans" cxnId="{9983C02A-3816-4F2E-B82B-6D41DB4CDA08}">
      <dgm:prSet/>
      <dgm:spPr/>
      <dgm:t>
        <a:bodyPr/>
        <a:lstStyle/>
        <a:p>
          <a:endParaRPr lang="en-US"/>
        </a:p>
      </dgm:t>
    </dgm:pt>
    <dgm:pt modelId="{0FBDCE5E-8632-47D7-97C3-215D2F92A47F}">
      <dgm:prSet/>
      <dgm:spPr/>
      <dgm:t>
        <a:bodyPr/>
        <a:lstStyle/>
        <a:p>
          <a:r>
            <a:rPr lang="en-US"/>
            <a:t>Pariti </a:t>
          </a:r>
          <a:r>
            <a:rPr lang="en-US">
              <a:sym typeface="Wingdings" panose="05000000000000000000" pitchFamily="2" charset="2"/>
            </a:rPr>
            <a:t></a:t>
          </a:r>
          <a:r>
            <a:rPr lang="en-US"/>
            <a:t> paling sederhana</a:t>
          </a:r>
        </a:p>
      </dgm:t>
    </dgm:pt>
    <dgm:pt modelId="{C8540BAE-8A7D-4349-BDC3-D7EA35B25E29}" type="parTrans" cxnId="{93B51FC6-D8F6-4F5E-9497-0BB68E892C8D}">
      <dgm:prSet/>
      <dgm:spPr/>
      <dgm:t>
        <a:bodyPr/>
        <a:lstStyle/>
        <a:p>
          <a:endParaRPr lang="en-US"/>
        </a:p>
      </dgm:t>
    </dgm:pt>
    <dgm:pt modelId="{ABADEB31-E731-431A-A0DD-E28BE700D550}" type="sibTrans" cxnId="{93B51FC6-D8F6-4F5E-9497-0BB68E892C8D}">
      <dgm:prSet/>
      <dgm:spPr/>
      <dgm:t>
        <a:bodyPr/>
        <a:lstStyle/>
        <a:p>
          <a:endParaRPr lang="en-US"/>
        </a:p>
      </dgm:t>
    </dgm:pt>
    <dgm:pt modelId="{8A8CB3E4-D1AE-473C-9CC9-0DB174EACF5F}">
      <dgm:prSet/>
      <dgm:spPr/>
      <dgm:t>
        <a:bodyPr/>
        <a:lstStyle/>
        <a:p>
          <a:r>
            <a:rPr lang="en-US"/>
            <a:t>CRC </a:t>
          </a:r>
          <a:r>
            <a:rPr lang="en-US">
              <a:sym typeface="Wingdings" panose="05000000000000000000" pitchFamily="2" charset="2"/>
            </a:rPr>
            <a:t></a:t>
          </a:r>
          <a:r>
            <a:rPr lang="en-US"/>
            <a:t> lebih sulit, membutuhkan kemampuan komputasi</a:t>
          </a:r>
        </a:p>
      </dgm:t>
    </dgm:pt>
    <dgm:pt modelId="{CA5146F5-01F4-445D-B244-E835B3B630F1}" type="parTrans" cxnId="{3426F3F3-F133-4EE5-A979-98F291885D05}">
      <dgm:prSet/>
      <dgm:spPr/>
      <dgm:t>
        <a:bodyPr/>
        <a:lstStyle/>
        <a:p>
          <a:endParaRPr lang="en-US"/>
        </a:p>
      </dgm:t>
    </dgm:pt>
    <dgm:pt modelId="{79F65023-3067-46F1-AB86-EB433BF96964}" type="sibTrans" cxnId="{3426F3F3-F133-4EE5-A979-98F291885D05}">
      <dgm:prSet/>
      <dgm:spPr/>
      <dgm:t>
        <a:bodyPr/>
        <a:lstStyle/>
        <a:p>
          <a:endParaRPr lang="en-US"/>
        </a:p>
      </dgm:t>
    </dgm:pt>
    <dgm:pt modelId="{9375C74C-2CE5-46CC-96A0-1C193A67605B}">
      <dgm:prSet/>
      <dgm:spPr/>
      <dgm:t>
        <a:bodyPr/>
        <a:lstStyle/>
        <a:p>
          <a:r>
            <a:rPr lang="en-US"/>
            <a:t>Checksum </a:t>
          </a:r>
          <a:r>
            <a:rPr lang="en-US">
              <a:sym typeface="Wingdings" panose="05000000000000000000" pitchFamily="2" charset="2"/>
            </a:rPr>
            <a:t></a:t>
          </a:r>
          <a:r>
            <a:rPr lang="en-US"/>
            <a:t> operasi word</a:t>
          </a:r>
        </a:p>
      </dgm:t>
    </dgm:pt>
    <dgm:pt modelId="{7DE9E59F-1F95-4A4A-B872-23D614972080}" type="parTrans" cxnId="{75855FB4-DDBF-462E-A06F-A6AE333AB2C2}">
      <dgm:prSet/>
      <dgm:spPr/>
      <dgm:t>
        <a:bodyPr/>
        <a:lstStyle/>
        <a:p>
          <a:endParaRPr lang="en-US"/>
        </a:p>
      </dgm:t>
    </dgm:pt>
    <dgm:pt modelId="{E509AD93-6EB7-4056-912F-8B2EFB1F2597}" type="sibTrans" cxnId="{75855FB4-DDBF-462E-A06F-A6AE333AB2C2}">
      <dgm:prSet/>
      <dgm:spPr/>
      <dgm:t>
        <a:bodyPr/>
        <a:lstStyle/>
        <a:p>
          <a:endParaRPr lang="en-US"/>
        </a:p>
      </dgm:t>
    </dgm:pt>
    <dgm:pt modelId="{66272909-2569-451E-8AB9-6F2710DD1A33}" type="pres">
      <dgm:prSet presAssocID="{18D8FA9F-0EAA-4A22-B599-B159F27FE4B1}" presName="Name0" presStyleCnt="0">
        <dgm:presLayoutVars>
          <dgm:dir/>
          <dgm:animLvl val="lvl"/>
          <dgm:resizeHandles val="exact"/>
        </dgm:presLayoutVars>
      </dgm:prSet>
      <dgm:spPr/>
    </dgm:pt>
    <dgm:pt modelId="{B860AE9D-E039-43D0-85E4-46B1E42DCEEA}" type="pres">
      <dgm:prSet presAssocID="{7057C9B0-DAE3-4690-AAFD-F0C2A843D9B1}" presName="boxAndChildren" presStyleCnt="0"/>
      <dgm:spPr/>
    </dgm:pt>
    <dgm:pt modelId="{3B426DCF-FE2E-477E-B6EB-7C2E7885F271}" type="pres">
      <dgm:prSet presAssocID="{7057C9B0-DAE3-4690-AAFD-F0C2A843D9B1}" presName="parentTextBox" presStyleLbl="node1" presStyleIdx="0" presStyleCnt="2"/>
      <dgm:spPr/>
    </dgm:pt>
    <dgm:pt modelId="{EBC794A3-CE52-4F6E-8C6D-4CEE821A40B3}" type="pres">
      <dgm:prSet presAssocID="{7057C9B0-DAE3-4690-AAFD-F0C2A843D9B1}" presName="entireBox" presStyleLbl="node1" presStyleIdx="0" presStyleCnt="2"/>
      <dgm:spPr/>
    </dgm:pt>
    <dgm:pt modelId="{A41E6392-9D67-4203-BD4B-4D1084DE0A73}" type="pres">
      <dgm:prSet presAssocID="{7057C9B0-DAE3-4690-AAFD-F0C2A843D9B1}" presName="descendantBox" presStyleCnt="0"/>
      <dgm:spPr/>
    </dgm:pt>
    <dgm:pt modelId="{C4DE55A8-FE1C-41C6-BA98-2701321B14F9}" type="pres">
      <dgm:prSet presAssocID="{0FBDCE5E-8632-47D7-97C3-215D2F92A47F}" presName="childTextBox" presStyleLbl="fgAccFollowNode1" presStyleIdx="0" presStyleCnt="3">
        <dgm:presLayoutVars>
          <dgm:bulletEnabled val="1"/>
        </dgm:presLayoutVars>
      </dgm:prSet>
      <dgm:spPr/>
    </dgm:pt>
    <dgm:pt modelId="{BAEF0FF9-6AB0-475E-A92D-BA8D81A772EC}" type="pres">
      <dgm:prSet presAssocID="{8A8CB3E4-D1AE-473C-9CC9-0DB174EACF5F}" presName="childTextBox" presStyleLbl="fgAccFollowNode1" presStyleIdx="1" presStyleCnt="3">
        <dgm:presLayoutVars>
          <dgm:bulletEnabled val="1"/>
        </dgm:presLayoutVars>
      </dgm:prSet>
      <dgm:spPr/>
    </dgm:pt>
    <dgm:pt modelId="{47A03407-48B6-471A-ACA9-0B384C00752E}" type="pres">
      <dgm:prSet presAssocID="{9375C74C-2CE5-46CC-96A0-1C193A67605B}" presName="childTextBox" presStyleLbl="fgAccFollowNode1" presStyleIdx="2" presStyleCnt="3">
        <dgm:presLayoutVars>
          <dgm:bulletEnabled val="1"/>
        </dgm:presLayoutVars>
      </dgm:prSet>
      <dgm:spPr/>
    </dgm:pt>
    <dgm:pt modelId="{D92B5977-B6BF-40B7-8FEE-2CE94A304F94}" type="pres">
      <dgm:prSet presAssocID="{B92A7B4F-1D76-4EBD-91DF-EE051BD5AC26}" presName="sp" presStyleCnt="0"/>
      <dgm:spPr/>
    </dgm:pt>
    <dgm:pt modelId="{F59E1F79-317B-4CE0-8148-A1AC8D4190DA}" type="pres">
      <dgm:prSet presAssocID="{E9E3C2DA-53CE-43AA-8B97-969C38A33D93}" presName="arrowAndChildren" presStyleCnt="0"/>
      <dgm:spPr/>
    </dgm:pt>
    <dgm:pt modelId="{1CE978FA-A409-4CBD-8E10-2CF697DD72D2}" type="pres">
      <dgm:prSet presAssocID="{E9E3C2DA-53CE-43AA-8B97-969C38A33D93}" presName="parentTextArrow" presStyleLbl="node1" presStyleIdx="1" presStyleCnt="2"/>
      <dgm:spPr/>
    </dgm:pt>
  </dgm:ptLst>
  <dgm:cxnLst>
    <dgm:cxn modelId="{9983C02A-3816-4F2E-B82B-6D41DB4CDA08}" srcId="{18D8FA9F-0EAA-4A22-B599-B159F27FE4B1}" destId="{7057C9B0-DAE3-4690-AAFD-F0C2A843D9B1}" srcOrd="1" destOrd="0" parTransId="{ADAED923-4A49-4830-86DE-3E89126A5E54}" sibTransId="{9F12CC70-B0D6-4ED8-B567-B5690B04D939}"/>
    <dgm:cxn modelId="{AF2FE838-D8A4-4702-9716-7AE8915CD0B9}" type="presOf" srcId="{E9E3C2DA-53CE-43AA-8B97-969C38A33D93}" destId="{1CE978FA-A409-4CBD-8E10-2CF697DD72D2}" srcOrd="0" destOrd="0" presId="urn:microsoft.com/office/officeart/2005/8/layout/process4"/>
    <dgm:cxn modelId="{A7BB823C-7EA3-4D45-91B2-ACF916BC6796}" type="presOf" srcId="{7057C9B0-DAE3-4690-AAFD-F0C2A843D9B1}" destId="{3B426DCF-FE2E-477E-B6EB-7C2E7885F271}" srcOrd="0" destOrd="0" presId="urn:microsoft.com/office/officeart/2005/8/layout/process4"/>
    <dgm:cxn modelId="{53DC0CA5-F5F1-44EA-9123-6DB91FB35537}" type="presOf" srcId="{0FBDCE5E-8632-47D7-97C3-215D2F92A47F}" destId="{C4DE55A8-FE1C-41C6-BA98-2701321B14F9}" srcOrd="0" destOrd="0" presId="urn:microsoft.com/office/officeart/2005/8/layout/process4"/>
    <dgm:cxn modelId="{75855FB4-DDBF-462E-A06F-A6AE333AB2C2}" srcId="{7057C9B0-DAE3-4690-AAFD-F0C2A843D9B1}" destId="{9375C74C-2CE5-46CC-96A0-1C193A67605B}" srcOrd="2" destOrd="0" parTransId="{7DE9E59F-1F95-4A4A-B872-23D614972080}" sibTransId="{E509AD93-6EB7-4056-912F-8B2EFB1F2597}"/>
    <dgm:cxn modelId="{EC0157B5-736C-4877-90E7-8896BA032CD7}" type="presOf" srcId="{7057C9B0-DAE3-4690-AAFD-F0C2A843D9B1}" destId="{EBC794A3-CE52-4F6E-8C6D-4CEE821A40B3}" srcOrd="1" destOrd="0" presId="urn:microsoft.com/office/officeart/2005/8/layout/process4"/>
    <dgm:cxn modelId="{93B51FC6-D8F6-4F5E-9497-0BB68E892C8D}" srcId="{7057C9B0-DAE3-4690-AAFD-F0C2A843D9B1}" destId="{0FBDCE5E-8632-47D7-97C3-215D2F92A47F}" srcOrd="0" destOrd="0" parTransId="{C8540BAE-8A7D-4349-BDC3-D7EA35B25E29}" sibTransId="{ABADEB31-E731-431A-A0DD-E28BE700D550}"/>
    <dgm:cxn modelId="{D41C76D0-9323-4C76-9F3A-6EC6FD64830E}" type="presOf" srcId="{9375C74C-2CE5-46CC-96A0-1C193A67605B}" destId="{47A03407-48B6-471A-ACA9-0B384C00752E}" srcOrd="0" destOrd="0" presId="urn:microsoft.com/office/officeart/2005/8/layout/process4"/>
    <dgm:cxn modelId="{2709C3DA-804D-4E29-857F-F3DAC53FAE6A}" type="presOf" srcId="{18D8FA9F-0EAA-4A22-B599-B159F27FE4B1}" destId="{66272909-2569-451E-8AB9-6F2710DD1A33}" srcOrd="0" destOrd="0" presId="urn:microsoft.com/office/officeart/2005/8/layout/process4"/>
    <dgm:cxn modelId="{B74801DD-9ED0-42E8-A57E-CF1773E0531A}" type="presOf" srcId="{8A8CB3E4-D1AE-473C-9CC9-0DB174EACF5F}" destId="{BAEF0FF9-6AB0-475E-A92D-BA8D81A772EC}" srcOrd="0" destOrd="0" presId="urn:microsoft.com/office/officeart/2005/8/layout/process4"/>
    <dgm:cxn modelId="{8669C9DD-DAD2-4D39-8F97-01FD2FEB5F51}" srcId="{18D8FA9F-0EAA-4A22-B599-B159F27FE4B1}" destId="{E9E3C2DA-53CE-43AA-8B97-969C38A33D93}" srcOrd="0" destOrd="0" parTransId="{F89A545A-8E94-4528-AEDE-2AB07472CBBC}" sibTransId="{B92A7B4F-1D76-4EBD-91DF-EE051BD5AC26}"/>
    <dgm:cxn modelId="{3426F3F3-F133-4EE5-A979-98F291885D05}" srcId="{7057C9B0-DAE3-4690-AAFD-F0C2A843D9B1}" destId="{8A8CB3E4-D1AE-473C-9CC9-0DB174EACF5F}" srcOrd="1" destOrd="0" parTransId="{CA5146F5-01F4-445D-B244-E835B3B630F1}" sibTransId="{79F65023-3067-46F1-AB86-EB433BF96964}"/>
    <dgm:cxn modelId="{EF9228B9-910C-4BB1-80E8-B214B316AEDE}" type="presParOf" srcId="{66272909-2569-451E-8AB9-6F2710DD1A33}" destId="{B860AE9D-E039-43D0-85E4-46B1E42DCEEA}" srcOrd="0" destOrd="0" presId="urn:microsoft.com/office/officeart/2005/8/layout/process4"/>
    <dgm:cxn modelId="{7495BB1E-E2D8-4A85-AC52-293689951D97}" type="presParOf" srcId="{B860AE9D-E039-43D0-85E4-46B1E42DCEEA}" destId="{3B426DCF-FE2E-477E-B6EB-7C2E7885F271}" srcOrd="0" destOrd="0" presId="urn:microsoft.com/office/officeart/2005/8/layout/process4"/>
    <dgm:cxn modelId="{FC828E4D-63D8-46A3-8BC7-E1A67031A708}" type="presParOf" srcId="{B860AE9D-E039-43D0-85E4-46B1E42DCEEA}" destId="{EBC794A3-CE52-4F6E-8C6D-4CEE821A40B3}" srcOrd="1" destOrd="0" presId="urn:microsoft.com/office/officeart/2005/8/layout/process4"/>
    <dgm:cxn modelId="{BFE63511-2FDC-44B2-8359-2F7FFA9BB692}" type="presParOf" srcId="{B860AE9D-E039-43D0-85E4-46B1E42DCEEA}" destId="{A41E6392-9D67-4203-BD4B-4D1084DE0A73}" srcOrd="2" destOrd="0" presId="urn:microsoft.com/office/officeart/2005/8/layout/process4"/>
    <dgm:cxn modelId="{C9BCB12D-BE71-469E-9703-462935EB4858}" type="presParOf" srcId="{A41E6392-9D67-4203-BD4B-4D1084DE0A73}" destId="{C4DE55A8-FE1C-41C6-BA98-2701321B14F9}" srcOrd="0" destOrd="0" presId="urn:microsoft.com/office/officeart/2005/8/layout/process4"/>
    <dgm:cxn modelId="{74439DDD-2204-45A9-BF47-AB0B28396DF2}" type="presParOf" srcId="{A41E6392-9D67-4203-BD4B-4D1084DE0A73}" destId="{BAEF0FF9-6AB0-475E-A92D-BA8D81A772EC}" srcOrd="1" destOrd="0" presId="urn:microsoft.com/office/officeart/2005/8/layout/process4"/>
    <dgm:cxn modelId="{27B900A3-DB75-41F6-AC99-D4D662C4A11C}" type="presParOf" srcId="{A41E6392-9D67-4203-BD4B-4D1084DE0A73}" destId="{47A03407-48B6-471A-ACA9-0B384C00752E}" srcOrd="2" destOrd="0" presId="urn:microsoft.com/office/officeart/2005/8/layout/process4"/>
    <dgm:cxn modelId="{B87B2A5E-0495-4D35-99A2-6FB17F4EED3C}" type="presParOf" srcId="{66272909-2569-451E-8AB9-6F2710DD1A33}" destId="{D92B5977-B6BF-40B7-8FEE-2CE94A304F94}" srcOrd="1" destOrd="0" presId="urn:microsoft.com/office/officeart/2005/8/layout/process4"/>
    <dgm:cxn modelId="{44B71FF6-05CD-4873-8F45-D4C9F2F3B02A}" type="presParOf" srcId="{66272909-2569-451E-8AB9-6F2710DD1A33}" destId="{F59E1F79-317B-4CE0-8148-A1AC8D4190DA}" srcOrd="2" destOrd="0" presId="urn:microsoft.com/office/officeart/2005/8/layout/process4"/>
    <dgm:cxn modelId="{23BC0658-23D0-4D20-ADBC-447BF8F3BB81}" type="presParOf" srcId="{F59E1F79-317B-4CE0-8148-A1AC8D4190DA}" destId="{1CE978FA-A409-4CBD-8E10-2CF697DD72D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00D849-8CCB-4F32-8819-1F8E2C4EF9F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067393A-E6FA-46D0-B935-5C0B092B00E3}">
      <dgm:prSet/>
      <dgm:spPr/>
      <dgm:t>
        <a:bodyPr/>
        <a:lstStyle/>
        <a:p>
          <a:r>
            <a:rPr lang="id-ID"/>
            <a:t>Backward Error Control (B</a:t>
          </a:r>
          <a:r>
            <a:rPr lang="en-US"/>
            <a:t>EC</a:t>
          </a:r>
          <a:r>
            <a:rPr lang="id-ID"/>
            <a:t>)</a:t>
          </a:r>
          <a:endParaRPr lang="en-US"/>
        </a:p>
      </dgm:t>
    </dgm:pt>
    <dgm:pt modelId="{EFEAA7DA-2184-49D4-83CB-95F788B6A1E7}" type="parTrans" cxnId="{3B4C4FF4-08F0-4AEA-8013-B6316D2E56E1}">
      <dgm:prSet/>
      <dgm:spPr/>
      <dgm:t>
        <a:bodyPr/>
        <a:lstStyle/>
        <a:p>
          <a:endParaRPr lang="en-US"/>
        </a:p>
      </dgm:t>
    </dgm:pt>
    <dgm:pt modelId="{612897A0-9F4D-46A0-8076-EF86BBF8095A}" type="sibTrans" cxnId="{3B4C4FF4-08F0-4AEA-8013-B6316D2E56E1}">
      <dgm:prSet/>
      <dgm:spPr/>
      <dgm:t>
        <a:bodyPr/>
        <a:lstStyle/>
        <a:p>
          <a:endParaRPr lang="en-US"/>
        </a:p>
      </dgm:t>
    </dgm:pt>
    <dgm:pt modelId="{D4B46B20-9713-42F1-A1EB-5878183E45D0}">
      <dgm:prSet/>
      <dgm:spPr/>
      <dgm:t>
        <a:bodyPr/>
        <a:lstStyle/>
        <a:p>
          <a:r>
            <a:rPr lang="id-ID"/>
            <a:t>Forward Error Control (F</a:t>
          </a:r>
          <a:r>
            <a:rPr lang="en-US"/>
            <a:t>EC</a:t>
          </a:r>
          <a:r>
            <a:rPr lang="id-ID"/>
            <a:t>)</a:t>
          </a:r>
          <a:endParaRPr lang="en-US"/>
        </a:p>
      </dgm:t>
    </dgm:pt>
    <dgm:pt modelId="{4AED18C1-6533-4FCA-8E2E-AC86E099B0DB}" type="parTrans" cxnId="{EF54E551-E2F1-44C8-A21F-9E6C9A731FB6}">
      <dgm:prSet/>
      <dgm:spPr/>
      <dgm:t>
        <a:bodyPr/>
        <a:lstStyle/>
        <a:p>
          <a:endParaRPr lang="en-US"/>
        </a:p>
      </dgm:t>
    </dgm:pt>
    <dgm:pt modelId="{F4AF74CE-498F-4A4E-82B7-3C59F86D3A89}" type="sibTrans" cxnId="{EF54E551-E2F1-44C8-A21F-9E6C9A731FB6}">
      <dgm:prSet/>
      <dgm:spPr/>
      <dgm:t>
        <a:bodyPr/>
        <a:lstStyle/>
        <a:p>
          <a:endParaRPr lang="en-US"/>
        </a:p>
      </dgm:t>
    </dgm:pt>
    <dgm:pt modelId="{7164DA4E-BE5F-4CD8-9AD1-E90CAF9EB8F5}" type="pres">
      <dgm:prSet presAssocID="{8C00D849-8CCB-4F32-8819-1F8E2C4EF9F6}" presName="diagram" presStyleCnt="0">
        <dgm:presLayoutVars>
          <dgm:dir/>
          <dgm:resizeHandles val="exact"/>
        </dgm:presLayoutVars>
      </dgm:prSet>
      <dgm:spPr/>
    </dgm:pt>
    <dgm:pt modelId="{3E974278-B220-44E2-8DDA-65CB1A000C3E}" type="pres">
      <dgm:prSet presAssocID="{E067393A-E6FA-46D0-B935-5C0B092B00E3}" presName="node" presStyleLbl="node1" presStyleIdx="0" presStyleCnt="2">
        <dgm:presLayoutVars>
          <dgm:bulletEnabled val="1"/>
        </dgm:presLayoutVars>
      </dgm:prSet>
      <dgm:spPr/>
    </dgm:pt>
    <dgm:pt modelId="{E5C8D66C-B07D-4D1D-BAA5-ADA85AA0A6BC}" type="pres">
      <dgm:prSet presAssocID="{612897A0-9F4D-46A0-8076-EF86BBF8095A}" presName="sibTrans" presStyleCnt="0"/>
      <dgm:spPr/>
    </dgm:pt>
    <dgm:pt modelId="{5ECEDF77-1D03-4C7D-AB4C-77B5FF8BDE10}" type="pres">
      <dgm:prSet presAssocID="{D4B46B20-9713-42F1-A1EB-5878183E45D0}" presName="node" presStyleLbl="node1" presStyleIdx="1" presStyleCnt="2">
        <dgm:presLayoutVars>
          <dgm:bulletEnabled val="1"/>
        </dgm:presLayoutVars>
      </dgm:prSet>
      <dgm:spPr/>
    </dgm:pt>
  </dgm:ptLst>
  <dgm:cxnLst>
    <dgm:cxn modelId="{EF54E551-E2F1-44C8-A21F-9E6C9A731FB6}" srcId="{8C00D849-8CCB-4F32-8819-1F8E2C4EF9F6}" destId="{D4B46B20-9713-42F1-A1EB-5878183E45D0}" srcOrd="1" destOrd="0" parTransId="{4AED18C1-6533-4FCA-8E2E-AC86E099B0DB}" sibTransId="{F4AF74CE-498F-4A4E-82B7-3C59F86D3A89}"/>
    <dgm:cxn modelId="{ED7DA4C9-3C92-4FD0-B0E5-C73CF05E1866}" type="presOf" srcId="{D4B46B20-9713-42F1-A1EB-5878183E45D0}" destId="{5ECEDF77-1D03-4C7D-AB4C-77B5FF8BDE10}" srcOrd="0" destOrd="0" presId="urn:microsoft.com/office/officeart/2005/8/layout/default"/>
    <dgm:cxn modelId="{B37341D2-E005-485C-80BF-FC72A496D51F}" type="presOf" srcId="{E067393A-E6FA-46D0-B935-5C0B092B00E3}" destId="{3E974278-B220-44E2-8DDA-65CB1A000C3E}" srcOrd="0" destOrd="0" presId="urn:microsoft.com/office/officeart/2005/8/layout/default"/>
    <dgm:cxn modelId="{D8E9FFE5-4D4B-44BA-BE6C-9AA0C05AFF88}" type="presOf" srcId="{8C00D849-8CCB-4F32-8819-1F8E2C4EF9F6}" destId="{7164DA4E-BE5F-4CD8-9AD1-E90CAF9EB8F5}" srcOrd="0" destOrd="0" presId="urn:microsoft.com/office/officeart/2005/8/layout/default"/>
    <dgm:cxn modelId="{3B4C4FF4-08F0-4AEA-8013-B6316D2E56E1}" srcId="{8C00D849-8CCB-4F32-8819-1F8E2C4EF9F6}" destId="{E067393A-E6FA-46D0-B935-5C0B092B00E3}" srcOrd="0" destOrd="0" parTransId="{EFEAA7DA-2184-49D4-83CB-95F788B6A1E7}" sibTransId="{612897A0-9F4D-46A0-8076-EF86BBF8095A}"/>
    <dgm:cxn modelId="{90D625F1-285D-4C89-AFE3-A2DD6DEFB11E}" type="presParOf" srcId="{7164DA4E-BE5F-4CD8-9AD1-E90CAF9EB8F5}" destId="{3E974278-B220-44E2-8DDA-65CB1A000C3E}" srcOrd="0" destOrd="0" presId="urn:microsoft.com/office/officeart/2005/8/layout/default"/>
    <dgm:cxn modelId="{B73B4579-44EA-4401-A858-A99139AFB35D}" type="presParOf" srcId="{7164DA4E-BE5F-4CD8-9AD1-E90CAF9EB8F5}" destId="{E5C8D66C-B07D-4D1D-BAA5-ADA85AA0A6BC}" srcOrd="1" destOrd="0" presId="urn:microsoft.com/office/officeart/2005/8/layout/default"/>
    <dgm:cxn modelId="{E6090462-129D-4A35-B7EC-D5882B6AED82}" type="presParOf" srcId="{7164DA4E-BE5F-4CD8-9AD1-E90CAF9EB8F5}" destId="{5ECEDF77-1D03-4C7D-AB4C-77B5FF8BDE1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794A3-CE52-4F6E-8C6D-4CEE821A40B3}">
      <dsp:nvSpPr>
        <dsp:cNvPr id="0" name=""/>
        <dsp:cNvSpPr/>
      </dsp:nvSpPr>
      <dsp:spPr>
        <a:xfrm>
          <a:off x="0" y="3295221"/>
          <a:ext cx="7452360" cy="21620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Beberapa  metode yang umum digunakan:</a:t>
          </a:r>
        </a:p>
      </dsp:txBody>
      <dsp:txXfrm>
        <a:off x="0" y="3295221"/>
        <a:ext cx="7452360" cy="1167492"/>
      </dsp:txXfrm>
    </dsp:sp>
    <dsp:sp modelId="{C4DE55A8-FE1C-41C6-BA98-2701321B14F9}">
      <dsp:nvSpPr>
        <dsp:cNvPr id="0" name=""/>
        <dsp:cNvSpPr/>
      </dsp:nvSpPr>
      <dsp:spPr>
        <a:xfrm>
          <a:off x="3638" y="4419473"/>
          <a:ext cx="2481694" cy="99453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Pariti </a:t>
          </a:r>
          <a:r>
            <a:rPr lang="en-US" sz="1800" kern="1200">
              <a:sym typeface="Wingdings" panose="05000000000000000000" pitchFamily="2" charset="2"/>
            </a:rPr>
            <a:t></a:t>
          </a:r>
          <a:r>
            <a:rPr lang="en-US" sz="1800" kern="1200"/>
            <a:t> paling sederhana</a:t>
          </a:r>
        </a:p>
      </dsp:txBody>
      <dsp:txXfrm>
        <a:off x="3638" y="4419473"/>
        <a:ext cx="2481694" cy="994530"/>
      </dsp:txXfrm>
    </dsp:sp>
    <dsp:sp modelId="{BAEF0FF9-6AB0-475E-A92D-BA8D81A772EC}">
      <dsp:nvSpPr>
        <dsp:cNvPr id="0" name=""/>
        <dsp:cNvSpPr/>
      </dsp:nvSpPr>
      <dsp:spPr>
        <a:xfrm>
          <a:off x="2485332" y="4419473"/>
          <a:ext cx="2481694" cy="99453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CRC </a:t>
          </a:r>
          <a:r>
            <a:rPr lang="en-US" sz="1800" kern="1200">
              <a:sym typeface="Wingdings" panose="05000000000000000000" pitchFamily="2" charset="2"/>
            </a:rPr>
            <a:t></a:t>
          </a:r>
          <a:r>
            <a:rPr lang="en-US" sz="1800" kern="1200"/>
            <a:t> lebih sulit, membutuhkan kemampuan komputasi</a:t>
          </a:r>
        </a:p>
      </dsp:txBody>
      <dsp:txXfrm>
        <a:off x="2485332" y="4419473"/>
        <a:ext cx="2481694" cy="994530"/>
      </dsp:txXfrm>
    </dsp:sp>
    <dsp:sp modelId="{47A03407-48B6-471A-ACA9-0B384C00752E}">
      <dsp:nvSpPr>
        <dsp:cNvPr id="0" name=""/>
        <dsp:cNvSpPr/>
      </dsp:nvSpPr>
      <dsp:spPr>
        <a:xfrm>
          <a:off x="4967027" y="4419473"/>
          <a:ext cx="2481694" cy="99453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Checksum </a:t>
          </a:r>
          <a:r>
            <a:rPr lang="en-US" sz="1800" kern="1200">
              <a:sym typeface="Wingdings" panose="05000000000000000000" pitchFamily="2" charset="2"/>
            </a:rPr>
            <a:t></a:t>
          </a:r>
          <a:r>
            <a:rPr lang="en-US" sz="1800" kern="1200"/>
            <a:t> operasi word</a:t>
          </a:r>
        </a:p>
      </dsp:txBody>
      <dsp:txXfrm>
        <a:off x="4967027" y="4419473"/>
        <a:ext cx="2481694" cy="994530"/>
      </dsp:txXfrm>
    </dsp:sp>
    <dsp:sp modelId="{1CE978FA-A409-4CBD-8E10-2CF697DD72D2}">
      <dsp:nvSpPr>
        <dsp:cNvPr id="0" name=""/>
        <dsp:cNvSpPr/>
      </dsp:nvSpPr>
      <dsp:spPr>
        <a:xfrm rot="10800000">
          <a:off x="0" y="2461"/>
          <a:ext cx="7452360" cy="3325190"/>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Agar bisa melakukan kendali kesalahan, syarat mutlak yang harus ada adalah adanya mekanisme deteksi kesalahan</a:t>
          </a:r>
        </a:p>
      </dsp:txBody>
      <dsp:txXfrm rot="10800000">
        <a:off x="0" y="2461"/>
        <a:ext cx="7452360" cy="2160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74278-B220-44E2-8DDA-65CB1A000C3E}">
      <dsp:nvSpPr>
        <dsp:cNvPr id="0" name=""/>
        <dsp:cNvSpPr/>
      </dsp:nvSpPr>
      <dsp:spPr>
        <a:xfrm>
          <a:off x="1324089" y="1787"/>
          <a:ext cx="4182388" cy="2509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id-ID" sz="5000" kern="1200"/>
            <a:t>Backward Error Control (B</a:t>
          </a:r>
          <a:r>
            <a:rPr lang="en-US" sz="5000" kern="1200"/>
            <a:t>EC</a:t>
          </a:r>
          <a:r>
            <a:rPr lang="id-ID" sz="5000" kern="1200"/>
            <a:t>)</a:t>
          </a:r>
          <a:endParaRPr lang="en-US" sz="5000" kern="1200"/>
        </a:p>
      </dsp:txBody>
      <dsp:txXfrm>
        <a:off x="1324089" y="1787"/>
        <a:ext cx="4182388" cy="2509433"/>
      </dsp:txXfrm>
    </dsp:sp>
    <dsp:sp modelId="{5ECEDF77-1D03-4C7D-AB4C-77B5FF8BDE10}">
      <dsp:nvSpPr>
        <dsp:cNvPr id="0" name=""/>
        <dsp:cNvSpPr/>
      </dsp:nvSpPr>
      <dsp:spPr>
        <a:xfrm>
          <a:off x="1324089" y="2929459"/>
          <a:ext cx="4182388" cy="2509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id-ID" sz="5000" kern="1200"/>
            <a:t>Forward Error Control (F</a:t>
          </a:r>
          <a:r>
            <a:rPr lang="en-US" sz="5000" kern="1200"/>
            <a:t>EC</a:t>
          </a:r>
          <a:r>
            <a:rPr lang="id-ID" sz="5000" kern="1200"/>
            <a:t>)</a:t>
          </a:r>
          <a:endParaRPr lang="en-US" sz="5000" kern="1200"/>
        </a:p>
      </dsp:txBody>
      <dsp:txXfrm>
        <a:off x="1324089" y="2929459"/>
        <a:ext cx="4182388" cy="25094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53000-4A0C-45C3-AE15-CED2A35273B8}" type="datetimeFigureOut">
              <a:rPr lang="en-ID" smtClean="0"/>
              <a:t>09/03/2021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65306-770B-49C3-B338-31550E457FC9}" type="slidenum">
              <a:rPr lang="en-ID" smtClean="0"/>
              <a:t>‹#›</a:t>
            </a:fld>
            <a:endParaRPr lang="en-ID"/>
          </a:p>
        </p:txBody>
      </p:sp>
    </p:spTree>
    <p:extLst>
      <p:ext uri="{BB962C8B-B14F-4D97-AF65-F5344CB8AC3E}">
        <p14:creationId xmlns:p14="http://schemas.microsoft.com/office/powerpoint/2010/main" val="339884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4155B4-7A10-4EB2-9BB1-BFAD66ED2BD4}" type="slidenum">
              <a:rPr lang="en-US" smtClean="0"/>
              <a:pPr fontAlgn="base">
                <a:spcBef>
                  <a:spcPct val="0"/>
                </a:spcBef>
                <a:spcAft>
                  <a:spcPct val="0"/>
                </a:spcAft>
                <a:defRPr/>
              </a:pPr>
              <a:t>12</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3973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553671-F6AF-4625-BACD-C420B3BB4295}" type="slidenum">
              <a:rPr lang="en-US" smtClean="0"/>
              <a:pPr fontAlgn="base">
                <a:spcBef>
                  <a:spcPct val="0"/>
                </a:spcBef>
                <a:spcAft>
                  <a:spcPct val="0"/>
                </a:spcAft>
                <a:defRPr/>
              </a:pPr>
              <a:t>15</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60303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7389D-D2C8-49EC-951B-AF0D493C1582}" type="slidenum">
              <a:rPr lang="en-US" smtClean="0"/>
              <a:pPr fontAlgn="base">
                <a:spcBef>
                  <a:spcPct val="0"/>
                </a:spcBef>
                <a:spcAft>
                  <a:spcPct val="0"/>
                </a:spcAft>
                <a:defRPr/>
              </a:pPr>
              <a:t>16</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0454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7389D-D2C8-49EC-951B-AF0D493C1582}" type="slidenum">
              <a:rPr lang="en-US" smtClean="0"/>
              <a:pPr fontAlgn="base">
                <a:spcBef>
                  <a:spcPct val="0"/>
                </a:spcBef>
                <a:spcAft>
                  <a:spcPct val="0"/>
                </a:spcAft>
                <a:defRPr/>
              </a:pPr>
              <a:t>17</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11112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04EA-4D8B-4F4E-9629-762CB3F62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3462EC9-063F-4B72-82B1-592F358E0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62B5A78-0730-4C85-A756-375FE0B5E1BD}"/>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5" name="Footer Placeholder 4">
            <a:extLst>
              <a:ext uri="{FF2B5EF4-FFF2-40B4-BE49-F238E27FC236}">
                <a16:creationId xmlns:a16="http://schemas.microsoft.com/office/drawing/2014/main" id="{2BCDA134-4DC7-4D7D-A728-B9F541DB5FA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97C3267-B500-4927-B34A-05FC8B7400F8}"/>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355884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C118-0892-4A9E-B653-FB040D111537}"/>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02B9A61-6A6C-4F30-AB5C-15AF143241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9C9E857-7983-4380-BC11-69477F22EFB4}"/>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5" name="Footer Placeholder 4">
            <a:extLst>
              <a:ext uri="{FF2B5EF4-FFF2-40B4-BE49-F238E27FC236}">
                <a16:creationId xmlns:a16="http://schemas.microsoft.com/office/drawing/2014/main" id="{FE582276-A056-4639-858C-483D484F1C4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200F727-AB70-48DE-8C35-549B14E59F7B}"/>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217617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F6BBB-8243-4DAE-99D2-FAA0BF14AA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31BA150-CA95-4729-AB50-5785DCD642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829BBDA-DC0B-4BCD-8963-0713CEBCDF2C}"/>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5" name="Footer Placeholder 4">
            <a:extLst>
              <a:ext uri="{FF2B5EF4-FFF2-40B4-BE49-F238E27FC236}">
                <a16:creationId xmlns:a16="http://schemas.microsoft.com/office/drawing/2014/main" id="{DD4DC285-4344-4757-A46E-BF34C36D276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3615E5F-9B3A-4EE8-A5AE-E6D35C45185C}"/>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353015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15A3-A42B-406F-BC8A-B842587731A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CE807D4-6802-48D0-A0A8-57CE9E5B4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80FA94E-87AC-4F45-8B6C-A0062E7D4DD2}"/>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5" name="Footer Placeholder 4">
            <a:extLst>
              <a:ext uri="{FF2B5EF4-FFF2-40B4-BE49-F238E27FC236}">
                <a16:creationId xmlns:a16="http://schemas.microsoft.com/office/drawing/2014/main" id="{2A93E3A2-6532-4665-A46F-498C8D11C73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34727A1-4DB5-4988-88B5-277282A7C953}"/>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175242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9839-9CEB-4F44-8952-33A9799B74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890BF40-D67D-45FD-83CC-A7CB1CF4F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E5AE1-06AC-4F18-97DE-167DDD28733C}"/>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5" name="Footer Placeholder 4">
            <a:extLst>
              <a:ext uri="{FF2B5EF4-FFF2-40B4-BE49-F238E27FC236}">
                <a16:creationId xmlns:a16="http://schemas.microsoft.com/office/drawing/2014/main" id="{B7552287-1F66-438D-AD31-A7BFADE4003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4C0BAC6-443D-4062-9C27-A5DAC003FE1D}"/>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248237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FDAC-5F42-45E7-9F3D-F3A2048C08E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975276C-028D-4859-8604-05F55AC28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4B40440-A351-4212-9AA3-9EC7B41E5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7BDD2436-3024-4A42-9B1B-AD7EA379843B}"/>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6" name="Footer Placeholder 5">
            <a:extLst>
              <a:ext uri="{FF2B5EF4-FFF2-40B4-BE49-F238E27FC236}">
                <a16:creationId xmlns:a16="http://schemas.microsoft.com/office/drawing/2014/main" id="{4C6EF9F7-B51D-401D-8F8D-63988AA81E6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CE4A351-8088-4F50-A18C-17D7F9ABF078}"/>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77507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20BA-DDB7-4BEB-89DA-3F35FE021FE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CB29533-47E8-4934-8F5B-94F29EBD8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00472-77E9-4BDC-A7BD-21C4AE6C1B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8865876-2EEF-4254-9BDE-D880C229E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A26CA-9D14-498D-94A7-4D6140DA97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24A99E51-E5F4-4D13-B5AB-EE578919481A}"/>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8" name="Footer Placeholder 7">
            <a:extLst>
              <a:ext uri="{FF2B5EF4-FFF2-40B4-BE49-F238E27FC236}">
                <a16:creationId xmlns:a16="http://schemas.microsoft.com/office/drawing/2014/main" id="{D31FB555-0441-422B-B2D1-D1E317F985EA}"/>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04CD51D-0D46-4811-A512-6BB4F08AFFBA}"/>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191537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58E5-F75C-484C-B66C-6733C091605C}"/>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FC98414C-4ED4-4A5B-99F7-67E167B1D842}"/>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4" name="Footer Placeholder 3">
            <a:extLst>
              <a:ext uri="{FF2B5EF4-FFF2-40B4-BE49-F238E27FC236}">
                <a16:creationId xmlns:a16="http://schemas.microsoft.com/office/drawing/2014/main" id="{F950C24A-B253-45F9-A9F2-56DA150244C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103ECEB-5A37-4D50-AE47-F5246B436EFA}"/>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207526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2039D-BD73-424A-881C-63516E041D47}"/>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3" name="Footer Placeholder 2">
            <a:extLst>
              <a:ext uri="{FF2B5EF4-FFF2-40B4-BE49-F238E27FC236}">
                <a16:creationId xmlns:a16="http://schemas.microsoft.com/office/drawing/2014/main" id="{A87D33C5-D51F-47B6-B41A-5F51852FF6B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C163FFA-196E-4774-A402-CB51141BA4F4}"/>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425488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C0D8-FF41-4ED3-856F-7C44BE8EE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BEEC103-B14A-4F69-BEF1-027D92B1B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407E84F-7A8A-43DB-B7AE-CCE90ECF5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E7A75-55BD-4DF7-BA51-B793B9329278}"/>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6" name="Footer Placeholder 5">
            <a:extLst>
              <a:ext uri="{FF2B5EF4-FFF2-40B4-BE49-F238E27FC236}">
                <a16:creationId xmlns:a16="http://schemas.microsoft.com/office/drawing/2014/main" id="{13D3BC54-A0F6-4AA7-A5BB-5FDFF700C88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EBC265D-7047-4C5E-8A97-B3EC00563793}"/>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81172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26ED-5F43-4F9B-9B41-54089F4F7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DBA863D-6DAF-4B7A-8C62-4286B5371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E4E750F-0DCE-49E3-9C0C-85C763ED2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2DAD4-D0A2-4A9A-B267-9D5A4BE3ADD6}"/>
              </a:ext>
            </a:extLst>
          </p:cNvPr>
          <p:cNvSpPr>
            <a:spLocks noGrp="1"/>
          </p:cNvSpPr>
          <p:nvPr>
            <p:ph type="dt" sz="half" idx="10"/>
          </p:nvPr>
        </p:nvSpPr>
        <p:spPr/>
        <p:txBody>
          <a:bodyPr/>
          <a:lstStyle/>
          <a:p>
            <a:fld id="{F21A9E53-10B5-47C7-B2FF-FF735E56538E}" type="datetimeFigureOut">
              <a:rPr lang="en-ID" smtClean="0"/>
              <a:t>05/03/2021</a:t>
            </a:fld>
            <a:endParaRPr lang="en-ID"/>
          </a:p>
        </p:txBody>
      </p:sp>
      <p:sp>
        <p:nvSpPr>
          <p:cNvPr id="6" name="Footer Placeholder 5">
            <a:extLst>
              <a:ext uri="{FF2B5EF4-FFF2-40B4-BE49-F238E27FC236}">
                <a16:creationId xmlns:a16="http://schemas.microsoft.com/office/drawing/2014/main" id="{AA7C87AC-D2D2-4535-B7FA-EB8B63825D5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695BDA7-8664-46B5-9717-9099C29EB4BB}"/>
              </a:ext>
            </a:extLst>
          </p:cNvPr>
          <p:cNvSpPr>
            <a:spLocks noGrp="1"/>
          </p:cNvSpPr>
          <p:nvPr>
            <p:ph type="sldNum" sz="quarter" idx="12"/>
          </p:nvPr>
        </p:nvSpPr>
        <p:spPr/>
        <p:txBody>
          <a:bodyPr/>
          <a:lstStyle/>
          <a:p>
            <a:fld id="{9BA314E5-D808-46B5-AFF8-1B8114C8107D}" type="slidenum">
              <a:rPr lang="en-ID" smtClean="0"/>
              <a:t>‹#›</a:t>
            </a:fld>
            <a:endParaRPr lang="en-ID"/>
          </a:p>
        </p:txBody>
      </p:sp>
    </p:spTree>
    <p:extLst>
      <p:ext uri="{BB962C8B-B14F-4D97-AF65-F5344CB8AC3E}">
        <p14:creationId xmlns:p14="http://schemas.microsoft.com/office/powerpoint/2010/main" val="412144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0F155-01BD-41CB-823F-151D87977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B4202FC-47E9-4C93-8620-CC138A82A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67430B4-8734-477A-8D6C-C16A9620D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A9E53-10B5-47C7-B2FF-FF735E56538E}" type="datetimeFigureOut">
              <a:rPr lang="en-ID" smtClean="0"/>
              <a:t>05/03/2021</a:t>
            </a:fld>
            <a:endParaRPr lang="en-ID"/>
          </a:p>
        </p:txBody>
      </p:sp>
      <p:sp>
        <p:nvSpPr>
          <p:cNvPr id="5" name="Footer Placeholder 4">
            <a:extLst>
              <a:ext uri="{FF2B5EF4-FFF2-40B4-BE49-F238E27FC236}">
                <a16:creationId xmlns:a16="http://schemas.microsoft.com/office/drawing/2014/main" id="{D24912C7-4574-4D70-A386-318C528CE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ED2DF43-5BDD-4AEB-8F47-388E02388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314E5-D808-46B5-AFF8-1B8114C8107D}" type="slidenum">
              <a:rPr lang="en-ID" smtClean="0"/>
              <a:t>‹#›</a:t>
            </a:fld>
            <a:endParaRPr lang="en-ID"/>
          </a:p>
        </p:txBody>
      </p:sp>
    </p:spTree>
    <p:extLst>
      <p:ext uri="{BB962C8B-B14F-4D97-AF65-F5344CB8AC3E}">
        <p14:creationId xmlns:p14="http://schemas.microsoft.com/office/powerpoint/2010/main" val="3411065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7102A-AD3A-4053-A0DA-0FEE28C353F3}"/>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kern="1200">
                <a:solidFill>
                  <a:schemeClr val="tx1"/>
                </a:solidFill>
                <a:latin typeface="+mj-lt"/>
                <a:ea typeface="+mj-ea"/>
                <a:cs typeface="+mj-cs"/>
              </a:rPr>
              <a:t>LAPISAN DATA LINK</a:t>
            </a:r>
          </a:p>
        </p:txBody>
      </p:sp>
      <p:sp>
        <p:nvSpPr>
          <p:cNvPr id="58" name="Rectangle 57">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C4FA6612-533C-444B-B12A-F09570143EB8}"/>
              </a:ext>
            </a:extLst>
          </p:cNvPr>
          <p:cNvPicPr>
            <a:picLocks noChangeAspect="1"/>
          </p:cNvPicPr>
          <p:nvPr/>
        </p:nvPicPr>
        <p:blipFill>
          <a:blip r:embed="rId2"/>
          <a:stretch>
            <a:fillRect/>
          </a:stretch>
        </p:blipFill>
        <p:spPr>
          <a:xfrm>
            <a:off x="3113868" y="4723637"/>
            <a:ext cx="4989123" cy="1780894"/>
          </a:xfrm>
          <a:prstGeom prst="rect">
            <a:avLst/>
          </a:prstGeom>
        </p:spPr>
      </p:pic>
    </p:spTree>
    <p:extLst>
      <p:ext uri="{BB962C8B-B14F-4D97-AF65-F5344CB8AC3E}">
        <p14:creationId xmlns:p14="http://schemas.microsoft.com/office/powerpoint/2010/main" val="389351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863B-0CD8-4D2E-97E1-658C0D7F9EA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Framing (</a:t>
            </a:r>
            <a:r>
              <a:rPr lang="en-US" sz="3700" kern="1200" dirty="0" err="1">
                <a:solidFill>
                  <a:schemeClr val="tx1"/>
                </a:solidFill>
                <a:latin typeface="+mj-lt"/>
                <a:ea typeface="+mj-ea"/>
                <a:cs typeface="+mj-cs"/>
              </a:rPr>
              <a:t>cont</a:t>
            </a:r>
            <a:r>
              <a:rPr lang="en-US" sz="3700" kern="1200" dirty="0">
                <a:solidFill>
                  <a:schemeClr val="tx1"/>
                </a:solidFill>
                <a:latin typeface="+mj-lt"/>
                <a:ea typeface="+mj-ea"/>
                <a:cs typeface="+mj-cs"/>
              </a:rPr>
              <a:t>)</a:t>
            </a:r>
            <a:br>
              <a:rPr lang="en-US" sz="3700" kern="1200" dirty="0">
                <a:solidFill>
                  <a:schemeClr val="tx1"/>
                </a:solidFill>
                <a:latin typeface="+mj-lt"/>
                <a:ea typeface="+mj-ea"/>
                <a:cs typeface="+mj-cs"/>
              </a:rPr>
            </a:br>
            <a:endParaRPr lang="en-US" sz="3700" kern="1200" dirty="0">
              <a:solidFill>
                <a:schemeClr val="tx1"/>
              </a:solidFill>
              <a:latin typeface="+mj-lt"/>
              <a:ea typeface="+mj-ea"/>
              <a:cs typeface="+mj-cs"/>
            </a:endParaRPr>
          </a:p>
        </p:txBody>
      </p:sp>
      <p:sp>
        <p:nvSpPr>
          <p:cNvPr id="11" name="TextBox 10">
            <a:extLst>
              <a:ext uri="{FF2B5EF4-FFF2-40B4-BE49-F238E27FC236}">
                <a16:creationId xmlns:a16="http://schemas.microsoft.com/office/drawing/2014/main" id="{853BE515-A699-4C45-8BAA-78D2CEE86F25}"/>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Ketika data berjalan di media, data diubah menjadi aliran bit, atau 1 dan 0.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Jika sebuah node menerima aliran bit yang panjang, bagaimana cara menentukan di mana frame dimulai dan berhenti atau bit mana yang mewakili alamat?</a:t>
            </a:r>
          </a:p>
          <a:p>
            <a:pPr indent="-228600">
              <a:lnSpc>
                <a:spcPct val="90000"/>
              </a:lnSpc>
              <a:spcAft>
                <a:spcPts val="600"/>
              </a:spcAft>
              <a:buFont typeface="Arial" panose="020B0604020202020204" pitchFamily="34" charset="0"/>
              <a:buChar char="•"/>
            </a:pPr>
            <a:endParaRPr lang="en-US" sz="2000"/>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EDA06C21-2898-4C9B-B1CF-409C6B70C9C1}"/>
              </a:ext>
            </a:extLst>
          </p:cNvPr>
          <p:cNvPicPr>
            <a:picLocks noGrp="1" noChangeAspect="1"/>
          </p:cNvPicPr>
          <p:nvPr>
            <p:ph idx="1"/>
          </p:nvPr>
        </p:nvPicPr>
        <p:blipFill>
          <a:blip r:embed="rId2"/>
          <a:stretch>
            <a:fillRect/>
          </a:stretch>
        </p:blipFill>
        <p:spPr>
          <a:xfrm>
            <a:off x="5405862" y="1365756"/>
            <a:ext cx="6019331" cy="4123241"/>
          </a:xfrm>
          <a:prstGeom prst="rect">
            <a:avLst/>
          </a:prstGeom>
          <a:effectLst/>
        </p:spPr>
      </p:pic>
    </p:spTree>
    <p:extLst>
      <p:ext uri="{BB962C8B-B14F-4D97-AF65-F5344CB8AC3E}">
        <p14:creationId xmlns:p14="http://schemas.microsoft.com/office/powerpoint/2010/main" val="229911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B35D-A8A3-4A78-ACF2-E45F577F9F99}"/>
              </a:ext>
            </a:extLst>
          </p:cNvPr>
          <p:cNvSpPr>
            <a:spLocks noGrp="1"/>
          </p:cNvSpPr>
          <p:nvPr>
            <p:ph type="title"/>
          </p:nvPr>
        </p:nvSpPr>
        <p:spPr/>
        <p:txBody>
          <a:bodyPr/>
          <a:lstStyle/>
          <a:p>
            <a:r>
              <a:rPr lang="en-GB" b="1" dirty="0"/>
              <a:t>4. Error control</a:t>
            </a:r>
            <a:endParaRPr lang="en-ID" b="1" dirty="0"/>
          </a:p>
        </p:txBody>
      </p:sp>
      <p:sp>
        <p:nvSpPr>
          <p:cNvPr id="3" name="Content Placeholder 2">
            <a:extLst>
              <a:ext uri="{FF2B5EF4-FFF2-40B4-BE49-F238E27FC236}">
                <a16:creationId xmlns:a16="http://schemas.microsoft.com/office/drawing/2014/main" id="{1C64670E-ADEE-4806-8507-CD75F3B2F7BE}"/>
              </a:ext>
            </a:extLst>
          </p:cNvPr>
          <p:cNvSpPr>
            <a:spLocks noGrp="1"/>
          </p:cNvSpPr>
          <p:nvPr>
            <p:ph idx="1"/>
          </p:nvPr>
        </p:nvSpPr>
        <p:spPr>
          <a:xfrm>
            <a:off x="838199" y="1825625"/>
            <a:ext cx="7419535" cy="1325563"/>
          </a:xfrm>
        </p:spPr>
        <p:txBody>
          <a:bodyPr>
            <a:normAutofit/>
          </a:bodyPr>
          <a:lstStyle/>
          <a:p>
            <a:r>
              <a:rPr lang="en-GB" dirty="0"/>
              <a:t>Error control </a:t>
            </a:r>
            <a:r>
              <a:rPr lang="en-ID" dirty="0"/>
              <a:t>pada </a:t>
            </a:r>
            <a:r>
              <a:rPr lang="en-ID" dirty="0" err="1"/>
              <a:t>lapisan</a:t>
            </a:r>
            <a:r>
              <a:rPr lang="en-ID" dirty="0"/>
              <a:t> data link </a:t>
            </a:r>
            <a:r>
              <a:rPr lang="en-ID" dirty="0" err="1"/>
              <a:t>adalah</a:t>
            </a:r>
            <a:r>
              <a:rPr lang="en-ID" dirty="0"/>
              <a:t> proses </a:t>
            </a:r>
            <a:r>
              <a:rPr lang="en-ID" dirty="0" err="1"/>
              <a:t>mendeteksi</a:t>
            </a:r>
            <a:r>
              <a:rPr lang="en-ID" dirty="0"/>
              <a:t> dan </a:t>
            </a:r>
            <a:r>
              <a:rPr lang="en-ID" dirty="0" err="1"/>
              <a:t>mengoreksi</a:t>
            </a:r>
            <a:r>
              <a:rPr lang="en-ID" dirty="0"/>
              <a:t> frame data yang </a:t>
            </a:r>
            <a:r>
              <a:rPr lang="en-ID" dirty="0" err="1"/>
              <a:t>rusak</a:t>
            </a:r>
            <a:r>
              <a:rPr lang="en-ID" dirty="0"/>
              <a:t> </a:t>
            </a:r>
            <a:r>
              <a:rPr lang="en-ID" dirty="0" err="1"/>
              <a:t>atau</a:t>
            </a:r>
            <a:r>
              <a:rPr lang="en-ID" dirty="0"/>
              <a:t> </a:t>
            </a:r>
            <a:r>
              <a:rPr lang="en-ID" dirty="0" err="1"/>
              <a:t>hilang</a:t>
            </a:r>
            <a:r>
              <a:rPr lang="en-ID" dirty="0"/>
              <a:t> </a:t>
            </a:r>
            <a:r>
              <a:rPr lang="en-ID" dirty="0" err="1"/>
              <a:t>selama</a:t>
            </a:r>
            <a:r>
              <a:rPr lang="en-ID" dirty="0"/>
              <a:t> </a:t>
            </a:r>
            <a:r>
              <a:rPr lang="en-ID" dirty="0" err="1"/>
              <a:t>transmisi</a:t>
            </a:r>
            <a:r>
              <a:rPr lang="en-ID" dirty="0"/>
              <a:t>. </a:t>
            </a:r>
          </a:p>
        </p:txBody>
      </p:sp>
      <p:pic>
        <p:nvPicPr>
          <p:cNvPr id="4" name="Picture 3">
            <a:extLst>
              <a:ext uri="{FF2B5EF4-FFF2-40B4-BE49-F238E27FC236}">
                <a16:creationId xmlns:a16="http://schemas.microsoft.com/office/drawing/2014/main" id="{0360A738-531C-448E-A6CB-748D7C8D9700}"/>
              </a:ext>
            </a:extLst>
          </p:cNvPr>
          <p:cNvPicPr>
            <a:picLocks noChangeAspect="1"/>
          </p:cNvPicPr>
          <p:nvPr/>
        </p:nvPicPr>
        <p:blipFill>
          <a:blip r:embed="rId2"/>
          <a:stretch>
            <a:fillRect/>
          </a:stretch>
        </p:blipFill>
        <p:spPr>
          <a:xfrm>
            <a:off x="720888" y="3389663"/>
            <a:ext cx="4536912" cy="2163758"/>
          </a:xfrm>
          <a:prstGeom prst="rect">
            <a:avLst/>
          </a:prstGeom>
        </p:spPr>
      </p:pic>
      <p:sp>
        <p:nvSpPr>
          <p:cNvPr id="6" name="TextBox 5">
            <a:extLst>
              <a:ext uri="{FF2B5EF4-FFF2-40B4-BE49-F238E27FC236}">
                <a16:creationId xmlns:a16="http://schemas.microsoft.com/office/drawing/2014/main" id="{CBDC44B8-C56C-4666-B9F2-8788D08BB3B6}"/>
              </a:ext>
            </a:extLst>
          </p:cNvPr>
          <p:cNvSpPr txBox="1"/>
          <p:nvPr/>
        </p:nvSpPr>
        <p:spPr>
          <a:xfrm>
            <a:off x="5733095" y="3429000"/>
            <a:ext cx="6096000" cy="2862322"/>
          </a:xfrm>
          <a:prstGeom prst="rect">
            <a:avLst/>
          </a:prstGeom>
          <a:noFill/>
        </p:spPr>
        <p:txBody>
          <a:bodyPr wrap="square">
            <a:spAutoFit/>
          </a:bodyPr>
          <a:lstStyle/>
          <a:p>
            <a:pPr algn="l"/>
            <a:r>
              <a:rPr lang="en-GB" b="1" i="0" dirty="0">
                <a:solidFill>
                  <a:srgbClr val="333333"/>
                </a:solidFill>
                <a:effectLst/>
                <a:latin typeface="Roboto"/>
              </a:rPr>
              <a:t>Phases in Error Control</a:t>
            </a:r>
            <a:endParaRPr lang="en-GB" b="1" i="0" dirty="0">
              <a:solidFill>
                <a:srgbClr val="333333"/>
              </a:solidFill>
              <a:effectLst/>
              <a:latin typeface="PT Serif"/>
            </a:endParaRPr>
          </a:p>
          <a:p>
            <a:pPr algn="l">
              <a:buFont typeface="Arial" panose="020B0604020202020204" pitchFamily="34" charset="0"/>
              <a:buChar char="•"/>
            </a:pPr>
            <a:r>
              <a:rPr lang="en-GB" b="1" i="0" dirty="0">
                <a:solidFill>
                  <a:srgbClr val="333333"/>
                </a:solidFill>
                <a:effectLst/>
                <a:latin typeface="PT Serif"/>
              </a:rPr>
              <a:t>Error Detection:</a:t>
            </a:r>
            <a:r>
              <a:rPr lang="en-GB" b="0" i="0" dirty="0">
                <a:solidFill>
                  <a:srgbClr val="333333"/>
                </a:solidFill>
                <a:effectLst/>
                <a:latin typeface="PT Serif"/>
              </a:rPr>
              <a:t> Firstly, we need to detect at the receiver end that the data received has an error or not.</a:t>
            </a:r>
          </a:p>
          <a:p>
            <a:pPr algn="l">
              <a:buFont typeface="Arial" panose="020B0604020202020204" pitchFamily="34" charset="0"/>
              <a:buChar char="•"/>
            </a:pPr>
            <a:r>
              <a:rPr lang="en-GB" b="1" i="0" dirty="0">
                <a:solidFill>
                  <a:srgbClr val="333333"/>
                </a:solidFill>
                <a:effectLst/>
                <a:latin typeface="PT Serif"/>
              </a:rPr>
              <a:t>Acknowledgement:</a:t>
            </a:r>
            <a:r>
              <a:rPr lang="en-GB" b="0" i="0" dirty="0">
                <a:solidFill>
                  <a:srgbClr val="333333"/>
                </a:solidFill>
                <a:effectLst/>
                <a:latin typeface="PT Serif"/>
              </a:rPr>
              <a:t> If any error is detected the receiver sends a negative acknowledgement(NACK) to the receiver.</a:t>
            </a:r>
          </a:p>
          <a:p>
            <a:pPr algn="l">
              <a:buFont typeface="Arial" panose="020B0604020202020204" pitchFamily="34" charset="0"/>
              <a:buChar char="•"/>
            </a:pPr>
            <a:r>
              <a:rPr lang="en-GB" b="1" i="0" dirty="0">
                <a:solidFill>
                  <a:srgbClr val="333333"/>
                </a:solidFill>
                <a:effectLst/>
                <a:latin typeface="PT Serif"/>
              </a:rPr>
              <a:t>Retransmission: </a:t>
            </a:r>
            <a:r>
              <a:rPr lang="en-GB" b="0" i="0" dirty="0">
                <a:solidFill>
                  <a:srgbClr val="333333"/>
                </a:solidFill>
                <a:effectLst/>
                <a:latin typeface="PT Serif"/>
              </a:rPr>
              <a:t>When the sender receives a negative acknowledgement or if any acknowledgement is not received from the receiver sender retransmits the data again.</a:t>
            </a:r>
          </a:p>
        </p:txBody>
      </p:sp>
    </p:spTree>
    <p:extLst>
      <p:ext uri="{BB962C8B-B14F-4D97-AF65-F5344CB8AC3E}">
        <p14:creationId xmlns:p14="http://schemas.microsoft.com/office/powerpoint/2010/main" val="367307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682" name="Rectangle 2"/>
          <p:cNvSpPr>
            <a:spLocks noGrp="1" noChangeArrowheads="1"/>
          </p:cNvSpPr>
          <p:nvPr>
            <p:ph type="title"/>
          </p:nvPr>
        </p:nvSpPr>
        <p:spPr>
          <a:xfrm>
            <a:off x="655320" y="429030"/>
            <a:ext cx="2834640" cy="5457589"/>
          </a:xfrm>
        </p:spPr>
        <p:txBody>
          <a:bodyPr anchor="ctr">
            <a:normAutofit/>
            <a:sp3d extrusionH="12700">
              <a:extrusionClr>
                <a:schemeClr val="bg1"/>
              </a:extrusionClr>
            </a:sp3d>
          </a:bodyPr>
          <a:lstStyle/>
          <a:p>
            <a:pPr>
              <a:defRPr/>
            </a:pPr>
            <a:r>
              <a:rPr lang="en-ID" sz="4000"/>
              <a:t>Metode Error Detection</a:t>
            </a:r>
            <a:br>
              <a:rPr lang="en-ID" sz="4000"/>
            </a:br>
            <a:r>
              <a:rPr lang="en-ID" sz="4000"/>
              <a:t>(Deteksi Kesalahan)</a:t>
            </a:r>
          </a:p>
        </p:txBody>
      </p:sp>
      <p:sp>
        <p:nvSpPr>
          <p:cNvPr id="140" name="Rectangle 13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2" name="Rectangle 14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9685" name="Rectangle 3">
            <a:extLst>
              <a:ext uri="{FF2B5EF4-FFF2-40B4-BE49-F238E27FC236}">
                <a16:creationId xmlns:a16="http://schemas.microsoft.com/office/drawing/2014/main" id="{6BDCA6BF-84F3-4EF5-B8B0-758AB99924B9}"/>
              </a:ext>
            </a:extLst>
          </p:cNvPr>
          <p:cNvGraphicFramePr>
            <a:graphicFrameLocks noGrp="1"/>
          </p:cNvGraphicFramePr>
          <p:nvPr>
            <p:ph idx="1"/>
            <p:extLst>
              <p:ext uri="{D42A27DB-BD31-4B8C-83A1-F6EECF244321}">
                <p14:modId xmlns:p14="http://schemas.microsoft.com/office/powerpoint/2010/main" val="1984519139"/>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43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Judul 1"/>
          <p:cNvSpPr>
            <a:spLocks noGrp="1"/>
          </p:cNvSpPr>
          <p:nvPr>
            <p:ph type="title"/>
          </p:nvPr>
        </p:nvSpPr>
        <p:spPr>
          <a:xfrm>
            <a:off x="1045029" y="507160"/>
            <a:ext cx="2993571" cy="5438730"/>
          </a:xfrm>
        </p:spPr>
        <p:txBody>
          <a:bodyPr>
            <a:normAutofit/>
          </a:bodyPr>
          <a:lstStyle/>
          <a:p>
            <a:r>
              <a:rPr lang="en-US" sz="3200"/>
              <a:t>Teknik Error Correction</a:t>
            </a:r>
            <a:endParaRPr lang="id-ID" sz="3200"/>
          </a:p>
        </p:txBody>
      </p:sp>
      <p:sp>
        <p:nvSpPr>
          <p:cNvPr id="27" name="Rectangle 26">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ampungan Konten 2">
            <a:extLst>
              <a:ext uri="{FF2B5EF4-FFF2-40B4-BE49-F238E27FC236}">
                <a16:creationId xmlns:a16="http://schemas.microsoft.com/office/drawing/2014/main" id="{04EFB483-6380-4056-8CE9-5C13257A7A4B}"/>
              </a:ext>
            </a:extLst>
          </p:cNvPr>
          <p:cNvGraphicFramePr>
            <a:graphicFrameLocks noGrp="1"/>
          </p:cNvGraphicFramePr>
          <p:nvPr>
            <p:ph idx="1"/>
            <p:extLst>
              <p:ext uri="{D42A27DB-BD31-4B8C-83A1-F6EECF244321}">
                <p14:modId xmlns:p14="http://schemas.microsoft.com/office/powerpoint/2010/main" val="4265350836"/>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726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0A6A-E422-4211-A3C5-15BDF54E082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Error correction</a:t>
            </a:r>
          </a:p>
        </p:txBody>
      </p:sp>
      <p:pic>
        <p:nvPicPr>
          <p:cNvPr id="5" name="Content Placeholder 4">
            <a:extLst>
              <a:ext uri="{FF2B5EF4-FFF2-40B4-BE49-F238E27FC236}">
                <a16:creationId xmlns:a16="http://schemas.microsoft.com/office/drawing/2014/main" id="{241F05EE-1CC3-46D5-8E0D-B547206C95F7}"/>
              </a:ext>
            </a:extLst>
          </p:cNvPr>
          <p:cNvPicPr>
            <a:picLocks noGrp="1" noChangeAspect="1"/>
          </p:cNvPicPr>
          <p:nvPr>
            <p:ph idx="1"/>
          </p:nvPr>
        </p:nvPicPr>
        <p:blipFill>
          <a:blip r:embed="rId2"/>
          <a:stretch>
            <a:fillRect/>
          </a:stretch>
        </p:blipFill>
        <p:spPr>
          <a:xfrm>
            <a:off x="1742325" y="1863800"/>
            <a:ext cx="9286745" cy="4736239"/>
          </a:xfrm>
          <a:prstGeom prst="rect">
            <a:avLst/>
          </a:prstGeom>
        </p:spPr>
      </p:pic>
    </p:spTree>
    <p:extLst>
      <p:ext uri="{BB962C8B-B14F-4D97-AF65-F5344CB8AC3E}">
        <p14:creationId xmlns:p14="http://schemas.microsoft.com/office/powerpoint/2010/main" val="152486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438402" y="436784"/>
            <a:ext cx="7313613" cy="706216"/>
          </a:xfrm>
        </p:spPr>
        <p:txBody>
          <a:bodyPr>
            <a:normAutofit/>
            <a:sp3d extrusionH="12700">
              <a:extrusionClr>
                <a:schemeClr val="bg1"/>
              </a:extrusionClr>
            </a:sp3d>
          </a:bodyPr>
          <a:lstStyle/>
          <a:p>
            <a:pPr algn="ctr">
              <a:defRPr/>
            </a:pPr>
            <a:r>
              <a:rPr sz="3200" b="1" dirty="0">
                <a:solidFill>
                  <a:srgbClr val="0D1834"/>
                </a:solidFill>
              </a:rPr>
              <a:t>Backward Error Control (BEC)</a:t>
            </a:r>
          </a:p>
        </p:txBody>
      </p:sp>
      <p:sp>
        <p:nvSpPr>
          <p:cNvPr id="57347" name="Rectangle 3"/>
          <p:cNvSpPr>
            <a:spLocks noGrp="1" noChangeArrowheads="1"/>
          </p:cNvSpPr>
          <p:nvPr>
            <p:ph idx="1"/>
          </p:nvPr>
        </p:nvSpPr>
        <p:spPr>
          <a:xfrm>
            <a:off x="2063553" y="1666903"/>
            <a:ext cx="7978079" cy="1838299"/>
          </a:xfrm>
        </p:spPr>
        <p:txBody>
          <a:bodyPr rtlCol="0">
            <a:normAutofit/>
            <a:scene3d>
              <a:camera prst="orthographicFront"/>
              <a:lightRig rig="chilly" dir="t"/>
            </a:scene3d>
            <a:sp3d extrusionH="6350">
              <a:extrusionClr>
                <a:schemeClr val="bg1"/>
              </a:extrusionClr>
            </a:sp3d>
          </a:bodyPr>
          <a:lstStyle/>
          <a:p>
            <a:pPr algn="ctr">
              <a:defRPr/>
            </a:pPr>
            <a:r>
              <a:rPr lang="en-US" dirty="0" err="1">
                <a:solidFill>
                  <a:srgbClr val="0D1834"/>
                </a:solidFill>
                <a:latin typeface="+mj-lt"/>
              </a:rPr>
              <a:t>Kemampuan</a:t>
            </a:r>
            <a:r>
              <a:rPr lang="en-US" dirty="0">
                <a:solidFill>
                  <a:srgbClr val="0D1834"/>
                </a:solidFill>
                <a:latin typeface="+mj-lt"/>
              </a:rPr>
              <a:t> </a:t>
            </a:r>
            <a:r>
              <a:rPr lang="en-US" dirty="0" err="1">
                <a:solidFill>
                  <a:srgbClr val="0D1834"/>
                </a:solidFill>
                <a:latin typeface="+mj-lt"/>
              </a:rPr>
              <a:t>deteksi</a:t>
            </a:r>
            <a:r>
              <a:rPr lang="en-US" dirty="0">
                <a:solidFill>
                  <a:srgbClr val="0D1834"/>
                </a:solidFill>
                <a:latin typeface="+mj-lt"/>
              </a:rPr>
              <a:t> </a:t>
            </a:r>
            <a:r>
              <a:rPr lang="en-US" dirty="0" err="1">
                <a:solidFill>
                  <a:srgbClr val="0D1834"/>
                </a:solidFill>
                <a:latin typeface="+mj-lt"/>
              </a:rPr>
              <a:t>kesalahan</a:t>
            </a:r>
            <a:r>
              <a:rPr lang="en-US" dirty="0">
                <a:solidFill>
                  <a:srgbClr val="0D1834"/>
                </a:solidFill>
                <a:latin typeface="+mj-lt"/>
              </a:rPr>
              <a:t> </a:t>
            </a:r>
            <a:r>
              <a:rPr lang="en-US" dirty="0" err="1">
                <a:solidFill>
                  <a:srgbClr val="0D1834"/>
                </a:solidFill>
                <a:latin typeface="+mj-lt"/>
              </a:rPr>
              <a:t>digunakan</a:t>
            </a:r>
            <a:r>
              <a:rPr lang="en-US" dirty="0">
                <a:solidFill>
                  <a:srgbClr val="0D1834"/>
                </a:solidFill>
                <a:latin typeface="+mj-lt"/>
              </a:rPr>
              <a:t> </a:t>
            </a:r>
            <a:r>
              <a:rPr lang="en-US" dirty="0" err="1">
                <a:solidFill>
                  <a:srgbClr val="0D1834"/>
                </a:solidFill>
                <a:latin typeface="+mj-lt"/>
              </a:rPr>
              <a:t>untuk</a:t>
            </a:r>
            <a:r>
              <a:rPr lang="en-US" dirty="0">
                <a:solidFill>
                  <a:srgbClr val="0D1834"/>
                </a:solidFill>
                <a:latin typeface="+mj-lt"/>
              </a:rPr>
              <a:t> </a:t>
            </a:r>
            <a:r>
              <a:rPr lang="en-US" dirty="0" err="1">
                <a:solidFill>
                  <a:srgbClr val="0D1834"/>
                </a:solidFill>
                <a:latin typeface="+mj-lt"/>
              </a:rPr>
              <a:t>melakukan</a:t>
            </a:r>
            <a:r>
              <a:rPr lang="en-US" dirty="0">
                <a:solidFill>
                  <a:srgbClr val="0D1834"/>
                </a:solidFill>
                <a:latin typeface="+mj-lt"/>
              </a:rPr>
              <a:t> </a:t>
            </a:r>
            <a:r>
              <a:rPr lang="en-US" dirty="0" err="1">
                <a:solidFill>
                  <a:srgbClr val="0D1834"/>
                </a:solidFill>
                <a:latin typeface="+mj-lt"/>
              </a:rPr>
              <a:t>perbaikan</a:t>
            </a:r>
            <a:r>
              <a:rPr lang="en-US" dirty="0">
                <a:solidFill>
                  <a:srgbClr val="0D1834"/>
                </a:solidFill>
                <a:latin typeface="+mj-lt"/>
              </a:rPr>
              <a:t> </a:t>
            </a:r>
            <a:r>
              <a:rPr lang="en-US" dirty="0" err="1">
                <a:solidFill>
                  <a:srgbClr val="0D1834"/>
                </a:solidFill>
                <a:latin typeface="+mj-lt"/>
              </a:rPr>
              <a:t>kesalahan</a:t>
            </a:r>
            <a:r>
              <a:rPr lang="en-US" dirty="0">
                <a:solidFill>
                  <a:srgbClr val="0D1834"/>
                </a:solidFill>
                <a:latin typeface="+mj-lt"/>
              </a:rPr>
              <a:t> (error correction) </a:t>
            </a:r>
            <a:r>
              <a:rPr lang="en-US" dirty="0" err="1">
                <a:solidFill>
                  <a:srgbClr val="0D1834"/>
                </a:solidFill>
                <a:latin typeface="+mj-lt"/>
              </a:rPr>
              <a:t>dengan</a:t>
            </a:r>
            <a:r>
              <a:rPr lang="en-US" dirty="0">
                <a:solidFill>
                  <a:srgbClr val="0D1834"/>
                </a:solidFill>
                <a:latin typeface="+mj-lt"/>
              </a:rPr>
              <a:t> </a:t>
            </a:r>
            <a:r>
              <a:rPr lang="en-US" dirty="0" err="1">
                <a:solidFill>
                  <a:srgbClr val="0D1834"/>
                </a:solidFill>
                <a:latin typeface="+mj-lt"/>
              </a:rPr>
              <a:t>cara</a:t>
            </a:r>
            <a:r>
              <a:rPr lang="en-US" dirty="0">
                <a:solidFill>
                  <a:srgbClr val="0D1834"/>
                </a:solidFill>
                <a:latin typeface="+mj-lt"/>
              </a:rPr>
              <a:t> </a:t>
            </a:r>
            <a:r>
              <a:rPr lang="en-US" dirty="0" err="1">
                <a:solidFill>
                  <a:srgbClr val="0D1834"/>
                </a:solidFill>
                <a:latin typeface="+mj-lt"/>
              </a:rPr>
              <a:t>meminta</a:t>
            </a:r>
            <a:r>
              <a:rPr lang="en-US" dirty="0">
                <a:solidFill>
                  <a:srgbClr val="0D1834"/>
                </a:solidFill>
                <a:latin typeface="+mj-lt"/>
              </a:rPr>
              <a:t> </a:t>
            </a:r>
            <a:r>
              <a:rPr lang="en-US" dirty="0" err="1">
                <a:solidFill>
                  <a:srgbClr val="0D1834"/>
                </a:solidFill>
                <a:latin typeface="+mj-lt"/>
              </a:rPr>
              <a:t>pengiriman</a:t>
            </a:r>
            <a:r>
              <a:rPr lang="en-US" dirty="0">
                <a:solidFill>
                  <a:srgbClr val="0D1834"/>
                </a:solidFill>
                <a:latin typeface="+mj-lt"/>
              </a:rPr>
              <a:t> </a:t>
            </a:r>
            <a:r>
              <a:rPr lang="en-US" dirty="0" err="1">
                <a:solidFill>
                  <a:srgbClr val="0D1834"/>
                </a:solidFill>
                <a:latin typeface="+mj-lt"/>
              </a:rPr>
              <a:t>ulang</a:t>
            </a:r>
            <a:r>
              <a:rPr lang="en-US" dirty="0">
                <a:solidFill>
                  <a:srgbClr val="0D1834"/>
                </a:solidFill>
                <a:latin typeface="+mj-lt"/>
              </a:rPr>
              <a:t> </a:t>
            </a:r>
            <a:r>
              <a:rPr lang="en-US" dirty="0" err="1">
                <a:solidFill>
                  <a:srgbClr val="0D1834"/>
                </a:solidFill>
                <a:latin typeface="+mj-lt"/>
              </a:rPr>
              <a:t>jika</a:t>
            </a:r>
            <a:r>
              <a:rPr lang="en-US" dirty="0">
                <a:solidFill>
                  <a:srgbClr val="0D1834"/>
                </a:solidFill>
                <a:latin typeface="+mj-lt"/>
              </a:rPr>
              <a:t> </a:t>
            </a:r>
            <a:r>
              <a:rPr lang="en-US" dirty="0" err="1">
                <a:solidFill>
                  <a:srgbClr val="0D1834"/>
                </a:solidFill>
                <a:latin typeface="+mj-lt"/>
              </a:rPr>
              <a:t>paket</a:t>
            </a:r>
            <a:r>
              <a:rPr lang="en-US" dirty="0">
                <a:solidFill>
                  <a:srgbClr val="0D1834"/>
                </a:solidFill>
                <a:latin typeface="+mj-lt"/>
              </a:rPr>
              <a:t> yang </a:t>
            </a:r>
            <a:r>
              <a:rPr lang="en-US" dirty="0" err="1">
                <a:solidFill>
                  <a:srgbClr val="0D1834"/>
                </a:solidFill>
                <a:latin typeface="+mj-lt"/>
              </a:rPr>
              <a:t>diterima</a:t>
            </a:r>
            <a:r>
              <a:rPr lang="en-US" dirty="0">
                <a:solidFill>
                  <a:srgbClr val="0D1834"/>
                </a:solidFill>
                <a:latin typeface="+mj-lt"/>
              </a:rPr>
              <a:t> </a:t>
            </a:r>
            <a:r>
              <a:rPr lang="en-US" dirty="0" err="1">
                <a:solidFill>
                  <a:srgbClr val="0D1834"/>
                </a:solidFill>
                <a:latin typeface="+mj-lt"/>
              </a:rPr>
              <a:t>salah</a:t>
            </a:r>
            <a:endParaRPr lang="en-US" dirty="0">
              <a:solidFill>
                <a:srgbClr val="0D1834"/>
              </a:solidFill>
              <a:latin typeface="+mj-lt"/>
            </a:endParaRPr>
          </a:p>
        </p:txBody>
      </p:sp>
      <p:sp>
        <p:nvSpPr>
          <p:cNvPr id="21508" name="Line 4"/>
          <p:cNvSpPr>
            <a:spLocks noChangeShapeType="1"/>
          </p:cNvSpPr>
          <p:nvPr/>
        </p:nvSpPr>
        <p:spPr bwMode="auto">
          <a:xfrm>
            <a:off x="2590800" y="4114800"/>
            <a:ext cx="6781800" cy="0"/>
          </a:xfrm>
          <a:prstGeom prst="line">
            <a:avLst/>
          </a:prstGeom>
          <a:noFill/>
          <a:ln w="28575">
            <a:solidFill>
              <a:schemeClr val="tx1"/>
            </a:solidFill>
            <a:round/>
            <a:headEnd/>
            <a:tailEnd type="triangle" w="med" len="med"/>
          </a:ln>
        </p:spPr>
        <p:txBody>
          <a:bodyPr/>
          <a:lstStyle/>
          <a:p>
            <a:endParaRPr lang="en-US"/>
          </a:p>
        </p:txBody>
      </p:sp>
      <p:sp>
        <p:nvSpPr>
          <p:cNvPr id="21509" name="Rectangle 5"/>
          <p:cNvSpPr>
            <a:spLocks noChangeArrowheads="1"/>
          </p:cNvSpPr>
          <p:nvPr/>
        </p:nvSpPr>
        <p:spPr bwMode="auto">
          <a:xfrm>
            <a:off x="4800600" y="3733800"/>
            <a:ext cx="2667000" cy="381000"/>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atin typeface="Comic Sans MS" pitchFamily="66" charset="0"/>
              </a:rPr>
              <a:t>Paket 1</a:t>
            </a:r>
          </a:p>
        </p:txBody>
      </p:sp>
      <p:sp>
        <p:nvSpPr>
          <p:cNvPr id="21510" name="Text Box 6"/>
          <p:cNvSpPr txBox="1">
            <a:spLocks noChangeArrowheads="1"/>
          </p:cNvSpPr>
          <p:nvPr/>
        </p:nvSpPr>
        <p:spPr bwMode="auto">
          <a:xfrm>
            <a:off x="9525002" y="3741738"/>
            <a:ext cx="441325" cy="519112"/>
          </a:xfrm>
          <a:prstGeom prst="rect">
            <a:avLst/>
          </a:prstGeom>
          <a:noFill/>
          <a:ln w="9525">
            <a:noFill/>
            <a:miter lim="800000"/>
            <a:headEnd/>
            <a:tailEnd/>
          </a:ln>
        </p:spPr>
        <p:txBody>
          <a:bodyPr wrap="none">
            <a:spAutoFit/>
          </a:bodyPr>
          <a:lstStyle/>
          <a:p>
            <a:pPr eaLnBrk="0" hangingPunct="0"/>
            <a:r>
              <a:rPr lang="en-US" sz="2800" b="1">
                <a:solidFill>
                  <a:srgbClr val="FF3300"/>
                </a:solidFill>
                <a:latin typeface="Comic Sans MS" pitchFamily="66" charset="0"/>
              </a:rPr>
              <a:t>X</a:t>
            </a:r>
          </a:p>
        </p:txBody>
      </p:sp>
      <p:sp>
        <p:nvSpPr>
          <p:cNvPr id="21511" name="Line 7"/>
          <p:cNvSpPr>
            <a:spLocks noChangeShapeType="1"/>
          </p:cNvSpPr>
          <p:nvPr/>
        </p:nvSpPr>
        <p:spPr bwMode="auto">
          <a:xfrm flipH="1">
            <a:off x="2590800" y="4572000"/>
            <a:ext cx="6781800" cy="0"/>
          </a:xfrm>
          <a:prstGeom prst="line">
            <a:avLst/>
          </a:prstGeom>
          <a:noFill/>
          <a:ln w="28575">
            <a:solidFill>
              <a:schemeClr val="tx1"/>
            </a:solidFill>
            <a:round/>
            <a:headEnd/>
            <a:tailEnd type="triangle" w="med" len="med"/>
          </a:ln>
        </p:spPr>
        <p:txBody>
          <a:bodyPr/>
          <a:lstStyle/>
          <a:p>
            <a:endParaRPr lang="en-US"/>
          </a:p>
        </p:txBody>
      </p:sp>
      <p:sp>
        <p:nvSpPr>
          <p:cNvPr id="21512" name="Text Box 8"/>
          <p:cNvSpPr txBox="1">
            <a:spLocks noChangeArrowheads="1"/>
          </p:cNvSpPr>
          <p:nvPr/>
        </p:nvSpPr>
        <p:spPr bwMode="auto">
          <a:xfrm>
            <a:off x="4876800" y="4191001"/>
            <a:ext cx="2514600" cy="400110"/>
          </a:xfrm>
          <a:prstGeom prst="rect">
            <a:avLst/>
          </a:prstGeom>
          <a:noFill/>
          <a:ln w="9525">
            <a:noFill/>
            <a:miter lim="800000"/>
            <a:headEnd/>
            <a:tailEnd/>
          </a:ln>
        </p:spPr>
        <p:txBody>
          <a:bodyPr>
            <a:spAutoFit/>
          </a:bodyPr>
          <a:lstStyle/>
          <a:p>
            <a:pPr algn="ctr" eaLnBrk="0" hangingPunct="0">
              <a:spcBef>
                <a:spcPct val="50000"/>
              </a:spcBef>
            </a:pPr>
            <a:r>
              <a:rPr lang="en-US" sz="2000" dirty="0" err="1">
                <a:latin typeface="Comic Sans MS" pitchFamily="66" charset="0"/>
              </a:rPr>
              <a:t>Paket</a:t>
            </a:r>
            <a:r>
              <a:rPr lang="en-US" sz="2000" dirty="0">
                <a:latin typeface="Comic Sans MS" pitchFamily="66" charset="0"/>
              </a:rPr>
              <a:t> 1 </a:t>
            </a:r>
            <a:r>
              <a:rPr lang="en-US" sz="2000" dirty="0" err="1">
                <a:latin typeface="Comic Sans MS" pitchFamily="66" charset="0"/>
              </a:rPr>
              <a:t>Kirim</a:t>
            </a:r>
            <a:r>
              <a:rPr lang="en-US" sz="2000" dirty="0">
                <a:latin typeface="Comic Sans MS" pitchFamily="66" charset="0"/>
              </a:rPr>
              <a:t> </a:t>
            </a:r>
            <a:r>
              <a:rPr lang="en-US" sz="2000" dirty="0" err="1">
                <a:latin typeface="Comic Sans MS" pitchFamily="66" charset="0"/>
              </a:rPr>
              <a:t>Ulang</a:t>
            </a:r>
            <a:endParaRPr lang="en-US" sz="2000" dirty="0">
              <a:latin typeface="Comic Sans MS" pitchFamily="66" charset="0"/>
            </a:endParaRPr>
          </a:p>
        </p:txBody>
      </p:sp>
      <p:sp>
        <p:nvSpPr>
          <p:cNvPr id="21513" name="Line 9"/>
          <p:cNvSpPr>
            <a:spLocks noChangeShapeType="1"/>
          </p:cNvSpPr>
          <p:nvPr/>
        </p:nvSpPr>
        <p:spPr bwMode="auto">
          <a:xfrm>
            <a:off x="2590800" y="5181600"/>
            <a:ext cx="6781800" cy="0"/>
          </a:xfrm>
          <a:prstGeom prst="line">
            <a:avLst/>
          </a:prstGeom>
          <a:noFill/>
          <a:ln w="28575">
            <a:solidFill>
              <a:schemeClr val="tx1"/>
            </a:solidFill>
            <a:round/>
            <a:headEnd/>
            <a:tailEnd type="triangle" w="med" len="med"/>
          </a:ln>
        </p:spPr>
        <p:txBody>
          <a:bodyPr/>
          <a:lstStyle/>
          <a:p>
            <a:endParaRPr lang="en-US"/>
          </a:p>
        </p:txBody>
      </p:sp>
      <p:sp>
        <p:nvSpPr>
          <p:cNvPr id="21514" name="Rectangle 10"/>
          <p:cNvSpPr>
            <a:spLocks noChangeArrowheads="1"/>
          </p:cNvSpPr>
          <p:nvPr/>
        </p:nvSpPr>
        <p:spPr bwMode="auto">
          <a:xfrm>
            <a:off x="4800600" y="4800600"/>
            <a:ext cx="2667000" cy="381000"/>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atin typeface="Comic Sans MS" pitchFamily="66" charset="0"/>
              </a:rPr>
              <a:t>Paket 1</a:t>
            </a:r>
          </a:p>
        </p:txBody>
      </p:sp>
      <p:sp>
        <p:nvSpPr>
          <p:cNvPr id="21515" name="Line 11"/>
          <p:cNvSpPr>
            <a:spLocks noChangeShapeType="1"/>
          </p:cNvSpPr>
          <p:nvPr/>
        </p:nvSpPr>
        <p:spPr bwMode="auto">
          <a:xfrm>
            <a:off x="2590800" y="5715000"/>
            <a:ext cx="6781800" cy="0"/>
          </a:xfrm>
          <a:prstGeom prst="line">
            <a:avLst/>
          </a:prstGeom>
          <a:noFill/>
          <a:ln w="28575">
            <a:solidFill>
              <a:schemeClr val="tx1"/>
            </a:solidFill>
            <a:round/>
            <a:headEnd/>
            <a:tailEnd type="triangle" w="med" len="med"/>
          </a:ln>
        </p:spPr>
        <p:txBody>
          <a:bodyPr/>
          <a:lstStyle/>
          <a:p>
            <a:endParaRPr lang="en-US"/>
          </a:p>
        </p:txBody>
      </p:sp>
      <p:sp>
        <p:nvSpPr>
          <p:cNvPr id="21516" name="Rectangle 12"/>
          <p:cNvSpPr>
            <a:spLocks noChangeArrowheads="1"/>
          </p:cNvSpPr>
          <p:nvPr/>
        </p:nvSpPr>
        <p:spPr bwMode="auto">
          <a:xfrm>
            <a:off x="4800600" y="5334000"/>
            <a:ext cx="2667000" cy="381000"/>
          </a:xfrm>
          <a:prstGeom prst="rect">
            <a:avLst/>
          </a:prstGeom>
          <a:solidFill>
            <a:srgbClr val="00CCFF"/>
          </a:solidFill>
          <a:ln w="9525">
            <a:solidFill>
              <a:schemeClr val="tx1"/>
            </a:solidFill>
            <a:miter lim="800000"/>
            <a:headEnd/>
            <a:tailEnd/>
          </a:ln>
        </p:spPr>
        <p:txBody>
          <a:bodyPr wrap="none" anchor="ctr"/>
          <a:lstStyle/>
          <a:p>
            <a:pPr algn="ctr" eaLnBrk="0" hangingPunct="0"/>
            <a:r>
              <a:rPr lang="en-US">
                <a:latin typeface="Comic Sans MS" pitchFamily="66" charset="0"/>
              </a:rPr>
              <a:t>Paket 2</a:t>
            </a:r>
          </a:p>
        </p:txBody>
      </p:sp>
      <p:sp>
        <p:nvSpPr>
          <p:cNvPr id="21517" name="Text Box 13"/>
          <p:cNvSpPr txBox="1">
            <a:spLocks noChangeArrowheads="1"/>
          </p:cNvSpPr>
          <p:nvPr/>
        </p:nvSpPr>
        <p:spPr bwMode="auto">
          <a:xfrm>
            <a:off x="9525000" y="4876802"/>
            <a:ext cx="609600" cy="519113"/>
          </a:xfrm>
          <a:prstGeom prst="rect">
            <a:avLst/>
          </a:prstGeom>
          <a:noFill/>
          <a:ln w="9525">
            <a:noFill/>
            <a:miter lim="800000"/>
            <a:headEnd/>
            <a:tailEnd/>
          </a:ln>
        </p:spPr>
        <p:txBody>
          <a:bodyPr>
            <a:spAutoFit/>
          </a:bodyPr>
          <a:lstStyle/>
          <a:p>
            <a:pPr eaLnBrk="0" hangingPunct="0">
              <a:spcBef>
                <a:spcPct val="50000"/>
              </a:spcBef>
            </a:pPr>
            <a:r>
              <a:rPr lang="en-US" sz="2800" b="1">
                <a:solidFill>
                  <a:srgbClr val="0033CC"/>
                </a:solidFill>
                <a:latin typeface="Comic Sans MS" pitchFamily="66" charset="0"/>
                <a:cs typeface="Arial" pitchFamily="34" charset="0"/>
              </a:rPr>
              <a:t>√</a:t>
            </a:r>
          </a:p>
        </p:txBody>
      </p:sp>
    </p:spTree>
    <p:extLst>
      <p:ext uri="{BB962C8B-B14F-4D97-AF65-F5344CB8AC3E}">
        <p14:creationId xmlns:p14="http://schemas.microsoft.com/office/powerpoint/2010/main" val="27966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5560" y="674440"/>
            <a:ext cx="7772400" cy="666328"/>
          </a:xfrm>
        </p:spPr>
        <p:txBody>
          <a:bodyPr>
            <a:normAutofit/>
            <a:sp3d extrusionH="12700">
              <a:extrusionClr>
                <a:schemeClr val="bg1"/>
              </a:extrusionClr>
            </a:sp3d>
          </a:bodyPr>
          <a:lstStyle/>
          <a:p>
            <a:pPr algn="ctr">
              <a:defRPr/>
            </a:pPr>
            <a:r>
              <a:rPr lang="en-US" sz="3600" dirty="0" err="1"/>
              <a:t>Masalah</a:t>
            </a:r>
            <a:r>
              <a:rPr lang="en-US" sz="3600" dirty="0"/>
              <a:t> </a:t>
            </a:r>
            <a:r>
              <a:rPr lang="en-US" sz="3600" dirty="0" err="1"/>
              <a:t>Penggunaan</a:t>
            </a:r>
            <a:r>
              <a:rPr lang="en-US" sz="3600" dirty="0"/>
              <a:t> BEC</a:t>
            </a:r>
            <a:endParaRPr sz="3600" dirty="0"/>
          </a:p>
        </p:txBody>
      </p:sp>
      <p:sp>
        <p:nvSpPr>
          <p:cNvPr id="59395" name="Rectangle 3"/>
          <p:cNvSpPr>
            <a:spLocks noGrp="1" noChangeArrowheads="1"/>
          </p:cNvSpPr>
          <p:nvPr>
            <p:ph idx="1"/>
          </p:nvPr>
        </p:nvSpPr>
        <p:spPr>
          <a:xfrm>
            <a:off x="1981200" y="1556793"/>
            <a:ext cx="8229600" cy="4530725"/>
          </a:xfrm>
        </p:spPr>
        <p:txBody>
          <a:bodyPr rtlCol="0">
            <a:noAutofit/>
            <a:scene3d>
              <a:camera prst="orthographicFront"/>
              <a:lightRig rig="chilly" dir="t"/>
            </a:scene3d>
            <a:sp3d extrusionH="6350">
              <a:extrusionClr>
                <a:schemeClr val="bg1"/>
              </a:extrusionClr>
            </a:sp3d>
          </a:bodyPr>
          <a:lstStyle/>
          <a:p>
            <a:pPr marL="274320" indent="-274320">
              <a:lnSpc>
                <a:spcPct val="100000"/>
              </a:lnSpc>
              <a:buFont typeface="Wingdings" pitchFamily="2" charset="2"/>
              <a:buChar char="l"/>
              <a:defRPr/>
            </a:pPr>
            <a:r>
              <a:rPr lang="en-US" sz="2400" dirty="0">
                <a:solidFill>
                  <a:srgbClr val="0D1834"/>
                </a:solidFill>
                <a:latin typeface="+mj-lt"/>
                <a:cs typeface="Arial" panose="020B0604020202020204" pitchFamily="34" charset="0"/>
              </a:rPr>
              <a:t>Backward EC </a:t>
            </a:r>
            <a:r>
              <a:rPr lang="en-US" sz="2400" dirty="0" err="1">
                <a:solidFill>
                  <a:srgbClr val="0D1834"/>
                </a:solidFill>
                <a:latin typeface="+mj-lt"/>
                <a:cs typeface="Arial" panose="020B0604020202020204" pitchFamily="34" charset="0"/>
              </a:rPr>
              <a:t>menyebabkan</a:t>
            </a:r>
            <a:r>
              <a:rPr lang="en-US" sz="2400" dirty="0">
                <a:solidFill>
                  <a:srgbClr val="0D1834"/>
                </a:solidFill>
                <a:latin typeface="+mj-lt"/>
                <a:cs typeface="Arial" panose="020B0604020202020204" pitchFamily="34" charset="0"/>
              </a:rPr>
              <a:t> delay </a:t>
            </a:r>
            <a:r>
              <a:rPr lang="en-US" sz="2400" dirty="0" err="1">
                <a:solidFill>
                  <a:srgbClr val="0D1834"/>
                </a:solidFill>
                <a:latin typeface="+mj-lt"/>
                <a:cs typeface="Arial" panose="020B0604020202020204" pitchFamily="34" charset="0"/>
              </a:rPr>
              <a:t>pengiriman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paket</a:t>
            </a:r>
            <a:r>
              <a:rPr lang="en-US" sz="2400" dirty="0">
                <a:solidFill>
                  <a:srgbClr val="0D1834"/>
                </a:solidFill>
                <a:latin typeface="+mj-lt"/>
                <a:cs typeface="Arial" panose="020B0604020202020204" pitchFamily="34" charset="0"/>
              </a:rPr>
              <a:t> yang </a:t>
            </a:r>
            <a:r>
              <a:rPr lang="en-US" sz="2400" dirty="0" err="1">
                <a:solidFill>
                  <a:srgbClr val="0D1834"/>
                </a:solidFill>
                <a:latin typeface="+mj-lt"/>
                <a:cs typeface="Arial" panose="020B0604020202020204" pitchFamily="34" charset="0"/>
              </a:rPr>
              <a:t>cukup</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besar</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tergantung</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dari</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berapa</a:t>
            </a:r>
            <a:r>
              <a:rPr lang="en-US" sz="2400" dirty="0">
                <a:solidFill>
                  <a:srgbClr val="0D1834"/>
                </a:solidFill>
                <a:latin typeface="+mj-lt"/>
                <a:cs typeface="Arial" panose="020B0604020202020204" pitchFamily="34" charset="0"/>
              </a:rPr>
              <a:t> kali </a:t>
            </a:r>
            <a:r>
              <a:rPr lang="en-US" sz="2400" dirty="0" err="1">
                <a:solidFill>
                  <a:srgbClr val="0D1834"/>
                </a:solidFill>
                <a:latin typeface="+mj-lt"/>
                <a:cs typeface="Arial" panose="020B0604020202020204" pitchFamily="34" charset="0"/>
              </a:rPr>
              <a:t>paket</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tersebut</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harus</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dikirim</a:t>
            </a:r>
            <a:endParaRPr lang="en-US" sz="2400" dirty="0">
              <a:solidFill>
                <a:srgbClr val="0D1834"/>
              </a:solidFill>
              <a:latin typeface="+mj-lt"/>
              <a:cs typeface="Arial" panose="020B0604020202020204" pitchFamily="34" charset="0"/>
            </a:endParaRPr>
          </a:p>
          <a:p>
            <a:pPr marL="274320" indent="-274320">
              <a:lnSpc>
                <a:spcPct val="100000"/>
              </a:lnSpc>
              <a:buFont typeface="Wingdings" pitchFamily="2" charset="2"/>
              <a:buChar char="l"/>
              <a:defRPr/>
            </a:pPr>
            <a:r>
              <a:rPr lang="en-US" sz="2400" dirty="0" err="1">
                <a:solidFill>
                  <a:srgbClr val="0D1834"/>
                </a:solidFill>
                <a:latin typeface="+mj-lt"/>
                <a:cs typeface="Arial" panose="020B0604020202020204" pitchFamily="34" charset="0"/>
              </a:rPr>
              <a:t>Untuk</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sistem</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transmisi</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jarak</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jauh</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dimana</a:t>
            </a:r>
            <a:r>
              <a:rPr lang="en-US" sz="2400" dirty="0">
                <a:solidFill>
                  <a:srgbClr val="0D1834"/>
                </a:solidFill>
                <a:latin typeface="+mj-lt"/>
                <a:cs typeface="Arial" panose="020B0604020202020204" pitchFamily="34" charset="0"/>
              </a:rPr>
              <a:t> delay </a:t>
            </a:r>
            <a:r>
              <a:rPr lang="en-US" sz="2400" dirty="0" err="1">
                <a:solidFill>
                  <a:srgbClr val="0D1834"/>
                </a:solidFill>
                <a:latin typeface="+mj-lt"/>
                <a:cs typeface="Arial" panose="020B0604020202020204" pitchFamily="34" charset="0"/>
              </a:rPr>
              <a:t>propagasi</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sangat</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besar</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kelas</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detik</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menit</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atau</a:t>
            </a:r>
            <a:r>
              <a:rPr lang="en-US" sz="2400" dirty="0">
                <a:solidFill>
                  <a:srgbClr val="0D1834"/>
                </a:solidFill>
                <a:latin typeface="+mj-lt"/>
                <a:cs typeface="Arial" panose="020B0604020202020204" pitchFamily="34" charset="0"/>
              </a:rPr>
              <a:t> jam) BEC </a:t>
            </a:r>
            <a:r>
              <a:rPr lang="en-US" sz="2400" dirty="0" err="1">
                <a:solidFill>
                  <a:srgbClr val="0D1834"/>
                </a:solidFill>
                <a:latin typeface="+mj-lt"/>
                <a:cs typeface="Arial" panose="020B0604020202020204" pitchFamily="34" charset="0"/>
              </a:rPr>
              <a:t>tidak</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bisa</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menjadi</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pilihan</a:t>
            </a:r>
            <a:endParaRPr lang="en-US" sz="2400" dirty="0">
              <a:solidFill>
                <a:srgbClr val="0D1834"/>
              </a:solidFill>
              <a:latin typeface="+mj-lt"/>
              <a:cs typeface="Arial" panose="020B0604020202020204" pitchFamily="34" charset="0"/>
            </a:endParaRPr>
          </a:p>
          <a:p>
            <a:pPr marL="274320" indent="-274320">
              <a:lnSpc>
                <a:spcPct val="100000"/>
              </a:lnSpc>
              <a:buFont typeface="Wingdings" pitchFamily="2" charset="2"/>
              <a:buChar char="l"/>
              <a:defRPr/>
            </a:pPr>
            <a:r>
              <a:rPr lang="en-US" sz="2400" dirty="0" err="1">
                <a:solidFill>
                  <a:srgbClr val="0D1834"/>
                </a:solidFill>
                <a:latin typeface="+mj-lt"/>
                <a:cs typeface="Arial" panose="020B0604020202020204" pitchFamily="34" charset="0"/>
              </a:rPr>
              <a:t>Dalam</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aplikasi</a:t>
            </a:r>
            <a:r>
              <a:rPr lang="en-US" sz="2400" dirty="0">
                <a:solidFill>
                  <a:srgbClr val="0D1834"/>
                </a:solidFill>
                <a:latin typeface="+mj-lt"/>
                <a:cs typeface="Arial" panose="020B0604020202020204" pitchFamily="34" charset="0"/>
              </a:rPr>
              <a:t> multimedia, </a:t>
            </a:r>
            <a:r>
              <a:rPr lang="en-US" sz="2400" dirty="0" err="1">
                <a:solidFill>
                  <a:srgbClr val="0D1834"/>
                </a:solidFill>
                <a:latin typeface="+mj-lt"/>
                <a:cs typeface="Arial" panose="020B0604020202020204" pitchFamily="34" charset="0"/>
              </a:rPr>
              <a:t>ketepatan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waktu</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kedatangan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lebih</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utama</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dibandingkan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dengan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kebenaran</a:t>
            </a:r>
            <a:r>
              <a:rPr lang="en-US" sz="2400" dirty="0">
                <a:solidFill>
                  <a:srgbClr val="0D1834"/>
                </a:solidFill>
                <a:latin typeface="+mj-lt"/>
                <a:cs typeface="Arial" panose="020B0604020202020204" pitchFamily="34" charset="0"/>
              </a:rPr>
              <a:t>’ data, BE</a:t>
            </a:r>
            <a:r>
              <a:rPr lang="id-ID" sz="2400" dirty="0">
                <a:solidFill>
                  <a:srgbClr val="0D1834"/>
                </a:solidFill>
                <a:latin typeface="+mj-lt"/>
                <a:cs typeface="Arial" panose="020B0604020202020204" pitchFamily="34" charset="0"/>
              </a:rPr>
              <a:t>C</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menyebabkan</a:t>
            </a:r>
            <a:r>
              <a:rPr lang="en-US" sz="2400" dirty="0">
                <a:solidFill>
                  <a:srgbClr val="0D1834"/>
                </a:solidFill>
                <a:latin typeface="+mj-lt"/>
                <a:cs typeface="Arial" panose="020B0604020202020204" pitchFamily="34" charset="0"/>
              </a:rPr>
              <a:t> delay yang </a:t>
            </a:r>
            <a:r>
              <a:rPr lang="en-US" sz="2400" dirty="0" err="1">
                <a:solidFill>
                  <a:srgbClr val="0D1834"/>
                </a:solidFill>
                <a:latin typeface="+mj-lt"/>
                <a:cs typeface="Arial" panose="020B0604020202020204" pitchFamily="34" charset="0"/>
              </a:rPr>
              <a:t>lewat</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batas</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toleransi</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waktu</a:t>
            </a:r>
            <a:endParaRPr lang="en-US" sz="2400" dirty="0">
              <a:solidFill>
                <a:srgbClr val="0D1834"/>
              </a:solidFill>
              <a:latin typeface="+mj-lt"/>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07568" y="674440"/>
            <a:ext cx="7772400" cy="666328"/>
          </a:xfrm>
        </p:spPr>
        <p:txBody>
          <a:bodyPr>
            <a:normAutofit/>
            <a:sp3d extrusionH="12700">
              <a:extrusionClr>
                <a:schemeClr val="bg1"/>
              </a:extrusionClr>
            </a:sp3d>
          </a:bodyPr>
          <a:lstStyle/>
          <a:p>
            <a:pPr algn="ctr">
              <a:defRPr/>
            </a:pPr>
            <a:r>
              <a:rPr sz="3600" b="1" dirty="0"/>
              <a:t>Forward Error Control (FEC)</a:t>
            </a:r>
          </a:p>
        </p:txBody>
      </p:sp>
      <p:sp>
        <p:nvSpPr>
          <p:cNvPr id="59395" name="Rectangle 3"/>
          <p:cNvSpPr>
            <a:spLocks noGrp="1" noChangeArrowheads="1"/>
          </p:cNvSpPr>
          <p:nvPr>
            <p:ph idx="1"/>
          </p:nvPr>
        </p:nvSpPr>
        <p:spPr>
          <a:xfrm>
            <a:off x="1981200" y="1916833"/>
            <a:ext cx="8229600" cy="4170685"/>
          </a:xfrm>
        </p:spPr>
        <p:txBody>
          <a:bodyPr rtlCol="0">
            <a:noAutofit/>
            <a:scene3d>
              <a:camera prst="orthographicFront"/>
              <a:lightRig rig="chilly" dir="t"/>
            </a:scene3d>
            <a:sp3d extrusionH="6350">
              <a:extrusionClr>
                <a:schemeClr val="bg1"/>
              </a:extrusionClr>
            </a:sp3d>
          </a:bodyPr>
          <a:lstStyle/>
          <a:p>
            <a:pPr algn="ctr">
              <a:lnSpc>
                <a:spcPct val="100000"/>
              </a:lnSpc>
              <a:defRPr/>
            </a:pPr>
            <a:r>
              <a:rPr lang="en-US" sz="2400" dirty="0">
                <a:solidFill>
                  <a:srgbClr val="0D1834"/>
                </a:solidFill>
                <a:latin typeface="+mj-lt"/>
                <a:cs typeface="Arial" panose="020B0604020202020204" pitchFamily="34" charset="0"/>
              </a:rPr>
              <a:t>Forward Error Correction (FEC) </a:t>
            </a:r>
            <a:r>
              <a:rPr lang="en-US" sz="2400" dirty="0" err="1">
                <a:solidFill>
                  <a:srgbClr val="0D1834"/>
                </a:solidFill>
                <a:latin typeface="+mj-lt"/>
                <a:cs typeface="Arial" panose="020B0604020202020204" pitchFamily="34" charset="0"/>
              </a:rPr>
              <a:t>digunakan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untuk</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memecahkan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masalah</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penggunaan</a:t>
            </a:r>
            <a:r>
              <a:rPr lang="en-US" sz="2400" dirty="0">
                <a:solidFill>
                  <a:srgbClr val="0D1834"/>
                </a:solidFill>
                <a:latin typeface="+mj-lt"/>
                <a:cs typeface="Arial" panose="020B0604020202020204" pitchFamily="34" charset="0"/>
              </a:rPr>
              <a:t> BEC</a:t>
            </a:r>
          </a:p>
          <a:p>
            <a:pPr algn="ctr">
              <a:lnSpc>
                <a:spcPct val="100000"/>
              </a:lnSpc>
              <a:defRPr/>
            </a:pPr>
            <a:endParaRPr lang="en-US" sz="2400" dirty="0">
              <a:solidFill>
                <a:srgbClr val="0D1834"/>
              </a:solidFill>
              <a:latin typeface="+mj-lt"/>
              <a:cs typeface="Arial" panose="020B0604020202020204" pitchFamily="34" charset="0"/>
            </a:endParaRPr>
          </a:p>
          <a:p>
            <a:pPr algn="ctr">
              <a:lnSpc>
                <a:spcPct val="100000"/>
              </a:lnSpc>
              <a:defRPr/>
            </a:pPr>
            <a:r>
              <a:rPr lang="en-US" sz="2400" b="1" dirty="0" err="1">
                <a:solidFill>
                  <a:srgbClr val="0D1834"/>
                </a:solidFill>
                <a:latin typeface="+mj-lt"/>
                <a:cs typeface="Arial" panose="020B0604020202020204" pitchFamily="34" charset="0"/>
              </a:rPr>
              <a:t>Prinsip</a:t>
            </a:r>
            <a:r>
              <a:rPr lang="en-US" sz="2400" b="1" dirty="0">
                <a:solidFill>
                  <a:srgbClr val="0D1834"/>
                </a:solidFill>
                <a:latin typeface="+mj-lt"/>
                <a:cs typeface="Arial" panose="020B0604020202020204" pitchFamily="34" charset="0"/>
              </a:rPr>
              <a:t> </a:t>
            </a:r>
            <a:r>
              <a:rPr lang="en-US" sz="2400" b="1" dirty="0" err="1">
                <a:solidFill>
                  <a:srgbClr val="0D1834"/>
                </a:solidFill>
                <a:latin typeface="+mj-lt"/>
                <a:cs typeface="Arial" panose="020B0604020202020204" pitchFamily="34" charset="0"/>
              </a:rPr>
              <a:t>dasar</a:t>
            </a:r>
            <a:r>
              <a:rPr lang="en-US" sz="2400" b="1" dirty="0">
                <a:solidFill>
                  <a:srgbClr val="0D1834"/>
                </a:solidFill>
                <a:latin typeface="+mj-lt"/>
                <a:cs typeface="Arial" panose="020B0604020202020204" pitchFamily="34" charset="0"/>
              </a:rPr>
              <a:t> FEC:</a:t>
            </a:r>
          </a:p>
          <a:p>
            <a:pPr algn="ctr">
              <a:lnSpc>
                <a:spcPct val="100000"/>
              </a:lnSpc>
              <a:defRPr/>
            </a:pPr>
            <a:r>
              <a:rPr lang="en-US" sz="2400" dirty="0" err="1">
                <a:solidFill>
                  <a:srgbClr val="0D1834"/>
                </a:solidFill>
                <a:latin typeface="+mj-lt"/>
                <a:cs typeface="Arial" panose="020B0604020202020204" pitchFamily="34" charset="0"/>
              </a:rPr>
              <a:t>Penerima</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mampu</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membetulkan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sendiri</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kesalahan</a:t>
            </a:r>
            <a:r>
              <a:rPr lang="en-US" sz="2400" dirty="0">
                <a:solidFill>
                  <a:srgbClr val="0D1834"/>
                </a:solidFill>
                <a:latin typeface="+mj-lt"/>
                <a:cs typeface="Arial" panose="020B0604020202020204" pitchFamily="34" charset="0"/>
              </a:rPr>
              <a:t> data yang </a:t>
            </a:r>
            <a:r>
              <a:rPr lang="en-US" sz="2400" dirty="0" err="1">
                <a:solidFill>
                  <a:srgbClr val="0D1834"/>
                </a:solidFill>
                <a:latin typeface="+mj-lt"/>
                <a:cs typeface="Arial" panose="020B0604020202020204" pitchFamily="34" charset="0"/>
              </a:rPr>
              <a:t>sudah</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diterima</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karena</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selain</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menerima</a:t>
            </a:r>
            <a:r>
              <a:rPr lang="en-US" sz="2400" dirty="0">
                <a:solidFill>
                  <a:srgbClr val="0D1834"/>
                </a:solidFill>
                <a:latin typeface="+mj-lt"/>
                <a:cs typeface="Arial" panose="020B0604020202020204" pitchFamily="34" charset="0"/>
              </a:rPr>
              <a:t> data </a:t>
            </a:r>
            <a:r>
              <a:rPr lang="en-US" sz="2400" dirty="0" err="1">
                <a:solidFill>
                  <a:srgbClr val="0D1834"/>
                </a:solidFill>
                <a:latin typeface="+mj-lt"/>
                <a:cs typeface="Arial" panose="020B0604020202020204" pitchFamily="34" charset="0"/>
              </a:rPr>
              <a:t>juga</a:t>
            </a:r>
            <a:r>
              <a:rPr lang="en-US" sz="2400" dirty="0">
                <a:solidFill>
                  <a:srgbClr val="0D1834"/>
                </a:solidFill>
                <a:latin typeface="+mj-lt"/>
                <a:cs typeface="Arial" panose="020B0604020202020204" pitchFamily="34" charset="0"/>
              </a:rPr>
              <a:t> </a:t>
            </a:r>
            <a:r>
              <a:rPr lang="en-US" sz="2400" dirty="0" err="1">
                <a:solidFill>
                  <a:srgbClr val="0D1834"/>
                </a:solidFill>
                <a:latin typeface="+mj-lt"/>
                <a:cs typeface="Arial" panose="020B0604020202020204" pitchFamily="34" charset="0"/>
              </a:rPr>
              <a:t>menerima</a:t>
            </a:r>
            <a:r>
              <a:rPr lang="en-US" sz="2400" dirty="0">
                <a:solidFill>
                  <a:srgbClr val="0D1834"/>
                </a:solidFill>
                <a:latin typeface="+mj-lt"/>
                <a:cs typeface="Arial" panose="020B0604020202020204" pitchFamily="34" charset="0"/>
              </a:rPr>
              <a:t> bit-bit </a:t>
            </a:r>
            <a:r>
              <a:rPr lang="en-US" sz="2400" dirty="0" err="1">
                <a:solidFill>
                  <a:srgbClr val="0D1834"/>
                </a:solidFill>
                <a:latin typeface="+mj-lt"/>
                <a:cs typeface="Arial" panose="020B0604020202020204" pitchFamily="34" charset="0"/>
              </a:rPr>
              <a:t>redundansi</a:t>
            </a:r>
            <a:r>
              <a:rPr lang="en-US" sz="2400" dirty="0">
                <a:solidFill>
                  <a:srgbClr val="0D1834"/>
                </a:solidFill>
                <a:latin typeface="+mj-lt"/>
                <a:cs typeface="Arial" panose="020B0604020202020204" pitchFamily="34" charset="0"/>
              </a:rPr>
              <a:t> yang </a:t>
            </a:r>
            <a:r>
              <a:rPr lang="en-US" sz="2400" dirty="0" err="1">
                <a:solidFill>
                  <a:srgbClr val="0D1834"/>
                </a:solidFill>
                <a:latin typeface="+mj-lt"/>
                <a:cs typeface="Arial" panose="020B0604020202020204" pitchFamily="34" charset="0"/>
              </a:rPr>
              <a:t>diperlukan</a:t>
            </a:r>
            <a:r>
              <a:rPr lang="en-US" sz="2400" dirty="0">
                <a:solidFill>
                  <a:srgbClr val="0D1834"/>
                </a:solidFill>
                <a:latin typeface="+mj-lt"/>
                <a:cs typeface="Arial" panose="020B0604020202020204" pitchFamily="34" charset="0"/>
              </a:rPr>
              <a:t> </a:t>
            </a:r>
          </a:p>
        </p:txBody>
      </p:sp>
    </p:spTree>
    <p:extLst>
      <p:ext uri="{BB962C8B-B14F-4D97-AF65-F5344CB8AC3E}">
        <p14:creationId xmlns:p14="http://schemas.microsoft.com/office/powerpoint/2010/main" val="311828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E66244-3BC9-442A-9613-5A150B7F55EA}"/>
              </a:ext>
            </a:extLst>
          </p:cNvPr>
          <p:cNvSpPr>
            <a:spLocks noGrp="1"/>
          </p:cNvSpPr>
          <p:nvPr>
            <p:ph type="title"/>
          </p:nvPr>
        </p:nvSpPr>
        <p:spPr>
          <a:xfrm>
            <a:off x="1046746" y="586822"/>
            <a:ext cx="3560252" cy="1645920"/>
          </a:xfrm>
        </p:spPr>
        <p:txBody>
          <a:bodyPr>
            <a:normAutofit/>
          </a:bodyPr>
          <a:lstStyle/>
          <a:p>
            <a:r>
              <a:rPr lang="en-GB" sz="3200" b="1" dirty="0"/>
              <a:t>5.Flow control</a:t>
            </a:r>
            <a:endParaRPr lang="en-ID" sz="3200" b="1" dirty="0"/>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EEB783B-D604-4746-ACA1-6FA04F22764D}"/>
              </a:ext>
            </a:extLst>
          </p:cNvPr>
          <p:cNvSpPr>
            <a:spLocks noGrp="1"/>
          </p:cNvSpPr>
          <p:nvPr>
            <p:ph idx="1"/>
          </p:nvPr>
        </p:nvSpPr>
        <p:spPr>
          <a:xfrm>
            <a:off x="5351164" y="586822"/>
            <a:ext cx="6002636" cy="1867620"/>
          </a:xfrm>
        </p:spPr>
        <p:txBody>
          <a:bodyPr anchor="ctr">
            <a:noAutofit/>
          </a:bodyPr>
          <a:lstStyle/>
          <a:p>
            <a:r>
              <a:rPr lang="en-ID" sz="1800" dirty="0"/>
              <a:t>Flow control </a:t>
            </a:r>
            <a:r>
              <a:rPr lang="en-ID" sz="1800" dirty="0" err="1"/>
              <a:t>adalah</a:t>
            </a:r>
            <a:r>
              <a:rPr lang="en-ID" sz="1800" dirty="0"/>
              <a:t> </a:t>
            </a:r>
            <a:r>
              <a:rPr lang="en-ID" sz="1800" dirty="0" err="1"/>
              <a:t>teknik</a:t>
            </a:r>
            <a:r>
              <a:rPr lang="en-ID" sz="1800" dirty="0"/>
              <a:t> </a:t>
            </a:r>
            <a:r>
              <a:rPr lang="en-ID" sz="1800" dirty="0" err="1"/>
              <a:t>untuk</a:t>
            </a:r>
            <a:r>
              <a:rPr lang="en-ID" sz="1800" dirty="0"/>
              <a:t> </a:t>
            </a:r>
            <a:r>
              <a:rPr lang="en-ID" sz="1800" dirty="0" err="1"/>
              <a:t>pencocokan</a:t>
            </a:r>
            <a:r>
              <a:rPr lang="en-ID" sz="1800" dirty="0"/>
              <a:t> </a:t>
            </a:r>
            <a:r>
              <a:rPr lang="en-ID" sz="1800" dirty="0" err="1"/>
              <a:t>kecepatan</a:t>
            </a:r>
            <a:r>
              <a:rPr lang="en-ID" sz="1800" dirty="0"/>
              <a:t> </a:t>
            </a:r>
            <a:r>
              <a:rPr lang="en-ID" sz="1800" dirty="0" err="1"/>
              <a:t>antara</a:t>
            </a:r>
            <a:r>
              <a:rPr lang="en-ID" sz="1800" dirty="0"/>
              <a:t> </a:t>
            </a:r>
            <a:r>
              <a:rPr lang="en-ID" sz="1800" dirty="0" err="1"/>
              <a:t>pengirim</a:t>
            </a:r>
            <a:r>
              <a:rPr lang="en-ID" sz="1800" dirty="0"/>
              <a:t> dan </a:t>
            </a:r>
            <a:r>
              <a:rPr lang="en-ID" sz="1800" dirty="0" err="1"/>
              <a:t>penerima</a:t>
            </a:r>
            <a:r>
              <a:rPr lang="en-ID" sz="1800" dirty="0"/>
              <a:t>.</a:t>
            </a:r>
          </a:p>
          <a:p>
            <a:r>
              <a:rPr lang="en-ID" sz="1800" dirty="0"/>
              <a:t>Flow control </a:t>
            </a:r>
            <a:r>
              <a:rPr lang="en-ID" sz="1800" dirty="0" err="1"/>
              <a:t>memastikan</a:t>
            </a:r>
            <a:r>
              <a:rPr lang="en-ID" sz="1800" dirty="0"/>
              <a:t> </a:t>
            </a:r>
            <a:r>
              <a:rPr lang="en-ID" sz="1800" dirty="0" err="1"/>
              <a:t>bahwa</a:t>
            </a:r>
            <a:r>
              <a:rPr lang="en-ID" sz="1800" dirty="0"/>
              <a:t> </a:t>
            </a:r>
            <a:r>
              <a:rPr lang="en-ID" sz="1800" dirty="0" err="1"/>
              <a:t>pengirim</a:t>
            </a:r>
            <a:r>
              <a:rPr lang="en-ID" sz="1800" dirty="0"/>
              <a:t> </a:t>
            </a:r>
            <a:r>
              <a:rPr lang="en-ID" sz="1800" dirty="0" err="1"/>
              <a:t>tidak</a:t>
            </a:r>
            <a:r>
              <a:rPr lang="en-ID" sz="1800" dirty="0"/>
              <a:t> </a:t>
            </a:r>
            <a:r>
              <a:rPr lang="en-ID" sz="1800" dirty="0" err="1"/>
              <a:t>membanjiri</a:t>
            </a:r>
            <a:r>
              <a:rPr lang="en-ID" sz="1800" dirty="0"/>
              <a:t> </a:t>
            </a:r>
            <a:r>
              <a:rPr lang="en-ID" sz="1800" dirty="0" err="1"/>
              <a:t>penerima</a:t>
            </a:r>
            <a:r>
              <a:rPr lang="en-ID" sz="1800" dirty="0"/>
              <a:t> </a:t>
            </a:r>
            <a:r>
              <a:rPr lang="en-ID" sz="1800" dirty="0" err="1"/>
              <a:t>dengan</a:t>
            </a:r>
            <a:r>
              <a:rPr lang="en-ID" sz="1800" dirty="0"/>
              <a:t> data agar </a:t>
            </a:r>
            <a:r>
              <a:rPr lang="en-ID" sz="1800" dirty="0" err="1"/>
              <a:t>penerima</a:t>
            </a:r>
            <a:r>
              <a:rPr lang="en-ID" sz="1800" dirty="0"/>
              <a:t> </a:t>
            </a:r>
            <a:r>
              <a:rPr lang="en-ID" sz="1800" dirty="0" err="1"/>
              <a:t>tidak</a:t>
            </a:r>
            <a:r>
              <a:rPr lang="en-ID" sz="1800" dirty="0"/>
              <a:t> </a:t>
            </a:r>
            <a:r>
              <a:rPr lang="en-ID" sz="1800" dirty="0" err="1"/>
              <a:t>kelebihan</a:t>
            </a:r>
            <a:r>
              <a:rPr lang="en-ID" sz="1800" dirty="0"/>
              <a:t> </a:t>
            </a:r>
            <a:r>
              <a:rPr lang="en-ID" sz="1800" dirty="0" err="1"/>
              <a:t>beban</a:t>
            </a:r>
            <a:r>
              <a:rPr lang="en-ID" sz="1800" dirty="0"/>
              <a:t>  </a:t>
            </a:r>
            <a:r>
              <a:rPr lang="en-ID" sz="1800" dirty="0">
                <a:sym typeface="Wingdings" panose="05000000000000000000" pitchFamily="2" charset="2"/>
              </a:rPr>
              <a:t> </a:t>
            </a:r>
            <a:r>
              <a:rPr lang="en-ID" sz="1800" dirty="0" err="1"/>
              <a:t>Setiap</a:t>
            </a:r>
            <a:r>
              <a:rPr lang="en-ID" sz="1800" dirty="0"/>
              <a:t> </a:t>
            </a:r>
            <a:r>
              <a:rPr lang="en-ID" sz="1800" dirty="0" err="1"/>
              <a:t>perangkat</a:t>
            </a:r>
            <a:r>
              <a:rPr lang="en-ID" sz="1800" dirty="0"/>
              <a:t> </a:t>
            </a:r>
            <a:r>
              <a:rPr lang="en-ID" sz="1800" dirty="0" err="1"/>
              <a:t>penerima</a:t>
            </a:r>
            <a:r>
              <a:rPr lang="en-ID" sz="1800" dirty="0"/>
              <a:t> </a:t>
            </a:r>
            <a:r>
              <a:rPr lang="en-ID" sz="1800" dirty="0" err="1"/>
              <a:t>memiliki</a:t>
            </a:r>
            <a:r>
              <a:rPr lang="en-ID" sz="1800" dirty="0"/>
              <a:t> </a:t>
            </a:r>
            <a:r>
              <a:rPr lang="en-ID" sz="1800" dirty="0" err="1"/>
              <a:t>kecepatan</a:t>
            </a:r>
            <a:r>
              <a:rPr lang="en-ID" sz="1800" dirty="0"/>
              <a:t> </a:t>
            </a:r>
            <a:r>
              <a:rPr lang="en-ID" sz="1800" dirty="0" err="1"/>
              <a:t>terbatas</a:t>
            </a:r>
            <a:r>
              <a:rPr lang="en-ID" sz="1800" dirty="0"/>
              <a:t> dan </a:t>
            </a:r>
            <a:r>
              <a:rPr lang="en-ID" sz="1800" dirty="0" err="1"/>
              <a:t>memori</a:t>
            </a:r>
            <a:r>
              <a:rPr lang="en-ID" sz="1800" dirty="0"/>
              <a:t> </a:t>
            </a:r>
            <a:r>
              <a:rPr lang="en-ID" sz="1800" dirty="0" err="1"/>
              <a:t>terbatas</a:t>
            </a:r>
            <a:r>
              <a:rPr lang="en-ID" sz="1800" dirty="0"/>
              <a:t> </a:t>
            </a:r>
            <a:r>
              <a:rPr lang="en-ID" sz="1800" dirty="0" err="1"/>
              <a:t>untuk</a:t>
            </a:r>
            <a:r>
              <a:rPr lang="en-ID" sz="1800" dirty="0"/>
              <a:t> proses data yang </a:t>
            </a:r>
            <a:r>
              <a:rPr lang="en-ID" sz="1800" dirty="0" err="1"/>
              <a:t>masuk</a:t>
            </a:r>
            <a:r>
              <a:rPr lang="en-ID" sz="1800" dirty="0"/>
              <a:t> dan </a:t>
            </a:r>
            <a:r>
              <a:rPr lang="en-ID" sz="1800" dirty="0" err="1"/>
              <a:t>penyimpanan</a:t>
            </a:r>
            <a:r>
              <a:rPr lang="en-ID" sz="1800" dirty="0"/>
              <a:t> data yang </a:t>
            </a:r>
            <a:r>
              <a:rPr lang="en-ID" sz="1800" dirty="0" err="1"/>
              <a:t>masuk</a:t>
            </a:r>
            <a:r>
              <a:rPr lang="en-ID" sz="1800" dirty="0"/>
              <a:t>.</a:t>
            </a:r>
          </a:p>
        </p:txBody>
      </p:sp>
      <p:pic>
        <p:nvPicPr>
          <p:cNvPr id="4" name="Picture 3">
            <a:extLst>
              <a:ext uri="{FF2B5EF4-FFF2-40B4-BE49-F238E27FC236}">
                <a16:creationId xmlns:a16="http://schemas.microsoft.com/office/drawing/2014/main" id="{FC612A5F-C878-44FF-9611-1CD1AD266300}"/>
              </a:ext>
            </a:extLst>
          </p:cNvPr>
          <p:cNvPicPr>
            <a:picLocks noChangeAspect="1"/>
          </p:cNvPicPr>
          <p:nvPr/>
        </p:nvPicPr>
        <p:blipFill>
          <a:blip r:embed="rId2"/>
          <a:stretch>
            <a:fillRect/>
          </a:stretch>
        </p:blipFill>
        <p:spPr>
          <a:xfrm>
            <a:off x="557784" y="2760463"/>
            <a:ext cx="11164824" cy="3431050"/>
          </a:xfrm>
          <a:prstGeom prst="rect">
            <a:avLst/>
          </a:prstGeom>
        </p:spPr>
      </p:pic>
    </p:spTree>
    <p:extLst>
      <p:ext uri="{BB962C8B-B14F-4D97-AF65-F5344CB8AC3E}">
        <p14:creationId xmlns:p14="http://schemas.microsoft.com/office/powerpoint/2010/main" val="259145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3171C-D0D1-40CB-AECC-784DEB8A84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err="1">
                <a:solidFill>
                  <a:schemeClr val="tx1"/>
                </a:solidFill>
                <a:latin typeface="+mj-lt"/>
                <a:ea typeface="+mj-ea"/>
                <a:cs typeface="+mj-cs"/>
              </a:rPr>
              <a:t>Taksonomi</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Protokol</a:t>
            </a:r>
            <a:r>
              <a:rPr lang="en-US" sz="5400" kern="1200" dirty="0">
                <a:solidFill>
                  <a:schemeClr val="tx1"/>
                </a:solidFill>
                <a:latin typeface="+mj-lt"/>
                <a:ea typeface="+mj-ea"/>
                <a:cs typeface="+mj-cs"/>
              </a:rPr>
              <a:t> flow control</a:t>
            </a:r>
          </a:p>
        </p:txBody>
      </p:sp>
      <p:pic>
        <p:nvPicPr>
          <p:cNvPr id="3" name="Picture 2">
            <a:extLst>
              <a:ext uri="{FF2B5EF4-FFF2-40B4-BE49-F238E27FC236}">
                <a16:creationId xmlns:a16="http://schemas.microsoft.com/office/drawing/2014/main" id="{AEF06F96-D21B-4B78-8069-3910D55729A7}"/>
              </a:ext>
            </a:extLst>
          </p:cNvPr>
          <p:cNvPicPr>
            <a:picLocks noChangeAspect="1"/>
          </p:cNvPicPr>
          <p:nvPr/>
        </p:nvPicPr>
        <p:blipFill>
          <a:blip r:embed="rId2"/>
          <a:stretch>
            <a:fillRect/>
          </a:stretch>
        </p:blipFill>
        <p:spPr>
          <a:xfrm>
            <a:off x="3327937" y="1028914"/>
            <a:ext cx="8678533" cy="4643016"/>
          </a:xfrm>
          <a:prstGeom prst="rect">
            <a:avLst/>
          </a:prstGeom>
        </p:spPr>
      </p:pic>
      <p:graphicFrame>
        <p:nvGraphicFramePr>
          <p:cNvPr id="5" name="Table 4">
            <a:extLst>
              <a:ext uri="{FF2B5EF4-FFF2-40B4-BE49-F238E27FC236}">
                <a16:creationId xmlns:a16="http://schemas.microsoft.com/office/drawing/2014/main" id="{B442E3EC-38B2-474C-B6A4-D54A7E363BA6}"/>
              </a:ext>
            </a:extLst>
          </p:cNvPr>
          <p:cNvGraphicFramePr>
            <a:graphicFrameLocks noGrp="1"/>
          </p:cNvGraphicFramePr>
          <p:nvPr>
            <p:extLst>
              <p:ext uri="{D42A27DB-BD31-4B8C-83A1-F6EECF244321}">
                <p14:modId xmlns:p14="http://schemas.microsoft.com/office/powerpoint/2010/main" val="2834687341"/>
              </p:ext>
            </p:extLst>
          </p:nvPr>
        </p:nvGraphicFramePr>
        <p:xfrm>
          <a:off x="185530" y="4228186"/>
          <a:ext cx="4876800" cy="2482948"/>
        </p:xfrm>
        <a:graphic>
          <a:graphicData uri="http://schemas.openxmlformats.org/drawingml/2006/table">
            <a:tbl>
              <a:tblPr firstRow="1" bandRow="1">
                <a:tableStyleId>{5C22544A-7EE6-4342-B048-85BDC9FD1C3A}</a:tableStyleId>
              </a:tblPr>
              <a:tblGrid>
                <a:gridCol w="2472456">
                  <a:extLst>
                    <a:ext uri="{9D8B030D-6E8A-4147-A177-3AD203B41FA5}">
                      <a16:colId xmlns:a16="http://schemas.microsoft.com/office/drawing/2014/main" val="271602917"/>
                    </a:ext>
                  </a:extLst>
                </a:gridCol>
                <a:gridCol w="2404344">
                  <a:extLst>
                    <a:ext uri="{9D8B030D-6E8A-4147-A177-3AD203B41FA5}">
                      <a16:colId xmlns:a16="http://schemas.microsoft.com/office/drawing/2014/main" val="2972554938"/>
                    </a:ext>
                  </a:extLst>
                </a:gridCol>
              </a:tblGrid>
              <a:tr h="386248">
                <a:tc>
                  <a:txBody>
                    <a:bodyPr/>
                    <a:lstStyle/>
                    <a:p>
                      <a:r>
                        <a:rPr lang="en-ID" sz="2000"/>
                        <a:t>stop &amp; wait </a:t>
                      </a:r>
                    </a:p>
                  </a:txBody>
                  <a:tcPr marL="99460" marR="99460" marT="49730" marB="49730"/>
                </a:tc>
                <a:tc>
                  <a:txBody>
                    <a:bodyPr/>
                    <a:lstStyle/>
                    <a:p>
                      <a:r>
                        <a:rPr lang="en-ID" sz="2000" dirty="0"/>
                        <a:t>sliding window </a:t>
                      </a:r>
                    </a:p>
                  </a:txBody>
                  <a:tcPr marL="99460" marR="99460" marT="49730" marB="49730"/>
                </a:tc>
                <a:extLst>
                  <a:ext uri="{0D108BD9-81ED-4DB2-BD59-A6C34878D82A}">
                    <a16:rowId xmlns:a16="http://schemas.microsoft.com/office/drawing/2014/main" val="1346210620"/>
                  </a:ext>
                </a:extLst>
              </a:tr>
              <a:tr h="1053577">
                <a:tc>
                  <a:txBody>
                    <a:bodyPr/>
                    <a:lstStyle/>
                    <a:p>
                      <a:r>
                        <a:rPr lang="en-ID" sz="1400" dirty="0"/>
                        <a:t>node </a:t>
                      </a:r>
                      <a:r>
                        <a:rPr lang="en-ID" sz="1400" dirty="0" err="1"/>
                        <a:t>pengirim</a:t>
                      </a:r>
                      <a:r>
                        <a:rPr lang="en-ID" sz="1400" dirty="0"/>
                        <a:t> </a:t>
                      </a:r>
                      <a:r>
                        <a:rPr lang="en-ID" sz="1400" dirty="0" err="1"/>
                        <a:t>mengirimkan</a:t>
                      </a:r>
                      <a:r>
                        <a:rPr lang="en-ID" sz="1400" dirty="0"/>
                        <a:t> </a:t>
                      </a:r>
                      <a:r>
                        <a:rPr lang="en-ID" sz="1400" dirty="0" err="1"/>
                        <a:t>satu</a:t>
                      </a:r>
                      <a:r>
                        <a:rPr lang="en-ID" sz="1400" dirty="0"/>
                        <a:t> frame dan </a:t>
                      </a:r>
                      <a:r>
                        <a:rPr lang="en-ID" sz="1400" dirty="0" err="1"/>
                        <a:t>kemudian</a:t>
                      </a:r>
                      <a:r>
                        <a:rPr lang="en-ID" sz="1400" dirty="0"/>
                        <a:t> </a:t>
                      </a:r>
                      <a:r>
                        <a:rPr lang="en-ID" sz="1400" dirty="0" err="1"/>
                        <a:t>menunggu</a:t>
                      </a:r>
                      <a:r>
                        <a:rPr lang="en-ID" sz="1400" dirty="0"/>
                        <a:t> </a:t>
                      </a:r>
                      <a:r>
                        <a:rPr lang="en-ID" sz="1400" dirty="0" err="1"/>
                        <a:t>umpan</a:t>
                      </a:r>
                      <a:r>
                        <a:rPr lang="en-ID" sz="1400" dirty="0"/>
                        <a:t> </a:t>
                      </a:r>
                      <a:r>
                        <a:rPr lang="en-ID" sz="1400" dirty="0" err="1"/>
                        <a:t>balik</a:t>
                      </a:r>
                      <a:r>
                        <a:rPr lang="en-ID" sz="1400" dirty="0"/>
                        <a:t> </a:t>
                      </a:r>
                      <a:r>
                        <a:rPr lang="en-ID" sz="1400" dirty="0" err="1"/>
                        <a:t>dari</a:t>
                      </a:r>
                      <a:r>
                        <a:rPr lang="en-ID" sz="1400" dirty="0"/>
                        <a:t> node </a:t>
                      </a:r>
                      <a:r>
                        <a:rPr lang="en-ID" sz="1400" dirty="0" err="1"/>
                        <a:t>penerima</a:t>
                      </a:r>
                      <a:r>
                        <a:rPr lang="en-ID" sz="1400" dirty="0"/>
                        <a:t>. </a:t>
                      </a:r>
                    </a:p>
                  </a:txBody>
                  <a:tcPr marL="99460" marR="99460" marT="49730" marB="49730"/>
                </a:tc>
                <a:tc>
                  <a:txBody>
                    <a:bodyPr/>
                    <a:lstStyle/>
                    <a:p>
                      <a:r>
                        <a:rPr lang="en-ID" sz="1400"/>
                        <a:t>node pengirim terus mengirimkan frame ke node penerima tanpa menunggu umpan balik dan mengirimkan kembali frame yang rusak atau dicurigai.</a:t>
                      </a:r>
                    </a:p>
                  </a:txBody>
                  <a:tcPr marL="99460" marR="99460" marT="49730" marB="49730"/>
                </a:tc>
                <a:extLst>
                  <a:ext uri="{0D108BD9-81ED-4DB2-BD59-A6C34878D82A}">
                    <a16:rowId xmlns:a16="http://schemas.microsoft.com/office/drawing/2014/main" val="3378174243"/>
                  </a:ext>
                </a:extLst>
              </a:tr>
              <a:tr h="27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400" dirty="0"/>
                        <a:t>half-duplex </a:t>
                      </a:r>
                    </a:p>
                  </a:txBody>
                  <a:tcPr marL="99460" marR="99460" marT="49730" marB="497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400" dirty="0"/>
                        <a:t>full-duplex </a:t>
                      </a:r>
                    </a:p>
                  </a:txBody>
                  <a:tcPr marL="99460" marR="99460" marT="49730" marB="49730"/>
                </a:tc>
                <a:extLst>
                  <a:ext uri="{0D108BD9-81ED-4DB2-BD59-A6C34878D82A}">
                    <a16:rowId xmlns:a16="http://schemas.microsoft.com/office/drawing/2014/main" val="1438837022"/>
                  </a:ext>
                </a:extLst>
              </a:tr>
              <a:tr h="386248">
                <a:tc>
                  <a:txBody>
                    <a:bodyPr/>
                    <a:lstStyle/>
                    <a:p>
                      <a:r>
                        <a:rPr lang="en-GB" sz="1400" dirty="0" err="1"/>
                        <a:t>Efisiensi</a:t>
                      </a:r>
                      <a:r>
                        <a:rPr lang="en-GB" sz="1400" dirty="0"/>
                        <a:t> </a:t>
                      </a:r>
                      <a:r>
                        <a:rPr lang="en-GB" sz="1400" dirty="0" err="1"/>
                        <a:t>rendah</a:t>
                      </a:r>
                      <a:endParaRPr lang="en-ID" sz="1400" dirty="0"/>
                    </a:p>
                  </a:txBody>
                  <a:tcPr marL="99460" marR="99460" marT="49730" marB="49730"/>
                </a:tc>
                <a:tc>
                  <a:txBody>
                    <a:bodyPr/>
                    <a:lstStyle/>
                    <a:p>
                      <a:r>
                        <a:rPr lang="en-GB" sz="1400" dirty="0" err="1"/>
                        <a:t>Efisiensi</a:t>
                      </a:r>
                      <a:r>
                        <a:rPr lang="en-GB" sz="1400" dirty="0"/>
                        <a:t> </a:t>
                      </a:r>
                      <a:r>
                        <a:rPr lang="en-GB" sz="1400" dirty="0" err="1"/>
                        <a:t>tinggi</a:t>
                      </a:r>
                      <a:endParaRPr lang="en-ID" sz="1400" dirty="0"/>
                    </a:p>
                  </a:txBody>
                  <a:tcPr marL="99460" marR="99460" marT="49730" marB="49730"/>
                </a:tc>
                <a:extLst>
                  <a:ext uri="{0D108BD9-81ED-4DB2-BD59-A6C34878D82A}">
                    <a16:rowId xmlns:a16="http://schemas.microsoft.com/office/drawing/2014/main" val="1166701698"/>
                  </a:ext>
                </a:extLst>
              </a:tr>
            </a:tbl>
          </a:graphicData>
        </a:graphic>
      </p:graphicFrame>
    </p:spTree>
    <p:extLst>
      <p:ext uri="{BB962C8B-B14F-4D97-AF65-F5344CB8AC3E}">
        <p14:creationId xmlns:p14="http://schemas.microsoft.com/office/powerpoint/2010/main" val="77193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076AEA5-F063-4879-B4F2-6E74A04BFBFD}"/>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Lapisan Data Link</a:t>
            </a:r>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3">
            <a:extLst>
              <a:ext uri="{FF2B5EF4-FFF2-40B4-BE49-F238E27FC236}">
                <a16:creationId xmlns:a16="http://schemas.microsoft.com/office/drawing/2014/main" id="{4190E289-A0F5-4D84-AC53-416C6A57700F}"/>
              </a:ext>
            </a:extLst>
          </p:cNvPr>
          <p:cNvPicPr>
            <a:picLocks noChangeAspect="1"/>
          </p:cNvPicPr>
          <p:nvPr/>
        </p:nvPicPr>
        <p:blipFill rotWithShape="1">
          <a:blip r:embed="rId2"/>
          <a:srcRect r="1" b="3468"/>
          <a:stretch/>
        </p:blipFill>
        <p:spPr>
          <a:xfrm>
            <a:off x="1843254" y="2091095"/>
            <a:ext cx="2843144" cy="4206240"/>
          </a:xfrm>
          <a:prstGeom prst="rect">
            <a:avLst/>
          </a:prstGeom>
        </p:spPr>
      </p:pic>
      <p:pic>
        <p:nvPicPr>
          <p:cNvPr id="10" name="Picture 9">
            <a:extLst>
              <a:ext uri="{FF2B5EF4-FFF2-40B4-BE49-F238E27FC236}">
                <a16:creationId xmlns:a16="http://schemas.microsoft.com/office/drawing/2014/main" id="{38D9746F-A2E1-4507-92F5-8E6E15BC6E67}"/>
              </a:ext>
            </a:extLst>
          </p:cNvPr>
          <p:cNvPicPr>
            <a:picLocks noChangeAspect="1"/>
          </p:cNvPicPr>
          <p:nvPr/>
        </p:nvPicPr>
        <p:blipFill>
          <a:blip r:embed="rId3"/>
          <a:stretch>
            <a:fillRect/>
          </a:stretch>
        </p:blipFill>
        <p:spPr>
          <a:xfrm>
            <a:off x="6211408" y="2634721"/>
            <a:ext cx="5431536" cy="3108960"/>
          </a:xfrm>
          <a:prstGeom prst="rect">
            <a:avLst/>
          </a:prstGeom>
        </p:spPr>
      </p:pic>
    </p:spTree>
    <p:extLst>
      <p:ext uri="{BB962C8B-B14F-4D97-AF65-F5344CB8AC3E}">
        <p14:creationId xmlns:p14="http://schemas.microsoft.com/office/powerpoint/2010/main" val="274812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ED45-6B93-4850-9743-3E31113BEA07}"/>
              </a:ext>
            </a:extLst>
          </p:cNvPr>
          <p:cNvSpPr>
            <a:spLocks noGrp="1"/>
          </p:cNvSpPr>
          <p:nvPr>
            <p:ph type="title"/>
          </p:nvPr>
        </p:nvSpPr>
        <p:spPr>
          <a:xfrm>
            <a:off x="648929" y="629266"/>
            <a:ext cx="3505495" cy="1622321"/>
          </a:xfrm>
        </p:spPr>
        <p:txBody>
          <a:bodyPr>
            <a:normAutofit/>
          </a:bodyPr>
          <a:lstStyle/>
          <a:p>
            <a:r>
              <a:rPr lang="en-GB" dirty="0"/>
              <a:t>6. Multiple access</a:t>
            </a:r>
            <a:endParaRPr lang="en-ID" dirty="0"/>
          </a:p>
        </p:txBody>
      </p:sp>
      <p:sp>
        <p:nvSpPr>
          <p:cNvPr id="3" name="Content Placeholder 2">
            <a:extLst>
              <a:ext uri="{FF2B5EF4-FFF2-40B4-BE49-F238E27FC236}">
                <a16:creationId xmlns:a16="http://schemas.microsoft.com/office/drawing/2014/main" id="{B36B2451-2AF9-45D3-9141-8E42FA03C55D}"/>
              </a:ext>
            </a:extLst>
          </p:cNvPr>
          <p:cNvSpPr>
            <a:spLocks noGrp="1"/>
          </p:cNvSpPr>
          <p:nvPr>
            <p:ph idx="1"/>
          </p:nvPr>
        </p:nvSpPr>
        <p:spPr>
          <a:xfrm>
            <a:off x="648931" y="2438400"/>
            <a:ext cx="3505494" cy="3785419"/>
          </a:xfrm>
        </p:spPr>
        <p:txBody>
          <a:bodyPr>
            <a:normAutofit/>
          </a:bodyPr>
          <a:lstStyle/>
          <a:p>
            <a:r>
              <a:rPr lang="en-ID" sz="2000"/>
              <a:t>protokol multiple akses diperlukan untuk mengurangi benturan dan menghindari crosstalk antar link.</a:t>
            </a:r>
          </a:p>
          <a:p>
            <a:endParaRPr lang="en-ID"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9014CEE-F958-472E-95EC-93C1E4ADBD0D}"/>
              </a:ext>
            </a:extLst>
          </p:cNvPr>
          <p:cNvPicPr>
            <a:picLocks noChangeAspect="1"/>
          </p:cNvPicPr>
          <p:nvPr/>
        </p:nvPicPr>
        <p:blipFill>
          <a:blip r:embed="rId2"/>
          <a:stretch>
            <a:fillRect/>
          </a:stretch>
        </p:blipFill>
        <p:spPr>
          <a:xfrm>
            <a:off x="5405862" y="1215273"/>
            <a:ext cx="6019331" cy="4424208"/>
          </a:xfrm>
          <a:prstGeom prst="rect">
            <a:avLst/>
          </a:prstGeom>
          <a:effectLst/>
        </p:spPr>
      </p:pic>
      <p:pic>
        <p:nvPicPr>
          <p:cNvPr id="5" name="Picture 4">
            <a:extLst>
              <a:ext uri="{FF2B5EF4-FFF2-40B4-BE49-F238E27FC236}">
                <a16:creationId xmlns:a16="http://schemas.microsoft.com/office/drawing/2014/main" id="{AF95CB03-7128-4FD9-B2B9-592384A80041}"/>
              </a:ext>
            </a:extLst>
          </p:cNvPr>
          <p:cNvPicPr>
            <a:picLocks noChangeAspect="1"/>
          </p:cNvPicPr>
          <p:nvPr/>
        </p:nvPicPr>
        <p:blipFill>
          <a:blip r:embed="rId3"/>
          <a:stretch>
            <a:fillRect/>
          </a:stretch>
        </p:blipFill>
        <p:spPr>
          <a:xfrm>
            <a:off x="0" y="4499921"/>
            <a:ext cx="4497765" cy="1506983"/>
          </a:xfrm>
          <a:prstGeom prst="rect">
            <a:avLst/>
          </a:prstGeom>
        </p:spPr>
      </p:pic>
    </p:spTree>
    <p:extLst>
      <p:ext uri="{BB962C8B-B14F-4D97-AF65-F5344CB8AC3E}">
        <p14:creationId xmlns:p14="http://schemas.microsoft.com/office/powerpoint/2010/main" val="33236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ACB6-156B-498B-AC7A-2DCA830AB6E4}"/>
              </a:ext>
            </a:extLst>
          </p:cNvPr>
          <p:cNvSpPr>
            <a:spLocks noGrp="1"/>
          </p:cNvSpPr>
          <p:nvPr>
            <p:ph type="title"/>
          </p:nvPr>
        </p:nvSpPr>
        <p:spPr>
          <a:xfrm>
            <a:off x="649224" y="629266"/>
            <a:ext cx="5102351" cy="1676603"/>
          </a:xfrm>
        </p:spPr>
        <p:txBody>
          <a:bodyPr>
            <a:normAutofit/>
          </a:bodyPr>
          <a:lstStyle/>
          <a:p>
            <a:r>
              <a:rPr lang="en-GB" dirty="0"/>
              <a:t>Multiple access (</a:t>
            </a:r>
            <a:r>
              <a:rPr lang="en-GB" dirty="0" err="1"/>
              <a:t>cont</a:t>
            </a:r>
            <a:r>
              <a:rPr lang="en-GB" dirty="0"/>
              <a:t>)</a:t>
            </a:r>
            <a:endParaRPr lang="en-ID" dirty="0"/>
          </a:p>
        </p:txBody>
      </p:sp>
      <p:sp>
        <p:nvSpPr>
          <p:cNvPr id="3" name="Content Placeholder 2">
            <a:extLst>
              <a:ext uri="{FF2B5EF4-FFF2-40B4-BE49-F238E27FC236}">
                <a16:creationId xmlns:a16="http://schemas.microsoft.com/office/drawing/2014/main" id="{8D28B369-E4E2-4B97-BED7-E8977F6A95A1}"/>
              </a:ext>
            </a:extLst>
          </p:cNvPr>
          <p:cNvSpPr>
            <a:spLocks noGrp="1"/>
          </p:cNvSpPr>
          <p:nvPr>
            <p:ph idx="1"/>
          </p:nvPr>
        </p:nvSpPr>
        <p:spPr>
          <a:xfrm>
            <a:off x="649224" y="2438400"/>
            <a:ext cx="5102351" cy="3785419"/>
          </a:xfrm>
        </p:spPr>
        <p:txBody>
          <a:bodyPr>
            <a:normAutofit/>
          </a:bodyPr>
          <a:lstStyle/>
          <a:p>
            <a:r>
              <a:rPr lang="en-ID" sz="2000"/>
              <a:t>Ketika pengirim dan penerima memiliki link khusus(dedicated link) untuk mengirimkan paket data, maka data link control cukup untuk menangani link tesrsebut. </a:t>
            </a:r>
          </a:p>
          <a:p>
            <a:r>
              <a:rPr lang="en-ID" sz="2000"/>
              <a:t>Ketika  tidak ada dedicated link untuk berkomunikasi atau mentransfer data antara dua perangkat, pada kasus beberapa stasiun mengakses link dan secara bersamaan mengirimkan data melalui link tersebut. Hal Ini dapat menciptakan benturan dan pembicaraan silang. </a:t>
            </a:r>
          </a:p>
        </p:txBody>
      </p:sp>
      <p:sp>
        <p:nvSpPr>
          <p:cNvPr id="44" name="Rectangle 37">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312F9FF7-C3D8-4960-A2CD-F8D46FC95F98}"/>
              </a:ext>
            </a:extLst>
          </p:cNvPr>
          <p:cNvPicPr>
            <a:picLocks noChangeAspect="1"/>
          </p:cNvPicPr>
          <p:nvPr/>
        </p:nvPicPr>
        <p:blipFill>
          <a:blip r:embed="rId2"/>
          <a:stretch>
            <a:fillRect/>
          </a:stretch>
        </p:blipFill>
        <p:spPr>
          <a:xfrm>
            <a:off x="7872801" y="603504"/>
            <a:ext cx="2674234" cy="2552443"/>
          </a:xfrm>
          <a:prstGeom prst="rect">
            <a:avLst/>
          </a:prstGeom>
        </p:spPr>
      </p:pic>
      <p:sp>
        <p:nvSpPr>
          <p:cNvPr id="46"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descr="Diagram&#10;&#10;Description automatically generated">
            <a:extLst>
              <a:ext uri="{FF2B5EF4-FFF2-40B4-BE49-F238E27FC236}">
                <a16:creationId xmlns:a16="http://schemas.microsoft.com/office/drawing/2014/main" id="{8259D0F9-0735-4E4E-B1FE-9549E86E4B02}"/>
              </a:ext>
            </a:extLst>
          </p:cNvPr>
          <p:cNvPicPr>
            <a:picLocks noChangeAspect="1"/>
          </p:cNvPicPr>
          <p:nvPr/>
        </p:nvPicPr>
        <p:blipFill>
          <a:blip r:embed="rId3"/>
          <a:stretch>
            <a:fillRect/>
          </a:stretch>
        </p:blipFill>
        <p:spPr>
          <a:xfrm>
            <a:off x="7649209" y="3721608"/>
            <a:ext cx="3026157" cy="2322576"/>
          </a:xfrm>
          <a:prstGeom prst="rect">
            <a:avLst/>
          </a:prstGeom>
          <a:effectLst/>
        </p:spPr>
      </p:pic>
    </p:spTree>
    <p:extLst>
      <p:ext uri="{BB962C8B-B14F-4D97-AF65-F5344CB8AC3E}">
        <p14:creationId xmlns:p14="http://schemas.microsoft.com/office/powerpoint/2010/main" val="342192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2D60-74CA-4450-9859-B04CDBF7F7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Multiple access (</a:t>
            </a:r>
            <a:r>
              <a:rPr lang="en-US" sz="5400" kern="1200" dirty="0" err="1">
                <a:solidFill>
                  <a:schemeClr val="tx1"/>
                </a:solidFill>
                <a:latin typeface="+mj-lt"/>
                <a:ea typeface="+mj-ea"/>
                <a:cs typeface="+mj-cs"/>
              </a:rPr>
              <a:t>cont</a:t>
            </a:r>
            <a:r>
              <a:rPr lang="en-US" sz="5400" kern="1200" dirty="0">
                <a:solidFill>
                  <a:schemeClr val="tx1"/>
                </a:solidFill>
                <a:latin typeface="+mj-lt"/>
                <a:ea typeface="+mj-ea"/>
                <a:cs typeface="+mj-cs"/>
              </a:rPr>
              <a:t>)</a:t>
            </a:r>
          </a:p>
        </p:txBody>
      </p:sp>
      <p:pic>
        <p:nvPicPr>
          <p:cNvPr id="4" name="Content Placeholder 3">
            <a:extLst>
              <a:ext uri="{FF2B5EF4-FFF2-40B4-BE49-F238E27FC236}">
                <a16:creationId xmlns:a16="http://schemas.microsoft.com/office/drawing/2014/main" id="{CF0F44B8-C054-466A-A0C7-B8E4B7526E2F}"/>
              </a:ext>
            </a:extLst>
          </p:cNvPr>
          <p:cNvPicPr>
            <a:picLocks noGrp="1" noChangeAspect="1"/>
          </p:cNvPicPr>
          <p:nvPr>
            <p:ph idx="1"/>
          </p:nvPr>
        </p:nvPicPr>
        <p:blipFill>
          <a:blip r:embed="rId2"/>
          <a:stretch>
            <a:fillRect/>
          </a:stretch>
        </p:blipFill>
        <p:spPr>
          <a:xfrm>
            <a:off x="1655253" y="1863801"/>
            <a:ext cx="8881492" cy="4440746"/>
          </a:xfrm>
          <a:prstGeom prst="rect">
            <a:avLst/>
          </a:prstGeom>
        </p:spPr>
      </p:pic>
    </p:spTree>
    <p:extLst>
      <p:ext uri="{BB962C8B-B14F-4D97-AF65-F5344CB8AC3E}">
        <p14:creationId xmlns:p14="http://schemas.microsoft.com/office/powerpoint/2010/main" val="105931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B29D1-7CD2-4484-A95F-70FE7EAD1E75}"/>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Fungsi Data link</a:t>
            </a:r>
          </a:p>
        </p:txBody>
      </p:sp>
      <p:sp>
        <p:nvSpPr>
          <p:cNvPr id="3" name="Content Placeholder 2">
            <a:extLst>
              <a:ext uri="{FF2B5EF4-FFF2-40B4-BE49-F238E27FC236}">
                <a16:creationId xmlns:a16="http://schemas.microsoft.com/office/drawing/2014/main" id="{A66532DC-D344-455D-AAB7-BAE8F3CB10EC}"/>
              </a:ext>
            </a:extLst>
          </p:cNvPr>
          <p:cNvSpPr>
            <a:spLocks noGrp="1"/>
          </p:cNvSpPr>
          <p:nvPr>
            <p:ph idx="1"/>
          </p:nvPr>
        </p:nvSpPr>
        <p:spPr>
          <a:xfrm>
            <a:off x="5198992" y="1412489"/>
            <a:ext cx="5858213" cy="2779683"/>
          </a:xfrm>
        </p:spPr>
        <p:txBody>
          <a:bodyPr vert="horz" lIns="91440" tIns="45720" rIns="91440" bIns="45720" rtlCol="0">
            <a:normAutofit fontScale="92500" lnSpcReduction="10000"/>
          </a:bodyPr>
          <a:lstStyle/>
          <a:p>
            <a:r>
              <a:rPr lang="en-ID" dirty="0" err="1"/>
              <a:t>Lapisan</a:t>
            </a:r>
            <a:r>
              <a:rPr lang="en-ID" dirty="0"/>
              <a:t> data link </a:t>
            </a:r>
            <a:r>
              <a:rPr lang="en-ID" dirty="0" err="1"/>
              <a:t>digunakan</a:t>
            </a:r>
            <a:r>
              <a:rPr lang="en-ID" dirty="0"/>
              <a:t> </a:t>
            </a:r>
            <a:r>
              <a:rPr lang="en-ID" dirty="0" err="1"/>
              <a:t>dalam</a:t>
            </a:r>
            <a:r>
              <a:rPr lang="en-ID" dirty="0"/>
              <a:t> </a:t>
            </a:r>
            <a:r>
              <a:rPr lang="en-ID" dirty="0" err="1"/>
              <a:t>jaringan</a:t>
            </a:r>
            <a:r>
              <a:rPr lang="en-ID" dirty="0"/>
              <a:t> </a:t>
            </a:r>
            <a:r>
              <a:rPr lang="en-ID" dirty="0" err="1"/>
              <a:t>komputer</a:t>
            </a:r>
            <a:r>
              <a:rPr lang="en-ID" dirty="0"/>
              <a:t> </a:t>
            </a:r>
            <a:r>
              <a:rPr lang="en-ID" dirty="0" err="1"/>
              <a:t>untuk</a:t>
            </a:r>
            <a:r>
              <a:rPr lang="en-ID" dirty="0"/>
              <a:t> </a:t>
            </a:r>
            <a:r>
              <a:rPr lang="en-ID" dirty="0" err="1"/>
              <a:t>mengirimkan</a:t>
            </a:r>
            <a:r>
              <a:rPr lang="en-ID" dirty="0"/>
              <a:t> data </a:t>
            </a:r>
            <a:r>
              <a:rPr lang="en-ID" dirty="0" err="1"/>
              <a:t>antara</a:t>
            </a:r>
            <a:r>
              <a:rPr lang="en-ID" dirty="0"/>
              <a:t> </a:t>
            </a:r>
            <a:r>
              <a:rPr lang="en-ID" dirty="0" err="1"/>
              <a:t>dua</a:t>
            </a:r>
            <a:r>
              <a:rPr lang="en-ID" dirty="0"/>
              <a:t> </a:t>
            </a:r>
            <a:r>
              <a:rPr lang="en-ID" dirty="0" err="1"/>
              <a:t>perangkat</a:t>
            </a:r>
            <a:r>
              <a:rPr lang="en-ID" dirty="0"/>
              <a:t> </a:t>
            </a:r>
            <a:r>
              <a:rPr lang="en-ID" dirty="0" err="1"/>
              <a:t>atau</a:t>
            </a:r>
            <a:r>
              <a:rPr lang="en-ID" dirty="0"/>
              <a:t> node. </a:t>
            </a:r>
          </a:p>
          <a:p>
            <a:endParaRPr lang="en-US" dirty="0"/>
          </a:p>
          <a:p>
            <a:r>
              <a:rPr lang="en-US" dirty="0" err="1"/>
              <a:t>bertanggung</a:t>
            </a:r>
            <a:r>
              <a:rPr lang="en-US" dirty="0"/>
              <a:t> </a:t>
            </a:r>
            <a:r>
              <a:rPr lang="en-US" dirty="0" err="1"/>
              <a:t>jawab</a:t>
            </a:r>
            <a:r>
              <a:rPr lang="en-US" dirty="0"/>
              <a:t> </a:t>
            </a:r>
            <a:r>
              <a:rPr lang="en-US" dirty="0" err="1"/>
              <a:t>untuk</a:t>
            </a:r>
            <a:r>
              <a:rPr lang="en-US" dirty="0"/>
              <a:t> </a:t>
            </a:r>
            <a:r>
              <a:rPr lang="en-US" dirty="0" err="1"/>
              <a:t>pertukaran</a:t>
            </a:r>
            <a:r>
              <a:rPr lang="en-US" dirty="0"/>
              <a:t> frame </a:t>
            </a:r>
            <a:r>
              <a:rPr lang="en-US" dirty="0" err="1"/>
              <a:t>antar</a:t>
            </a:r>
            <a:r>
              <a:rPr lang="en-US" dirty="0"/>
              <a:t> node </a:t>
            </a:r>
            <a:r>
              <a:rPr lang="en-US" dirty="0" err="1"/>
              <a:t>melalui</a:t>
            </a:r>
            <a:r>
              <a:rPr lang="en-US" dirty="0"/>
              <a:t> media </a:t>
            </a:r>
            <a:r>
              <a:rPr lang="en-US" dirty="0" err="1"/>
              <a:t>jaringan</a:t>
            </a:r>
            <a:r>
              <a:rPr lang="en-US" dirty="0"/>
              <a:t> </a:t>
            </a:r>
            <a:r>
              <a:rPr lang="en-US" dirty="0" err="1"/>
              <a:t>fisik</a:t>
            </a:r>
            <a:r>
              <a:rPr lang="en-US" dirty="0"/>
              <a:t>. </a:t>
            </a:r>
          </a:p>
          <a:p>
            <a:endParaRPr lang="en-US" sz="2000" dirty="0"/>
          </a:p>
          <a:p>
            <a:endParaRPr lang="en-US" sz="2000" dirty="0"/>
          </a:p>
          <a:p>
            <a:endParaRPr lang="en-US" sz="2000" dirty="0"/>
          </a:p>
        </p:txBody>
      </p:sp>
      <p:sp>
        <p:nvSpPr>
          <p:cNvPr id="4" name="TextBox 3">
            <a:extLst>
              <a:ext uri="{FF2B5EF4-FFF2-40B4-BE49-F238E27FC236}">
                <a16:creationId xmlns:a16="http://schemas.microsoft.com/office/drawing/2014/main" id="{2D0411AE-3D70-4D28-9A6E-11CCCA38E03E}"/>
              </a:ext>
            </a:extLst>
          </p:cNvPr>
          <p:cNvSpPr txBox="1"/>
          <p:nvPr/>
        </p:nvSpPr>
        <p:spPr>
          <a:xfrm>
            <a:off x="5198993" y="4845779"/>
            <a:ext cx="2926080" cy="147138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Link : Jalur yang </a:t>
            </a:r>
            <a:r>
              <a:rPr lang="en-US" sz="2000"/>
              <a:t>menghubungkan</a:t>
            </a:r>
            <a:r>
              <a:rPr lang="en-US" sz="2000" dirty="0"/>
              <a:t> </a:t>
            </a:r>
            <a:r>
              <a:rPr lang="en-US" sz="2000"/>
              <a:t>antar</a:t>
            </a:r>
            <a:r>
              <a:rPr lang="en-US" sz="2000" dirty="0"/>
              <a:t> 2 </a:t>
            </a:r>
            <a:r>
              <a:rPr lang="en-US" sz="2000"/>
              <a:t>elemen</a:t>
            </a:r>
            <a:r>
              <a:rPr lang="en-US" sz="2000" dirty="0"/>
              <a:t> </a:t>
            </a:r>
            <a:r>
              <a:rPr lang="en-US" sz="2000"/>
              <a:t>jaringan</a:t>
            </a:r>
            <a:r>
              <a:rPr lang="en-US" sz="2000" dirty="0"/>
              <a:t> (node-node </a:t>
            </a:r>
            <a:r>
              <a:rPr lang="en-US" sz="2000"/>
              <a:t>atau</a:t>
            </a:r>
            <a:r>
              <a:rPr lang="en-US" sz="2000" dirty="0"/>
              <a:t> terminal-node)</a:t>
            </a:r>
          </a:p>
        </p:txBody>
      </p:sp>
    </p:spTree>
    <p:extLst>
      <p:ext uri="{BB962C8B-B14F-4D97-AF65-F5344CB8AC3E}">
        <p14:creationId xmlns:p14="http://schemas.microsoft.com/office/powerpoint/2010/main" val="299215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0F65CC3-8440-48C1-99BB-55CEFB15F2EA}"/>
              </a:ext>
            </a:extLst>
          </p:cNvPr>
          <p:cNvSpPr>
            <a:spLocks noGrp="1"/>
          </p:cNvSpPr>
          <p:nvPr>
            <p:ph type="title"/>
          </p:nvPr>
        </p:nvSpPr>
        <p:spPr>
          <a:xfrm>
            <a:off x="643467" y="321734"/>
            <a:ext cx="10905066" cy="1135737"/>
          </a:xfrm>
        </p:spPr>
        <p:txBody>
          <a:bodyPr>
            <a:normAutofit/>
          </a:bodyPr>
          <a:lstStyle/>
          <a:p>
            <a:r>
              <a:rPr lang="en-GB" sz="3600"/>
              <a:t>Sub layer Data Link</a:t>
            </a:r>
            <a:endParaRPr lang="en-ID" sz="3600"/>
          </a:p>
        </p:txBody>
      </p:sp>
      <p:sp>
        <p:nvSpPr>
          <p:cNvPr id="4" name="Content Placeholder 3">
            <a:extLst>
              <a:ext uri="{FF2B5EF4-FFF2-40B4-BE49-F238E27FC236}">
                <a16:creationId xmlns:a16="http://schemas.microsoft.com/office/drawing/2014/main" id="{7562A720-7C8E-43BB-B323-7B94A3A98677}"/>
              </a:ext>
            </a:extLst>
          </p:cNvPr>
          <p:cNvSpPr>
            <a:spLocks noGrp="1"/>
          </p:cNvSpPr>
          <p:nvPr>
            <p:ph idx="1"/>
          </p:nvPr>
        </p:nvSpPr>
        <p:spPr>
          <a:xfrm>
            <a:off x="643469" y="1782981"/>
            <a:ext cx="4008384" cy="4393982"/>
          </a:xfrm>
        </p:spPr>
        <p:txBody>
          <a:bodyPr>
            <a:normAutofit/>
          </a:bodyPr>
          <a:lstStyle/>
          <a:p>
            <a:endParaRPr lang="en-ID" sz="1700" dirty="0"/>
          </a:p>
          <a:p>
            <a:r>
              <a:rPr lang="en-ID" sz="1700" dirty="0" err="1"/>
              <a:t>Lapisan</a:t>
            </a:r>
            <a:r>
              <a:rPr lang="en-ID" sz="1700" dirty="0"/>
              <a:t> data link </a:t>
            </a:r>
            <a:r>
              <a:rPr lang="en-ID" sz="1700" dirty="0" err="1"/>
              <a:t>dibagi</a:t>
            </a:r>
            <a:r>
              <a:rPr lang="en-ID" sz="1700" dirty="0"/>
              <a:t> 2 sub </a:t>
            </a:r>
            <a:r>
              <a:rPr lang="en-ID" sz="1700" dirty="0" err="1"/>
              <a:t>lapisan</a:t>
            </a:r>
            <a:r>
              <a:rPr lang="en-ID" sz="1700" dirty="0"/>
              <a:t> :</a:t>
            </a:r>
          </a:p>
          <a:p>
            <a:pPr lvl="1"/>
            <a:r>
              <a:rPr lang="en-ID" sz="1700" dirty="0"/>
              <a:t>Sub layer </a:t>
            </a:r>
            <a:r>
              <a:rPr lang="en-ID" sz="1700" dirty="0" err="1"/>
              <a:t>atas</a:t>
            </a:r>
            <a:r>
              <a:rPr lang="en-ID" sz="1700" dirty="0"/>
              <a:t> </a:t>
            </a:r>
            <a:r>
              <a:rPr lang="en-ID" sz="1700" dirty="0" err="1"/>
              <a:t>memiliki</a:t>
            </a:r>
            <a:r>
              <a:rPr lang="en-ID" sz="1700" dirty="0"/>
              <a:t> </a:t>
            </a:r>
            <a:r>
              <a:rPr lang="en-ID" sz="1700" dirty="0" err="1"/>
              <a:t>tanggung</a:t>
            </a:r>
            <a:r>
              <a:rPr lang="en-ID" sz="1700" dirty="0"/>
              <a:t> </a:t>
            </a:r>
            <a:r>
              <a:rPr lang="en-ID" sz="1700" dirty="0" err="1"/>
              <a:t>jawab</a:t>
            </a:r>
            <a:r>
              <a:rPr lang="en-ID" sz="1700" dirty="0"/>
              <a:t> </a:t>
            </a:r>
            <a:r>
              <a:rPr lang="en-ID" sz="1700" dirty="0" err="1"/>
              <a:t>untuk</a:t>
            </a:r>
            <a:r>
              <a:rPr lang="en-ID" sz="1700" dirty="0"/>
              <a:t> </a:t>
            </a:r>
            <a:r>
              <a:rPr lang="en-ID" sz="1700" dirty="0" err="1"/>
              <a:t>mengontrol</a:t>
            </a:r>
            <a:r>
              <a:rPr lang="en-ID" sz="1700" dirty="0"/>
              <a:t> </a:t>
            </a:r>
            <a:r>
              <a:rPr lang="en-ID" sz="1700" dirty="0" err="1"/>
              <a:t>aliran</a:t>
            </a:r>
            <a:r>
              <a:rPr lang="en-ID" sz="1700" dirty="0"/>
              <a:t> dan </a:t>
            </a:r>
            <a:r>
              <a:rPr lang="en-ID" sz="1700" dirty="0" err="1"/>
              <a:t>kontrol</a:t>
            </a:r>
            <a:r>
              <a:rPr lang="en-ID" sz="1700" dirty="0"/>
              <a:t> </a:t>
            </a:r>
            <a:r>
              <a:rPr lang="en-ID" sz="1700" dirty="0" err="1"/>
              <a:t>kesalahan</a:t>
            </a:r>
            <a:r>
              <a:rPr lang="en-ID" sz="1700" dirty="0"/>
              <a:t> pada </a:t>
            </a:r>
            <a:r>
              <a:rPr lang="en-ID" sz="1700" dirty="0" err="1"/>
              <a:t>lapisan</a:t>
            </a:r>
            <a:r>
              <a:rPr lang="en-ID" sz="1700" dirty="0"/>
              <a:t> data link, dan </a:t>
            </a:r>
            <a:r>
              <a:rPr lang="en-ID" sz="1700" dirty="0" err="1"/>
              <a:t>karenanya</a:t>
            </a:r>
            <a:r>
              <a:rPr lang="en-ID" sz="1700" dirty="0"/>
              <a:t> </a:t>
            </a:r>
            <a:r>
              <a:rPr lang="en-ID" sz="1700" dirty="0" err="1"/>
              <a:t>disebut</a:t>
            </a:r>
            <a:r>
              <a:rPr lang="en-ID" sz="1700" dirty="0"/>
              <a:t> </a:t>
            </a:r>
            <a:r>
              <a:rPr lang="en-ID" sz="1700" dirty="0" err="1"/>
              <a:t>sebagai</a:t>
            </a:r>
            <a:r>
              <a:rPr lang="en-ID" sz="1700" dirty="0"/>
              <a:t>: LLC (</a:t>
            </a:r>
            <a:r>
              <a:rPr lang="en-US" sz="1700" b="1" dirty="0"/>
              <a:t>Logical Link </a:t>
            </a:r>
            <a:r>
              <a:rPr lang="en-US" sz="1700" b="1" dirty="0" err="1"/>
              <a:t>Contro</a:t>
            </a:r>
            <a:r>
              <a:rPr lang="en-US" sz="1700" b="1" dirty="0"/>
              <a:t>)l</a:t>
            </a:r>
            <a:r>
              <a:rPr lang="en-ID" sz="1700" b="1" dirty="0"/>
              <a:t> </a:t>
            </a:r>
          </a:p>
          <a:p>
            <a:pPr lvl="1"/>
            <a:r>
              <a:rPr lang="en-ID" sz="1700" dirty="0"/>
              <a:t>sub-layer </a:t>
            </a:r>
            <a:r>
              <a:rPr lang="en-ID" sz="1700" dirty="0" err="1"/>
              <a:t>bawah</a:t>
            </a:r>
            <a:r>
              <a:rPr lang="en-ID" sz="1700" dirty="0"/>
              <a:t> </a:t>
            </a:r>
            <a:r>
              <a:rPr lang="en-ID" sz="1700" dirty="0" err="1"/>
              <a:t>digunakan</a:t>
            </a:r>
            <a:r>
              <a:rPr lang="en-ID" sz="1700" dirty="0"/>
              <a:t> </a:t>
            </a:r>
            <a:r>
              <a:rPr lang="en-ID" sz="1700" dirty="0" err="1"/>
              <a:t>untuk</a:t>
            </a:r>
            <a:r>
              <a:rPr lang="en-ID" sz="1700" dirty="0"/>
              <a:t> </a:t>
            </a:r>
            <a:r>
              <a:rPr lang="en-ID" sz="1700" dirty="0" err="1"/>
              <a:t>menangani</a:t>
            </a:r>
            <a:r>
              <a:rPr lang="en-ID" sz="1700" dirty="0"/>
              <a:t> dan </a:t>
            </a:r>
            <a:r>
              <a:rPr lang="en-ID" sz="1700" dirty="0" err="1"/>
              <a:t>mengurangi</a:t>
            </a:r>
            <a:r>
              <a:rPr lang="en-ID" sz="1700" dirty="0"/>
              <a:t> collision </a:t>
            </a:r>
            <a:r>
              <a:rPr lang="en-ID" sz="1700" dirty="0" err="1"/>
              <a:t>atau</a:t>
            </a:r>
            <a:r>
              <a:rPr lang="en-ID" sz="1700" dirty="0"/>
              <a:t> multiple access pada </a:t>
            </a:r>
            <a:r>
              <a:rPr lang="en-ID" sz="1700" dirty="0" err="1"/>
              <a:t>suatu</a:t>
            </a:r>
            <a:r>
              <a:rPr lang="en-ID" sz="1700" dirty="0"/>
              <a:t> </a:t>
            </a:r>
            <a:r>
              <a:rPr lang="en-ID" sz="1700" dirty="0" err="1"/>
              <a:t>saluran</a:t>
            </a:r>
            <a:r>
              <a:rPr lang="en-ID" sz="1700" dirty="0"/>
              <a:t>. Oleh </a:t>
            </a:r>
            <a:r>
              <a:rPr lang="en-ID" sz="1700" dirty="0" err="1"/>
              <a:t>karena</a:t>
            </a:r>
            <a:r>
              <a:rPr lang="en-ID" sz="1700" dirty="0"/>
              <a:t> </a:t>
            </a:r>
            <a:r>
              <a:rPr lang="en-ID" sz="1700" dirty="0" err="1"/>
              <a:t>itu</a:t>
            </a:r>
            <a:r>
              <a:rPr lang="en-ID" sz="1700" dirty="0"/>
              <a:t> </a:t>
            </a:r>
            <a:r>
              <a:rPr lang="en-ID" sz="1700" dirty="0" err="1"/>
              <a:t>ini</a:t>
            </a:r>
            <a:r>
              <a:rPr lang="en-ID" sz="1700" dirty="0"/>
              <a:t> </a:t>
            </a:r>
            <a:r>
              <a:rPr lang="en-ID" sz="1700" dirty="0" err="1"/>
              <a:t>disebut</a:t>
            </a:r>
            <a:r>
              <a:rPr lang="en-ID" sz="1700" dirty="0"/>
              <a:t> </a:t>
            </a:r>
            <a:r>
              <a:rPr lang="en-ID" sz="1700" dirty="0" err="1"/>
              <a:t>sebagai</a:t>
            </a:r>
            <a:r>
              <a:rPr lang="en-ID" sz="1700" dirty="0"/>
              <a:t> </a:t>
            </a:r>
            <a:r>
              <a:rPr lang="en-US" sz="1700" b="1" dirty="0"/>
              <a:t>MAC (Media Access Control) </a:t>
            </a:r>
            <a:endParaRPr lang="en-ID" sz="1700" b="1"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42CE0B24-F109-4EA8-B94C-3CA07453DAD7}"/>
              </a:ext>
            </a:extLst>
          </p:cNvPr>
          <p:cNvPicPr>
            <a:picLocks noChangeAspect="1"/>
          </p:cNvPicPr>
          <p:nvPr/>
        </p:nvPicPr>
        <p:blipFill>
          <a:blip r:embed="rId2"/>
          <a:stretch>
            <a:fillRect/>
          </a:stretch>
        </p:blipFill>
        <p:spPr>
          <a:xfrm>
            <a:off x="5295319" y="1457471"/>
            <a:ext cx="6253212" cy="3079707"/>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76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68C092-62CF-438B-B0FE-2A7D002AEBCD}"/>
              </a:ext>
            </a:extLst>
          </p:cNvPr>
          <p:cNvSpPr>
            <a:spLocks noGrp="1"/>
          </p:cNvSpPr>
          <p:nvPr>
            <p:ph type="title"/>
          </p:nvPr>
        </p:nvSpPr>
        <p:spPr>
          <a:xfrm>
            <a:off x="838200" y="609600"/>
            <a:ext cx="3739341" cy="1330839"/>
          </a:xfrm>
        </p:spPr>
        <p:txBody>
          <a:bodyPr>
            <a:normAutofit/>
          </a:bodyPr>
          <a:lstStyle/>
          <a:p>
            <a:r>
              <a:rPr lang="en-ID" b="1"/>
              <a:t>Sub layer </a:t>
            </a:r>
            <a:r>
              <a:rPr lang="en-ID" b="1" err="1"/>
              <a:t>lapisan</a:t>
            </a:r>
            <a:r>
              <a:rPr lang="en-ID" b="1"/>
              <a:t> data lin</a:t>
            </a:r>
            <a:r>
              <a:rPr lang="en-ID"/>
              <a:t>k </a:t>
            </a:r>
          </a:p>
        </p:txBody>
      </p:sp>
      <p:sp>
        <p:nvSpPr>
          <p:cNvPr id="8" name="Content Placeholder 7">
            <a:extLst>
              <a:ext uri="{FF2B5EF4-FFF2-40B4-BE49-F238E27FC236}">
                <a16:creationId xmlns:a16="http://schemas.microsoft.com/office/drawing/2014/main" id="{214FBBEB-E9D8-4103-9DC4-0D96331B793A}"/>
              </a:ext>
            </a:extLst>
          </p:cNvPr>
          <p:cNvSpPr>
            <a:spLocks noGrp="1"/>
          </p:cNvSpPr>
          <p:nvPr>
            <p:ph idx="1"/>
          </p:nvPr>
        </p:nvSpPr>
        <p:spPr>
          <a:xfrm>
            <a:off x="862366" y="2194102"/>
            <a:ext cx="3427001" cy="3908586"/>
          </a:xfrm>
        </p:spPr>
        <p:txBody>
          <a:bodyPr>
            <a:normAutofit/>
          </a:bodyPr>
          <a:lstStyle/>
          <a:p>
            <a:pPr marL="457200" indent="-457200">
              <a:buFont typeface="Wingdings" panose="05000000000000000000" pitchFamily="2" charset="2"/>
              <a:buChar char="Ø"/>
            </a:pPr>
            <a:r>
              <a:rPr lang="en-US" sz="2000"/>
              <a:t>Sub layer LLC (Logical Link Control) bertanggung jawab terhadap kontrol data link, termasuk flow control dan error control.</a:t>
            </a:r>
          </a:p>
          <a:p>
            <a:pPr marL="457200" indent="-457200">
              <a:buFont typeface="Wingdings" panose="05000000000000000000" pitchFamily="2" charset="2"/>
              <a:buChar char="Ø"/>
            </a:pPr>
            <a:r>
              <a:rPr lang="en-US" sz="2000"/>
              <a:t>Sub layer MAC (Media Access Control) bertanggung jawab terhadap shared media akses, </a:t>
            </a:r>
            <a:r>
              <a:rPr lang="en-US" sz="2000">
                <a:sym typeface="Wingdings" pitchFamily="2" charset="2"/>
              </a:rPr>
              <a:t>memastikan bahwa 2 device tidak bicara bersamaan.</a:t>
            </a:r>
            <a:endParaRPr lang="en-US" sz="2000"/>
          </a:p>
          <a:p>
            <a:endParaRPr lang="en-ID" sz="2000" dirty="0"/>
          </a:p>
        </p:txBody>
      </p:sp>
      <p:pic>
        <p:nvPicPr>
          <p:cNvPr id="6" name="Picture 5">
            <a:extLst>
              <a:ext uri="{FF2B5EF4-FFF2-40B4-BE49-F238E27FC236}">
                <a16:creationId xmlns:a16="http://schemas.microsoft.com/office/drawing/2014/main" id="{F4B17233-996E-4BE6-8CDC-028EA3885879}"/>
              </a:ext>
            </a:extLst>
          </p:cNvPr>
          <p:cNvPicPr>
            <a:picLocks noChangeAspect="1"/>
          </p:cNvPicPr>
          <p:nvPr/>
        </p:nvPicPr>
        <p:blipFill>
          <a:blip r:embed="rId2"/>
          <a:stretch>
            <a:fillRect/>
          </a:stretch>
        </p:blipFill>
        <p:spPr>
          <a:xfrm>
            <a:off x="5445457" y="1240408"/>
            <a:ext cx="6155141" cy="4400925"/>
          </a:xfrm>
          <a:prstGeom prst="rect">
            <a:avLst/>
          </a:prstGeom>
        </p:spPr>
      </p:pic>
    </p:spTree>
    <p:extLst>
      <p:ext uri="{BB962C8B-B14F-4D97-AF65-F5344CB8AC3E}">
        <p14:creationId xmlns:p14="http://schemas.microsoft.com/office/powerpoint/2010/main" val="251242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80DFA-0B96-409D-9ED6-925708498240}"/>
              </a:ext>
            </a:extLst>
          </p:cNvPr>
          <p:cNvSpPr>
            <a:spLocks noGrp="1"/>
          </p:cNvSpPr>
          <p:nvPr>
            <p:ph type="title"/>
          </p:nvPr>
        </p:nvSpPr>
        <p:spPr>
          <a:xfrm>
            <a:off x="466722" y="586855"/>
            <a:ext cx="3201366" cy="3387497"/>
          </a:xfrm>
        </p:spPr>
        <p:txBody>
          <a:bodyPr anchor="b">
            <a:normAutofit/>
          </a:bodyPr>
          <a:lstStyle/>
          <a:p>
            <a:pPr algn="r"/>
            <a:r>
              <a:rPr lang="en-ID" sz="4000">
                <a:solidFill>
                  <a:srgbClr val="FFFFFF"/>
                </a:solidFill>
              </a:rPr>
              <a:t>layanan yang disediakan oleh lapisan Data Link</a:t>
            </a:r>
          </a:p>
        </p:txBody>
      </p:sp>
      <p:sp>
        <p:nvSpPr>
          <p:cNvPr id="3" name="Content Placeholder 2">
            <a:extLst>
              <a:ext uri="{FF2B5EF4-FFF2-40B4-BE49-F238E27FC236}">
                <a16:creationId xmlns:a16="http://schemas.microsoft.com/office/drawing/2014/main" id="{C8F7C93E-E243-4590-980E-51EC16CFC695}"/>
              </a:ext>
            </a:extLst>
          </p:cNvPr>
          <p:cNvSpPr>
            <a:spLocks noGrp="1"/>
          </p:cNvSpPr>
          <p:nvPr>
            <p:ph idx="1"/>
          </p:nvPr>
        </p:nvSpPr>
        <p:spPr>
          <a:xfrm>
            <a:off x="4810259" y="649480"/>
            <a:ext cx="6555347" cy="5546047"/>
          </a:xfrm>
        </p:spPr>
        <p:txBody>
          <a:bodyPr anchor="ctr">
            <a:normAutofit/>
          </a:bodyPr>
          <a:lstStyle/>
          <a:p>
            <a:pPr marL="342900" indent="-342900">
              <a:buFont typeface="+mj-lt"/>
              <a:buAutoNum type="arabicPeriod"/>
            </a:pPr>
            <a:r>
              <a:rPr lang="en-GB" dirty="0"/>
              <a:t>Supporting &amp; Connecting to Upper Layer Services</a:t>
            </a:r>
          </a:p>
          <a:p>
            <a:pPr marL="342900" indent="-342900">
              <a:buFont typeface="+mj-lt"/>
              <a:buAutoNum type="arabicPeriod"/>
            </a:pPr>
            <a:r>
              <a:rPr lang="en-ID" dirty="0"/>
              <a:t>Link Access</a:t>
            </a:r>
          </a:p>
          <a:p>
            <a:pPr marL="342900" indent="-342900">
              <a:buFont typeface="+mj-lt"/>
              <a:buAutoNum type="arabicPeriod"/>
            </a:pPr>
            <a:r>
              <a:rPr lang="en-ID" dirty="0"/>
              <a:t>Framing </a:t>
            </a:r>
          </a:p>
          <a:p>
            <a:pPr marL="342900" indent="-342900">
              <a:buFont typeface="+mj-lt"/>
              <a:buAutoNum type="arabicPeriod"/>
            </a:pPr>
            <a:r>
              <a:rPr lang="en-ID" dirty="0"/>
              <a:t>Error control</a:t>
            </a:r>
          </a:p>
          <a:p>
            <a:pPr marL="342900" indent="-342900">
              <a:buFont typeface="+mj-lt"/>
              <a:buAutoNum type="arabicPeriod"/>
            </a:pPr>
            <a:r>
              <a:rPr lang="en-ID" dirty="0"/>
              <a:t>Flow Control</a:t>
            </a:r>
          </a:p>
          <a:p>
            <a:pPr marL="342900" indent="-342900">
              <a:buFont typeface="+mj-lt"/>
              <a:buAutoNum type="arabicPeriod"/>
            </a:pPr>
            <a:r>
              <a:rPr lang="en-ID" dirty="0"/>
              <a:t>Multiple access</a:t>
            </a:r>
          </a:p>
        </p:txBody>
      </p:sp>
    </p:spTree>
    <p:extLst>
      <p:ext uri="{BB962C8B-B14F-4D97-AF65-F5344CB8AC3E}">
        <p14:creationId xmlns:p14="http://schemas.microsoft.com/office/powerpoint/2010/main" val="191810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A304-589A-4C09-B10A-5B9C6CB7142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2400" kern="1200" dirty="0">
                <a:solidFill>
                  <a:schemeClr val="tx1"/>
                </a:solidFill>
                <a:latin typeface="+mj-lt"/>
                <a:ea typeface="+mj-ea"/>
                <a:cs typeface="+mj-cs"/>
              </a:rPr>
              <a:t>1. </a:t>
            </a:r>
            <a:r>
              <a:rPr lang="en-US" sz="2400" b="1" kern="1200">
                <a:solidFill>
                  <a:schemeClr val="tx1"/>
                </a:solidFill>
                <a:latin typeface="+mj-lt"/>
                <a:ea typeface="+mj-ea"/>
                <a:cs typeface="+mj-cs"/>
              </a:rPr>
              <a:t>Menghubungkan</a:t>
            </a:r>
            <a:r>
              <a:rPr lang="en-US" sz="2400" b="1" kern="1200" dirty="0">
                <a:solidFill>
                  <a:schemeClr val="tx1"/>
                </a:solidFill>
                <a:latin typeface="+mj-lt"/>
                <a:ea typeface="+mj-ea"/>
                <a:cs typeface="+mj-cs"/>
              </a:rPr>
              <a:t> </a:t>
            </a:r>
            <a:r>
              <a:rPr lang="en-US" sz="2400" b="1" kern="1200">
                <a:solidFill>
                  <a:schemeClr val="tx1"/>
                </a:solidFill>
                <a:latin typeface="+mj-lt"/>
                <a:ea typeface="+mj-ea"/>
                <a:cs typeface="+mj-cs"/>
              </a:rPr>
              <a:t>Layanan</a:t>
            </a:r>
            <a:r>
              <a:rPr lang="en-US" sz="2400" b="1" kern="1200" dirty="0">
                <a:solidFill>
                  <a:schemeClr val="tx1"/>
                </a:solidFill>
                <a:latin typeface="+mj-lt"/>
                <a:ea typeface="+mj-ea"/>
                <a:cs typeface="+mj-cs"/>
              </a:rPr>
              <a:t> </a:t>
            </a:r>
            <a:r>
              <a:rPr lang="en-US" sz="2400" b="1" kern="1200">
                <a:solidFill>
                  <a:schemeClr val="tx1"/>
                </a:solidFill>
                <a:latin typeface="+mj-lt"/>
                <a:ea typeface="+mj-ea"/>
                <a:cs typeface="+mj-cs"/>
              </a:rPr>
              <a:t>Lapisan</a:t>
            </a:r>
            <a:r>
              <a:rPr lang="en-US" sz="2400" b="1" kern="1200" dirty="0">
                <a:solidFill>
                  <a:schemeClr val="tx1"/>
                </a:solidFill>
                <a:latin typeface="+mj-lt"/>
                <a:ea typeface="+mj-ea"/>
                <a:cs typeface="+mj-cs"/>
              </a:rPr>
              <a:t> Atas </a:t>
            </a:r>
            <a:r>
              <a:rPr lang="en-US" sz="2400" b="1" kern="1200">
                <a:solidFill>
                  <a:schemeClr val="tx1"/>
                </a:solidFill>
                <a:latin typeface="+mj-lt"/>
                <a:ea typeface="+mj-ea"/>
                <a:cs typeface="+mj-cs"/>
              </a:rPr>
              <a:t>ke</a:t>
            </a:r>
            <a:r>
              <a:rPr lang="en-US" sz="2400" b="1" kern="1200" dirty="0">
                <a:solidFill>
                  <a:schemeClr val="tx1"/>
                </a:solidFill>
                <a:latin typeface="+mj-lt"/>
                <a:ea typeface="+mj-ea"/>
                <a:cs typeface="+mj-cs"/>
              </a:rPr>
              <a:t> Media</a:t>
            </a:r>
            <a:br>
              <a:rPr lang="en-US" sz="2400" b="1" kern="1200" dirty="0">
                <a:solidFill>
                  <a:schemeClr val="tx1"/>
                </a:solidFill>
                <a:latin typeface="+mj-lt"/>
                <a:ea typeface="+mj-ea"/>
                <a:cs typeface="+mj-cs"/>
              </a:rPr>
            </a:br>
            <a:endParaRPr lang="en-US" sz="2400" b="1"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856E1B05-D397-4F03-8171-993C001EDBE9}"/>
              </a:ext>
            </a:extLst>
          </p:cNvPr>
          <p:cNvSpPr txBox="1"/>
          <p:nvPr/>
        </p:nvSpPr>
        <p:spPr>
          <a:xfrm>
            <a:off x="648931" y="2438400"/>
            <a:ext cx="3505494" cy="3019865"/>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2000"/>
              <a:t>sebagai lapisan penghubung antara proses perangkat lunak dari lapisan di atasnya dan lapisan Fisik di bawahnya.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mempersiapkan paket lapisan Jaringan untuk ditransmisikan melalui beberapa bentuk media, baik itu tembaga, serat, atau atmosfer.</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entitas fisik : NIC</a:t>
            </a:r>
          </a:p>
        </p:txBody>
      </p:sp>
      <p:sp>
        <p:nvSpPr>
          <p:cNvPr id="19" name="Rectangle 1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FDDAC4-4871-46C0-ABE1-A96BD1B40D23}"/>
              </a:ext>
            </a:extLst>
          </p:cNvPr>
          <p:cNvPicPr>
            <a:picLocks noChangeAspect="1"/>
          </p:cNvPicPr>
          <p:nvPr/>
        </p:nvPicPr>
        <p:blipFill>
          <a:blip r:embed="rId2"/>
          <a:stretch>
            <a:fillRect/>
          </a:stretch>
        </p:blipFill>
        <p:spPr>
          <a:xfrm>
            <a:off x="5405862" y="1109935"/>
            <a:ext cx="6019331" cy="4634883"/>
          </a:xfrm>
          <a:prstGeom prst="rect">
            <a:avLst/>
          </a:prstGeom>
          <a:effectLst/>
        </p:spPr>
      </p:pic>
    </p:spTree>
    <p:extLst>
      <p:ext uri="{BB962C8B-B14F-4D97-AF65-F5344CB8AC3E}">
        <p14:creationId xmlns:p14="http://schemas.microsoft.com/office/powerpoint/2010/main" val="303837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E0DE-EDCA-4E70-8FAB-36E20AC47A27}"/>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2. Link akses</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85924868-DC72-488B-BBE9-2766CBAFE4C9}"/>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err="1"/>
              <a:t>menyediakan</a:t>
            </a:r>
            <a:r>
              <a:rPr lang="en-US" sz="2000" dirty="0"/>
              <a:t> </a:t>
            </a:r>
            <a:r>
              <a:rPr lang="en-US" sz="2000" dirty="0" err="1"/>
              <a:t>layanan</a:t>
            </a:r>
            <a:r>
              <a:rPr lang="en-US" sz="2000" dirty="0"/>
              <a:t> </a:t>
            </a:r>
            <a:r>
              <a:rPr lang="en-US" sz="2000" dirty="0" err="1"/>
              <a:t>untuk</a:t>
            </a:r>
            <a:r>
              <a:rPr lang="en-US" sz="2000" dirty="0"/>
              <a:t> </a:t>
            </a:r>
            <a:r>
              <a:rPr lang="en-US" sz="2000" dirty="0" err="1"/>
              <a:t>mendukung</a:t>
            </a:r>
            <a:r>
              <a:rPr lang="en-US" sz="2000" dirty="0"/>
              <a:t> proses </a:t>
            </a:r>
            <a:r>
              <a:rPr lang="en-US" sz="2000" dirty="0" err="1"/>
              <a:t>komunikasi</a:t>
            </a:r>
            <a:r>
              <a:rPr lang="en-US" sz="2000" dirty="0"/>
              <a:t> </a:t>
            </a:r>
            <a:r>
              <a:rPr lang="en-US" sz="2000" dirty="0" err="1"/>
              <a:t>setiap</a:t>
            </a:r>
            <a:r>
              <a:rPr lang="en-US" sz="2000" dirty="0"/>
              <a:t> media yang </a:t>
            </a:r>
            <a:r>
              <a:rPr lang="en-US" sz="2000" dirty="0" err="1"/>
              <a:t>akan</a:t>
            </a:r>
            <a:r>
              <a:rPr lang="en-US" sz="2000" dirty="0"/>
              <a:t> </a:t>
            </a:r>
            <a:r>
              <a:rPr lang="en-US" sz="2000" dirty="0" err="1"/>
              <a:t>digunakan</a:t>
            </a:r>
            <a:r>
              <a:rPr lang="en-US" sz="2000" dirty="0"/>
              <a:t> </a:t>
            </a:r>
            <a:r>
              <a:rPr lang="en-US" sz="2000" dirty="0" err="1"/>
              <a:t>untuk</a:t>
            </a:r>
            <a:r>
              <a:rPr lang="en-US" sz="2000" dirty="0"/>
              <a:t> </a:t>
            </a:r>
            <a:r>
              <a:rPr lang="en-US" sz="2000" dirty="0" err="1"/>
              <a:t>mengirimkan</a:t>
            </a:r>
            <a:r>
              <a:rPr lang="en-US" sz="2000" dirty="0"/>
              <a:t> data.</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AE0BE5B-8AF8-408D-BC2A-59DEA392A1FE}"/>
              </a:ext>
            </a:extLst>
          </p:cNvPr>
          <p:cNvPicPr>
            <a:picLocks noChangeAspect="1"/>
          </p:cNvPicPr>
          <p:nvPr/>
        </p:nvPicPr>
        <p:blipFill>
          <a:blip r:embed="rId2"/>
          <a:stretch>
            <a:fillRect/>
          </a:stretch>
        </p:blipFill>
        <p:spPr>
          <a:xfrm>
            <a:off x="5405862" y="1448522"/>
            <a:ext cx="6019331" cy="3957710"/>
          </a:xfrm>
          <a:prstGeom prst="rect">
            <a:avLst/>
          </a:prstGeom>
          <a:effectLst/>
        </p:spPr>
      </p:pic>
    </p:spTree>
    <p:extLst>
      <p:ext uri="{BB962C8B-B14F-4D97-AF65-F5344CB8AC3E}">
        <p14:creationId xmlns:p14="http://schemas.microsoft.com/office/powerpoint/2010/main" val="135736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1B35-C982-473C-8C75-452BD30E6A69}"/>
              </a:ext>
            </a:extLst>
          </p:cNvPr>
          <p:cNvSpPr>
            <a:spLocks noGrp="1"/>
          </p:cNvSpPr>
          <p:nvPr>
            <p:ph type="title"/>
          </p:nvPr>
        </p:nvSpPr>
        <p:spPr>
          <a:xfrm>
            <a:off x="648929" y="203182"/>
            <a:ext cx="3505495" cy="709204"/>
          </a:xfrm>
        </p:spPr>
        <p:txBody>
          <a:bodyPr>
            <a:normAutofit/>
          </a:bodyPr>
          <a:lstStyle/>
          <a:p>
            <a:r>
              <a:rPr lang="en-GB" dirty="0"/>
              <a:t>3. Framing</a:t>
            </a:r>
            <a:endParaRPr lang="en-ID" dirty="0"/>
          </a:p>
        </p:txBody>
      </p:sp>
      <p:sp>
        <p:nvSpPr>
          <p:cNvPr id="3" name="Content Placeholder 2">
            <a:extLst>
              <a:ext uri="{FF2B5EF4-FFF2-40B4-BE49-F238E27FC236}">
                <a16:creationId xmlns:a16="http://schemas.microsoft.com/office/drawing/2014/main" id="{E0FA0B5E-603B-4221-9FA5-4294889B67E6}"/>
              </a:ext>
            </a:extLst>
          </p:cNvPr>
          <p:cNvSpPr>
            <a:spLocks noGrp="1"/>
          </p:cNvSpPr>
          <p:nvPr>
            <p:ph idx="1"/>
          </p:nvPr>
        </p:nvSpPr>
        <p:spPr>
          <a:xfrm>
            <a:off x="484214" y="1347659"/>
            <a:ext cx="3505494" cy="1622321"/>
          </a:xfrm>
        </p:spPr>
        <p:txBody>
          <a:bodyPr>
            <a:normAutofit/>
          </a:bodyPr>
          <a:lstStyle/>
          <a:p>
            <a:r>
              <a:rPr lang="sv-SE" sz="2000" dirty="0"/>
              <a:t>Lapisan data link memisahkan aliran bit yang diperoleh dari lapisan jaringan menjadi unit data yang dapat digunakan yang disebut frame.</a:t>
            </a:r>
          </a:p>
          <a:p>
            <a:endParaRPr lang="sv-SE" sz="2000" dirty="0"/>
          </a:p>
          <a:p>
            <a:endParaRPr lang="sv-SE" sz="2000" dirty="0"/>
          </a:p>
          <a:p>
            <a:endParaRPr lang="sv-SE" sz="2000" dirty="0"/>
          </a:p>
          <a:p>
            <a:endParaRPr lang="en-ID"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AC3842-1222-400B-9958-DD2A315E3471}"/>
              </a:ext>
            </a:extLst>
          </p:cNvPr>
          <p:cNvPicPr>
            <a:picLocks noChangeAspect="1"/>
          </p:cNvPicPr>
          <p:nvPr/>
        </p:nvPicPr>
        <p:blipFill>
          <a:blip r:embed="rId2"/>
          <a:stretch>
            <a:fillRect/>
          </a:stretch>
        </p:blipFill>
        <p:spPr>
          <a:xfrm>
            <a:off x="5405862" y="1493667"/>
            <a:ext cx="6019331" cy="3867420"/>
          </a:xfrm>
          <a:prstGeom prst="rect">
            <a:avLst/>
          </a:prstGeom>
          <a:effectLst/>
        </p:spPr>
      </p:pic>
      <p:sp>
        <p:nvSpPr>
          <p:cNvPr id="10" name="TextBox 9">
            <a:extLst>
              <a:ext uri="{FF2B5EF4-FFF2-40B4-BE49-F238E27FC236}">
                <a16:creationId xmlns:a16="http://schemas.microsoft.com/office/drawing/2014/main" id="{5B0E0AD5-EC76-42D4-9B6F-4C5A12A03BDD}"/>
              </a:ext>
            </a:extLst>
          </p:cNvPr>
          <p:cNvSpPr txBox="1"/>
          <p:nvPr/>
        </p:nvSpPr>
        <p:spPr>
          <a:xfrm>
            <a:off x="221785" y="2969980"/>
            <a:ext cx="4134678" cy="2031325"/>
          </a:xfrm>
          <a:prstGeom prst="rect">
            <a:avLst/>
          </a:prstGeom>
          <a:noFill/>
        </p:spPr>
        <p:txBody>
          <a:bodyPr wrap="square">
            <a:spAutoFit/>
          </a:bodyPr>
          <a:lstStyle/>
          <a:p>
            <a:r>
              <a:rPr lang="en-ID" dirty="0"/>
              <a:t>frame Data Link </a:t>
            </a:r>
            <a:r>
              <a:rPr lang="en-ID" dirty="0" err="1"/>
              <a:t>meliputi</a:t>
            </a:r>
            <a:r>
              <a:rPr lang="en-ID" dirty="0"/>
              <a:t>:</a:t>
            </a:r>
          </a:p>
          <a:p>
            <a:pPr marL="742950" lvl="1" indent="-285750">
              <a:buFont typeface="Arial" panose="020B0604020202020204" pitchFamily="34" charset="0"/>
              <a:buChar char="•"/>
            </a:pPr>
            <a:r>
              <a:rPr lang="en-ID" dirty="0"/>
              <a:t>Data - </a:t>
            </a:r>
            <a:r>
              <a:rPr lang="en-ID" dirty="0" err="1"/>
              <a:t>Paket</a:t>
            </a:r>
            <a:r>
              <a:rPr lang="en-ID" dirty="0"/>
              <a:t> </a:t>
            </a:r>
            <a:r>
              <a:rPr lang="en-ID" dirty="0" err="1"/>
              <a:t>dari</a:t>
            </a:r>
            <a:r>
              <a:rPr lang="en-ID" dirty="0"/>
              <a:t> </a:t>
            </a:r>
            <a:r>
              <a:rPr lang="en-ID" dirty="0" err="1"/>
              <a:t>lapisan</a:t>
            </a:r>
            <a:r>
              <a:rPr lang="en-ID" dirty="0"/>
              <a:t> </a:t>
            </a:r>
            <a:r>
              <a:rPr lang="en-ID" dirty="0" err="1"/>
              <a:t>Jaringan</a:t>
            </a:r>
            <a:endParaRPr lang="en-ID" dirty="0"/>
          </a:p>
          <a:p>
            <a:pPr marL="742950" lvl="1" indent="-285750">
              <a:buFont typeface="Arial" panose="020B0604020202020204" pitchFamily="34" charset="0"/>
              <a:buChar char="•"/>
            </a:pPr>
            <a:r>
              <a:rPr lang="en-ID" dirty="0"/>
              <a:t>Header - </a:t>
            </a:r>
            <a:r>
              <a:rPr lang="en-ID" dirty="0" err="1"/>
              <a:t>Berisi</a:t>
            </a:r>
            <a:r>
              <a:rPr lang="en-ID" dirty="0"/>
              <a:t> </a:t>
            </a:r>
            <a:r>
              <a:rPr lang="en-ID" dirty="0" err="1"/>
              <a:t>informasi</a:t>
            </a:r>
            <a:r>
              <a:rPr lang="en-ID" dirty="0"/>
              <a:t> </a:t>
            </a:r>
            <a:r>
              <a:rPr lang="en-ID" dirty="0" err="1"/>
              <a:t>kontrol</a:t>
            </a:r>
            <a:r>
              <a:rPr lang="en-ID" dirty="0"/>
              <a:t>, </a:t>
            </a:r>
            <a:r>
              <a:rPr lang="en-ID" dirty="0" err="1"/>
              <a:t>seperti</a:t>
            </a:r>
            <a:r>
              <a:rPr lang="en-ID" dirty="0"/>
              <a:t> </a:t>
            </a:r>
            <a:r>
              <a:rPr lang="en-ID" dirty="0" err="1"/>
              <a:t>pengalamatan</a:t>
            </a:r>
            <a:r>
              <a:rPr lang="en-ID" dirty="0"/>
              <a:t>, dan </a:t>
            </a:r>
            <a:r>
              <a:rPr lang="en-ID" dirty="0" err="1"/>
              <a:t>terletak</a:t>
            </a:r>
            <a:r>
              <a:rPr lang="en-ID" dirty="0"/>
              <a:t> di </a:t>
            </a:r>
            <a:r>
              <a:rPr lang="en-ID" dirty="0" err="1"/>
              <a:t>awal</a:t>
            </a:r>
            <a:r>
              <a:rPr lang="en-ID" dirty="0"/>
              <a:t> PDU</a:t>
            </a:r>
          </a:p>
          <a:p>
            <a:pPr marL="742950" lvl="1" indent="-285750">
              <a:buFont typeface="Arial" panose="020B0604020202020204" pitchFamily="34" charset="0"/>
              <a:buChar char="•"/>
            </a:pPr>
            <a:r>
              <a:rPr lang="en-ID" dirty="0"/>
              <a:t>Trailer - </a:t>
            </a:r>
            <a:r>
              <a:rPr lang="en-ID" dirty="0" err="1"/>
              <a:t>Berisi</a:t>
            </a:r>
            <a:r>
              <a:rPr lang="en-ID" dirty="0"/>
              <a:t> </a:t>
            </a:r>
            <a:r>
              <a:rPr lang="en-ID" dirty="0" err="1"/>
              <a:t>informasi</a:t>
            </a:r>
            <a:r>
              <a:rPr lang="en-ID" dirty="0"/>
              <a:t> </a:t>
            </a:r>
            <a:r>
              <a:rPr lang="en-ID" dirty="0" err="1"/>
              <a:t>kontrol</a:t>
            </a:r>
            <a:r>
              <a:rPr lang="en-ID" dirty="0"/>
              <a:t> yang </a:t>
            </a:r>
            <a:r>
              <a:rPr lang="en-ID" dirty="0" err="1"/>
              <a:t>ditambahkan</a:t>
            </a:r>
            <a:r>
              <a:rPr lang="en-ID" dirty="0"/>
              <a:t> </a:t>
            </a:r>
            <a:r>
              <a:rPr lang="en-ID" dirty="0" err="1"/>
              <a:t>ke</a:t>
            </a:r>
            <a:r>
              <a:rPr lang="en-ID" dirty="0"/>
              <a:t> </a:t>
            </a:r>
            <a:r>
              <a:rPr lang="en-ID" dirty="0" err="1"/>
              <a:t>akhir</a:t>
            </a:r>
            <a:r>
              <a:rPr lang="en-ID" dirty="0"/>
              <a:t> PDU</a:t>
            </a:r>
          </a:p>
        </p:txBody>
      </p:sp>
      <p:sp>
        <p:nvSpPr>
          <p:cNvPr id="12" name="TextBox 11">
            <a:extLst>
              <a:ext uri="{FF2B5EF4-FFF2-40B4-BE49-F238E27FC236}">
                <a16:creationId xmlns:a16="http://schemas.microsoft.com/office/drawing/2014/main" id="{9C67EF9E-7D27-4821-8B23-203D576B65AB}"/>
              </a:ext>
            </a:extLst>
          </p:cNvPr>
          <p:cNvSpPr txBox="1"/>
          <p:nvPr/>
        </p:nvSpPr>
        <p:spPr>
          <a:xfrm>
            <a:off x="221785" y="5082440"/>
            <a:ext cx="4417271" cy="1600438"/>
          </a:xfrm>
          <a:prstGeom prst="rect">
            <a:avLst/>
          </a:prstGeom>
          <a:noFill/>
        </p:spPr>
        <p:txBody>
          <a:bodyPr wrap="square">
            <a:spAutoFit/>
          </a:bodyPr>
          <a:lstStyle/>
          <a:p>
            <a:r>
              <a:rPr lang="en-ID" sz="1400" dirty="0" err="1"/>
              <a:t>Informasi</a:t>
            </a:r>
            <a:r>
              <a:rPr lang="en-ID" sz="1400" dirty="0"/>
              <a:t> </a:t>
            </a:r>
            <a:r>
              <a:rPr lang="en-ID" sz="1400" dirty="0" err="1"/>
              <a:t>kontrol</a:t>
            </a:r>
            <a:r>
              <a:rPr lang="en-ID" sz="1400" dirty="0"/>
              <a:t> </a:t>
            </a:r>
            <a:r>
              <a:rPr lang="en-ID" sz="1400" dirty="0" err="1"/>
              <a:t>memberitahu</a:t>
            </a:r>
            <a:r>
              <a:rPr lang="en-ID" sz="1400" dirty="0"/>
              <a:t>:</a:t>
            </a:r>
          </a:p>
          <a:p>
            <a:r>
              <a:rPr lang="en-ID" sz="1400" dirty="0"/>
              <a:t>Node mana yang </a:t>
            </a:r>
            <a:r>
              <a:rPr lang="en-ID" sz="1400" dirty="0" err="1"/>
              <a:t>sedang</a:t>
            </a:r>
            <a:r>
              <a:rPr lang="en-ID" sz="1400" dirty="0"/>
              <a:t> </a:t>
            </a:r>
            <a:r>
              <a:rPr lang="en-ID" sz="1400" dirty="0" err="1"/>
              <a:t>berkomunikasi</a:t>
            </a:r>
            <a:r>
              <a:rPr lang="en-ID" sz="1400" dirty="0"/>
              <a:t> </a:t>
            </a:r>
            <a:r>
              <a:rPr lang="en-ID" sz="1400" dirty="0" err="1"/>
              <a:t>satu</a:t>
            </a:r>
            <a:r>
              <a:rPr lang="en-ID" sz="1400" dirty="0"/>
              <a:t> </a:t>
            </a:r>
            <a:r>
              <a:rPr lang="en-ID" sz="1400" dirty="0" err="1"/>
              <a:t>sama</a:t>
            </a:r>
            <a:r>
              <a:rPr lang="en-ID" sz="1400" dirty="0"/>
              <a:t> lain</a:t>
            </a:r>
          </a:p>
          <a:p>
            <a:pPr marL="285750" indent="-285750">
              <a:buFont typeface="Arial" panose="020B0604020202020204" pitchFamily="34" charset="0"/>
              <a:buChar char="•"/>
            </a:pPr>
            <a:r>
              <a:rPr lang="en-ID" sz="1400" dirty="0" err="1"/>
              <a:t>kapan</a:t>
            </a:r>
            <a:r>
              <a:rPr lang="en-ID" sz="1400" dirty="0"/>
              <a:t> </a:t>
            </a:r>
            <a:r>
              <a:rPr lang="en-ID" sz="1400" dirty="0" err="1"/>
              <a:t>komunikasi</a:t>
            </a:r>
            <a:r>
              <a:rPr lang="en-ID" sz="1400" dirty="0"/>
              <a:t> </a:t>
            </a:r>
            <a:r>
              <a:rPr lang="en-ID" sz="1400" dirty="0" err="1"/>
              <a:t>antara</a:t>
            </a:r>
            <a:r>
              <a:rPr lang="en-ID" sz="1400" dirty="0"/>
              <a:t> node </a:t>
            </a:r>
            <a:r>
              <a:rPr lang="en-ID" sz="1400" dirty="0" err="1"/>
              <a:t>individu</a:t>
            </a:r>
            <a:r>
              <a:rPr lang="en-ID" sz="1400" dirty="0"/>
              <a:t> </a:t>
            </a:r>
            <a:r>
              <a:rPr lang="en-ID" sz="1400" dirty="0" err="1"/>
              <a:t>dimulai</a:t>
            </a:r>
            <a:r>
              <a:rPr lang="en-ID" sz="1400" dirty="0"/>
              <a:t> dan </a:t>
            </a:r>
            <a:r>
              <a:rPr lang="en-ID" sz="1400" dirty="0" err="1"/>
              <a:t>berakhir</a:t>
            </a:r>
            <a:endParaRPr lang="en-ID" sz="1400" dirty="0"/>
          </a:p>
          <a:p>
            <a:pPr marL="285750" indent="-285750">
              <a:buFont typeface="Arial" panose="020B0604020202020204" pitchFamily="34" charset="0"/>
              <a:buChar char="•"/>
            </a:pPr>
            <a:r>
              <a:rPr lang="en-ID" sz="1400" dirty="0" err="1"/>
              <a:t>Kesalahan</a:t>
            </a:r>
            <a:r>
              <a:rPr lang="en-ID" sz="1400" dirty="0"/>
              <a:t> mana yang </a:t>
            </a:r>
            <a:r>
              <a:rPr lang="en-ID" sz="1400" dirty="0" err="1"/>
              <a:t>terjadi</a:t>
            </a:r>
            <a:r>
              <a:rPr lang="en-ID" sz="1400" dirty="0"/>
              <a:t> </a:t>
            </a:r>
            <a:r>
              <a:rPr lang="en-ID" sz="1400" dirty="0" err="1"/>
              <a:t>saat</a:t>
            </a:r>
            <a:r>
              <a:rPr lang="en-ID" sz="1400" dirty="0"/>
              <a:t> node </a:t>
            </a:r>
            <a:r>
              <a:rPr lang="en-ID" sz="1400" dirty="0" err="1"/>
              <a:t>dikomunikasikan</a:t>
            </a:r>
            <a:endParaRPr lang="en-ID" sz="1400" dirty="0"/>
          </a:p>
          <a:p>
            <a:pPr marL="285750" indent="-285750">
              <a:buFont typeface="Arial" panose="020B0604020202020204" pitchFamily="34" charset="0"/>
              <a:buChar char="•"/>
            </a:pPr>
            <a:r>
              <a:rPr lang="en-ID" sz="1400" dirty="0"/>
              <a:t>Node mana yang </a:t>
            </a:r>
            <a:r>
              <a:rPr lang="en-ID" sz="1400" dirty="0" err="1"/>
              <a:t>akan</a:t>
            </a:r>
            <a:r>
              <a:rPr lang="en-ID" sz="1400" dirty="0"/>
              <a:t> </a:t>
            </a:r>
            <a:r>
              <a:rPr lang="en-ID" sz="1400" dirty="0" err="1"/>
              <a:t>berkomunikasi</a:t>
            </a:r>
            <a:r>
              <a:rPr lang="en-ID" sz="1400" dirty="0"/>
              <a:t> </a:t>
            </a:r>
            <a:r>
              <a:rPr lang="en-ID" sz="1400" dirty="0" err="1"/>
              <a:t>selanjutnya</a:t>
            </a:r>
            <a:endParaRPr lang="en-ID" sz="1400" dirty="0"/>
          </a:p>
        </p:txBody>
      </p:sp>
    </p:spTree>
    <p:extLst>
      <p:ext uri="{BB962C8B-B14F-4D97-AF65-F5344CB8AC3E}">
        <p14:creationId xmlns:p14="http://schemas.microsoft.com/office/powerpoint/2010/main" val="373374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5655</TotalTime>
  <Words>909</Words>
  <Application>Microsoft Office PowerPoint</Application>
  <PresentationFormat>Widescreen</PresentationFormat>
  <Paragraphs>104</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Comic Sans MS</vt:lpstr>
      <vt:lpstr>PT Serif</vt:lpstr>
      <vt:lpstr>Roboto</vt:lpstr>
      <vt:lpstr>Wingdings</vt:lpstr>
      <vt:lpstr>Office Theme</vt:lpstr>
      <vt:lpstr>LAPISAN DATA LINK</vt:lpstr>
      <vt:lpstr>Lapisan Data Link</vt:lpstr>
      <vt:lpstr>Fungsi Data link</vt:lpstr>
      <vt:lpstr>Sub layer Data Link</vt:lpstr>
      <vt:lpstr>Sub layer lapisan data link </vt:lpstr>
      <vt:lpstr>layanan yang disediakan oleh lapisan Data Link</vt:lpstr>
      <vt:lpstr>1. Menghubungkan Layanan Lapisan Atas ke Media </vt:lpstr>
      <vt:lpstr>2. Link akses </vt:lpstr>
      <vt:lpstr>3. Framing</vt:lpstr>
      <vt:lpstr>Framing (cont) </vt:lpstr>
      <vt:lpstr>4. Error control</vt:lpstr>
      <vt:lpstr>Metode Error Detection (Deteksi Kesalahan)</vt:lpstr>
      <vt:lpstr>Teknik Error Correction</vt:lpstr>
      <vt:lpstr>Error correction</vt:lpstr>
      <vt:lpstr>Backward Error Control (BEC)</vt:lpstr>
      <vt:lpstr>Masalah Penggunaan BEC</vt:lpstr>
      <vt:lpstr>Forward Error Control (FEC)</vt:lpstr>
      <vt:lpstr>5.Flow control</vt:lpstr>
      <vt:lpstr>Taksonomi Protokol flow control</vt:lpstr>
      <vt:lpstr>6. Multiple access</vt:lpstr>
      <vt:lpstr>Multiple access (cont)</vt:lpstr>
      <vt:lpstr>Multiple access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networking model</dc:title>
  <dc:creator>SOFIA NANING HERTIANA</dc:creator>
  <cp:lastModifiedBy>SOFIA NANING HERTIANA</cp:lastModifiedBy>
  <cp:revision>103</cp:revision>
  <dcterms:created xsi:type="dcterms:W3CDTF">2021-03-05T03:08:29Z</dcterms:created>
  <dcterms:modified xsi:type="dcterms:W3CDTF">2021-03-09T01:23:46Z</dcterms:modified>
</cp:coreProperties>
</file>