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2" r:id="rId2"/>
    <p:sldId id="261" r:id="rId3"/>
    <p:sldId id="293" r:id="rId4"/>
    <p:sldId id="294" r:id="rId5"/>
    <p:sldId id="291" r:id="rId6"/>
    <p:sldId id="28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7" r:id="rId18"/>
    <p:sldId id="274" r:id="rId19"/>
    <p:sldId id="275" r:id="rId20"/>
    <p:sldId id="28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84" r:id="rId31"/>
    <p:sldId id="285" r:id="rId32"/>
    <p:sldId id="262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16/02/2021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-725" r="25466" b="16217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 smtClean="0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 smtClean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de-DE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 smtClean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323528" y="2105962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 smtClean="0">
                <a:ea typeface="ＭＳ Ｐゴシック" pitchFamily="34" charset="-128"/>
              </a:rPr>
              <a:t>FEH2H3 | 2016/2017</a:t>
            </a:r>
            <a:endParaRPr lang="de-DE" altLang="id-ID" sz="1800" dirty="0" smtClean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138" y="1155999"/>
            <a:ext cx="6734175" cy="904849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id-ID" dirty="0" smtClean="0"/>
              <a:t>Aljabar Boolean dan Rangkaian Logika</a:t>
            </a:r>
            <a:endParaRPr lang="en-US" dirty="0"/>
          </a:p>
        </p:txBody>
      </p:sp>
      <p:pic>
        <p:nvPicPr>
          <p:cNvPr id="1026" name="Picture 2" descr="C:\Users\X60\Pictures\Boolean_chaos_3node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57" y="4005064"/>
            <a:ext cx="2092373" cy="15692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X60\Pictures\logicBG3.gif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31731"/>
          <a:stretch/>
        </p:blipFill>
        <p:spPr bwMode="auto">
          <a:xfrm>
            <a:off x="7023304" y="4089886"/>
            <a:ext cx="1797168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X60\Pictures\venn-logic1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8" y="2564904"/>
            <a:ext cx="379178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X60\Pictures\boolean-xy+xz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58" y="5589240"/>
            <a:ext cx="3637206" cy="107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B5A7D-272D-4605-B827-C5BC30005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71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 smtClean="0"/>
              <a:t>Aljabar Boolean dan Rangkaian Logika|S1 TT</a:t>
            </a:r>
            <a:endParaRPr lang="id-ID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2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Aljabar Boolean dan Rangkaian Logika|S1 TT</a:t>
            </a:r>
            <a:endParaRPr lang="id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 smtClean="0"/>
          </a:p>
        </p:txBody>
      </p:sp>
      <p:pic>
        <p:nvPicPr>
          <p:cNvPr id="9" name="Picture 11" descr="C:\Palugada Team\Tugas Akhir\images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62"/>
          <a:stretch/>
        </p:blipFill>
        <p:spPr bwMode="auto">
          <a:xfrm>
            <a:off x="8361321" y="341313"/>
            <a:ext cx="531159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790412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3528" y="1124744"/>
            <a:ext cx="6734175" cy="904849"/>
          </a:xfrm>
        </p:spPr>
        <p:txBody>
          <a:bodyPr/>
          <a:lstStyle/>
          <a:p>
            <a:r>
              <a:rPr lang="en-US" sz="4400" dirty="0" smtClean="0"/>
              <a:t>TEKNIK DIGITAL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95536" y="2060848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GENAP 2020/2021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E405FB-59C6-460E-8E94-92C48D8DB8E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43200" y="2286000"/>
          <a:ext cx="49911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Microsoft Drawing" r:id="rId3" imgW="4991040" imgH="3992400" progId="MSDraw">
                  <p:embed/>
                </p:oleObj>
              </mc:Choice>
              <mc:Fallback>
                <p:oleObj name="Microsoft Drawing" r:id="rId3" imgW="4991040" imgH="3992400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4991100" cy="3443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rgbClr val="FFFFFF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14400" y="7620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66" charset="0"/>
              </a:rPr>
              <a:t>SINYAL KONTINYU</a:t>
            </a:r>
            <a:endParaRPr lang="en-US" sz="3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50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22BE5C-F0F9-416D-8EA3-A02434121F09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14400" y="7620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i="1">
                <a:latin typeface="Comic Sans MS" pitchFamily="66" charset="0"/>
              </a:rPr>
              <a:t>SINYAL DISKRIT</a:t>
            </a:r>
            <a:endParaRPr lang="en-US" sz="3200">
              <a:latin typeface="Times New Roman" pitchFamily="18" charset="0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2743200" y="22098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Microsoft Drawing" r:id="rId3" imgW="5030640" imgH="7142040" progId="MSDraw">
                  <p:embed/>
                </p:oleObj>
              </mc:Choice>
              <mc:Fallback>
                <p:oleObj name="Microsoft Drawing" r:id="rId3" imgW="5030640" imgH="7142040" progId="MSDra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5029200" cy="3733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2700">
                        <a:solidFill>
                          <a:srgbClr val="FFFF00"/>
                        </a:solidFill>
                        <a:miter lim="800000"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560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E6C678-F3B8-4835-A3B7-045A559B44B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3124200" y="688975"/>
            <a:ext cx="2176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>
                <a:latin typeface="Comic Sans MS" pitchFamily="66" charset="0"/>
              </a:rPr>
              <a:t>DISKRIT</a:t>
            </a:r>
            <a:endParaRPr lang="en-US" sz="2800" b="1" i="1">
              <a:latin typeface="Comic Sans MS" pitchFamily="66" charset="0"/>
            </a:endParaRPr>
          </a:p>
        </p:txBody>
      </p:sp>
      <p:sp>
        <p:nvSpPr>
          <p:cNvPr id="41987" name="AutoShape 1027"/>
          <p:cNvSpPr>
            <a:spLocks noChangeArrowheads="1"/>
          </p:cNvSpPr>
          <p:nvPr/>
        </p:nvSpPr>
        <p:spPr bwMode="auto">
          <a:xfrm>
            <a:off x="4114800" y="1295400"/>
            <a:ext cx="381000" cy="533400"/>
          </a:xfrm>
          <a:prstGeom prst="downArrow">
            <a:avLst>
              <a:gd name="adj1" fmla="val 33333"/>
              <a:gd name="adj2" fmla="val 32323"/>
            </a:avLst>
          </a:prstGeom>
          <a:solidFill>
            <a:schemeClr val="tx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88" name="AutoShape 1028"/>
          <p:cNvSpPr>
            <a:spLocks noChangeArrowheads="1"/>
          </p:cNvSpPr>
          <p:nvPr/>
        </p:nvSpPr>
        <p:spPr bwMode="auto">
          <a:xfrm>
            <a:off x="3886200" y="28194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1905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89" name="Text Box 1029"/>
          <p:cNvSpPr txBox="1">
            <a:spLocks noChangeArrowheads="1"/>
          </p:cNvSpPr>
          <p:nvPr/>
        </p:nvSpPr>
        <p:spPr bwMode="auto">
          <a:xfrm>
            <a:off x="2133600" y="2057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Benar</a:t>
            </a:r>
          </a:p>
        </p:txBody>
      </p:sp>
      <p:sp>
        <p:nvSpPr>
          <p:cNvPr id="41990" name="Text Box 1030"/>
          <p:cNvSpPr txBox="1">
            <a:spLocks noChangeArrowheads="1"/>
          </p:cNvSpPr>
          <p:nvPr/>
        </p:nvSpPr>
        <p:spPr bwMode="auto">
          <a:xfrm>
            <a:off x="2133600" y="2667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mic Sans MS" pitchFamily="66" charset="0"/>
              </a:rPr>
              <a:t>True</a:t>
            </a:r>
            <a:endParaRPr lang="en-US" sz="2800" i="1">
              <a:latin typeface="Comic Sans MS" pitchFamily="66" charset="0"/>
            </a:endParaRPr>
          </a:p>
        </p:txBody>
      </p:sp>
      <p:sp>
        <p:nvSpPr>
          <p:cNvPr id="41991" name="Text Box 1031"/>
          <p:cNvSpPr txBox="1">
            <a:spLocks noChangeArrowheads="1"/>
          </p:cNvSpPr>
          <p:nvPr/>
        </p:nvSpPr>
        <p:spPr bwMode="auto">
          <a:xfrm>
            <a:off x="5029200" y="2667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i="1">
                <a:solidFill>
                  <a:schemeClr val="tx2"/>
                </a:solidFill>
                <a:latin typeface="Comic Sans MS" pitchFamily="66" charset="0"/>
              </a:rPr>
              <a:t>False</a:t>
            </a:r>
            <a:endParaRPr lang="en-US" sz="2800" i="1">
              <a:latin typeface="Comic Sans MS" pitchFamily="66" charset="0"/>
            </a:endParaRPr>
          </a:p>
        </p:txBody>
      </p:sp>
      <p:sp>
        <p:nvSpPr>
          <p:cNvPr id="41992" name="Text Box 1032"/>
          <p:cNvSpPr txBox="1">
            <a:spLocks noChangeArrowheads="1"/>
          </p:cNvSpPr>
          <p:nvPr/>
        </p:nvSpPr>
        <p:spPr bwMode="auto">
          <a:xfrm>
            <a:off x="5029200" y="2057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latin typeface="Comic Sans MS" pitchFamily="66" charset="0"/>
              </a:rPr>
              <a:t>Salah</a:t>
            </a:r>
            <a:endParaRPr lang="en-US" sz="2800" i="1">
              <a:latin typeface="Comic Sans MS" pitchFamily="66" charset="0"/>
            </a:endParaRPr>
          </a:p>
        </p:txBody>
      </p:sp>
      <p:sp>
        <p:nvSpPr>
          <p:cNvPr id="41993" name="AutoShape 1033"/>
          <p:cNvSpPr>
            <a:spLocks noChangeArrowheads="1"/>
          </p:cNvSpPr>
          <p:nvPr/>
        </p:nvSpPr>
        <p:spPr bwMode="auto">
          <a:xfrm>
            <a:off x="3886200" y="2209800"/>
            <a:ext cx="762000" cy="228600"/>
          </a:xfrm>
          <a:prstGeom prst="leftRightArrow">
            <a:avLst>
              <a:gd name="adj1" fmla="val 50000"/>
              <a:gd name="adj2" fmla="val 66667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94" name="AutoShape 1034"/>
          <p:cNvSpPr>
            <a:spLocks noChangeArrowheads="1"/>
          </p:cNvSpPr>
          <p:nvPr/>
        </p:nvSpPr>
        <p:spPr bwMode="auto">
          <a:xfrm>
            <a:off x="4114800" y="3429000"/>
            <a:ext cx="381000" cy="381000"/>
          </a:xfrm>
          <a:prstGeom prst="downArrow">
            <a:avLst>
              <a:gd name="adj1" fmla="val 33333"/>
              <a:gd name="adj2" fmla="val 23088"/>
            </a:avLst>
          </a:prstGeom>
          <a:solidFill>
            <a:schemeClr val="tx1"/>
          </a:solidFill>
          <a:ln w="381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95" name="AutoShape 1035"/>
          <p:cNvSpPr>
            <a:spLocks noChangeArrowheads="1"/>
          </p:cNvSpPr>
          <p:nvPr/>
        </p:nvSpPr>
        <p:spPr bwMode="auto">
          <a:xfrm>
            <a:off x="4038600" y="4800600"/>
            <a:ext cx="609600" cy="457200"/>
          </a:xfrm>
          <a:prstGeom prst="downArrow">
            <a:avLst>
              <a:gd name="adj1" fmla="val 33333"/>
              <a:gd name="adj2" fmla="val 23088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96" name="Text Box 1036"/>
          <p:cNvSpPr txBox="1">
            <a:spLocks noChangeArrowheads="1"/>
          </p:cNvSpPr>
          <p:nvPr/>
        </p:nvSpPr>
        <p:spPr bwMode="auto">
          <a:xfrm>
            <a:off x="3048000" y="40386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 i="1">
                <a:latin typeface="Comic Sans MS" pitchFamily="66" charset="0"/>
              </a:rPr>
              <a:t>BINER</a:t>
            </a:r>
            <a:endParaRPr lang="en-US" sz="2800" b="1" i="1">
              <a:latin typeface="Comic Sans MS" pitchFamily="66" charset="0"/>
            </a:endParaRPr>
          </a:p>
        </p:txBody>
      </p:sp>
      <p:sp>
        <p:nvSpPr>
          <p:cNvPr id="41997" name="Text Box 1037"/>
          <p:cNvSpPr txBox="1">
            <a:spLocks noChangeArrowheads="1"/>
          </p:cNvSpPr>
          <p:nvPr/>
        </p:nvSpPr>
        <p:spPr bwMode="auto">
          <a:xfrm>
            <a:off x="2743200" y="55245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i="1">
                <a:latin typeface="Comic Sans MS" pitchFamily="66" charset="0"/>
              </a:rPr>
              <a:t>“ </a:t>
            </a:r>
            <a:r>
              <a:rPr lang="en-US" sz="2800" b="1" i="1">
                <a:latin typeface="Comic Sans MS" pitchFamily="66" charset="0"/>
              </a:rPr>
              <a:t>0</a:t>
            </a:r>
            <a:r>
              <a:rPr lang="en-US" sz="2800" i="1">
                <a:latin typeface="Comic Sans MS" pitchFamily="66" charset="0"/>
              </a:rPr>
              <a:t> “   dan  “ 1 “</a:t>
            </a:r>
          </a:p>
        </p:txBody>
      </p:sp>
    </p:spTree>
    <p:extLst>
      <p:ext uri="{BB962C8B-B14F-4D97-AF65-F5344CB8AC3E}">
        <p14:creationId xmlns:p14="http://schemas.microsoft.com/office/powerpoint/2010/main" val="38535631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9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nimBg="1"/>
      <p:bldP spid="41988" grpId="0" animBg="1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nimBg="1"/>
      <p:bldP spid="41994" grpId="0" animBg="1"/>
      <p:bldP spid="41995" grpId="0" animBg="1"/>
      <p:bldP spid="41996" grpId="0" autoUpdateAnimBg="0"/>
      <p:bldP spid="419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29757A-F8C8-42F3-A1B8-C22F167E2C9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839788" y="2286000"/>
          <a:ext cx="3656012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Clip" r:id="rId3" imgW="4046400" imgH="3352320" progId="MS_ClipArt_Gallery.2">
                  <p:embed/>
                </p:oleObj>
              </mc:Choice>
              <mc:Fallback>
                <p:oleObj name="Clip" r:id="rId3" imgW="4046400" imgH="3352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286000"/>
                        <a:ext cx="3656012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7112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i="1">
                <a:latin typeface="Comic Sans MS" pitchFamily="66" charset="0"/>
              </a:rPr>
              <a:t>“ </a:t>
            </a:r>
            <a:r>
              <a:rPr lang="en-US" sz="4000" b="1" i="1">
                <a:latin typeface="Comic Sans MS" pitchFamily="66" charset="0"/>
              </a:rPr>
              <a:t>0</a:t>
            </a:r>
            <a:r>
              <a:rPr lang="en-US" sz="4000" i="1">
                <a:latin typeface="Comic Sans MS" pitchFamily="66" charset="0"/>
              </a:rPr>
              <a:t> “   dan  “ 1 “</a:t>
            </a:r>
          </a:p>
        </p:txBody>
      </p:sp>
      <p:sp>
        <p:nvSpPr>
          <p:cNvPr id="43012" name="Freeform 4"/>
          <p:cNvSpPr>
            <a:spLocks/>
          </p:cNvSpPr>
          <p:nvPr/>
        </p:nvSpPr>
        <p:spPr bwMode="auto">
          <a:xfrm>
            <a:off x="5257800" y="3581400"/>
            <a:ext cx="3276600" cy="990600"/>
          </a:xfrm>
          <a:custGeom>
            <a:avLst/>
            <a:gdLst>
              <a:gd name="T0" fmla="*/ 0 w 1632"/>
              <a:gd name="T1" fmla="*/ 2147483647 h 432"/>
              <a:gd name="T2" fmla="*/ 0 w 1632"/>
              <a:gd name="T3" fmla="*/ 0 h 432"/>
              <a:gd name="T4" fmla="*/ 2147483647 w 1632"/>
              <a:gd name="T5" fmla="*/ 0 h 432"/>
              <a:gd name="T6" fmla="*/ 2147483647 w 1632"/>
              <a:gd name="T7" fmla="*/ 2147483647 h 432"/>
              <a:gd name="T8" fmla="*/ 2147483647 w 1632"/>
              <a:gd name="T9" fmla="*/ 2147483647 h 432"/>
              <a:gd name="T10" fmla="*/ 2147483647 w 1632"/>
              <a:gd name="T11" fmla="*/ 0 h 432"/>
              <a:gd name="T12" fmla="*/ 2147483647 w 1632"/>
              <a:gd name="T13" fmla="*/ 0 h 432"/>
              <a:gd name="T14" fmla="*/ 2147483647 w 1632"/>
              <a:gd name="T15" fmla="*/ 2147483647 h 432"/>
              <a:gd name="T16" fmla="*/ 2147483647 w 1632"/>
              <a:gd name="T17" fmla="*/ 2147483647 h 432"/>
              <a:gd name="T18" fmla="*/ 2147483647 w 1632"/>
              <a:gd name="T19" fmla="*/ 0 h 432"/>
              <a:gd name="T20" fmla="*/ 2147483647 w 1632"/>
              <a:gd name="T21" fmla="*/ 0 h 432"/>
              <a:gd name="T22" fmla="*/ 2147483647 w 1632"/>
              <a:gd name="T23" fmla="*/ 2147483647 h 4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32"/>
              <a:gd name="T37" fmla="*/ 0 h 432"/>
              <a:gd name="T38" fmla="*/ 1632 w 1632"/>
              <a:gd name="T39" fmla="*/ 432 h 4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32" h="432">
                <a:moveTo>
                  <a:pt x="0" y="432"/>
                </a:moveTo>
                <a:lnTo>
                  <a:pt x="0" y="0"/>
                </a:lnTo>
                <a:lnTo>
                  <a:pt x="336" y="0"/>
                </a:lnTo>
                <a:lnTo>
                  <a:pt x="336" y="432"/>
                </a:lnTo>
                <a:lnTo>
                  <a:pt x="672" y="432"/>
                </a:lnTo>
                <a:lnTo>
                  <a:pt x="672" y="0"/>
                </a:lnTo>
                <a:lnTo>
                  <a:pt x="1008" y="0"/>
                </a:lnTo>
                <a:lnTo>
                  <a:pt x="1008" y="432"/>
                </a:lnTo>
                <a:lnTo>
                  <a:pt x="1344" y="432"/>
                </a:lnTo>
                <a:lnTo>
                  <a:pt x="1344" y="0"/>
                </a:lnTo>
                <a:lnTo>
                  <a:pt x="1632" y="0"/>
                </a:lnTo>
                <a:lnTo>
                  <a:pt x="1632" y="432"/>
                </a:lnTo>
              </a:path>
            </a:pathLst>
          </a:cu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81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9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93AA23F-2C83-4AC1-9AFC-4D6121C2A3D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24000" y="2209800"/>
            <a:ext cx="58674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50000"/>
              </a:spcBef>
            </a:pPr>
            <a:r>
              <a:rPr lang="en-US" sz="6000" i="1">
                <a:latin typeface="Comic Sans MS" pitchFamily="66" charset="0"/>
              </a:rPr>
              <a:t>MENGAPA HARUS DIGITAL ?</a:t>
            </a:r>
            <a:endParaRPr lang="en-US" sz="6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200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KEUNTUNGAN RANGKAIAN DIGITAL</a:t>
            </a:r>
            <a:endParaRPr lang="en-US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8163" y="2103438"/>
            <a:ext cx="8148637" cy="922337"/>
          </a:xfrm>
        </p:spPr>
        <p:txBody>
          <a:bodyPr/>
          <a:lstStyle/>
          <a:p>
            <a:pPr eaLnBrk="1" hangingPunct="1"/>
            <a:r>
              <a:rPr lang="en-US" sz="2200" b="1" i="1" smtClean="0">
                <a:latin typeface="Comic Sans MS" pitchFamily="66" charset="0"/>
              </a:rPr>
              <a:t>PERANCANGAN SISTEM DIGITAL MUDAH DILAKUKAN</a:t>
            </a:r>
            <a:endParaRPr lang="en-US" sz="2200" smtClean="0">
              <a:latin typeface="Comic Sans MS" pitchFamily="66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276649-E655-4120-B6BC-7C66EF07D5E3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1217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Comic Sans MS" pitchFamily="66" charset="0"/>
              </a:rPr>
              <a:t>PERANCANGAN SISTEM DIGITAL MUDAH DILAKUKAN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439988"/>
            <a:ext cx="8229600" cy="503237"/>
          </a:xfrm>
        </p:spPr>
        <p:txBody>
          <a:bodyPr/>
          <a:lstStyle/>
          <a:p>
            <a:pPr eaLnBrk="1" hangingPunct="1"/>
            <a:r>
              <a:rPr lang="en-US" sz="2100" i="1" smtClean="0">
                <a:latin typeface="Comic Sans MS" pitchFamily="66" charset="0"/>
              </a:rPr>
              <a:t>KOMPONEN TERDIRI DARI “SWITCH/KONTAK”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C4EAE1-C409-4658-8667-125B741BACC4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3505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i="1">
                <a:latin typeface="Comic Sans MS" pitchFamily="66" charset="0"/>
              </a:rPr>
              <a:t>BESAR TEGANGAN DAN ARUS TIDAK DIPENTINGKAN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09600" y="4724400"/>
            <a:ext cx="7848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i="1">
                <a:latin typeface="Comic Sans MS" pitchFamily="66" charset="0"/>
              </a:rPr>
              <a:t>ADA TEGANGAN ATAU ARUS - TIDAK ADA TEGANGAN ATAU ARUS</a:t>
            </a:r>
          </a:p>
        </p:txBody>
      </p:sp>
    </p:spTree>
    <p:extLst>
      <p:ext uri="{BB962C8B-B14F-4D97-AF65-F5344CB8AC3E}">
        <p14:creationId xmlns:p14="http://schemas.microsoft.com/office/powerpoint/2010/main" val="3347029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2" grpId="0" build="p" autoUpdateAnimBg="0"/>
      <p:bldP spid="2253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17</a:t>
            </a:fld>
            <a:endParaRPr lang="id-ID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8" t="43487" r="21232" b="41781"/>
          <a:stretch/>
        </p:blipFill>
        <p:spPr bwMode="auto">
          <a:xfrm>
            <a:off x="2123728" y="2483402"/>
            <a:ext cx="4958824" cy="188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6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KEUNTUNGAN RANGKAIAN DIGITAL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8163" y="2103438"/>
            <a:ext cx="8148637" cy="671512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sz="2000" i="1" smtClean="0">
              <a:latin typeface="Comic Sans MS" pitchFamily="66" charset="0"/>
            </a:endParaRP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8970F3-F518-4364-8D14-34240715513B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8013" y="36576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i="1">
                <a:latin typeface="Comic Sans MS" pitchFamily="66" charset="0"/>
              </a:rPr>
              <a:t>PENYIMPANAN INFORMASI RELATIF MUDAH</a:t>
            </a:r>
            <a:endParaRPr lang="en-US" sz="22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241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Comic Sans MS" pitchFamily="66" charset="0"/>
              </a:rPr>
              <a:t>PENYIMPANAN INFORMASI RELATIF MUDAH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9988"/>
            <a:ext cx="8229600" cy="31035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sz="2100" i="1" smtClean="0">
                <a:latin typeface="Comic Sans MS" pitchFamily="66" charset="0"/>
              </a:rPr>
              <a:t>ADA BEBERAPA JENIS KOMPONEN YANG DAPAT MENYIMPAN INFORMASI DIGITAL SELAMA KITA KEHENDAKI.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sz="2100" i="1" smtClean="0">
                <a:latin typeface="Comic Sans MS" pitchFamily="66" charset="0"/>
              </a:rPr>
              <a:t>PENGAMBILAN INFORMASI DAPAT DILAKUKAN KAPAN SAJA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BB1E41-36F7-4FCE-AB13-300BAFE5CC0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857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PERKENALAN</a:t>
            </a:r>
            <a:endParaRPr lang="id-ID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 smtClean="0"/>
          </a:p>
          <a:p>
            <a:r>
              <a:rPr lang="en-US" dirty="0" smtClean="0"/>
              <a:t>RPS (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Semester) MK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94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B5A7D-272D-4605-B827-C5BC300055B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26626" name="Picture 2" descr="http://previews.123rf.com/images/trebuchet/trebuchet0712/trebuchet071200001/2248671-a-data-storage-device-for-cameras-portable-sound-devices--Sto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18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KEUNTUNGAN RANGKAIAN DIGITAL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4213" y="2103438"/>
            <a:ext cx="8148637" cy="671512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sz="2000" i="1" smtClean="0">
              <a:latin typeface="Comic Sans MS" pitchFamily="66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1AFEDD-F80D-4942-8E75-BD59C2B12D57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84213" y="30480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5800" y="419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i="1">
                <a:latin typeface="Comic Sans MS" pitchFamily="66" charset="0"/>
              </a:rPr>
              <a:t>KETEPATAN DAN KETELITIAN LEBIH TINGGI</a:t>
            </a:r>
            <a:endParaRPr lang="en-US" sz="22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694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Comic Sans MS" pitchFamily="66" charset="0"/>
              </a:rPr>
              <a:t>KETEPATAN DAN KETELITIAN LEBIH TINGGI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87575"/>
            <a:ext cx="8229600" cy="17621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100" i="1" smtClean="0">
                <a:latin typeface="Comic Sans MS" pitchFamily="66" charset="0"/>
              </a:rPr>
              <a:t>PADA SISTEM ANALOG, KETEPATAN DAN KETELITIAN DIDAPAT DENGAN PEMAKAIAN KOMPONEN YANG LEBIH PRESISI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8577C8-E079-473A-8039-9973EDE3CAE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68313" y="43434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i="1">
                <a:latin typeface="Comic Sans MS" pitchFamily="66" charset="0"/>
              </a:rPr>
              <a:t>PADA SISTEM DIGITAL, KETEPATAN DAN KETELITIAN DIDAPAT DENGAN MENAMBAHKAN KOMPONEN YANG SAMA</a:t>
            </a:r>
          </a:p>
        </p:txBody>
      </p:sp>
    </p:spTree>
    <p:extLst>
      <p:ext uri="{BB962C8B-B14F-4D97-AF65-F5344CB8AC3E}">
        <p14:creationId xmlns:p14="http://schemas.microsoft.com/office/powerpoint/2010/main" val="8485049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55638"/>
            <a:ext cx="7772400" cy="6858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KEUNTUNGAN RANGKAIAN DIGITAL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55650" y="2103438"/>
            <a:ext cx="8148638" cy="503237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sz="2000" i="1" smtClean="0">
              <a:latin typeface="Comic Sans MS" pitchFamily="66" charset="0"/>
            </a:endParaRP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35EE7B-FDC7-4D0B-9F31-4FE2BE965D4C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62000" y="3124200"/>
            <a:ext cx="769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  <a:endParaRPr lang="en-US" sz="2000" i="1">
              <a:latin typeface="Comic Sans MS" pitchFamily="66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762000" y="37338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KETEPATAN DAN KETELITIAN LEBIH TINGGI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98513" y="46482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i="1">
                <a:latin typeface="Comic Sans MS" pitchFamily="66" charset="0"/>
              </a:rPr>
              <a:t>KERJA RANGKAIAN DIGITAL DAPAT DIPROGRAM</a:t>
            </a:r>
            <a:endParaRPr lang="en-US" sz="20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357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Comic Sans MS" pitchFamily="66" charset="0"/>
              </a:rPr>
              <a:t>KERJA RANGKAIAN DIGITAL DAPAT DIPROGRAM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74950"/>
            <a:ext cx="8229600" cy="24336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100" i="1" smtClean="0">
                <a:latin typeface="Comic Sans MS" pitchFamily="66" charset="0"/>
              </a:rPr>
              <a:t>KARENA KOMPONEN DIGITAL DAPAT MENYIMPAN INFORMASI DALAM JANGKA WAKTU LAMA, KERJA RANGKAIANNYA DAPAT PULA DISIMPAN DALAM BENTUK PROGRAM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D2B44-EC3D-427E-9D0D-B6590575747E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347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2150"/>
            <a:ext cx="7772400" cy="6858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KEUNTUNGAN RANGKAIAN DIGITAL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44538" y="2103438"/>
            <a:ext cx="8148637" cy="419100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431C29-A65A-4088-95DE-766993214400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62000" y="3048000"/>
            <a:ext cx="769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762000" y="3581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KETEPATAN DAN KETELITIAN LEBIH TINGGI</a:t>
            </a:r>
            <a:endParaRPr lang="en-US" sz="2000" i="1">
              <a:latin typeface="Comic Sans MS" pitchFamily="66" charset="0"/>
            </a:endParaRP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762000" y="41148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KERJA RANGKAIAN DIGITAL DAPAT DIPROGRAM</a:t>
            </a:r>
            <a:endParaRPr lang="en-US" sz="2000" i="1">
              <a:latin typeface="Comic Sans MS" pitchFamily="66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62000" y="48768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i="1">
                <a:latin typeface="Comic Sans MS" pitchFamily="66" charset="0"/>
              </a:rPr>
              <a:t>RANGKAIAN DIGITAL LEBIH TAHAN TERHADAP DERAU</a:t>
            </a:r>
            <a:endParaRPr lang="en-US" sz="22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87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Comic Sans MS" pitchFamily="66" charset="0"/>
              </a:rPr>
              <a:t>RANGKAIAN DIGITAL LEBIH TAHAN TERHADAP DERAU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9988"/>
            <a:ext cx="8229600" cy="30194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100" i="1" smtClean="0">
                <a:latin typeface="Comic Sans MS" pitchFamily="66" charset="0"/>
              </a:rPr>
              <a:t>KARENA ADA TIDAKNYA TEGANGAN ATAU ARUS LEBIH PENTING DARIPADA BESAR TEGANGAN/ARUS, MAKA RANGKAIAN DIGITAL LEBIH TAHAN TERHADAP PERUBAHAN TEGANGAN/ARUS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E8C62B-531F-4DC3-869E-BD2828446E8A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993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92150"/>
            <a:ext cx="7772400" cy="6096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KEUNTUNGAN RANGKAIAN DIGITAL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2514600"/>
            <a:ext cx="7696200" cy="457200"/>
          </a:xfrm>
        </p:spPr>
        <p:txBody>
          <a:bodyPr/>
          <a:lstStyle/>
          <a:p>
            <a:pPr eaLnBrk="1" hangingPunct="1"/>
            <a:r>
              <a:rPr lang="en-US" sz="2000" i="1" smtClean="0">
                <a:solidFill>
                  <a:srgbClr val="FF9999"/>
                </a:solidFill>
                <a:latin typeface="Comic Sans MS" pitchFamily="66" charset="0"/>
              </a:rPr>
              <a:t>PERANCANGAN SISTEM DIGITAL MUDAH DILAKUKAN</a:t>
            </a:r>
            <a:endParaRPr lang="en-US" sz="2000" i="1" smtClean="0">
              <a:latin typeface="Comic Sans MS" pitchFamily="66" charset="0"/>
            </a:endParaRP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60ABBFA-DD30-46F1-B24B-5CF4C4019BD0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38200" y="3124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PENYIMPANAN INFORMASI RELATIF MUDAH</a:t>
            </a:r>
            <a:endParaRPr lang="en-US" sz="2000" i="1">
              <a:latin typeface="Comic Sans MS" pitchFamily="66" charset="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838200" y="3733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KETEPATAN DAN KETELITIAN LEBIH TINGGI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838200" y="4267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KERJA RANGKAIAN DIGITAL DAPAT DIPROGRAM</a:t>
            </a:r>
            <a:endParaRPr lang="en-US" sz="2000" i="1">
              <a:latin typeface="Comic Sans MS" pitchFamily="66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838200" y="4876800"/>
            <a:ext cx="769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solidFill>
                  <a:srgbClr val="FF9999"/>
                </a:solidFill>
                <a:latin typeface="Comic Sans MS" pitchFamily="66" charset="0"/>
              </a:rPr>
              <a:t>RANGKAIAN DIGITAL LEBIH TAHAN TERHADAP DERAU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38200" y="55626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i="1">
                <a:latin typeface="Comic Sans MS" pitchFamily="66" charset="0"/>
              </a:rPr>
              <a:t>DIMENSI KOMPONEN DIGITAL MAKIN KECIL</a:t>
            </a:r>
          </a:p>
        </p:txBody>
      </p:sp>
    </p:spTree>
    <p:extLst>
      <p:ext uri="{BB962C8B-B14F-4D97-AF65-F5344CB8AC3E}">
        <p14:creationId xmlns:p14="http://schemas.microsoft.com/office/powerpoint/2010/main" val="1205151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3413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 smtClean="0">
                <a:latin typeface="Comic Sans MS" pitchFamily="66" charset="0"/>
              </a:rPr>
              <a:t>DIMENSI KOMPONEN DIGITAL MAKIN KECIL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2355850"/>
            <a:ext cx="7826375" cy="3019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100" i="1" smtClean="0">
                <a:latin typeface="Comic Sans MS" pitchFamily="66" charset="0"/>
              </a:rPr>
              <a:t>BERKAT KEMAJUAN TEKNOLOGI PEMBUATAN KOMPONEN ELEKTRONIKA, MAKIN BANYAK KOMPONEN DIGITAL YANG DIKEMAS DALAM BENTUK RANGKAIAN TERINTEGRASI (IC DIGITAL)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975F68-1D28-4D8B-938D-E73970D3AE0A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3835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29</a:t>
            </a:fld>
            <a:endParaRPr lang="id-ID"/>
          </a:p>
        </p:txBody>
      </p:sp>
      <p:pic>
        <p:nvPicPr>
          <p:cNvPr id="27650" name="Picture 2" descr="http://pulsasolusi.com/wp-content/uploads/2015/10/micro-sim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8" y="1556792"/>
            <a:ext cx="3220644" cy="230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https://indocropcircles.files.wordpress.com/2013/05/the-rfid-chip-666-01.jpg?w=300&amp;h=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61" y="3859052"/>
            <a:ext cx="3326515" cy="216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3" y="620688"/>
            <a:ext cx="7488832" cy="57094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25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71800"/>
            <a:ext cx="7772400" cy="19812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ADAKAH KELEMAHAN RANGKAIAN DIGITAL ?</a:t>
            </a:r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ABB5E4-DA2B-466F-9B5F-7DE20BCE337E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90800" y="457200"/>
          <a:ext cx="3848100" cy="547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Clip" r:id="rId3" imgW="3848040" imgH="5478120" progId="MS_ClipArt_Gallery.2">
                  <p:embed/>
                </p:oleObj>
              </mc:Choice>
              <mc:Fallback>
                <p:oleObj name="Clip" r:id="rId3" imgW="3848040" imgH="54781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3848100" cy="547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67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92150"/>
            <a:ext cx="7772400" cy="685800"/>
          </a:xfrm>
        </p:spPr>
        <p:txBody>
          <a:bodyPr/>
          <a:lstStyle/>
          <a:p>
            <a:pPr eaLnBrk="1" hangingPunct="1"/>
            <a:r>
              <a:rPr lang="en-US" sz="2900" smtClean="0">
                <a:latin typeface="Comic Sans MS" pitchFamily="66" charset="0"/>
              </a:rPr>
              <a:t>KELEMAHAN RANGKAIAN DIGITAL</a:t>
            </a: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286000"/>
            <a:ext cx="8305800" cy="762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i="1" smtClean="0">
                <a:latin typeface="Comic Sans MS" pitchFamily="66" charset="0"/>
              </a:rPr>
              <a:t>BESARAN ALAM UMUMNYA MERUPAKAN BESARAN ANALOG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D269358-E3A4-4B58-BF5F-901118A20CE8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57200" y="3048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latin typeface="Comic Sans MS" pitchFamily="66" charset="0"/>
              </a:rPr>
              <a:t>MANUSIA (TANPA SADAR) MELAKUKAN PENDEKATAN DISKRIT TERHADAP NILAI-NILAI ANALOG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57200" y="4114800"/>
            <a:ext cx="830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i="1">
                <a:latin typeface="Comic Sans MS" pitchFamily="66" charset="0"/>
              </a:rPr>
              <a:t>TERUTAMA PADA TAHAP AWAL DAN TAHAP AKHIR DARI RANGKAIAN DIGITAL, DI MANA BESARAN-BESARAN ANALOG HARUS DIUBAH MENJADI BESARAN DIGITAL PADA TAHAP AWAL, DAN SEBALIKNYA PADA TAHAP AKHIR</a:t>
            </a:r>
          </a:p>
        </p:txBody>
      </p:sp>
    </p:spTree>
    <p:extLst>
      <p:ext uri="{BB962C8B-B14F-4D97-AF65-F5344CB8AC3E}">
        <p14:creationId xmlns:p14="http://schemas.microsoft.com/office/powerpoint/2010/main" val="27258005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45" grpId="0" autoUpdateAnimBg="0"/>
      <p:bldP spid="3584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32</a:t>
            </a:fld>
            <a:endParaRPr lang="id-ID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0" r="27604" b="6250"/>
          <a:stretch/>
        </p:blipFill>
        <p:spPr bwMode="auto">
          <a:xfrm>
            <a:off x="19422" y="620688"/>
            <a:ext cx="4480570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88" r="29722" b="6251"/>
          <a:stretch/>
        </p:blipFill>
        <p:spPr bwMode="auto">
          <a:xfrm>
            <a:off x="4618689" y="586460"/>
            <a:ext cx="3913751" cy="52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d-ID" smtClean="0"/>
              <a:t>Aljabar Boolean dan Rangkaian Logika|S1 TT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675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000" dirty="0"/>
              <a:t>Brown, Stephen, </a:t>
            </a:r>
            <a:r>
              <a:rPr lang="es-ES" sz="2000" dirty="0" err="1"/>
              <a:t>Zvonko</a:t>
            </a:r>
            <a:r>
              <a:rPr lang="es-ES" sz="2000" dirty="0"/>
              <a:t> </a:t>
            </a:r>
            <a:r>
              <a:rPr lang="es-ES" sz="2000" dirty="0" err="1"/>
              <a:t>Vranesic</a:t>
            </a:r>
            <a:r>
              <a:rPr lang="es-ES" sz="2000" dirty="0"/>
              <a:t>, Fundamentals of Digital </a:t>
            </a:r>
            <a:r>
              <a:rPr lang="es-ES" sz="2000" dirty="0" err="1"/>
              <a:t>Logic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VHDL </a:t>
            </a:r>
            <a:r>
              <a:rPr lang="es-ES" sz="2000" dirty="0" err="1"/>
              <a:t>Design</a:t>
            </a:r>
            <a:r>
              <a:rPr lang="es-ES" sz="2000" dirty="0"/>
              <a:t>, McGraw-Hill, 2003, Toronto.</a:t>
            </a:r>
            <a:endParaRPr lang="en-US" sz="2000" dirty="0"/>
          </a:p>
          <a:p>
            <a:r>
              <a:rPr lang="es-ES" sz="2000" dirty="0" err="1"/>
              <a:t>Tinder</a:t>
            </a:r>
            <a:r>
              <a:rPr lang="es-ES" sz="2000" dirty="0"/>
              <a:t>, Richard F., Digital </a:t>
            </a:r>
            <a:r>
              <a:rPr lang="es-ES" sz="2000" dirty="0" err="1"/>
              <a:t>Engineering</a:t>
            </a:r>
            <a:r>
              <a:rPr lang="es-ES" sz="2000" dirty="0"/>
              <a:t> </a:t>
            </a:r>
            <a:r>
              <a:rPr lang="es-ES" sz="2000" dirty="0" err="1"/>
              <a:t>Design</a:t>
            </a:r>
            <a:r>
              <a:rPr lang="es-ES" sz="2000" dirty="0"/>
              <a:t>, Prentice-Hall International </a:t>
            </a:r>
            <a:r>
              <a:rPr lang="es-ES" sz="2000" dirty="0" err="1"/>
              <a:t>Editions</a:t>
            </a:r>
            <a:r>
              <a:rPr lang="es-ES" sz="2000" dirty="0"/>
              <a:t>, 2000</a:t>
            </a:r>
            <a:r>
              <a:rPr lang="es-ES" sz="2000" dirty="0" smtClean="0"/>
              <a:t>.</a:t>
            </a:r>
          </a:p>
          <a:p>
            <a:r>
              <a:rPr lang="es-ES" sz="2000" dirty="0"/>
              <a:t>t</a:t>
            </a:r>
            <a:r>
              <a:rPr lang="es-ES" sz="2000" dirty="0" smtClean="0"/>
              <a:t>inkercad.com</a:t>
            </a:r>
            <a:endParaRPr lang="es-ES" sz="20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5</a:t>
            </a:fld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54613"/>
            <a:ext cx="2376384" cy="295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935" y="3354613"/>
            <a:ext cx="2248648" cy="2954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3501008"/>
            <a:ext cx="2884764" cy="10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6</a:t>
            </a:fld>
            <a:endParaRPr lang="id-ID"/>
          </a:p>
        </p:txBody>
      </p:sp>
      <p:pic>
        <p:nvPicPr>
          <p:cNvPr id="6146" name="Picture 2" descr="http://www.rustamaji.net/sites/rustamajinet/files/alarm%20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3960440" cy="257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3.bp.blogspot.com/-xRYEcyp-fS0/UFKj3sx06VI/AAAAAAAAATY/n-kaTI1oKtY/s1600/digital+vs+analo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4254727" cy="23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4.bp.blogspot.com/-k6RSBdkgkBA/UEysPJQxnWI/AAAAAAAAASg/LspVB7gIe7Y/s1600/Graphic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10748"/>
            <a:ext cx="5379731" cy="14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6" t="41667" r="22108" b="18750"/>
          <a:stretch>
            <a:fillRect/>
          </a:stretch>
        </p:blipFill>
        <p:spPr bwMode="auto">
          <a:xfrm>
            <a:off x="533400" y="381000"/>
            <a:ext cx="5105400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31250" r="26793" b="12500"/>
          <a:stretch>
            <a:fillRect/>
          </a:stretch>
        </p:blipFill>
        <p:spPr bwMode="auto">
          <a:xfrm>
            <a:off x="6248400" y="581025"/>
            <a:ext cx="20574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6" t="36458" r="22475" b="17708"/>
          <a:stretch>
            <a:fillRect/>
          </a:stretch>
        </p:blipFill>
        <p:spPr bwMode="auto">
          <a:xfrm>
            <a:off x="6248400" y="4241800"/>
            <a:ext cx="26670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86" t="31250" r="22475" b="13542"/>
          <a:stretch>
            <a:fillRect/>
          </a:stretch>
        </p:blipFill>
        <p:spPr bwMode="auto">
          <a:xfrm>
            <a:off x="2971800" y="4191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62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44613" y="692150"/>
            <a:ext cx="5002212" cy="9112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Comic Sans MS" pitchFamily="66" charset="0"/>
                <a:ea typeface="+mj-ea"/>
                <a:cs typeface="+mj-cs"/>
              </a:rPr>
              <a:t>DIGITAL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070100" y="2590800"/>
          <a:ext cx="808038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lip" r:id="rId3" imgW="1295640" imgH="3934080" progId="MS_ClipArt_Gallery.2">
                  <p:embed/>
                </p:oleObj>
              </mc:Choice>
              <mc:Fallback>
                <p:oleObj name="Clip" r:id="rId3" imgW="1295640" imgH="393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2590800"/>
                        <a:ext cx="808038" cy="254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330700" y="2187575"/>
            <a:ext cx="298450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600" i="1">
                <a:latin typeface="Comic Sans MS" pitchFamily="66" charset="0"/>
              </a:rPr>
              <a:t>Pulsa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600" i="1">
                <a:latin typeface="Comic Sans MS" pitchFamily="66" charset="0"/>
              </a:rPr>
              <a:t>“0” dan “1”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600" i="1">
                <a:latin typeface="Comic Sans MS" pitchFamily="66" charset="0"/>
              </a:rPr>
              <a:t>Digit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600" i="1">
                <a:latin typeface="Comic Sans MS" pitchFamily="66" charset="0"/>
              </a:rPr>
              <a:t>Biner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600" i="1">
                <a:latin typeface="Comic Sans MS" pitchFamily="66" charset="0"/>
              </a:rPr>
              <a:t>Bit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sz="2600" i="1">
                <a:latin typeface="Comic Sans MS" pitchFamily="66" charset="0"/>
              </a:rPr>
              <a:t>Numerik</a:t>
            </a:r>
          </a:p>
        </p:txBody>
      </p:sp>
    </p:spTree>
    <p:extLst>
      <p:ext uri="{BB962C8B-B14F-4D97-AF65-F5344CB8AC3E}">
        <p14:creationId xmlns:p14="http://schemas.microsoft.com/office/powerpoint/2010/main" val="19269405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956674-6F57-4EB5-990B-8088E4611FBA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14400" y="14478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i="1">
                <a:latin typeface="Comic Sans MS" pitchFamily="66" charset="0"/>
              </a:rPr>
              <a:t>ANALOG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91200" y="14478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i="1">
                <a:latin typeface="Comic Sans MS" pitchFamily="66" charset="0"/>
              </a:rPr>
              <a:t>DIGITAL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5800" y="4724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i="1">
                <a:latin typeface="Comic Sans MS" pitchFamily="66" charset="0"/>
              </a:rPr>
              <a:t>KONTINYU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867400" y="4724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600" i="1">
                <a:latin typeface="Comic Sans MS" pitchFamily="66" charset="0"/>
              </a:rPr>
              <a:t>DISKRIT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6629400" y="2590800"/>
            <a:ext cx="838200" cy="1447800"/>
          </a:xfrm>
          <a:prstGeom prst="downArrow">
            <a:avLst>
              <a:gd name="adj1" fmla="val 50000"/>
              <a:gd name="adj2" fmla="val 43182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1752600" y="2590800"/>
            <a:ext cx="838200" cy="1524000"/>
          </a:xfrm>
          <a:prstGeom prst="downArrow">
            <a:avLst>
              <a:gd name="adj1" fmla="val 50000"/>
              <a:gd name="adj2" fmla="val 45455"/>
            </a:avLst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3962400" y="4800600"/>
            <a:ext cx="1600200" cy="381000"/>
          </a:xfrm>
          <a:prstGeom prst="leftRightArrow">
            <a:avLst>
              <a:gd name="adj1" fmla="val 50000"/>
              <a:gd name="adj2" fmla="val 84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>
            <a:off x="3886200" y="1524000"/>
            <a:ext cx="1600200" cy="381000"/>
          </a:xfrm>
          <a:prstGeom prst="leftRightArrow">
            <a:avLst>
              <a:gd name="adj1" fmla="val 50000"/>
              <a:gd name="adj2" fmla="val 84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300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292</TotalTime>
  <Words>470</Words>
  <Application>Microsoft Office PowerPoint</Application>
  <PresentationFormat>On-screen Show (4:3)</PresentationFormat>
  <Paragraphs>111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Arial</vt:lpstr>
      <vt:lpstr>Calibri</vt:lpstr>
      <vt:lpstr>Comic Sans MS</vt:lpstr>
      <vt:lpstr>Times New Roman</vt:lpstr>
      <vt:lpstr>Wingdings</vt:lpstr>
      <vt:lpstr>Theme TekDig</vt:lpstr>
      <vt:lpstr>Clip</vt:lpstr>
      <vt:lpstr>Microsoft Drawing</vt:lpstr>
      <vt:lpstr>TEKNIK DIGITAL</vt:lpstr>
      <vt:lpstr>PERKENALAN</vt:lpstr>
      <vt:lpstr>PowerPoint Presentation</vt:lpstr>
      <vt:lpstr>RPS</vt:lpstr>
      <vt:lpstr>Daftar Pustaka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KEUNTUNGAN RANGKAIAN DIGITAL</vt:lpstr>
      <vt:lpstr>PERANCANGAN SISTEM DIGITAL MUDAH DILAKUKAN</vt:lpstr>
      <vt:lpstr>PowerPoint Presentation</vt:lpstr>
      <vt:lpstr>KEUNTUNGAN RANGKAIAN DIGITAL</vt:lpstr>
      <vt:lpstr>PENYIMPANAN INFORMASI RELATIF MUDAH</vt:lpstr>
      <vt:lpstr>PowerPoint Presentation</vt:lpstr>
      <vt:lpstr>KEUNTUNGAN RANGKAIAN DIGITAL</vt:lpstr>
      <vt:lpstr>KETEPATAN DAN KETELITIAN LEBIH TINGGI</vt:lpstr>
      <vt:lpstr>KEUNTUNGAN RANGKAIAN DIGITAL</vt:lpstr>
      <vt:lpstr>KERJA RANGKAIAN DIGITAL DAPAT DIPROGRAM</vt:lpstr>
      <vt:lpstr>KEUNTUNGAN RANGKAIAN DIGITAL</vt:lpstr>
      <vt:lpstr>RANGKAIAN DIGITAL LEBIH TAHAN TERHADAP DERAU</vt:lpstr>
      <vt:lpstr>KEUNTUNGAN RANGKAIAN DIGITAL</vt:lpstr>
      <vt:lpstr>DIMENSI KOMPONEN DIGITAL MAKIN KECIL</vt:lpstr>
      <vt:lpstr>PowerPoint Presentation</vt:lpstr>
      <vt:lpstr>ADAKAH KELEMAHAN RANGKAIAN DIGITAL ?</vt:lpstr>
      <vt:lpstr>KELEMAHAN RANGKAIAN DIGITAL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RADITIANA PATMASARI</cp:lastModifiedBy>
  <cp:revision>19</cp:revision>
  <dcterms:created xsi:type="dcterms:W3CDTF">2016-08-16T08:15:10Z</dcterms:created>
  <dcterms:modified xsi:type="dcterms:W3CDTF">2021-02-16T02:25:12Z</dcterms:modified>
</cp:coreProperties>
</file>