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12" r:id="rId2"/>
    <p:sldId id="303" r:id="rId3"/>
    <p:sldId id="305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6" r:id="rId16"/>
    <p:sldId id="307" r:id="rId17"/>
    <p:sldId id="308" r:id="rId18"/>
    <p:sldId id="309" r:id="rId19"/>
    <p:sldId id="310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t>16/02/2021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9F42D-8753-4F53-BA3E-ADF22F95ECD0}" type="slidenum">
              <a:rPr lang="en-US"/>
              <a:pPr/>
              <a:t>19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-725" r="25466" b="16217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 smtClean="0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 smtClean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323528" y="2105962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 smtClean="0">
                <a:ea typeface="ＭＳ Ｐゴシック" pitchFamily="34" charset="-128"/>
              </a:rPr>
              <a:t>FEH2H3 | 2016/2017</a:t>
            </a:r>
            <a:endParaRPr lang="de-DE" altLang="id-ID" sz="1800" dirty="0" smtClean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138" y="1155999"/>
            <a:ext cx="6734175" cy="904849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Aljabar Boolean dan Rangkaian Logika</a:t>
            </a:r>
            <a:endParaRPr lang="en-US" dirty="0"/>
          </a:p>
        </p:txBody>
      </p:sp>
      <p:pic>
        <p:nvPicPr>
          <p:cNvPr id="1026" name="Picture 2" descr="C:\Users\X60\Pictures\Boolean_chaos_3node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57" y="4005064"/>
            <a:ext cx="2092373" cy="1569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60\Pictures\logicBG3.gif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b="31731"/>
          <a:stretch/>
        </p:blipFill>
        <p:spPr bwMode="auto">
          <a:xfrm>
            <a:off x="7023304" y="4089886"/>
            <a:ext cx="179716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60\Pictures\venn-logic1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8" y="2564904"/>
            <a:ext cx="37917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X60\Pictures\boolean-xy+xz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58" y="5589240"/>
            <a:ext cx="3637206" cy="10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3F81F0-90AB-4285-B482-509BEB9F8B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4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 smtClean="0"/>
              <a:t>Aljabar Boolean dan Rangkaian Logika|S1 TT</a:t>
            </a:r>
            <a:endParaRPr lang="id-ID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pic>
        <p:nvPicPr>
          <p:cNvPr id="9" name="Picture 11" descr="C:\Palugada Team\Tugas Akhir\images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2"/>
          <a:stretch/>
        </p:blipFill>
        <p:spPr bwMode="auto">
          <a:xfrm>
            <a:off x="8361321" y="341313"/>
            <a:ext cx="531159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790412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3528" y="1124744"/>
            <a:ext cx="6734175" cy="904849"/>
          </a:xfrm>
        </p:spPr>
        <p:txBody>
          <a:bodyPr/>
          <a:lstStyle/>
          <a:p>
            <a:r>
              <a:rPr lang="en-US" sz="4400" dirty="0" smtClean="0"/>
              <a:t>TEKNIK DIGITAL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395536" y="206084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GENAP 2020/2021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4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Selisih (</a:t>
            </a:r>
            <a:r>
              <a:rPr lang="en-US" b="1" i="1"/>
              <a:t>difference</a:t>
            </a:r>
            <a:r>
              <a:rPr lang="en-US" b="1"/>
              <a:t>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err="1"/>
              <a:t>Notasi</a:t>
            </a:r>
            <a:r>
              <a:rPr lang="en-US" sz="2800" dirty="0"/>
              <a:t> : </a:t>
            </a:r>
            <a:r>
              <a:rPr lang="en-US" sz="2800" i="1" dirty="0"/>
              <a:t>A</a:t>
            </a:r>
            <a:r>
              <a:rPr lang="en-US" sz="2800" dirty="0"/>
              <a:t> – </a:t>
            </a:r>
            <a:r>
              <a:rPr lang="en-US" sz="2800" i="1" dirty="0"/>
              <a:t>B</a:t>
            </a:r>
            <a:r>
              <a:rPr lang="en-US" sz="2800" dirty="0"/>
              <a:t> = {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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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} =  A </a:t>
            </a:r>
            <a:r>
              <a:rPr lang="en-US" sz="2800" dirty="0">
                <a:sym typeface="Symbol" pitchFamily="18" charset="2"/>
              </a:rPr>
              <a:t></a:t>
            </a:r>
            <a:r>
              <a:rPr lang="en-US" sz="2800" dirty="0"/>
              <a:t>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b="1" dirty="0"/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/>
              <a:t>Contoh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(i)  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= { 1, 2, 3, ..., 10 }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B </a:t>
            </a:r>
            <a:r>
              <a:rPr lang="en-US" sz="2400" dirty="0"/>
              <a:t>= { 2, 4, 6, 8, 10 },  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– </a:t>
            </a:r>
            <a:r>
              <a:rPr lang="en-US" sz="2400" i="1" dirty="0"/>
              <a:t>B</a:t>
            </a:r>
            <a:r>
              <a:rPr lang="en-US" sz="2400" dirty="0"/>
              <a:t> = { 1, 3, 5, 7, 9 }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– </a:t>
            </a:r>
            <a:r>
              <a:rPr lang="en-US" sz="2400" i="1" dirty="0"/>
              <a:t>A</a:t>
            </a:r>
            <a:r>
              <a:rPr lang="en-US" sz="2400" dirty="0"/>
              <a:t> = </a:t>
            </a:r>
            <a:r>
              <a:rPr lang="en-US" sz="2400" dirty="0">
                <a:sym typeface="Symbol" pitchFamily="18" charset="2"/>
              </a:rPr>
              <a:t></a:t>
            </a:r>
            <a:r>
              <a:rPr lang="en-US" sz="2400" dirty="0"/>
              <a:t>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(ii)  {1, 3, 5} – {1, 2, 3} = {5}, </a:t>
            </a:r>
            <a:r>
              <a:rPr lang="en-US" sz="2400" dirty="0" err="1"/>
              <a:t>tetapi</a:t>
            </a:r>
            <a:r>
              <a:rPr lang="en-US" sz="2400" dirty="0"/>
              <a:t> {1, 2, 3} – {1, 3, 5} = {2}</a:t>
            </a:r>
          </a:p>
          <a:p>
            <a:pPr marL="533400" indent="-53340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060848"/>
            <a:ext cx="240982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857665"/>
              </p:ext>
            </p:extLst>
          </p:nvPr>
        </p:nvGraphicFramePr>
        <p:xfrm>
          <a:off x="6948264" y="1556792"/>
          <a:ext cx="2905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4" imgW="177646" imgH="241091" progId="Equation.3">
                  <p:embed/>
                </p:oleObj>
              </mc:Choice>
              <mc:Fallback>
                <p:oleObj name="Equation" r:id="rId4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556792"/>
                        <a:ext cx="290513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195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Beda Setangkup (</a:t>
            </a:r>
            <a:r>
              <a:rPr lang="en-US" sz="3600" b="1" i="1"/>
              <a:t>Symmetric Difference</a:t>
            </a:r>
            <a:r>
              <a:rPr lang="en-US" sz="3600" b="1"/>
              <a:t>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err="1"/>
              <a:t>Notasi</a:t>
            </a:r>
            <a:r>
              <a:rPr lang="en-US" sz="2400" dirty="0"/>
              <a:t>: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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= (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) – (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) = (</a:t>
            </a:r>
            <a:r>
              <a:rPr lang="en-US" sz="2400" i="1" dirty="0"/>
              <a:t>A</a:t>
            </a:r>
            <a:r>
              <a:rPr lang="en-US" sz="2400" dirty="0"/>
              <a:t> – </a:t>
            </a:r>
            <a:r>
              <a:rPr lang="en-US" sz="2400" i="1" dirty="0"/>
              <a:t>B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(</a:t>
            </a:r>
            <a:r>
              <a:rPr lang="en-US" sz="2400" i="1" dirty="0"/>
              <a:t>B</a:t>
            </a:r>
            <a:r>
              <a:rPr lang="en-US" sz="2400" dirty="0"/>
              <a:t> – </a:t>
            </a:r>
            <a:r>
              <a:rPr lang="en-US" sz="2400" i="1" dirty="0"/>
              <a:t>A</a:t>
            </a:r>
            <a:r>
              <a:rPr lang="en-US" sz="2400" dirty="0"/>
              <a:t>)</a:t>
            </a:r>
            <a:endParaRPr lang="en-US" sz="2400" b="1" dirty="0"/>
          </a:p>
          <a:p>
            <a:pPr>
              <a:buFont typeface="Wingdings" pitchFamily="2" charset="2"/>
              <a:buNone/>
            </a:pPr>
            <a:endParaRPr lang="en-US" sz="2400" b="1" dirty="0"/>
          </a:p>
          <a:p>
            <a:pPr>
              <a:buFont typeface="Wingdings" pitchFamily="2" charset="2"/>
              <a:buNone/>
            </a:pPr>
            <a:endParaRPr lang="en-US" sz="2800" b="1" dirty="0"/>
          </a:p>
          <a:p>
            <a:pPr>
              <a:buFont typeface="Wingdings" pitchFamily="2" charset="2"/>
              <a:buNone/>
            </a:pPr>
            <a:endParaRPr lang="en-US" sz="2800" b="1" dirty="0"/>
          </a:p>
          <a:p>
            <a:pPr>
              <a:buFont typeface="Wingdings" pitchFamily="2" charset="2"/>
              <a:buNone/>
            </a:pPr>
            <a:r>
              <a:rPr lang="en-US" sz="2800" b="1" dirty="0" err="1"/>
              <a:t>Contoh</a:t>
            </a:r>
            <a:r>
              <a:rPr lang="en-US" sz="2800" b="1" dirty="0"/>
              <a:t>  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= { 2, 4, 6 }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= { 2, 3, 5 },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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= { 3, 4, 5, 6 }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060848"/>
            <a:ext cx="24479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619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/>
              <a:t>Beda Setangkup (</a:t>
            </a:r>
            <a:r>
              <a:rPr lang="en-US" sz="4000" b="1" i="1"/>
              <a:t>Symmetric Difference</a:t>
            </a:r>
            <a:r>
              <a:rPr lang="en-US" sz="4000" b="1"/>
              <a:t>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Contoh </a:t>
            </a:r>
          </a:p>
          <a:p>
            <a:pPr marL="660400" indent="-660400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Misalkan </a:t>
            </a:r>
          </a:p>
          <a:p>
            <a:pPr marL="660400" indent="-660400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U = himpunan mahasiswa</a:t>
            </a:r>
            <a:endParaRPr lang="en-US" sz="2400" i="1"/>
          </a:p>
          <a:p>
            <a:pPr marL="660400" indent="-660400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/>
              <a:t>P</a:t>
            </a:r>
            <a:r>
              <a:rPr lang="en-US" sz="2400"/>
              <a:t> = himpunan mahasiswa yang nilai ujian UTS di atas 80</a:t>
            </a:r>
            <a:endParaRPr lang="en-US" sz="2400" i="1"/>
          </a:p>
          <a:p>
            <a:pPr marL="660400" indent="-660400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/>
              <a:t>Q</a:t>
            </a:r>
            <a:r>
              <a:rPr lang="en-US" sz="2400"/>
              <a:t> = himpunan mahasiswa yang nilain ujian UAS di atas 80</a:t>
            </a:r>
          </a:p>
          <a:p>
            <a:pPr marL="660400" indent="-660400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Seorang mahasiswa mendapat nilai A jika nilai UTS dan nilai UAS keduanya di atas 80, mendapat nilai B jika salah satu ujian di atas 80, dan mendapat nilai C jika kedua ujian di bawah 80. </a:t>
            </a:r>
          </a:p>
          <a:p>
            <a:pPr marL="660400" indent="-660400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“Semua mahasiswa yang mendapat nilai A” : </a:t>
            </a:r>
            <a:r>
              <a:rPr lang="en-US" sz="2400" i="1"/>
              <a:t>P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</a:t>
            </a:r>
            <a:r>
              <a:rPr lang="en-US" sz="2400"/>
              <a:t> </a:t>
            </a:r>
            <a:r>
              <a:rPr lang="en-US" sz="2400" i="1"/>
              <a:t>Q</a:t>
            </a:r>
            <a:endParaRPr lang="en-US" sz="2400"/>
          </a:p>
          <a:p>
            <a:pPr marL="660400" indent="-660400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“Semua mahasiswa yang mendapat nilai B” : </a:t>
            </a:r>
            <a:r>
              <a:rPr lang="en-US" sz="2400" i="1"/>
              <a:t>P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</a:t>
            </a:r>
            <a:r>
              <a:rPr lang="en-US" sz="2400"/>
              <a:t> </a:t>
            </a:r>
            <a:r>
              <a:rPr lang="en-US" sz="2400" i="1"/>
              <a:t>Q</a:t>
            </a:r>
            <a:endParaRPr lang="en-US" sz="2400"/>
          </a:p>
          <a:p>
            <a:pPr marL="660400" indent="-660400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“Semua mahasiswa yang mendapat nilai C” : U – (</a:t>
            </a:r>
            <a:r>
              <a:rPr lang="en-US" sz="2400" i="1"/>
              <a:t>P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</a:t>
            </a:r>
            <a:r>
              <a:rPr lang="en-US" sz="2400"/>
              <a:t> </a:t>
            </a:r>
            <a:r>
              <a:rPr lang="en-US" sz="2400" i="1"/>
              <a:t>Q</a:t>
            </a:r>
            <a:r>
              <a:rPr lang="en-US" sz="2400"/>
              <a:t>)	 </a:t>
            </a:r>
          </a:p>
        </p:txBody>
      </p:sp>
    </p:spTree>
    <p:extLst>
      <p:ext uri="{BB962C8B-B14F-4D97-AF65-F5344CB8AC3E}">
        <p14:creationId xmlns:p14="http://schemas.microsoft.com/office/powerpoint/2010/main" val="3166664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/>
              <a:t>Beda Setangkup (</a:t>
            </a:r>
            <a:r>
              <a:rPr lang="en-US" sz="4000" b="1" i="1"/>
              <a:t>Symmetric Difference</a:t>
            </a:r>
            <a:r>
              <a:rPr lang="en-US" sz="4000" b="1"/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b="1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TEOREMA:  </a:t>
            </a:r>
            <a:r>
              <a:rPr lang="en-US"/>
              <a:t>Beda setangkup memenuhi sifat-sifat berikut:</a:t>
            </a:r>
            <a:endParaRPr lang="en-US" b="1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(a)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 = 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/>
              <a:t> 	 (hukum komutatif)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(b) (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 )</a:t>
            </a:r>
            <a:r>
              <a:rPr lang="en-US" i="1"/>
              <a:t> 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 =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 (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 )	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                                      (hukum asosiatif)</a:t>
            </a:r>
          </a:p>
        </p:txBody>
      </p:sp>
    </p:spTree>
    <p:extLst>
      <p:ext uri="{BB962C8B-B14F-4D97-AF65-F5344CB8AC3E}">
        <p14:creationId xmlns:p14="http://schemas.microsoft.com/office/powerpoint/2010/main" val="418061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Hukum-hukum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14</a:t>
            </a:fld>
            <a:endParaRPr lang="id-ID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97" y="2492896"/>
            <a:ext cx="8886807" cy="28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4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Hukum-hukum Himpunan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238625"/>
          </a:xfrm>
        </p:spPr>
        <p:txBody>
          <a:bodyPr/>
          <a:lstStyle/>
          <a:p>
            <a:r>
              <a:rPr lang="en-US" sz="2800"/>
              <a:t>Hukum identitas:	</a:t>
            </a:r>
          </a:p>
          <a:p>
            <a:pPr lvl="1"/>
            <a:r>
              <a:rPr lang="en-US" sz="2400" i="1"/>
              <a:t>A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</a:t>
            </a:r>
            <a:r>
              <a:rPr lang="en-US" sz="2400"/>
              <a:t>  </a:t>
            </a:r>
            <a:r>
              <a:rPr lang="en-US" sz="2400">
                <a:cs typeface="Arial" charset="0"/>
              </a:rPr>
              <a:t>Ø </a:t>
            </a:r>
            <a:r>
              <a:rPr lang="en-US" sz="2400"/>
              <a:t>= </a:t>
            </a:r>
            <a:r>
              <a:rPr lang="en-US" sz="2400" i="1"/>
              <a:t>A</a:t>
            </a:r>
          </a:p>
          <a:p>
            <a:pPr lvl="1"/>
            <a:r>
              <a:rPr lang="en-US" sz="2400" i="1"/>
              <a:t>A </a:t>
            </a:r>
            <a:r>
              <a:rPr lang="en-US" sz="2400">
                <a:sym typeface="Symbol" pitchFamily="18" charset="2"/>
              </a:rPr>
              <a:t></a:t>
            </a:r>
            <a:r>
              <a:rPr lang="en-US" sz="2400" i="1">
                <a:cs typeface="Arial" charset="0"/>
              </a:rPr>
              <a:t> U</a:t>
            </a:r>
            <a:r>
              <a:rPr lang="en-US" sz="2400"/>
              <a:t> = </a:t>
            </a:r>
            <a:r>
              <a:rPr lang="en-US" sz="2400" i="1"/>
              <a:t>A</a:t>
            </a:r>
            <a:r>
              <a:rPr lang="en-US" sz="2400"/>
              <a:t>	</a:t>
            </a:r>
          </a:p>
          <a:p>
            <a:r>
              <a:rPr lang="en-US" sz="2800"/>
              <a:t>Hukum </a:t>
            </a:r>
            <a:r>
              <a:rPr lang="en-US" sz="2800" i="1"/>
              <a:t>null</a:t>
            </a:r>
            <a:r>
              <a:rPr lang="en-US" sz="2800"/>
              <a:t>/dominasi:	</a:t>
            </a:r>
          </a:p>
          <a:p>
            <a:pPr lvl="1"/>
            <a:r>
              <a:rPr lang="en-US" sz="2400" i="1"/>
              <a:t>A </a:t>
            </a:r>
            <a:r>
              <a:rPr lang="en-US" sz="2400">
                <a:sym typeface="Symbol" pitchFamily="18" charset="2"/>
              </a:rPr>
              <a:t></a:t>
            </a:r>
            <a:r>
              <a:rPr lang="en-US" sz="2400" i="1"/>
              <a:t> </a:t>
            </a:r>
            <a:r>
              <a:rPr lang="en-US" sz="2400" i="1">
                <a:cs typeface="Arial" charset="0"/>
              </a:rPr>
              <a:t> Ø</a:t>
            </a:r>
            <a:r>
              <a:rPr lang="en-US" sz="2400"/>
              <a:t> = </a:t>
            </a:r>
            <a:r>
              <a:rPr lang="en-US" sz="2400">
                <a:cs typeface="Arial" charset="0"/>
              </a:rPr>
              <a:t>Ø</a:t>
            </a:r>
            <a:r>
              <a:rPr lang="en-US" sz="2400"/>
              <a:t>	</a:t>
            </a:r>
          </a:p>
          <a:p>
            <a:pPr lvl="1"/>
            <a:r>
              <a:rPr lang="en-US" sz="2400" i="1"/>
              <a:t>A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</a:t>
            </a:r>
            <a:r>
              <a:rPr lang="en-US" sz="2400"/>
              <a:t>  </a:t>
            </a:r>
            <a:r>
              <a:rPr lang="en-US" sz="2400" i="1">
                <a:cs typeface="Arial" charset="0"/>
              </a:rPr>
              <a:t>U</a:t>
            </a:r>
            <a:r>
              <a:rPr lang="en-US" sz="2400"/>
              <a:t> = U</a:t>
            </a:r>
          </a:p>
          <a:p>
            <a:r>
              <a:rPr lang="en-US" sz="2800"/>
              <a:t>Hukum komplemen:</a:t>
            </a:r>
          </a:p>
          <a:p>
            <a:pPr lvl="1"/>
            <a:r>
              <a:rPr lang="en-US" sz="2400" i="1"/>
              <a:t>A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</a:t>
            </a:r>
            <a:r>
              <a:rPr lang="en-US" sz="2400"/>
              <a:t>  </a:t>
            </a:r>
            <a:r>
              <a:rPr lang="en-US" sz="2400">
                <a:cs typeface="Arial" charset="0"/>
              </a:rPr>
              <a:t>Ā </a:t>
            </a:r>
            <a:r>
              <a:rPr lang="en-US" sz="2400"/>
              <a:t>= </a:t>
            </a:r>
            <a:r>
              <a:rPr lang="en-US" sz="2400" i="1">
                <a:cs typeface="Arial" charset="0"/>
              </a:rPr>
              <a:t>U</a:t>
            </a:r>
            <a:r>
              <a:rPr lang="en-US" sz="2400" i="1"/>
              <a:t> </a:t>
            </a:r>
          </a:p>
          <a:p>
            <a:pPr lvl="1"/>
            <a:r>
              <a:rPr lang="en-US" sz="2400" i="1"/>
              <a:t>A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</a:t>
            </a:r>
            <a:r>
              <a:rPr lang="en-US" sz="2400"/>
              <a:t>  </a:t>
            </a:r>
            <a:r>
              <a:rPr lang="en-US" sz="2400">
                <a:cs typeface="Arial" charset="0"/>
              </a:rPr>
              <a:t>Ā</a:t>
            </a:r>
            <a:r>
              <a:rPr lang="en-US" sz="2400"/>
              <a:t> = </a:t>
            </a:r>
            <a:r>
              <a:rPr lang="en-US" sz="2400">
                <a:cs typeface="Arial" charset="0"/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31767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027113"/>
          </a:xfrm>
        </p:spPr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Hukum-hukum Himpunan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318000"/>
          </a:xfrm>
        </p:spPr>
        <p:txBody>
          <a:bodyPr/>
          <a:lstStyle/>
          <a:p>
            <a:r>
              <a:rPr lang="en-US" i="1"/>
              <a:t>Hukum idempoten:</a:t>
            </a:r>
          </a:p>
          <a:p>
            <a:pPr lvl="1"/>
            <a:r>
              <a:rPr lang="en-US" i="1"/>
              <a:t>A </a:t>
            </a:r>
            <a:r>
              <a:rPr lang="en-US">
                <a:sym typeface="Symbol" pitchFamily="18" charset="2"/>
              </a:rPr>
              <a:t></a:t>
            </a:r>
            <a:r>
              <a:rPr lang="en-US" i="1"/>
              <a:t> </a:t>
            </a:r>
            <a:r>
              <a:rPr lang="en-US" i="1">
                <a:cs typeface="Arial" charset="0"/>
              </a:rPr>
              <a:t> </a:t>
            </a:r>
            <a:r>
              <a:rPr lang="en-US" i="1"/>
              <a:t>A = A</a:t>
            </a:r>
          </a:p>
          <a:p>
            <a:pPr lvl="1"/>
            <a:r>
              <a:rPr lang="en-US" i="1"/>
              <a:t>A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/>
              <a:t> </a:t>
            </a:r>
            <a:r>
              <a:rPr lang="en-US" i="1">
                <a:cs typeface="Arial" charset="0"/>
              </a:rPr>
              <a:t> </a:t>
            </a:r>
            <a:r>
              <a:rPr lang="en-US" i="1"/>
              <a:t>A = A</a:t>
            </a:r>
          </a:p>
          <a:p>
            <a:r>
              <a:rPr lang="en-US" i="1"/>
              <a:t>Hukum involusi:</a:t>
            </a:r>
          </a:p>
          <a:p>
            <a:pPr lvl="1"/>
            <a:r>
              <a:rPr lang="en-US" i="1"/>
              <a:t>	    = A</a:t>
            </a:r>
          </a:p>
          <a:p>
            <a:r>
              <a:rPr lang="en-US" i="1"/>
              <a:t>Hukum penyerapan (absorpsi):</a:t>
            </a:r>
          </a:p>
          <a:p>
            <a:pPr lvl="1"/>
            <a:r>
              <a:rPr lang="en-US" i="1"/>
              <a:t>A </a:t>
            </a:r>
            <a:r>
              <a:rPr lang="en-US">
                <a:cs typeface="Arial" charset="0"/>
              </a:rPr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/>
              <a:t> (A </a:t>
            </a:r>
            <a:r>
              <a:rPr lang="en-US">
                <a:sym typeface="Symbol" pitchFamily="18" charset="2"/>
              </a:rPr>
              <a:t></a:t>
            </a:r>
            <a:r>
              <a:rPr lang="en-US" i="1"/>
              <a:t>  B) = A</a:t>
            </a:r>
          </a:p>
          <a:p>
            <a:pPr lvl="1"/>
            <a:r>
              <a:rPr lang="en-US" i="1"/>
              <a:t>A </a:t>
            </a:r>
            <a:r>
              <a:rPr lang="en-US">
                <a:sym typeface="Symbol" pitchFamily="18" charset="2"/>
              </a:rPr>
              <a:t></a:t>
            </a:r>
            <a:r>
              <a:rPr lang="en-US" i="1"/>
              <a:t> </a:t>
            </a:r>
            <a:r>
              <a:rPr lang="en-US" i="1">
                <a:cs typeface="Arial" charset="0"/>
              </a:rPr>
              <a:t> </a:t>
            </a:r>
            <a:r>
              <a:rPr lang="en-US" i="1"/>
              <a:t>(A </a:t>
            </a:r>
            <a:r>
              <a:rPr lang="en-US">
                <a:cs typeface="Arial" charset="0"/>
              </a:rPr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/>
              <a:t> B) = A</a:t>
            </a:r>
            <a:r>
              <a:rPr lang="en-US"/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007826"/>
              </p:ext>
            </p:extLst>
          </p:nvPr>
        </p:nvGraphicFramePr>
        <p:xfrm>
          <a:off x="1187624" y="3933825"/>
          <a:ext cx="576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3" imgW="317362" imgH="330057" progId="Equation.3">
                  <p:embed/>
                </p:oleObj>
              </mc:Choice>
              <mc:Fallback>
                <p:oleObj r:id="rId3" imgW="317362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33825"/>
                        <a:ext cx="576262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770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Hukum-hukum Himpunan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Hukum komutatif: </a:t>
            </a:r>
          </a:p>
          <a:p>
            <a:pPr lvl="1"/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>
                <a:cs typeface="Arial" charset="0"/>
              </a:rPr>
              <a:t> </a:t>
            </a:r>
            <a:r>
              <a:rPr lang="en-US" i="1"/>
              <a:t>B</a:t>
            </a:r>
            <a:r>
              <a:rPr lang="en-US"/>
              <a:t> = </a:t>
            </a:r>
            <a:r>
              <a:rPr lang="en-US" i="1"/>
              <a:t>B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/>
              <a:t> </a:t>
            </a:r>
            <a:r>
              <a:rPr lang="en-US"/>
              <a:t> </a:t>
            </a:r>
            <a:r>
              <a:rPr lang="en-US" i="1"/>
              <a:t>A</a:t>
            </a:r>
            <a:endParaRPr lang="en-US"/>
          </a:p>
          <a:p>
            <a:pPr lvl="1"/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</a:t>
            </a:r>
            <a:r>
              <a:rPr lang="en-US">
                <a:cs typeface="Arial" charset="0"/>
              </a:rPr>
              <a:t> </a:t>
            </a:r>
            <a:r>
              <a:rPr lang="en-US" i="1"/>
              <a:t>B</a:t>
            </a:r>
            <a:r>
              <a:rPr lang="en-US"/>
              <a:t> = </a:t>
            </a:r>
            <a:r>
              <a:rPr lang="en-US" i="1"/>
              <a:t>B </a:t>
            </a:r>
            <a:r>
              <a:rPr lang="en-US">
                <a:sym typeface="Symbol" pitchFamily="18" charset="2"/>
              </a:rPr>
              <a:t></a:t>
            </a:r>
            <a:r>
              <a:rPr lang="en-US" i="1"/>
              <a:t> </a:t>
            </a:r>
            <a:r>
              <a:rPr lang="en-US"/>
              <a:t> </a:t>
            </a:r>
            <a:r>
              <a:rPr lang="en-US" i="1"/>
              <a:t>A</a:t>
            </a:r>
          </a:p>
          <a:p>
            <a:r>
              <a:rPr lang="en-US" i="1"/>
              <a:t>Hukum asosiatif:</a:t>
            </a:r>
          </a:p>
          <a:p>
            <a:pPr lvl="1"/>
            <a:r>
              <a:rPr lang="en-US" i="1"/>
              <a:t>A </a:t>
            </a:r>
            <a:r>
              <a:rPr lang="en-US">
                <a:cs typeface="Arial" charset="0"/>
              </a:rPr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/>
              <a:t> (B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/>
              <a:t> C) = (A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/>
              <a:t>  B)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/>
              <a:t> C</a:t>
            </a:r>
          </a:p>
          <a:p>
            <a:pPr lvl="1"/>
            <a:r>
              <a:rPr lang="en-US" i="1"/>
              <a:t>A 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/>
              <a:t>(B </a:t>
            </a:r>
            <a:r>
              <a:rPr lang="en-US">
                <a:sym typeface="Symbol" pitchFamily="18" charset="2"/>
              </a:rPr>
              <a:t></a:t>
            </a:r>
            <a:r>
              <a:rPr lang="en-US" i="1"/>
              <a:t> C) = (A </a:t>
            </a:r>
            <a:r>
              <a:rPr lang="en-US">
                <a:cs typeface="Arial" charset="0"/>
              </a:rPr>
              <a:t> </a:t>
            </a:r>
            <a:r>
              <a:rPr lang="en-US">
                <a:sym typeface="Symbol" pitchFamily="18" charset="2"/>
              </a:rPr>
              <a:t></a:t>
            </a:r>
            <a:r>
              <a:rPr lang="en-US" i="1"/>
              <a:t> B)</a:t>
            </a:r>
            <a:r>
              <a:rPr lang="en-US">
                <a:cs typeface="Arial" charset="0"/>
              </a:rPr>
              <a:t> </a:t>
            </a:r>
            <a:r>
              <a:rPr lang="en-US">
                <a:sym typeface="Symbol" pitchFamily="18" charset="2"/>
              </a:rPr>
              <a:t></a:t>
            </a:r>
            <a:r>
              <a:rPr lang="en-US" i="1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709878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Hukum-hukum Himpunan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238625"/>
          </a:xfrm>
        </p:spPr>
        <p:txBody>
          <a:bodyPr/>
          <a:lstStyle/>
          <a:p>
            <a:r>
              <a:rPr lang="en-US"/>
              <a:t>Hukum distributif:</a:t>
            </a:r>
          </a:p>
          <a:p>
            <a:pPr lvl="1"/>
            <a:r>
              <a:rPr lang="en-US" i="1"/>
              <a:t>A </a:t>
            </a:r>
            <a:r>
              <a:rPr lang="en-US" i="1">
                <a:cs typeface="Arial" charset="0"/>
              </a:rPr>
              <a:t> </a:t>
            </a:r>
            <a:r>
              <a:rPr lang="en-US">
                <a:sym typeface="Symbol" pitchFamily="18" charset="2"/>
              </a:rPr>
              <a:t></a:t>
            </a:r>
            <a:r>
              <a:rPr lang="en-US"/>
              <a:t> (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>
                <a:cs typeface="Arial" charset="0"/>
              </a:rPr>
              <a:t> </a:t>
            </a:r>
            <a:r>
              <a:rPr lang="en-US" i="1"/>
              <a:t>C</a:t>
            </a:r>
            <a:r>
              <a:rPr lang="en-US"/>
              <a:t>) = (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</a:t>
            </a:r>
            <a:r>
              <a:rPr lang="en-US" i="1"/>
              <a:t> </a:t>
            </a:r>
            <a:r>
              <a:rPr lang="en-US"/>
              <a:t> </a:t>
            </a:r>
            <a:r>
              <a:rPr lang="en-US" i="1"/>
              <a:t>B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 (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</a:t>
            </a:r>
            <a:r>
              <a:rPr lang="en-US" i="1"/>
              <a:t> 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)</a:t>
            </a:r>
          </a:p>
          <a:p>
            <a:pPr lvl="1"/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>
                <a:cs typeface="Arial" charset="0"/>
              </a:rPr>
              <a:t> </a:t>
            </a:r>
            <a:r>
              <a:rPr lang="en-US"/>
              <a:t>(</a:t>
            </a:r>
            <a:r>
              <a:rPr lang="en-US" i="1"/>
              <a:t>B </a:t>
            </a:r>
            <a:r>
              <a:rPr lang="en-US">
                <a:sym typeface="Symbol" pitchFamily="18" charset="2"/>
              </a:rPr>
              <a:t></a:t>
            </a:r>
            <a:r>
              <a:rPr lang="en-US" i="1"/>
              <a:t> 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) = (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 </a:t>
            </a:r>
            <a:r>
              <a:rPr lang="en-US" i="1"/>
              <a:t>B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</a:t>
            </a:r>
            <a:r>
              <a:rPr lang="en-US"/>
              <a:t>  (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/>
              <a:t> 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)</a:t>
            </a:r>
          </a:p>
          <a:p>
            <a:r>
              <a:rPr lang="en-US"/>
              <a:t>Hukum De Morgan:</a:t>
            </a:r>
          </a:p>
          <a:p>
            <a:pPr lvl="1"/>
            <a:r>
              <a:rPr lang="en-US"/>
              <a:t>               =</a:t>
            </a:r>
          </a:p>
          <a:p>
            <a:pPr lvl="1"/>
            <a:endParaRPr lang="en-US"/>
          </a:p>
          <a:p>
            <a:pPr lvl="1"/>
            <a:r>
              <a:rPr lang="en-US"/>
              <a:t>               =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403350" y="3860800"/>
          <a:ext cx="11525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r:id="rId3" imgW="545863" imgH="241195" progId="Equation.3">
                  <p:embed/>
                </p:oleObj>
              </mc:Choice>
              <mc:Fallback>
                <p:oleObj r:id="rId3" imgW="54586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60800"/>
                        <a:ext cx="11525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276600" y="3860800"/>
          <a:ext cx="1079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r:id="rId5" imgW="545863" imgH="241195" progId="Equation.3">
                  <p:embed/>
                </p:oleObj>
              </mc:Choice>
              <mc:Fallback>
                <p:oleObj r:id="rId5" imgW="54586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60800"/>
                        <a:ext cx="10795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1403350" y="4868863"/>
          <a:ext cx="10461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r:id="rId7" imgW="545863" imgH="241195" progId="Equation.3">
                  <p:embed/>
                </p:oleObj>
              </mc:Choice>
              <mc:Fallback>
                <p:oleObj r:id="rId7" imgW="54586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868863"/>
                        <a:ext cx="1046163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3276600" y="4797425"/>
          <a:ext cx="11525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r:id="rId9" imgW="545863" imgH="241195" progId="Equation.3">
                  <p:embed/>
                </p:oleObj>
              </mc:Choice>
              <mc:Fallback>
                <p:oleObj r:id="rId9" imgW="54586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97425"/>
                        <a:ext cx="11525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521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Hukum-hukum Himpunan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Hukum 0/1 </a:t>
            </a:r>
          </a:p>
          <a:p>
            <a:pPr marL="990600" lvl="1" indent="-533400"/>
            <a:r>
              <a:rPr lang="en-US"/>
              <a:t> 	 = </a:t>
            </a:r>
            <a:r>
              <a:rPr lang="en-US" sz="3600"/>
              <a:t>U</a:t>
            </a:r>
          </a:p>
          <a:p>
            <a:pPr marL="990600" lvl="1" indent="-533400"/>
            <a:r>
              <a:rPr lang="en-US"/>
              <a:t> 	 = </a:t>
            </a:r>
            <a:r>
              <a:rPr lang="en-US" sz="3600">
                <a:sym typeface="Symbol" pitchFamily="18" charset="2"/>
              </a:rPr>
              <a:t></a:t>
            </a:r>
            <a:r>
              <a:rPr lang="en-US"/>
              <a:t>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98403"/>
              </p:ext>
            </p:extLst>
          </p:nvPr>
        </p:nvGraphicFramePr>
        <p:xfrm>
          <a:off x="1547813" y="2236986"/>
          <a:ext cx="4794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r:id="rId4" imgW="203024" imgH="253780" progId="Equation.3">
                  <p:embed/>
                </p:oleObj>
              </mc:Choice>
              <mc:Fallback>
                <p:oleObj r:id="rId4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36986"/>
                        <a:ext cx="4794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75113"/>
              </p:ext>
            </p:extLst>
          </p:nvPr>
        </p:nvGraphicFramePr>
        <p:xfrm>
          <a:off x="1619250" y="2957066"/>
          <a:ext cx="4794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r:id="rId6" imgW="203024" imgH="253780" progId="Equation.3">
                  <p:embed/>
                </p:oleObj>
              </mc:Choice>
              <mc:Fallback>
                <p:oleObj r:id="rId6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57066"/>
                        <a:ext cx="4794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7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Himpunan (</a:t>
            </a:r>
            <a:r>
              <a:rPr lang="en-US" b="1" i="1"/>
              <a:t>set</a:t>
            </a:r>
            <a:r>
              <a:rPr lang="en-US" b="1"/>
              <a:t>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Himpunan (</a:t>
            </a:r>
            <a:r>
              <a:rPr lang="en-US" i="1"/>
              <a:t>set</a:t>
            </a:r>
            <a:r>
              <a:rPr lang="en-US"/>
              <a:t>) adalah kumpulan objek-objek yang </a:t>
            </a:r>
            <a:r>
              <a:rPr lang="en-US" i="1"/>
              <a:t>berbeda</a:t>
            </a:r>
            <a:r>
              <a:rPr lang="en-US"/>
              <a:t>. </a:t>
            </a:r>
          </a:p>
          <a:p>
            <a:r>
              <a:rPr lang="en-US"/>
              <a:t>Objek di dalam himpunan disebut </a:t>
            </a:r>
            <a:r>
              <a:rPr lang="en-US" b="1"/>
              <a:t>elemen</a:t>
            </a:r>
            <a:r>
              <a:rPr lang="en-US"/>
              <a:t>, </a:t>
            </a:r>
            <a:r>
              <a:rPr lang="en-US" b="1"/>
              <a:t>unsur</a:t>
            </a:r>
            <a:r>
              <a:rPr lang="en-US"/>
              <a:t>, atau </a:t>
            </a:r>
            <a:r>
              <a:rPr lang="en-US" b="1"/>
              <a:t>anggota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34146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Simbol-simbol Baku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/>
              <a:t>P </a:t>
            </a:r>
            <a:r>
              <a:rPr lang="en-US" sz="2800"/>
              <a:t>=  himpunan bilangan bulat positif  = { 1, 2, 3, ...}</a:t>
            </a:r>
            <a:endParaRPr lang="en-US" sz="2800" b="1"/>
          </a:p>
          <a:p>
            <a:pPr>
              <a:buFont typeface="Wingdings" pitchFamily="2" charset="2"/>
              <a:buNone/>
            </a:pPr>
            <a:r>
              <a:rPr lang="en-US" sz="2800" b="1"/>
              <a:t>N </a:t>
            </a:r>
            <a:r>
              <a:rPr lang="en-US" sz="2800"/>
              <a:t>=  himpunan bilangan alami (natural) = { 1, 2, ...}</a:t>
            </a:r>
            <a:endParaRPr lang="en-US" sz="2800" b="1"/>
          </a:p>
          <a:p>
            <a:pPr>
              <a:buFont typeface="Wingdings" pitchFamily="2" charset="2"/>
              <a:buNone/>
            </a:pPr>
            <a:r>
              <a:rPr lang="en-US" sz="2800" b="1"/>
              <a:t>Z </a:t>
            </a:r>
            <a:r>
              <a:rPr lang="en-US" sz="2800"/>
              <a:t>=  himpunan bilangan bulat ={...,-2, -1, 0, 1, 2,...}</a:t>
            </a:r>
            <a:endParaRPr lang="en-US" sz="2800" b="1"/>
          </a:p>
          <a:p>
            <a:pPr>
              <a:buFont typeface="Wingdings" pitchFamily="2" charset="2"/>
              <a:buNone/>
            </a:pPr>
            <a:r>
              <a:rPr lang="en-US" sz="2800" b="1"/>
              <a:t>Q </a:t>
            </a:r>
            <a:r>
              <a:rPr lang="en-US" sz="2800"/>
              <a:t>=  himpunan bilangan rasional</a:t>
            </a:r>
            <a:endParaRPr lang="en-US" sz="2800" b="1"/>
          </a:p>
          <a:p>
            <a:pPr>
              <a:buFont typeface="Wingdings" pitchFamily="2" charset="2"/>
              <a:buNone/>
            </a:pPr>
            <a:r>
              <a:rPr lang="en-US" sz="2800" b="1"/>
              <a:t>R </a:t>
            </a:r>
            <a:r>
              <a:rPr lang="en-US" sz="2800"/>
              <a:t>=  himpunan bilangan riil</a:t>
            </a:r>
            <a:endParaRPr lang="en-US" sz="2800" b="1"/>
          </a:p>
          <a:p>
            <a:pPr>
              <a:buFont typeface="Wingdings" pitchFamily="2" charset="2"/>
              <a:buNone/>
            </a:pPr>
            <a:r>
              <a:rPr lang="en-US" sz="2800" b="1"/>
              <a:t>C </a:t>
            </a:r>
            <a:r>
              <a:rPr lang="en-US" sz="2800"/>
              <a:t>=  himpunan bilangan kompleks</a:t>
            </a:r>
          </a:p>
        </p:txBody>
      </p:sp>
    </p:spTree>
    <p:extLst>
      <p:ext uri="{BB962C8B-B14F-4D97-AF65-F5344CB8AC3E}">
        <p14:creationId xmlns:p14="http://schemas.microsoft.com/office/powerpoint/2010/main" val="33891010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Operasi Terhadap Himpunan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1325" indent="-441325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a. </a:t>
            </a:r>
            <a:r>
              <a:rPr lang="en-US" b="1" dirty="0" err="1"/>
              <a:t>Irisan</a:t>
            </a:r>
            <a:r>
              <a:rPr lang="en-US" b="1" dirty="0"/>
              <a:t> (</a:t>
            </a:r>
            <a:r>
              <a:rPr lang="en-US" b="1" i="1" dirty="0"/>
              <a:t>intersection</a:t>
            </a:r>
            <a:r>
              <a:rPr lang="en-US" b="1" dirty="0"/>
              <a:t>)</a:t>
            </a:r>
          </a:p>
          <a:p>
            <a:pPr marL="441325" indent="-441325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b. </a:t>
            </a:r>
            <a:r>
              <a:rPr lang="en-US" b="1" dirty="0" err="1"/>
              <a:t>Gabungan</a:t>
            </a:r>
            <a:r>
              <a:rPr lang="en-US" b="1" dirty="0"/>
              <a:t> (</a:t>
            </a:r>
            <a:r>
              <a:rPr lang="en-US" b="1" i="1" dirty="0"/>
              <a:t>union</a:t>
            </a:r>
            <a:r>
              <a:rPr lang="en-US" b="1" dirty="0"/>
              <a:t>)</a:t>
            </a:r>
          </a:p>
          <a:p>
            <a:pPr marL="441325" indent="-441325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c. </a:t>
            </a:r>
            <a:r>
              <a:rPr lang="en-US" b="1" dirty="0" err="1"/>
              <a:t>Komplemen</a:t>
            </a:r>
            <a:r>
              <a:rPr lang="en-US" b="1" dirty="0"/>
              <a:t> (</a:t>
            </a:r>
            <a:r>
              <a:rPr lang="en-US" b="1" i="1" dirty="0"/>
              <a:t>complement</a:t>
            </a:r>
            <a:r>
              <a:rPr lang="en-US" b="1" dirty="0"/>
              <a:t>)</a:t>
            </a:r>
          </a:p>
          <a:p>
            <a:pPr marL="441325" indent="-441325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d. </a:t>
            </a:r>
            <a:r>
              <a:rPr lang="en-US" b="1" dirty="0" err="1"/>
              <a:t>Selisih</a:t>
            </a:r>
            <a:r>
              <a:rPr lang="en-US" b="1" dirty="0"/>
              <a:t> (</a:t>
            </a:r>
            <a:r>
              <a:rPr lang="en-US" b="1" i="1" dirty="0"/>
              <a:t>difference</a:t>
            </a:r>
            <a:r>
              <a:rPr lang="en-US" b="1" dirty="0"/>
              <a:t>)</a:t>
            </a:r>
          </a:p>
          <a:p>
            <a:pPr marL="441325" indent="-441325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e. Beda </a:t>
            </a:r>
            <a:r>
              <a:rPr lang="en-US" b="1" dirty="0" err="1"/>
              <a:t>Setangkup</a:t>
            </a:r>
            <a:r>
              <a:rPr lang="en-US" b="1" dirty="0"/>
              <a:t> (</a:t>
            </a:r>
            <a:r>
              <a:rPr lang="en-US" b="1" i="1" dirty="0"/>
              <a:t>Symmetric Difference</a:t>
            </a:r>
            <a:r>
              <a:rPr lang="en-US" b="1" dirty="0"/>
              <a:t>)</a:t>
            </a:r>
          </a:p>
          <a:p>
            <a:pPr marL="441325" indent="-441325"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 marL="441325" indent="-441325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17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Irisan (</a:t>
            </a:r>
            <a:r>
              <a:rPr lang="en-US" b="1" i="1"/>
              <a:t>intersection</a:t>
            </a:r>
            <a:r>
              <a:rPr lang="en-US" b="1"/>
              <a:t>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 err="1"/>
              <a:t>Notasi</a:t>
            </a:r>
            <a:r>
              <a:rPr lang="en-US" dirty="0"/>
              <a:t> :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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}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“AND”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420888"/>
            <a:ext cx="3024187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573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Irisan (</a:t>
            </a:r>
            <a:r>
              <a:rPr lang="en-US" b="1" i="1"/>
              <a:t>intersection</a:t>
            </a:r>
            <a:r>
              <a:rPr lang="en-US" b="1"/>
              <a:t>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365125">
              <a:buFont typeface="Wingdings" pitchFamily="2" charset="2"/>
              <a:buNone/>
            </a:pPr>
            <a:r>
              <a:rPr lang="en-US" b="1"/>
              <a:t>Contoh</a:t>
            </a:r>
            <a:endParaRPr lang="en-US"/>
          </a:p>
          <a:p>
            <a:pPr marL="365125" indent="-365125">
              <a:buFont typeface="Wingdings" pitchFamily="2" charset="2"/>
              <a:buNone/>
            </a:pPr>
            <a:r>
              <a:rPr lang="en-US" sz="2800"/>
              <a:t>(i)Jika </a:t>
            </a:r>
            <a:r>
              <a:rPr lang="en-US" sz="2800" i="1"/>
              <a:t>A</a:t>
            </a:r>
            <a:r>
              <a:rPr lang="en-US" sz="2800"/>
              <a:t> = {2, 4, 6, 8, 10} dan </a:t>
            </a:r>
            <a:r>
              <a:rPr lang="en-US" sz="2800" i="1"/>
              <a:t>B</a:t>
            </a:r>
            <a:r>
              <a:rPr lang="en-US" sz="2800"/>
              <a:t> = {4, 10, 14, 18}, </a:t>
            </a:r>
          </a:p>
          <a:p>
            <a:pPr marL="365125" indent="-365125">
              <a:buFont typeface="Wingdings" pitchFamily="2" charset="2"/>
              <a:buNone/>
            </a:pPr>
            <a:r>
              <a:rPr lang="en-US" sz="2800"/>
              <a:t>    maka </a:t>
            </a:r>
            <a:r>
              <a:rPr lang="en-US" sz="2800" i="1"/>
              <a:t>A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</a:t>
            </a:r>
            <a:r>
              <a:rPr lang="en-US" sz="2800"/>
              <a:t> </a:t>
            </a:r>
            <a:r>
              <a:rPr lang="en-US" sz="2800" i="1"/>
              <a:t>B</a:t>
            </a:r>
            <a:r>
              <a:rPr lang="en-US" sz="2800"/>
              <a:t> = {4, 10}</a:t>
            </a:r>
          </a:p>
          <a:p>
            <a:pPr marL="365125" indent="-365125">
              <a:buFont typeface="Wingdings" pitchFamily="2" charset="2"/>
              <a:buNone/>
            </a:pPr>
            <a:r>
              <a:rPr lang="en-US" sz="2800"/>
              <a:t>(ii) Jika </a:t>
            </a:r>
            <a:r>
              <a:rPr lang="en-US" sz="2800" i="1"/>
              <a:t>A</a:t>
            </a:r>
            <a:r>
              <a:rPr lang="en-US" sz="2800"/>
              <a:t> = { 3, 5, 9 } dan </a:t>
            </a:r>
            <a:r>
              <a:rPr lang="en-US" sz="2800" i="1"/>
              <a:t>B</a:t>
            </a:r>
            <a:r>
              <a:rPr lang="en-US" sz="2800"/>
              <a:t> = { -2, 6 }, maka </a:t>
            </a:r>
          </a:p>
          <a:p>
            <a:pPr marL="365125" indent="-365125">
              <a:buFont typeface="Wingdings" pitchFamily="2" charset="2"/>
              <a:buNone/>
            </a:pPr>
            <a:r>
              <a:rPr lang="en-US" sz="2800"/>
              <a:t>    </a:t>
            </a:r>
            <a:r>
              <a:rPr lang="en-US" sz="2800" i="1"/>
              <a:t>A </a:t>
            </a:r>
            <a:r>
              <a:rPr lang="en-US" sz="2800">
                <a:sym typeface="Symbol" pitchFamily="18" charset="2"/>
              </a:rPr>
              <a:t></a:t>
            </a:r>
            <a:r>
              <a:rPr lang="en-US" sz="2800"/>
              <a:t> </a:t>
            </a:r>
            <a:r>
              <a:rPr lang="en-US" sz="2800" i="1"/>
              <a:t>B</a:t>
            </a:r>
            <a:r>
              <a:rPr lang="en-US" sz="2800"/>
              <a:t> = </a:t>
            </a:r>
            <a:r>
              <a:rPr lang="en-US">
                <a:sym typeface="Symbol" pitchFamily="18" charset="2"/>
              </a:rPr>
              <a:t></a:t>
            </a:r>
            <a:r>
              <a:rPr lang="en-US" sz="2800"/>
              <a:t>. </a:t>
            </a:r>
          </a:p>
          <a:p>
            <a:pPr marL="365125" indent="-365125">
              <a:buFont typeface="Wingdings" pitchFamily="2" charset="2"/>
              <a:buNone/>
            </a:pPr>
            <a:r>
              <a:rPr lang="en-US" sz="2800"/>
              <a:t> Artinya:  </a:t>
            </a:r>
            <a:r>
              <a:rPr lang="en-US" sz="2800" i="1"/>
              <a:t>A</a:t>
            </a:r>
            <a:r>
              <a:rPr lang="en-US" sz="2800"/>
              <a:t> // </a:t>
            </a:r>
            <a:r>
              <a:rPr lang="en-US" sz="2800" i="1"/>
              <a:t>B</a:t>
            </a:r>
            <a:r>
              <a:rPr lang="en-US" sz="2800"/>
              <a:t>	</a:t>
            </a:r>
            <a:r>
              <a:rPr lang="en-US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251288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Gabungan (</a:t>
            </a:r>
            <a:r>
              <a:rPr lang="en-US" b="1" i="1"/>
              <a:t>union</a:t>
            </a:r>
            <a:r>
              <a:rPr lang="en-US" b="1"/>
              <a:t>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/>
              <a:t>Notasi</a:t>
            </a:r>
            <a:r>
              <a:rPr lang="en-US" dirty="0"/>
              <a:t> :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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“OR”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/>
              <a:t>Contoh</a:t>
            </a:r>
            <a:r>
              <a:rPr lang="en-US" sz="2400" b="1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(i) 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= { 2, 5, 8 }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= { 7, 5, 22 },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i="1" dirty="0"/>
              <a:t>A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/>
              <a:t>{ 2, 5, 7, 8, 22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(ii) </a:t>
            </a:r>
            <a:r>
              <a:rPr lang="en-US" sz="2400" i="1" dirty="0"/>
              <a:t>A </a:t>
            </a:r>
            <a:r>
              <a:rPr lang="en-US" dirty="0">
                <a:sym typeface="Symbol" pitchFamily="18" charset="2"/>
              </a:rPr>
              <a:t> 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			</a:t>
            </a:r>
            <a:r>
              <a:rPr lang="en-US" dirty="0"/>
              <a:t>	  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348880"/>
            <a:ext cx="2159000" cy="16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883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Komplemen (</a:t>
            </a:r>
            <a:r>
              <a:rPr lang="en-US" b="1" i="1"/>
              <a:t>complement</a:t>
            </a:r>
            <a:r>
              <a:rPr lang="en-US" b="1"/>
              <a:t>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18488" cy="4328120"/>
          </a:xfrm>
        </p:spPr>
        <p:txBody>
          <a:bodyPr>
            <a:normAutofit lnSpcReduction="10000"/>
          </a:bodyPr>
          <a:lstStyle/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/>
              <a:t>Notasi</a:t>
            </a:r>
            <a:r>
              <a:rPr lang="en-US" sz="2800" dirty="0"/>
              <a:t> :  = {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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U,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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}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endParaRPr lang="en-US" sz="2800" b="1" dirty="0" smtClean="0"/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“NOT/INVERTER”</a:t>
            </a:r>
            <a:endParaRPr lang="en-US" sz="2800" dirty="0"/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err="1" smtClean="0"/>
              <a:t>Contoh</a:t>
            </a:r>
            <a:endParaRPr lang="en-US" sz="2800" dirty="0"/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/>
              <a:t>Misalkan</a:t>
            </a:r>
            <a:r>
              <a:rPr lang="en-US" sz="2800" dirty="0"/>
              <a:t> U = { 1, 2, 3, ..., 9 },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= {1, 3, 7, 9}, </a:t>
            </a:r>
            <a:r>
              <a:rPr lang="en-US" sz="2800" dirty="0" err="1"/>
              <a:t>maka</a:t>
            </a:r>
            <a:r>
              <a:rPr lang="en-US" sz="2800" dirty="0"/>
              <a:t>      = {2, 4, 6, 8}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= { </a:t>
            </a:r>
            <a:r>
              <a:rPr lang="en-US" sz="2800" i="1" dirty="0"/>
              <a:t>x</a:t>
            </a:r>
            <a:r>
              <a:rPr lang="en-US" sz="2800" dirty="0"/>
              <a:t> | </a:t>
            </a:r>
            <a:r>
              <a:rPr lang="en-US" sz="2800" i="1" dirty="0"/>
              <a:t>x</a:t>
            </a:r>
            <a:r>
              <a:rPr lang="en-US" sz="2800" dirty="0"/>
              <a:t>/2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P</a:t>
            </a:r>
            <a:r>
              <a:rPr lang="en-US" sz="2800" dirty="0"/>
              <a:t>, </a:t>
            </a:r>
            <a:r>
              <a:rPr lang="en-US" sz="2800" i="1" dirty="0"/>
              <a:t>x</a:t>
            </a:r>
            <a:r>
              <a:rPr lang="en-US" sz="2800" dirty="0"/>
              <a:t> &lt; 9 }, </a:t>
            </a:r>
            <a:r>
              <a:rPr lang="en-US" sz="2800" dirty="0" err="1"/>
              <a:t>maka</a:t>
            </a:r>
            <a:endParaRPr lang="en-US" sz="2800" dirty="0"/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         = { 1, 3, 5, 7, 9 }			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60932"/>
              </p:ext>
            </p:extLst>
          </p:nvPr>
        </p:nvGraphicFramePr>
        <p:xfrm>
          <a:off x="4232015" y="4797152"/>
          <a:ext cx="328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177646" imgH="241091" progId="Equation.3">
                  <p:embed/>
                </p:oleObj>
              </mc:Choice>
              <mc:Fallback>
                <p:oleObj name="Equation" r:id="rId3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015" y="4797152"/>
                        <a:ext cx="3286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7525825"/>
              </p:ext>
            </p:extLst>
          </p:nvPr>
        </p:nvGraphicFramePr>
        <p:xfrm>
          <a:off x="971600" y="5661248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177646" imgH="241091" progId="Equation.3">
                  <p:embed/>
                </p:oleObj>
              </mc:Choice>
              <mc:Fallback>
                <p:oleObj name="Equation" r:id="rId5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661248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88840"/>
            <a:ext cx="2132013" cy="14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22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en-US" b="1"/>
              <a:t>Komplemen (</a:t>
            </a:r>
            <a:r>
              <a:rPr lang="en-US" b="1" i="1"/>
              <a:t>complement</a:t>
            </a:r>
            <a:r>
              <a:rPr lang="en-US" b="1"/>
              <a:t>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383087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Contoh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Misalkan:</a:t>
            </a:r>
            <a:endParaRPr lang="en-US" sz="2000" i="1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A</a:t>
            </a:r>
            <a:r>
              <a:rPr lang="en-US" sz="2000"/>
              <a:t> = himpunan semua mobil buatan dalam negeri</a:t>
            </a:r>
            <a:endParaRPr lang="en-US" sz="2000" i="1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B</a:t>
            </a:r>
            <a:r>
              <a:rPr lang="en-US" sz="2000"/>
              <a:t> = himpunan semua mobil impor</a:t>
            </a:r>
            <a:endParaRPr lang="en-US" sz="2000" i="1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C</a:t>
            </a:r>
            <a:r>
              <a:rPr lang="en-US" sz="2000"/>
              <a:t> = himpunan semua mobil yang dibuat sebelum tahun 1990</a:t>
            </a:r>
            <a:endParaRPr lang="en-US" sz="2000" i="1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D</a:t>
            </a:r>
            <a:r>
              <a:rPr lang="en-US" sz="2000"/>
              <a:t> = himpunan semua mobil yang nilai jualnya kurang dari Rp 100 juta</a:t>
            </a:r>
            <a:endParaRPr lang="en-US" sz="2000" i="1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E</a:t>
            </a:r>
            <a:r>
              <a:rPr lang="en-US" sz="2000"/>
              <a:t> = himpunan semua mobil milik mahasiswa universitas tertentu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“mobil mahasiswa di universitas ini produksi dalam negeri atau diimpor dari luar negeri”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(</a:t>
            </a:r>
            <a:r>
              <a:rPr lang="en-US" sz="2000" i="1"/>
              <a:t>E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</a:t>
            </a:r>
            <a:r>
              <a:rPr lang="en-US" sz="2000" i="1"/>
              <a:t>A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</a:t>
            </a:r>
            <a:r>
              <a:rPr lang="en-US" sz="2000"/>
              <a:t> (</a:t>
            </a:r>
            <a:r>
              <a:rPr lang="en-US" sz="2000" i="1"/>
              <a:t>E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</a:t>
            </a:r>
            <a:r>
              <a:rPr lang="en-US" sz="2000" i="1"/>
              <a:t>B</a:t>
            </a:r>
            <a:r>
              <a:rPr lang="en-US" sz="2000"/>
              <a:t>) atau </a:t>
            </a:r>
            <a:r>
              <a:rPr lang="en-US" sz="2000" i="1"/>
              <a:t>E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(</a:t>
            </a:r>
            <a:r>
              <a:rPr lang="en-US" sz="2000" i="1"/>
              <a:t>A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</a:t>
            </a:r>
            <a:r>
              <a:rPr lang="en-US" sz="2000"/>
              <a:t> </a:t>
            </a:r>
            <a:r>
              <a:rPr lang="en-US" sz="2000" i="1"/>
              <a:t>B</a:t>
            </a:r>
            <a:r>
              <a:rPr lang="en-US" sz="200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“semua mobil produksi dalam negeri yang dibuat sebelum tahun 1990 yang nilai jualnya kurang dari Rp 100 juta”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</a:t>
            </a:r>
            <a:r>
              <a:rPr lang="en-US" sz="2000" i="1"/>
              <a:t>A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</a:t>
            </a:r>
            <a:r>
              <a:rPr lang="en-US" sz="2000" i="1"/>
              <a:t>C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</a:t>
            </a:r>
            <a:r>
              <a:rPr lang="en-US" sz="2000" i="1"/>
              <a:t>D</a:t>
            </a:r>
            <a:endParaRPr lang="en-US" sz="2000"/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“semua mobil impor buatan setelah tahun 1990 mempunyai nilai jual lebih dari Rp 100 juta”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   			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419475" y="5335588"/>
          <a:ext cx="10810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939392" imgH="253890" progId="Equation.3">
                  <p:embed/>
                </p:oleObj>
              </mc:Choice>
              <mc:Fallback>
                <p:oleObj name="Equation" r:id="rId3" imgW="93939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335588"/>
                        <a:ext cx="1081088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49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270</TotalTime>
  <Words>772</Words>
  <Application>Microsoft Office PowerPoint</Application>
  <PresentationFormat>On-screen Show (4:3)</PresentationFormat>
  <Paragraphs>142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Symbol</vt:lpstr>
      <vt:lpstr>Times New Roman</vt:lpstr>
      <vt:lpstr>Wingdings</vt:lpstr>
      <vt:lpstr>Theme TekDig</vt:lpstr>
      <vt:lpstr>Equation</vt:lpstr>
      <vt:lpstr>Microsoft Equation 3.0</vt:lpstr>
      <vt:lpstr>TEKNIK DIGITAL</vt:lpstr>
      <vt:lpstr>Himpunan (set)</vt:lpstr>
      <vt:lpstr>Simbol-simbol Baku</vt:lpstr>
      <vt:lpstr>Operasi Terhadap Himpunan</vt:lpstr>
      <vt:lpstr>Irisan (intersection)</vt:lpstr>
      <vt:lpstr>Irisan (intersection)</vt:lpstr>
      <vt:lpstr>Gabungan (union)</vt:lpstr>
      <vt:lpstr>Komplemen (complement)</vt:lpstr>
      <vt:lpstr>Komplemen (complement)</vt:lpstr>
      <vt:lpstr>Selisih (difference)</vt:lpstr>
      <vt:lpstr>Beda Setangkup (Symmetric Difference)</vt:lpstr>
      <vt:lpstr>Beda Setangkup (Symmetric Difference)</vt:lpstr>
      <vt:lpstr>Beda Setangkup (Symmetric Difference)</vt:lpstr>
      <vt:lpstr>Hukum-hukum himpunan aljabar</vt:lpstr>
      <vt:lpstr>Hukum-hukum Himpunan</vt:lpstr>
      <vt:lpstr>Hukum-hukum Himpunan</vt:lpstr>
      <vt:lpstr>Hukum-hukum Himpunan</vt:lpstr>
      <vt:lpstr>Hukum-hukum Himpunan</vt:lpstr>
      <vt:lpstr>Hukum-hukum Himpunan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RADITIANA PATMASARI</cp:lastModifiedBy>
  <cp:revision>19</cp:revision>
  <dcterms:created xsi:type="dcterms:W3CDTF">2016-08-16T08:15:10Z</dcterms:created>
  <dcterms:modified xsi:type="dcterms:W3CDTF">2021-02-16T02:56:14Z</dcterms:modified>
</cp:coreProperties>
</file>