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33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31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69DC65-F757-47C0-84CD-C4EBDE0B5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FF84EC-2D50-49DE-BB9B-536E15D59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6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2C4E21-82D7-4721-BFB4-7CBDD52B4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3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56668" y="2060848"/>
            <a:ext cx="21719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TTI2D3 | 2020/2021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8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CAC-8A96-4C72-ABF1-6FC1DDF659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03262"/>
          </a:xfrm>
        </p:spPr>
        <p:txBody>
          <a:bodyPr/>
          <a:lstStyle/>
          <a:p>
            <a:r>
              <a:rPr lang="en-US" sz="3800" dirty="0" err="1"/>
              <a:t>Gerbang</a:t>
            </a:r>
            <a:r>
              <a:rPr lang="en-US" sz="3800" dirty="0"/>
              <a:t> AND </a:t>
            </a:r>
            <a:r>
              <a:rPr lang="en-US" sz="3800" dirty="0" err="1"/>
              <a:t>dan</a:t>
            </a:r>
            <a:r>
              <a:rPr lang="en-US" sz="3800" dirty="0"/>
              <a:t> OR </a:t>
            </a:r>
            <a:r>
              <a:rPr lang="en-US" sz="3800" dirty="0" err="1"/>
              <a:t>dengan</a:t>
            </a:r>
            <a:r>
              <a:rPr lang="en-US" sz="3800" dirty="0"/>
              <a:t> 3 input</a:t>
            </a:r>
          </a:p>
        </p:txBody>
      </p:sp>
      <p:graphicFrame>
        <p:nvGraphicFramePr>
          <p:cNvPr id="73767" name="Object 3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9199605"/>
              </p:ext>
            </p:extLst>
          </p:nvPr>
        </p:nvGraphicFramePr>
        <p:xfrm>
          <a:off x="1619250" y="1196751"/>
          <a:ext cx="1368574" cy="93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Visio" r:id="rId3" imgW="1222553" imgH="838505" progId="Visio.Drawing.11">
                  <p:embed/>
                </p:oleObj>
              </mc:Choice>
              <mc:Fallback>
                <p:oleObj name="Visio" r:id="rId3" imgW="1222553" imgH="8385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751"/>
                        <a:ext cx="1368574" cy="93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0" y="349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90852"/>
              </p:ext>
            </p:extLst>
          </p:nvPr>
        </p:nvGraphicFramePr>
        <p:xfrm>
          <a:off x="5940425" y="1196752"/>
          <a:ext cx="15334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Visio" r:id="rId5" imgW="1439000" imgH="739159" progId="Visio.Drawing.11">
                  <p:embed/>
                </p:oleObj>
              </mc:Choice>
              <mc:Fallback>
                <p:oleObj name="Visio" r:id="rId5" imgW="1439000" imgH="739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196752"/>
                        <a:ext cx="153340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0" y="349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020" name="Group 29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63682670"/>
              </p:ext>
            </p:extLst>
          </p:nvPr>
        </p:nvGraphicFramePr>
        <p:xfrm>
          <a:off x="4932363" y="2420888"/>
          <a:ext cx="3384550" cy="356616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A+B+C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4019" name="Group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59092"/>
              </p:ext>
            </p:extLst>
          </p:nvPr>
        </p:nvGraphicFramePr>
        <p:xfrm>
          <a:off x="611188" y="2419568"/>
          <a:ext cx="3527425" cy="360172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A1DBCD0C-89C3-42EE-B3EA-9E4E7664FB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863"/>
            <a:ext cx="8229600" cy="1139825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752600" y="2533650"/>
            <a:ext cx="885825" cy="1095375"/>
            <a:chOff x="1506" y="1776"/>
            <a:chExt cx="558" cy="690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191000" y="3219450"/>
            <a:ext cx="1095375" cy="1095375"/>
            <a:chOff x="3840" y="1440"/>
            <a:chExt cx="690" cy="690"/>
          </a:xfrm>
        </p:grpSpPr>
        <p:sp>
          <p:nvSpPr>
            <p:cNvPr id="50185" name="Arc 9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733800" y="3524250"/>
            <a:ext cx="479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3733800" y="3981450"/>
            <a:ext cx="479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838200" y="28384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1327150" y="30670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655888" y="3067050"/>
            <a:ext cx="10779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1752600" y="4133850"/>
            <a:ext cx="885825" cy="1095375"/>
            <a:chOff x="1506" y="1776"/>
            <a:chExt cx="558" cy="690"/>
          </a:xfrm>
        </p:grpSpPr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Oval 22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838200" y="44386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1327150" y="46672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2655888" y="4667250"/>
            <a:ext cx="10779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>
            <a:off x="3733800" y="30670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3733800" y="398145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311775" y="37528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3371850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/>
              <a:t>?</a:t>
            </a:r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5791200" y="3197225"/>
            <a:ext cx="885825" cy="1095375"/>
            <a:chOff x="1506" y="1776"/>
            <a:chExt cx="558" cy="690"/>
          </a:xfrm>
        </p:grpSpPr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Oval 34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6705600" y="373062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E367F3A2-383D-43B0-B974-25BBFAFB84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r>
              <a:rPr lang="en-US"/>
              <a:t>Tabel Kebenaran untuk Rangkaian</a:t>
            </a:r>
          </a:p>
        </p:txBody>
      </p:sp>
      <p:graphicFrame>
        <p:nvGraphicFramePr>
          <p:cNvPr id="51263" name="Group 63"/>
          <p:cNvGraphicFramePr>
            <a:graphicFrameLocks noGrp="1"/>
          </p:cNvGraphicFramePr>
          <p:nvPr/>
        </p:nvGraphicFramePr>
        <p:xfrm>
          <a:off x="1055688" y="2389188"/>
          <a:ext cx="6716712" cy="3848419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• B</a:t>
                      </a:r>
                      <a:endParaRPr kumimoji="0" 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• B</a:t>
                      </a:r>
                      <a:endParaRPr kumimoji="0" 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28082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41925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52974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>
            <a:off x="58562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66436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72024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6656388" y="23129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6618288" y="2312988"/>
            <a:ext cx="88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4A6DAC64-CF1D-4C6F-B197-BD89FD77A4D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5083175" cy="113982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051050" y="1200150"/>
          <a:ext cx="55689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" imgW="1079280" imgH="241200" progId="Equation.3">
                  <p:embed/>
                </p:oleObj>
              </mc:Choice>
              <mc:Fallback>
                <p:oleObj name="Equation" r:id="rId3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00150"/>
                        <a:ext cx="55689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Group 4"/>
          <p:cNvGraphicFramePr>
            <a:graphicFrameLocks noGrp="1"/>
          </p:cNvGraphicFramePr>
          <p:nvPr/>
        </p:nvGraphicFramePr>
        <p:xfrm>
          <a:off x="1447800" y="2573338"/>
          <a:ext cx="6362700" cy="351949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3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3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3124200" y="2497138"/>
          <a:ext cx="121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97138"/>
                        <a:ext cx="121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4800600" y="2497138"/>
          <a:ext cx="121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7" imgW="368280" imgH="203040" progId="Equation.3">
                  <p:embed/>
                </p:oleObj>
              </mc:Choice>
              <mc:Fallback>
                <p:oleObj name="Equation" r:id="rId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97138"/>
                        <a:ext cx="121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7BBC6651-112A-4BBF-9664-2C6172731A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0"/>
            <a:ext cx="8229600" cy="1139825"/>
          </a:xfrm>
        </p:spPr>
        <p:txBody>
          <a:bodyPr/>
          <a:lstStyle/>
          <a:p>
            <a:r>
              <a:rPr lang="en-US" sz="3400"/>
              <a:t>Contoh implementasi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953000" y="1068388"/>
          <a:ext cx="3740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1079280" imgH="241200" progId="Equation.3">
                  <p:embed/>
                </p:oleObj>
              </mc:Choice>
              <mc:Fallback>
                <p:oleObj name="Equation" r:id="rId3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8388"/>
                        <a:ext cx="37401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962400" y="2439988"/>
            <a:ext cx="1095375" cy="1095375"/>
            <a:chOff x="3840" y="1440"/>
            <a:chExt cx="690" cy="690"/>
          </a:xfrm>
        </p:grpSpPr>
        <p:sp>
          <p:nvSpPr>
            <p:cNvPr id="57349" name="Arc 5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6477000" y="3430588"/>
            <a:ext cx="1128713" cy="1066800"/>
            <a:chOff x="4032" y="1728"/>
            <a:chExt cx="711" cy="672"/>
          </a:xfrm>
        </p:grpSpPr>
        <p:sp>
          <p:nvSpPr>
            <p:cNvPr id="57354" name="Arc 10"/>
            <p:cNvSpPr>
              <a:spLocks/>
            </p:cNvSpPr>
            <p:nvPr/>
          </p:nvSpPr>
          <p:spPr bwMode="auto">
            <a:xfrm>
              <a:off x="4041" y="1728"/>
              <a:ext cx="87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032" y="240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4032" y="1728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Arc 13"/>
            <p:cNvSpPr>
              <a:spLocks/>
            </p:cNvSpPr>
            <p:nvPr/>
          </p:nvSpPr>
          <p:spPr bwMode="auto">
            <a:xfrm rot="-16200000">
              <a:off x="4340" y="1996"/>
              <a:ext cx="432" cy="375"/>
            </a:xfrm>
            <a:custGeom>
              <a:avLst/>
              <a:gdLst>
                <a:gd name="G0" fmla="+- 0 0 0"/>
                <a:gd name="G1" fmla="+- 21116 0 0"/>
                <a:gd name="G2" fmla="+- 21600 0 0"/>
                <a:gd name="T0" fmla="*/ 4545 w 21600"/>
                <a:gd name="T1" fmla="*/ 0 h 21116"/>
                <a:gd name="T2" fmla="*/ 21600 w 21600"/>
                <a:gd name="T3" fmla="*/ 21116 h 21116"/>
                <a:gd name="T4" fmla="*/ 0 w 21600"/>
                <a:gd name="T5" fmla="*/ 21116 h 2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16" fill="none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</a:path>
                <a:path w="21600" h="21116" stroke="0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  <a:lnTo>
                    <a:pt x="0" y="21116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Arc 14"/>
            <p:cNvSpPr>
              <a:spLocks/>
            </p:cNvSpPr>
            <p:nvPr/>
          </p:nvSpPr>
          <p:spPr bwMode="auto">
            <a:xfrm rot="16200000" flipV="1">
              <a:off x="4340" y="1756"/>
              <a:ext cx="432" cy="375"/>
            </a:xfrm>
            <a:custGeom>
              <a:avLst/>
              <a:gdLst>
                <a:gd name="G0" fmla="+- 0 0 0"/>
                <a:gd name="G1" fmla="+- 21116 0 0"/>
                <a:gd name="G2" fmla="+- 21600 0 0"/>
                <a:gd name="T0" fmla="*/ 4545 w 21600"/>
                <a:gd name="T1" fmla="*/ 0 h 21116"/>
                <a:gd name="T2" fmla="*/ 21600 w 21600"/>
                <a:gd name="T3" fmla="*/ 21116 h 21116"/>
                <a:gd name="T4" fmla="*/ 0 w 21600"/>
                <a:gd name="T5" fmla="*/ 21116 h 2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16" fill="none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</a:path>
                <a:path w="21600" h="21116" stroke="0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  <a:lnTo>
                    <a:pt x="0" y="21116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3962400" y="4421188"/>
            <a:ext cx="1095375" cy="1095375"/>
            <a:chOff x="3840" y="1440"/>
            <a:chExt cx="690" cy="690"/>
          </a:xfrm>
        </p:grpSpPr>
        <p:sp>
          <p:nvSpPr>
            <p:cNvPr id="57360" name="Arc 16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1295400" y="2744788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2895600" y="32019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2895600" y="47259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>
            <a:off x="1295400" y="5183188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>
            <a:off x="5867400" y="3735388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H="1">
            <a:off x="5867400" y="4192588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2438400" y="4421188"/>
            <a:ext cx="493713" cy="609600"/>
            <a:chOff x="1506" y="1776"/>
            <a:chExt cx="558" cy="690"/>
          </a:xfrm>
        </p:grpSpPr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4" name="Oval 30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2438400" y="2897188"/>
            <a:ext cx="493713" cy="609600"/>
            <a:chOff x="1506" y="1776"/>
            <a:chExt cx="558" cy="690"/>
          </a:xfrm>
        </p:grpSpPr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914400" y="24399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A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914400" y="49545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B</a:t>
            </a: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1447800" y="472598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1905000" y="3201988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H="1" flipV="1">
            <a:off x="1905000" y="3201988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 flipV="1">
            <a:off x="1447800" y="2744788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 flipV="1">
            <a:off x="5867400" y="297338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5029200" y="29733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 flipV="1">
            <a:off x="5867400" y="419258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5029200" y="49545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7581900" y="3963988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8221663" y="3735388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849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err="1" smtClean="0"/>
                  <a:t>Gambar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rangkaian</a:t>
                </a:r>
                <a:r>
                  <a:rPr lang="en-US" sz="2800" dirty="0" smtClean="0"/>
                  <a:t> :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err="1" smtClean="0"/>
                  <a:t>Tabel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Kebenaran</a:t>
                </a:r>
                <a:r>
                  <a:rPr lang="en-US" sz="2800" dirty="0" smtClean="0"/>
                  <a:t> :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Timing diagram :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15</a:t>
            </a:fld>
            <a:endParaRPr lang="id-ID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40112" r="29722" b="25746"/>
          <a:stretch/>
        </p:blipFill>
        <p:spPr bwMode="auto">
          <a:xfrm>
            <a:off x="3079114" y="4149080"/>
            <a:ext cx="5885374" cy="219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5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102FD6E9-BA3E-4D19-8DC4-DBA2C55FA49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703262"/>
          </a:xfrm>
        </p:spPr>
        <p:txBody>
          <a:bodyPr/>
          <a:lstStyle/>
          <a:p>
            <a:r>
              <a:rPr lang="en-US" sz="3800" b="1"/>
              <a:t>Chips/ IC Digital Dasar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656" y="1540733"/>
            <a:ext cx="8229600" cy="4646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/>
              <a:t>Implementasi</a:t>
            </a:r>
            <a:r>
              <a:rPr lang="en-US" sz="2200" dirty="0"/>
              <a:t> diagram </a:t>
            </a:r>
            <a:r>
              <a:rPr lang="en-US" sz="2200" dirty="0" err="1"/>
              <a:t>logik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Rangkaian</a:t>
            </a:r>
            <a:r>
              <a:rPr lang="en-US" sz="2200" dirty="0"/>
              <a:t> </a:t>
            </a:r>
            <a:r>
              <a:rPr lang="en-US" sz="2200" dirty="0" err="1"/>
              <a:t>elektronik</a:t>
            </a:r>
            <a:r>
              <a:rPr lang="en-US" sz="2200" dirty="0"/>
              <a:t> digital yang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berbentuk</a:t>
            </a:r>
            <a:r>
              <a:rPr lang="en-US" sz="2200" dirty="0"/>
              <a:t> chips/IC</a:t>
            </a:r>
          </a:p>
          <a:p>
            <a:pPr>
              <a:lnSpc>
                <a:spcPct val="90000"/>
              </a:lnSpc>
            </a:pPr>
            <a:r>
              <a:rPr lang="en-US" sz="2200" dirty="0" err="1"/>
              <a:t>Jenis</a:t>
            </a:r>
            <a:r>
              <a:rPr lang="en-US" sz="2200" dirty="0"/>
              <a:t> Chip </a:t>
            </a:r>
            <a:r>
              <a:rPr lang="en-US" sz="2200" dirty="0" err="1"/>
              <a:t>logika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di </a:t>
            </a:r>
            <a:r>
              <a:rPr lang="en-US" sz="2200" dirty="0" err="1"/>
              <a:t>pasaran</a:t>
            </a:r>
            <a:r>
              <a:rPr lang="en-US" sz="2200" dirty="0"/>
              <a:t>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berbentuk</a:t>
            </a:r>
            <a:r>
              <a:rPr lang="en-US" sz="2200" dirty="0"/>
              <a:t> IC TTL (Transistor-transistor Logic) </a:t>
            </a:r>
            <a:r>
              <a:rPr lang="en-US" sz="2200" dirty="0" err="1"/>
              <a:t>atau</a:t>
            </a:r>
            <a:r>
              <a:rPr lang="en-US" sz="2200" dirty="0"/>
              <a:t> MOS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Chip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diidentifikasi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part number </a:t>
            </a:r>
            <a:r>
              <a:rPr lang="en-US" sz="2200" dirty="0" err="1"/>
              <a:t>atau</a:t>
            </a:r>
            <a:r>
              <a:rPr lang="en-US" sz="2200" dirty="0"/>
              <a:t> model number.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Seri IC </a:t>
            </a:r>
            <a:r>
              <a:rPr lang="en-US" sz="2200" dirty="0" err="1"/>
              <a:t>rangkaian</a:t>
            </a:r>
            <a:r>
              <a:rPr lang="en-US" sz="2200" dirty="0"/>
              <a:t> digital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diawali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74, 4, or 14.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7404 is an inverter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7408 is an AND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7432 is an OR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4011B is a NAND</a:t>
            </a:r>
          </a:p>
        </p:txBody>
      </p:sp>
      <p:pic>
        <p:nvPicPr>
          <p:cNvPr id="26626" name="Picture 2" descr="Image result for ic 74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t="25254" r="10975" b="24347"/>
          <a:stretch/>
        </p:blipFill>
        <p:spPr bwMode="auto">
          <a:xfrm>
            <a:off x="5027931" y="3955097"/>
            <a:ext cx="357159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3B101B4D-916A-4786-92C7-1CE30BA595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1139825"/>
          </a:xfrm>
        </p:spPr>
        <p:txBody>
          <a:bodyPr/>
          <a:lstStyle/>
          <a:p>
            <a:r>
              <a:rPr lang="en-US"/>
              <a:t>Chips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0675"/>
            <a:ext cx="4364037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Chip logika dasar biasanya berbentuk DIP (dual in package) dengan jumlah pin genap. Umumnya adalah 14-pin </a:t>
            </a:r>
          </a:p>
          <a:p>
            <a:pPr>
              <a:lnSpc>
                <a:spcPct val="90000"/>
              </a:lnSpc>
            </a:pPr>
            <a:r>
              <a:rPr lang="en-US" sz="2600"/>
              <a:t>Pin 1 ditandai dengan adanya titik atau setengah lingkaran.</a:t>
            </a:r>
          </a:p>
          <a:p>
            <a:pPr>
              <a:lnSpc>
                <a:spcPct val="90000"/>
              </a:lnSpc>
            </a:pPr>
            <a:r>
              <a:rPr lang="en-US" sz="2600"/>
              <a:t>Nomor pin urut dibaca dari pin 1 berlawanan arah dengan jarum jam. </a:t>
            </a:r>
          </a:p>
        </p:txBody>
      </p:sp>
      <p:sp>
        <p:nvSpPr>
          <p:cNvPr id="62468" name="AutoShape 4"/>
          <p:cNvSpPr>
            <a:spLocks/>
          </p:cNvSpPr>
          <p:nvPr/>
        </p:nvSpPr>
        <p:spPr bwMode="auto">
          <a:xfrm>
            <a:off x="5761038" y="5924550"/>
            <a:ext cx="914400" cy="384175"/>
          </a:xfrm>
          <a:prstGeom prst="borderCallout1">
            <a:avLst>
              <a:gd name="adj1" fmla="val 29750"/>
              <a:gd name="adj2" fmla="val -8333"/>
              <a:gd name="adj3" fmla="val -178926"/>
              <a:gd name="adj4" fmla="val -38194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Pin 1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6750050" y="5915025"/>
            <a:ext cx="914400" cy="384175"/>
          </a:xfrm>
          <a:prstGeom prst="borderCallout1">
            <a:avLst>
              <a:gd name="adj1" fmla="val 29750"/>
              <a:gd name="adj2" fmla="val 108333"/>
              <a:gd name="adj3" fmla="val -176032"/>
              <a:gd name="adj4" fmla="val 131079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Pin 7</a:t>
            </a:r>
          </a:p>
        </p:txBody>
      </p:sp>
      <p:sp>
        <p:nvSpPr>
          <p:cNvPr id="62470" name="AutoShape 6"/>
          <p:cNvSpPr>
            <a:spLocks/>
          </p:cNvSpPr>
          <p:nvPr/>
        </p:nvSpPr>
        <p:spPr bwMode="auto">
          <a:xfrm>
            <a:off x="5676900" y="2511425"/>
            <a:ext cx="952500" cy="384175"/>
          </a:xfrm>
          <a:prstGeom prst="borderCallout1">
            <a:avLst>
              <a:gd name="adj1" fmla="val 29750"/>
              <a:gd name="adj2" fmla="val -8000"/>
              <a:gd name="adj3" fmla="val 237602"/>
              <a:gd name="adj4" fmla="val -34333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Pin 14</a:t>
            </a:r>
          </a:p>
        </p:txBody>
      </p:sp>
      <p:sp>
        <p:nvSpPr>
          <p:cNvPr id="62471" name="AutoShape 7"/>
          <p:cNvSpPr>
            <a:spLocks/>
          </p:cNvSpPr>
          <p:nvPr/>
        </p:nvSpPr>
        <p:spPr bwMode="auto">
          <a:xfrm>
            <a:off x="6705600" y="2514600"/>
            <a:ext cx="914400" cy="384175"/>
          </a:xfrm>
          <a:prstGeom prst="borderCallout1">
            <a:avLst>
              <a:gd name="adj1" fmla="val 29750"/>
              <a:gd name="adj2" fmla="val 108333"/>
              <a:gd name="adj3" fmla="val 221074"/>
              <a:gd name="adj4" fmla="val 138718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Pin 8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218113" y="3613150"/>
            <a:ext cx="2963862" cy="136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291138" y="3417888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699125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137275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556375" y="341788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04050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7412038" y="3416300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7804150" y="3406775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310188" y="4984750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718175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6156325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575425" y="498475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023100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442200" y="4983163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823200" y="49863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5327650" y="4660900"/>
            <a:ext cx="109538" cy="1333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5218113" y="4124325"/>
            <a:ext cx="293687" cy="341313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868DF793-ABFF-4494-A419-B7B65589DE8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9613"/>
            <a:ext cx="8229600" cy="1139825"/>
          </a:xfrm>
        </p:spPr>
        <p:txBody>
          <a:bodyPr/>
          <a:lstStyle/>
          <a:p>
            <a:r>
              <a:rPr lang="en-US"/>
              <a:t>Chips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364037" cy="5113337"/>
          </a:xfrm>
        </p:spPr>
        <p:txBody>
          <a:bodyPr/>
          <a:lstStyle/>
          <a:p>
            <a:r>
              <a:rPr lang="en-US" sz="2200"/>
              <a:t>Chips memerlukan tegangan untuk beroperasi</a:t>
            </a:r>
          </a:p>
          <a:p>
            <a:endParaRPr lang="en-US" sz="2200"/>
          </a:p>
          <a:p>
            <a:r>
              <a:rPr lang="en-US" sz="2200"/>
              <a:t>Vcc yang digunakan biasanya adalah 5 volts dan pin VCC umumnya pada nomor pin terakhir (untuk DIP14 berarti pada pin 14)</a:t>
            </a:r>
          </a:p>
          <a:p>
            <a:endParaRPr lang="en-US" sz="2200"/>
          </a:p>
          <a:p>
            <a:r>
              <a:rPr lang="en-US" sz="2200"/>
              <a:t>Pin Ground biasanya pada pin terakhir yang sejajar dengan pin 1 (pada DIP14 maka no pin GND biasanya adalah no 7)</a:t>
            </a:r>
          </a:p>
        </p:txBody>
      </p:sp>
      <p:pic>
        <p:nvPicPr>
          <p:cNvPr id="6351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20938"/>
            <a:ext cx="2646363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7596188" y="1844675"/>
            <a:ext cx="105727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Verdana" pitchFamily="34" charset="0"/>
              </a:rPr>
              <a:t>Voltage</a:t>
            </a: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7308850" y="2276475"/>
            <a:ext cx="86360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859338" y="5589588"/>
            <a:ext cx="10382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Verdana" pitchFamily="34" charset="0"/>
              </a:rPr>
              <a:t>Ground</a:t>
            </a: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6084888" y="5300663"/>
            <a:ext cx="11112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B96C-6B10-44B4-83A8-35334B4BFD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39825"/>
          </a:xfrm>
        </p:spPr>
        <p:txBody>
          <a:bodyPr/>
          <a:lstStyle/>
          <a:p>
            <a:r>
              <a:rPr lang="en-US"/>
              <a:t>Contoh IC TTL Gerbang Dasar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24063"/>
            <a:ext cx="3898900" cy="965200"/>
          </a:xfrm>
        </p:spPr>
        <p:txBody>
          <a:bodyPr/>
          <a:lstStyle/>
          <a:p>
            <a:r>
              <a:rPr lang="en-US" sz="2600"/>
              <a:t>74LS00 : Quad 2 input NAND Gate</a:t>
            </a:r>
          </a:p>
          <a:p>
            <a:endParaRPr lang="en-US" sz="2600"/>
          </a:p>
        </p:txBody>
      </p:sp>
      <p:graphicFrame>
        <p:nvGraphicFramePr>
          <p:cNvPr id="54327" name="Object 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3205163"/>
          <a:ext cx="360045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Visio" r:id="rId3" imgW="1960483" imgH="1258729" progId="Visio.Drawing.6">
                  <p:embed/>
                </p:oleObj>
              </mc:Choice>
              <mc:Fallback>
                <p:oleObj name="Visio" r:id="rId3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05163"/>
                        <a:ext cx="360045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9" name="Object 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3800" y="3205163"/>
          <a:ext cx="345598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Visio" r:id="rId5" imgW="1960483" imgH="1285637" progId="Visio.Drawing.6">
                  <p:embed/>
                </p:oleObj>
              </mc:Choice>
              <mc:Fallback>
                <p:oleObj name="Visio" r:id="rId5" imgW="1960483" imgH="128563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05163"/>
                        <a:ext cx="3455988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4859338" y="1981200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74LS08 : Quad 2 input AND Gate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905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62-AA28-452B-BD06-264246AA763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r>
              <a:rPr lang="en-US"/>
              <a:t>JENIS – JENIS GERBANG DASAR</a:t>
            </a:r>
          </a:p>
        </p:txBody>
      </p:sp>
      <p:graphicFrame>
        <p:nvGraphicFramePr>
          <p:cNvPr id="28730" name="Group 58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18488" cy="4349751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AND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OR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NOR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NOT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37" name="Object 6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1989138"/>
          <a:ext cx="19431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Visio" r:id="rId3" imgW="1745932" imgH="625554" progId="Visio.Drawing.11">
                  <p:embed/>
                </p:oleObj>
              </mc:Choice>
              <mc:Fallback>
                <p:oleObj name="Visio" r:id="rId3" imgW="1745932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19431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9" name="Object 6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3429000"/>
          <a:ext cx="1727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Visio" r:id="rId5" imgW="1565910" imgH="625554" progId="Visio.Drawing.11">
                  <p:embed/>
                </p:oleObj>
              </mc:Choice>
              <mc:Fallback>
                <p:oleObj name="Visio" r:id="rId5" imgW="1565910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9000"/>
                        <a:ext cx="1727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627313" y="4797425"/>
          <a:ext cx="1743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Visio" r:id="rId7" imgW="1745570" imgH="845792" progId="Visio.Drawing.11">
                  <p:embed/>
                </p:oleObj>
              </mc:Choice>
              <mc:Fallback>
                <p:oleObj name="Visio" r:id="rId7" imgW="1745570" imgH="8457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97425"/>
                        <a:ext cx="1743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019925" y="4868863"/>
          <a:ext cx="1438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Visio" r:id="rId9" imgW="1439000" imgH="739159" progId="Visio.Drawing.11">
                  <p:embed/>
                </p:oleObj>
              </mc:Choice>
              <mc:Fallback>
                <p:oleObj name="Visio" r:id="rId9" imgW="1439000" imgH="739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68863"/>
                        <a:ext cx="14382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41" name="Object 6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516688" y="3284538"/>
          <a:ext cx="21605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Visio" r:id="rId11" imgW="1804035" imgH="838438" progId="Visio.Drawing.11">
                  <p:embed/>
                </p:oleObj>
              </mc:Choice>
              <mc:Fallback>
                <p:oleObj name="Visio" r:id="rId11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284538"/>
                        <a:ext cx="216058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3" name="Object 71"/>
          <p:cNvGraphicFramePr>
            <a:graphicFrameLocks noChangeAspect="1"/>
          </p:cNvGraphicFramePr>
          <p:nvPr/>
        </p:nvGraphicFramePr>
        <p:xfrm>
          <a:off x="6659563" y="1916113"/>
          <a:ext cx="2016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Visio" r:id="rId13" imgW="1984058" imgH="838438" progId="Visio.Drawing.11">
                  <p:embed/>
                </p:oleObj>
              </mc:Choice>
              <mc:Fallback>
                <p:oleObj name="Visio" r:id="rId13" imgW="1984058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16113"/>
                        <a:ext cx="2016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1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D12-9650-4974-B2DC-0F331C4189D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688"/>
            <a:ext cx="8229600" cy="1139825"/>
          </a:xfrm>
        </p:spPr>
        <p:txBody>
          <a:bodyPr/>
          <a:lstStyle/>
          <a:p>
            <a:r>
              <a:rPr lang="en-US"/>
              <a:t>Contoh IC TTL Gerbang Dasar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3898900" cy="965200"/>
          </a:xfrm>
        </p:spPr>
        <p:txBody>
          <a:bodyPr/>
          <a:lstStyle/>
          <a:p>
            <a:r>
              <a:rPr lang="en-US" sz="2600"/>
              <a:t>74LS02 : Quad 2 input NOR Gate</a:t>
            </a:r>
          </a:p>
          <a:p>
            <a:endParaRPr lang="en-US" sz="2600"/>
          </a:p>
        </p:txBody>
      </p:sp>
      <p:graphicFrame>
        <p:nvGraphicFramePr>
          <p:cNvPr id="880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8563" y="3178175"/>
          <a:ext cx="34464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Visio" r:id="rId3" imgW="1966436" imgH="1293495" progId="Visio.Drawing.6">
                  <p:embed/>
                </p:oleObj>
              </mc:Choice>
              <mc:Fallback>
                <p:oleObj name="Visio" r:id="rId3" imgW="1966436" imgH="12934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178175"/>
                        <a:ext cx="34464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859338" y="1954213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74LS32 : Quad 2 input OR Gate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755650" y="3178175"/>
          <a:ext cx="35290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Visio" r:id="rId5" imgW="1960483" imgH="1258729" progId="Visio.Drawing.6">
                  <p:embed/>
                </p:oleObj>
              </mc:Choice>
              <mc:Fallback>
                <p:oleObj name="Visio" r:id="rId5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78175"/>
                        <a:ext cx="35290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7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62A6-FD8C-4E2E-B6CF-643E79AD1FF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1139825"/>
          </a:xfrm>
        </p:spPr>
        <p:txBody>
          <a:bodyPr/>
          <a:lstStyle/>
          <a:p>
            <a:r>
              <a:rPr lang="en-US"/>
              <a:t>Contoh IC TTL Gerbang Dasar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3900"/>
            <a:ext cx="4038600" cy="4530725"/>
          </a:xfrm>
        </p:spPr>
        <p:txBody>
          <a:bodyPr/>
          <a:lstStyle/>
          <a:p>
            <a:r>
              <a:rPr lang="en-US" sz="2600"/>
              <a:t>74LS04 : Hex Inverter</a:t>
            </a:r>
          </a:p>
          <a:p>
            <a:endParaRPr lang="en-US" sz="2600"/>
          </a:p>
        </p:txBody>
      </p:sp>
      <p:graphicFrame>
        <p:nvGraphicFramePr>
          <p:cNvPr id="9012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2951163"/>
          <a:ext cx="3240087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Visio" r:id="rId3" imgW="1966436" imgH="1327071" progId="Visio.Drawing.6">
                  <p:embed/>
                </p:oleObj>
              </mc:Choice>
              <mc:Fallback>
                <p:oleObj name="Visio" r:id="rId3" imgW="1966436" imgH="132707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51163"/>
                        <a:ext cx="3240087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859338" y="1951038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74LS86 : Quad 2 input XOR Gate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/>
          </a:p>
        </p:txBody>
      </p:sp>
      <p:graphicFrame>
        <p:nvGraphicFramePr>
          <p:cNvPr id="9012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2725" y="3030538"/>
          <a:ext cx="3167063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Visio" r:id="rId5" imgW="1960483" imgH="1285637" progId="Visio.Drawing.6">
                  <p:embed/>
                </p:oleObj>
              </mc:Choice>
              <mc:Fallback>
                <p:oleObj name="Visio" r:id="rId5" imgW="1960483" imgH="128563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30538"/>
                        <a:ext cx="3167063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9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E9C-99ED-40E3-B927-F01E7C9617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688"/>
            <a:ext cx="8229600" cy="1139825"/>
          </a:xfrm>
        </p:spPr>
        <p:txBody>
          <a:bodyPr/>
          <a:lstStyle/>
          <a:p>
            <a:r>
              <a:rPr lang="en-US"/>
              <a:t>Contoh IC TTL Gerbang Dasar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3898900" cy="965200"/>
          </a:xfrm>
        </p:spPr>
        <p:txBody>
          <a:bodyPr/>
          <a:lstStyle/>
          <a:p>
            <a:r>
              <a:rPr lang="en-US" sz="2600"/>
              <a:t>74LS02 : Quad 2 input NOR Gate</a:t>
            </a:r>
          </a:p>
          <a:p>
            <a:endParaRPr lang="en-US" sz="2600"/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8563" y="3178175"/>
          <a:ext cx="34464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Visio" r:id="rId3" imgW="1966436" imgH="1293495" progId="Visio.Drawing.6">
                  <p:embed/>
                </p:oleObj>
              </mc:Choice>
              <mc:Fallback>
                <p:oleObj name="Visio" r:id="rId3" imgW="1966436" imgH="12934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178175"/>
                        <a:ext cx="34464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859338" y="1954213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74LS32 : Quad 2 input OR Gate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755650" y="3178175"/>
          <a:ext cx="35290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Visio" r:id="rId5" imgW="1960483" imgH="1258729" progId="Visio.Drawing.6">
                  <p:embed/>
                </p:oleObj>
              </mc:Choice>
              <mc:Fallback>
                <p:oleObj name="Visio" r:id="rId5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78175"/>
                        <a:ext cx="35290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7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2C4E21-82D7-4721-BFB4-7CBDD52B49E4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27650" name="Picture 10" descr="https://encrypted-tbn1.gstatic.com/images?q=tbn:ANd9GcRy5CS629e8uBc_lAHKO_xRPqDZ8uj80GtY9NY58AlWv-NFvgwH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4478" r="4449" b="11940"/>
          <a:stretch>
            <a:fillRect/>
          </a:stretch>
        </p:blipFill>
        <p:spPr bwMode="auto">
          <a:xfrm>
            <a:off x="2051720" y="1628800"/>
            <a:ext cx="4240066" cy="27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47548"/>
              </p:ext>
            </p:extLst>
          </p:nvPr>
        </p:nvGraphicFramePr>
        <p:xfrm>
          <a:off x="683568" y="4509121"/>
          <a:ext cx="8280920" cy="13334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Kondisi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021-1337-43DA-980E-389F1A72CB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4375"/>
            <a:ext cx="8229600" cy="774700"/>
          </a:xfrm>
        </p:spPr>
        <p:txBody>
          <a:bodyPr/>
          <a:lstStyle/>
          <a:p>
            <a:r>
              <a:rPr lang="en-US"/>
              <a:t>GERBANG AND</a:t>
            </a:r>
          </a:p>
        </p:txBody>
      </p:sp>
      <p:graphicFrame>
        <p:nvGraphicFramePr>
          <p:cNvPr id="30768" name="Group 4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68480022"/>
              </p:ext>
            </p:extLst>
          </p:nvPr>
        </p:nvGraphicFramePr>
        <p:xfrm>
          <a:off x="4211638" y="3573016"/>
          <a:ext cx="4038600" cy="2449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59" name="Object 3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68589333"/>
              </p:ext>
            </p:extLst>
          </p:nvPr>
        </p:nvGraphicFramePr>
        <p:xfrm>
          <a:off x="1116012" y="2497138"/>
          <a:ext cx="2231851" cy="79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Visio" r:id="rId3" imgW="1745932" imgH="625554" progId="Visio.Drawing.11">
                  <p:embed/>
                </p:oleObj>
              </mc:Choice>
              <mc:Fallback>
                <p:oleObj name="Visio" r:id="rId3" imgW="1745932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2" y="2497138"/>
                        <a:ext cx="2231851" cy="799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851920" y="2486224"/>
            <a:ext cx="1224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Z = A.B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755650" y="3429000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DIAGRAM VENN</a:t>
            </a:r>
          </a:p>
        </p:txBody>
      </p:sp>
      <p:graphicFrame>
        <p:nvGraphicFramePr>
          <p:cNvPr id="30766" name="Object 4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9349314"/>
              </p:ext>
            </p:extLst>
          </p:nvPr>
        </p:nvGraphicFramePr>
        <p:xfrm>
          <a:off x="827088" y="4005064"/>
          <a:ext cx="251301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Visio" r:id="rId5" imgW="1480718" imgH="1120750" progId="Visio.Drawing.11">
                  <p:embed/>
                </p:oleObj>
              </mc:Choice>
              <mc:Fallback>
                <p:oleObj name="Visio" r:id="rId5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064"/>
                        <a:ext cx="2513012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55650" y="1562100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Gerbang </a:t>
            </a:r>
            <a:r>
              <a:rPr lang="en-US" b="1"/>
              <a:t>AND</a:t>
            </a:r>
            <a:r>
              <a:rPr lang="en-US"/>
              <a:t> akan mempunyai output bernilai 1 apabila semua inputnya bernilai 1, Selain itu outputnya akan bernilai 0</a:t>
            </a:r>
          </a:p>
        </p:txBody>
      </p:sp>
      <p:sp>
        <p:nvSpPr>
          <p:cNvPr id="30771" name="Oval 51"/>
          <p:cNvSpPr>
            <a:spLocks noChangeArrowheads="1"/>
          </p:cNvSpPr>
          <p:nvPr/>
        </p:nvSpPr>
        <p:spPr bwMode="auto">
          <a:xfrm>
            <a:off x="2124075" y="4725144"/>
            <a:ext cx="144463" cy="431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2195513" y="436490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F013-B174-44EA-93C1-26916137D7E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1200"/>
            <a:ext cx="8229600" cy="703263"/>
          </a:xfrm>
        </p:spPr>
        <p:txBody>
          <a:bodyPr/>
          <a:lstStyle/>
          <a:p>
            <a:r>
              <a:rPr lang="en-US" sz="3800"/>
              <a:t>GERBANG OR</a:t>
            </a:r>
          </a:p>
        </p:txBody>
      </p:sp>
      <p:graphicFrame>
        <p:nvGraphicFramePr>
          <p:cNvPr id="34848" name="Object 3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4024691"/>
              </p:ext>
            </p:extLst>
          </p:nvPr>
        </p:nvGraphicFramePr>
        <p:xfrm>
          <a:off x="899592" y="4565453"/>
          <a:ext cx="2304256" cy="174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Visio" r:id="rId3" imgW="1480718" imgH="1120750" progId="Visio.Drawing.11">
                  <p:embed/>
                </p:oleObj>
              </mc:Choice>
              <mc:Fallback>
                <p:oleObj name="Visio" r:id="rId3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65453"/>
                        <a:ext cx="2304256" cy="174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Group 4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18560362"/>
              </p:ext>
            </p:extLst>
          </p:nvPr>
        </p:nvGraphicFramePr>
        <p:xfrm>
          <a:off x="4211638" y="3501008"/>
          <a:ext cx="4038600" cy="2449898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341738" y="2414216"/>
            <a:ext cx="1119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Z = A+B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55650" y="38623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DIAGRAM VENN</a:t>
            </a:r>
          </a:p>
        </p:txBody>
      </p:sp>
      <p:graphicFrame>
        <p:nvGraphicFramePr>
          <p:cNvPr id="34855" name="Object 3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69816169"/>
              </p:ext>
            </p:extLst>
          </p:nvPr>
        </p:nvGraphicFramePr>
        <p:xfrm>
          <a:off x="1187450" y="2414217"/>
          <a:ext cx="2126367" cy="84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Visio" r:id="rId5" imgW="1565910" imgH="625554" progId="Visio.Drawing.11">
                  <p:embed/>
                </p:oleObj>
              </mc:Choice>
              <mc:Fallback>
                <p:oleObj name="Visio" r:id="rId5" imgW="1565910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14217"/>
                        <a:ext cx="2126367" cy="84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755650" y="1558925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Gerbang </a:t>
            </a:r>
            <a:r>
              <a:rPr lang="en-US" b="1"/>
              <a:t>OR</a:t>
            </a:r>
            <a:r>
              <a:rPr lang="en-US"/>
              <a:t> akan mempunyai output bernilai 0 apabila semua inputnya bernilai 0, Selain itu outputnya akan bernilai 1</a:t>
            </a:r>
          </a:p>
        </p:txBody>
      </p:sp>
    </p:spTree>
    <p:extLst>
      <p:ext uri="{BB962C8B-B14F-4D97-AF65-F5344CB8AC3E}">
        <p14:creationId xmlns:p14="http://schemas.microsoft.com/office/powerpoint/2010/main" val="3094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E330-9D7D-46D9-95A3-E342A7A1E4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681038"/>
            <a:ext cx="8229600" cy="703262"/>
          </a:xfrm>
        </p:spPr>
        <p:txBody>
          <a:bodyPr/>
          <a:lstStyle/>
          <a:p>
            <a:r>
              <a:rPr lang="en-US" sz="3800"/>
              <a:t>GERBANG NOT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>
            <p:ph sz="quarter" idx="2"/>
          </p:nvPr>
        </p:nvGraphicFramePr>
        <p:xfrm>
          <a:off x="4284663" y="3903663"/>
          <a:ext cx="4038600" cy="218916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946" name="Object 3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40113711"/>
              </p:ext>
            </p:extLst>
          </p:nvPr>
        </p:nvGraphicFramePr>
        <p:xfrm>
          <a:off x="971549" y="2636912"/>
          <a:ext cx="2403229" cy="9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Visio" r:id="rId3" imgW="1904524" imgH="715566" progId="Visio.Drawing.11">
                  <p:embed/>
                </p:oleObj>
              </mc:Choice>
              <mc:Fallback>
                <p:oleObj name="Visio" r:id="rId3" imgW="1904524" imgH="7155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49" y="2636912"/>
                        <a:ext cx="2403229" cy="9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17600" y="4194175"/>
          <a:ext cx="22272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Visio" r:id="rId5" imgW="1480718" imgH="1120750" progId="Visio.Drawing.11">
                  <p:embed/>
                </p:oleObj>
              </mc:Choice>
              <mc:Fallback>
                <p:oleObj name="Visio" r:id="rId5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194175"/>
                        <a:ext cx="22272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755650" y="383222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DIAGRAM VENN</a:t>
            </a:r>
          </a:p>
        </p:txBody>
      </p: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4123434" y="2774257"/>
            <a:ext cx="798513" cy="461962"/>
            <a:chOff x="2018" y="1298"/>
            <a:chExt cx="503" cy="291"/>
          </a:xfrm>
        </p:grpSpPr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2018" y="1298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Z = A</a:t>
              </a:r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2301" y="134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8955" name="Object 4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143750" y="4076700"/>
          <a:ext cx="303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7" imgW="291960" imgH="342720" progId="Equation.3">
                  <p:embed/>
                </p:oleObj>
              </mc:Choice>
              <mc:Fallback>
                <p:oleObj name="Equation" r:id="rId7" imgW="29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4076700"/>
                        <a:ext cx="303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755650" y="1528763"/>
            <a:ext cx="7920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 gerbang NOT adalah kebalikan dari inputnya.</a:t>
            </a:r>
          </a:p>
          <a:p>
            <a:r>
              <a:rPr lang="en-US"/>
              <a:t>Jika input HIGH, maka output LOW, dan kebalikannya.</a:t>
            </a:r>
          </a:p>
          <a:p>
            <a:r>
              <a:rPr lang="en-US"/>
              <a:t>Gerbang NOT sering disebut INVERTER</a:t>
            </a:r>
          </a:p>
        </p:txBody>
      </p:sp>
    </p:spTree>
    <p:extLst>
      <p:ext uri="{BB962C8B-B14F-4D97-AF65-F5344CB8AC3E}">
        <p14:creationId xmlns:p14="http://schemas.microsoft.com/office/powerpoint/2010/main" val="27410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7244-6B1A-4790-A479-B24C2CA572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2788"/>
            <a:ext cx="8229600" cy="703262"/>
          </a:xfrm>
        </p:spPr>
        <p:txBody>
          <a:bodyPr/>
          <a:lstStyle/>
          <a:p>
            <a:r>
              <a:rPr lang="en-US" sz="3800"/>
              <a:t>GERBANG NAND</a:t>
            </a:r>
          </a:p>
        </p:txBody>
      </p:sp>
      <p:graphicFrame>
        <p:nvGraphicFramePr>
          <p:cNvPr id="41018" name="Group 5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8152450"/>
              </p:ext>
            </p:extLst>
          </p:nvPr>
        </p:nvGraphicFramePr>
        <p:xfrm>
          <a:off x="4140200" y="3573016"/>
          <a:ext cx="4452938" cy="2449200"/>
        </p:xfrm>
        <a:graphic>
          <a:graphicData uri="http://schemas.openxmlformats.org/drawingml/2006/table">
            <a:tbl>
              <a:tblPr/>
              <a:tblGrid>
                <a:gridCol w="111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989" name="Object 2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03441976"/>
              </p:ext>
            </p:extLst>
          </p:nvPr>
        </p:nvGraphicFramePr>
        <p:xfrm>
          <a:off x="1258888" y="2495550"/>
          <a:ext cx="221042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Visio" r:id="rId3" imgW="1984058" imgH="838438" progId="Visio.Drawing.11">
                  <p:embed/>
                </p:oleObj>
              </mc:Choice>
              <mc:Fallback>
                <p:oleObj name="Visio" r:id="rId3" imgW="1984058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5550"/>
                        <a:ext cx="221042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755650" y="386397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DIAGRAM VENN</a:t>
            </a: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10575"/>
              </p:ext>
            </p:extLst>
          </p:nvPr>
        </p:nvGraphicFramePr>
        <p:xfrm>
          <a:off x="7721600" y="3645024"/>
          <a:ext cx="5540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5" imgW="558720" imgH="355320" progId="Equation.3">
                  <p:embed/>
                </p:oleObj>
              </mc:Choice>
              <mc:Fallback>
                <p:oleObj name="Equation" r:id="rId5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645024"/>
                        <a:ext cx="554038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6" name="Group 66"/>
          <p:cNvGrpSpPr>
            <a:grpSpLocks/>
          </p:cNvGrpSpPr>
          <p:nvPr/>
        </p:nvGrpSpPr>
        <p:grpSpPr bwMode="auto">
          <a:xfrm>
            <a:off x="4051548" y="2630238"/>
            <a:ext cx="1044575" cy="461963"/>
            <a:chOff x="884" y="1570"/>
            <a:chExt cx="658" cy="291"/>
          </a:xfrm>
        </p:grpSpPr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884" y="1570"/>
              <a:ext cx="6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Z = A.B</a:t>
              </a:r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1202" y="1570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23" name="Object 6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088" y="4224338"/>
          <a:ext cx="27336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4338"/>
                        <a:ext cx="27336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2195513" y="4943475"/>
            <a:ext cx="217487" cy="577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Line 65"/>
          <p:cNvSpPr>
            <a:spLocks noChangeShapeType="1"/>
          </p:cNvSpPr>
          <p:nvPr/>
        </p:nvSpPr>
        <p:spPr bwMode="auto">
          <a:xfrm>
            <a:off x="2339975" y="45847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33" name="Group 73"/>
          <p:cNvGrpSpPr>
            <a:grpSpLocks/>
          </p:cNvGrpSpPr>
          <p:nvPr/>
        </p:nvGrpSpPr>
        <p:grpSpPr bwMode="auto">
          <a:xfrm>
            <a:off x="1331913" y="5448300"/>
            <a:ext cx="552450" cy="366713"/>
            <a:chOff x="2698" y="2614"/>
            <a:chExt cx="348" cy="231"/>
          </a:xfrm>
        </p:grpSpPr>
        <p:sp>
          <p:nvSpPr>
            <p:cNvPr id="41031" name="Text Box 71"/>
            <p:cNvSpPr txBox="1">
              <a:spLocks noChangeArrowheads="1"/>
            </p:cNvSpPr>
            <p:nvPr/>
          </p:nvSpPr>
          <p:spPr bwMode="auto">
            <a:xfrm>
              <a:off x="2698" y="2614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A.B</a:t>
              </a:r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2744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755650" y="1560513"/>
            <a:ext cx="7920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Gerbang NAND merupakan gabungan gerbang AND dan gerbang NOT. Keluaran gerbang </a:t>
            </a:r>
            <a:r>
              <a:rPr lang="en-US" b="1"/>
              <a:t>NAND</a:t>
            </a:r>
            <a:r>
              <a:rPr lang="en-US"/>
              <a:t> adalah keluaran gerbang AND yang diinversikan (di-NOT-kan). </a:t>
            </a:r>
          </a:p>
        </p:txBody>
      </p:sp>
    </p:spTree>
    <p:extLst>
      <p:ext uri="{BB962C8B-B14F-4D97-AF65-F5344CB8AC3E}">
        <p14:creationId xmlns:p14="http://schemas.microsoft.com/office/powerpoint/2010/main" val="27117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533D-406D-4952-9B3F-D180AFFBE9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2788"/>
            <a:ext cx="8229600" cy="1139825"/>
          </a:xfrm>
        </p:spPr>
        <p:txBody>
          <a:bodyPr/>
          <a:lstStyle/>
          <a:p>
            <a:r>
              <a:rPr lang="en-US"/>
              <a:t>GERBANG NOR</a:t>
            </a:r>
          </a:p>
        </p:txBody>
      </p:sp>
      <p:graphicFrame>
        <p:nvGraphicFramePr>
          <p:cNvPr id="42016" name="Object 3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5791265"/>
              </p:ext>
            </p:extLst>
          </p:nvPr>
        </p:nvGraphicFramePr>
        <p:xfrm>
          <a:off x="1009649" y="2495550"/>
          <a:ext cx="2009049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Visio" r:id="rId3" imgW="1804035" imgH="838438" progId="Visio.Drawing.11">
                  <p:embed/>
                </p:oleObj>
              </mc:Choice>
              <mc:Fallback>
                <p:oleObj name="Visio" r:id="rId3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49" y="2495550"/>
                        <a:ext cx="2009049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1" name="Group 67"/>
          <p:cNvGraphicFramePr>
            <a:graphicFrameLocks noGrp="1"/>
          </p:cNvGraphicFramePr>
          <p:nvPr>
            <p:ph sz="quarter" idx="4"/>
          </p:nvPr>
        </p:nvGraphicFramePr>
        <p:xfrm>
          <a:off x="4140200" y="3648075"/>
          <a:ext cx="4038600" cy="24492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755650" y="386397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DIAGRAM VENN</a:t>
            </a:r>
          </a:p>
        </p:txBody>
      </p:sp>
      <p:graphicFrame>
        <p:nvGraphicFramePr>
          <p:cNvPr id="42053" name="Object 6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37413" y="3719513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5" imgW="812520" imgH="342720" progId="Equation.3">
                  <p:embed/>
                </p:oleObj>
              </mc:Choice>
              <mc:Fallback>
                <p:oleObj name="Equation" r:id="rId5" imgW="812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3719513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6" name="Object 7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4368800"/>
          <a:ext cx="18669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8800"/>
                        <a:ext cx="18669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58" name="Group 74"/>
          <p:cNvGrpSpPr>
            <a:grpSpLocks/>
          </p:cNvGrpSpPr>
          <p:nvPr/>
        </p:nvGrpSpPr>
        <p:grpSpPr bwMode="auto">
          <a:xfrm>
            <a:off x="3693667" y="2495549"/>
            <a:ext cx="1119152" cy="461043"/>
            <a:chOff x="2018" y="1117"/>
            <a:chExt cx="582" cy="298"/>
          </a:xfrm>
        </p:grpSpPr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2018" y="1117"/>
              <a:ext cx="58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Z = A+B</a:t>
              </a:r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2288" y="1162"/>
              <a:ext cx="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1619250" y="5448300"/>
            <a:ext cx="622300" cy="366713"/>
            <a:chOff x="2154" y="2840"/>
            <a:chExt cx="392" cy="231"/>
          </a:xfrm>
        </p:grpSpPr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154" y="284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A+B</a:t>
              </a:r>
            </a:p>
          </p:txBody>
        </p:sp>
        <p:sp>
          <p:nvSpPr>
            <p:cNvPr id="42061" name="Line 77"/>
            <p:cNvSpPr>
              <a:spLocks noChangeShapeType="1"/>
            </p:cNvSpPr>
            <p:nvPr/>
          </p:nvSpPr>
          <p:spPr bwMode="auto">
            <a:xfrm>
              <a:off x="2200" y="2840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755650" y="1560513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Gerbang </a:t>
            </a:r>
            <a:r>
              <a:rPr lang="en-US" b="1"/>
              <a:t>NOR</a:t>
            </a:r>
            <a:r>
              <a:rPr lang="en-US"/>
              <a:t> adalah gabungan gerbang OR dan gerbang NOT. Keluaran Gerbang </a:t>
            </a:r>
            <a:r>
              <a:rPr lang="en-US" b="1"/>
              <a:t>NOR</a:t>
            </a:r>
            <a:r>
              <a:rPr lang="en-US"/>
              <a:t> adalah keluaran gerbang OR diinversikan (di-NOT-kan). </a:t>
            </a:r>
          </a:p>
        </p:txBody>
      </p:sp>
    </p:spTree>
    <p:extLst>
      <p:ext uri="{BB962C8B-B14F-4D97-AF65-F5344CB8AC3E}">
        <p14:creationId xmlns:p14="http://schemas.microsoft.com/office/powerpoint/2010/main" val="26877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F14-2954-4569-B226-AC11CEF8203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03263"/>
            <a:ext cx="8229600" cy="1139825"/>
          </a:xfrm>
        </p:spPr>
        <p:txBody>
          <a:bodyPr/>
          <a:lstStyle/>
          <a:p>
            <a:r>
              <a:rPr lang="en-US"/>
              <a:t>GERBANG XOR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19250" y="4286250"/>
          <a:ext cx="1471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Visio" r:id="rId3" imgW="1471612" imgH="1111568" progId="Visio.Drawing.11">
                  <p:embed/>
                </p:oleObj>
              </mc:Choice>
              <mc:Fallback>
                <p:oleObj name="Visio" r:id="rId3" imgW="1471612" imgH="1111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86250"/>
                        <a:ext cx="1471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04707212"/>
              </p:ext>
            </p:extLst>
          </p:nvPr>
        </p:nvGraphicFramePr>
        <p:xfrm>
          <a:off x="1331912" y="2003037"/>
          <a:ext cx="2231976" cy="103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Visio" r:id="rId5" imgW="1804035" imgH="838438" progId="Visio.Drawing.11">
                  <p:embed/>
                </p:oleObj>
              </mc:Choice>
              <mc:Fallback>
                <p:oleObj name="Visio" r:id="rId5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2" y="2003037"/>
                        <a:ext cx="2231976" cy="1037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Group 4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24245875"/>
              </p:ext>
            </p:extLst>
          </p:nvPr>
        </p:nvGraphicFramePr>
        <p:xfrm>
          <a:off x="4787900" y="3429000"/>
          <a:ext cx="3028950" cy="24492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4082852" y="2270200"/>
            <a:ext cx="1200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Z = A</a:t>
            </a:r>
            <a:r>
              <a:rPr lang="en-US" sz="2400" dirty="0">
                <a:sym typeface="Symbol" pitchFamily="18" charset="2"/>
              </a:rPr>
              <a:t></a:t>
            </a:r>
            <a:r>
              <a:rPr lang="en-US" sz="2400" dirty="0"/>
              <a:t>B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755650" y="34940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DIAGRAM VENN</a:t>
            </a:r>
          </a:p>
        </p:txBody>
      </p:sp>
      <p:graphicFrame>
        <p:nvGraphicFramePr>
          <p:cNvPr id="44081" name="Object 49"/>
          <p:cNvGraphicFramePr>
            <a:graphicFrameLocks noChangeAspect="1"/>
          </p:cNvGraphicFramePr>
          <p:nvPr/>
        </p:nvGraphicFramePr>
        <p:xfrm>
          <a:off x="827088" y="3854450"/>
          <a:ext cx="27336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54450"/>
                        <a:ext cx="27336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2" name="Oval 50"/>
          <p:cNvSpPr>
            <a:spLocks noChangeArrowheads="1"/>
          </p:cNvSpPr>
          <p:nvPr/>
        </p:nvSpPr>
        <p:spPr bwMode="auto">
          <a:xfrm>
            <a:off x="2195513" y="4573588"/>
            <a:ext cx="217487" cy="577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1116013" y="6015038"/>
            <a:ext cx="2093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B = warna hijau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755650" y="1550988"/>
            <a:ext cx="792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Gerbang </a:t>
            </a:r>
            <a:r>
              <a:rPr lang="en-US" b="1"/>
              <a:t>XOR</a:t>
            </a:r>
            <a:r>
              <a:rPr lang="en-US"/>
              <a:t> akan mempunyai nilai output 0 apabila nilai inputnya sama. </a:t>
            </a:r>
          </a:p>
        </p:txBody>
      </p:sp>
    </p:spTree>
    <p:extLst>
      <p:ext uri="{BB962C8B-B14F-4D97-AF65-F5344CB8AC3E}">
        <p14:creationId xmlns:p14="http://schemas.microsoft.com/office/powerpoint/2010/main" val="28034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4C9D7D3F-BB3C-4818-8680-BBC888D2CF7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5488"/>
            <a:ext cx="8229600" cy="703262"/>
          </a:xfrm>
        </p:spPr>
        <p:txBody>
          <a:bodyPr/>
          <a:lstStyle/>
          <a:p>
            <a:r>
              <a:rPr lang="en-US" sz="3200" b="1"/>
              <a:t>Gerbang Dasar dengan Input Lebih Dari 2</a:t>
            </a:r>
          </a:p>
        </p:txBody>
      </p:sp>
      <p:sp>
        <p:nvSpPr>
          <p:cNvPr id="49543" name="Rectangle 391"/>
          <p:cNvSpPr>
            <a:spLocks noChangeArrowheads="1"/>
          </p:cNvSpPr>
          <p:nvPr/>
        </p:nvSpPr>
        <p:spPr bwMode="auto">
          <a:xfrm>
            <a:off x="0" y="5870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931" name="Rectangle 779"/>
          <p:cNvSpPr>
            <a:spLocks noGrp="1" noChangeArrowheads="1"/>
          </p:cNvSpPr>
          <p:nvPr>
            <p:ph type="body" idx="1"/>
          </p:nvPr>
        </p:nvSpPr>
        <p:spPr>
          <a:xfrm>
            <a:off x="395288" y="1500188"/>
            <a:ext cx="8229600" cy="1728787"/>
          </a:xfrm>
          <a:noFill/>
          <a:ln/>
        </p:spPr>
        <p:txBody>
          <a:bodyPr/>
          <a:lstStyle/>
          <a:p>
            <a:r>
              <a:rPr lang="en-US"/>
              <a:t>Gerbang AND, OR, NAND dan NOR bisa mempunyai input lebih dari 2 (3,4, dst)</a:t>
            </a:r>
          </a:p>
          <a:p>
            <a:r>
              <a:rPr lang="en-US"/>
              <a:t>Sifat yang dimiliki tetap</a:t>
            </a:r>
          </a:p>
        </p:txBody>
      </p:sp>
    </p:spTree>
    <p:extLst>
      <p:ext uri="{BB962C8B-B14F-4D97-AF65-F5344CB8AC3E}">
        <p14:creationId xmlns:p14="http://schemas.microsoft.com/office/powerpoint/2010/main" val="23341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388</TotalTime>
  <Words>809</Words>
  <Application>Microsoft Office PowerPoint</Application>
  <PresentationFormat>On-screen Show (4:3)</PresentationFormat>
  <Paragraphs>406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Bodoni MT Black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Theme TekDig</vt:lpstr>
      <vt:lpstr>Visio</vt:lpstr>
      <vt:lpstr>Equation</vt:lpstr>
      <vt:lpstr>PowerPoint Presentation</vt:lpstr>
      <vt:lpstr>JENIS – JENIS GERBANG DASAR</vt:lpstr>
      <vt:lpstr>GERBANG AND</vt:lpstr>
      <vt:lpstr>GERBANG OR</vt:lpstr>
      <vt:lpstr>GERBANG NOT</vt:lpstr>
      <vt:lpstr>GERBANG NAND</vt:lpstr>
      <vt:lpstr>GERBANG NOR</vt:lpstr>
      <vt:lpstr>GERBANG XOR</vt:lpstr>
      <vt:lpstr>Gerbang Dasar dengan Input Lebih Dari 2</vt:lpstr>
      <vt:lpstr>Gerbang AND dan OR dengan 3 input</vt:lpstr>
      <vt:lpstr>1. Contoh Rangkaian Sederhana</vt:lpstr>
      <vt:lpstr>Tabel Kebenaran untuk Rangkaian</vt:lpstr>
      <vt:lpstr>2. Contoh Implementasi</vt:lpstr>
      <vt:lpstr>Contoh implementasi</vt:lpstr>
      <vt:lpstr>3. Contoh Implementasi</vt:lpstr>
      <vt:lpstr>Chips/ IC Digital Dasar</vt:lpstr>
      <vt:lpstr>Chips</vt:lpstr>
      <vt:lpstr>Chips</vt:lpstr>
      <vt:lpstr>Contoh IC TTL Gerbang Dasar</vt:lpstr>
      <vt:lpstr>Contoh IC TTL Gerbang Dasar</vt:lpstr>
      <vt:lpstr>Contoh IC TTL Gerbang Dasar</vt:lpstr>
      <vt:lpstr>Contoh IC TTL Gerbang Dasar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RADITIANA PATMASARI</cp:lastModifiedBy>
  <cp:revision>26</cp:revision>
  <dcterms:created xsi:type="dcterms:W3CDTF">2016-08-16T08:15:10Z</dcterms:created>
  <dcterms:modified xsi:type="dcterms:W3CDTF">2021-02-23T03:02:10Z</dcterms:modified>
</cp:coreProperties>
</file>