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17/09/2019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83F6BDF-5D28-4B77-AFA8-489743D22FAC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S1 s/d S5 diganti dengan persamaan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B54162E-0754-497C-B89E-9A80B93C7CC1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42B3AA-D4AD-4D72-AD2D-0BDB575BD2BE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8A7719-7CC3-42B3-8C01-BE215F30B1CA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3AC881B-62C6-4361-A567-4F2515EF7CB6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533ABA-C34E-4B6E-A623-FAA9F58EBABD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F549316-A203-4719-A2C0-D8DC6E664782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94EC154-8880-4A0A-8C3A-A0E3489B106C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605117-1006-4DF9-9867-DCBD1497870E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8362AB7-4656-4782-B9FE-26425C09DBA7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C455FB-D016-425D-B4B1-F11F74C768E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40031F8-1097-43C5-8D19-E80A77ECD10B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33871F-32FC-4538-AFC1-051EEE4E8DCA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6A777A-3CCA-463B-8BE6-574F67965FCE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0ECAA8B-6083-4983-8738-6AF8B0928038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01FB77-EEEA-4722-8019-A87B2659A231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ECDB66-1C86-415A-8FBB-FD80593975E1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A852F3-EB22-4A7E-969E-1D87FBE7082A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6E2194-F6B5-4EE0-AD7A-4897E17BF78C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DF8D102-7782-4AAE-AEB1-246A9621B5AC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62527D-1D39-40C5-B042-A28CBE320E96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2ABAC0-5C68-40AA-99E0-7897EC6DD91C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50DD7F-07D2-49C6-9D2D-603DED036B0B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0C33D2-CC9E-4516-884B-3105611AFE5A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24122B-50FE-407F-A280-476342F5275C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9B95FEE-2E38-411B-B0CC-AD62C2DF57A2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02E9B2-A89A-4D12-8D30-D42DD3DD0C92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433167-3794-4865-9CC9-D4122606A277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10F52B-95EF-42B9-AA65-6B181F004CAE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SOP1 – 15C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F983A08-AF43-43DB-B2F2-5E484C42D713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SOP1-7A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9446F8A-F8F4-45E8-9014-AD46B3DD21CC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9CDF41-D408-4758-896E-B0E4605718FE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28E320-DCB5-4DA6-A1A7-359903A5D4B1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BEE60B0-55A2-44EA-BD9E-97679B975828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01B7E7-B879-4AF5-A6E7-EE76C7531963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6C950C-939C-41EA-912F-CFBAB96F166D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EE4FD24-04B3-4D52-9E5B-4FA067104715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35F19D-549E-43DA-989B-189ACCBBA625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B8DB2A1-88D0-4C3E-86AE-286DC09AFA9C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D991085-DF90-47D4-A458-390ADAF8FE75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75543D-2798-4D36-B3F8-727A83E8B923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9FD28DD-9C82-41E7-A817-95FDB8CD5BC9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46F73D-9E1B-4915-9B78-2DBB348EB0A7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06845A9-D979-4805-B521-084B33CEFF75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7640CC1-A2AA-44BA-8EC0-A14E2FC4E4E8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07047B9-5D30-4B39-94CE-B0D15FCF1354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7C2118-6A29-4E2F-A077-E8E5660139D3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17A8F3-EC15-4229-8C8F-C2FD4553380D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DE265D-336B-472D-A0B0-A611C0A43E25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 smtClean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 smtClean="0">
                <a:ea typeface="ＭＳ Ｐゴシック" pitchFamily="34" charset="-128"/>
              </a:rPr>
              <a:t>FEH2H3 | 2016/2017</a:t>
            </a:r>
            <a:endParaRPr lang="de-DE" altLang="id-ID" sz="1800" dirty="0" smtClean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B251-E779-4AFD-A385-F7747E082982}" type="datetime4">
              <a:rPr lang="en-US"/>
              <a:pPr>
                <a:defRPr/>
              </a:pPr>
              <a:t>September 17, 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2113 - TEKNIK DIGITAL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D99D6-D322-453E-9F96-C944CC9C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698B9-2DE9-478C-ACB2-5996F42FCD1A}" type="datetime4">
              <a:rPr lang="en-US"/>
              <a:pPr>
                <a:defRPr/>
              </a:pPr>
              <a:t>September 17, 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2113 - TEKNIK DIGITAL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2536-E34B-48C7-BD89-31BF8037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 smtClean="0"/>
              <a:t>Aljabar Boolean dan Rangkaian Logika|S1 TT</a:t>
            </a:r>
            <a:endParaRPr lang="id-ID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PETA KARNOUGH (K-MAP)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FD7F8D-4393-4FDF-B175-E47236BEEECB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6588"/>
            <a:ext cx="8229600" cy="5000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Ulas balik Tabel Kebenaran (lanjutan)</a:t>
            </a:r>
          </a:p>
        </p:txBody>
      </p:sp>
      <p:graphicFrame>
        <p:nvGraphicFramePr>
          <p:cNvPr id="18435" name="Group 3"/>
          <p:cNvGraphicFramePr>
            <a:graphicFrameLocks noGrp="1"/>
          </p:cNvGraphicFramePr>
          <p:nvPr>
            <p:ph idx="1"/>
          </p:nvPr>
        </p:nvGraphicFramePr>
        <p:xfrm>
          <a:off x="4284663" y="1703388"/>
          <a:ext cx="4562475" cy="4389438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Masukan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Keluaran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539750" y="2062163"/>
            <a:ext cx="3527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 = A C + B C + A B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=  A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C + A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C</a:t>
            </a:r>
          </a:p>
          <a:p>
            <a:pPr lvl="1"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+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 C +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 C</a:t>
            </a:r>
          </a:p>
          <a:p>
            <a:pPr lvl="1" eaLnBrk="0" hangingPunct="0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A B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A B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=  A B C + A B C</a:t>
            </a:r>
          </a:p>
          <a:p>
            <a:pPr lvl="1"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A B C + A B C</a:t>
            </a:r>
          </a:p>
        </p:txBody>
      </p:sp>
      <p:grpSp>
        <p:nvGrpSpPr>
          <p:cNvPr id="13420" name="Group 143"/>
          <p:cNvGrpSpPr>
            <a:grpSpLocks/>
          </p:cNvGrpSpPr>
          <p:nvPr/>
        </p:nvGrpSpPr>
        <p:grpSpPr bwMode="auto">
          <a:xfrm>
            <a:off x="1258888" y="2062163"/>
            <a:ext cx="2305050" cy="3311525"/>
            <a:chOff x="793" y="845"/>
            <a:chExt cx="1452" cy="2086"/>
          </a:xfrm>
        </p:grpSpPr>
        <p:grpSp>
          <p:nvGrpSpPr>
            <p:cNvPr id="13427" name="Group 144"/>
            <p:cNvGrpSpPr>
              <a:grpSpLocks/>
            </p:cNvGrpSpPr>
            <p:nvPr/>
          </p:nvGrpSpPr>
          <p:grpSpPr bwMode="auto">
            <a:xfrm>
              <a:off x="975" y="845"/>
              <a:ext cx="1270" cy="1043"/>
              <a:chOff x="975" y="845"/>
              <a:chExt cx="1270" cy="1043"/>
            </a:xfrm>
          </p:grpSpPr>
          <p:sp>
            <p:nvSpPr>
              <p:cNvPr id="13437" name="Line 145"/>
              <p:cNvSpPr>
                <a:spLocks noChangeShapeType="1"/>
              </p:cNvSpPr>
              <p:nvPr/>
            </p:nvSpPr>
            <p:spPr bwMode="auto">
              <a:xfrm>
                <a:off x="1216" y="1207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8" name="Line 146"/>
              <p:cNvSpPr>
                <a:spLocks noChangeShapeType="1"/>
              </p:cNvSpPr>
              <p:nvPr/>
            </p:nvSpPr>
            <p:spPr bwMode="auto">
              <a:xfrm>
                <a:off x="975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9" name="Line 147"/>
              <p:cNvSpPr>
                <a:spLocks noChangeShapeType="1"/>
              </p:cNvSpPr>
              <p:nvPr/>
            </p:nvSpPr>
            <p:spPr bwMode="auto">
              <a:xfrm>
                <a:off x="2057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0" name="Line 148"/>
              <p:cNvSpPr>
                <a:spLocks noChangeShapeType="1"/>
              </p:cNvSpPr>
              <p:nvPr/>
            </p:nvSpPr>
            <p:spPr bwMode="auto">
              <a:xfrm>
                <a:off x="1205" y="188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1" name="Line 149"/>
              <p:cNvSpPr>
                <a:spLocks noChangeShapeType="1"/>
              </p:cNvSpPr>
              <p:nvPr/>
            </p:nvSpPr>
            <p:spPr bwMode="auto">
              <a:xfrm>
                <a:off x="1321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2" name="Line 150"/>
              <p:cNvSpPr>
                <a:spLocks noChangeShapeType="1"/>
              </p:cNvSpPr>
              <p:nvPr/>
            </p:nvSpPr>
            <p:spPr bwMode="auto">
              <a:xfrm>
                <a:off x="1527" y="845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3" name="Line 151"/>
              <p:cNvSpPr>
                <a:spLocks noChangeShapeType="1"/>
              </p:cNvSpPr>
              <p:nvPr/>
            </p:nvSpPr>
            <p:spPr bwMode="auto">
              <a:xfrm>
                <a:off x="1927" y="1207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4" name="Line 152"/>
              <p:cNvSpPr>
                <a:spLocks noChangeShapeType="1"/>
              </p:cNvSpPr>
              <p:nvPr/>
            </p:nvSpPr>
            <p:spPr bwMode="auto">
              <a:xfrm>
                <a:off x="1020" y="1207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5" name="Line 153"/>
              <p:cNvSpPr>
                <a:spLocks noChangeShapeType="1"/>
              </p:cNvSpPr>
              <p:nvPr/>
            </p:nvSpPr>
            <p:spPr bwMode="auto">
              <a:xfrm>
                <a:off x="1942" y="188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6" name="Line 154"/>
              <p:cNvSpPr>
                <a:spLocks noChangeShapeType="1"/>
              </p:cNvSpPr>
              <p:nvPr/>
            </p:nvSpPr>
            <p:spPr bwMode="auto">
              <a:xfrm>
                <a:off x="1401" y="188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47" name="Group 155"/>
              <p:cNvGrpSpPr>
                <a:grpSpLocks/>
              </p:cNvGrpSpPr>
              <p:nvPr/>
            </p:nvGrpSpPr>
            <p:grpSpPr bwMode="auto">
              <a:xfrm>
                <a:off x="1006" y="1563"/>
                <a:ext cx="520" cy="0"/>
                <a:chOff x="1006" y="1563"/>
                <a:chExt cx="520" cy="0"/>
              </a:xfrm>
            </p:grpSpPr>
            <p:sp>
              <p:nvSpPr>
                <p:cNvPr id="13450" name="Line 156"/>
                <p:cNvSpPr>
                  <a:spLocks noChangeShapeType="1"/>
                </p:cNvSpPr>
                <p:nvPr/>
              </p:nvSpPr>
              <p:spPr bwMode="auto">
                <a:xfrm>
                  <a:off x="1006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1" name="Line 157"/>
                <p:cNvSpPr>
                  <a:spLocks noChangeShapeType="1"/>
                </p:cNvSpPr>
                <p:nvPr/>
              </p:nvSpPr>
              <p:spPr bwMode="auto">
                <a:xfrm>
                  <a:off x="1390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2" name="Line 158"/>
                <p:cNvSpPr>
                  <a:spLocks noChangeShapeType="1"/>
                </p:cNvSpPr>
                <p:nvPr/>
              </p:nvSpPr>
              <p:spPr bwMode="auto">
                <a:xfrm>
                  <a:off x="1194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48" name="Line 159"/>
              <p:cNvSpPr>
                <a:spLocks noChangeShapeType="1"/>
              </p:cNvSpPr>
              <p:nvPr/>
            </p:nvSpPr>
            <p:spPr bwMode="auto">
              <a:xfrm>
                <a:off x="2109" y="1563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9" name="Line 160"/>
              <p:cNvSpPr>
                <a:spLocks noChangeShapeType="1"/>
              </p:cNvSpPr>
              <p:nvPr/>
            </p:nvSpPr>
            <p:spPr bwMode="auto">
              <a:xfrm>
                <a:off x="1913" y="1563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28" name="Group 161"/>
            <p:cNvGrpSpPr>
              <a:grpSpLocks/>
            </p:cNvGrpSpPr>
            <p:nvPr/>
          </p:nvGrpSpPr>
          <p:grpSpPr bwMode="auto">
            <a:xfrm>
              <a:off x="793" y="2593"/>
              <a:ext cx="1340" cy="338"/>
              <a:chOff x="839" y="2251"/>
              <a:chExt cx="1340" cy="338"/>
            </a:xfrm>
          </p:grpSpPr>
          <p:grpSp>
            <p:nvGrpSpPr>
              <p:cNvPr id="13429" name="Group 162"/>
              <p:cNvGrpSpPr>
                <a:grpSpLocks/>
              </p:cNvGrpSpPr>
              <p:nvPr/>
            </p:nvGrpSpPr>
            <p:grpSpPr bwMode="auto">
              <a:xfrm>
                <a:off x="839" y="2251"/>
                <a:ext cx="520" cy="0"/>
                <a:chOff x="1006" y="1563"/>
                <a:chExt cx="520" cy="0"/>
              </a:xfrm>
            </p:grpSpPr>
            <p:sp>
              <p:nvSpPr>
                <p:cNvPr id="13434" name="Line 163"/>
                <p:cNvSpPr>
                  <a:spLocks noChangeShapeType="1"/>
                </p:cNvSpPr>
                <p:nvPr/>
              </p:nvSpPr>
              <p:spPr bwMode="auto">
                <a:xfrm>
                  <a:off x="1006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5" name="Line 164"/>
                <p:cNvSpPr>
                  <a:spLocks noChangeShapeType="1"/>
                </p:cNvSpPr>
                <p:nvPr/>
              </p:nvSpPr>
              <p:spPr bwMode="auto">
                <a:xfrm>
                  <a:off x="1390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6" name="Line 165"/>
                <p:cNvSpPr>
                  <a:spLocks noChangeShapeType="1"/>
                </p:cNvSpPr>
                <p:nvPr/>
              </p:nvSpPr>
              <p:spPr bwMode="auto">
                <a:xfrm>
                  <a:off x="1194" y="1563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30" name="Line 166"/>
              <p:cNvSpPr>
                <a:spLocks noChangeShapeType="1"/>
              </p:cNvSpPr>
              <p:nvPr/>
            </p:nvSpPr>
            <p:spPr bwMode="auto">
              <a:xfrm>
                <a:off x="1949" y="2251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" name="Line 167"/>
              <p:cNvSpPr>
                <a:spLocks noChangeShapeType="1"/>
              </p:cNvSpPr>
              <p:nvPr/>
            </p:nvSpPr>
            <p:spPr bwMode="auto">
              <a:xfrm>
                <a:off x="1753" y="2251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2" name="Line 168"/>
              <p:cNvSpPr>
                <a:spLocks noChangeShapeType="1"/>
              </p:cNvSpPr>
              <p:nvPr/>
            </p:nvSpPr>
            <p:spPr bwMode="auto">
              <a:xfrm>
                <a:off x="1146" y="2589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3" name="Line 169"/>
              <p:cNvSpPr>
                <a:spLocks noChangeShapeType="1"/>
              </p:cNvSpPr>
              <p:nvPr/>
            </p:nvSpPr>
            <p:spPr bwMode="auto">
              <a:xfrm>
                <a:off x="2043" y="258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21" name="Group 170"/>
          <p:cNvGrpSpPr>
            <a:grpSpLocks/>
          </p:cNvGrpSpPr>
          <p:nvPr/>
        </p:nvGrpSpPr>
        <p:grpSpPr bwMode="auto">
          <a:xfrm>
            <a:off x="2843213" y="3143250"/>
            <a:ext cx="720725" cy="431800"/>
            <a:chOff x="1791" y="1752"/>
            <a:chExt cx="454" cy="272"/>
          </a:xfrm>
        </p:grpSpPr>
        <p:sp>
          <p:nvSpPr>
            <p:cNvPr id="13425" name="Line 171"/>
            <p:cNvSpPr>
              <a:spLocks noChangeShapeType="1"/>
            </p:cNvSpPr>
            <p:nvPr/>
          </p:nvSpPr>
          <p:spPr bwMode="auto">
            <a:xfrm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6" name="Line 172"/>
            <p:cNvSpPr>
              <a:spLocks noChangeShapeType="1"/>
            </p:cNvSpPr>
            <p:nvPr/>
          </p:nvSpPr>
          <p:spPr bwMode="auto">
            <a:xfrm flipH="1"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22" name="Group 173"/>
          <p:cNvGrpSpPr>
            <a:grpSpLocks/>
          </p:cNvGrpSpPr>
          <p:nvPr/>
        </p:nvGrpSpPr>
        <p:grpSpPr bwMode="auto">
          <a:xfrm>
            <a:off x="1719263" y="3663950"/>
            <a:ext cx="720725" cy="431800"/>
            <a:chOff x="1791" y="1752"/>
            <a:chExt cx="454" cy="272"/>
          </a:xfrm>
        </p:grpSpPr>
        <p:sp>
          <p:nvSpPr>
            <p:cNvPr id="13423" name="Line 174"/>
            <p:cNvSpPr>
              <a:spLocks noChangeShapeType="1"/>
            </p:cNvSpPr>
            <p:nvPr/>
          </p:nvSpPr>
          <p:spPr bwMode="auto">
            <a:xfrm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4" name="Line 175"/>
            <p:cNvSpPr>
              <a:spLocks noChangeShapeType="1"/>
            </p:cNvSpPr>
            <p:nvPr/>
          </p:nvSpPr>
          <p:spPr bwMode="auto">
            <a:xfrm flipH="1">
              <a:off x="1791" y="1752"/>
              <a:ext cx="45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73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BCE8A9-CFD5-4143-A463-AE201831184A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00188"/>
            <a:ext cx="7704137" cy="48244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Terdiri dari kumpulan sel yang jumlahnya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smtClean="0"/>
              <a:t>	= jumlah kemungkinan kombinasi Masukan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smtClean="0"/>
              <a:t>	( = 2</a:t>
            </a:r>
            <a:r>
              <a:rPr lang="en-US" sz="3600" baseline="30000" smtClean="0"/>
              <a:t>m</a:t>
            </a:r>
            <a:r>
              <a:rPr lang="en-US" sz="2800" smtClean="0"/>
              <a:t> ).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Untuk 3 buah Masukan (A, B, dan C), akan didapat 2</a:t>
            </a:r>
            <a:r>
              <a:rPr lang="en-US" sz="3600" baseline="30000" smtClean="0"/>
              <a:t>3</a:t>
            </a:r>
            <a:r>
              <a:rPr lang="en-US" sz="2800" smtClean="0"/>
              <a:t> kombinasi Masukan = 8 sel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	(= 2 x 4 atau 4 x 2).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Sel-sel disusun dalam tabel yang terdiri dari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	4 baris x 2 kolom atau 2 baris x 4 kolom.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600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Pendahuluan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74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E6EB050-0BAF-46CE-AC8E-2E9CDEF32850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4050"/>
            <a:ext cx="8229600" cy="3794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Pendahuluan (lanjutan)</a:t>
            </a:r>
          </a:p>
        </p:txBody>
      </p:sp>
      <p:graphicFrame>
        <p:nvGraphicFramePr>
          <p:cNvPr id="21507" name="Group 3"/>
          <p:cNvGraphicFramePr>
            <a:graphicFrameLocks noGrp="1"/>
          </p:cNvGraphicFramePr>
          <p:nvPr>
            <p:ph sz="half" idx="1"/>
          </p:nvPr>
        </p:nvGraphicFramePr>
        <p:xfrm>
          <a:off x="2843213" y="2079625"/>
          <a:ext cx="1235075" cy="20955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524" name="Group 20"/>
          <p:cNvGraphicFramePr>
            <a:graphicFrameLocks noGrp="1"/>
          </p:cNvGraphicFramePr>
          <p:nvPr>
            <p:ph sz="quarter" idx="2"/>
          </p:nvPr>
        </p:nvGraphicFramePr>
        <p:xfrm>
          <a:off x="4932363" y="2079625"/>
          <a:ext cx="2084387" cy="103663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8" name="Rectangle 37"/>
          <p:cNvSpPr>
            <a:spLocks noChangeArrowheads="1"/>
          </p:cNvSpPr>
          <p:nvPr/>
        </p:nvSpPr>
        <p:spPr bwMode="auto">
          <a:xfrm>
            <a:off x="0" y="37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42" name="Group 38"/>
          <p:cNvGraphicFramePr>
            <a:graphicFrameLocks noGrp="1"/>
          </p:cNvGraphicFramePr>
          <p:nvPr>
            <p:ph sz="quarter" idx="3"/>
          </p:nvPr>
        </p:nvGraphicFramePr>
        <p:xfrm>
          <a:off x="5003800" y="4046538"/>
          <a:ext cx="2011363" cy="2278061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5003800" y="1576388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baris x 4 kolom</a:t>
            </a: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2484438" y="1576388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baris x 2 kolom</a:t>
            </a:r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2124075" y="4887913"/>
            <a:ext cx="266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baris x 4 kolom</a:t>
            </a:r>
          </a:p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(untuk 4 buah Masukan)</a:t>
            </a:r>
          </a:p>
        </p:txBody>
      </p:sp>
    </p:spTree>
    <p:extLst>
      <p:ext uri="{BB962C8B-B14F-4D97-AF65-F5344CB8AC3E}">
        <p14:creationId xmlns:p14="http://schemas.microsoft.com/office/powerpoint/2010/main" val="36625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8588987-43D2-4168-9082-7A0516AA665B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1662113"/>
            <a:ext cx="7561263" cy="36718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ditunjukkan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sel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angka-angka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tercantum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sisi</a:t>
            </a:r>
            <a:r>
              <a:rPr lang="en-US" sz="2800" dirty="0" smtClean="0"/>
              <a:t> </a:t>
            </a:r>
            <a:r>
              <a:rPr lang="en-US" sz="2800" dirty="0" err="1" smtClean="0"/>
              <a:t>kiri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sisi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peta</a:t>
            </a:r>
            <a:r>
              <a:rPr lang="en-US" sz="2800" dirty="0" smtClean="0"/>
              <a:t> </a:t>
            </a:r>
            <a:r>
              <a:rPr lang="en-US" sz="2800" dirty="0" err="1" smtClean="0"/>
              <a:t>Karnough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110000"/>
              </a:lnSpc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4000" dirty="0" smtClean="0"/>
              <a:t>“0”  --&gt;  X ;   “1”  --&gt;  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81025"/>
            <a:ext cx="8229600" cy="600075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Pendahuluan (lanjutan)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320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3429000" y="4348163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291A66B-A476-4052-8EC1-E0911C2592AE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195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smtClean="0"/>
              <a:t>Nilai-nilai tersebut disusun sedemikian supaya untuk :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lang="en-US" sz="2800" smtClean="0"/>
              <a:t>	pasangan sel (atau sel-sel) yang bersebelahan (horisontal maupun vertikal)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Tx/>
              <a:buNone/>
            </a:pPr>
            <a:r>
              <a:rPr lang="en-US" sz="2800" smtClean="0"/>
              <a:t>	berbeda nilai hanya pada 1 Masukan saja. </a:t>
            </a:r>
          </a:p>
          <a:p>
            <a:pPr eaLnBrk="1" hangingPunct="1">
              <a:lnSpc>
                <a:spcPct val="110000"/>
              </a:lnSpc>
            </a:pPr>
            <a:endParaRPr lang="en-US" sz="1200" smtClean="0"/>
          </a:p>
          <a:p>
            <a:pPr eaLnBrk="1" hangingPunct="1">
              <a:lnSpc>
                <a:spcPct val="110000"/>
              </a:lnSpc>
            </a:pPr>
            <a:r>
              <a:rPr lang="en-US" sz="2800" smtClean="0"/>
              <a:t>Perhatikan urutan nilai Masukan :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1000" smtClean="0"/>
              <a:t>	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3600" smtClean="0"/>
              <a:t>00, 01, 11, 10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8229600" cy="600075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Pendahuluan (lanjutan)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358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71A81D-91B1-4239-AD53-56D7686DD51D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1825"/>
            <a:ext cx="8229600" cy="3794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Pendahuluan (lanjutan)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>
            <p:ph sz="half" idx="1"/>
          </p:nvPr>
        </p:nvGraphicFramePr>
        <p:xfrm>
          <a:off x="2266950" y="1985963"/>
          <a:ext cx="1235075" cy="20955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668" name="Group 20"/>
          <p:cNvGraphicFramePr>
            <a:graphicFrameLocks noGrp="1"/>
          </p:cNvGraphicFramePr>
          <p:nvPr>
            <p:ph sz="quarter" idx="2"/>
          </p:nvPr>
        </p:nvGraphicFramePr>
        <p:xfrm>
          <a:off x="5151438" y="1958975"/>
          <a:ext cx="2084387" cy="103663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0" y="35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86" name="Group 38"/>
          <p:cNvGraphicFramePr>
            <a:graphicFrameLocks noGrp="1"/>
          </p:cNvGraphicFramePr>
          <p:nvPr>
            <p:ph sz="quarter" idx="3"/>
          </p:nvPr>
        </p:nvGraphicFramePr>
        <p:xfrm>
          <a:off x="4930775" y="4124325"/>
          <a:ext cx="2011363" cy="2276476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1619250" y="4794250"/>
            <a:ext cx="266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 baris x 4 kolom</a:t>
            </a:r>
          </a:p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(untuk 4 buah Masukan)</a:t>
            </a:r>
          </a:p>
        </p:txBody>
      </p:sp>
      <p:grpSp>
        <p:nvGrpSpPr>
          <p:cNvPr id="18499" name="Group 66"/>
          <p:cNvGrpSpPr>
            <a:grpSpLocks/>
          </p:cNvGrpSpPr>
          <p:nvPr/>
        </p:nvGrpSpPr>
        <p:grpSpPr bwMode="auto">
          <a:xfrm>
            <a:off x="2400300" y="1627188"/>
            <a:ext cx="974725" cy="274637"/>
            <a:chOff x="1882" y="845"/>
            <a:chExt cx="614" cy="173"/>
          </a:xfrm>
        </p:grpSpPr>
        <p:sp>
          <p:nvSpPr>
            <p:cNvPr id="27715" name="Rectangle 67"/>
            <p:cNvSpPr>
              <a:spLocks noChangeArrowheads="1"/>
            </p:cNvSpPr>
            <p:nvPr/>
          </p:nvSpPr>
          <p:spPr bwMode="auto">
            <a:xfrm>
              <a:off x="1882" y="845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</a:p>
          </p:txBody>
        </p:sp>
        <p:sp>
          <p:nvSpPr>
            <p:cNvPr id="27716" name="Rectangle 68"/>
            <p:cNvSpPr>
              <a:spLocks noChangeArrowheads="1"/>
            </p:cNvSpPr>
            <p:nvPr/>
          </p:nvSpPr>
          <p:spPr bwMode="auto">
            <a:xfrm>
              <a:off x="2270" y="845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5224463" y="1600200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00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5738813" y="1600200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01</a:t>
            </a:r>
          </a:p>
        </p:txBody>
      </p:sp>
      <p:sp>
        <p:nvSpPr>
          <p:cNvPr id="27719" name="Rectangle 71"/>
          <p:cNvSpPr>
            <a:spLocks noChangeArrowheads="1"/>
          </p:cNvSpPr>
          <p:nvPr/>
        </p:nvSpPr>
        <p:spPr bwMode="auto">
          <a:xfrm>
            <a:off x="6264275" y="1600200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11</a:t>
            </a:r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6784975" y="1600200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10</a:t>
            </a:r>
          </a:p>
        </p:txBody>
      </p:sp>
      <p:grpSp>
        <p:nvGrpSpPr>
          <p:cNvPr id="18504" name="Group 73"/>
          <p:cNvGrpSpPr>
            <a:grpSpLocks/>
          </p:cNvGrpSpPr>
          <p:nvPr/>
        </p:nvGrpSpPr>
        <p:grpSpPr bwMode="auto">
          <a:xfrm>
            <a:off x="4975225" y="3733800"/>
            <a:ext cx="1919288" cy="274638"/>
            <a:chOff x="3289" y="981"/>
            <a:chExt cx="1209" cy="173"/>
          </a:xfrm>
        </p:grpSpPr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3289" y="981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27723" name="Rectangle 75"/>
            <p:cNvSpPr>
              <a:spLocks noChangeArrowheads="1"/>
            </p:cNvSpPr>
            <p:nvPr/>
          </p:nvSpPr>
          <p:spPr bwMode="auto">
            <a:xfrm>
              <a:off x="3613" y="981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27724" name="Rectangle 76"/>
            <p:cNvSpPr>
              <a:spLocks noChangeArrowheads="1"/>
            </p:cNvSpPr>
            <p:nvPr/>
          </p:nvSpPr>
          <p:spPr bwMode="auto">
            <a:xfrm>
              <a:off x="3944" y="981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27725" name="Rectangle 77"/>
            <p:cNvSpPr>
              <a:spLocks noChangeArrowheads="1"/>
            </p:cNvSpPr>
            <p:nvPr/>
          </p:nvSpPr>
          <p:spPr bwMode="auto">
            <a:xfrm>
              <a:off x="4272" y="981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8505" name="Group 78"/>
          <p:cNvGrpSpPr>
            <a:grpSpLocks/>
          </p:cNvGrpSpPr>
          <p:nvPr/>
        </p:nvGrpSpPr>
        <p:grpSpPr bwMode="auto">
          <a:xfrm>
            <a:off x="1763713" y="2119313"/>
            <a:ext cx="358775" cy="1836737"/>
            <a:chOff x="1520" y="1155"/>
            <a:chExt cx="226" cy="1157"/>
          </a:xfrm>
        </p:grpSpPr>
        <p:sp>
          <p:nvSpPr>
            <p:cNvPr id="27727" name="Rectangle 79"/>
            <p:cNvSpPr>
              <a:spLocks noChangeArrowheads="1"/>
            </p:cNvSpPr>
            <p:nvPr/>
          </p:nvSpPr>
          <p:spPr bwMode="auto">
            <a:xfrm>
              <a:off x="1520" y="1155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27728" name="Rectangle 80"/>
            <p:cNvSpPr>
              <a:spLocks noChangeArrowheads="1"/>
            </p:cNvSpPr>
            <p:nvPr/>
          </p:nvSpPr>
          <p:spPr bwMode="auto">
            <a:xfrm>
              <a:off x="1520" y="1480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27729" name="Rectangle 81"/>
            <p:cNvSpPr>
              <a:spLocks noChangeArrowheads="1"/>
            </p:cNvSpPr>
            <p:nvPr/>
          </p:nvSpPr>
          <p:spPr bwMode="auto">
            <a:xfrm>
              <a:off x="1520" y="1804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27730" name="Rectangle 82"/>
            <p:cNvSpPr>
              <a:spLocks noChangeArrowheads="1"/>
            </p:cNvSpPr>
            <p:nvPr/>
          </p:nvSpPr>
          <p:spPr bwMode="auto">
            <a:xfrm>
              <a:off x="1520" y="2139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8506" name="Group 83"/>
          <p:cNvGrpSpPr>
            <a:grpSpLocks/>
          </p:cNvGrpSpPr>
          <p:nvPr/>
        </p:nvGrpSpPr>
        <p:grpSpPr bwMode="auto">
          <a:xfrm>
            <a:off x="4427538" y="4416425"/>
            <a:ext cx="358775" cy="1836738"/>
            <a:chOff x="1520" y="1155"/>
            <a:chExt cx="226" cy="1157"/>
          </a:xfrm>
        </p:grpSpPr>
        <p:sp>
          <p:nvSpPr>
            <p:cNvPr id="27732" name="Rectangle 84"/>
            <p:cNvSpPr>
              <a:spLocks noChangeArrowheads="1"/>
            </p:cNvSpPr>
            <p:nvPr/>
          </p:nvSpPr>
          <p:spPr bwMode="auto">
            <a:xfrm>
              <a:off x="1520" y="1155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27733" name="Rectangle 85"/>
            <p:cNvSpPr>
              <a:spLocks noChangeArrowheads="1"/>
            </p:cNvSpPr>
            <p:nvPr/>
          </p:nvSpPr>
          <p:spPr bwMode="auto">
            <a:xfrm>
              <a:off x="1520" y="1480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27734" name="Rectangle 86"/>
            <p:cNvSpPr>
              <a:spLocks noChangeArrowheads="1"/>
            </p:cNvSpPr>
            <p:nvPr/>
          </p:nvSpPr>
          <p:spPr bwMode="auto">
            <a:xfrm>
              <a:off x="1520" y="1804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27735" name="Rectangle 87"/>
            <p:cNvSpPr>
              <a:spLocks noChangeArrowheads="1"/>
            </p:cNvSpPr>
            <p:nvPr/>
          </p:nvSpPr>
          <p:spPr bwMode="auto">
            <a:xfrm>
              <a:off x="1520" y="2139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27736" name="Rectangle 88"/>
          <p:cNvSpPr>
            <a:spLocks noChangeArrowheads="1"/>
          </p:cNvSpPr>
          <p:nvPr/>
        </p:nvSpPr>
        <p:spPr bwMode="auto">
          <a:xfrm>
            <a:off x="1549400" y="175101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</a:t>
            </a:r>
          </a:p>
        </p:txBody>
      </p:sp>
      <p:sp>
        <p:nvSpPr>
          <p:cNvPr id="27737" name="Rectangle 89"/>
          <p:cNvSpPr>
            <a:spLocks noChangeArrowheads="1"/>
          </p:cNvSpPr>
          <p:nvPr/>
        </p:nvSpPr>
        <p:spPr bwMode="auto">
          <a:xfrm>
            <a:off x="2051050" y="1482725"/>
            <a:ext cx="2873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</a:p>
        </p:txBody>
      </p:sp>
      <p:sp>
        <p:nvSpPr>
          <p:cNvPr id="18509" name="Line 90"/>
          <p:cNvSpPr>
            <a:spLocks noChangeShapeType="1"/>
          </p:cNvSpPr>
          <p:nvPr/>
        </p:nvSpPr>
        <p:spPr bwMode="auto">
          <a:xfrm>
            <a:off x="1835150" y="162718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9" name="Rectangle 91"/>
          <p:cNvSpPr>
            <a:spLocks noChangeArrowheads="1"/>
          </p:cNvSpPr>
          <p:nvPr/>
        </p:nvSpPr>
        <p:spPr bwMode="auto">
          <a:xfrm>
            <a:off x="1476375" y="13382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</a:p>
        </p:txBody>
      </p:sp>
      <p:sp>
        <p:nvSpPr>
          <p:cNvPr id="27740" name="Rectangle 92"/>
          <p:cNvSpPr>
            <a:spLocks noChangeArrowheads="1"/>
          </p:cNvSpPr>
          <p:nvPr/>
        </p:nvSpPr>
        <p:spPr bwMode="auto">
          <a:xfrm>
            <a:off x="4576763" y="1743075"/>
            <a:ext cx="2143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</a:p>
        </p:txBody>
      </p:sp>
      <p:sp>
        <p:nvSpPr>
          <p:cNvPr id="27741" name="Rectangle 93"/>
          <p:cNvSpPr>
            <a:spLocks noChangeArrowheads="1"/>
          </p:cNvSpPr>
          <p:nvPr/>
        </p:nvSpPr>
        <p:spPr bwMode="auto">
          <a:xfrm>
            <a:off x="4864100" y="1384300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BC</a:t>
            </a:r>
          </a:p>
        </p:txBody>
      </p:sp>
      <p:sp>
        <p:nvSpPr>
          <p:cNvPr id="18513" name="Line 94"/>
          <p:cNvSpPr>
            <a:spLocks noChangeShapeType="1"/>
          </p:cNvSpPr>
          <p:nvPr/>
        </p:nvSpPr>
        <p:spPr bwMode="auto">
          <a:xfrm>
            <a:off x="4719638" y="1600200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3" name="Rectangle 95"/>
          <p:cNvSpPr>
            <a:spLocks noChangeArrowheads="1"/>
          </p:cNvSpPr>
          <p:nvPr/>
        </p:nvSpPr>
        <p:spPr bwMode="auto">
          <a:xfrm>
            <a:off x="4360863" y="1311275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4211638" y="4092575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</a:t>
            </a:r>
          </a:p>
        </p:txBody>
      </p:sp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4643438" y="3733800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CD</a:t>
            </a:r>
          </a:p>
        </p:txBody>
      </p:sp>
      <p:sp>
        <p:nvSpPr>
          <p:cNvPr id="18517" name="Line 98"/>
          <p:cNvSpPr>
            <a:spLocks noChangeShapeType="1"/>
          </p:cNvSpPr>
          <p:nvPr/>
        </p:nvSpPr>
        <p:spPr bwMode="auto">
          <a:xfrm>
            <a:off x="4498975" y="3949700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4140200" y="3660775"/>
            <a:ext cx="358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</a:p>
        </p:txBody>
      </p:sp>
      <p:sp>
        <p:nvSpPr>
          <p:cNvPr id="27748" name="Rectangle 100"/>
          <p:cNvSpPr>
            <a:spLocks noChangeArrowheads="1"/>
          </p:cNvSpPr>
          <p:nvPr/>
        </p:nvSpPr>
        <p:spPr bwMode="auto">
          <a:xfrm>
            <a:off x="4719638" y="2103438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0</a:t>
            </a:r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4719638" y="26082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1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243C1FF-0AE4-423A-BB3F-049EC823A9AA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636713"/>
            <a:ext cx="8424862" cy="4535487"/>
          </a:xfrm>
        </p:spPr>
        <p:txBody>
          <a:bodyPr/>
          <a:lstStyle/>
          <a:p>
            <a:pPr eaLnBrk="1" hangingPunct="1"/>
            <a:r>
              <a:rPr lang="en-US" smtClean="0"/>
              <a:t>Sebelum dilakukan proses minimisasi pertama-tama harus dipetakan terlebih dahulu nilai-nilai Keluaran pada masing-masing sel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mtClean="0"/>
              <a:t>Tidak boleh ada sel yang kosong,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	tiap sel harus diisi dengan nilai 0, 1, atau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	0 / X (don’t care, akan diterangkan kemudian)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8650"/>
            <a:ext cx="8229600" cy="600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>
                <a:solidFill>
                  <a:schemeClr val="tx1"/>
                </a:solidFill>
              </a:rPr>
              <a:t>Pemetaan pada K-Map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H="1">
            <a:off x="814388" y="5153025"/>
            <a:ext cx="215900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4E9E7BB-6CBD-4EE6-8771-D805810F9439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68325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Pemetaan pada K-Map (lanjutan)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30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84213" y="1289050"/>
            <a:ext cx="77041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800"/>
              <a:t>Contoh :	Sederhanaan persamaan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Tahap pertama : setiap suku diuraikan sehingga memuat semua Masukan yang ada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/>
              <a:t>		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30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46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3656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25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0" y="340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0" y="407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AutoShape 13"/>
          <p:cNvSpPr>
            <a:spLocks noChangeAspect="1" noChangeArrowheads="1" noTextEdit="1"/>
          </p:cNvSpPr>
          <p:nvPr/>
        </p:nvSpPr>
        <p:spPr bwMode="auto">
          <a:xfrm>
            <a:off x="2193925" y="1936750"/>
            <a:ext cx="4968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3424238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A</a:t>
            </a:r>
            <a:endParaRPr lang="en-US"/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2500313" y="1982788"/>
            <a:ext cx="6429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T = </a:t>
            </a:r>
            <a:endParaRPr lang="en-US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3789363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B</a:t>
            </a:r>
            <a:endParaRPr lang="en-US"/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4154488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C</a:t>
            </a:r>
            <a:endParaRPr lang="en-US"/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5108575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D</a:t>
            </a:r>
            <a:endParaRPr lang="en-US"/>
          </a:p>
        </p:txBody>
      </p:sp>
      <p:sp>
        <p:nvSpPr>
          <p:cNvPr id="20498" name="Rectangle 20"/>
          <p:cNvSpPr>
            <a:spLocks noChangeArrowheads="1"/>
          </p:cNvSpPr>
          <p:nvPr/>
        </p:nvSpPr>
        <p:spPr bwMode="auto">
          <a:xfrm>
            <a:off x="4465638" y="1982788"/>
            <a:ext cx="2143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+</a:t>
            </a:r>
            <a:endParaRPr lang="en-US"/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>
            <a:off x="4191000" y="1966913"/>
            <a:ext cx="228600" cy="1587"/>
          </a:xfrm>
          <a:prstGeom prst="line">
            <a:avLst/>
          </a:prstGeom>
          <a:noFill/>
          <a:ln w="3022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2"/>
          <p:cNvSpPr>
            <a:spLocks noChangeShapeType="1"/>
          </p:cNvSpPr>
          <p:nvPr/>
        </p:nvSpPr>
        <p:spPr bwMode="auto">
          <a:xfrm>
            <a:off x="5105400" y="1966913"/>
            <a:ext cx="228600" cy="1587"/>
          </a:xfrm>
          <a:prstGeom prst="line">
            <a:avLst/>
          </a:prstGeom>
          <a:noFill/>
          <a:ln w="30226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Rectangle 23"/>
          <p:cNvSpPr>
            <a:spLocks noChangeArrowheads="1"/>
          </p:cNvSpPr>
          <p:nvPr/>
        </p:nvSpPr>
        <p:spPr bwMode="auto">
          <a:xfrm>
            <a:off x="4743450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C</a:t>
            </a:r>
            <a:endParaRPr lang="en-US"/>
          </a:p>
        </p:txBody>
      </p:sp>
      <p:sp>
        <p:nvSpPr>
          <p:cNvPr id="20502" name="Rectangle 24"/>
          <p:cNvSpPr>
            <a:spLocks noChangeArrowheads="1"/>
          </p:cNvSpPr>
          <p:nvPr/>
        </p:nvSpPr>
        <p:spPr bwMode="auto">
          <a:xfrm>
            <a:off x="5840413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B</a:t>
            </a:r>
            <a:endParaRPr lang="en-US"/>
          </a:p>
        </p:txBody>
      </p:sp>
      <p:sp>
        <p:nvSpPr>
          <p:cNvPr id="20503" name="Rectangle 25"/>
          <p:cNvSpPr>
            <a:spLocks noChangeArrowheads="1"/>
          </p:cNvSpPr>
          <p:nvPr/>
        </p:nvSpPr>
        <p:spPr bwMode="auto">
          <a:xfrm>
            <a:off x="6205538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C</a:t>
            </a:r>
            <a:endParaRPr lang="en-US"/>
          </a:p>
        </p:txBody>
      </p:sp>
      <p:sp>
        <p:nvSpPr>
          <p:cNvPr id="20504" name="Rectangle 26"/>
          <p:cNvSpPr>
            <a:spLocks noChangeArrowheads="1"/>
          </p:cNvSpPr>
          <p:nvPr/>
        </p:nvSpPr>
        <p:spPr bwMode="auto">
          <a:xfrm>
            <a:off x="6570663" y="1982788"/>
            <a:ext cx="2667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D</a:t>
            </a:r>
            <a:endParaRPr lang="en-US"/>
          </a:p>
        </p:txBody>
      </p:sp>
      <p:sp>
        <p:nvSpPr>
          <p:cNvPr id="20505" name="Rectangle 27"/>
          <p:cNvSpPr>
            <a:spLocks noChangeArrowheads="1"/>
          </p:cNvSpPr>
          <p:nvPr/>
        </p:nvSpPr>
        <p:spPr bwMode="auto">
          <a:xfrm>
            <a:off x="5470525" y="1982788"/>
            <a:ext cx="2143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900" b="1"/>
              <a:t>+</a:t>
            </a:r>
            <a:endParaRPr lang="en-US"/>
          </a:p>
        </p:txBody>
      </p:sp>
      <p:grpSp>
        <p:nvGrpSpPr>
          <p:cNvPr id="20506" name="Group 93"/>
          <p:cNvGrpSpPr>
            <a:grpSpLocks/>
          </p:cNvGrpSpPr>
          <p:nvPr/>
        </p:nvGrpSpPr>
        <p:grpSpPr bwMode="auto">
          <a:xfrm>
            <a:off x="2339975" y="3694113"/>
            <a:ext cx="3683000" cy="2578100"/>
            <a:chOff x="1474" y="2327"/>
            <a:chExt cx="2320" cy="1624"/>
          </a:xfrm>
        </p:grpSpPr>
        <p:sp>
          <p:nvSpPr>
            <p:cNvPr id="20507" name="Rectangle 30"/>
            <p:cNvSpPr>
              <a:spLocks noChangeArrowheads="1"/>
            </p:cNvSpPr>
            <p:nvPr/>
          </p:nvSpPr>
          <p:spPr bwMode="auto">
            <a:xfrm>
              <a:off x="1476" y="2335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/>
                <a:t>ABC = </a:t>
              </a:r>
              <a:endParaRPr lang="en-US"/>
            </a:p>
          </p:txBody>
        </p:sp>
        <p:sp>
          <p:nvSpPr>
            <p:cNvPr id="20508" name="Rectangle 31"/>
            <p:cNvSpPr>
              <a:spLocks noChangeArrowheads="1"/>
            </p:cNvSpPr>
            <p:nvPr/>
          </p:nvSpPr>
          <p:spPr bwMode="auto">
            <a:xfrm>
              <a:off x="3133" y="2342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+</a:t>
              </a:r>
              <a:endParaRPr lang="en-US"/>
            </a:p>
          </p:txBody>
        </p:sp>
        <p:sp>
          <p:nvSpPr>
            <p:cNvPr id="20509" name="Rectangle 32"/>
            <p:cNvSpPr>
              <a:spLocks noChangeArrowheads="1"/>
            </p:cNvSpPr>
            <p:nvPr/>
          </p:nvSpPr>
          <p:spPr bwMode="auto">
            <a:xfrm>
              <a:off x="3316" y="2342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10" name="Line 33"/>
            <p:cNvSpPr>
              <a:spLocks noChangeShapeType="1"/>
            </p:cNvSpPr>
            <p:nvPr/>
          </p:nvSpPr>
          <p:spPr bwMode="auto">
            <a:xfrm>
              <a:off x="3312" y="2327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Rectangle 34"/>
            <p:cNvSpPr>
              <a:spLocks noChangeArrowheads="1"/>
            </p:cNvSpPr>
            <p:nvPr/>
          </p:nvSpPr>
          <p:spPr bwMode="auto">
            <a:xfrm>
              <a:off x="3536" y="234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)</a:t>
              </a:r>
              <a:endParaRPr lang="en-US"/>
            </a:p>
          </p:txBody>
        </p:sp>
        <p:sp>
          <p:nvSpPr>
            <p:cNvPr id="20512" name="Rectangle 35"/>
            <p:cNvSpPr>
              <a:spLocks noChangeArrowheads="1"/>
            </p:cNvSpPr>
            <p:nvPr/>
          </p:nvSpPr>
          <p:spPr bwMode="auto">
            <a:xfrm>
              <a:off x="2973" y="2659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+</a:t>
              </a:r>
              <a:endParaRPr lang="en-US"/>
            </a:p>
          </p:txBody>
        </p:sp>
        <p:sp>
          <p:nvSpPr>
            <p:cNvPr id="20513" name="Rectangle 36"/>
            <p:cNvSpPr>
              <a:spLocks noChangeArrowheads="1"/>
            </p:cNvSpPr>
            <p:nvPr/>
          </p:nvSpPr>
          <p:spPr bwMode="auto">
            <a:xfrm>
              <a:off x="3112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14" name="Rectangle 37"/>
            <p:cNvSpPr>
              <a:spLocks noChangeArrowheads="1"/>
            </p:cNvSpPr>
            <p:nvPr/>
          </p:nvSpPr>
          <p:spPr bwMode="auto">
            <a:xfrm>
              <a:off x="3269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15" name="Rectangle 38"/>
            <p:cNvSpPr>
              <a:spLocks noChangeArrowheads="1"/>
            </p:cNvSpPr>
            <p:nvPr/>
          </p:nvSpPr>
          <p:spPr bwMode="auto">
            <a:xfrm>
              <a:off x="3441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16" name="Rectangle 39"/>
            <p:cNvSpPr>
              <a:spLocks noChangeArrowheads="1"/>
            </p:cNvSpPr>
            <p:nvPr/>
          </p:nvSpPr>
          <p:spPr bwMode="auto">
            <a:xfrm>
              <a:off x="3598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17" name="Line 40"/>
            <p:cNvSpPr>
              <a:spLocks noChangeShapeType="1"/>
            </p:cNvSpPr>
            <p:nvPr/>
          </p:nvSpPr>
          <p:spPr bwMode="auto">
            <a:xfrm>
              <a:off x="3421" y="264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41"/>
            <p:cNvSpPr>
              <a:spLocks noChangeShapeType="1"/>
            </p:cNvSpPr>
            <p:nvPr/>
          </p:nvSpPr>
          <p:spPr bwMode="auto">
            <a:xfrm>
              <a:off x="3600" y="264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Rectangle 42"/>
            <p:cNvSpPr>
              <a:spLocks noChangeArrowheads="1"/>
            </p:cNvSpPr>
            <p:nvPr/>
          </p:nvSpPr>
          <p:spPr bwMode="auto">
            <a:xfrm>
              <a:off x="3011" y="3028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+</a:t>
              </a:r>
              <a:endParaRPr lang="en-US"/>
            </a:p>
          </p:txBody>
        </p:sp>
        <p:sp>
          <p:nvSpPr>
            <p:cNvPr id="20520" name="Rectangle 43"/>
            <p:cNvSpPr>
              <a:spLocks noChangeArrowheads="1"/>
            </p:cNvSpPr>
            <p:nvPr/>
          </p:nvSpPr>
          <p:spPr bwMode="auto">
            <a:xfrm>
              <a:off x="3158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21" name="Rectangle 44"/>
            <p:cNvSpPr>
              <a:spLocks noChangeArrowheads="1"/>
            </p:cNvSpPr>
            <p:nvPr/>
          </p:nvSpPr>
          <p:spPr bwMode="auto">
            <a:xfrm>
              <a:off x="3315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22" name="Rectangle 45"/>
            <p:cNvSpPr>
              <a:spLocks noChangeArrowheads="1"/>
            </p:cNvSpPr>
            <p:nvPr/>
          </p:nvSpPr>
          <p:spPr bwMode="auto">
            <a:xfrm>
              <a:off x="3487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23" name="Rectangle 46"/>
            <p:cNvSpPr>
              <a:spLocks noChangeArrowheads="1"/>
            </p:cNvSpPr>
            <p:nvPr/>
          </p:nvSpPr>
          <p:spPr bwMode="auto">
            <a:xfrm>
              <a:off x="3644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24" name="Line 47"/>
            <p:cNvSpPr>
              <a:spLocks noChangeShapeType="1"/>
            </p:cNvSpPr>
            <p:nvPr/>
          </p:nvSpPr>
          <p:spPr bwMode="auto">
            <a:xfrm>
              <a:off x="3648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48"/>
            <p:cNvSpPr>
              <a:spLocks noChangeShapeType="1"/>
            </p:cNvSpPr>
            <p:nvPr/>
          </p:nvSpPr>
          <p:spPr bwMode="auto">
            <a:xfrm>
              <a:off x="3168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Rectangle 49"/>
            <p:cNvSpPr>
              <a:spLocks noChangeArrowheads="1"/>
            </p:cNvSpPr>
            <p:nvPr/>
          </p:nvSpPr>
          <p:spPr bwMode="auto">
            <a:xfrm>
              <a:off x="3011" y="3345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+</a:t>
              </a:r>
              <a:endParaRPr lang="en-US"/>
            </a:p>
          </p:txBody>
        </p:sp>
        <p:sp>
          <p:nvSpPr>
            <p:cNvPr id="20527" name="Rectangle 50"/>
            <p:cNvSpPr>
              <a:spLocks noChangeArrowheads="1"/>
            </p:cNvSpPr>
            <p:nvPr/>
          </p:nvSpPr>
          <p:spPr bwMode="auto">
            <a:xfrm>
              <a:off x="3158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28" name="Rectangle 51"/>
            <p:cNvSpPr>
              <a:spLocks noChangeArrowheads="1"/>
            </p:cNvSpPr>
            <p:nvPr/>
          </p:nvSpPr>
          <p:spPr bwMode="auto">
            <a:xfrm>
              <a:off x="3315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29" name="Rectangle 52"/>
            <p:cNvSpPr>
              <a:spLocks noChangeArrowheads="1"/>
            </p:cNvSpPr>
            <p:nvPr/>
          </p:nvSpPr>
          <p:spPr bwMode="auto">
            <a:xfrm>
              <a:off x="3487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30" name="Rectangle 53"/>
            <p:cNvSpPr>
              <a:spLocks noChangeArrowheads="1"/>
            </p:cNvSpPr>
            <p:nvPr/>
          </p:nvSpPr>
          <p:spPr bwMode="auto">
            <a:xfrm>
              <a:off x="3644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31" name="Line 54"/>
            <p:cNvSpPr>
              <a:spLocks noChangeShapeType="1"/>
            </p:cNvSpPr>
            <p:nvPr/>
          </p:nvSpPr>
          <p:spPr bwMode="auto">
            <a:xfrm>
              <a:off x="3648" y="332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55"/>
            <p:cNvSpPr>
              <a:spLocks noChangeShapeType="1"/>
            </p:cNvSpPr>
            <p:nvPr/>
          </p:nvSpPr>
          <p:spPr bwMode="auto">
            <a:xfrm>
              <a:off x="1776" y="303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Rectangle 56"/>
            <p:cNvSpPr>
              <a:spLocks noChangeArrowheads="1"/>
            </p:cNvSpPr>
            <p:nvPr/>
          </p:nvSpPr>
          <p:spPr bwMode="auto">
            <a:xfrm>
              <a:off x="2305" y="2342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34" name="Rectangle 57"/>
            <p:cNvSpPr>
              <a:spLocks noChangeArrowheads="1"/>
            </p:cNvSpPr>
            <p:nvPr/>
          </p:nvSpPr>
          <p:spPr bwMode="auto">
            <a:xfrm>
              <a:off x="2462" y="2342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35" name="Rectangle 58"/>
            <p:cNvSpPr>
              <a:spLocks noChangeArrowheads="1"/>
            </p:cNvSpPr>
            <p:nvPr/>
          </p:nvSpPr>
          <p:spPr bwMode="auto">
            <a:xfrm>
              <a:off x="2634" y="2342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36" name="Rectangle 59"/>
            <p:cNvSpPr>
              <a:spLocks noChangeArrowheads="1"/>
            </p:cNvSpPr>
            <p:nvPr/>
          </p:nvSpPr>
          <p:spPr bwMode="auto">
            <a:xfrm>
              <a:off x="2833" y="234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(</a:t>
              </a:r>
              <a:endParaRPr lang="en-US"/>
            </a:p>
          </p:txBody>
        </p:sp>
        <p:sp>
          <p:nvSpPr>
            <p:cNvPr id="20537" name="Line 60"/>
            <p:cNvSpPr>
              <a:spLocks noChangeShapeType="1"/>
            </p:cNvSpPr>
            <p:nvPr/>
          </p:nvSpPr>
          <p:spPr bwMode="auto">
            <a:xfrm>
              <a:off x="2928" y="2327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Rectangle 61"/>
            <p:cNvSpPr>
              <a:spLocks noChangeArrowheads="1"/>
            </p:cNvSpPr>
            <p:nvPr/>
          </p:nvSpPr>
          <p:spPr bwMode="auto">
            <a:xfrm>
              <a:off x="2941" y="2342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39" name="Line 62"/>
            <p:cNvSpPr>
              <a:spLocks noChangeShapeType="1"/>
            </p:cNvSpPr>
            <p:nvPr/>
          </p:nvSpPr>
          <p:spPr bwMode="auto">
            <a:xfrm>
              <a:off x="2640" y="2327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Rectangle 63"/>
            <p:cNvSpPr>
              <a:spLocks noChangeArrowheads="1"/>
            </p:cNvSpPr>
            <p:nvPr/>
          </p:nvSpPr>
          <p:spPr bwMode="auto">
            <a:xfrm>
              <a:off x="2305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41" name="Rectangle 64"/>
            <p:cNvSpPr>
              <a:spLocks noChangeArrowheads="1"/>
            </p:cNvSpPr>
            <p:nvPr/>
          </p:nvSpPr>
          <p:spPr bwMode="auto">
            <a:xfrm>
              <a:off x="2462" y="2659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42" name="Rectangle 65"/>
            <p:cNvSpPr>
              <a:spLocks noChangeArrowheads="1"/>
            </p:cNvSpPr>
            <p:nvPr/>
          </p:nvSpPr>
          <p:spPr bwMode="auto">
            <a:xfrm>
              <a:off x="2634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43" name="Rectangle 66"/>
            <p:cNvSpPr>
              <a:spLocks noChangeArrowheads="1"/>
            </p:cNvSpPr>
            <p:nvPr/>
          </p:nvSpPr>
          <p:spPr bwMode="auto">
            <a:xfrm>
              <a:off x="2791" y="2659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44" name="Line 67"/>
            <p:cNvSpPr>
              <a:spLocks noChangeShapeType="1"/>
            </p:cNvSpPr>
            <p:nvPr/>
          </p:nvSpPr>
          <p:spPr bwMode="auto">
            <a:xfrm>
              <a:off x="2653" y="264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Rectangle 68"/>
            <p:cNvSpPr>
              <a:spLocks noChangeArrowheads="1"/>
            </p:cNvSpPr>
            <p:nvPr/>
          </p:nvSpPr>
          <p:spPr bwMode="auto">
            <a:xfrm>
              <a:off x="2298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46" name="Rectangle 69"/>
            <p:cNvSpPr>
              <a:spLocks noChangeArrowheads="1"/>
            </p:cNvSpPr>
            <p:nvPr/>
          </p:nvSpPr>
          <p:spPr bwMode="auto">
            <a:xfrm>
              <a:off x="2455" y="3028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47" name="Line 70"/>
            <p:cNvSpPr>
              <a:spLocks noChangeShapeType="1"/>
            </p:cNvSpPr>
            <p:nvPr/>
          </p:nvSpPr>
          <p:spPr bwMode="auto">
            <a:xfrm>
              <a:off x="2461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Rectangle 71"/>
            <p:cNvSpPr>
              <a:spLocks noChangeArrowheads="1"/>
            </p:cNvSpPr>
            <p:nvPr/>
          </p:nvSpPr>
          <p:spPr bwMode="auto">
            <a:xfrm>
              <a:off x="2627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49" name="Rectangle 72"/>
            <p:cNvSpPr>
              <a:spLocks noChangeArrowheads="1"/>
            </p:cNvSpPr>
            <p:nvPr/>
          </p:nvSpPr>
          <p:spPr bwMode="auto">
            <a:xfrm>
              <a:off x="2784" y="302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50" name="Line 73"/>
            <p:cNvSpPr>
              <a:spLocks noChangeShapeType="1"/>
            </p:cNvSpPr>
            <p:nvPr/>
          </p:nvSpPr>
          <p:spPr bwMode="auto">
            <a:xfrm>
              <a:off x="2784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Line 74"/>
            <p:cNvSpPr>
              <a:spLocks noChangeShapeType="1"/>
            </p:cNvSpPr>
            <p:nvPr/>
          </p:nvSpPr>
          <p:spPr bwMode="auto">
            <a:xfrm>
              <a:off x="2304" y="301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Rectangle 75"/>
            <p:cNvSpPr>
              <a:spLocks noChangeArrowheads="1"/>
            </p:cNvSpPr>
            <p:nvPr/>
          </p:nvSpPr>
          <p:spPr bwMode="auto">
            <a:xfrm>
              <a:off x="2298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53" name="Rectangle 76"/>
            <p:cNvSpPr>
              <a:spLocks noChangeArrowheads="1"/>
            </p:cNvSpPr>
            <p:nvPr/>
          </p:nvSpPr>
          <p:spPr bwMode="auto">
            <a:xfrm>
              <a:off x="2455" y="3345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54" name="Line 77"/>
            <p:cNvSpPr>
              <a:spLocks noChangeShapeType="1"/>
            </p:cNvSpPr>
            <p:nvPr/>
          </p:nvSpPr>
          <p:spPr bwMode="auto">
            <a:xfrm>
              <a:off x="2448" y="332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Rectangle 78"/>
            <p:cNvSpPr>
              <a:spLocks noChangeArrowheads="1"/>
            </p:cNvSpPr>
            <p:nvPr/>
          </p:nvSpPr>
          <p:spPr bwMode="auto">
            <a:xfrm>
              <a:off x="2627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56" name="Rectangle 79"/>
            <p:cNvSpPr>
              <a:spLocks noChangeArrowheads="1"/>
            </p:cNvSpPr>
            <p:nvPr/>
          </p:nvSpPr>
          <p:spPr bwMode="auto">
            <a:xfrm>
              <a:off x="2784" y="3338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57" name="Line 80"/>
            <p:cNvSpPr>
              <a:spLocks noChangeShapeType="1"/>
            </p:cNvSpPr>
            <p:nvPr/>
          </p:nvSpPr>
          <p:spPr bwMode="auto">
            <a:xfrm>
              <a:off x="2784" y="3323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Rectangle 81"/>
            <p:cNvSpPr>
              <a:spLocks noChangeArrowheads="1"/>
            </p:cNvSpPr>
            <p:nvPr/>
          </p:nvSpPr>
          <p:spPr bwMode="auto">
            <a:xfrm>
              <a:off x="1633" y="3024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/>
                <a:t>CD = </a:t>
              </a:r>
              <a:endParaRPr lang="en-US"/>
            </a:p>
          </p:txBody>
        </p:sp>
        <p:sp>
          <p:nvSpPr>
            <p:cNvPr id="20559" name="Rectangle 82"/>
            <p:cNvSpPr>
              <a:spLocks noChangeArrowheads="1"/>
            </p:cNvSpPr>
            <p:nvPr/>
          </p:nvSpPr>
          <p:spPr bwMode="auto">
            <a:xfrm>
              <a:off x="3011" y="3701"/>
              <a:ext cx="1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+</a:t>
              </a:r>
              <a:endParaRPr lang="en-US"/>
            </a:p>
          </p:txBody>
        </p:sp>
        <p:sp>
          <p:nvSpPr>
            <p:cNvPr id="20560" name="Rectangle 83"/>
            <p:cNvSpPr>
              <a:spLocks noChangeArrowheads="1"/>
            </p:cNvSpPr>
            <p:nvPr/>
          </p:nvSpPr>
          <p:spPr bwMode="auto">
            <a:xfrm>
              <a:off x="3158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61" name="Rectangle 84"/>
            <p:cNvSpPr>
              <a:spLocks noChangeArrowheads="1"/>
            </p:cNvSpPr>
            <p:nvPr/>
          </p:nvSpPr>
          <p:spPr bwMode="auto">
            <a:xfrm>
              <a:off x="3315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62" name="Rectangle 85"/>
            <p:cNvSpPr>
              <a:spLocks noChangeArrowheads="1"/>
            </p:cNvSpPr>
            <p:nvPr/>
          </p:nvSpPr>
          <p:spPr bwMode="auto">
            <a:xfrm>
              <a:off x="3487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63" name="Rectangle 86"/>
            <p:cNvSpPr>
              <a:spLocks noChangeArrowheads="1"/>
            </p:cNvSpPr>
            <p:nvPr/>
          </p:nvSpPr>
          <p:spPr bwMode="auto">
            <a:xfrm>
              <a:off x="3644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64" name="Rectangle 87"/>
            <p:cNvSpPr>
              <a:spLocks noChangeArrowheads="1"/>
            </p:cNvSpPr>
            <p:nvPr/>
          </p:nvSpPr>
          <p:spPr bwMode="auto">
            <a:xfrm>
              <a:off x="2298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A</a:t>
              </a:r>
              <a:endParaRPr lang="en-US"/>
            </a:p>
          </p:txBody>
        </p:sp>
        <p:sp>
          <p:nvSpPr>
            <p:cNvPr id="20565" name="Rectangle 88"/>
            <p:cNvSpPr>
              <a:spLocks noChangeArrowheads="1"/>
            </p:cNvSpPr>
            <p:nvPr/>
          </p:nvSpPr>
          <p:spPr bwMode="auto">
            <a:xfrm>
              <a:off x="2455" y="3701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B</a:t>
              </a:r>
              <a:endParaRPr lang="en-US"/>
            </a:p>
          </p:txBody>
        </p:sp>
        <p:sp>
          <p:nvSpPr>
            <p:cNvPr id="20566" name="Rectangle 89"/>
            <p:cNvSpPr>
              <a:spLocks noChangeArrowheads="1"/>
            </p:cNvSpPr>
            <p:nvPr/>
          </p:nvSpPr>
          <p:spPr bwMode="auto">
            <a:xfrm>
              <a:off x="2627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C</a:t>
              </a:r>
              <a:endParaRPr lang="en-US"/>
            </a:p>
          </p:txBody>
        </p:sp>
        <p:sp>
          <p:nvSpPr>
            <p:cNvPr id="20567" name="Rectangle 90"/>
            <p:cNvSpPr>
              <a:spLocks noChangeArrowheads="1"/>
            </p:cNvSpPr>
            <p:nvPr/>
          </p:nvSpPr>
          <p:spPr bwMode="auto">
            <a:xfrm>
              <a:off x="2784" y="3701"/>
              <a:ext cx="1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D</a:t>
              </a:r>
              <a:endParaRPr lang="en-US"/>
            </a:p>
          </p:txBody>
        </p:sp>
        <p:sp>
          <p:nvSpPr>
            <p:cNvPr id="20568" name="Line 91"/>
            <p:cNvSpPr>
              <a:spLocks noChangeShapeType="1"/>
            </p:cNvSpPr>
            <p:nvPr/>
          </p:nvSpPr>
          <p:spPr bwMode="auto">
            <a:xfrm>
              <a:off x="2304" y="3685"/>
              <a:ext cx="131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Rectangle 92"/>
            <p:cNvSpPr>
              <a:spLocks noChangeArrowheads="1"/>
            </p:cNvSpPr>
            <p:nvPr/>
          </p:nvSpPr>
          <p:spPr bwMode="auto">
            <a:xfrm>
              <a:off x="1474" y="3694"/>
              <a:ext cx="6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/>
                <a:t>BCD =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6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CE2F27-38B5-4150-ADCA-FC1B9362B3C0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9763"/>
            <a:ext cx="8229600" cy="647700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Pemetaan pada K-Map (lanjutan)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37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68313" y="1360488"/>
            <a:ext cx="77041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400"/>
              <a:t>Sehingga didapat persamaan baru sebagai berikut: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37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541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0" y="3327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0" y="3475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11188" y="3448050"/>
            <a:ext cx="4105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400"/>
              <a:t>atau (dalam format 0/1) :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995738" y="3376613"/>
            <a:ext cx="47529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800"/>
              <a:t>   </a:t>
            </a:r>
            <a:r>
              <a:rPr lang="en-US" sz="2400"/>
              <a:t>T = 1100 + 1101 + 0010 +</a:t>
            </a:r>
          </a:p>
          <a:p>
            <a:pPr marL="342900" indent="-342900"/>
            <a:r>
              <a:rPr lang="en-US" sz="2400"/>
              <a:t>		0110 + 1010 + 1110 +</a:t>
            </a:r>
          </a:p>
          <a:p>
            <a:pPr marL="342900" indent="-342900"/>
            <a:r>
              <a:rPr lang="en-US" sz="2400"/>
              <a:t>		0111 + 1111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11188" y="4745038"/>
            <a:ext cx="770413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Tahap kedua : nilai-nilai Keluaran tersebut (atau T=1) kemudian dipetakan pada K-Map. Sel yang kosong diisi dengan nilai 0</a:t>
            </a:r>
          </a:p>
        </p:txBody>
      </p:sp>
      <p:grpSp>
        <p:nvGrpSpPr>
          <p:cNvPr id="21517" name="Group 67"/>
          <p:cNvGrpSpPr>
            <a:grpSpLocks/>
          </p:cNvGrpSpPr>
          <p:nvPr/>
        </p:nvGrpSpPr>
        <p:grpSpPr bwMode="auto">
          <a:xfrm>
            <a:off x="1476375" y="1936750"/>
            <a:ext cx="5184775" cy="1390650"/>
            <a:chOff x="930" y="1220"/>
            <a:chExt cx="3266" cy="876"/>
          </a:xfrm>
        </p:grpSpPr>
        <p:sp>
          <p:nvSpPr>
            <p:cNvPr id="21518" name="AutoShape 13"/>
            <p:cNvSpPr>
              <a:spLocks noChangeAspect="1" noChangeArrowheads="1" noTextEdit="1"/>
            </p:cNvSpPr>
            <p:nvPr/>
          </p:nvSpPr>
          <p:spPr bwMode="auto">
            <a:xfrm>
              <a:off x="930" y="1220"/>
              <a:ext cx="3266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091" y="1245"/>
              <a:ext cx="3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 b="1"/>
                <a:t>T = </a:t>
              </a:r>
              <a:endParaRPr lang="en-US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270" y="1251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406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558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2724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2876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2736" y="1237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3083" y="1251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2270" y="1554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2406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2558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2544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2724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876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2880" y="1539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083" y="1554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2262" y="1856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406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558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2724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876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3223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3375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3378" y="1237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3541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3693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3696" y="1237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3216" y="1237"/>
              <a:ext cx="126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3223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48" name="Rectangle 44"/>
            <p:cNvSpPr>
              <a:spLocks noChangeArrowheads="1"/>
            </p:cNvSpPr>
            <p:nvPr/>
          </p:nvSpPr>
          <p:spPr bwMode="auto">
            <a:xfrm>
              <a:off x="3375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3541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50" name="Rectangle 46"/>
            <p:cNvSpPr>
              <a:spLocks noChangeArrowheads="1"/>
            </p:cNvSpPr>
            <p:nvPr/>
          </p:nvSpPr>
          <p:spPr bwMode="auto">
            <a:xfrm>
              <a:off x="3693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>
              <a:off x="3696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1575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53" name="Rectangle 49"/>
            <p:cNvSpPr>
              <a:spLocks noChangeArrowheads="1"/>
            </p:cNvSpPr>
            <p:nvPr/>
          </p:nvSpPr>
          <p:spPr bwMode="auto">
            <a:xfrm>
              <a:off x="1727" y="1251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>
              <a:off x="1893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2045" y="1251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>
              <a:off x="1889" y="1237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>
              <a:off x="2064" y="1237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Rectangle 54"/>
            <p:cNvSpPr>
              <a:spLocks noChangeArrowheads="1"/>
            </p:cNvSpPr>
            <p:nvPr/>
          </p:nvSpPr>
          <p:spPr bwMode="auto">
            <a:xfrm>
              <a:off x="1575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59" name="Rectangle 55"/>
            <p:cNvSpPr>
              <a:spLocks noChangeArrowheads="1"/>
            </p:cNvSpPr>
            <p:nvPr/>
          </p:nvSpPr>
          <p:spPr bwMode="auto">
            <a:xfrm>
              <a:off x="1727" y="1554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60" name="Rectangle 56"/>
            <p:cNvSpPr>
              <a:spLocks noChangeArrowheads="1"/>
            </p:cNvSpPr>
            <p:nvPr/>
          </p:nvSpPr>
          <p:spPr bwMode="auto">
            <a:xfrm>
              <a:off x="1893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2045" y="155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2033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1584" y="1539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Rectangle 60"/>
            <p:cNvSpPr>
              <a:spLocks noChangeArrowheads="1"/>
            </p:cNvSpPr>
            <p:nvPr/>
          </p:nvSpPr>
          <p:spPr bwMode="auto">
            <a:xfrm>
              <a:off x="1575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A</a:t>
              </a:r>
              <a:endParaRPr lang="en-US"/>
            </a:p>
          </p:txBody>
        </p:sp>
        <p:sp>
          <p:nvSpPr>
            <p:cNvPr id="21565" name="Rectangle 61"/>
            <p:cNvSpPr>
              <a:spLocks noChangeArrowheads="1"/>
            </p:cNvSpPr>
            <p:nvPr/>
          </p:nvSpPr>
          <p:spPr bwMode="auto">
            <a:xfrm>
              <a:off x="1727" y="1856"/>
              <a:ext cx="13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B</a:t>
              </a:r>
              <a:endParaRPr lang="en-US"/>
            </a:p>
          </p:txBody>
        </p:sp>
        <p:sp>
          <p:nvSpPr>
            <p:cNvPr id="21566" name="Rectangle 62"/>
            <p:cNvSpPr>
              <a:spLocks noChangeArrowheads="1"/>
            </p:cNvSpPr>
            <p:nvPr/>
          </p:nvSpPr>
          <p:spPr bwMode="auto">
            <a:xfrm>
              <a:off x="1893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C</a:t>
              </a:r>
              <a:endParaRPr lang="en-US"/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2045" y="1856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D</a:t>
              </a:r>
              <a:endParaRPr 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1584" y="1842"/>
              <a:ext cx="127" cy="1"/>
            </a:xfrm>
            <a:prstGeom prst="line">
              <a:avLst/>
            </a:prstGeom>
            <a:noFill/>
            <a:ln w="2705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Rectangle 65"/>
            <p:cNvSpPr>
              <a:spLocks noChangeArrowheads="1"/>
            </p:cNvSpPr>
            <p:nvPr/>
          </p:nvSpPr>
          <p:spPr bwMode="auto">
            <a:xfrm>
              <a:off x="3894" y="1251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  <p:sp>
          <p:nvSpPr>
            <p:cNvPr id="21570" name="Rectangle 66"/>
            <p:cNvSpPr>
              <a:spLocks noChangeArrowheads="1"/>
            </p:cNvSpPr>
            <p:nvPr/>
          </p:nvSpPr>
          <p:spPr bwMode="auto">
            <a:xfrm>
              <a:off x="3894" y="1554"/>
              <a:ext cx="1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+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2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6284BB-1351-41A7-A91D-2C3636A94DA1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2300"/>
            <a:ext cx="8229600" cy="647700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Pemetaan pada K-Map (lanjutan)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68313" y="1703388"/>
            <a:ext cx="81359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/>
            <a:r>
              <a:rPr lang="en-US" sz="2000" i="1" dirty="0">
                <a:solidFill>
                  <a:schemeClr val="bg1"/>
                </a:solidFill>
              </a:rPr>
              <a:t>T = 1100 + 1101 + 0010 + 0110 + 1010 + 1110 + 0111 + 1111</a:t>
            </a:r>
          </a:p>
        </p:txBody>
      </p:sp>
      <p:graphicFrame>
        <p:nvGraphicFramePr>
          <p:cNvPr id="35847" name="Group 7"/>
          <p:cNvGraphicFramePr>
            <a:graphicFrameLocks noGrp="1"/>
          </p:cNvGraphicFramePr>
          <p:nvPr/>
        </p:nvGraphicFramePr>
        <p:xfrm>
          <a:off x="3059113" y="3143250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563" name="Group 34"/>
          <p:cNvGrpSpPr>
            <a:grpSpLocks/>
          </p:cNvGrpSpPr>
          <p:nvPr/>
        </p:nvGrpSpPr>
        <p:grpSpPr bwMode="auto">
          <a:xfrm>
            <a:off x="3103563" y="2782888"/>
            <a:ext cx="3024187" cy="274637"/>
            <a:chOff x="3289" y="981"/>
            <a:chExt cx="1209" cy="121"/>
          </a:xfrm>
        </p:grpSpPr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35878" name="Rectangle 38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22564" name="Group 39"/>
          <p:cNvGrpSpPr>
            <a:grpSpLocks/>
          </p:cNvGrpSpPr>
          <p:nvPr/>
        </p:nvGrpSpPr>
        <p:grpSpPr bwMode="auto">
          <a:xfrm>
            <a:off x="2422525" y="3376613"/>
            <a:ext cx="565150" cy="2439987"/>
            <a:chOff x="1520" y="1155"/>
            <a:chExt cx="226" cy="1109"/>
          </a:xfrm>
        </p:grpSpPr>
        <p:sp>
          <p:nvSpPr>
            <p:cNvPr id="35880" name="Rectangle 40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1520" y="1480"/>
              <a:ext cx="22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35882" name="Rectangle 42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2268538" y="2927350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2700338" y="2495550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22567" name="Line 46"/>
          <p:cNvSpPr>
            <a:spLocks noChangeShapeType="1"/>
          </p:cNvSpPr>
          <p:nvPr/>
        </p:nvSpPr>
        <p:spPr bwMode="auto">
          <a:xfrm>
            <a:off x="2627313" y="2784475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2195513" y="2422525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816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CFB7DA-E7C6-4887-8296-C71E70D9A7B4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68325"/>
            <a:ext cx="8229600" cy="1439863"/>
          </a:xfrm>
        </p:spPr>
        <p:txBody>
          <a:bodyPr/>
          <a:lstStyle/>
          <a:p>
            <a:pPr algn="l" eaLnBrk="1" hangingPunct="1"/>
            <a:r>
              <a:rPr lang="en-US" sz="3600" smtClean="0">
                <a:solidFill>
                  <a:schemeClr val="tx1"/>
                </a:solidFill>
              </a:rPr>
              <a:t>Ulas balik penyederhanaan dengan teorema-teorema Aljabar Boole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368550"/>
            <a:ext cx="8642350" cy="4032250"/>
          </a:xfrm>
        </p:spPr>
        <p:txBody>
          <a:bodyPr/>
          <a:lstStyle/>
          <a:p>
            <a:pPr eaLnBrk="1" hangingPunct="1"/>
            <a:r>
              <a:rPr lang="en-US" smtClean="0"/>
              <a:t>Seperti pemecahan soal-soal Aljabar biasa, tidak dapat dipastikan persamaan yang kita peroleh sudah merupakan persamaan minimum, apalagi untuk persamaan dengan jumlah Masukan lebih dari 3 buah, kecuali bila hasil akhir terdiri dari 1 atau 2 suku saja</a:t>
            </a:r>
          </a:p>
        </p:txBody>
      </p:sp>
    </p:spTree>
    <p:extLst>
      <p:ext uri="{BB962C8B-B14F-4D97-AF65-F5344CB8AC3E}">
        <p14:creationId xmlns:p14="http://schemas.microsoft.com/office/powerpoint/2010/main" val="5862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5AA5818-9A3B-4989-ABE1-BBBEEE6AEC13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9763"/>
            <a:ext cx="8229600" cy="5762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Penggabungan sel pada K-Map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47825"/>
            <a:ext cx="7920038" cy="475297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smtClean="0"/>
              <a:t>Karena pasangan sel (atau sel-sel) yang bersebelahan berbeda nilai hanya pada 1 Masukan saja, maka pasangan sel (atau sel-sel) tersebut dapat digabungkan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	Teorema Aljabar Boole: </a:t>
            </a:r>
            <a:r>
              <a:rPr lang="en-US" sz="2800" i="1" smtClean="0"/>
              <a:t>X + X =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	jadi : </a:t>
            </a:r>
            <a:r>
              <a:rPr lang="en-US" sz="2800" i="1" smtClean="0"/>
              <a:t>A B C D + A B C D = A B (1) 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smtClean="0"/>
              <a:t>					     </a:t>
            </a:r>
            <a:r>
              <a:rPr lang="en-US" sz="2800" i="1" smtClean="0"/>
              <a:t>= A B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i="1" smtClean="0"/>
              <a:t>	</a:t>
            </a:r>
            <a:r>
              <a:rPr lang="en-US" sz="2800" smtClean="0"/>
              <a:t>atau : </a:t>
            </a:r>
            <a:r>
              <a:rPr lang="en-US" sz="2800" i="1" smtClean="0"/>
              <a:t>0101 + 0111 = 01_1  </a:t>
            </a:r>
            <a:endParaRPr lang="en-US" sz="2800" smtClean="0"/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Perhatikan implementasi persamaan tersebut pada K-Map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V="1">
            <a:off x="5486400" y="34480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2590800" y="3930650"/>
            <a:ext cx="215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V="1">
            <a:off x="1841500" y="39306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V="1">
            <a:off x="5257800" y="39306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V="1">
            <a:off x="3581400" y="39306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V="1">
            <a:off x="5194300" y="43973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05E3808-E8D6-45DF-A158-EE2DCB6782FA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4363"/>
            <a:ext cx="8229600" cy="5762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Penggabungan sel pada K-Map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38325"/>
            <a:ext cx="7704138" cy="410527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Ingat: </a:t>
            </a:r>
          </a:p>
          <a:p>
            <a:pPr eaLnBrk="1" hangingPunct="1">
              <a:buFontTx/>
              <a:buNone/>
            </a:pPr>
            <a:endParaRPr lang="en-US" sz="1600" smtClean="0">
              <a:solidFill>
                <a:schemeClr val="folHlink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folHlink"/>
                </a:solidFill>
              </a:rPr>
              <a:t>	</a:t>
            </a:r>
            <a:r>
              <a:rPr lang="en-US" sz="4000" smtClean="0">
                <a:solidFill>
                  <a:schemeClr val="folHlink"/>
                </a:solidFill>
              </a:rPr>
              <a:t>Kolom pertama bersebelahan dengan Kolom terakhir, </a:t>
            </a:r>
          </a:p>
          <a:p>
            <a:pPr eaLnBrk="1" hangingPunct="1">
              <a:buFontTx/>
              <a:buNone/>
            </a:pPr>
            <a:r>
              <a:rPr lang="en-US" sz="4000" smtClean="0">
                <a:solidFill>
                  <a:schemeClr val="folHlink"/>
                </a:solidFill>
              </a:rPr>
              <a:t>	baris paling atas bersebelahan dengan baris paling bawah</a:t>
            </a:r>
          </a:p>
        </p:txBody>
      </p:sp>
    </p:spTree>
    <p:extLst>
      <p:ext uri="{BB962C8B-B14F-4D97-AF65-F5344CB8AC3E}">
        <p14:creationId xmlns:p14="http://schemas.microsoft.com/office/powerpoint/2010/main" val="38052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09A72BA-6B8D-478F-AB93-5812E7C331A4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500188"/>
            <a:ext cx="6357937" cy="4824412"/>
          </a:xfrm>
        </p:spPr>
        <p:txBody>
          <a:bodyPr/>
          <a:lstStyle/>
          <a:p>
            <a:pPr eaLnBrk="1" hangingPunct="1"/>
            <a:r>
              <a:rPr lang="en-US" sz="2800" i="1" smtClean="0"/>
              <a:t>01</a:t>
            </a:r>
            <a:r>
              <a:rPr lang="en-US" sz="2800" i="1" smtClean="0">
                <a:solidFill>
                  <a:schemeClr val="folHlink"/>
                </a:solidFill>
              </a:rPr>
              <a:t>0</a:t>
            </a:r>
            <a:r>
              <a:rPr lang="en-US" sz="2800" i="1" smtClean="0"/>
              <a:t>1 + 01</a:t>
            </a:r>
            <a:r>
              <a:rPr lang="en-US" sz="2800" i="1" smtClean="0">
                <a:solidFill>
                  <a:schemeClr val="folHlink"/>
                </a:solidFill>
              </a:rPr>
              <a:t>1</a:t>
            </a:r>
            <a:r>
              <a:rPr lang="en-US" sz="2800" i="1" smtClean="0"/>
              <a:t>1 = 01</a:t>
            </a:r>
            <a:r>
              <a:rPr lang="en-US" sz="2800" i="1" smtClean="0">
                <a:solidFill>
                  <a:schemeClr val="folHlink"/>
                </a:solidFill>
              </a:rPr>
              <a:t>_</a:t>
            </a:r>
            <a:r>
              <a:rPr lang="en-US" sz="2800" i="1" smtClean="0"/>
              <a:t>1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Penggabungan sel … (lanjutan)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2339975" y="2381250"/>
            <a:ext cx="3168650" cy="3035300"/>
            <a:chOff x="1474" y="1264"/>
            <a:chExt cx="1996" cy="1912"/>
          </a:xfrm>
        </p:grpSpPr>
        <p:sp>
          <p:nvSpPr>
            <p:cNvPr id="25633" name="AutoShape 5"/>
            <p:cNvSpPr>
              <a:spLocks noChangeArrowheads="1"/>
            </p:cNvSpPr>
            <p:nvPr/>
          </p:nvSpPr>
          <p:spPr bwMode="auto">
            <a:xfrm>
              <a:off x="2493" y="2205"/>
              <a:ext cx="635" cy="272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65097"/>
              </a:srgbClr>
            </a:solidFill>
            <a:ln w="1905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4" name="Group 6"/>
            <p:cNvGrpSpPr>
              <a:grpSpLocks/>
            </p:cNvGrpSpPr>
            <p:nvPr/>
          </p:nvGrpSpPr>
          <p:grpSpPr bwMode="auto">
            <a:xfrm>
              <a:off x="1474" y="1264"/>
              <a:ext cx="1996" cy="1912"/>
              <a:chOff x="1702" y="1525"/>
              <a:chExt cx="1735" cy="1605"/>
            </a:xfrm>
          </p:grpSpPr>
          <p:grpSp>
            <p:nvGrpSpPr>
              <p:cNvPr id="25635" name="Group 7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1992" name="Rectangle 8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1993" name="Rectangle 9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1994" name="Rectangle 10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1995" name="Rectangle 11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5636" name="Group 12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1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1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1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2001" name="Rectangle 17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2002" name="Rectangle 18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5639" name="Line 19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Rectangle 20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</p:grpSp>
      <p:graphicFrame>
        <p:nvGraphicFramePr>
          <p:cNvPr id="42005" name="Group 21"/>
          <p:cNvGraphicFramePr>
            <a:graphicFrameLocks noGrp="1"/>
          </p:cNvGraphicFramePr>
          <p:nvPr/>
        </p:nvGraphicFramePr>
        <p:xfrm>
          <a:off x="3238500" y="3154363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BD3CF9-5CAF-439E-BB19-6F6E8BFB5F27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4824412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01</a:t>
            </a:r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1 + 01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1 = 01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1</a:t>
            </a:r>
          </a:p>
          <a:p>
            <a:pPr eaLnBrk="1" hangingPunct="1"/>
            <a:r>
              <a:rPr lang="en-US" sz="2800" i="1" dirty="0" smtClean="0"/>
              <a:t>11</a:t>
            </a:r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1 + 11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1 = 11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1 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Apakah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/>
              <a:t>01_1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11_1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err="1" smtClean="0"/>
              <a:t>dapat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digabungkan</a:t>
            </a:r>
            <a:r>
              <a:rPr lang="en-US" sz="2800" i="1" dirty="0" smtClean="0"/>
              <a:t>?</a:t>
            </a:r>
            <a:endParaRPr lang="en-US" sz="2800" i="1" dirty="0" smtClean="0">
              <a:solidFill>
                <a:schemeClr val="folHlink"/>
              </a:solidFill>
            </a:endParaRPr>
          </a:p>
          <a:p>
            <a:pPr eaLnBrk="1" hangingPunct="1">
              <a:buFontTx/>
              <a:buNone/>
            </a:pP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Karena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hanya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berbeda</a:t>
            </a: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 	1 </a:t>
            </a:r>
            <a:r>
              <a:rPr lang="en-US" sz="2800" i="1" dirty="0" err="1" smtClean="0"/>
              <a:t>Masukan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maka</a:t>
            </a:r>
            <a:endParaRPr lang="en-US" sz="2800" i="1" dirty="0" smtClean="0"/>
          </a:p>
          <a:p>
            <a:pPr eaLnBrk="1" hangingPunct="1">
              <a:buFontTx/>
              <a:buNone/>
            </a:pPr>
            <a:endParaRPr lang="en-US" sz="1200" i="1" dirty="0" smtClean="0"/>
          </a:p>
          <a:p>
            <a:pPr eaLnBrk="1" hangingPunct="1"/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1_1 + 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1_1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/>
              <a:t>= 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1_1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atau</a:t>
            </a:r>
            <a:r>
              <a:rPr lang="en-US" sz="2800" i="1" dirty="0" smtClean="0"/>
              <a:t> = B D</a:t>
            </a:r>
          </a:p>
          <a:p>
            <a:pPr eaLnBrk="1" hangingPunct="1"/>
            <a:endParaRPr lang="en-US" sz="2800" i="1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dirty="0" err="1" smtClean="0">
                <a:solidFill>
                  <a:schemeClr val="hlink"/>
                </a:solidFill>
              </a:rPr>
              <a:t>Penggabungan</a:t>
            </a:r>
            <a:r>
              <a:rPr lang="en-US" sz="2400" i="1" dirty="0" smtClean="0">
                <a:solidFill>
                  <a:schemeClr val="hlink"/>
                </a:solidFill>
              </a:rPr>
              <a:t> </a:t>
            </a:r>
            <a:r>
              <a:rPr lang="en-US" sz="2400" i="1" dirty="0" err="1" smtClean="0">
                <a:solidFill>
                  <a:schemeClr val="hlink"/>
                </a:solidFill>
              </a:rPr>
              <a:t>sel</a:t>
            </a:r>
            <a:r>
              <a:rPr lang="en-US" sz="2400" i="1" dirty="0" smtClean="0">
                <a:solidFill>
                  <a:schemeClr val="hlink"/>
                </a:solidFill>
              </a:rPr>
              <a:t> … (</a:t>
            </a:r>
            <a:r>
              <a:rPr lang="en-US" sz="2400" i="1" dirty="0" err="1" smtClean="0">
                <a:solidFill>
                  <a:schemeClr val="hlink"/>
                </a:solidFill>
              </a:rPr>
              <a:t>lanjutan</a:t>
            </a:r>
            <a:r>
              <a:rPr lang="en-US" sz="2400" i="1" dirty="0" smtClean="0">
                <a:solidFill>
                  <a:schemeClr val="hlink"/>
                </a:solidFill>
              </a:rPr>
              <a:t>)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4859338" y="3101975"/>
            <a:ext cx="3168650" cy="3035300"/>
            <a:chOff x="3061" y="1718"/>
            <a:chExt cx="1996" cy="1912"/>
          </a:xfrm>
        </p:grpSpPr>
        <p:sp>
          <p:nvSpPr>
            <p:cNvPr id="26658" name="AutoShape 5"/>
            <p:cNvSpPr>
              <a:spLocks noChangeArrowheads="1"/>
            </p:cNvSpPr>
            <p:nvPr/>
          </p:nvSpPr>
          <p:spPr bwMode="auto">
            <a:xfrm>
              <a:off x="4066" y="2652"/>
              <a:ext cx="681" cy="680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50195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59" name="Group 6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26662" name="Group 7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4040" name="Rectangle 8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4041" name="Rectangle 9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4042" name="Rectangle 10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4043" name="Rectangle 11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6663" name="Group 12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40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4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4047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4048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4049" name="Rectangle 17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4050" name="Rectangle 18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6666" name="Line 19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26660" name="AutoShape 21"/>
            <p:cNvSpPr>
              <a:spLocks noChangeArrowheads="1"/>
            </p:cNvSpPr>
            <p:nvPr/>
          </p:nvSpPr>
          <p:spPr bwMode="auto">
            <a:xfrm>
              <a:off x="4122" y="3081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AutoShape 22"/>
            <p:cNvSpPr>
              <a:spLocks noChangeArrowheads="1"/>
            </p:cNvSpPr>
            <p:nvPr/>
          </p:nvSpPr>
          <p:spPr bwMode="auto">
            <a:xfrm>
              <a:off x="4126" y="2690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Line 23"/>
          <p:cNvSpPr>
            <a:spLocks noChangeShapeType="1"/>
          </p:cNvSpPr>
          <p:nvPr/>
        </p:nvSpPr>
        <p:spPr bwMode="auto">
          <a:xfrm flipV="1">
            <a:off x="51816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056" name="Group 24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7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3BEA98-09EE-4A7A-BF5A-D54783291AEE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4824412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010</a:t>
            </a:r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 + 010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 = 010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</a:p>
          <a:p>
            <a:pPr eaLnBrk="1" hangingPunct="1"/>
            <a:r>
              <a:rPr lang="en-US" sz="2800" i="1" dirty="0" smtClean="0"/>
              <a:t>011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 + 011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 = 011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Apakah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/>
              <a:t>010_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011_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err="1" smtClean="0"/>
              <a:t>dapat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digabungkan</a:t>
            </a:r>
            <a:r>
              <a:rPr lang="en-US" sz="2800" i="1" dirty="0" smtClean="0"/>
              <a:t>?</a:t>
            </a:r>
            <a:endParaRPr lang="en-US" sz="2800" i="1" dirty="0" smtClean="0">
              <a:solidFill>
                <a:schemeClr val="folHlink"/>
              </a:solidFill>
            </a:endParaRPr>
          </a:p>
          <a:p>
            <a:pPr eaLnBrk="1" hangingPunct="1">
              <a:buFontTx/>
              <a:buNone/>
            </a:pP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Karena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hanya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berbeda</a:t>
            </a: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 	1 </a:t>
            </a:r>
            <a:r>
              <a:rPr lang="en-US" sz="2800" i="1" dirty="0" err="1" smtClean="0"/>
              <a:t>Masukan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maka</a:t>
            </a:r>
            <a:endParaRPr lang="en-US" sz="2800" i="1" dirty="0" smtClean="0"/>
          </a:p>
          <a:p>
            <a:pPr eaLnBrk="1" hangingPunct="1">
              <a:buFontTx/>
              <a:buNone/>
            </a:pPr>
            <a:endParaRPr lang="en-US" sz="1200" i="1" dirty="0" smtClean="0"/>
          </a:p>
          <a:p>
            <a:pPr eaLnBrk="1" hangingPunct="1"/>
            <a:r>
              <a:rPr lang="en-US" sz="2800" i="1" dirty="0" smtClean="0"/>
              <a:t>01</a:t>
            </a:r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_ + 01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_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/>
              <a:t>= 01 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 _</a:t>
            </a:r>
          </a:p>
          <a:p>
            <a:pPr eaLnBrk="1" hangingPunct="1"/>
            <a:r>
              <a:rPr lang="en-US" sz="2800" i="1" dirty="0" err="1" smtClean="0"/>
              <a:t>atau</a:t>
            </a:r>
            <a:r>
              <a:rPr lang="en-US" sz="2800" i="1" dirty="0" smtClean="0"/>
              <a:t> = A B</a:t>
            </a:r>
          </a:p>
          <a:p>
            <a:pPr eaLnBrk="1" hangingPunct="1"/>
            <a:endParaRPr lang="en-US" sz="2800" i="1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 flipV="1">
            <a:off x="51816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58674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5181600" y="20748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V="1">
            <a:off x="1905000" y="53879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57" name="Group 8"/>
          <p:cNvGrpSpPr>
            <a:grpSpLocks/>
          </p:cNvGrpSpPr>
          <p:nvPr/>
        </p:nvGrpSpPr>
        <p:grpSpPr bwMode="auto">
          <a:xfrm>
            <a:off x="4859338" y="3101975"/>
            <a:ext cx="3268662" cy="3035300"/>
            <a:chOff x="3061" y="1718"/>
            <a:chExt cx="2059" cy="1912"/>
          </a:xfrm>
        </p:grpSpPr>
        <p:sp>
          <p:nvSpPr>
            <p:cNvPr id="27685" name="AutoShape 9"/>
            <p:cNvSpPr>
              <a:spLocks noChangeArrowheads="1"/>
            </p:cNvSpPr>
            <p:nvPr/>
          </p:nvSpPr>
          <p:spPr bwMode="auto">
            <a:xfrm>
              <a:off x="3714" y="2631"/>
              <a:ext cx="1406" cy="317"/>
            </a:xfrm>
            <a:prstGeom prst="roundRect">
              <a:avLst>
                <a:gd name="adj" fmla="val 16667"/>
              </a:avLst>
            </a:prstGeom>
            <a:solidFill>
              <a:srgbClr val="E5FFFF">
                <a:alpha val="30196"/>
              </a:srgbClr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86" name="Group 10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27689" name="Group 11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6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7690" name="Group 16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6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6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6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7693" name="Line 23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27687" name="AutoShape 25"/>
            <p:cNvSpPr>
              <a:spLocks noChangeArrowheads="1"/>
            </p:cNvSpPr>
            <p:nvPr/>
          </p:nvSpPr>
          <p:spPr bwMode="auto">
            <a:xfrm>
              <a:off x="4524" y="2687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AutoShape 26"/>
            <p:cNvSpPr>
              <a:spLocks noChangeArrowheads="1"/>
            </p:cNvSpPr>
            <p:nvPr/>
          </p:nvSpPr>
          <p:spPr bwMode="auto">
            <a:xfrm>
              <a:off x="3749" y="2690"/>
              <a:ext cx="572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6107" name="Group 27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7B45FA1-324C-4F41-8741-1AB317904C4E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4824412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010</a:t>
            </a:r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 + 010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 = 010</a:t>
            </a:r>
            <a:r>
              <a:rPr lang="en-US" sz="2800" i="1" dirty="0" smtClean="0">
                <a:solidFill>
                  <a:schemeClr val="hlink"/>
                </a:solidFill>
              </a:rPr>
              <a:t>_</a:t>
            </a:r>
            <a:r>
              <a:rPr lang="en-US" sz="2800" i="1" dirty="0" smtClean="0"/>
              <a:t> </a:t>
            </a:r>
            <a:endParaRPr lang="en-US" sz="2800" i="1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sz="2800" i="1" dirty="0" smtClean="0"/>
              <a:t>011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 + 011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 = 011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Apakah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/>
              <a:t>010_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011_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err="1" smtClean="0"/>
              <a:t>dapat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digabungkan</a:t>
            </a:r>
            <a:r>
              <a:rPr lang="en-US" sz="2800" i="1" dirty="0" smtClean="0"/>
              <a:t>?</a:t>
            </a:r>
            <a:endParaRPr lang="en-US" sz="2800" i="1" dirty="0" smtClean="0">
              <a:solidFill>
                <a:schemeClr val="folHlink"/>
              </a:solidFill>
            </a:endParaRPr>
          </a:p>
          <a:p>
            <a:pPr eaLnBrk="1" hangingPunct="1">
              <a:buFontTx/>
              <a:buNone/>
            </a:pP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Karena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hanya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berbeda</a:t>
            </a:r>
            <a:endParaRPr lang="en-US" sz="2800" i="1" dirty="0" smtClean="0"/>
          </a:p>
          <a:p>
            <a:pPr eaLnBrk="1" hangingPunct="1">
              <a:buFontTx/>
              <a:buNone/>
            </a:pPr>
            <a:r>
              <a:rPr lang="en-US" sz="2800" i="1" dirty="0" smtClean="0"/>
              <a:t> 	1 </a:t>
            </a:r>
            <a:r>
              <a:rPr lang="en-US" sz="2800" i="1" dirty="0" err="1" smtClean="0"/>
              <a:t>Masukan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maka</a:t>
            </a:r>
            <a:endParaRPr lang="en-US" sz="2800" i="1" dirty="0" smtClean="0"/>
          </a:p>
          <a:p>
            <a:pPr eaLnBrk="1" hangingPunct="1">
              <a:buFontTx/>
              <a:buNone/>
            </a:pPr>
            <a:endParaRPr lang="en-US" sz="1200" i="1" dirty="0" smtClean="0"/>
          </a:p>
          <a:p>
            <a:pPr eaLnBrk="1" hangingPunct="1"/>
            <a:r>
              <a:rPr lang="en-US" sz="2800" i="1" dirty="0" smtClean="0"/>
              <a:t>01</a:t>
            </a:r>
            <a:r>
              <a:rPr lang="en-US" sz="2800" i="1" dirty="0" smtClean="0">
                <a:solidFill>
                  <a:schemeClr val="folHlink"/>
                </a:solidFill>
              </a:rPr>
              <a:t>0</a:t>
            </a:r>
            <a:r>
              <a:rPr lang="en-US" sz="2800" i="1" dirty="0" smtClean="0"/>
              <a:t>_ + 01</a:t>
            </a:r>
            <a:r>
              <a:rPr lang="en-US" sz="2800" i="1" dirty="0" smtClean="0">
                <a:solidFill>
                  <a:schemeClr val="folHlink"/>
                </a:solidFill>
              </a:rPr>
              <a:t>1</a:t>
            </a:r>
            <a:r>
              <a:rPr lang="en-US" sz="2800" i="1" dirty="0" smtClean="0"/>
              <a:t>_</a:t>
            </a:r>
            <a:r>
              <a:rPr lang="en-US" sz="2800" i="1" dirty="0" smtClean="0">
                <a:solidFill>
                  <a:schemeClr val="folHlink"/>
                </a:solidFill>
              </a:rPr>
              <a:t> </a:t>
            </a:r>
            <a:r>
              <a:rPr lang="en-US" sz="2800" i="1" dirty="0" smtClean="0"/>
              <a:t>= 01 </a:t>
            </a:r>
            <a:r>
              <a:rPr lang="en-US" sz="2800" i="1" dirty="0" smtClean="0">
                <a:solidFill>
                  <a:schemeClr val="folHlink"/>
                </a:solidFill>
              </a:rPr>
              <a:t>_</a:t>
            </a:r>
            <a:r>
              <a:rPr lang="en-US" sz="2800" i="1" dirty="0" smtClean="0"/>
              <a:t> _</a:t>
            </a:r>
          </a:p>
          <a:p>
            <a:pPr eaLnBrk="1" hangingPunct="1"/>
            <a:endParaRPr lang="en-US" sz="2800" i="1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Penggabungan sel … (lanjutan)</a:t>
            </a:r>
          </a:p>
        </p:txBody>
      </p:sp>
      <p:graphicFrame>
        <p:nvGraphicFramePr>
          <p:cNvPr id="48132" name="Group 4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4" name="Line 31"/>
          <p:cNvSpPr>
            <a:spLocks noChangeShapeType="1"/>
          </p:cNvSpPr>
          <p:nvPr/>
        </p:nvSpPr>
        <p:spPr bwMode="auto">
          <a:xfrm flipV="1">
            <a:off x="51816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 flipV="1">
            <a:off x="5867400" y="15716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 flipV="1">
            <a:off x="5181600" y="20748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 flipV="1">
            <a:off x="1905000" y="538797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08" name="Group 35"/>
          <p:cNvGrpSpPr>
            <a:grpSpLocks/>
          </p:cNvGrpSpPr>
          <p:nvPr/>
        </p:nvGrpSpPr>
        <p:grpSpPr bwMode="auto">
          <a:xfrm>
            <a:off x="4859338" y="3101975"/>
            <a:ext cx="3457575" cy="3035300"/>
            <a:chOff x="3061" y="1718"/>
            <a:chExt cx="2178" cy="1912"/>
          </a:xfrm>
        </p:grpSpPr>
        <p:sp>
          <p:nvSpPr>
            <p:cNvPr id="28709" name="AutoShape 36"/>
            <p:cNvSpPr>
              <a:spLocks noChangeArrowheads="1"/>
            </p:cNvSpPr>
            <p:nvPr/>
          </p:nvSpPr>
          <p:spPr bwMode="auto">
            <a:xfrm>
              <a:off x="3710" y="2676"/>
              <a:ext cx="220" cy="604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AutoShape 37"/>
            <p:cNvSpPr>
              <a:spLocks noChangeArrowheads="1"/>
            </p:cNvSpPr>
            <p:nvPr/>
          </p:nvSpPr>
          <p:spPr bwMode="auto">
            <a:xfrm>
              <a:off x="4890" y="2683"/>
              <a:ext cx="220" cy="604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9999"/>
              </a:srgbClr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11" name="Group 38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28726" name="Group 39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48168" name="Rectangle 40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8169" name="Rectangle 41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8170" name="Rectangle 42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8171" name="Rectangle 43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8727" name="Group 44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48173" name="Rectangle 45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48174" name="Rectangle 46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48175" name="Rectangle 47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48176" name="Rectangle 48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48177" name="Rectangle 49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8730" name="Line 51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80" name="Rectangle 52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grpSp>
          <p:nvGrpSpPr>
            <p:cNvPr id="28712" name="Group 53"/>
            <p:cNvGrpSpPr>
              <a:grpSpLocks/>
            </p:cNvGrpSpPr>
            <p:nvPr/>
          </p:nvGrpSpPr>
          <p:grpSpPr bwMode="auto">
            <a:xfrm>
              <a:off x="3560" y="2638"/>
              <a:ext cx="414" cy="680"/>
              <a:chOff x="2699" y="3158"/>
              <a:chExt cx="459" cy="680"/>
            </a:xfrm>
          </p:grpSpPr>
          <p:sp>
            <p:nvSpPr>
              <p:cNvPr id="28720" name="Arc 54"/>
              <p:cNvSpPr>
                <a:spLocks/>
              </p:cNvSpPr>
              <p:nvPr/>
            </p:nvSpPr>
            <p:spPr bwMode="auto">
              <a:xfrm>
                <a:off x="3064" y="3159"/>
                <a:ext cx="94" cy="88"/>
              </a:xfrm>
              <a:custGeom>
                <a:avLst/>
                <a:gdLst>
                  <a:gd name="T0" fmla="*/ 0 w 23099"/>
                  <a:gd name="T1" fmla="*/ 0 h 21647"/>
                  <a:gd name="T2" fmla="*/ 0 w 23099"/>
                  <a:gd name="T3" fmla="*/ 0 h 21647"/>
                  <a:gd name="T4" fmla="*/ 0 w 23099"/>
                  <a:gd name="T5" fmla="*/ 0 h 21647"/>
                  <a:gd name="T6" fmla="*/ 0 60000 65536"/>
                  <a:gd name="T7" fmla="*/ 0 60000 65536"/>
                  <a:gd name="T8" fmla="*/ 0 60000 65536"/>
                  <a:gd name="T9" fmla="*/ 0 w 23099"/>
                  <a:gd name="T10" fmla="*/ 0 h 21647"/>
                  <a:gd name="T11" fmla="*/ 23099 w 23099"/>
                  <a:gd name="T12" fmla="*/ 21647 h 216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1" name="Line 55"/>
              <p:cNvSpPr>
                <a:spLocks noChangeShapeType="1"/>
              </p:cNvSpPr>
              <p:nvPr/>
            </p:nvSpPr>
            <p:spPr bwMode="auto">
              <a:xfrm>
                <a:off x="3158" y="3244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Line 56"/>
              <p:cNvSpPr>
                <a:spLocks noChangeShapeType="1"/>
              </p:cNvSpPr>
              <p:nvPr/>
            </p:nvSpPr>
            <p:spPr bwMode="auto">
              <a:xfrm flipH="1">
                <a:off x="2699" y="315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Arc 57"/>
              <p:cNvSpPr>
                <a:spLocks/>
              </p:cNvSpPr>
              <p:nvPr/>
            </p:nvSpPr>
            <p:spPr bwMode="auto">
              <a:xfrm flipV="1">
                <a:off x="3064" y="3749"/>
                <a:ext cx="94" cy="88"/>
              </a:xfrm>
              <a:custGeom>
                <a:avLst/>
                <a:gdLst>
                  <a:gd name="T0" fmla="*/ 0 w 23099"/>
                  <a:gd name="T1" fmla="*/ 0 h 21647"/>
                  <a:gd name="T2" fmla="*/ 0 w 23099"/>
                  <a:gd name="T3" fmla="*/ 0 h 21647"/>
                  <a:gd name="T4" fmla="*/ 0 w 23099"/>
                  <a:gd name="T5" fmla="*/ 0 h 21647"/>
                  <a:gd name="T6" fmla="*/ 0 60000 65536"/>
                  <a:gd name="T7" fmla="*/ 0 60000 65536"/>
                  <a:gd name="T8" fmla="*/ 0 60000 65536"/>
                  <a:gd name="T9" fmla="*/ 0 w 23099"/>
                  <a:gd name="T10" fmla="*/ 0 h 21647"/>
                  <a:gd name="T11" fmla="*/ 23099 w 23099"/>
                  <a:gd name="T12" fmla="*/ 21647 h 216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4" name="Line 58"/>
              <p:cNvSpPr>
                <a:spLocks noChangeShapeType="1"/>
              </p:cNvSpPr>
              <p:nvPr/>
            </p:nvSpPr>
            <p:spPr bwMode="auto">
              <a:xfrm flipV="1">
                <a:off x="3158" y="3498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5" name="Line 59"/>
              <p:cNvSpPr>
                <a:spLocks noChangeShapeType="1"/>
              </p:cNvSpPr>
              <p:nvPr/>
            </p:nvSpPr>
            <p:spPr bwMode="auto">
              <a:xfrm flipH="1" flipV="1">
                <a:off x="2699" y="383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3" name="Group 60"/>
            <p:cNvGrpSpPr>
              <a:grpSpLocks/>
            </p:cNvGrpSpPr>
            <p:nvPr/>
          </p:nvGrpSpPr>
          <p:grpSpPr bwMode="auto">
            <a:xfrm flipH="1">
              <a:off x="4832" y="2642"/>
              <a:ext cx="407" cy="680"/>
              <a:chOff x="2699" y="3158"/>
              <a:chExt cx="459" cy="680"/>
            </a:xfrm>
          </p:grpSpPr>
          <p:sp>
            <p:nvSpPr>
              <p:cNvPr id="28714" name="Arc 61"/>
              <p:cNvSpPr>
                <a:spLocks/>
              </p:cNvSpPr>
              <p:nvPr/>
            </p:nvSpPr>
            <p:spPr bwMode="auto">
              <a:xfrm>
                <a:off x="3064" y="3159"/>
                <a:ext cx="94" cy="88"/>
              </a:xfrm>
              <a:custGeom>
                <a:avLst/>
                <a:gdLst>
                  <a:gd name="T0" fmla="*/ 0 w 23099"/>
                  <a:gd name="T1" fmla="*/ 0 h 21647"/>
                  <a:gd name="T2" fmla="*/ 0 w 23099"/>
                  <a:gd name="T3" fmla="*/ 0 h 21647"/>
                  <a:gd name="T4" fmla="*/ 0 w 23099"/>
                  <a:gd name="T5" fmla="*/ 0 h 21647"/>
                  <a:gd name="T6" fmla="*/ 0 60000 65536"/>
                  <a:gd name="T7" fmla="*/ 0 60000 65536"/>
                  <a:gd name="T8" fmla="*/ 0 60000 65536"/>
                  <a:gd name="T9" fmla="*/ 0 w 23099"/>
                  <a:gd name="T10" fmla="*/ 0 h 21647"/>
                  <a:gd name="T11" fmla="*/ 23099 w 23099"/>
                  <a:gd name="T12" fmla="*/ 21647 h 216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5" name="Line 62"/>
              <p:cNvSpPr>
                <a:spLocks noChangeShapeType="1"/>
              </p:cNvSpPr>
              <p:nvPr/>
            </p:nvSpPr>
            <p:spPr bwMode="auto">
              <a:xfrm>
                <a:off x="3158" y="3244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Line 63"/>
              <p:cNvSpPr>
                <a:spLocks noChangeShapeType="1"/>
              </p:cNvSpPr>
              <p:nvPr/>
            </p:nvSpPr>
            <p:spPr bwMode="auto">
              <a:xfrm flipH="1">
                <a:off x="2699" y="315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Arc 64"/>
              <p:cNvSpPr>
                <a:spLocks/>
              </p:cNvSpPr>
              <p:nvPr/>
            </p:nvSpPr>
            <p:spPr bwMode="auto">
              <a:xfrm flipV="1">
                <a:off x="3064" y="3749"/>
                <a:ext cx="94" cy="88"/>
              </a:xfrm>
              <a:custGeom>
                <a:avLst/>
                <a:gdLst>
                  <a:gd name="T0" fmla="*/ 0 w 23099"/>
                  <a:gd name="T1" fmla="*/ 0 h 21647"/>
                  <a:gd name="T2" fmla="*/ 0 w 23099"/>
                  <a:gd name="T3" fmla="*/ 0 h 21647"/>
                  <a:gd name="T4" fmla="*/ 0 w 23099"/>
                  <a:gd name="T5" fmla="*/ 0 h 21647"/>
                  <a:gd name="T6" fmla="*/ 0 60000 65536"/>
                  <a:gd name="T7" fmla="*/ 0 60000 65536"/>
                  <a:gd name="T8" fmla="*/ 0 60000 65536"/>
                  <a:gd name="T9" fmla="*/ 0 w 23099"/>
                  <a:gd name="T10" fmla="*/ 0 h 21647"/>
                  <a:gd name="T11" fmla="*/ 23099 w 23099"/>
                  <a:gd name="T12" fmla="*/ 21647 h 216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099" h="21647" fill="none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</a:path>
                  <a:path w="23099" h="21647" stroke="0" extrusionOk="0">
                    <a:moveTo>
                      <a:pt x="0" y="52"/>
                    </a:moveTo>
                    <a:cubicBezTo>
                      <a:pt x="498" y="17"/>
                      <a:pt x="998" y="-1"/>
                      <a:pt x="1499" y="0"/>
                    </a:cubicBezTo>
                    <a:cubicBezTo>
                      <a:pt x="13428" y="0"/>
                      <a:pt x="23099" y="9670"/>
                      <a:pt x="23099" y="21600"/>
                    </a:cubicBezTo>
                    <a:cubicBezTo>
                      <a:pt x="23099" y="21615"/>
                      <a:pt x="23098" y="21631"/>
                      <a:pt x="23098" y="21646"/>
                    </a:cubicBezTo>
                    <a:lnTo>
                      <a:pt x="149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8" name="Line 65"/>
              <p:cNvSpPr>
                <a:spLocks noChangeShapeType="1"/>
              </p:cNvSpPr>
              <p:nvPr/>
            </p:nvSpPr>
            <p:spPr bwMode="auto">
              <a:xfrm flipV="1">
                <a:off x="3158" y="3498"/>
                <a:ext cx="0" cy="2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Line 66"/>
              <p:cNvSpPr>
                <a:spLocks noChangeShapeType="1"/>
              </p:cNvSpPr>
              <p:nvPr/>
            </p:nvSpPr>
            <p:spPr bwMode="auto">
              <a:xfrm flipH="1" flipV="1">
                <a:off x="2699" y="3838"/>
                <a:ext cx="3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30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D31C552-E36F-4E01-9C2A-FD30B8BA3446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88"/>
            <a:ext cx="8229600" cy="1511300"/>
          </a:xfrm>
        </p:spPr>
        <p:txBody>
          <a:bodyPr/>
          <a:lstStyle/>
          <a:p>
            <a:pPr eaLnBrk="1" hangingPunct="1"/>
            <a:r>
              <a:rPr lang="en-US" sz="2800" i="1" smtClean="0"/>
              <a:t>Dengan cara yang sama, gabungan 4 sel dapat </a:t>
            </a:r>
            <a:r>
              <a:rPr lang="en-US" sz="2800" i="1" smtClean="0">
                <a:solidFill>
                  <a:schemeClr val="folHlink"/>
                </a:solidFill>
              </a:rPr>
              <a:t>digabungkan lagi </a:t>
            </a:r>
            <a:r>
              <a:rPr lang="en-US" sz="2800" i="1" smtClean="0"/>
              <a:t>dengan gabungan 4 sel yang bersebelahan, menjadi gabungan 8 sel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5000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95288" y="2867025"/>
            <a:ext cx="417512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1"/>
              <a:t>Demikian juga, gabungan 8 sel dapat </a:t>
            </a:r>
            <a:r>
              <a:rPr lang="en-US" sz="2800" i="1">
                <a:solidFill>
                  <a:schemeClr val="folHlink"/>
                </a:solidFill>
              </a:rPr>
              <a:t>digabungkan lagi </a:t>
            </a:r>
            <a:r>
              <a:rPr lang="en-US" sz="2800" i="1"/>
              <a:t>dengan gabungan 8 sel yang bersebelahan, menjadi gabungan 16 sel, </a:t>
            </a:r>
            <a:r>
              <a:rPr lang="en-US" sz="2800" i="1">
                <a:solidFill>
                  <a:schemeClr val="folHlink"/>
                </a:solidFill>
              </a:rPr>
              <a:t>“dan seterusnya”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4859338" y="3101975"/>
            <a:ext cx="3268662" cy="3178175"/>
            <a:chOff x="3061" y="1718"/>
            <a:chExt cx="2059" cy="2002"/>
          </a:xfrm>
        </p:grpSpPr>
        <p:sp>
          <p:nvSpPr>
            <p:cNvPr id="29730" name="AutoShape 6"/>
            <p:cNvSpPr>
              <a:spLocks noChangeArrowheads="1"/>
            </p:cNvSpPr>
            <p:nvPr/>
          </p:nvSpPr>
          <p:spPr bwMode="auto">
            <a:xfrm>
              <a:off x="3714" y="2251"/>
              <a:ext cx="1406" cy="697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0196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AutoShape 7"/>
            <p:cNvSpPr>
              <a:spLocks noChangeArrowheads="1"/>
            </p:cNvSpPr>
            <p:nvPr/>
          </p:nvSpPr>
          <p:spPr bwMode="auto">
            <a:xfrm>
              <a:off x="3696" y="3012"/>
              <a:ext cx="1424" cy="708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9999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32" name="Group 8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29737" name="Group 9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50186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0187" name="Rectangle 11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0188" name="Rectangle 12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0189" name="Rectangle 13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29738" name="Group 14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50191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0192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019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01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50195" name="Rectangle 19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9741" name="Line 21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29733" name="AutoShape 23"/>
            <p:cNvSpPr>
              <a:spLocks noChangeArrowheads="1"/>
            </p:cNvSpPr>
            <p:nvPr/>
          </p:nvSpPr>
          <p:spPr bwMode="auto">
            <a:xfrm>
              <a:off x="4468" y="3068"/>
              <a:ext cx="628" cy="607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AutoShape 24"/>
            <p:cNvSpPr>
              <a:spLocks noChangeArrowheads="1"/>
            </p:cNvSpPr>
            <p:nvPr/>
          </p:nvSpPr>
          <p:spPr bwMode="auto">
            <a:xfrm>
              <a:off x="3742" y="3071"/>
              <a:ext cx="579" cy="604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AutoShape 25"/>
            <p:cNvSpPr>
              <a:spLocks noChangeArrowheads="1"/>
            </p:cNvSpPr>
            <p:nvPr/>
          </p:nvSpPr>
          <p:spPr bwMode="auto">
            <a:xfrm>
              <a:off x="3773" y="2659"/>
              <a:ext cx="1309" cy="241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AutoShape 26"/>
            <p:cNvSpPr>
              <a:spLocks noChangeArrowheads="1"/>
            </p:cNvSpPr>
            <p:nvPr/>
          </p:nvSpPr>
          <p:spPr bwMode="auto">
            <a:xfrm>
              <a:off x="3763" y="2303"/>
              <a:ext cx="1315" cy="213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30196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203" name="Group 27"/>
          <p:cNvGraphicFramePr>
            <a:graphicFrameLocks noGrp="1"/>
          </p:cNvGraphicFramePr>
          <p:nvPr/>
        </p:nvGraphicFramePr>
        <p:xfrm>
          <a:off x="5757863" y="38750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1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A543D99-7617-47EE-AB2F-72CA0CF87C68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41450"/>
            <a:ext cx="8229600" cy="1366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>
                <a:solidFill>
                  <a:schemeClr val="folHlink"/>
                </a:solidFill>
              </a:rPr>
              <a:t>Apakah sel (atau sel-sel) yang sudah masuk dalam satu gabungan, masih boleh digabungkan dengan gabungan sel yang berbeda?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62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95288" y="2808288"/>
            <a:ext cx="41751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1"/>
              <a:t>Sel atau gabungan sel dapat digabungkan berkali-kali berdasarkan teorema:</a:t>
            </a:r>
          </a:p>
          <a:p>
            <a:pPr marL="342900" indent="-342900"/>
            <a:r>
              <a:rPr lang="en-US" sz="3200" i="1">
                <a:solidFill>
                  <a:schemeClr val="folHlink"/>
                </a:solidFill>
              </a:rPr>
              <a:t>	</a:t>
            </a:r>
            <a:r>
              <a:rPr lang="en-US" sz="2800" i="1">
                <a:solidFill>
                  <a:schemeClr val="folHlink"/>
                </a:solidFill>
              </a:rPr>
              <a:t>X = X + X + . . . . 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1"/>
              <a:t>Sebutkan nama-nama gabungan pada K-Map di sebelah ini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859338" y="3043238"/>
            <a:ext cx="3268662" cy="3155950"/>
            <a:chOff x="3061" y="1718"/>
            <a:chExt cx="2059" cy="1988"/>
          </a:xfrm>
        </p:grpSpPr>
        <p:sp>
          <p:nvSpPr>
            <p:cNvPr id="30754" name="AutoShape 6"/>
            <p:cNvSpPr>
              <a:spLocks noChangeArrowheads="1"/>
            </p:cNvSpPr>
            <p:nvPr/>
          </p:nvSpPr>
          <p:spPr bwMode="auto">
            <a:xfrm>
              <a:off x="3689" y="2237"/>
              <a:ext cx="681" cy="1469"/>
            </a:xfrm>
            <a:prstGeom prst="roundRect">
              <a:avLst>
                <a:gd name="adj" fmla="val 16667"/>
              </a:avLst>
            </a:prstGeom>
            <a:solidFill>
              <a:srgbClr val="003366">
                <a:alpha val="30196"/>
              </a:srgbClr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AutoShape 7"/>
            <p:cNvSpPr>
              <a:spLocks noChangeArrowheads="1"/>
            </p:cNvSpPr>
            <p:nvPr/>
          </p:nvSpPr>
          <p:spPr bwMode="auto">
            <a:xfrm>
              <a:off x="3714" y="2251"/>
              <a:ext cx="1406" cy="697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0196"/>
              </a:srgbClr>
            </a:solidFill>
            <a:ln w="19050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56" name="Group 8"/>
            <p:cNvGrpSpPr>
              <a:grpSpLocks/>
            </p:cNvGrpSpPr>
            <p:nvPr/>
          </p:nvGrpSpPr>
          <p:grpSpPr bwMode="auto">
            <a:xfrm>
              <a:off x="3061" y="1718"/>
              <a:ext cx="1996" cy="1912"/>
              <a:chOff x="1702" y="1525"/>
              <a:chExt cx="1735" cy="1605"/>
            </a:xfrm>
          </p:grpSpPr>
          <p:grpSp>
            <p:nvGrpSpPr>
              <p:cNvPr id="30762" name="Group 9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5223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22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2236" name="Rectangle 12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22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30763" name="Group 14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5223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5224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52241" name="Rectangle 17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5224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52243" name="Rectangle 19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52244" name="Rectangle 20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0766" name="Line 21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6" name="Rectangle 22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F</a:t>
                </a:r>
              </a:p>
            </p:txBody>
          </p:sp>
        </p:grpSp>
        <p:sp>
          <p:nvSpPr>
            <p:cNvPr id="30757" name="AutoShape 23"/>
            <p:cNvSpPr>
              <a:spLocks noChangeArrowheads="1"/>
            </p:cNvSpPr>
            <p:nvPr/>
          </p:nvSpPr>
          <p:spPr bwMode="auto">
            <a:xfrm>
              <a:off x="3735" y="3022"/>
              <a:ext cx="597" cy="646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20000"/>
              </a:srgbClr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AutoShape 24"/>
            <p:cNvSpPr>
              <a:spLocks noChangeArrowheads="1"/>
            </p:cNvSpPr>
            <p:nvPr/>
          </p:nvSpPr>
          <p:spPr bwMode="auto">
            <a:xfrm>
              <a:off x="3742" y="2296"/>
              <a:ext cx="579" cy="625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20000"/>
              </a:srgbClr>
            </a:solidFill>
            <a:ln w="9525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AutoShape 25"/>
            <p:cNvSpPr>
              <a:spLocks noChangeArrowheads="1"/>
            </p:cNvSpPr>
            <p:nvPr/>
          </p:nvSpPr>
          <p:spPr bwMode="auto">
            <a:xfrm>
              <a:off x="3787" y="2659"/>
              <a:ext cx="1309" cy="241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2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AutoShape 26"/>
            <p:cNvSpPr>
              <a:spLocks noChangeArrowheads="1"/>
            </p:cNvSpPr>
            <p:nvPr/>
          </p:nvSpPr>
          <p:spPr bwMode="auto">
            <a:xfrm>
              <a:off x="3763" y="2271"/>
              <a:ext cx="1315" cy="269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20000"/>
              </a:srgb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AutoShape 27"/>
            <p:cNvSpPr>
              <a:spLocks noChangeArrowheads="1"/>
            </p:cNvSpPr>
            <p:nvPr/>
          </p:nvSpPr>
          <p:spPr bwMode="auto">
            <a:xfrm>
              <a:off x="4059" y="2628"/>
              <a:ext cx="681" cy="68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252" name="Group 28"/>
          <p:cNvGraphicFramePr>
            <a:graphicFrameLocks noGrp="1"/>
          </p:cNvGraphicFramePr>
          <p:nvPr/>
        </p:nvGraphicFramePr>
        <p:xfrm>
          <a:off x="5757863" y="3816350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C5D01D9-C12A-44E0-8CDE-70A7C188367C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93813"/>
            <a:ext cx="8158162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KESIMPULAN (pemetaan dan penggabungan)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3088"/>
            <a:ext cx="8301037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Penggabungan sel … (lanjutan)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95288" y="1941513"/>
            <a:ext cx="8497887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Berbeda dengan </a:t>
            </a:r>
            <a:r>
              <a:rPr lang="en-US" sz="2800">
                <a:solidFill>
                  <a:schemeClr val="folHlink"/>
                </a:solidFill>
              </a:rPr>
              <a:t>Aljabar Boole</a:t>
            </a:r>
            <a:r>
              <a:rPr lang="en-US" sz="2800"/>
              <a:t> di mana proses dilakukan berdasarkan pada </a:t>
            </a:r>
            <a:r>
              <a:rPr lang="en-US" sz="2800">
                <a:solidFill>
                  <a:schemeClr val="folHlink"/>
                </a:solidFill>
              </a:rPr>
              <a:t>teorema</a:t>
            </a:r>
            <a:r>
              <a:rPr lang="en-US" sz="2800"/>
              <a:t> yang telah ditetapkan, pada </a:t>
            </a:r>
            <a:r>
              <a:rPr lang="en-US" sz="2800">
                <a:solidFill>
                  <a:schemeClr val="folHlink"/>
                </a:solidFill>
              </a:rPr>
              <a:t>K-Map</a:t>
            </a:r>
            <a:r>
              <a:rPr lang="en-US" sz="2800"/>
              <a:t> hal tersebut dilakukan </a:t>
            </a:r>
            <a:r>
              <a:rPr lang="en-US" sz="2800">
                <a:solidFill>
                  <a:schemeClr val="folHlink"/>
                </a:solidFill>
              </a:rPr>
              <a:t>secara visual</a:t>
            </a:r>
            <a:r>
              <a:rPr lang="en-US" sz="2800"/>
              <a:t>. Hal ini menjadikan K-Map sebagai alat bantu yang sederhana dan mudah dianalisa.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800"/>
              <a:t>Penggabungan sel dilakukan mulai dari gabungan yang paling besar (mengapa?), diikuti dengan gabungan yang lebih kecil, untuk sel-sel “1” yang belum masuk dalam gabungan yang telah ada.</a:t>
            </a:r>
          </a:p>
        </p:txBody>
      </p:sp>
    </p:spTree>
    <p:extLst>
      <p:ext uri="{BB962C8B-B14F-4D97-AF65-F5344CB8AC3E}">
        <p14:creationId xmlns:p14="http://schemas.microsoft.com/office/powerpoint/2010/main" val="23383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51EFB2-24C2-445B-BA0B-196B663A1761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68450"/>
            <a:ext cx="8064500" cy="4679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</a:rPr>
              <a:t>Pendahuluan</a:t>
            </a:r>
            <a:r>
              <a:rPr lang="en-US" smtClean="0"/>
              <a:t> </a:t>
            </a:r>
          </a:p>
          <a:p>
            <a:pPr eaLnBrk="1" hangingPunct="1"/>
            <a:r>
              <a:rPr lang="en-US" sz="2800" smtClean="0"/>
              <a:t>Karena proses penggabungan ternyata dapat menghasilkan </a:t>
            </a:r>
            <a:r>
              <a:rPr lang="en-US" sz="2800" smtClean="0">
                <a:solidFill>
                  <a:schemeClr val="folHlink"/>
                </a:solidFill>
              </a:rPr>
              <a:t>beberapa kemungkinan penggabungan</a:t>
            </a:r>
            <a:r>
              <a:rPr lang="en-US" sz="2800" smtClean="0"/>
              <a:t> dengan dimensi yang berbeda-beda, dan karena tujuan utama K-Map adalah sebagai alat bantu </a:t>
            </a:r>
            <a:r>
              <a:rPr lang="en-US" sz="2800" smtClean="0">
                <a:solidFill>
                  <a:schemeClr val="folHlink"/>
                </a:solidFill>
              </a:rPr>
              <a:t>penyederhanaan persamaan</a:t>
            </a:r>
            <a:r>
              <a:rPr lang="en-US" sz="2800" smtClean="0"/>
              <a:t> Keluaran, maka proses pemilihan gabungan menjadi sangat penting dan harus dilakukan (proses ini merupakan proses yang dapat menyulitkan pemakaian K-Map)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31825"/>
            <a:ext cx="8229600" cy="5762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>
                <a:solidFill>
                  <a:schemeClr val="tx1"/>
                </a:solidFill>
              </a:rPr>
              <a:t>Pemilihan gabungan</a:t>
            </a:r>
          </a:p>
        </p:txBody>
      </p:sp>
    </p:spTree>
    <p:extLst>
      <p:ext uri="{BB962C8B-B14F-4D97-AF65-F5344CB8AC3E}">
        <p14:creationId xmlns:p14="http://schemas.microsoft.com/office/powerpoint/2010/main" val="4886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F78765-8333-4A0F-8C9B-C55F8828189D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566863"/>
            <a:ext cx="8281988" cy="4681537"/>
          </a:xfrm>
        </p:spPr>
        <p:txBody>
          <a:bodyPr/>
          <a:lstStyle/>
          <a:p>
            <a:pPr eaLnBrk="1" hangingPunct="1"/>
            <a:r>
              <a:rPr lang="en-US" smtClean="0"/>
              <a:t>Kesulitan dalam memanfaatkan teorema yang tersedia, misalkan teorema :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</a:rPr>
              <a:t>x = x + x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</a:rPr>
              <a:t>De Morgan (untuk suku yang terdiri dari 2 masukan atau lebih)</a:t>
            </a:r>
          </a:p>
          <a:p>
            <a:pPr lvl="1" eaLnBrk="1" hangingPunct="1"/>
            <a:r>
              <a:rPr lang="en-US" smtClean="0">
                <a:solidFill>
                  <a:schemeClr val="folHlink"/>
                </a:solidFill>
              </a:rPr>
              <a:t>x + x y = x + y, dlsb</a:t>
            </a:r>
          </a:p>
          <a:p>
            <a:pPr eaLnBrk="1" hangingPunct="1"/>
            <a:r>
              <a:rPr lang="en-US" smtClean="0"/>
              <a:t>Minimisasi dengan Aljabar Boole membutuhkan ketelitian penulisan persamaan kanonik secara berulang-ulang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1692275" y="4159250"/>
            <a:ext cx="2159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631825"/>
            <a:ext cx="8229600" cy="503238"/>
          </a:xfrm>
          <a:noFill/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3600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AD871B-4567-4222-B567-3CDA2A77A21B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19225"/>
            <a:ext cx="8280400" cy="47529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solidFill>
                  <a:schemeClr val="hlink"/>
                </a:solidFill>
              </a:rPr>
              <a:t>Proses pemilihan gabungan</a:t>
            </a:r>
          </a:p>
          <a:p>
            <a:pPr eaLnBrk="1" hangingPunct="1"/>
            <a:r>
              <a:rPr lang="en-US" sz="2800" smtClean="0"/>
              <a:t>Tahap awal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	Sebelum memilih gabungan (yang dimulai dengan pemilihan gabungan yang paling besar), harus dipilih terlebih dahulu gabungan yang memuat </a:t>
            </a:r>
            <a:r>
              <a:rPr lang="en-US" sz="2800" smtClean="0">
                <a:solidFill>
                  <a:schemeClr val="folHlink"/>
                </a:solidFill>
              </a:rPr>
              <a:t>sel “1” yang hanya memiliki satu kemungkinan gabungan</a:t>
            </a:r>
            <a:r>
              <a:rPr lang="en-US" sz="2800" smtClean="0"/>
              <a:t> saja.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smtClean="0"/>
              <a:t>Tahap berikutnya adalah </a:t>
            </a:r>
            <a:r>
              <a:rPr lang="en-US" sz="2800" smtClean="0">
                <a:solidFill>
                  <a:schemeClr val="folHlink"/>
                </a:solidFill>
              </a:rPr>
              <a:t>memilih</a:t>
            </a:r>
            <a:r>
              <a:rPr lang="en-US" sz="2800" smtClean="0"/>
              <a:t> gabungan (yang paling besar) untuk sel-sel “1” yang lain.</a:t>
            </a:r>
          </a:p>
          <a:p>
            <a:pPr eaLnBrk="1" hangingPunct="1"/>
            <a:endParaRPr lang="en-US" sz="28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70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Pemilihan gabungan (lanjutan)</a:t>
            </a:r>
          </a:p>
        </p:txBody>
      </p:sp>
    </p:spTree>
    <p:extLst>
      <p:ext uri="{BB962C8B-B14F-4D97-AF65-F5344CB8AC3E}">
        <p14:creationId xmlns:p14="http://schemas.microsoft.com/office/powerpoint/2010/main" val="38265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DABDB51-DFA9-4862-B2D7-C1F3F79ED248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8150"/>
            <a:ext cx="8158162" cy="4464050"/>
          </a:xfrm>
        </p:spPr>
        <p:txBody>
          <a:bodyPr/>
          <a:lstStyle/>
          <a:p>
            <a:pPr eaLnBrk="1" hangingPunct="1"/>
            <a:r>
              <a:rPr lang="en-US" sz="2800" smtClean="0"/>
              <a:t>Kemungkinan diperoleh beberapa </a:t>
            </a:r>
            <a:r>
              <a:rPr lang="en-US" sz="2800" smtClean="0">
                <a:solidFill>
                  <a:schemeClr val="folHlink"/>
                </a:solidFill>
              </a:rPr>
              <a:t>kombinasi pilihan</a:t>
            </a:r>
            <a:r>
              <a:rPr lang="en-US" sz="2800" smtClean="0"/>
              <a:t> gabungan</a:t>
            </a:r>
          </a:p>
          <a:p>
            <a:pPr eaLnBrk="1" hangingPunct="1"/>
            <a:r>
              <a:rPr lang="en-US" sz="2800" smtClean="0"/>
              <a:t>Harus diambil kombinasi pilihan dengan </a:t>
            </a:r>
            <a:r>
              <a:rPr lang="en-US" sz="2800" smtClean="0">
                <a:solidFill>
                  <a:schemeClr val="folHlink"/>
                </a:solidFill>
              </a:rPr>
              <a:t>jumlah gabungan</a:t>
            </a:r>
            <a:r>
              <a:rPr lang="en-US" sz="2800" smtClean="0"/>
              <a:t> yang paling sedikit (minimum, proses “minimisasi”)</a:t>
            </a:r>
          </a:p>
          <a:p>
            <a:pPr eaLnBrk="1" hangingPunct="1"/>
            <a:r>
              <a:rPr lang="en-US" sz="2800" smtClean="0"/>
              <a:t>Masih mungkin diperoleh beberapa kombinasi pilihan minimum yang sama sederhananya.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Dalam hal ini </a:t>
            </a:r>
            <a:r>
              <a:rPr lang="en-US" sz="2800" smtClean="0">
                <a:solidFill>
                  <a:schemeClr val="folHlink"/>
                </a:solidFill>
              </a:rPr>
              <a:t>cukup dipilih salah satu</a:t>
            </a:r>
            <a:r>
              <a:rPr lang="en-US" sz="2800" smtClean="0"/>
              <a:t> saja.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(lihat catatan pada slide berikut)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700088"/>
            <a:ext cx="8229600" cy="5762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>
                <a:solidFill>
                  <a:schemeClr val="tx1"/>
                </a:solidFill>
              </a:rPr>
              <a:t>Permasalahan yang terjadi</a:t>
            </a:r>
          </a:p>
        </p:txBody>
      </p:sp>
    </p:spTree>
    <p:extLst>
      <p:ext uri="{BB962C8B-B14F-4D97-AF65-F5344CB8AC3E}">
        <p14:creationId xmlns:p14="http://schemas.microsoft.com/office/powerpoint/2010/main" val="42726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F5B1A92-21D6-4E45-BAE0-7AF3E194037F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800225"/>
            <a:ext cx="7920038" cy="345757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</a:t>
            </a:r>
            <a:r>
              <a:rPr lang="en-US" sz="3600" smtClean="0"/>
              <a:t>Bila diperoleh beberapa kemungkinan kombinasi plihan yang sama sederhananya, pemilihan berikutnya dapat didasarkan pada implementasi rangkaian :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62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</p:spTree>
    <p:extLst>
      <p:ext uri="{BB962C8B-B14F-4D97-AF65-F5344CB8AC3E}">
        <p14:creationId xmlns:p14="http://schemas.microsoft.com/office/powerpoint/2010/main" val="18859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8B3AE8-6DBD-44F9-A81F-7193640173D4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3388"/>
            <a:ext cx="8353425" cy="4392612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US" sz="3000" smtClean="0">
                <a:solidFill>
                  <a:schemeClr val="folHlink"/>
                </a:solidFill>
              </a:rPr>
              <a:t>Ragam Masukan (termasuk komplemennya) yang dapat berpengaruh pada kesederhanaan rangkaian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000" smtClean="0">
                <a:solidFill>
                  <a:schemeClr val="folHlink"/>
                </a:solidFill>
              </a:rPr>
              <a:t>Kemungkinan digunakannya Komponen yang sejenis atau sesedikit mungkin jenisnya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3000" smtClean="0">
                <a:solidFill>
                  <a:schemeClr val="folHlink"/>
                </a:solidFill>
              </a:rPr>
              <a:t>Tersedianya lebih dari 1 buah komponen dalam 1 buah chip IC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22300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</p:spTree>
    <p:extLst>
      <p:ext uri="{BB962C8B-B14F-4D97-AF65-F5344CB8AC3E}">
        <p14:creationId xmlns:p14="http://schemas.microsoft.com/office/powerpoint/2010/main" val="38349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4AC3F0-865D-4D85-AA0B-2036300478ED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558925"/>
            <a:ext cx="8569325" cy="5762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i="1" smtClean="0"/>
              <a:t>Contoh soal 1 (slide 21)</a:t>
            </a:r>
            <a:r>
              <a:rPr lang="en-US" sz="2800" smtClean="0"/>
              <a:t> 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859338" y="3359150"/>
            <a:ext cx="4033837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sz="32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  <a:r>
              <a:rPr 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sz="3200" i="1">
                <a:solidFill>
                  <a:srgbClr val="CC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C</a:t>
            </a:r>
            <a:r>
              <a:rPr 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sz="32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Perhatikan sel-sel yang mempunyai lebih dari 1 kemungkinan gabungan</a:t>
            </a: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8458200" y="3430588"/>
            <a:ext cx="287338" cy="15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894" name="Group 5"/>
          <p:cNvGrpSpPr>
            <a:grpSpLocks/>
          </p:cNvGrpSpPr>
          <p:nvPr/>
        </p:nvGrpSpPr>
        <p:grpSpPr bwMode="auto">
          <a:xfrm>
            <a:off x="468313" y="2422525"/>
            <a:ext cx="3960812" cy="3556000"/>
            <a:chOff x="295" y="1298"/>
            <a:chExt cx="2495" cy="2240"/>
          </a:xfrm>
        </p:grpSpPr>
        <p:grpSp>
          <p:nvGrpSpPr>
            <p:cNvPr id="37923" name="Group 6"/>
            <p:cNvGrpSpPr>
              <a:grpSpLocks/>
            </p:cNvGrpSpPr>
            <p:nvPr/>
          </p:nvGrpSpPr>
          <p:grpSpPr bwMode="auto">
            <a:xfrm>
              <a:off x="867" y="1525"/>
              <a:ext cx="1905" cy="173"/>
              <a:chOff x="3289" y="981"/>
              <a:chExt cx="1209" cy="121"/>
            </a:xfrm>
          </p:grpSpPr>
          <p:sp>
            <p:nvSpPr>
              <p:cNvPr id="66567" name="Rectangle 7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66568" name="Rectangle 8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66569" name="Rectangle 9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66570" name="Rectangle 10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7924" name="Group 11"/>
            <p:cNvGrpSpPr>
              <a:grpSpLocks/>
            </p:cNvGrpSpPr>
            <p:nvPr/>
          </p:nvGrpSpPr>
          <p:grpSpPr bwMode="auto">
            <a:xfrm>
              <a:off x="438" y="1899"/>
              <a:ext cx="356" cy="1537"/>
              <a:chOff x="1520" y="1155"/>
              <a:chExt cx="226" cy="1109"/>
            </a:xfrm>
          </p:grpSpPr>
          <p:sp>
            <p:nvSpPr>
              <p:cNvPr id="66572" name="Rectangle 12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66573" name="Rectangle 13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66575" name="Rectangle 15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341" y="1616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</a:t>
              </a:r>
            </a:p>
          </p:txBody>
        </p:sp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613" y="1344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 D</a:t>
              </a:r>
            </a:p>
          </p:txBody>
        </p:sp>
        <p:sp>
          <p:nvSpPr>
            <p:cNvPr id="37927" name="Line 18"/>
            <p:cNvSpPr>
              <a:spLocks noChangeShapeType="1"/>
            </p:cNvSpPr>
            <p:nvPr/>
          </p:nvSpPr>
          <p:spPr bwMode="auto">
            <a:xfrm>
              <a:off x="567" y="1526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295" y="1298"/>
              <a:ext cx="2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37929" name="AutoShape 20"/>
            <p:cNvSpPr>
              <a:spLocks noChangeArrowheads="1"/>
            </p:cNvSpPr>
            <p:nvPr/>
          </p:nvSpPr>
          <p:spPr bwMode="auto">
            <a:xfrm>
              <a:off x="2405" y="1842"/>
              <a:ext cx="318" cy="1696"/>
            </a:xfrm>
            <a:prstGeom prst="roundRect">
              <a:avLst>
                <a:gd name="adj" fmla="val 16667"/>
              </a:avLst>
            </a:prstGeom>
            <a:solidFill>
              <a:srgbClr val="003366">
                <a:alpha val="30196"/>
              </a:srgbClr>
            </a:solidFill>
            <a:ln w="1905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AutoShape 21"/>
            <p:cNvSpPr>
              <a:spLocks noChangeArrowheads="1"/>
            </p:cNvSpPr>
            <p:nvPr/>
          </p:nvSpPr>
          <p:spPr bwMode="auto">
            <a:xfrm>
              <a:off x="930" y="2735"/>
              <a:ext cx="1860" cy="364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0196"/>
              </a:srgbClr>
            </a:solidFill>
            <a:ln w="19050">
              <a:solidFill>
                <a:srgbClr val="FFCC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AutoShape 22"/>
            <p:cNvSpPr>
              <a:spLocks noChangeArrowheads="1"/>
            </p:cNvSpPr>
            <p:nvPr/>
          </p:nvSpPr>
          <p:spPr bwMode="auto">
            <a:xfrm>
              <a:off x="1917" y="2296"/>
              <a:ext cx="841" cy="758"/>
            </a:xfrm>
            <a:prstGeom prst="roundRect">
              <a:avLst>
                <a:gd name="adj" fmla="val 16667"/>
              </a:avLst>
            </a:prstGeom>
            <a:solidFill>
              <a:srgbClr val="CCCCFF">
                <a:alpha val="30196"/>
              </a:srgbClr>
            </a:solidFill>
            <a:ln w="19050">
              <a:solidFill>
                <a:srgbClr val="CC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5" name="Rectangle 23"/>
          <p:cNvSpPr>
            <a:spLocks noChangeArrowheads="1"/>
          </p:cNvSpPr>
          <p:nvPr/>
        </p:nvSpPr>
        <p:spPr bwMode="auto">
          <a:xfrm>
            <a:off x="323850" y="62230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400" i="1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66584" name="Group 24"/>
          <p:cNvGraphicFramePr>
            <a:graphicFrameLocks noGrp="1"/>
          </p:cNvGraphicFramePr>
          <p:nvPr/>
        </p:nvGraphicFramePr>
        <p:xfrm>
          <a:off x="1331913" y="3143250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521015B-0C7E-4BCB-A89A-58E7EDC7C130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7538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68611" name="Group 3"/>
          <p:cNvGraphicFramePr>
            <a:graphicFrameLocks noGrp="1"/>
          </p:cNvGraphicFramePr>
          <p:nvPr/>
        </p:nvGraphicFramePr>
        <p:xfrm>
          <a:off x="1187450" y="2922588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CCFF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943" name="Group 30"/>
          <p:cNvGrpSpPr>
            <a:grpSpLocks/>
          </p:cNvGrpSpPr>
          <p:nvPr/>
        </p:nvGrpSpPr>
        <p:grpSpPr bwMode="auto">
          <a:xfrm>
            <a:off x="1231900" y="2562225"/>
            <a:ext cx="3024188" cy="274638"/>
            <a:chOff x="3289" y="981"/>
            <a:chExt cx="1209" cy="121"/>
          </a:xfrm>
        </p:grpSpPr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68640" name="Rectangle 32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38944" name="Group 35"/>
          <p:cNvGrpSpPr>
            <a:grpSpLocks/>
          </p:cNvGrpSpPr>
          <p:nvPr/>
        </p:nvGrpSpPr>
        <p:grpSpPr bwMode="auto">
          <a:xfrm>
            <a:off x="550863" y="3155950"/>
            <a:ext cx="565150" cy="2439988"/>
            <a:chOff x="1520" y="1155"/>
            <a:chExt cx="226" cy="1109"/>
          </a:xfrm>
        </p:grpSpPr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1520" y="1480"/>
              <a:ext cx="22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68647" name="Rectangle 39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396875" y="27066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828675" y="22748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38947" name="Line 42"/>
          <p:cNvSpPr>
            <a:spLocks noChangeShapeType="1"/>
          </p:cNvSpPr>
          <p:nvPr/>
        </p:nvSpPr>
        <p:spPr bwMode="auto">
          <a:xfrm>
            <a:off x="755650" y="2563813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323850" y="2201863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38949" name="AutoShape 44"/>
          <p:cNvSpPr>
            <a:spLocks noChangeArrowheads="1"/>
          </p:cNvSpPr>
          <p:nvPr/>
        </p:nvSpPr>
        <p:spPr bwMode="auto">
          <a:xfrm>
            <a:off x="2914650" y="4508500"/>
            <a:ext cx="503238" cy="12509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AutoShape 45"/>
          <p:cNvSpPr>
            <a:spLocks noChangeArrowheads="1"/>
          </p:cNvSpPr>
          <p:nvPr/>
        </p:nvSpPr>
        <p:spPr bwMode="auto">
          <a:xfrm>
            <a:off x="2914650" y="3787775"/>
            <a:ext cx="1296988" cy="5032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AutoShape 46"/>
          <p:cNvSpPr>
            <a:spLocks noChangeArrowheads="1"/>
          </p:cNvSpPr>
          <p:nvPr/>
        </p:nvSpPr>
        <p:spPr bwMode="auto">
          <a:xfrm>
            <a:off x="2084388" y="3716338"/>
            <a:ext cx="1406525" cy="13668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AutoShape 47"/>
          <p:cNvSpPr>
            <a:spLocks noChangeArrowheads="1"/>
          </p:cNvSpPr>
          <p:nvPr/>
        </p:nvSpPr>
        <p:spPr bwMode="auto">
          <a:xfrm>
            <a:off x="1331913" y="4508500"/>
            <a:ext cx="1296987" cy="5032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AutoShape 48"/>
          <p:cNvSpPr>
            <a:spLocks noChangeArrowheads="1"/>
          </p:cNvSpPr>
          <p:nvPr/>
        </p:nvSpPr>
        <p:spPr bwMode="auto">
          <a:xfrm>
            <a:off x="2146300" y="3044825"/>
            <a:ext cx="503238" cy="12509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4" name="Group 49"/>
          <p:cNvGrpSpPr>
            <a:grpSpLocks/>
          </p:cNvGrpSpPr>
          <p:nvPr/>
        </p:nvGrpSpPr>
        <p:grpSpPr bwMode="auto">
          <a:xfrm>
            <a:off x="4643438" y="1985963"/>
            <a:ext cx="4249737" cy="4262437"/>
            <a:chOff x="2925" y="1026"/>
            <a:chExt cx="2677" cy="2685"/>
          </a:xfrm>
        </p:grpSpPr>
        <p:sp>
          <p:nvSpPr>
            <p:cNvPr id="68658" name="Text Box 50"/>
            <p:cNvSpPr txBox="1">
              <a:spLocks noChangeArrowheads="1"/>
            </p:cNvSpPr>
            <p:nvPr/>
          </p:nvSpPr>
          <p:spPr bwMode="auto">
            <a:xfrm>
              <a:off x="2925" y="1026"/>
              <a:ext cx="2677" cy="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Dengan adanya sel-sel yang hanya mempunyai 1 kemungkinan gabungan, mengakibatkan gabungan yang lebih besar (4 sel) tidak diperlukan lagi karena sel-sel yang yang ada sudah tergabung semua</a:t>
              </a:r>
            </a:p>
            <a:p>
              <a:pPr eaLnBrk="0" hangingPunct="0">
                <a:defRPr/>
              </a:pPr>
              <a:endPara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  <a:p>
              <a:pPr eaLnBrk="0" hangingPunct="0">
                <a:defRPr/>
              </a:pPr>
              <a:r>
                <a:rPr lang="en-US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 = </a:t>
              </a:r>
              <a:r>
                <a:rPr lang="en-US" sz="3200" i="1">
                  <a:solidFill>
                    <a:srgbClr val="FF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 C </a:t>
              </a:r>
              <a:r>
                <a:rPr lang="en-US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 </a:t>
              </a:r>
              <a:r>
                <a:rPr lang="en-US" sz="32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 C</a:t>
              </a:r>
              <a:r>
                <a:rPr lang="en-US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+ </a:t>
              </a:r>
            </a:p>
            <a:p>
              <a:pPr eaLnBrk="0" hangingPunct="0">
                <a:defRPr/>
              </a:pPr>
              <a:r>
                <a:rPr lang="en-US" sz="32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     A C D + </a:t>
              </a:r>
              <a:r>
                <a:rPr lang="en-US" sz="3200" i="1">
                  <a:solidFill>
                    <a:srgbClr val="CCCC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C D</a:t>
              </a:r>
              <a:endParaRPr lang="en-US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grpSp>
          <p:nvGrpSpPr>
            <p:cNvPr id="38957" name="Group 51"/>
            <p:cNvGrpSpPr>
              <a:grpSpLocks/>
            </p:cNvGrpSpPr>
            <p:nvPr/>
          </p:nvGrpSpPr>
          <p:grpSpPr bwMode="auto">
            <a:xfrm>
              <a:off x="3501" y="3074"/>
              <a:ext cx="1633" cy="333"/>
              <a:chOff x="3515" y="3074"/>
              <a:chExt cx="1577" cy="333"/>
            </a:xfrm>
          </p:grpSpPr>
          <p:sp>
            <p:nvSpPr>
              <p:cNvPr id="38958" name="Line 52"/>
              <p:cNvSpPr>
                <a:spLocks noChangeShapeType="1"/>
              </p:cNvSpPr>
              <p:nvPr/>
            </p:nvSpPr>
            <p:spPr bwMode="auto">
              <a:xfrm flipV="1">
                <a:off x="3553" y="3081"/>
                <a:ext cx="136" cy="1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9" name="Line 53"/>
              <p:cNvSpPr>
                <a:spLocks noChangeShapeType="1"/>
              </p:cNvSpPr>
              <p:nvPr/>
            </p:nvSpPr>
            <p:spPr bwMode="auto">
              <a:xfrm flipV="1">
                <a:off x="4956" y="3074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0" name="Line 54"/>
              <p:cNvSpPr>
                <a:spLocks noChangeShapeType="1"/>
              </p:cNvSpPr>
              <p:nvPr/>
            </p:nvSpPr>
            <p:spPr bwMode="auto">
              <a:xfrm flipV="1">
                <a:off x="3515" y="3406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1" name="Line 55"/>
              <p:cNvSpPr>
                <a:spLocks noChangeShapeType="1"/>
              </p:cNvSpPr>
              <p:nvPr/>
            </p:nvSpPr>
            <p:spPr bwMode="auto">
              <a:xfrm flipV="1">
                <a:off x="3777" y="3406"/>
                <a:ext cx="136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55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395288" y="1482725"/>
            <a:ext cx="8569325" cy="5032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2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9108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6A7973-EC32-4177-B5C5-2FAAB614BE25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1825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70659" name="Group 3"/>
          <p:cNvGraphicFramePr>
            <a:graphicFrameLocks noGrp="1"/>
          </p:cNvGraphicFramePr>
          <p:nvPr/>
        </p:nvGraphicFramePr>
        <p:xfrm>
          <a:off x="1258888" y="2792413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9967" name="Group 30"/>
          <p:cNvGrpSpPr>
            <a:grpSpLocks/>
          </p:cNvGrpSpPr>
          <p:nvPr/>
        </p:nvGrpSpPr>
        <p:grpSpPr bwMode="auto">
          <a:xfrm>
            <a:off x="1303338" y="2432050"/>
            <a:ext cx="3024187" cy="274638"/>
            <a:chOff x="3289" y="981"/>
            <a:chExt cx="1209" cy="121"/>
          </a:xfrm>
        </p:grpSpPr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0688" name="Rectangle 32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0689" name="Rectangle 33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0690" name="Rectangle 34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39968" name="Group 35"/>
          <p:cNvGrpSpPr>
            <a:grpSpLocks/>
          </p:cNvGrpSpPr>
          <p:nvPr/>
        </p:nvGrpSpPr>
        <p:grpSpPr bwMode="auto">
          <a:xfrm>
            <a:off x="622300" y="3025775"/>
            <a:ext cx="565150" cy="2439988"/>
            <a:chOff x="1520" y="1155"/>
            <a:chExt cx="226" cy="1109"/>
          </a:xfrm>
        </p:grpSpPr>
        <p:sp>
          <p:nvSpPr>
            <p:cNvPr id="70692" name="Rectangle 36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0693" name="Rectangle 37"/>
            <p:cNvSpPr>
              <a:spLocks noChangeArrowheads="1"/>
            </p:cNvSpPr>
            <p:nvPr/>
          </p:nvSpPr>
          <p:spPr bwMode="auto">
            <a:xfrm>
              <a:off x="1520" y="1480"/>
              <a:ext cx="22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0694" name="Rectangle 38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0695" name="Rectangle 39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0696" name="Rectangle 40"/>
          <p:cNvSpPr>
            <a:spLocks noChangeArrowheads="1"/>
          </p:cNvSpPr>
          <p:nvPr/>
        </p:nvSpPr>
        <p:spPr bwMode="auto">
          <a:xfrm>
            <a:off x="468313" y="25765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900113" y="21447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39971" name="Line 42"/>
          <p:cNvSpPr>
            <a:spLocks noChangeShapeType="1"/>
          </p:cNvSpPr>
          <p:nvPr/>
        </p:nvSpPr>
        <p:spPr bwMode="auto">
          <a:xfrm>
            <a:off x="827088" y="243363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395288" y="2071688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39973" name="AutoShape 44"/>
          <p:cNvSpPr>
            <a:spLocks noChangeArrowheads="1"/>
          </p:cNvSpPr>
          <p:nvPr/>
        </p:nvSpPr>
        <p:spPr bwMode="auto">
          <a:xfrm>
            <a:off x="1403350" y="3627438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4" name="AutoShape 45"/>
          <p:cNvSpPr>
            <a:spLocks noChangeArrowheads="1"/>
          </p:cNvSpPr>
          <p:nvPr/>
        </p:nvSpPr>
        <p:spPr bwMode="auto">
          <a:xfrm>
            <a:off x="2139950" y="2852738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AutoShape 46"/>
          <p:cNvSpPr>
            <a:spLocks noChangeArrowheads="1"/>
          </p:cNvSpPr>
          <p:nvPr/>
        </p:nvSpPr>
        <p:spPr bwMode="auto">
          <a:xfrm>
            <a:off x="2998788" y="2935288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AutoShape 47"/>
          <p:cNvSpPr>
            <a:spLocks noChangeArrowheads="1"/>
          </p:cNvSpPr>
          <p:nvPr/>
        </p:nvSpPr>
        <p:spPr bwMode="auto">
          <a:xfrm>
            <a:off x="2190750" y="3594100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AutoShape 48"/>
          <p:cNvSpPr>
            <a:spLocks noChangeArrowheads="1"/>
          </p:cNvSpPr>
          <p:nvPr/>
        </p:nvSpPr>
        <p:spPr bwMode="auto">
          <a:xfrm rot="5400000">
            <a:off x="2613819" y="3259931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4716463" y="2360613"/>
            <a:ext cx="4033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pilihan manakah yang harus dipilih?</a:t>
            </a: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4716463" y="3584575"/>
            <a:ext cx="40338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Tentukan terlebih dahulu sel-sel yang hanya mempunyai 1 kemungkinan gabungan dan pilih gabungan dari sel-sel tersebut</a:t>
            </a:r>
          </a:p>
        </p:txBody>
      </p:sp>
      <p:sp>
        <p:nvSpPr>
          <p:cNvPr id="39980" name="AutoShape 51"/>
          <p:cNvSpPr>
            <a:spLocks noChangeArrowheads="1"/>
          </p:cNvSpPr>
          <p:nvPr/>
        </p:nvSpPr>
        <p:spPr bwMode="auto">
          <a:xfrm>
            <a:off x="3059113" y="4303713"/>
            <a:ext cx="1225550" cy="1368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395288" y="1352550"/>
            <a:ext cx="8569325" cy="431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3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3167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A23A6A-D968-4B6B-BC14-F1748BC443E4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2139950" y="2776538"/>
            <a:ext cx="1406525" cy="1366837"/>
          </a:xfrm>
          <a:prstGeom prst="roundRect">
            <a:avLst>
              <a:gd name="adj" fmla="val 16667"/>
            </a:avLst>
          </a:prstGeom>
          <a:solidFill>
            <a:srgbClr val="CCCCFF">
              <a:alpha val="3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1403350" y="3551238"/>
            <a:ext cx="1296988" cy="1296987"/>
          </a:xfrm>
          <a:prstGeom prst="roundRect">
            <a:avLst>
              <a:gd name="adj" fmla="val 16667"/>
            </a:avLst>
          </a:prstGeom>
          <a:solidFill>
            <a:srgbClr val="FFCC99">
              <a:alpha val="3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059113" y="4227513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3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6270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716463" y="2571750"/>
            <a:ext cx="40338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Periksa apakah masih ada sel yang belum tercakup pada gabungan tersebut</a:t>
            </a:r>
          </a:p>
        </p:txBody>
      </p:sp>
      <p:sp>
        <p:nvSpPr>
          <p:cNvPr id="409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347788"/>
            <a:ext cx="8569325" cy="431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3</a:t>
            </a:r>
            <a:endParaRPr lang="en-US" sz="2800" smtClean="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787900" y="4130675"/>
            <a:ext cx="4033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Bila semua sel sudah tercakup, tuliskan persamaan Keluarannya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4787900" y="5715000"/>
            <a:ext cx="403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T= </a:t>
            </a:r>
          </a:p>
        </p:txBody>
      </p:sp>
      <p:graphicFrame>
        <p:nvGraphicFramePr>
          <p:cNvPr id="72714" name="Group 10"/>
          <p:cNvGraphicFramePr>
            <a:graphicFrameLocks noGrp="1"/>
          </p:cNvGraphicFramePr>
          <p:nvPr/>
        </p:nvGraphicFramePr>
        <p:xfrm>
          <a:off x="1258888" y="2716213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0998" name="Group 37"/>
          <p:cNvGrpSpPr>
            <a:grpSpLocks/>
          </p:cNvGrpSpPr>
          <p:nvPr/>
        </p:nvGrpSpPr>
        <p:grpSpPr bwMode="auto">
          <a:xfrm>
            <a:off x="1303338" y="2355850"/>
            <a:ext cx="3024187" cy="274638"/>
            <a:chOff x="3289" y="981"/>
            <a:chExt cx="1209" cy="121"/>
          </a:xfrm>
        </p:grpSpPr>
        <p:sp>
          <p:nvSpPr>
            <p:cNvPr id="72742" name="Rectangle 38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2744" name="Rectangle 40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2745" name="Rectangle 41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40999" name="Group 42"/>
          <p:cNvGrpSpPr>
            <a:grpSpLocks/>
          </p:cNvGrpSpPr>
          <p:nvPr/>
        </p:nvGrpSpPr>
        <p:grpSpPr bwMode="auto">
          <a:xfrm>
            <a:off x="622300" y="2949575"/>
            <a:ext cx="565150" cy="2439988"/>
            <a:chOff x="1520" y="1155"/>
            <a:chExt cx="226" cy="1109"/>
          </a:xfrm>
        </p:grpSpPr>
        <p:sp>
          <p:nvSpPr>
            <p:cNvPr id="72747" name="Rectangle 43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2748" name="Rectangle 44"/>
            <p:cNvSpPr>
              <a:spLocks noChangeArrowheads="1"/>
            </p:cNvSpPr>
            <p:nvPr/>
          </p:nvSpPr>
          <p:spPr bwMode="auto">
            <a:xfrm>
              <a:off x="1520" y="1480"/>
              <a:ext cx="22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2749" name="Rectangle 45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2750" name="Rectangle 46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2751" name="Rectangle 47"/>
          <p:cNvSpPr>
            <a:spLocks noChangeArrowheads="1"/>
          </p:cNvSpPr>
          <p:nvPr/>
        </p:nvSpPr>
        <p:spPr bwMode="auto">
          <a:xfrm>
            <a:off x="468313" y="25003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2752" name="Rectangle 48"/>
          <p:cNvSpPr>
            <a:spLocks noChangeArrowheads="1"/>
          </p:cNvSpPr>
          <p:nvPr/>
        </p:nvSpPr>
        <p:spPr bwMode="auto">
          <a:xfrm>
            <a:off x="900113" y="20685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41002" name="Line 49"/>
          <p:cNvSpPr>
            <a:spLocks noChangeShapeType="1"/>
          </p:cNvSpPr>
          <p:nvPr/>
        </p:nvSpPr>
        <p:spPr bwMode="auto">
          <a:xfrm>
            <a:off x="827088" y="235743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4" name="Rectangle 50"/>
          <p:cNvSpPr>
            <a:spLocks noChangeArrowheads="1"/>
          </p:cNvSpPr>
          <p:nvPr/>
        </p:nvSpPr>
        <p:spPr bwMode="auto">
          <a:xfrm>
            <a:off x="395288" y="1995488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41004" name="AutoShape 51"/>
          <p:cNvSpPr>
            <a:spLocks noChangeArrowheads="1"/>
          </p:cNvSpPr>
          <p:nvPr/>
        </p:nvSpPr>
        <p:spPr bwMode="auto">
          <a:xfrm>
            <a:off x="2998788" y="2859088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AutoShape 52"/>
          <p:cNvSpPr>
            <a:spLocks noChangeArrowheads="1"/>
          </p:cNvSpPr>
          <p:nvPr/>
        </p:nvSpPr>
        <p:spPr bwMode="auto">
          <a:xfrm>
            <a:off x="2190750" y="3517900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AutoShape 53"/>
          <p:cNvSpPr>
            <a:spLocks noChangeArrowheads="1"/>
          </p:cNvSpPr>
          <p:nvPr/>
        </p:nvSpPr>
        <p:spPr bwMode="auto">
          <a:xfrm rot="5400000">
            <a:off x="2613819" y="3183731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058864E-D08D-40A1-AEEA-0E1EF30BA677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6588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/>
        </p:nvGraphicFramePr>
        <p:xfrm>
          <a:off x="1258888" y="2868613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2015" name="Group 30"/>
          <p:cNvGrpSpPr>
            <a:grpSpLocks/>
          </p:cNvGrpSpPr>
          <p:nvPr/>
        </p:nvGrpSpPr>
        <p:grpSpPr bwMode="auto">
          <a:xfrm>
            <a:off x="1303338" y="2508250"/>
            <a:ext cx="3024187" cy="274638"/>
            <a:chOff x="3289" y="981"/>
            <a:chExt cx="1209" cy="121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42016" name="Group 35"/>
          <p:cNvGrpSpPr>
            <a:grpSpLocks/>
          </p:cNvGrpSpPr>
          <p:nvPr/>
        </p:nvGrpSpPr>
        <p:grpSpPr bwMode="auto">
          <a:xfrm>
            <a:off x="622300" y="3101975"/>
            <a:ext cx="565150" cy="2439988"/>
            <a:chOff x="1520" y="1155"/>
            <a:chExt cx="226" cy="1109"/>
          </a:xfrm>
        </p:grpSpPr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20" y="1480"/>
              <a:ext cx="22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4790" name="Rectangle 38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4791" name="Rectangle 39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4792" name="Rectangle 40"/>
          <p:cNvSpPr>
            <a:spLocks noChangeArrowheads="1"/>
          </p:cNvSpPr>
          <p:nvPr/>
        </p:nvSpPr>
        <p:spPr bwMode="auto">
          <a:xfrm>
            <a:off x="468313" y="26527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4793" name="Rectangle 41"/>
          <p:cNvSpPr>
            <a:spLocks noChangeArrowheads="1"/>
          </p:cNvSpPr>
          <p:nvPr/>
        </p:nvSpPr>
        <p:spPr bwMode="auto">
          <a:xfrm>
            <a:off x="900113" y="2220913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42019" name="Line 42"/>
          <p:cNvSpPr>
            <a:spLocks noChangeShapeType="1"/>
          </p:cNvSpPr>
          <p:nvPr/>
        </p:nvSpPr>
        <p:spPr bwMode="auto">
          <a:xfrm>
            <a:off x="827088" y="2509838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395288" y="2147888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42021" name="AutoShape 44"/>
          <p:cNvSpPr>
            <a:spLocks noChangeArrowheads="1"/>
          </p:cNvSpPr>
          <p:nvPr/>
        </p:nvSpPr>
        <p:spPr bwMode="auto">
          <a:xfrm>
            <a:off x="1403350" y="3703638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AutoShape 45"/>
          <p:cNvSpPr>
            <a:spLocks noChangeArrowheads="1"/>
          </p:cNvSpPr>
          <p:nvPr/>
        </p:nvSpPr>
        <p:spPr bwMode="auto">
          <a:xfrm>
            <a:off x="2139950" y="2928938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AutoShape 46"/>
          <p:cNvSpPr>
            <a:spLocks noChangeArrowheads="1"/>
          </p:cNvSpPr>
          <p:nvPr/>
        </p:nvSpPr>
        <p:spPr bwMode="auto">
          <a:xfrm>
            <a:off x="2998788" y="3011488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AutoShape 47"/>
          <p:cNvSpPr>
            <a:spLocks noChangeArrowheads="1"/>
          </p:cNvSpPr>
          <p:nvPr/>
        </p:nvSpPr>
        <p:spPr bwMode="auto">
          <a:xfrm>
            <a:off x="2190750" y="3670300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AutoShape 48"/>
          <p:cNvSpPr>
            <a:spLocks noChangeArrowheads="1"/>
          </p:cNvSpPr>
          <p:nvPr/>
        </p:nvSpPr>
        <p:spPr bwMode="auto">
          <a:xfrm rot="5400000">
            <a:off x="2613819" y="3336131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4716463" y="2292350"/>
            <a:ext cx="4033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pilihan manakah yang harus dipilih?</a:t>
            </a:r>
          </a:p>
        </p:txBody>
      </p:sp>
      <p:sp>
        <p:nvSpPr>
          <p:cNvPr id="74802" name="Text Box 50"/>
          <p:cNvSpPr txBox="1">
            <a:spLocks noChangeArrowheads="1"/>
          </p:cNvSpPr>
          <p:nvPr/>
        </p:nvSpPr>
        <p:spPr bwMode="auto">
          <a:xfrm>
            <a:off x="4716463" y="3660775"/>
            <a:ext cx="40338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Tentukan terlebih dahulu sel-sel yang hanya mempunyai 1 kemungkinan gabungan dan pilih gabungan dari sel-sel tersebut</a:t>
            </a:r>
          </a:p>
        </p:txBody>
      </p:sp>
      <p:sp>
        <p:nvSpPr>
          <p:cNvPr id="42028" name="AutoShape 51"/>
          <p:cNvSpPr>
            <a:spLocks noChangeArrowheads="1"/>
          </p:cNvSpPr>
          <p:nvPr/>
        </p:nvSpPr>
        <p:spPr bwMode="auto">
          <a:xfrm>
            <a:off x="3059113" y="4379913"/>
            <a:ext cx="1225550" cy="13684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AutoShape 52"/>
          <p:cNvSpPr>
            <a:spLocks noChangeArrowheads="1"/>
          </p:cNvSpPr>
          <p:nvPr/>
        </p:nvSpPr>
        <p:spPr bwMode="auto">
          <a:xfrm>
            <a:off x="1476375" y="3011488"/>
            <a:ext cx="1296988" cy="12366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357313"/>
            <a:ext cx="8569325" cy="431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4</a:t>
            </a:r>
          </a:p>
        </p:txBody>
      </p:sp>
    </p:spTree>
    <p:extLst>
      <p:ext uri="{BB962C8B-B14F-4D97-AF65-F5344CB8AC3E}">
        <p14:creationId xmlns:p14="http://schemas.microsoft.com/office/powerpoint/2010/main" val="38146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E0E4101-311D-46C2-A8E9-F94FCF07DE8A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graphicFrame>
        <p:nvGraphicFramePr>
          <p:cNvPr id="76802" name="Group 2"/>
          <p:cNvGraphicFramePr>
            <a:graphicFrameLocks noGrp="1"/>
          </p:cNvGraphicFramePr>
          <p:nvPr/>
        </p:nvGraphicFramePr>
        <p:xfrm>
          <a:off x="1258888" y="2859088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38" name="AutoShape 29"/>
          <p:cNvSpPr>
            <a:spLocks noChangeArrowheads="1"/>
          </p:cNvSpPr>
          <p:nvPr/>
        </p:nvSpPr>
        <p:spPr bwMode="auto">
          <a:xfrm>
            <a:off x="3059113" y="4370388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1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AutoShape 30"/>
          <p:cNvSpPr>
            <a:spLocks noChangeArrowheads="1"/>
          </p:cNvSpPr>
          <p:nvPr/>
        </p:nvSpPr>
        <p:spPr bwMode="auto">
          <a:xfrm>
            <a:off x="1476375" y="3001963"/>
            <a:ext cx="1296988" cy="1236662"/>
          </a:xfrm>
          <a:prstGeom prst="roundRect">
            <a:avLst>
              <a:gd name="adj" fmla="val 16667"/>
            </a:avLst>
          </a:prstGeom>
          <a:solidFill>
            <a:srgbClr val="0000CC">
              <a:alpha val="1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6270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grpSp>
        <p:nvGrpSpPr>
          <p:cNvPr id="43041" name="Group 32"/>
          <p:cNvGrpSpPr>
            <a:grpSpLocks/>
          </p:cNvGrpSpPr>
          <p:nvPr/>
        </p:nvGrpSpPr>
        <p:grpSpPr bwMode="auto">
          <a:xfrm>
            <a:off x="1303338" y="2498725"/>
            <a:ext cx="3024187" cy="274638"/>
            <a:chOff x="3289" y="981"/>
            <a:chExt cx="1209" cy="121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289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3613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944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4272" y="981"/>
              <a:ext cx="22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43042" name="Group 37"/>
          <p:cNvGrpSpPr>
            <a:grpSpLocks/>
          </p:cNvGrpSpPr>
          <p:nvPr/>
        </p:nvGrpSpPr>
        <p:grpSpPr bwMode="auto">
          <a:xfrm>
            <a:off x="622300" y="3092450"/>
            <a:ext cx="565150" cy="2439988"/>
            <a:chOff x="1520" y="1155"/>
            <a:chExt cx="226" cy="1109"/>
          </a:xfrm>
        </p:grpSpPr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1520" y="1155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00</a:t>
              </a:r>
            </a:p>
          </p:txBody>
        </p:sp>
        <p:sp>
          <p:nvSpPr>
            <p:cNvPr id="76839" name="Rectangle 39"/>
            <p:cNvSpPr>
              <a:spLocks noChangeArrowheads="1"/>
            </p:cNvSpPr>
            <p:nvPr/>
          </p:nvSpPr>
          <p:spPr bwMode="auto">
            <a:xfrm>
              <a:off x="1520" y="1480"/>
              <a:ext cx="22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01</a:t>
              </a:r>
            </a:p>
          </p:txBody>
        </p:sp>
        <p:sp>
          <p:nvSpPr>
            <p:cNvPr id="76840" name="Rectangle 40"/>
            <p:cNvSpPr>
              <a:spLocks noChangeArrowheads="1"/>
            </p:cNvSpPr>
            <p:nvPr/>
          </p:nvSpPr>
          <p:spPr bwMode="auto">
            <a:xfrm>
              <a:off x="1520" y="1804"/>
              <a:ext cx="226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11</a:t>
              </a:r>
            </a:p>
          </p:txBody>
        </p:sp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1520" y="2139"/>
              <a:ext cx="2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76842" name="Rectangle 42"/>
          <p:cNvSpPr>
            <a:spLocks noChangeArrowheads="1"/>
          </p:cNvSpPr>
          <p:nvPr/>
        </p:nvSpPr>
        <p:spPr bwMode="auto">
          <a:xfrm>
            <a:off x="468313" y="26431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</a:t>
            </a: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900113" y="22113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D</a:t>
            </a:r>
          </a:p>
        </p:txBody>
      </p:sp>
      <p:sp>
        <p:nvSpPr>
          <p:cNvPr id="43045" name="Line 44"/>
          <p:cNvSpPr>
            <a:spLocks noChangeShapeType="1"/>
          </p:cNvSpPr>
          <p:nvPr/>
        </p:nvSpPr>
        <p:spPr bwMode="auto">
          <a:xfrm>
            <a:off x="827088" y="2500313"/>
            <a:ext cx="43180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5" name="Rectangle 45"/>
          <p:cNvSpPr>
            <a:spLocks noChangeArrowheads="1"/>
          </p:cNvSpPr>
          <p:nvPr/>
        </p:nvSpPr>
        <p:spPr bwMode="auto">
          <a:xfrm>
            <a:off x="395288" y="2138363"/>
            <a:ext cx="431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</a:p>
        </p:txBody>
      </p:sp>
      <p:sp>
        <p:nvSpPr>
          <p:cNvPr id="43047" name="AutoShape 46"/>
          <p:cNvSpPr>
            <a:spLocks noChangeArrowheads="1"/>
          </p:cNvSpPr>
          <p:nvPr/>
        </p:nvSpPr>
        <p:spPr bwMode="auto">
          <a:xfrm>
            <a:off x="1403350" y="3694113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AutoShape 47"/>
          <p:cNvSpPr>
            <a:spLocks noChangeArrowheads="1"/>
          </p:cNvSpPr>
          <p:nvPr/>
        </p:nvSpPr>
        <p:spPr bwMode="auto">
          <a:xfrm>
            <a:off x="2139950" y="2919413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AutoShape 48"/>
          <p:cNvSpPr>
            <a:spLocks noChangeArrowheads="1"/>
          </p:cNvSpPr>
          <p:nvPr/>
        </p:nvSpPr>
        <p:spPr bwMode="auto">
          <a:xfrm>
            <a:off x="2998788" y="3001963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AutoShape 49"/>
          <p:cNvSpPr>
            <a:spLocks noChangeArrowheads="1"/>
          </p:cNvSpPr>
          <p:nvPr/>
        </p:nvSpPr>
        <p:spPr bwMode="auto">
          <a:xfrm>
            <a:off x="2190750" y="3660775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AutoShape 50"/>
          <p:cNvSpPr>
            <a:spLocks noChangeArrowheads="1"/>
          </p:cNvSpPr>
          <p:nvPr/>
        </p:nvSpPr>
        <p:spPr bwMode="auto">
          <a:xfrm rot="5400000">
            <a:off x="2613819" y="3326606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4716463" y="1851025"/>
            <a:ext cx="4033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pilihan manakah yang harus dipilih?</a:t>
            </a: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4716463" y="3074988"/>
            <a:ext cx="40338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Tentukan terlebih dahulu sel-sel yang hanya mempunyai 1 kemungkinan gabungan dan pilih gabungan dari sel-sel tersebut</a:t>
            </a:r>
          </a:p>
        </p:txBody>
      </p:sp>
      <p:sp>
        <p:nvSpPr>
          <p:cNvPr id="43054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347788"/>
            <a:ext cx="8569325" cy="431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4</a:t>
            </a:r>
          </a:p>
        </p:txBody>
      </p:sp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4787900" y="5715000"/>
            <a:ext cx="4033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T= A C + A C + . . . . </a:t>
            </a:r>
          </a:p>
        </p:txBody>
      </p:sp>
      <p:sp>
        <p:nvSpPr>
          <p:cNvPr id="43056" name="Line 55"/>
          <p:cNvSpPr>
            <a:spLocks noChangeShapeType="1"/>
          </p:cNvSpPr>
          <p:nvPr/>
        </p:nvSpPr>
        <p:spPr bwMode="auto">
          <a:xfrm flipV="1">
            <a:off x="5364163" y="574040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Line 56"/>
          <p:cNvSpPr>
            <a:spLocks noChangeShapeType="1"/>
          </p:cNvSpPr>
          <p:nvPr/>
        </p:nvSpPr>
        <p:spPr bwMode="auto">
          <a:xfrm flipV="1">
            <a:off x="5724525" y="574040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3C10B1-921C-4120-85F4-952B1B8404C7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60550"/>
            <a:ext cx="8281988" cy="4464050"/>
          </a:xfrm>
        </p:spPr>
        <p:txBody>
          <a:bodyPr/>
          <a:lstStyle/>
          <a:p>
            <a:pPr eaLnBrk="1" hangingPunct="1"/>
            <a:r>
              <a:rPr lang="en-US" smtClean="0"/>
              <a:t>Jumlah langkah pengerjaan akan sangat bergantung pada kemampuan </a:t>
            </a:r>
            <a:r>
              <a:rPr lang="en-US" smtClean="0">
                <a:solidFill>
                  <a:schemeClr val="folHlink"/>
                </a:solidFill>
              </a:rPr>
              <a:t>memilih teorema</a:t>
            </a:r>
            <a:r>
              <a:rPr lang="en-US" smtClean="0"/>
              <a:t>. </a:t>
            </a:r>
          </a:p>
          <a:p>
            <a:pPr eaLnBrk="1" hangingPunct="1">
              <a:buFontTx/>
              <a:buNone/>
            </a:pPr>
            <a:r>
              <a:rPr lang="en-US" smtClean="0"/>
              <a:t>	Sebagai contoh: penyederhanaan sepanjang 10 langkah seharusnya dapat dilakukan dengan 3 langkah saja, hanya dengan memilih teorema yang cocok.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36588"/>
            <a:ext cx="8229600" cy="503237"/>
          </a:xfrm>
          <a:noFill/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11176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2B97BB4-FEB5-4669-9897-AAEC32EC7AE5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graphicFrame>
        <p:nvGraphicFramePr>
          <p:cNvPr id="78850" name="Group 2"/>
          <p:cNvGraphicFramePr>
            <a:graphicFrameLocks noGrp="1"/>
          </p:cNvGraphicFramePr>
          <p:nvPr/>
        </p:nvGraphicFramePr>
        <p:xfrm>
          <a:off x="1258888" y="2863850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62" name="AutoShape 29"/>
          <p:cNvSpPr>
            <a:spLocks noChangeArrowheads="1"/>
          </p:cNvSpPr>
          <p:nvPr/>
        </p:nvSpPr>
        <p:spPr bwMode="auto">
          <a:xfrm>
            <a:off x="3059113" y="4375150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1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AutoShape 30"/>
          <p:cNvSpPr>
            <a:spLocks noChangeArrowheads="1"/>
          </p:cNvSpPr>
          <p:nvPr/>
        </p:nvSpPr>
        <p:spPr bwMode="auto">
          <a:xfrm>
            <a:off x="1476375" y="3006725"/>
            <a:ext cx="1296988" cy="1236663"/>
          </a:xfrm>
          <a:prstGeom prst="roundRect">
            <a:avLst>
              <a:gd name="adj" fmla="val 16667"/>
            </a:avLst>
          </a:prstGeom>
          <a:solidFill>
            <a:srgbClr val="0000CC">
              <a:alpha val="1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631825"/>
            <a:ext cx="8229600" cy="576263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grpSp>
        <p:nvGrpSpPr>
          <p:cNvPr id="44065" name="Group 32"/>
          <p:cNvGrpSpPr>
            <a:grpSpLocks/>
          </p:cNvGrpSpPr>
          <p:nvPr/>
        </p:nvGrpSpPr>
        <p:grpSpPr bwMode="auto">
          <a:xfrm>
            <a:off x="395288" y="2143125"/>
            <a:ext cx="3932237" cy="3394075"/>
            <a:chOff x="249" y="1116"/>
            <a:chExt cx="2477" cy="2138"/>
          </a:xfrm>
        </p:grpSpPr>
        <p:grpSp>
          <p:nvGrpSpPr>
            <p:cNvPr id="44074" name="Group 33"/>
            <p:cNvGrpSpPr>
              <a:grpSpLocks/>
            </p:cNvGrpSpPr>
            <p:nvPr/>
          </p:nvGrpSpPr>
          <p:grpSpPr bwMode="auto">
            <a:xfrm>
              <a:off x="821" y="1343"/>
              <a:ext cx="1905" cy="173"/>
              <a:chOff x="3289" y="981"/>
              <a:chExt cx="1209" cy="121"/>
            </a:xfrm>
          </p:grpSpPr>
          <p:sp>
            <p:nvSpPr>
              <p:cNvPr id="78882" name="Rectangle 34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78883" name="Rectangle 35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78884" name="Rectangle 36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78885" name="Rectangle 37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44075" name="Group 38"/>
            <p:cNvGrpSpPr>
              <a:grpSpLocks/>
            </p:cNvGrpSpPr>
            <p:nvPr/>
          </p:nvGrpSpPr>
          <p:grpSpPr bwMode="auto">
            <a:xfrm>
              <a:off x="392" y="1717"/>
              <a:ext cx="356" cy="1537"/>
              <a:chOff x="1520" y="1155"/>
              <a:chExt cx="226" cy="1109"/>
            </a:xfrm>
          </p:grpSpPr>
          <p:sp>
            <p:nvSpPr>
              <p:cNvPr id="78887" name="Rectangle 39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78888" name="Rectangle 40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78889" name="Rectangle 41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78891" name="Rectangle 43"/>
            <p:cNvSpPr>
              <a:spLocks noChangeArrowheads="1"/>
            </p:cNvSpPr>
            <p:nvPr/>
          </p:nvSpPr>
          <p:spPr bwMode="auto">
            <a:xfrm>
              <a:off x="295" y="1434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</a:t>
              </a:r>
            </a:p>
          </p:txBody>
        </p:sp>
        <p:sp>
          <p:nvSpPr>
            <p:cNvPr id="78892" name="Rectangle 44"/>
            <p:cNvSpPr>
              <a:spLocks noChangeArrowheads="1"/>
            </p:cNvSpPr>
            <p:nvPr/>
          </p:nvSpPr>
          <p:spPr bwMode="auto">
            <a:xfrm>
              <a:off x="567" y="1162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 D</a:t>
              </a:r>
            </a:p>
          </p:txBody>
        </p:sp>
        <p:sp>
          <p:nvSpPr>
            <p:cNvPr id="44078" name="Line 45"/>
            <p:cNvSpPr>
              <a:spLocks noChangeShapeType="1"/>
            </p:cNvSpPr>
            <p:nvPr/>
          </p:nvSpPr>
          <p:spPr bwMode="auto">
            <a:xfrm>
              <a:off x="521" y="1344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4" name="Rectangle 46"/>
            <p:cNvSpPr>
              <a:spLocks noChangeArrowheads="1"/>
            </p:cNvSpPr>
            <p:nvPr/>
          </p:nvSpPr>
          <p:spPr bwMode="auto">
            <a:xfrm>
              <a:off x="249" y="1116"/>
              <a:ext cx="2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44066" name="AutoShape 47"/>
          <p:cNvSpPr>
            <a:spLocks noChangeArrowheads="1"/>
          </p:cNvSpPr>
          <p:nvPr/>
        </p:nvSpPr>
        <p:spPr bwMode="auto">
          <a:xfrm>
            <a:off x="1403350" y="3698875"/>
            <a:ext cx="1296988" cy="12969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AutoShape 48"/>
          <p:cNvSpPr>
            <a:spLocks noChangeArrowheads="1"/>
          </p:cNvSpPr>
          <p:nvPr/>
        </p:nvSpPr>
        <p:spPr bwMode="auto">
          <a:xfrm>
            <a:off x="2139950" y="2924175"/>
            <a:ext cx="1406525" cy="1366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AutoShape 49"/>
          <p:cNvSpPr>
            <a:spLocks noChangeArrowheads="1"/>
          </p:cNvSpPr>
          <p:nvPr/>
        </p:nvSpPr>
        <p:spPr bwMode="auto">
          <a:xfrm>
            <a:off x="2998788" y="3006725"/>
            <a:ext cx="431800" cy="26908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AutoShape 50"/>
          <p:cNvSpPr>
            <a:spLocks noChangeArrowheads="1"/>
          </p:cNvSpPr>
          <p:nvPr/>
        </p:nvSpPr>
        <p:spPr bwMode="auto">
          <a:xfrm>
            <a:off x="2190750" y="3665538"/>
            <a:ext cx="1284288" cy="13573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AutoShape 51"/>
          <p:cNvSpPr>
            <a:spLocks noChangeArrowheads="1"/>
          </p:cNvSpPr>
          <p:nvPr/>
        </p:nvSpPr>
        <p:spPr bwMode="auto">
          <a:xfrm rot="5400000">
            <a:off x="2613819" y="3331369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0" name="Text Box 52"/>
          <p:cNvSpPr txBox="1">
            <a:spLocks noChangeArrowheads="1"/>
          </p:cNvSpPr>
          <p:nvPr/>
        </p:nvSpPr>
        <p:spPr bwMode="auto">
          <a:xfrm>
            <a:off x="4716463" y="3295650"/>
            <a:ext cx="4248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Gabungan mana saja?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Ada berapa kemungkinan kombinasi pilihan?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Tuliskan semua kemungkinan kombinasi pilihan gabungan tersebut</a:t>
            </a:r>
          </a:p>
        </p:txBody>
      </p:sp>
      <p:sp>
        <p:nvSpPr>
          <p:cNvPr id="44072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352550"/>
            <a:ext cx="8569325" cy="431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4</a:t>
            </a:r>
          </a:p>
        </p:txBody>
      </p:sp>
      <p:sp>
        <p:nvSpPr>
          <p:cNvPr id="78902" name="Text Box 54"/>
          <p:cNvSpPr txBox="1">
            <a:spLocks noChangeArrowheads="1"/>
          </p:cNvSpPr>
          <p:nvPr/>
        </p:nvSpPr>
        <p:spPr bwMode="auto">
          <a:xfrm>
            <a:off x="4787900" y="1784350"/>
            <a:ext cx="39608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Kemudian tentukan gabungan dari sel-sel yang belum masuk dalam gabungan yang sudah dipilih.</a:t>
            </a:r>
          </a:p>
        </p:txBody>
      </p:sp>
    </p:spTree>
    <p:extLst>
      <p:ext uri="{BB962C8B-B14F-4D97-AF65-F5344CB8AC3E}">
        <p14:creationId xmlns:p14="http://schemas.microsoft.com/office/powerpoint/2010/main" val="33722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722E9F-F70B-4051-9314-83756A35157D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graphicFrame>
        <p:nvGraphicFramePr>
          <p:cNvPr id="80898" name="Group 2"/>
          <p:cNvGraphicFramePr>
            <a:graphicFrameLocks noGrp="1"/>
          </p:cNvGraphicFramePr>
          <p:nvPr/>
        </p:nvGraphicFramePr>
        <p:xfrm>
          <a:off x="1258888" y="2808288"/>
          <a:ext cx="3168650" cy="2952752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86" name="AutoShape 29"/>
          <p:cNvSpPr>
            <a:spLocks noChangeArrowheads="1"/>
          </p:cNvSpPr>
          <p:nvPr/>
        </p:nvSpPr>
        <p:spPr bwMode="auto">
          <a:xfrm>
            <a:off x="3059113" y="4319588"/>
            <a:ext cx="1225550" cy="1368425"/>
          </a:xfrm>
          <a:prstGeom prst="roundRect">
            <a:avLst>
              <a:gd name="adj" fmla="val 16667"/>
            </a:avLst>
          </a:prstGeom>
          <a:solidFill>
            <a:srgbClr val="00CC00">
              <a:alpha val="1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AutoShape 30"/>
          <p:cNvSpPr>
            <a:spLocks noChangeArrowheads="1"/>
          </p:cNvSpPr>
          <p:nvPr/>
        </p:nvSpPr>
        <p:spPr bwMode="auto">
          <a:xfrm>
            <a:off x="1476375" y="2951163"/>
            <a:ext cx="1296988" cy="1236662"/>
          </a:xfrm>
          <a:prstGeom prst="roundRect">
            <a:avLst>
              <a:gd name="adj" fmla="val 16667"/>
            </a:avLst>
          </a:prstGeom>
          <a:solidFill>
            <a:srgbClr val="0000CC">
              <a:alpha val="10196"/>
            </a:srgbClr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5762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Permasalahan yang terjadi (lanjutan)</a:t>
            </a:r>
          </a:p>
        </p:txBody>
      </p:sp>
      <p:grpSp>
        <p:nvGrpSpPr>
          <p:cNvPr id="45089" name="Group 32"/>
          <p:cNvGrpSpPr>
            <a:grpSpLocks/>
          </p:cNvGrpSpPr>
          <p:nvPr/>
        </p:nvGrpSpPr>
        <p:grpSpPr bwMode="auto">
          <a:xfrm>
            <a:off x="395288" y="2087563"/>
            <a:ext cx="3932237" cy="3394075"/>
            <a:chOff x="249" y="1116"/>
            <a:chExt cx="2477" cy="2138"/>
          </a:xfrm>
        </p:grpSpPr>
        <p:grpSp>
          <p:nvGrpSpPr>
            <p:cNvPr id="45102" name="Group 33"/>
            <p:cNvGrpSpPr>
              <a:grpSpLocks/>
            </p:cNvGrpSpPr>
            <p:nvPr/>
          </p:nvGrpSpPr>
          <p:grpSpPr bwMode="auto">
            <a:xfrm>
              <a:off x="821" y="1343"/>
              <a:ext cx="1905" cy="173"/>
              <a:chOff x="3289" y="981"/>
              <a:chExt cx="1209" cy="121"/>
            </a:xfrm>
          </p:grpSpPr>
          <p:sp>
            <p:nvSpPr>
              <p:cNvPr id="80930" name="Rectangle 34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0931" name="Rectangle 35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0932" name="Rectangle 36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0933" name="Rectangle 37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45103" name="Group 38"/>
            <p:cNvGrpSpPr>
              <a:grpSpLocks/>
            </p:cNvGrpSpPr>
            <p:nvPr/>
          </p:nvGrpSpPr>
          <p:grpSpPr bwMode="auto">
            <a:xfrm>
              <a:off x="392" y="1717"/>
              <a:ext cx="356" cy="1537"/>
              <a:chOff x="1520" y="1155"/>
              <a:chExt cx="226" cy="1109"/>
            </a:xfrm>
          </p:grpSpPr>
          <p:sp>
            <p:nvSpPr>
              <p:cNvPr id="80935" name="Rectangle 39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0936" name="Rectangle 40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0937" name="Rectangle 41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0938" name="Rectangle 42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295" y="1434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 B</a:t>
              </a:r>
            </a:p>
          </p:txBody>
        </p:sp>
        <p:sp>
          <p:nvSpPr>
            <p:cNvPr id="80940" name="Rectangle 44"/>
            <p:cNvSpPr>
              <a:spLocks noChangeArrowheads="1"/>
            </p:cNvSpPr>
            <p:nvPr/>
          </p:nvSpPr>
          <p:spPr bwMode="auto">
            <a:xfrm>
              <a:off x="567" y="1162"/>
              <a:ext cx="3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0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 D</a:t>
              </a:r>
            </a:p>
          </p:txBody>
        </p:sp>
        <p:sp>
          <p:nvSpPr>
            <p:cNvPr id="45106" name="Line 45"/>
            <p:cNvSpPr>
              <a:spLocks noChangeShapeType="1"/>
            </p:cNvSpPr>
            <p:nvPr/>
          </p:nvSpPr>
          <p:spPr bwMode="auto">
            <a:xfrm>
              <a:off x="521" y="1344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49" y="1116"/>
              <a:ext cx="2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45090" name="AutoShape 47"/>
          <p:cNvSpPr>
            <a:spLocks noChangeArrowheads="1"/>
          </p:cNvSpPr>
          <p:nvPr/>
        </p:nvSpPr>
        <p:spPr bwMode="auto">
          <a:xfrm>
            <a:off x="1403350" y="3643313"/>
            <a:ext cx="1296988" cy="12969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AutoShape 48"/>
          <p:cNvSpPr>
            <a:spLocks noChangeArrowheads="1"/>
          </p:cNvSpPr>
          <p:nvPr/>
        </p:nvSpPr>
        <p:spPr bwMode="auto">
          <a:xfrm>
            <a:off x="2139950" y="2868613"/>
            <a:ext cx="1406525" cy="13668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CC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AutoShape 49"/>
          <p:cNvSpPr>
            <a:spLocks noChangeArrowheads="1"/>
          </p:cNvSpPr>
          <p:nvPr/>
        </p:nvSpPr>
        <p:spPr bwMode="auto">
          <a:xfrm>
            <a:off x="2998788" y="2951163"/>
            <a:ext cx="431800" cy="269081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AutoShape 50"/>
          <p:cNvSpPr>
            <a:spLocks noChangeArrowheads="1"/>
          </p:cNvSpPr>
          <p:nvPr/>
        </p:nvSpPr>
        <p:spPr bwMode="auto">
          <a:xfrm>
            <a:off x="2190750" y="3609975"/>
            <a:ext cx="1284288" cy="13573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AutoShape 51"/>
          <p:cNvSpPr>
            <a:spLocks noChangeArrowheads="1"/>
          </p:cNvSpPr>
          <p:nvPr/>
        </p:nvSpPr>
        <p:spPr bwMode="auto">
          <a:xfrm rot="5400000">
            <a:off x="2613819" y="3275806"/>
            <a:ext cx="504825" cy="27352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8" name="Text Box 52"/>
          <p:cNvSpPr txBox="1">
            <a:spLocks noChangeArrowheads="1"/>
          </p:cNvSpPr>
          <p:nvPr/>
        </p:nvSpPr>
        <p:spPr bwMode="auto">
          <a:xfrm>
            <a:off x="4787900" y="1728788"/>
            <a:ext cx="410527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Kemungkinan gabungan: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0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D   atau   C D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B   atau   B C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Dengan memperhatikan gabungan yang sudah diperoleh sebelumnya, 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24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Kombinasi yang mana yang sebaiknya dipilih?</a:t>
            </a:r>
          </a:p>
        </p:txBody>
      </p:sp>
      <p:sp>
        <p:nvSpPr>
          <p:cNvPr id="45096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395288" y="1296988"/>
            <a:ext cx="8569325" cy="431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Contoh soal 4</a:t>
            </a:r>
          </a:p>
        </p:txBody>
      </p:sp>
      <p:sp>
        <p:nvSpPr>
          <p:cNvPr id="45097" name="Line 54"/>
          <p:cNvSpPr>
            <a:spLocks noChangeShapeType="1"/>
          </p:cNvSpPr>
          <p:nvPr/>
        </p:nvSpPr>
        <p:spPr bwMode="auto">
          <a:xfrm flipV="1">
            <a:off x="5832475" y="2520950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55"/>
          <p:cNvSpPr>
            <a:spLocks noChangeShapeType="1"/>
          </p:cNvSpPr>
          <p:nvPr/>
        </p:nvSpPr>
        <p:spPr bwMode="auto">
          <a:xfrm flipV="1">
            <a:off x="7467600" y="30972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4716463" y="4897438"/>
            <a:ext cx="403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T= A C + A C + . . . . </a:t>
            </a:r>
          </a:p>
        </p:txBody>
      </p:sp>
      <p:sp>
        <p:nvSpPr>
          <p:cNvPr id="45100" name="Line 57"/>
          <p:cNvSpPr>
            <a:spLocks noChangeShapeType="1"/>
          </p:cNvSpPr>
          <p:nvPr/>
        </p:nvSpPr>
        <p:spPr bwMode="auto">
          <a:xfrm flipV="1">
            <a:off x="5341938" y="4935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58"/>
          <p:cNvSpPr>
            <a:spLocks noChangeShapeType="1"/>
          </p:cNvSpPr>
          <p:nvPr/>
        </p:nvSpPr>
        <p:spPr bwMode="auto">
          <a:xfrm flipV="1">
            <a:off x="5629275" y="49355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0C5033-1475-4D85-9EC1-655DD45F1F6E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695450"/>
            <a:ext cx="7777162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Kondisi </a:t>
            </a:r>
            <a:r>
              <a:rPr lang="en-US" sz="2800" i="1" smtClean="0">
                <a:solidFill>
                  <a:schemeClr val="folHlink"/>
                </a:solidFill>
              </a:rPr>
              <a:t>don’t care</a:t>
            </a:r>
            <a:r>
              <a:rPr lang="en-US" sz="2800" smtClean="0"/>
              <a:t> (ditulis sebagai d, X atau </a:t>
            </a:r>
            <a:r>
              <a:rPr lang="en-US" sz="2800" smtClean="0">
                <a:sym typeface="Math A"/>
              </a:rPr>
              <a:t>0</a:t>
            </a:r>
            <a:r>
              <a:rPr lang="en-US" sz="2800" smtClean="0"/>
              <a:t>) adalah bentuk nilai Keluaran yang level-nya "</a:t>
            </a:r>
            <a:r>
              <a:rPr lang="en-US" sz="2800" smtClean="0">
                <a:solidFill>
                  <a:schemeClr val="folHlink"/>
                </a:solidFill>
              </a:rPr>
              <a:t>tidak didefinisikan </a:t>
            </a:r>
            <a:r>
              <a:rPr lang="en-US" sz="2800" smtClean="0"/>
              <a:t>" (boleh dianggap/dibaca sebagai "0" atau "1"; </a:t>
            </a:r>
            <a:r>
              <a:rPr lang="en-US" sz="2800" smtClean="0">
                <a:solidFill>
                  <a:schemeClr val="folHlink"/>
                </a:solidFill>
              </a:rPr>
              <a:t>tetapi</a:t>
            </a:r>
            <a:r>
              <a:rPr lang="en-US" sz="2800" smtClean="0"/>
              <a:t> bukan "0" dan bukan pula "1").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Kapan berharga "0" dan kapan berharga "1", ditentukan pada </a:t>
            </a:r>
            <a:r>
              <a:rPr lang="en-US" sz="2800" smtClean="0">
                <a:solidFill>
                  <a:schemeClr val="folHlink"/>
                </a:solidFill>
              </a:rPr>
              <a:t>saat penggabungan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folHlink"/>
                </a:solidFill>
              </a:rPr>
              <a:t>sel</a:t>
            </a:r>
            <a:r>
              <a:rPr lang="en-US" sz="2800" smtClean="0"/>
              <a:t>, dengan tujuan supaya penggabungan sel akan dapat menghasilkan </a:t>
            </a:r>
            <a:r>
              <a:rPr lang="en-US" sz="2800" smtClean="0">
                <a:solidFill>
                  <a:schemeClr val="folHlink"/>
                </a:solidFill>
              </a:rPr>
              <a:t>persamaan</a:t>
            </a:r>
            <a:r>
              <a:rPr lang="en-US" sz="2800" smtClean="0"/>
              <a:t> Keluaran yang </a:t>
            </a:r>
            <a:r>
              <a:rPr lang="en-US" sz="2800" smtClean="0">
                <a:solidFill>
                  <a:schemeClr val="folHlink"/>
                </a:solidFill>
              </a:rPr>
              <a:t>paling sederhana</a:t>
            </a:r>
            <a:r>
              <a:rPr lang="en-US" sz="2800" smtClean="0"/>
              <a:t>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87388"/>
            <a:ext cx="8229600" cy="5762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/>
              <a:t>"</a:t>
            </a:r>
            <a:r>
              <a:rPr lang="en-US" sz="3600" smtClean="0">
                <a:solidFill>
                  <a:schemeClr val="tx1"/>
                </a:solidFill>
              </a:rPr>
              <a:t>Don’t Care</a:t>
            </a:r>
            <a:r>
              <a:rPr lang="en-US" sz="3600" smtClean="0"/>
              <a:t>"</a:t>
            </a: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 flipV="1">
            <a:off x="7972425" y="1789113"/>
            <a:ext cx="144463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E04D09-1E9A-4C5A-878D-988BAB2409FF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50963"/>
            <a:ext cx="8137525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Pada contoh berikut, terlihat dengan jelas sel “don’t care” yang </a:t>
            </a:r>
            <a:r>
              <a:rPr lang="en-US" sz="2800" smtClean="0">
                <a:solidFill>
                  <a:srgbClr val="FFCC00"/>
                </a:solidFill>
              </a:rPr>
              <a:t>boleh</a:t>
            </a:r>
            <a:r>
              <a:rPr lang="en-US" sz="2800" smtClean="0"/>
              <a:t> dianggap sama dengan “1” dan yang </a:t>
            </a:r>
            <a:r>
              <a:rPr lang="en-US" sz="2800" smtClean="0">
                <a:solidFill>
                  <a:srgbClr val="FFCC00"/>
                </a:solidFill>
              </a:rPr>
              <a:t>harus</a:t>
            </a:r>
            <a:r>
              <a:rPr lang="en-US" sz="2800" smtClean="0"/>
              <a:t> dianggap sebagai “0”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703263"/>
            <a:ext cx="8229600" cy="503237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"Don’t Care“  (lanjutan)</a:t>
            </a: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1692275" y="3440113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136" name="Group 31"/>
          <p:cNvGrpSpPr>
            <a:grpSpLocks/>
          </p:cNvGrpSpPr>
          <p:nvPr/>
        </p:nvGrpSpPr>
        <p:grpSpPr bwMode="auto">
          <a:xfrm>
            <a:off x="793750" y="2667000"/>
            <a:ext cx="3168650" cy="3035300"/>
            <a:chOff x="1702" y="1525"/>
            <a:chExt cx="1735" cy="1605"/>
          </a:xfrm>
        </p:grpSpPr>
        <p:grpSp>
          <p:nvGrpSpPr>
            <p:cNvPr id="47139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85025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5026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5027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5028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47140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85030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5031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5032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5033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47143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47137" name="AutoShape 46"/>
          <p:cNvSpPr>
            <a:spLocks noChangeArrowheads="1"/>
          </p:cNvSpPr>
          <p:nvPr/>
        </p:nvSpPr>
        <p:spPr bwMode="auto">
          <a:xfrm>
            <a:off x="2378075" y="4127500"/>
            <a:ext cx="1081088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4500563" y="3295650"/>
            <a:ext cx="439261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Apa yang akan didapat bila</a:t>
            </a:r>
          </a:p>
          <a:p>
            <a:pPr eaLnBrk="0" hangingPunct="0">
              <a:buFontTx/>
              <a:buChar char="•"/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semua “X” dianggap sebagai “1”, atau </a:t>
            </a:r>
          </a:p>
          <a:p>
            <a:pPr eaLnBrk="0" hangingPunct="0">
              <a:buFontTx/>
              <a:buChar char="•"/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semua “X” dianggap sebagai “0” ?</a:t>
            </a:r>
          </a:p>
          <a:p>
            <a:pPr eaLnBrk="0" hangingPunct="0">
              <a:buFontTx/>
              <a:buChar char="•"/>
              <a:defRPr/>
            </a:pPr>
            <a:r>
              <a:rPr lang="en-US" sz="2400" i="1">
                <a:solidFill>
                  <a:srgbClr val="FF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samakah hasil akhir persamaan yang diperoleh ?</a:t>
            </a:r>
          </a:p>
        </p:txBody>
      </p:sp>
    </p:spTree>
    <p:extLst>
      <p:ext uri="{BB962C8B-B14F-4D97-AF65-F5344CB8AC3E}">
        <p14:creationId xmlns:p14="http://schemas.microsoft.com/office/powerpoint/2010/main" val="8824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6035BF7-5987-4A49-9FD5-3F770C371391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346200"/>
            <a:ext cx="8064500" cy="1439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Pada contoh berikut, tentukan terlebih dahulu gabungan yang mutlak harus dipilih, kemudian pilih kombinasi gabungan lainnya untuk memperoleh hasil yang paling sederhana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98500"/>
            <a:ext cx="8229600" cy="503238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"Don’t Care“  (lanjutan)</a:t>
            </a: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1836738" y="37226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160" name="Group 31"/>
          <p:cNvGrpSpPr>
            <a:grpSpLocks/>
          </p:cNvGrpSpPr>
          <p:nvPr/>
        </p:nvGrpSpPr>
        <p:grpSpPr bwMode="auto">
          <a:xfrm>
            <a:off x="938213" y="2949575"/>
            <a:ext cx="3168650" cy="3035300"/>
            <a:chOff x="1702" y="1525"/>
            <a:chExt cx="1735" cy="1605"/>
          </a:xfrm>
        </p:grpSpPr>
        <p:grpSp>
          <p:nvGrpSpPr>
            <p:cNvPr id="48162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87073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7074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7075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7076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48163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87078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7079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7080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7081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7082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87083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48166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5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4787900" y="3506788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335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63493E8-E7DD-4B66-8E62-91AF4E102567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563688"/>
            <a:ext cx="8064500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Tentukan persemaan Keluaran yang paling sederhana dari contoh soal di bawah ini.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700088"/>
            <a:ext cx="8229600" cy="503237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"Don’t Care“  (lanjutan)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1798638" y="3417888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9184" name="Group 31"/>
          <p:cNvGrpSpPr>
            <a:grpSpLocks/>
          </p:cNvGrpSpPr>
          <p:nvPr/>
        </p:nvGrpSpPr>
        <p:grpSpPr bwMode="auto">
          <a:xfrm>
            <a:off x="900113" y="2644775"/>
            <a:ext cx="3168650" cy="3035300"/>
            <a:chOff x="1702" y="1525"/>
            <a:chExt cx="1735" cy="1605"/>
          </a:xfrm>
        </p:grpSpPr>
        <p:grpSp>
          <p:nvGrpSpPr>
            <p:cNvPr id="49186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89121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9122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9123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9124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49187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89126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89127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89128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89129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89130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89131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49190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89134" name="Text Box 46"/>
          <p:cNvSpPr txBox="1">
            <a:spLocks noChangeArrowheads="1"/>
          </p:cNvSpPr>
          <p:nvPr/>
        </p:nvSpPr>
        <p:spPr bwMode="auto">
          <a:xfrm>
            <a:off x="4500563" y="329247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20652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BD7994-C114-453D-9348-792EE1083F93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232025"/>
            <a:ext cx="8497887" cy="2808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	Penulisan persamaan Keluaran dalam bentuk: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T = . . + . . . + . . + . . . . </a:t>
            </a:r>
            <a:r>
              <a:rPr lang="en-US" sz="2400" smtClean="0"/>
              <a:t>	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dikenal sebagai bentuk penulisan </a:t>
            </a:r>
            <a:r>
              <a:rPr lang="en-US" sz="2400" i="1" smtClean="0"/>
              <a:t>SOP</a:t>
            </a:r>
            <a:r>
              <a:rPr lang="en-US" sz="2400" smtClean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00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Selain itu dikenal juga penulisan dalam bentuk </a:t>
            </a:r>
            <a:r>
              <a:rPr lang="en-US" sz="2400" i="1" smtClean="0">
                <a:solidFill>
                  <a:srgbClr val="FFCC00"/>
                </a:solidFill>
              </a:rPr>
              <a:t>POS</a:t>
            </a:r>
            <a:r>
              <a:rPr lang="en-US" sz="2400" smtClean="0"/>
              <a:t>, seperti berikut: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>
                <a:solidFill>
                  <a:srgbClr val="FFCC00"/>
                </a:solidFill>
              </a:rPr>
              <a:t>T = (. .+. .)(. .+. . .)(. . .+. . .)</a:t>
            </a:r>
            <a:endParaRPr lang="en-US" sz="240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647700"/>
            <a:ext cx="8229600" cy="5762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i="1" smtClean="0">
                <a:solidFill>
                  <a:schemeClr val="tx1"/>
                </a:solidFill>
              </a:rPr>
              <a:t>SOP</a:t>
            </a:r>
            <a:r>
              <a:rPr lang="en-US" sz="3600" smtClean="0">
                <a:solidFill>
                  <a:schemeClr val="tx1"/>
                </a:solidFill>
              </a:rPr>
              <a:t> dan </a:t>
            </a:r>
            <a:r>
              <a:rPr lang="en-US" sz="3600" i="1" smtClean="0">
                <a:solidFill>
                  <a:schemeClr val="tx1"/>
                </a:solidFill>
              </a:rPr>
              <a:t>POS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95288" y="1223963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200" i="1">
                <a:solidFill>
                  <a:schemeClr val="folHlink"/>
                </a:solidFill>
              </a:rPr>
              <a:t>SOP = Sum Of Products (jumlah dari perkalian)</a:t>
            </a:r>
            <a:br>
              <a:rPr lang="en-US" sz="2200" i="1">
                <a:solidFill>
                  <a:schemeClr val="folHlink"/>
                </a:solidFill>
              </a:rPr>
            </a:br>
            <a:r>
              <a:rPr lang="en-US" sz="2200" i="1">
                <a:solidFill>
                  <a:schemeClr val="folHlink"/>
                </a:solidFill>
              </a:rPr>
              <a:t>POS = Product Of Sums (perkalian dari jumlah)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611188" y="5256213"/>
            <a:ext cx="81581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40000"/>
              </a:spcBef>
            </a:pPr>
            <a:r>
              <a:rPr lang="en-US" sz="2400"/>
              <a:t>Dengan K-Map, kita bisa memperoleh hasil persamaan Keluaran langsung dalam bentuk </a:t>
            </a:r>
            <a:r>
              <a:rPr lang="en-US" sz="2400" i="1">
                <a:solidFill>
                  <a:srgbClr val="FF3300"/>
                </a:solidFill>
              </a:rPr>
              <a:t>POS</a:t>
            </a:r>
            <a:r>
              <a:rPr lang="en-US" sz="2400" i="1"/>
              <a:t>.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Bagaimana caranya?</a:t>
            </a:r>
          </a:p>
        </p:txBody>
      </p:sp>
    </p:spTree>
    <p:extLst>
      <p:ext uri="{BB962C8B-B14F-4D97-AF65-F5344CB8AC3E}">
        <p14:creationId xmlns:p14="http://schemas.microsoft.com/office/powerpoint/2010/main" val="860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16654D-D9D0-4276-9FE7-B796C1A9F854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84213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SOP dan POS (lanjutan)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539750" y="1331913"/>
            <a:ext cx="8229600" cy="2882900"/>
            <a:chOff x="340" y="572"/>
            <a:chExt cx="5184" cy="1816"/>
          </a:xfrm>
        </p:grpSpPr>
        <p:sp>
          <p:nvSpPr>
            <p:cNvPr id="51206" name="Rectangle 4"/>
            <p:cNvSpPr>
              <a:spLocks noChangeArrowheads="1"/>
            </p:cNvSpPr>
            <p:nvPr/>
          </p:nvSpPr>
          <p:spPr bwMode="auto">
            <a:xfrm>
              <a:off x="340" y="572"/>
              <a:ext cx="5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/>
                <a:t>Perhatikan persamaan berikut:</a:t>
              </a:r>
            </a:p>
          </p:txBody>
        </p:sp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30" y="890"/>
              <a:ext cx="3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 = A B + C D   (SOP)</a:t>
              </a:r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 flipV="1">
              <a:off x="1620" y="935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9" name="Rectangle 7"/>
            <p:cNvSpPr>
              <a:spLocks noChangeArrowheads="1"/>
            </p:cNvSpPr>
            <p:nvPr/>
          </p:nvSpPr>
          <p:spPr bwMode="auto">
            <a:xfrm>
              <a:off x="340" y="1207"/>
              <a:ext cx="51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/>
                <a:t>Dengan teorema de Morgan akan diperoleh untuk </a:t>
              </a:r>
              <a:r>
                <a:rPr lang="en-US" sz="2400" i="1"/>
                <a:t>T </a:t>
              </a:r>
              <a:r>
                <a:rPr lang="en-US" sz="2400"/>
                <a:t>:</a:t>
              </a:r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476" y="1525"/>
              <a:ext cx="4627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 = A B + C D = ( A + B ).( C + D )    (POS)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Artinya  adalah, persamaan f (ABCD) tersebut berlaku untuk T = 0</a:t>
              </a:r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 flipV="1">
              <a:off x="1655" y="1569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2" name="Line 10"/>
            <p:cNvSpPr>
              <a:spLocks noChangeShapeType="1"/>
            </p:cNvSpPr>
            <p:nvPr/>
          </p:nvSpPr>
          <p:spPr bwMode="auto">
            <a:xfrm flipV="1">
              <a:off x="4649" y="1207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Line 11"/>
            <p:cNvSpPr>
              <a:spLocks noChangeShapeType="1"/>
            </p:cNvSpPr>
            <p:nvPr/>
          </p:nvSpPr>
          <p:spPr bwMode="auto">
            <a:xfrm flipV="1">
              <a:off x="567" y="1556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12"/>
            <p:cNvSpPr>
              <a:spLocks noChangeShapeType="1"/>
            </p:cNvSpPr>
            <p:nvPr/>
          </p:nvSpPr>
          <p:spPr bwMode="auto">
            <a:xfrm flipV="1">
              <a:off x="930" y="1525"/>
              <a:ext cx="90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13"/>
            <p:cNvSpPr>
              <a:spLocks noChangeShapeType="1"/>
            </p:cNvSpPr>
            <p:nvPr/>
          </p:nvSpPr>
          <p:spPr bwMode="auto">
            <a:xfrm flipV="1">
              <a:off x="2168" y="1563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14"/>
            <p:cNvSpPr>
              <a:spLocks noChangeShapeType="1"/>
            </p:cNvSpPr>
            <p:nvPr/>
          </p:nvSpPr>
          <p:spPr bwMode="auto">
            <a:xfrm flipV="1">
              <a:off x="2555" y="1553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5"/>
            <p:cNvSpPr>
              <a:spLocks noChangeShapeType="1"/>
            </p:cNvSpPr>
            <p:nvPr/>
          </p:nvSpPr>
          <p:spPr bwMode="auto">
            <a:xfrm flipV="1">
              <a:off x="2999" y="155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539750" y="4573588"/>
            <a:ext cx="79930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implementasinya pada K-Map?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Bila untuk SOP dicari gabungan dari sel-sel bernilai “1”, maka untuk POS dicari gabungan dari sel bernilai “0”.</a:t>
            </a:r>
          </a:p>
        </p:txBody>
      </p:sp>
    </p:spTree>
    <p:extLst>
      <p:ext uri="{BB962C8B-B14F-4D97-AF65-F5344CB8AC3E}">
        <p14:creationId xmlns:p14="http://schemas.microsoft.com/office/powerpoint/2010/main" val="10192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A94D01C-46C7-4829-A604-A85929C3A95F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2195513" y="4398963"/>
            <a:ext cx="1079500" cy="1068387"/>
          </a:xfrm>
          <a:prstGeom prst="roundRect">
            <a:avLst>
              <a:gd name="adj" fmla="val 16667"/>
            </a:avLst>
          </a:prstGeom>
          <a:solidFill>
            <a:schemeClr val="hlink">
              <a:alpha val="20000"/>
            </a:scheme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35" name="Group 3"/>
          <p:cNvGraphicFramePr>
            <a:graphicFrameLocks noGrp="1"/>
          </p:cNvGraphicFramePr>
          <p:nvPr/>
        </p:nvGraphicFramePr>
        <p:xfrm>
          <a:off x="1509713" y="308292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55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419600" y="2771775"/>
            <a:ext cx="4176713" cy="3248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T = A D + B C, atau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i="1" smtClean="0"/>
              <a:t>	T = A D + B C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z="2400" i="1" smtClean="0"/>
              <a:t>	dengan de Morgan persamaan tersebut dapat  ditulis menjadi: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sz="2400" i="1" smtClean="0"/>
              <a:t>	T = (A + D)(B + C)</a:t>
            </a:r>
          </a:p>
        </p:txBody>
      </p:sp>
      <p:sp>
        <p:nvSpPr>
          <p:cNvPr id="52256" name="Rectangle 31"/>
          <p:cNvSpPr>
            <a:spLocks noGrp="1" noChangeArrowheads="1"/>
          </p:cNvSpPr>
          <p:nvPr>
            <p:ph type="title"/>
          </p:nvPr>
        </p:nvSpPr>
        <p:spPr>
          <a:xfrm>
            <a:off x="395288" y="654050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SOP dan POS (lanjutan)</a:t>
            </a:r>
          </a:p>
        </p:txBody>
      </p:sp>
      <p:sp>
        <p:nvSpPr>
          <p:cNvPr id="52257" name="Rectangle 32"/>
          <p:cNvSpPr>
            <a:spLocks noChangeArrowheads="1"/>
          </p:cNvSpPr>
          <p:nvPr/>
        </p:nvSpPr>
        <p:spPr bwMode="auto">
          <a:xfrm>
            <a:off x="539750" y="1230313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200"/>
              <a:t>Perhatikan soal berikut. Tentukan terlebih dahulu gabungan dari sel “0” (termasuk kemungkinan pemanfaatan sel “X”. Kemudian tuliskan persamaannya (untuk T=0) seperti pada SOP.</a:t>
            </a:r>
          </a:p>
        </p:txBody>
      </p:sp>
      <p:grpSp>
        <p:nvGrpSpPr>
          <p:cNvPr id="52258" name="Group 33"/>
          <p:cNvGrpSpPr>
            <a:grpSpLocks/>
          </p:cNvGrpSpPr>
          <p:nvPr/>
        </p:nvGrpSpPr>
        <p:grpSpPr bwMode="auto">
          <a:xfrm>
            <a:off x="611188" y="2309813"/>
            <a:ext cx="3168650" cy="3035300"/>
            <a:chOff x="1702" y="1525"/>
            <a:chExt cx="1735" cy="1605"/>
          </a:xfrm>
        </p:grpSpPr>
        <p:grpSp>
          <p:nvGrpSpPr>
            <p:cNvPr id="52270" name="Group 34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95267" name="Rectangle 35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5268" name="Rectangle 36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5269" name="Rectangle 37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5270" name="Rectangle 38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2271" name="Group 39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95272" name="Rectangle 40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5273" name="Rectangle 41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5274" name="Rectangle 42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5275" name="Rectangle 43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95276" name="Rectangle 44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52274" name="Line 46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9" name="Rectangle 47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</p:grpSp>
      <p:sp>
        <p:nvSpPr>
          <p:cNvPr id="95280" name="Arc 48"/>
          <p:cNvSpPr>
            <a:spLocks/>
          </p:cNvSpPr>
          <p:nvPr/>
        </p:nvSpPr>
        <p:spPr bwMode="auto">
          <a:xfrm rot="5400000">
            <a:off x="3178969" y="2839244"/>
            <a:ext cx="336550" cy="5762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136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5281" name="Arc 49"/>
          <p:cNvSpPr>
            <a:spLocks/>
          </p:cNvSpPr>
          <p:nvPr/>
        </p:nvSpPr>
        <p:spPr bwMode="auto">
          <a:xfrm rot="16200000" flipV="1">
            <a:off x="3178969" y="5236369"/>
            <a:ext cx="336550" cy="5762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136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76"/>
                  <a:pt x="12012" y="43124"/>
                  <a:pt x="135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52261" name="Group 50"/>
          <p:cNvGrpSpPr>
            <a:grpSpLocks/>
          </p:cNvGrpSpPr>
          <p:nvPr/>
        </p:nvGrpSpPr>
        <p:grpSpPr bwMode="auto">
          <a:xfrm>
            <a:off x="4860925" y="2813050"/>
            <a:ext cx="2519363" cy="2376488"/>
            <a:chOff x="3062" y="1207"/>
            <a:chExt cx="1587" cy="1497"/>
          </a:xfrm>
        </p:grpSpPr>
        <p:sp>
          <p:nvSpPr>
            <p:cNvPr id="52263" name="Line 51"/>
            <p:cNvSpPr>
              <a:spLocks noChangeShapeType="1"/>
            </p:cNvSpPr>
            <p:nvPr/>
          </p:nvSpPr>
          <p:spPr bwMode="auto">
            <a:xfrm>
              <a:off x="3062" y="120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Line 52"/>
            <p:cNvSpPr>
              <a:spLocks noChangeShapeType="1"/>
            </p:cNvSpPr>
            <p:nvPr/>
          </p:nvSpPr>
          <p:spPr bwMode="auto">
            <a:xfrm>
              <a:off x="3969" y="120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Line 53"/>
            <p:cNvSpPr>
              <a:spLocks noChangeShapeType="1"/>
            </p:cNvSpPr>
            <p:nvPr/>
          </p:nvSpPr>
          <p:spPr bwMode="auto">
            <a:xfrm>
              <a:off x="3969" y="157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Line 54"/>
            <p:cNvSpPr>
              <a:spLocks noChangeShapeType="1"/>
            </p:cNvSpPr>
            <p:nvPr/>
          </p:nvSpPr>
          <p:spPr bwMode="auto">
            <a:xfrm>
              <a:off x="3424" y="1525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Line 55"/>
            <p:cNvSpPr>
              <a:spLocks noChangeShapeType="1"/>
            </p:cNvSpPr>
            <p:nvPr/>
          </p:nvSpPr>
          <p:spPr bwMode="auto">
            <a:xfrm>
              <a:off x="3470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8" name="Line 56"/>
            <p:cNvSpPr>
              <a:spLocks noChangeShapeType="1"/>
            </p:cNvSpPr>
            <p:nvPr/>
          </p:nvSpPr>
          <p:spPr bwMode="auto">
            <a:xfrm>
              <a:off x="385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9" name="Line 57"/>
            <p:cNvSpPr>
              <a:spLocks noChangeShapeType="1"/>
            </p:cNvSpPr>
            <p:nvPr/>
          </p:nvSpPr>
          <p:spPr bwMode="auto">
            <a:xfrm>
              <a:off x="4513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62" name="Rectangle 58"/>
          <p:cNvSpPr>
            <a:spLocks noChangeArrowheads="1"/>
          </p:cNvSpPr>
          <p:nvPr/>
        </p:nvSpPr>
        <p:spPr bwMode="auto">
          <a:xfrm>
            <a:off x="539750" y="5910263"/>
            <a:ext cx="8229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200">
                <a:solidFill>
                  <a:srgbClr val="FFCC00"/>
                </a:solidFill>
              </a:rPr>
              <a:t>Dapatkah saudara menuliskan persamaan tersebut langsung dari K-Map tanpa mempergunakan teorema de Morgan?</a:t>
            </a:r>
          </a:p>
        </p:txBody>
      </p:sp>
    </p:spTree>
    <p:extLst>
      <p:ext uri="{BB962C8B-B14F-4D97-AF65-F5344CB8AC3E}">
        <p14:creationId xmlns:p14="http://schemas.microsoft.com/office/powerpoint/2010/main" val="35576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B489794-2549-4730-BDA5-D5B9A707EAB3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30238"/>
            <a:ext cx="8229600" cy="5762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>
                <a:solidFill>
                  <a:schemeClr val="tx1"/>
                </a:solidFill>
              </a:rPr>
              <a:t>Keterbatasan K-Map</a:t>
            </a:r>
          </a:p>
        </p:txBody>
      </p:sp>
      <p:graphicFrame>
        <p:nvGraphicFramePr>
          <p:cNvPr id="97283" name="Group 3"/>
          <p:cNvGraphicFramePr>
            <a:graphicFrameLocks noGrp="1"/>
          </p:cNvGraphicFramePr>
          <p:nvPr/>
        </p:nvGraphicFramePr>
        <p:xfrm>
          <a:off x="1438275" y="2195513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279" name="Group 30"/>
          <p:cNvGrpSpPr>
            <a:grpSpLocks/>
          </p:cNvGrpSpPr>
          <p:nvPr/>
        </p:nvGrpSpPr>
        <p:grpSpPr bwMode="auto">
          <a:xfrm>
            <a:off x="539750" y="1422400"/>
            <a:ext cx="3168650" cy="3035300"/>
            <a:chOff x="1702" y="1525"/>
            <a:chExt cx="1735" cy="1605"/>
          </a:xfrm>
        </p:grpSpPr>
        <p:grpSp>
          <p:nvGrpSpPr>
            <p:cNvPr id="53283" name="Group 31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97312" name="Rectangle 32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7313" name="Rectangle 33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7314" name="Rectangle 34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7315" name="Rectangle 35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3284" name="Group 36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97317" name="Rectangle 37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97318" name="Rectangle 38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97319" name="Rectangle 39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97320" name="Rectangle 40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53287" name="Line 43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4140200" y="1350963"/>
            <a:ext cx="475297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Karena minimisasi dilakukan secara visual dengan K-Map, keterbatasan pemakaian K-Map tergantung pada:</a:t>
            </a:r>
          </a:p>
        </p:txBody>
      </p:sp>
      <p:sp>
        <p:nvSpPr>
          <p:cNvPr id="53281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067175" y="2503488"/>
            <a:ext cx="4895850" cy="21590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§"/>
            </a:pPr>
            <a:r>
              <a:rPr lang="en-US" sz="2200" smtClean="0"/>
              <a:t>kemampuan </a:t>
            </a:r>
            <a:r>
              <a:rPr lang="en-US" sz="2200" smtClean="0">
                <a:solidFill>
                  <a:srgbClr val="FFCC00"/>
                </a:solidFill>
              </a:rPr>
              <a:t>membayangkan</a:t>
            </a:r>
            <a:r>
              <a:rPr lang="en-US" sz="2200" smtClean="0"/>
              <a:t> dimensi dari K-Map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§"/>
            </a:pPr>
            <a:r>
              <a:rPr lang="en-US" sz="2200" smtClean="0"/>
              <a:t>kemampuan </a:t>
            </a:r>
            <a:r>
              <a:rPr lang="en-US" sz="2200" smtClean="0">
                <a:solidFill>
                  <a:srgbClr val="FFCC00"/>
                </a:solidFill>
              </a:rPr>
              <a:t>melihat</a:t>
            </a:r>
            <a:r>
              <a:rPr lang="en-US" sz="2200" smtClean="0"/>
              <a:t> gabungan yang bisa dibuat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§"/>
            </a:pPr>
            <a:r>
              <a:rPr lang="en-US" sz="2200" smtClean="0"/>
              <a:t>kemampuan </a:t>
            </a:r>
            <a:r>
              <a:rPr lang="en-US" sz="2200" smtClean="0">
                <a:solidFill>
                  <a:srgbClr val="FFCC00"/>
                </a:solidFill>
              </a:rPr>
              <a:t>memilih</a:t>
            </a:r>
            <a:r>
              <a:rPr lang="en-US" sz="2200" smtClean="0"/>
              <a:t> kombinasi gabungan yang paling sederhana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684213" y="4951413"/>
            <a:ext cx="7775575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Kolom kiri bersebelahan dengan kolom kanan (silinder vertikal?)</a:t>
            </a:r>
          </a:p>
          <a:p>
            <a:pPr eaLnBrk="0" hangingPunct="0">
              <a:spcBef>
                <a:spcPct val="10000"/>
              </a:spcBef>
              <a:defRPr/>
            </a:pPr>
            <a:r>
              <a:rPr 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Baris atas bersebelahan dengan baris bawah (silinder horisontal?)</a:t>
            </a:r>
          </a:p>
          <a:p>
            <a:pPr eaLnBrk="0" hangingPunct="0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&gt; &gt; &gt; &gt;  jadi K-Map (4 X 4) berbentuk seperti . . . . . . . .  (!)</a:t>
            </a:r>
          </a:p>
          <a:p>
            <a:pPr eaLnBrk="0" hangingPunct="0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sz="2000" i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Benarkah ?</a:t>
            </a:r>
          </a:p>
        </p:txBody>
      </p:sp>
    </p:spTree>
    <p:extLst>
      <p:ext uri="{BB962C8B-B14F-4D97-AF65-F5344CB8AC3E}">
        <p14:creationId xmlns:p14="http://schemas.microsoft.com/office/powerpoint/2010/main" val="1489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8B177D-C17B-484A-B44D-E66EB918C540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60550"/>
            <a:ext cx="8281988" cy="4464050"/>
          </a:xfrm>
        </p:spPr>
        <p:txBody>
          <a:bodyPr/>
          <a:lstStyle/>
          <a:p>
            <a:pPr eaLnBrk="1" hangingPunct="1"/>
            <a:r>
              <a:rPr lang="en-US" smtClean="0"/>
              <a:t>Bentuk gabungan 2 suku secara otomatis akan menggantikan </a:t>
            </a:r>
            <a:r>
              <a:rPr lang="en-US" smtClean="0">
                <a:solidFill>
                  <a:schemeClr val="folHlink"/>
                </a:solidFill>
              </a:rPr>
              <a:t>(menghilangkan)</a:t>
            </a:r>
            <a:r>
              <a:rPr lang="en-US" smtClean="0"/>
              <a:t> suku-suku yang digabungkan, kecuali bila salah satu (atau lebih) suku tersebut digandakan dengan teorema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folHlink"/>
                </a:solidFill>
              </a:rPr>
              <a:t>	x = x + x + . . . . . .</a:t>
            </a:r>
          </a:p>
          <a:p>
            <a:pPr eaLnBrk="1" hangingPunct="1"/>
            <a:endParaRPr lang="en-US" smtClean="0"/>
          </a:p>
          <a:p>
            <a:pPr algn="r" eaLnBrk="1" hangingPunct="1">
              <a:buFontTx/>
              <a:buNone/>
            </a:pPr>
            <a:r>
              <a:rPr lang="en-US" smtClean="0"/>
              <a:t>Contoh: . . . .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36588"/>
            <a:ext cx="8229600" cy="503237"/>
          </a:xfrm>
          <a:noFill/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103867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8DDF03-013E-4B14-8671-2C6D6BCE6913}" type="slidenum">
              <a:rPr lang="en-US" smtClean="0"/>
              <a:pPr eaLnBrk="1" hangingPunct="1"/>
              <a:t>50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23888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95288" y="1200150"/>
            <a:ext cx="84248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dengan dimensi K-Map untuk 5 Masukan (32 sel) ini? </a:t>
            </a:r>
          </a:p>
        </p:txBody>
      </p:sp>
      <p:graphicFrame>
        <p:nvGraphicFramePr>
          <p:cNvPr id="99332" name="Group 4"/>
          <p:cNvGraphicFramePr>
            <a:graphicFrameLocks noGrp="1"/>
          </p:cNvGraphicFramePr>
          <p:nvPr/>
        </p:nvGraphicFramePr>
        <p:xfrm>
          <a:off x="5580063" y="298132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359" name="Group 31"/>
          <p:cNvGraphicFramePr>
            <a:graphicFrameLocks noGrp="1"/>
          </p:cNvGraphicFramePr>
          <p:nvPr/>
        </p:nvGraphicFramePr>
        <p:xfrm>
          <a:off x="1582738" y="2981325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331" name="Group 58"/>
          <p:cNvGrpSpPr>
            <a:grpSpLocks/>
          </p:cNvGrpSpPr>
          <p:nvPr/>
        </p:nvGrpSpPr>
        <p:grpSpPr bwMode="auto">
          <a:xfrm>
            <a:off x="684213" y="2208213"/>
            <a:ext cx="7154862" cy="3659187"/>
            <a:chOff x="431" y="1117"/>
            <a:chExt cx="4507" cy="2305"/>
          </a:xfrm>
        </p:grpSpPr>
        <p:grpSp>
          <p:nvGrpSpPr>
            <p:cNvPr id="54332" name="Group 59"/>
            <p:cNvGrpSpPr>
              <a:grpSpLocks/>
            </p:cNvGrpSpPr>
            <p:nvPr/>
          </p:nvGrpSpPr>
          <p:grpSpPr bwMode="auto">
            <a:xfrm>
              <a:off x="2942" y="1117"/>
              <a:ext cx="1996" cy="1912"/>
              <a:chOff x="2942" y="1117"/>
              <a:chExt cx="1996" cy="1912"/>
            </a:xfrm>
          </p:grpSpPr>
          <p:grpSp>
            <p:nvGrpSpPr>
              <p:cNvPr id="54350" name="Group 60"/>
              <p:cNvGrpSpPr>
                <a:grpSpLocks/>
              </p:cNvGrpSpPr>
              <p:nvPr/>
            </p:nvGrpSpPr>
            <p:grpSpPr bwMode="auto">
              <a:xfrm>
                <a:off x="3547" y="1333"/>
                <a:ext cx="1391" cy="172"/>
                <a:chOff x="3289" y="981"/>
                <a:chExt cx="1209" cy="145"/>
              </a:xfrm>
            </p:grpSpPr>
            <p:sp>
              <p:nvSpPr>
                <p:cNvPr id="99389" name="Rectangle 61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390" name="Rectangle 62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391" name="Rectangle 63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392" name="Rectangle 64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4351" name="Group 65"/>
              <p:cNvGrpSpPr>
                <a:grpSpLocks/>
              </p:cNvGrpSpPr>
              <p:nvPr/>
            </p:nvGrpSpPr>
            <p:grpSpPr bwMode="auto">
              <a:xfrm>
                <a:off x="3150" y="1684"/>
                <a:ext cx="260" cy="1345"/>
                <a:chOff x="1520" y="1155"/>
                <a:chExt cx="226" cy="1129"/>
              </a:xfrm>
            </p:grpSpPr>
            <p:sp>
              <p:nvSpPr>
                <p:cNvPr id="99394" name="Rectangle 66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395" name="Rectangle 67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396" name="Rectangle 68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397" name="Rectangle 69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99398" name="Rectangle 70"/>
              <p:cNvSpPr>
                <a:spLocks noChangeArrowheads="1"/>
              </p:cNvSpPr>
              <p:nvPr/>
            </p:nvSpPr>
            <p:spPr bwMode="auto">
              <a:xfrm>
                <a:off x="2994" y="1441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99399" name="Rectangle 71"/>
              <p:cNvSpPr>
                <a:spLocks noChangeArrowheads="1"/>
              </p:cNvSpPr>
              <p:nvPr/>
            </p:nvSpPr>
            <p:spPr bwMode="auto">
              <a:xfrm>
                <a:off x="3307" y="1172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54354" name="Line 72"/>
              <p:cNvSpPr>
                <a:spLocks noChangeShapeType="1"/>
              </p:cNvSpPr>
              <p:nvPr/>
            </p:nvSpPr>
            <p:spPr bwMode="auto">
              <a:xfrm>
                <a:off x="3202" y="1334"/>
                <a:ext cx="313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1" name="Rectangle 73"/>
              <p:cNvSpPr>
                <a:spLocks noChangeArrowheads="1"/>
              </p:cNvSpPr>
              <p:nvPr/>
            </p:nvSpPr>
            <p:spPr bwMode="auto">
              <a:xfrm>
                <a:off x="2942" y="1117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T</a:t>
                </a:r>
              </a:p>
            </p:txBody>
          </p:sp>
        </p:grpSp>
        <p:grpSp>
          <p:nvGrpSpPr>
            <p:cNvPr id="54333" name="Group 74"/>
            <p:cNvGrpSpPr>
              <a:grpSpLocks/>
            </p:cNvGrpSpPr>
            <p:nvPr/>
          </p:nvGrpSpPr>
          <p:grpSpPr bwMode="auto">
            <a:xfrm>
              <a:off x="431" y="1117"/>
              <a:ext cx="1996" cy="1912"/>
              <a:chOff x="1702" y="1525"/>
              <a:chExt cx="1735" cy="1605"/>
            </a:xfrm>
          </p:grpSpPr>
          <p:grpSp>
            <p:nvGrpSpPr>
              <p:cNvPr id="54336" name="Group 75"/>
              <p:cNvGrpSpPr>
                <a:grpSpLocks/>
              </p:cNvGrpSpPr>
              <p:nvPr/>
            </p:nvGrpSpPr>
            <p:grpSpPr bwMode="auto">
              <a:xfrm>
                <a:off x="2228" y="1706"/>
                <a:ext cx="1209" cy="145"/>
                <a:chOff x="3289" y="981"/>
                <a:chExt cx="1209" cy="145"/>
              </a:xfrm>
            </p:grpSpPr>
            <p:sp>
              <p:nvSpPr>
                <p:cNvPr id="99404" name="Rectangle 76"/>
                <p:cNvSpPr>
                  <a:spLocks noChangeArrowheads="1"/>
                </p:cNvSpPr>
                <p:nvPr/>
              </p:nvSpPr>
              <p:spPr bwMode="auto">
                <a:xfrm>
                  <a:off x="3289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405" name="Rectangle 77"/>
                <p:cNvSpPr>
                  <a:spLocks noChangeArrowheads="1"/>
                </p:cNvSpPr>
                <p:nvPr/>
              </p:nvSpPr>
              <p:spPr bwMode="auto">
                <a:xfrm>
                  <a:off x="3613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406" name="Rectangle 78"/>
                <p:cNvSpPr>
                  <a:spLocks noChangeArrowheads="1"/>
                </p:cNvSpPr>
                <p:nvPr/>
              </p:nvSpPr>
              <p:spPr bwMode="auto">
                <a:xfrm>
                  <a:off x="3944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407" name="Rectangle 79"/>
                <p:cNvSpPr>
                  <a:spLocks noChangeArrowheads="1"/>
                </p:cNvSpPr>
                <p:nvPr/>
              </p:nvSpPr>
              <p:spPr bwMode="auto">
                <a:xfrm>
                  <a:off x="4272" y="981"/>
                  <a:ext cx="226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4337" name="Group 80"/>
              <p:cNvGrpSpPr>
                <a:grpSpLocks/>
              </p:cNvGrpSpPr>
              <p:nvPr/>
            </p:nvGrpSpPr>
            <p:grpSpPr bwMode="auto">
              <a:xfrm>
                <a:off x="1883" y="2001"/>
                <a:ext cx="226" cy="1129"/>
                <a:chOff x="1520" y="1155"/>
                <a:chExt cx="226" cy="1129"/>
              </a:xfrm>
            </p:grpSpPr>
            <p:sp>
              <p:nvSpPr>
                <p:cNvPr id="99409" name="Rectangle 81"/>
                <p:cNvSpPr>
                  <a:spLocks noChangeArrowheads="1"/>
                </p:cNvSpPr>
                <p:nvPr/>
              </p:nvSpPr>
              <p:spPr bwMode="auto">
                <a:xfrm>
                  <a:off x="1520" y="1155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99410" name="Rectangle 82"/>
                <p:cNvSpPr>
                  <a:spLocks noChangeArrowheads="1"/>
                </p:cNvSpPr>
                <p:nvPr/>
              </p:nvSpPr>
              <p:spPr bwMode="auto">
                <a:xfrm>
                  <a:off x="1520" y="1480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99411" name="Rectangle 83"/>
                <p:cNvSpPr>
                  <a:spLocks noChangeArrowheads="1"/>
                </p:cNvSpPr>
                <p:nvPr/>
              </p:nvSpPr>
              <p:spPr bwMode="auto">
                <a:xfrm>
                  <a:off x="1520" y="1804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99412" name="Rectangle 84"/>
                <p:cNvSpPr>
                  <a:spLocks noChangeArrowheads="1"/>
                </p:cNvSpPr>
                <p:nvPr/>
              </p:nvSpPr>
              <p:spPr bwMode="auto">
                <a:xfrm>
                  <a:off x="1520" y="2139"/>
                  <a:ext cx="226" cy="1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sp>
            <p:nvSpPr>
              <p:cNvPr id="99413" name="Rectangle 85"/>
              <p:cNvSpPr>
                <a:spLocks noChangeArrowheads="1"/>
              </p:cNvSpPr>
              <p:nvPr/>
            </p:nvSpPr>
            <p:spPr bwMode="auto">
              <a:xfrm>
                <a:off x="1747" y="1797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99414" name="Rectangle 86"/>
              <p:cNvSpPr>
                <a:spLocks noChangeArrowheads="1"/>
              </p:cNvSpPr>
              <p:nvPr/>
            </p:nvSpPr>
            <p:spPr bwMode="auto">
              <a:xfrm>
                <a:off x="2019" y="1571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54340" name="Line 87"/>
              <p:cNvSpPr>
                <a:spLocks noChangeShapeType="1"/>
              </p:cNvSpPr>
              <p:nvPr/>
            </p:nvSpPr>
            <p:spPr bwMode="auto">
              <a:xfrm>
                <a:off x="1928" y="1707"/>
                <a:ext cx="272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6" name="Rectangle 88"/>
              <p:cNvSpPr>
                <a:spLocks noChangeArrowheads="1"/>
              </p:cNvSpPr>
              <p:nvPr/>
            </p:nvSpPr>
            <p:spPr bwMode="auto">
              <a:xfrm>
                <a:off x="1702" y="152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T</a:t>
                </a:r>
              </a:p>
            </p:txBody>
          </p:sp>
        </p:grpSp>
        <p:sp>
          <p:nvSpPr>
            <p:cNvPr id="99417" name="Rectangle 89"/>
            <p:cNvSpPr>
              <a:spLocks noChangeArrowheads="1"/>
            </p:cNvSpPr>
            <p:nvPr/>
          </p:nvSpPr>
          <p:spPr bwMode="auto">
            <a:xfrm>
              <a:off x="1582" y="3249"/>
              <a:ext cx="3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99418" name="Rectangle 90"/>
            <p:cNvSpPr>
              <a:spLocks noChangeArrowheads="1"/>
            </p:cNvSpPr>
            <p:nvPr/>
          </p:nvSpPr>
          <p:spPr bwMode="auto">
            <a:xfrm>
              <a:off x="4098" y="3249"/>
              <a:ext cx="3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5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39A4F0-74F0-4687-9A7C-AA348DAFF17F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3088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68313" y="1220788"/>
            <a:ext cx="8280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dengan pilihan penggambaran seperti ini? </a:t>
            </a:r>
          </a:p>
        </p:txBody>
      </p:sp>
      <p:graphicFrame>
        <p:nvGraphicFramePr>
          <p:cNvPr id="101380" name="Group 4"/>
          <p:cNvGraphicFramePr>
            <a:graphicFrameLocks noGrp="1"/>
          </p:cNvGraphicFramePr>
          <p:nvPr>
            <p:ph idx="1"/>
          </p:nvPr>
        </p:nvGraphicFramePr>
        <p:xfrm>
          <a:off x="1955800" y="2055813"/>
          <a:ext cx="5184775" cy="269240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4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5348" name="Group 51"/>
          <p:cNvGrpSpPr>
            <a:grpSpLocks/>
          </p:cNvGrpSpPr>
          <p:nvPr/>
        </p:nvGrpSpPr>
        <p:grpSpPr bwMode="auto">
          <a:xfrm>
            <a:off x="1042988" y="1654175"/>
            <a:ext cx="5970587" cy="3052763"/>
            <a:chOff x="445" y="1176"/>
            <a:chExt cx="3761" cy="1923"/>
          </a:xfrm>
        </p:grpSpPr>
        <p:grpSp>
          <p:nvGrpSpPr>
            <p:cNvPr id="55352" name="Group 52"/>
            <p:cNvGrpSpPr>
              <a:grpSpLocks/>
            </p:cNvGrpSpPr>
            <p:nvPr/>
          </p:nvGrpSpPr>
          <p:grpSpPr bwMode="auto">
            <a:xfrm>
              <a:off x="703" y="1776"/>
              <a:ext cx="260" cy="1323"/>
              <a:chOff x="703" y="1776"/>
              <a:chExt cx="260" cy="1323"/>
            </a:xfrm>
          </p:grpSpPr>
          <p:sp>
            <p:nvSpPr>
              <p:cNvPr id="101429" name="Rectangle 53"/>
              <p:cNvSpPr>
                <a:spLocks noChangeArrowheads="1"/>
              </p:cNvSpPr>
              <p:nvPr/>
            </p:nvSpPr>
            <p:spPr bwMode="auto">
              <a:xfrm>
                <a:off x="703" y="1776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1430" name="Rectangle 54"/>
              <p:cNvSpPr>
                <a:spLocks noChangeArrowheads="1"/>
              </p:cNvSpPr>
              <p:nvPr/>
            </p:nvSpPr>
            <p:spPr bwMode="auto">
              <a:xfrm>
                <a:off x="703" y="2155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1431" name="Rectangle 55"/>
              <p:cNvSpPr>
                <a:spLocks noChangeArrowheads="1"/>
              </p:cNvSpPr>
              <p:nvPr/>
            </p:nvSpPr>
            <p:spPr bwMode="auto">
              <a:xfrm>
                <a:off x="703" y="2541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1432" name="Rectangle 56"/>
              <p:cNvSpPr>
                <a:spLocks noChangeArrowheads="1"/>
              </p:cNvSpPr>
              <p:nvPr/>
            </p:nvSpPr>
            <p:spPr bwMode="auto">
              <a:xfrm>
                <a:off x="703" y="2926"/>
                <a:ext cx="2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5353" name="Group 57"/>
            <p:cNvGrpSpPr>
              <a:grpSpLocks/>
            </p:cNvGrpSpPr>
            <p:nvPr/>
          </p:nvGrpSpPr>
          <p:grpSpPr bwMode="auto">
            <a:xfrm>
              <a:off x="445" y="1176"/>
              <a:ext cx="711" cy="497"/>
              <a:chOff x="445" y="1176"/>
              <a:chExt cx="711" cy="497"/>
            </a:xfrm>
          </p:grpSpPr>
          <p:sp>
            <p:nvSpPr>
              <p:cNvPr id="101434" name="Rectangle 58"/>
              <p:cNvSpPr>
                <a:spLocks noChangeArrowheads="1"/>
              </p:cNvSpPr>
              <p:nvPr/>
            </p:nvSpPr>
            <p:spPr bwMode="auto">
              <a:xfrm>
                <a:off x="497" y="1500"/>
                <a:ext cx="3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1435" name="Rectangle 59"/>
              <p:cNvSpPr>
                <a:spLocks noChangeArrowheads="1"/>
              </p:cNvSpPr>
              <p:nvPr/>
            </p:nvSpPr>
            <p:spPr bwMode="auto">
              <a:xfrm>
                <a:off x="764" y="1307"/>
                <a:ext cx="3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CDE</a:t>
                </a:r>
              </a:p>
            </p:txBody>
          </p:sp>
          <p:sp>
            <p:nvSpPr>
              <p:cNvPr id="55365" name="Line 60"/>
              <p:cNvSpPr>
                <a:spLocks noChangeShapeType="1"/>
              </p:cNvSpPr>
              <p:nvPr/>
            </p:nvSpPr>
            <p:spPr bwMode="auto">
              <a:xfrm>
                <a:off x="705" y="1393"/>
                <a:ext cx="315" cy="2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7" name="Rectangle 61"/>
              <p:cNvSpPr>
                <a:spLocks noChangeArrowheads="1"/>
              </p:cNvSpPr>
              <p:nvPr/>
            </p:nvSpPr>
            <p:spPr bwMode="auto">
              <a:xfrm>
                <a:off x="445" y="1176"/>
                <a:ext cx="3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T</a:t>
                </a:r>
              </a:p>
            </p:txBody>
          </p:sp>
        </p:grpSp>
        <p:grpSp>
          <p:nvGrpSpPr>
            <p:cNvPr id="55354" name="Group 62"/>
            <p:cNvGrpSpPr>
              <a:grpSpLocks/>
            </p:cNvGrpSpPr>
            <p:nvPr/>
          </p:nvGrpSpPr>
          <p:grpSpPr bwMode="auto">
            <a:xfrm>
              <a:off x="1081" y="1443"/>
              <a:ext cx="3125" cy="173"/>
              <a:chOff x="1081" y="1443"/>
              <a:chExt cx="3125" cy="173"/>
            </a:xfrm>
          </p:grpSpPr>
          <p:sp>
            <p:nvSpPr>
              <p:cNvPr id="101439" name="Rectangle 63"/>
              <p:cNvSpPr>
                <a:spLocks noChangeArrowheads="1"/>
              </p:cNvSpPr>
              <p:nvPr/>
            </p:nvSpPr>
            <p:spPr bwMode="auto">
              <a:xfrm>
                <a:off x="1081" y="1444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000</a:t>
                </a:r>
              </a:p>
            </p:txBody>
          </p:sp>
          <p:sp>
            <p:nvSpPr>
              <p:cNvPr id="101440" name="Rectangle 64"/>
              <p:cNvSpPr>
                <a:spLocks noChangeArrowheads="1"/>
              </p:cNvSpPr>
              <p:nvPr/>
            </p:nvSpPr>
            <p:spPr bwMode="auto">
              <a:xfrm>
                <a:off x="1495" y="1444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001</a:t>
                </a:r>
              </a:p>
            </p:txBody>
          </p:sp>
          <p:sp>
            <p:nvSpPr>
              <p:cNvPr id="101441" name="Rectangle 65"/>
              <p:cNvSpPr>
                <a:spLocks noChangeArrowheads="1"/>
              </p:cNvSpPr>
              <p:nvPr/>
            </p:nvSpPr>
            <p:spPr bwMode="auto">
              <a:xfrm>
                <a:off x="1906" y="1444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011</a:t>
                </a:r>
              </a:p>
            </p:txBody>
          </p:sp>
          <p:sp>
            <p:nvSpPr>
              <p:cNvPr id="101442" name="Rectangle 66"/>
              <p:cNvSpPr>
                <a:spLocks noChangeArrowheads="1"/>
              </p:cNvSpPr>
              <p:nvPr/>
            </p:nvSpPr>
            <p:spPr bwMode="auto">
              <a:xfrm>
                <a:off x="2310" y="1444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010</a:t>
                </a:r>
              </a:p>
            </p:txBody>
          </p:sp>
          <p:sp>
            <p:nvSpPr>
              <p:cNvPr id="101443" name="Rectangle 67"/>
              <p:cNvSpPr>
                <a:spLocks noChangeArrowheads="1"/>
              </p:cNvSpPr>
              <p:nvPr/>
            </p:nvSpPr>
            <p:spPr bwMode="auto">
              <a:xfrm>
                <a:off x="2724" y="1443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110</a:t>
                </a:r>
              </a:p>
            </p:txBody>
          </p:sp>
          <p:sp>
            <p:nvSpPr>
              <p:cNvPr id="101444" name="Rectangle 68"/>
              <p:cNvSpPr>
                <a:spLocks noChangeArrowheads="1"/>
              </p:cNvSpPr>
              <p:nvPr/>
            </p:nvSpPr>
            <p:spPr bwMode="auto">
              <a:xfrm>
                <a:off x="3132" y="1443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111</a:t>
                </a:r>
              </a:p>
            </p:txBody>
          </p:sp>
          <p:sp>
            <p:nvSpPr>
              <p:cNvPr id="101445" name="Rectangle 69"/>
              <p:cNvSpPr>
                <a:spLocks noChangeArrowheads="1"/>
              </p:cNvSpPr>
              <p:nvPr/>
            </p:nvSpPr>
            <p:spPr bwMode="auto">
              <a:xfrm>
                <a:off x="3534" y="1443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101</a:t>
                </a:r>
              </a:p>
            </p:txBody>
          </p:sp>
          <p:sp>
            <p:nvSpPr>
              <p:cNvPr id="101446" name="Rectangle 70"/>
              <p:cNvSpPr>
                <a:spLocks noChangeArrowheads="1"/>
              </p:cNvSpPr>
              <p:nvPr/>
            </p:nvSpPr>
            <p:spPr bwMode="auto">
              <a:xfrm>
                <a:off x="3946" y="1443"/>
                <a:ext cx="260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100</a:t>
                </a:r>
              </a:p>
            </p:txBody>
          </p:sp>
        </p:grpSp>
      </p:grpSp>
      <p:sp>
        <p:nvSpPr>
          <p:cNvPr id="101447" name="Text Box 71"/>
          <p:cNvSpPr txBox="1">
            <a:spLocks noChangeArrowheads="1"/>
          </p:cNvSpPr>
          <p:nvPr/>
        </p:nvSpPr>
        <p:spPr bwMode="auto">
          <a:xfrm>
            <a:off x="539750" y="5470525"/>
            <a:ext cx="80645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Bentuk seperti di atas sangat tidak dianjurkan. Sel yang bersebelahan memang hanya berbeda 1 bit, tetapi tidak sebaliknya. </a:t>
            </a:r>
          </a:p>
          <a:p>
            <a:pPr algn="ctr" eaLnBrk="0" hangingPunct="0">
              <a:spcBef>
                <a:spcPct val="25000"/>
              </a:spcBef>
              <a:defRPr/>
            </a:pPr>
            <a:r>
              <a:rPr 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Sel yang berbeda 1 bit tidak selalu bersebelahan.</a:t>
            </a:r>
          </a:p>
        </p:txBody>
      </p:sp>
      <p:sp>
        <p:nvSpPr>
          <p:cNvPr id="55350" name="Arc 72"/>
          <p:cNvSpPr>
            <a:spLocks/>
          </p:cNvSpPr>
          <p:nvPr/>
        </p:nvSpPr>
        <p:spPr bwMode="auto">
          <a:xfrm rot="5400000">
            <a:off x="4176713" y="4059238"/>
            <a:ext cx="720725" cy="1812925"/>
          </a:xfrm>
          <a:custGeom>
            <a:avLst/>
            <a:gdLst>
              <a:gd name="T0" fmla="*/ 10051311 w 21600"/>
              <a:gd name="T1" fmla="*/ 0 h 39203"/>
              <a:gd name="T2" fmla="*/ 10153748 w 21600"/>
              <a:gd name="T3" fmla="*/ 83837886 h 39203"/>
              <a:gd name="T4" fmla="*/ 0 w 21600"/>
              <a:gd name="T5" fmla="*/ 41964933 h 39203"/>
              <a:gd name="T6" fmla="*/ 0 60000 65536"/>
              <a:gd name="T7" fmla="*/ 0 60000 65536"/>
              <a:gd name="T8" fmla="*/ 0 60000 65536"/>
              <a:gd name="T9" fmla="*/ 0 w 21600"/>
              <a:gd name="T10" fmla="*/ 0 h 39203"/>
              <a:gd name="T11" fmla="*/ 21600 w 21600"/>
              <a:gd name="T12" fmla="*/ 39203 h 39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203" fill="none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</a:path>
              <a:path w="21600" h="39203" stroke="0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  <a:lnTo>
                  <a:pt x="0" y="19623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Arc 73"/>
          <p:cNvSpPr>
            <a:spLocks/>
          </p:cNvSpPr>
          <p:nvPr/>
        </p:nvSpPr>
        <p:spPr bwMode="auto">
          <a:xfrm rot="5400000">
            <a:off x="4067969" y="3453606"/>
            <a:ext cx="936625" cy="3097213"/>
          </a:xfrm>
          <a:custGeom>
            <a:avLst/>
            <a:gdLst>
              <a:gd name="T0" fmla="*/ 16975243 w 21600"/>
              <a:gd name="T1" fmla="*/ 0 h 39203"/>
              <a:gd name="T2" fmla="*/ 17148215 w 21600"/>
              <a:gd name="T3" fmla="*/ 244693634 h 39203"/>
              <a:gd name="T4" fmla="*/ 0 w 21600"/>
              <a:gd name="T5" fmla="*/ 122481046 h 39203"/>
              <a:gd name="T6" fmla="*/ 0 60000 65536"/>
              <a:gd name="T7" fmla="*/ 0 60000 65536"/>
              <a:gd name="T8" fmla="*/ 0 60000 65536"/>
              <a:gd name="T9" fmla="*/ 0 w 21600"/>
              <a:gd name="T10" fmla="*/ 0 h 39203"/>
              <a:gd name="T11" fmla="*/ 21600 w 21600"/>
              <a:gd name="T12" fmla="*/ 39203 h 39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203" fill="none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</a:path>
              <a:path w="21600" h="39203" stroke="0" extrusionOk="0">
                <a:moveTo>
                  <a:pt x="9027" y="0"/>
                </a:moveTo>
                <a:cubicBezTo>
                  <a:pt x="16690" y="3525"/>
                  <a:pt x="21600" y="11188"/>
                  <a:pt x="21600" y="19623"/>
                </a:cubicBezTo>
                <a:cubicBezTo>
                  <a:pt x="21600" y="28020"/>
                  <a:pt x="16732" y="35657"/>
                  <a:pt x="9120" y="39203"/>
                </a:cubicBezTo>
                <a:lnTo>
                  <a:pt x="0" y="19623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F728E7F-0E6C-4028-BB3F-59288C645CA5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9125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95288" y="1195388"/>
            <a:ext cx="8424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Biasanya lebih mudah untuk membayangkan bahwa K-Map yang pertama ini terletak di atas K-Map yang kedua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814513" y="2203450"/>
            <a:ext cx="4713287" cy="3816350"/>
            <a:chOff x="1143" y="1162"/>
            <a:chExt cx="2969" cy="2404"/>
          </a:xfrm>
        </p:grpSpPr>
        <p:grpSp>
          <p:nvGrpSpPr>
            <p:cNvPr id="56326" name="Group 5"/>
            <p:cNvGrpSpPr>
              <a:grpSpLocks/>
            </p:cNvGrpSpPr>
            <p:nvPr/>
          </p:nvGrpSpPr>
          <p:grpSpPr bwMode="auto">
            <a:xfrm>
              <a:off x="1428" y="1570"/>
              <a:ext cx="2495" cy="726"/>
              <a:chOff x="3152" y="1344"/>
              <a:chExt cx="2177" cy="1270"/>
            </a:xfrm>
          </p:grpSpPr>
          <p:sp>
            <p:nvSpPr>
              <p:cNvPr id="56369" name="AutoShape 6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0" name="Line 7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1" name="Line 8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2" name="Line 9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3" name="Line 10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4" name="Line 11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5" name="Line 12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7" name="Group 13"/>
            <p:cNvGrpSpPr>
              <a:grpSpLocks/>
            </p:cNvGrpSpPr>
            <p:nvPr/>
          </p:nvGrpSpPr>
          <p:grpSpPr bwMode="auto">
            <a:xfrm>
              <a:off x="1428" y="2840"/>
              <a:ext cx="2495" cy="726"/>
              <a:chOff x="3152" y="1344"/>
              <a:chExt cx="2177" cy="1270"/>
            </a:xfrm>
          </p:grpSpPr>
          <p:sp>
            <p:nvSpPr>
              <p:cNvPr id="56362" name="AutoShape 14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63" name="Line 15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4" name="Line 16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5" name="Line 17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6" name="Line 18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7" name="Line 19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Line 20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8" name="Group 21"/>
            <p:cNvGrpSpPr>
              <a:grpSpLocks/>
            </p:cNvGrpSpPr>
            <p:nvPr/>
          </p:nvGrpSpPr>
          <p:grpSpPr bwMode="auto">
            <a:xfrm>
              <a:off x="1144" y="1162"/>
              <a:ext cx="2676" cy="1094"/>
              <a:chOff x="1144" y="1162"/>
              <a:chExt cx="2676" cy="1094"/>
            </a:xfrm>
          </p:grpSpPr>
          <p:grpSp>
            <p:nvGrpSpPr>
              <p:cNvPr id="56347" name="Group 22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73"/>
                <a:chOff x="2154" y="1352"/>
                <a:chExt cx="1666" cy="173"/>
              </a:xfrm>
            </p:grpSpPr>
            <p:sp>
              <p:nvSpPr>
                <p:cNvPr id="103447" name="Rectangle 23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48" name="Rectangle 24"/>
                <p:cNvSpPr>
                  <a:spLocks noChangeArrowheads="1"/>
                </p:cNvSpPr>
                <p:nvPr/>
              </p:nvSpPr>
              <p:spPr bwMode="auto">
                <a:xfrm>
                  <a:off x="2620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4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50" name="Rectangle 26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6348" name="Group 27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17"/>
                <a:chOff x="1144" y="1539"/>
                <a:chExt cx="731" cy="717"/>
              </a:xfrm>
            </p:grpSpPr>
            <p:sp>
              <p:nvSpPr>
                <p:cNvPr id="103452" name="Rectangle 28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53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54" name="Rectangle 30"/>
                <p:cNvSpPr>
                  <a:spLocks noChangeArrowheads="1"/>
                </p:cNvSpPr>
                <p:nvPr/>
              </p:nvSpPr>
              <p:spPr bwMode="auto">
                <a:xfrm>
                  <a:off x="1305" y="1903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6349" name="Group 32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3457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3458" name="Rectangle 34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56352" name="Line 35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6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3461" name="Rectangle 37"/>
            <p:cNvSpPr>
              <a:spLocks noChangeArrowheads="1"/>
            </p:cNvSpPr>
            <p:nvPr/>
          </p:nvSpPr>
          <p:spPr bwMode="auto">
            <a:xfrm>
              <a:off x="3742" y="1842"/>
              <a:ext cx="3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3462" name="Rectangle 38"/>
            <p:cNvSpPr>
              <a:spLocks noChangeArrowheads="1"/>
            </p:cNvSpPr>
            <p:nvPr/>
          </p:nvSpPr>
          <p:spPr bwMode="auto">
            <a:xfrm>
              <a:off x="3742" y="3113"/>
              <a:ext cx="3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grpSp>
          <p:nvGrpSpPr>
            <p:cNvPr id="56331" name="Group 39"/>
            <p:cNvGrpSpPr>
              <a:grpSpLocks/>
            </p:cNvGrpSpPr>
            <p:nvPr/>
          </p:nvGrpSpPr>
          <p:grpSpPr bwMode="auto">
            <a:xfrm>
              <a:off x="1143" y="2434"/>
              <a:ext cx="2676" cy="1094"/>
              <a:chOff x="1144" y="1162"/>
              <a:chExt cx="2676" cy="1094"/>
            </a:xfrm>
          </p:grpSpPr>
          <p:grpSp>
            <p:nvGrpSpPr>
              <p:cNvPr id="56332" name="Group 40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73"/>
                <a:chOff x="2154" y="1352"/>
                <a:chExt cx="1666" cy="173"/>
              </a:xfrm>
            </p:grpSpPr>
            <p:sp>
              <p:nvSpPr>
                <p:cNvPr id="103465" name="Rectangle 41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66" name="Rectangle 42"/>
                <p:cNvSpPr>
                  <a:spLocks noChangeArrowheads="1"/>
                </p:cNvSpPr>
                <p:nvPr/>
              </p:nvSpPr>
              <p:spPr bwMode="auto">
                <a:xfrm>
                  <a:off x="2620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67" name="Rectangle 43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68" name="Rectangle 44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6333" name="Group 45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17"/>
                <a:chOff x="1144" y="1539"/>
                <a:chExt cx="731" cy="717"/>
              </a:xfrm>
            </p:grpSpPr>
            <p:sp>
              <p:nvSpPr>
                <p:cNvPr id="10347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3471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3472" name="Rectangle 48"/>
                <p:cNvSpPr>
                  <a:spLocks noChangeArrowheads="1"/>
                </p:cNvSpPr>
                <p:nvPr/>
              </p:nvSpPr>
              <p:spPr bwMode="auto">
                <a:xfrm>
                  <a:off x="1305" y="1903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3473" name="Rectangle 49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6334" name="Group 50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3475" name="Rectangle 51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347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56337" name="Line 53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78" name="Rectangle 54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90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10BEB8-D783-492D-BE9E-111A102D54BF}" type="slidenum">
              <a:rPr lang="en-US" smtClean="0"/>
              <a:pPr eaLnBrk="1" hangingPunct="1"/>
              <a:t>53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4200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95288" y="944563"/>
            <a:ext cx="84248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Bagaimana dengan dimensi K-Map untuk 6 Masukan (64 sel) ini? 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/>
        </p:nvGraphicFramePr>
        <p:xfrm>
          <a:off x="2030413" y="1928813"/>
          <a:ext cx="1836737" cy="1819276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503" name="Group 31"/>
          <p:cNvGraphicFramePr>
            <a:graphicFrameLocks noGrp="1"/>
          </p:cNvGraphicFramePr>
          <p:nvPr/>
        </p:nvGraphicFramePr>
        <p:xfrm>
          <a:off x="2046288" y="4568825"/>
          <a:ext cx="1836737" cy="1819276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530" name="Group 58"/>
          <p:cNvGraphicFramePr>
            <a:graphicFrameLocks noGrp="1"/>
          </p:cNvGraphicFramePr>
          <p:nvPr/>
        </p:nvGraphicFramePr>
        <p:xfrm>
          <a:off x="5430838" y="1928813"/>
          <a:ext cx="1836737" cy="1819276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5557" name="Group 85"/>
          <p:cNvGraphicFramePr>
            <a:graphicFrameLocks noGrp="1"/>
          </p:cNvGraphicFramePr>
          <p:nvPr/>
        </p:nvGraphicFramePr>
        <p:xfrm>
          <a:off x="5446713" y="4568825"/>
          <a:ext cx="1836737" cy="1819276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7457" name="Group 112"/>
          <p:cNvGrpSpPr>
            <a:grpSpLocks/>
          </p:cNvGrpSpPr>
          <p:nvPr/>
        </p:nvGrpSpPr>
        <p:grpSpPr bwMode="auto">
          <a:xfrm>
            <a:off x="1331913" y="1376363"/>
            <a:ext cx="3184525" cy="2687637"/>
            <a:chOff x="829" y="572"/>
            <a:chExt cx="2006" cy="1693"/>
          </a:xfrm>
        </p:grpSpPr>
        <p:grpSp>
          <p:nvGrpSpPr>
            <p:cNvPr id="57509" name="Group 113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586" name="Rectangle 114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587" name="Rectangle 115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588" name="Rectangle 116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589" name="Rectangle 117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7510" name="Group 118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591" name="Rectangle 119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592" name="Rectangle 120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593" name="Rectangle 121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594" name="Rectangle 122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595" name="Rectangle 123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596" name="Rectangle 124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57513" name="Line 125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98" name="Rectangle 126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599" name="Rectangle 127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5600" name="Rectangle 128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</p:grpSp>
      <p:grpSp>
        <p:nvGrpSpPr>
          <p:cNvPr id="57458" name="Group 129"/>
          <p:cNvGrpSpPr>
            <a:grpSpLocks/>
          </p:cNvGrpSpPr>
          <p:nvPr/>
        </p:nvGrpSpPr>
        <p:grpSpPr bwMode="auto">
          <a:xfrm>
            <a:off x="4727575" y="1376363"/>
            <a:ext cx="3184525" cy="2687637"/>
            <a:chOff x="829" y="572"/>
            <a:chExt cx="2006" cy="1693"/>
          </a:xfrm>
        </p:grpSpPr>
        <p:grpSp>
          <p:nvGrpSpPr>
            <p:cNvPr id="57493" name="Group 130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603" name="Rectangle 131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04" name="Rectangle 132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05" name="Rectangle 133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06" name="Rectangle 134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7494" name="Group 135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608" name="Rectangle 136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09" name="Rectangle 137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10" name="Rectangle 138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11" name="Rectangle 139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612" name="Rectangle 140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613" name="Rectangle 141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57497" name="Line 142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Rectangle 143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616" name="Rectangle 144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5617" name="Rectangle 145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</p:grpSp>
      <p:grpSp>
        <p:nvGrpSpPr>
          <p:cNvPr id="57459" name="Group 146"/>
          <p:cNvGrpSpPr>
            <a:grpSpLocks/>
          </p:cNvGrpSpPr>
          <p:nvPr/>
        </p:nvGrpSpPr>
        <p:grpSpPr bwMode="auto">
          <a:xfrm>
            <a:off x="4743450" y="4017963"/>
            <a:ext cx="3184525" cy="2687637"/>
            <a:chOff x="829" y="572"/>
            <a:chExt cx="2006" cy="1693"/>
          </a:xfrm>
        </p:grpSpPr>
        <p:grpSp>
          <p:nvGrpSpPr>
            <p:cNvPr id="57477" name="Group 147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620" name="Rectangle 148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21" name="Rectangle 149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22" name="Rectangle 150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23" name="Rectangle 151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7478" name="Group 152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625" name="Rectangle 153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26" name="Rectangle 154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27" name="Rectangle 155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28" name="Rectangle 156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629" name="Rectangle 157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630" name="Rectangle 158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57481" name="Line 159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2" name="Rectangle 160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633" name="Rectangle 161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5634" name="Rectangle 162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</p:grpSp>
      <p:grpSp>
        <p:nvGrpSpPr>
          <p:cNvPr id="57460" name="Group 163"/>
          <p:cNvGrpSpPr>
            <a:grpSpLocks/>
          </p:cNvGrpSpPr>
          <p:nvPr/>
        </p:nvGrpSpPr>
        <p:grpSpPr bwMode="auto">
          <a:xfrm>
            <a:off x="1347788" y="4017963"/>
            <a:ext cx="3184525" cy="2687637"/>
            <a:chOff x="829" y="572"/>
            <a:chExt cx="2006" cy="1693"/>
          </a:xfrm>
        </p:grpSpPr>
        <p:grpSp>
          <p:nvGrpSpPr>
            <p:cNvPr id="57461" name="Group 164"/>
            <p:cNvGrpSpPr>
              <a:grpSpLocks/>
            </p:cNvGrpSpPr>
            <p:nvPr/>
          </p:nvGrpSpPr>
          <p:grpSpPr bwMode="auto">
            <a:xfrm>
              <a:off x="1275" y="732"/>
              <a:ext cx="1128" cy="154"/>
              <a:chOff x="3289" y="981"/>
              <a:chExt cx="1209" cy="138"/>
            </a:xfrm>
          </p:grpSpPr>
          <p:sp>
            <p:nvSpPr>
              <p:cNvPr id="105637" name="Rectangle 165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38" name="Rectangle 166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39" name="Rectangle 167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40" name="Rectangle 168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57462" name="Group 169"/>
            <p:cNvGrpSpPr>
              <a:grpSpLocks/>
            </p:cNvGrpSpPr>
            <p:nvPr/>
          </p:nvGrpSpPr>
          <p:grpSpPr bwMode="auto">
            <a:xfrm>
              <a:off x="987" y="979"/>
              <a:ext cx="237" cy="1041"/>
              <a:chOff x="1520" y="1155"/>
              <a:chExt cx="226" cy="1155"/>
            </a:xfrm>
          </p:grpSpPr>
          <p:sp>
            <p:nvSpPr>
              <p:cNvPr id="105642" name="Rectangle 170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05643" name="Rectangle 171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05644" name="Rectangle 172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05645" name="Rectangle 173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6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05646" name="Rectangle 174"/>
            <p:cNvSpPr>
              <a:spLocks noChangeArrowheads="1"/>
            </p:cNvSpPr>
            <p:nvPr/>
          </p:nvSpPr>
          <p:spPr bwMode="auto">
            <a:xfrm>
              <a:off x="856" y="778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05647" name="Rectangle 175"/>
            <p:cNvSpPr>
              <a:spLocks noChangeArrowheads="1"/>
            </p:cNvSpPr>
            <p:nvPr/>
          </p:nvSpPr>
          <p:spPr bwMode="auto">
            <a:xfrm>
              <a:off x="1122" y="597"/>
              <a:ext cx="2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57465" name="Line 176"/>
            <p:cNvSpPr>
              <a:spLocks noChangeShapeType="1"/>
            </p:cNvSpPr>
            <p:nvPr/>
          </p:nvSpPr>
          <p:spPr bwMode="auto">
            <a:xfrm>
              <a:off x="1052" y="716"/>
              <a:ext cx="217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9" name="Rectangle 177"/>
            <p:cNvSpPr>
              <a:spLocks noChangeArrowheads="1"/>
            </p:cNvSpPr>
            <p:nvPr/>
          </p:nvSpPr>
          <p:spPr bwMode="auto">
            <a:xfrm>
              <a:off x="829" y="572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</a:t>
              </a:r>
            </a:p>
          </p:txBody>
        </p:sp>
        <p:sp>
          <p:nvSpPr>
            <p:cNvPr id="105650" name="Rectangle 178"/>
            <p:cNvSpPr>
              <a:spLocks noChangeArrowheads="1"/>
            </p:cNvSpPr>
            <p:nvPr/>
          </p:nvSpPr>
          <p:spPr bwMode="auto">
            <a:xfrm>
              <a:off x="1655" y="2111"/>
              <a:ext cx="3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5651" name="Rectangle 179"/>
            <p:cNvSpPr>
              <a:spLocks noChangeArrowheads="1"/>
            </p:cNvSpPr>
            <p:nvPr/>
          </p:nvSpPr>
          <p:spPr bwMode="auto">
            <a:xfrm>
              <a:off x="2499" y="1416"/>
              <a:ext cx="3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2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D39E4C-1961-4B25-93C9-515EA0D0C059}" type="slidenum">
              <a:rPr lang="en-US" smtClean="0"/>
              <a:pPr eaLnBrk="1" hangingPunct="1"/>
              <a:t>54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1500"/>
            <a:ext cx="5184775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95288" y="1147763"/>
            <a:ext cx="8424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Apakah dengan menyusun K-Map seperti ini dapat mempermudah membayangkan posisi dari sel-sel ?</a:t>
            </a:r>
            <a:endParaRPr lang="en-US" sz="2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395288" y="2228850"/>
            <a:ext cx="8281987" cy="4248150"/>
            <a:chOff x="249" y="1117"/>
            <a:chExt cx="5217" cy="2676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90" y="1502"/>
              <a:ext cx="2107" cy="685"/>
              <a:chOff x="3152" y="1344"/>
              <a:chExt cx="2177" cy="1270"/>
            </a:xfrm>
          </p:grpSpPr>
          <p:sp>
            <p:nvSpPr>
              <p:cNvPr id="58471" name="AutoShape 6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2" name="Line 7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73" name="Line 8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74" name="Line 9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75" name="Line 10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76" name="Line 11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77" name="Line 12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375" name="Group 13"/>
            <p:cNvGrpSpPr>
              <a:grpSpLocks/>
            </p:cNvGrpSpPr>
            <p:nvPr/>
          </p:nvGrpSpPr>
          <p:grpSpPr bwMode="auto">
            <a:xfrm>
              <a:off x="490" y="2909"/>
              <a:ext cx="2107" cy="685"/>
              <a:chOff x="3152" y="1344"/>
              <a:chExt cx="2177" cy="1270"/>
            </a:xfrm>
          </p:grpSpPr>
          <p:sp>
            <p:nvSpPr>
              <p:cNvPr id="58464" name="AutoShape 14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5" name="Line 15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66" name="Line 16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67" name="Line 17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68" name="Line 18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69" name="Line 19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70" name="Line 20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376" name="Group 21"/>
            <p:cNvGrpSpPr>
              <a:grpSpLocks/>
            </p:cNvGrpSpPr>
            <p:nvPr/>
          </p:nvGrpSpPr>
          <p:grpSpPr bwMode="auto">
            <a:xfrm>
              <a:off x="250" y="1117"/>
              <a:ext cx="2260" cy="1023"/>
              <a:chOff x="1144" y="1162"/>
              <a:chExt cx="2676" cy="1085"/>
            </a:xfrm>
          </p:grpSpPr>
          <p:grpSp>
            <p:nvGrpSpPr>
              <p:cNvPr id="58449" name="Group 22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5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46" name="Rectangle 26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450" name="Group 27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8"/>
                <a:chOff x="1144" y="1539"/>
                <a:chExt cx="731" cy="708"/>
              </a:xfrm>
            </p:grpSpPr>
            <p:sp>
              <p:nvSpPr>
                <p:cNvPr id="107548" name="Rectangle 28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58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49" name="Rectangle 29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58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50" name="Rectangle 30"/>
                <p:cNvSpPr>
                  <a:spLocks noChangeArrowheads="1"/>
                </p:cNvSpPr>
                <p:nvPr/>
              </p:nvSpPr>
              <p:spPr bwMode="auto">
                <a:xfrm>
                  <a:off x="1305" y="1901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51" name="Rectangle 31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451" name="Group 32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5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554" name="Rectangle 34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58454" name="Line 35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56" name="Rectangle 36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7557" name="Rectangle 37"/>
            <p:cNvSpPr>
              <a:spLocks noChangeArrowheads="1"/>
            </p:cNvSpPr>
            <p:nvPr/>
          </p:nvSpPr>
          <p:spPr bwMode="auto">
            <a:xfrm>
              <a:off x="2398" y="1759"/>
              <a:ext cx="3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  <p:sp>
          <p:nvSpPr>
            <p:cNvPr id="107558" name="Rectangle 38"/>
            <p:cNvSpPr>
              <a:spLocks noChangeArrowheads="1"/>
            </p:cNvSpPr>
            <p:nvPr/>
          </p:nvSpPr>
          <p:spPr bwMode="auto">
            <a:xfrm>
              <a:off x="2399" y="3167"/>
              <a:ext cx="4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  <p:grpSp>
          <p:nvGrpSpPr>
            <p:cNvPr id="58379" name="Group 39"/>
            <p:cNvGrpSpPr>
              <a:grpSpLocks/>
            </p:cNvGrpSpPr>
            <p:nvPr/>
          </p:nvGrpSpPr>
          <p:grpSpPr bwMode="auto">
            <a:xfrm>
              <a:off x="249" y="2526"/>
              <a:ext cx="2260" cy="1023"/>
              <a:chOff x="1144" y="1162"/>
              <a:chExt cx="2676" cy="1084"/>
            </a:xfrm>
          </p:grpSpPr>
          <p:grpSp>
            <p:nvGrpSpPr>
              <p:cNvPr id="58434" name="Group 40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561" name="Rectangle 41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62" name="Rectangle 42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63" name="Rectangle 43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64" name="Rectangle 44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435" name="Group 45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7"/>
                <a:chOff x="1144" y="1539"/>
                <a:chExt cx="731" cy="707"/>
              </a:xfrm>
            </p:grpSpPr>
            <p:sp>
              <p:nvSpPr>
                <p:cNvPr id="1075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58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8" y="1724"/>
                  <a:ext cx="258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305" y="1904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436" name="Group 50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57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572" name="Rectangle 52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58439" name="Line 53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74" name="Rectangle 54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grpSp>
          <p:nvGrpSpPr>
            <p:cNvPr id="58380" name="Group 55"/>
            <p:cNvGrpSpPr>
              <a:grpSpLocks/>
            </p:cNvGrpSpPr>
            <p:nvPr/>
          </p:nvGrpSpPr>
          <p:grpSpPr bwMode="auto">
            <a:xfrm>
              <a:off x="3121" y="1502"/>
              <a:ext cx="2107" cy="685"/>
              <a:chOff x="3152" y="1344"/>
              <a:chExt cx="2177" cy="1270"/>
            </a:xfrm>
          </p:grpSpPr>
          <p:sp>
            <p:nvSpPr>
              <p:cNvPr id="58427" name="AutoShape 56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8" name="Line 57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9" name="Line 58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0" name="Line 59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1" name="Line 60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2" name="Line 61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33" name="Line 62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381" name="Group 63"/>
            <p:cNvGrpSpPr>
              <a:grpSpLocks/>
            </p:cNvGrpSpPr>
            <p:nvPr/>
          </p:nvGrpSpPr>
          <p:grpSpPr bwMode="auto">
            <a:xfrm>
              <a:off x="3121" y="2909"/>
              <a:ext cx="2107" cy="685"/>
              <a:chOff x="3152" y="1344"/>
              <a:chExt cx="2177" cy="1270"/>
            </a:xfrm>
          </p:grpSpPr>
          <p:sp>
            <p:nvSpPr>
              <p:cNvPr id="58420" name="AutoShape 64"/>
              <p:cNvSpPr>
                <a:spLocks noChangeArrowheads="1"/>
              </p:cNvSpPr>
              <p:nvPr/>
            </p:nvSpPr>
            <p:spPr bwMode="auto">
              <a:xfrm>
                <a:off x="3152" y="1344"/>
                <a:ext cx="2177" cy="1270"/>
              </a:xfrm>
              <a:prstGeom prst="parallelogram">
                <a:avLst>
                  <a:gd name="adj" fmla="val 4285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1" name="Line 65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2" name="Line 66"/>
              <p:cNvSpPr>
                <a:spLocks noChangeShapeType="1"/>
              </p:cNvSpPr>
              <p:nvPr/>
            </p:nvSpPr>
            <p:spPr bwMode="auto">
              <a:xfrm flipH="1">
                <a:off x="3560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3" name="Line 67"/>
              <p:cNvSpPr>
                <a:spLocks noChangeShapeType="1"/>
              </p:cNvSpPr>
              <p:nvPr/>
            </p:nvSpPr>
            <p:spPr bwMode="auto">
              <a:xfrm flipH="1">
                <a:off x="4377" y="1344"/>
                <a:ext cx="545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4" name="Line 68"/>
              <p:cNvSpPr>
                <a:spLocks noChangeShapeType="1"/>
              </p:cNvSpPr>
              <p:nvPr/>
            </p:nvSpPr>
            <p:spPr bwMode="auto">
              <a:xfrm flipH="1">
                <a:off x="3969" y="1344"/>
                <a:ext cx="544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5" name="Line 69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26" name="Line 70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382" name="Group 71"/>
            <p:cNvGrpSpPr>
              <a:grpSpLocks/>
            </p:cNvGrpSpPr>
            <p:nvPr/>
          </p:nvGrpSpPr>
          <p:grpSpPr bwMode="auto">
            <a:xfrm>
              <a:off x="2881" y="1117"/>
              <a:ext cx="2260" cy="1023"/>
              <a:chOff x="1144" y="1162"/>
              <a:chExt cx="2676" cy="1085"/>
            </a:xfrm>
          </p:grpSpPr>
          <p:grpSp>
            <p:nvGrpSpPr>
              <p:cNvPr id="58405" name="Group 72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593" name="Rectangle 73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595" name="Rectangle 75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5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406" name="Group 77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8"/>
                <a:chOff x="1144" y="1539"/>
                <a:chExt cx="731" cy="708"/>
              </a:xfrm>
            </p:grpSpPr>
            <p:sp>
              <p:nvSpPr>
                <p:cNvPr id="107598" name="Rectangle 78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58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599" name="Rectangle 79"/>
                <p:cNvSpPr>
                  <a:spLocks noChangeArrowheads="1"/>
                </p:cNvSpPr>
                <p:nvPr/>
              </p:nvSpPr>
              <p:spPr bwMode="auto">
                <a:xfrm>
                  <a:off x="1448" y="1722"/>
                  <a:ext cx="258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600" name="Rectangle 80"/>
                <p:cNvSpPr>
                  <a:spLocks noChangeArrowheads="1"/>
                </p:cNvSpPr>
                <p:nvPr/>
              </p:nvSpPr>
              <p:spPr bwMode="auto">
                <a:xfrm>
                  <a:off x="1305" y="1901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601" name="Rectangle 81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407" name="Group 82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603" name="Rectangle 83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604" name="Rectangle 84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58410" name="Line 85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06" name="Rectangle 86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7607" name="Rectangle 87"/>
            <p:cNvSpPr>
              <a:spLocks noChangeArrowheads="1"/>
            </p:cNvSpPr>
            <p:nvPr/>
          </p:nvSpPr>
          <p:spPr bwMode="auto">
            <a:xfrm>
              <a:off x="5029" y="1759"/>
              <a:ext cx="3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0</a:t>
              </a:r>
            </a:p>
          </p:txBody>
        </p:sp>
        <p:sp>
          <p:nvSpPr>
            <p:cNvPr id="107608" name="Rectangle 88"/>
            <p:cNvSpPr>
              <a:spLocks noChangeArrowheads="1"/>
            </p:cNvSpPr>
            <p:nvPr/>
          </p:nvSpPr>
          <p:spPr bwMode="auto">
            <a:xfrm>
              <a:off x="5030" y="3167"/>
              <a:ext cx="4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 = 1</a:t>
              </a:r>
            </a:p>
          </p:txBody>
        </p:sp>
        <p:grpSp>
          <p:nvGrpSpPr>
            <p:cNvPr id="58385" name="Group 89"/>
            <p:cNvGrpSpPr>
              <a:grpSpLocks/>
            </p:cNvGrpSpPr>
            <p:nvPr/>
          </p:nvGrpSpPr>
          <p:grpSpPr bwMode="auto">
            <a:xfrm>
              <a:off x="2880" y="2526"/>
              <a:ext cx="2260" cy="1023"/>
              <a:chOff x="1144" y="1162"/>
              <a:chExt cx="2676" cy="1084"/>
            </a:xfrm>
          </p:grpSpPr>
          <p:grpSp>
            <p:nvGrpSpPr>
              <p:cNvPr id="58390" name="Group 90"/>
              <p:cNvGrpSpPr>
                <a:grpSpLocks/>
              </p:cNvGrpSpPr>
              <p:nvPr/>
            </p:nvGrpSpPr>
            <p:grpSpPr bwMode="auto">
              <a:xfrm>
                <a:off x="2154" y="1352"/>
                <a:ext cx="1666" cy="163"/>
                <a:chOff x="2154" y="1352"/>
                <a:chExt cx="1666" cy="163"/>
              </a:xfrm>
            </p:grpSpPr>
            <p:sp>
              <p:nvSpPr>
                <p:cNvPr id="107611" name="Rectangle 91"/>
                <p:cNvSpPr>
                  <a:spLocks noChangeArrowheads="1"/>
                </p:cNvSpPr>
                <p:nvPr/>
              </p:nvSpPr>
              <p:spPr bwMode="auto">
                <a:xfrm>
                  <a:off x="2154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612" name="Rectangle 92"/>
                <p:cNvSpPr>
                  <a:spLocks noChangeArrowheads="1"/>
                </p:cNvSpPr>
                <p:nvPr/>
              </p:nvSpPr>
              <p:spPr bwMode="auto">
                <a:xfrm>
                  <a:off x="2621" y="1352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613" name="Rectangle 93"/>
                <p:cNvSpPr>
                  <a:spLocks noChangeArrowheads="1"/>
                </p:cNvSpPr>
                <p:nvPr/>
              </p:nvSpPr>
              <p:spPr bwMode="auto">
                <a:xfrm>
                  <a:off x="3073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614" name="Rectangle 94"/>
                <p:cNvSpPr>
                  <a:spLocks noChangeArrowheads="1"/>
                </p:cNvSpPr>
                <p:nvPr/>
              </p:nvSpPr>
              <p:spPr bwMode="auto">
                <a:xfrm>
                  <a:off x="3560" y="135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391" name="Group 95"/>
              <p:cNvGrpSpPr>
                <a:grpSpLocks/>
              </p:cNvGrpSpPr>
              <p:nvPr/>
            </p:nvGrpSpPr>
            <p:grpSpPr bwMode="auto">
              <a:xfrm>
                <a:off x="1144" y="1539"/>
                <a:ext cx="731" cy="707"/>
                <a:chOff x="1144" y="1539"/>
                <a:chExt cx="731" cy="707"/>
              </a:xfrm>
            </p:grpSpPr>
            <p:sp>
              <p:nvSpPr>
                <p:cNvPr id="107616" name="Rectangle 96"/>
                <p:cNvSpPr>
                  <a:spLocks noChangeArrowheads="1"/>
                </p:cNvSpPr>
                <p:nvPr/>
              </p:nvSpPr>
              <p:spPr bwMode="auto">
                <a:xfrm>
                  <a:off x="1615" y="1539"/>
                  <a:ext cx="258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107617" name="Rectangle 97"/>
                <p:cNvSpPr>
                  <a:spLocks noChangeArrowheads="1"/>
                </p:cNvSpPr>
                <p:nvPr/>
              </p:nvSpPr>
              <p:spPr bwMode="auto">
                <a:xfrm>
                  <a:off x="1448" y="1724"/>
                  <a:ext cx="258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107618" name="Rectangle 98"/>
                <p:cNvSpPr>
                  <a:spLocks noChangeArrowheads="1"/>
                </p:cNvSpPr>
                <p:nvPr/>
              </p:nvSpPr>
              <p:spPr bwMode="auto">
                <a:xfrm>
                  <a:off x="1305" y="1904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107619" name="Rectangle 99"/>
                <p:cNvSpPr>
                  <a:spLocks noChangeArrowheads="1"/>
                </p:cNvSpPr>
                <p:nvPr/>
              </p:nvSpPr>
              <p:spPr bwMode="auto">
                <a:xfrm>
                  <a:off x="1144" y="2083"/>
                  <a:ext cx="259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8392" name="Group 100"/>
              <p:cNvGrpSpPr>
                <a:grpSpLocks/>
              </p:cNvGrpSpPr>
              <p:nvPr/>
            </p:nvGrpSpPr>
            <p:grpSpPr bwMode="auto">
              <a:xfrm>
                <a:off x="1474" y="1162"/>
                <a:ext cx="759" cy="405"/>
                <a:chOff x="1474" y="1162"/>
                <a:chExt cx="759" cy="405"/>
              </a:xfrm>
            </p:grpSpPr>
            <p:sp>
              <p:nvSpPr>
                <p:cNvPr id="10762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474" y="1344"/>
                  <a:ext cx="260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076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73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58395" name="Line 103"/>
                <p:cNvSpPr>
                  <a:spLocks noChangeShapeType="1"/>
                </p:cNvSpPr>
                <p:nvPr/>
              </p:nvSpPr>
              <p:spPr bwMode="auto">
                <a:xfrm>
                  <a:off x="1882" y="1344"/>
                  <a:ext cx="177" cy="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24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67" y="1162"/>
                  <a:ext cx="260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600" i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ahoma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107625" name="Rectangle 105"/>
            <p:cNvSpPr>
              <a:spLocks noChangeArrowheads="1"/>
            </p:cNvSpPr>
            <p:nvPr/>
          </p:nvSpPr>
          <p:spPr bwMode="auto">
            <a:xfrm>
              <a:off x="3696" y="3639"/>
              <a:ext cx="4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7626" name="Rectangle 106"/>
            <p:cNvSpPr>
              <a:spLocks noChangeArrowheads="1"/>
            </p:cNvSpPr>
            <p:nvPr/>
          </p:nvSpPr>
          <p:spPr bwMode="auto">
            <a:xfrm>
              <a:off x="1066" y="3639"/>
              <a:ext cx="4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  <p:sp>
          <p:nvSpPr>
            <p:cNvPr id="107627" name="Rectangle 107"/>
            <p:cNvSpPr>
              <a:spLocks noChangeArrowheads="1"/>
            </p:cNvSpPr>
            <p:nvPr/>
          </p:nvSpPr>
          <p:spPr bwMode="auto">
            <a:xfrm>
              <a:off x="3696" y="2233"/>
              <a:ext cx="4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1</a:t>
              </a:r>
            </a:p>
          </p:txBody>
        </p:sp>
        <p:sp>
          <p:nvSpPr>
            <p:cNvPr id="107628" name="Rectangle 108"/>
            <p:cNvSpPr>
              <a:spLocks noChangeArrowheads="1"/>
            </p:cNvSpPr>
            <p:nvPr/>
          </p:nvSpPr>
          <p:spPr bwMode="auto">
            <a:xfrm>
              <a:off x="1066" y="2233"/>
              <a:ext cx="4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i="1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E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30DCC7-1DC0-408A-899B-3A696363D22D}" type="slidenum">
              <a:rPr lang="en-US" smtClean="0"/>
              <a:pPr eaLnBrk="1" hangingPunct="1"/>
              <a:t>55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4363"/>
            <a:ext cx="822960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Keterbatasan K-Map (lanjutan)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27088" y="1622425"/>
            <a:ext cx="77771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penyederhanaan persamaan Keluaran dengan jumlah </a:t>
            </a:r>
            <a:r>
              <a:rPr 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lebih dari 5 buah Masukan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minimisasi dengan K-Map menjadi tidak mudah lagi (sangat bergantung pada kemampuan </a:t>
            </a:r>
            <a:r>
              <a:rPr 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visualisasi konsep ruang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2400" i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jumlah Masukan lebih dari 5 buah digunakan Minimisasi dengan </a:t>
            </a:r>
            <a:r>
              <a:rPr 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metoda Quine Mc Cluskey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di mana penyederhanaan tidak dilakukan secara visual tetapi </a:t>
            </a:r>
            <a:r>
              <a:rPr 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secara numerik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sehingga dapat digunakan untuk penyederhanaan persamaan Keluaran dengan jumlah Masukan “</a:t>
            </a:r>
            <a:r>
              <a:rPr lang="en-US" sz="2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tanpa batas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375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E72F255-7048-46B9-9104-E368B08B31F0}" type="slidenum">
              <a:rPr lang="en-US" smtClean="0"/>
              <a:pPr eaLnBrk="1" hangingPunct="1"/>
              <a:t>56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365250"/>
            <a:ext cx="8640762" cy="122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smtClean="0"/>
              <a:t>	Untuk menyederhanakan penulisan dan mempermudah proses pemetaannya, soal K-Map sering dituliskan dengan menuliskan nilai desimal dari </a:t>
            </a:r>
            <a:r>
              <a:rPr lang="en-US" sz="2200" smtClean="0">
                <a:solidFill>
                  <a:schemeClr val="folHlink"/>
                </a:solidFill>
              </a:rPr>
              <a:t>koordinat</a:t>
            </a:r>
            <a:r>
              <a:rPr lang="en-US" sz="2200" smtClean="0"/>
              <a:t> sel-sel yang ada.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73088"/>
            <a:ext cx="8229600" cy="5762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smtClean="0">
                <a:solidFill>
                  <a:schemeClr val="tx1"/>
                </a:solidFill>
              </a:rPr>
              <a:t>Soal-soal K-Map</a:t>
            </a:r>
          </a:p>
        </p:txBody>
      </p:sp>
      <p:graphicFrame>
        <p:nvGraphicFramePr>
          <p:cNvPr id="111620" name="Group 4"/>
          <p:cNvGraphicFramePr>
            <a:graphicFrameLocks noGrp="1"/>
          </p:cNvGraphicFramePr>
          <p:nvPr/>
        </p:nvGraphicFramePr>
        <p:xfrm>
          <a:off x="1366838" y="3452813"/>
          <a:ext cx="2447925" cy="2449513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72000" marR="108000" marT="36000" marB="360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72000" marR="108000" marT="36000" marB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0448" name="Group 31"/>
          <p:cNvGrpSpPr>
            <a:grpSpLocks/>
          </p:cNvGrpSpPr>
          <p:nvPr/>
        </p:nvGrpSpPr>
        <p:grpSpPr bwMode="auto">
          <a:xfrm>
            <a:off x="468313" y="2679700"/>
            <a:ext cx="3168650" cy="3035300"/>
            <a:chOff x="1702" y="1525"/>
            <a:chExt cx="1735" cy="1605"/>
          </a:xfrm>
        </p:grpSpPr>
        <p:grpSp>
          <p:nvGrpSpPr>
            <p:cNvPr id="60451" name="Group 32"/>
            <p:cNvGrpSpPr>
              <a:grpSpLocks/>
            </p:cNvGrpSpPr>
            <p:nvPr/>
          </p:nvGrpSpPr>
          <p:grpSpPr bwMode="auto">
            <a:xfrm>
              <a:off x="2228" y="1706"/>
              <a:ext cx="1209" cy="145"/>
              <a:chOff x="3289" y="981"/>
              <a:chExt cx="1209" cy="145"/>
            </a:xfrm>
          </p:grpSpPr>
          <p:sp>
            <p:nvSpPr>
              <p:cNvPr id="111649" name="Rectangle 33"/>
              <p:cNvSpPr>
                <a:spLocks noChangeArrowheads="1"/>
              </p:cNvSpPr>
              <p:nvPr/>
            </p:nvSpPr>
            <p:spPr bwMode="auto">
              <a:xfrm>
                <a:off x="3289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11650" name="Rectangle 34"/>
              <p:cNvSpPr>
                <a:spLocks noChangeArrowheads="1"/>
              </p:cNvSpPr>
              <p:nvPr/>
            </p:nvSpPr>
            <p:spPr bwMode="auto">
              <a:xfrm>
                <a:off x="3613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11651" name="Rectangle 35"/>
              <p:cNvSpPr>
                <a:spLocks noChangeArrowheads="1"/>
              </p:cNvSpPr>
              <p:nvPr/>
            </p:nvSpPr>
            <p:spPr bwMode="auto">
              <a:xfrm>
                <a:off x="3944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11652" name="Rectangle 36"/>
              <p:cNvSpPr>
                <a:spLocks noChangeArrowheads="1"/>
              </p:cNvSpPr>
              <p:nvPr/>
            </p:nvSpPr>
            <p:spPr bwMode="auto">
              <a:xfrm>
                <a:off x="4272" y="981"/>
                <a:ext cx="22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60452" name="Group 37"/>
            <p:cNvGrpSpPr>
              <a:grpSpLocks/>
            </p:cNvGrpSpPr>
            <p:nvPr/>
          </p:nvGrpSpPr>
          <p:grpSpPr bwMode="auto">
            <a:xfrm>
              <a:off x="1883" y="2001"/>
              <a:ext cx="226" cy="1129"/>
              <a:chOff x="1520" y="1155"/>
              <a:chExt cx="226" cy="1129"/>
            </a:xfrm>
          </p:grpSpPr>
          <p:sp>
            <p:nvSpPr>
              <p:cNvPr id="111654" name="Rectangle 38"/>
              <p:cNvSpPr>
                <a:spLocks noChangeArrowheads="1"/>
              </p:cNvSpPr>
              <p:nvPr/>
            </p:nvSpPr>
            <p:spPr bwMode="auto">
              <a:xfrm>
                <a:off x="1520" y="1155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11655" name="Rectangle 39"/>
              <p:cNvSpPr>
                <a:spLocks noChangeArrowheads="1"/>
              </p:cNvSpPr>
              <p:nvPr/>
            </p:nvSpPr>
            <p:spPr bwMode="auto">
              <a:xfrm>
                <a:off x="1520" y="1480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11656" name="Rectangle 40"/>
              <p:cNvSpPr>
                <a:spLocks noChangeArrowheads="1"/>
              </p:cNvSpPr>
              <p:nvPr/>
            </p:nvSpPr>
            <p:spPr bwMode="auto">
              <a:xfrm>
                <a:off x="1520" y="1804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11657" name="Rectangle 41"/>
              <p:cNvSpPr>
                <a:spLocks noChangeArrowheads="1"/>
              </p:cNvSpPr>
              <p:nvPr/>
            </p:nvSpPr>
            <p:spPr bwMode="auto">
              <a:xfrm>
                <a:off x="1520" y="2139"/>
                <a:ext cx="226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1747" y="1797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AB</a:t>
              </a:r>
            </a:p>
          </p:txBody>
        </p:sp>
        <p:sp>
          <p:nvSpPr>
            <p:cNvPr id="111659" name="Rectangle 43"/>
            <p:cNvSpPr>
              <a:spLocks noChangeArrowheads="1"/>
            </p:cNvSpPr>
            <p:nvPr/>
          </p:nvSpPr>
          <p:spPr bwMode="auto">
            <a:xfrm>
              <a:off x="2019" y="1571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CD</a:t>
              </a:r>
            </a:p>
          </p:txBody>
        </p:sp>
        <p:sp>
          <p:nvSpPr>
            <p:cNvPr id="60455" name="Line 44"/>
            <p:cNvSpPr>
              <a:spLocks noChangeShapeType="1"/>
            </p:cNvSpPr>
            <p:nvPr/>
          </p:nvSpPr>
          <p:spPr bwMode="auto">
            <a:xfrm>
              <a:off x="1928" y="1707"/>
              <a:ext cx="27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61" name="Rectangle 45"/>
            <p:cNvSpPr>
              <a:spLocks noChangeArrowheads="1"/>
            </p:cNvSpPr>
            <p:nvPr/>
          </p:nvSpPr>
          <p:spPr bwMode="auto">
            <a:xfrm>
              <a:off x="1702" y="1525"/>
              <a:ext cx="22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111662" name="Text Box 46"/>
          <p:cNvSpPr txBox="1">
            <a:spLocks noChangeArrowheads="1"/>
          </p:cNvSpPr>
          <p:nvPr/>
        </p:nvSpPr>
        <p:spPr bwMode="auto">
          <a:xfrm>
            <a:off x="4067175" y="2662238"/>
            <a:ext cx="4752975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</a:t>
            </a:r>
            <a:r>
              <a:rPr 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SOP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(nilai “1” dan “X”):</a:t>
            </a:r>
          </a:p>
          <a:p>
            <a:pPr eaLnBrk="0" hangingPunct="0">
              <a:spcBef>
                <a:spcPct val="25000"/>
              </a:spcBef>
              <a:defRPr/>
            </a:pP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 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(1,3,4,5,9,13,15) + </a:t>
            </a:r>
            <a:r>
              <a:rPr 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(7,8,10)</a:t>
            </a:r>
          </a:p>
          <a:p>
            <a:pPr eaLnBrk="0" hangingPunct="0">
              <a:spcBef>
                <a:spcPct val="10000"/>
              </a:spcBef>
              <a:defRPr/>
            </a:pP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atau</a:t>
            </a:r>
          </a:p>
          <a:p>
            <a:pPr eaLnBrk="0" hangingPunct="0">
              <a:spcBef>
                <a:spcPct val="25000"/>
              </a:spcBef>
              <a:defRPr/>
            </a:pP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(1,3,4,5,9,13,15) + </a:t>
            </a:r>
            <a:r>
              <a:rPr lang="en-US" sz="22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(7,8,10)</a:t>
            </a:r>
          </a:p>
        </p:txBody>
      </p:sp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4140200" y="4462463"/>
            <a:ext cx="4752975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Untuk </a:t>
            </a:r>
            <a:r>
              <a:rPr 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POS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(nilai “0” dan “X”):</a:t>
            </a:r>
          </a:p>
          <a:p>
            <a:pPr eaLnBrk="0" hangingPunct="0">
              <a:spcBef>
                <a:spcPct val="25000"/>
              </a:spcBef>
              <a:defRPr/>
            </a:pP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P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 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(0,2,6,11,12,14) + </a:t>
            </a:r>
            <a:r>
              <a:rPr 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 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(7,8,10)</a:t>
            </a:r>
          </a:p>
          <a:p>
            <a:pPr eaLnBrk="0" hangingPunct="0">
              <a:spcBef>
                <a:spcPct val="10000"/>
              </a:spcBef>
              <a:defRPr/>
            </a:pP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atau</a:t>
            </a:r>
          </a:p>
          <a:p>
            <a:pPr eaLnBrk="0" hangingPunct="0">
              <a:spcBef>
                <a:spcPct val="25000"/>
              </a:spcBef>
              <a:defRPr/>
            </a:pP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= </a:t>
            </a:r>
            <a:r>
              <a:rPr 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(0,2,6,11,12,14) + </a:t>
            </a:r>
            <a:r>
              <a:rPr lang="en-US" sz="2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r>
              <a:rPr lang="en-US" sz="2200" i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(7,8,10)</a:t>
            </a:r>
          </a:p>
        </p:txBody>
      </p:sp>
    </p:spTree>
    <p:extLst>
      <p:ext uri="{BB962C8B-B14F-4D97-AF65-F5344CB8AC3E}">
        <p14:creationId xmlns:p14="http://schemas.microsoft.com/office/powerpoint/2010/main" val="6571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3AA930-66CF-4F4E-960F-A4CCD0FCB63F}" type="slidenum">
              <a:rPr lang="en-US" smtClean="0"/>
              <a:pPr eaLnBrk="1" hangingPunct="1"/>
              <a:t>57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66738"/>
            <a:ext cx="8229600" cy="504825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Soal-soal K-Map (lanjutan)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278188" y="29273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684213" y="2570163"/>
            <a:ext cx="567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3.	T	=	</a:t>
            </a:r>
            <a:r>
              <a:rPr lang="en-US" sz="2000" i="1">
                <a:latin typeface="Symbol" pitchFamily="18" charset="2"/>
              </a:rPr>
              <a:t>S</a:t>
            </a:r>
            <a:r>
              <a:rPr lang="en-US" i="1">
                <a:latin typeface="Tahoma" pitchFamily="34" charset="0"/>
              </a:rPr>
              <a:t> (1,3,4,5,6,7,9,11,14) + d (12, 15)		</a:t>
            </a:r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673100" y="1431925"/>
            <a:ext cx="4756150" cy="366713"/>
            <a:chOff x="456" y="2473"/>
            <a:chExt cx="2996" cy="231"/>
          </a:xfrm>
        </p:grpSpPr>
        <p:sp>
          <p:nvSpPr>
            <p:cNvPr id="61464" name="Rectangle 6"/>
            <p:cNvSpPr>
              <a:spLocks noChangeArrowheads="1"/>
            </p:cNvSpPr>
            <p:nvPr/>
          </p:nvSpPr>
          <p:spPr bwMode="auto">
            <a:xfrm>
              <a:off x="456" y="2473"/>
              <a:ext cx="2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450850" algn="r"/>
                  <a:tab pos="630238" algn="ctr"/>
                  <a:tab pos="900113" algn="l"/>
                </a:tabLst>
              </a:pPr>
              <a:r>
                <a:rPr lang="en-US" i="1">
                  <a:latin typeface="Tahoma" pitchFamily="34" charset="0"/>
                </a:rPr>
                <a:t>1.	T	=	A B C + B C + A B		</a:t>
              </a:r>
            </a:p>
          </p:txBody>
        </p:sp>
        <p:sp>
          <p:nvSpPr>
            <p:cNvPr id="61465" name="Line 7"/>
            <p:cNvSpPr>
              <a:spLocks noChangeShapeType="1"/>
            </p:cNvSpPr>
            <p:nvPr/>
          </p:nvSpPr>
          <p:spPr bwMode="auto">
            <a:xfrm>
              <a:off x="1111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8"/>
            <p:cNvSpPr>
              <a:spLocks noChangeShapeType="1"/>
            </p:cNvSpPr>
            <p:nvPr/>
          </p:nvSpPr>
          <p:spPr bwMode="auto">
            <a:xfrm>
              <a:off x="1247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9"/>
            <p:cNvSpPr>
              <a:spLocks noChangeShapeType="1"/>
            </p:cNvSpPr>
            <p:nvPr/>
          </p:nvSpPr>
          <p:spPr bwMode="auto">
            <a:xfrm>
              <a:off x="1383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0"/>
            <p:cNvSpPr>
              <a:spLocks noChangeShapeType="1"/>
            </p:cNvSpPr>
            <p:nvPr/>
          </p:nvSpPr>
          <p:spPr bwMode="auto">
            <a:xfrm>
              <a:off x="1655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1"/>
            <p:cNvSpPr>
              <a:spLocks noChangeShapeType="1"/>
            </p:cNvSpPr>
            <p:nvPr/>
          </p:nvSpPr>
          <p:spPr bwMode="auto">
            <a:xfrm>
              <a:off x="2063" y="247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47" name="Group 12"/>
          <p:cNvGrpSpPr>
            <a:grpSpLocks/>
          </p:cNvGrpSpPr>
          <p:nvPr/>
        </p:nvGrpSpPr>
        <p:grpSpPr bwMode="auto">
          <a:xfrm>
            <a:off x="673100" y="2008188"/>
            <a:ext cx="5670550" cy="366712"/>
            <a:chOff x="456" y="2156"/>
            <a:chExt cx="3572" cy="231"/>
          </a:xfrm>
        </p:grpSpPr>
        <p:sp>
          <p:nvSpPr>
            <p:cNvPr id="61455" name="Rectangle 13"/>
            <p:cNvSpPr>
              <a:spLocks noChangeArrowheads="1"/>
            </p:cNvSpPr>
            <p:nvPr/>
          </p:nvSpPr>
          <p:spPr bwMode="auto">
            <a:xfrm>
              <a:off x="456" y="2156"/>
              <a:ext cx="3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450850" algn="r"/>
                  <a:tab pos="630238" algn="ctr"/>
                  <a:tab pos="900113" algn="l"/>
                </a:tabLst>
              </a:pPr>
              <a:r>
                <a:rPr lang="en-US" i="1">
                  <a:latin typeface="Tahoma" pitchFamily="34" charset="0"/>
                </a:rPr>
                <a:t>2.	T	=	(C + D) + A C D + A B C + A B C D + A C D	</a:t>
              </a:r>
            </a:p>
          </p:txBody>
        </p:sp>
        <p:sp>
          <p:nvSpPr>
            <p:cNvPr id="61456" name="Line 14"/>
            <p:cNvSpPr>
              <a:spLocks noChangeShapeType="1"/>
            </p:cNvSpPr>
            <p:nvPr/>
          </p:nvSpPr>
          <p:spPr bwMode="auto">
            <a:xfrm>
              <a:off x="1791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15"/>
            <p:cNvSpPr>
              <a:spLocks noChangeShapeType="1"/>
            </p:cNvSpPr>
            <p:nvPr/>
          </p:nvSpPr>
          <p:spPr bwMode="auto">
            <a:xfrm>
              <a:off x="2063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Line 16"/>
            <p:cNvSpPr>
              <a:spLocks noChangeShapeType="1"/>
            </p:cNvSpPr>
            <p:nvPr/>
          </p:nvSpPr>
          <p:spPr bwMode="auto">
            <a:xfrm>
              <a:off x="2471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17"/>
            <p:cNvSpPr>
              <a:spLocks noChangeShapeType="1"/>
            </p:cNvSpPr>
            <p:nvPr/>
          </p:nvSpPr>
          <p:spPr bwMode="auto">
            <a:xfrm>
              <a:off x="2608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18"/>
            <p:cNvSpPr>
              <a:spLocks noChangeShapeType="1"/>
            </p:cNvSpPr>
            <p:nvPr/>
          </p:nvSpPr>
          <p:spPr bwMode="auto">
            <a:xfrm>
              <a:off x="3832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19"/>
            <p:cNvSpPr>
              <a:spLocks noChangeShapeType="1"/>
            </p:cNvSpPr>
            <p:nvPr/>
          </p:nvSpPr>
          <p:spPr bwMode="auto">
            <a:xfrm>
              <a:off x="2880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20"/>
            <p:cNvSpPr>
              <a:spLocks noChangeShapeType="1"/>
            </p:cNvSpPr>
            <p:nvPr/>
          </p:nvSpPr>
          <p:spPr bwMode="auto">
            <a:xfrm>
              <a:off x="3017" y="216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21"/>
            <p:cNvSpPr>
              <a:spLocks noChangeShapeType="1"/>
            </p:cNvSpPr>
            <p:nvPr/>
          </p:nvSpPr>
          <p:spPr bwMode="auto">
            <a:xfrm>
              <a:off x="1156" y="2160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8" name="Rectangle 22"/>
          <p:cNvSpPr>
            <a:spLocks noChangeArrowheads="1"/>
          </p:cNvSpPr>
          <p:nvPr/>
        </p:nvSpPr>
        <p:spPr bwMode="auto">
          <a:xfrm>
            <a:off x="3238500" y="4665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49" name="Rectangle 23"/>
          <p:cNvSpPr>
            <a:spLocks noChangeArrowheads="1"/>
          </p:cNvSpPr>
          <p:nvPr/>
        </p:nvSpPr>
        <p:spPr bwMode="auto">
          <a:xfrm>
            <a:off x="684213" y="4322763"/>
            <a:ext cx="1084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6.	T	=	</a:t>
            </a:r>
          </a:p>
        </p:txBody>
      </p:sp>
      <p:sp>
        <p:nvSpPr>
          <p:cNvPr id="61450" name="Rectangle 24"/>
          <p:cNvSpPr>
            <a:spLocks noChangeArrowheads="1"/>
          </p:cNvSpPr>
          <p:nvPr/>
        </p:nvSpPr>
        <p:spPr bwMode="auto">
          <a:xfrm>
            <a:off x="684213" y="31607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4.	T	=		</a:t>
            </a:r>
          </a:p>
        </p:txBody>
      </p:sp>
      <p:sp>
        <p:nvSpPr>
          <p:cNvPr id="61451" name="Rectangle 25"/>
          <p:cNvSpPr>
            <a:spLocks noChangeArrowheads="1"/>
          </p:cNvSpPr>
          <p:nvPr/>
        </p:nvSpPr>
        <p:spPr bwMode="auto">
          <a:xfrm>
            <a:off x="684213" y="3746500"/>
            <a:ext cx="1084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5.	T	=	</a:t>
            </a:r>
          </a:p>
        </p:txBody>
      </p:sp>
      <p:sp>
        <p:nvSpPr>
          <p:cNvPr id="61452" name="Rectangle 26"/>
          <p:cNvSpPr>
            <a:spLocks noChangeArrowheads="1"/>
          </p:cNvSpPr>
          <p:nvPr/>
        </p:nvSpPr>
        <p:spPr bwMode="auto">
          <a:xfrm>
            <a:off x="665163" y="6034088"/>
            <a:ext cx="1084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9.	T	=	</a:t>
            </a:r>
          </a:p>
        </p:txBody>
      </p:sp>
      <p:sp>
        <p:nvSpPr>
          <p:cNvPr id="61453" name="Rectangle 27"/>
          <p:cNvSpPr>
            <a:spLocks noChangeArrowheads="1"/>
          </p:cNvSpPr>
          <p:nvPr/>
        </p:nvSpPr>
        <p:spPr bwMode="auto">
          <a:xfrm>
            <a:off x="665163" y="487203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7.	T	=		</a:t>
            </a:r>
          </a:p>
        </p:txBody>
      </p:sp>
      <p:sp>
        <p:nvSpPr>
          <p:cNvPr id="61454" name="Rectangle 28"/>
          <p:cNvSpPr>
            <a:spLocks noChangeArrowheads="1"/>
          </p:cNvSpPr>
          <p:nvPr/>
        </p:nvSpPr>
        <p:spPr bwMode="auto">
          <a:xfrm>
            <a:off x="665163" y="5457825"/>
            <a:ext cx="1084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8.	T	=	</a:t>
            </a:r>
          </a:p>
        </p:txBody>
      </p:sp>
    </p:spTree>
    <p:extLst>
      <p:ext uri="{BB962C8B-B14F-4D97-AF65-F5344CB8AC3E}">
        <p14:creationId xmlns:p14="http://schemas.microsoft.com/office/powerpoint/2010/main" val="9148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138F97-F19A-4C35-B946-6A5EAAD8FD60}" type="slidenum">
              <a:rPr lang="en-US" smtClean="0"/>
              <a:pPr eaLnBrk="1" hangingPunct="1"/>
              <a:t>58</a:t>
            </a:fld>
            <a:endParaRPr lang="en-US" smtClean="0"/>
          </a:p>
        </p:txBody>
      </p:sp>
      <p:sp>
        <p:nvSpPr>
          <p:cNvPr id="62467" name="Arc 3"/>
          <p:cNvSpPr>
            <a:spLocks/>
          </p:cNvSpPr>
          <p:nvPr/>
        </p:nvSpPr>
        <p:spPr bwMode="auto">
          <a:xfrm rot="5400000" flipV="1">
            <a:off x="2358232" y="1312069"/>
            <a:ext cx="608012" cy="704850"/>
          </a:xfrm>
          <a:custGeom>
            <a:avLst/>
            <a:gdLst>
              <a:gd name="T0" fmla="*/ 782055 w 21600"/>
              <a:gd name="T1" fmla="*/ 20069220 h 24755"/>
              <a:gd name="T2" fmla="*/ 8022550 w 21600"/>
              <a:gd name="T3" fmla="*/ 0 h 24755"/>
              <a:gd name="T4" fmla="*/ 17114750 w 21600"/>
              <a:gd name="T5" fmla="*/ 14836073 h 24755"/>
              <a:gd name="T6" fmla="*/ 0 60000 65536"/>
              <a:gd name="T7" fmla="*/ 0 60000 65536"/>
              <a:gd name="T8" fmla="*/ 0 60000 65536"/>
              <a:gd name="T9" fmla="*/ 0 w 21600"/>
              <a:gd name="T10" fmla="*/ 0 h 24755"/>
              <a:gd name="T11" fmla="*/ 21600 w 21600"/>
              <a:gd name="T12" fmla="*/ 24755 h 247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755" fill="none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</a:path>
              <a:path w="21600" h="24755" stroke="0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  <a:lnTo>
                  <a:pt x="21600" y="183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Arc 4"/>
          <p:cNvSpPr>
            <a:spLocks/>
          </p:cNvSpPr>
          <p:nvPr/>
        </p:nvSpPr>
        <p:spPr bwMode="auto">
          <a:xfrm rot="-5400000" flipH="1" flipV="1">
            <a:off x="1380331" y="1339057"/>
            <a:ext cx="608013" cy="704850"/>
          </a:xfrm>
          <a:custGeom>
            <a:avLst/>
            <a:gdLst>
              <a:gd name="T0" fmla="*/ 782057 w 21600"/>
              <a:gd name="T1" fmla="*/ 20069220 h 24755"/>
              <a:gd name="T2" fmla="*/ 8022563 w 21600"/>
              <a:gd name="T3" fmla="*/ 0 h 24755"/>
              <a:gd name="T4" fmla="*/ 17114807 w 21600"/>
              <a:gd name="T5" fmla="*/ 14836073 h 24755"/>
              <a:gd name="T6" fmla="*/ 0 60000 65536"/>
              <a:gd name="T7" fmla="*/ 0 60000 65536"/>
              <a:gd name="T8" fmla="*/ 0 60000 65536"/>
              <a:gd name="T9" fmla="*/ 0 w 21600"/>
              <a:gd name="T10" fmla="*/ 0 h 24755"/>
              <a:gd name="T11" fmla="*/ 21600 w 21600"/>
              <a:gd name="T12" fmla="*/ 24755 h 247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755" fill="none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</a:path>
              <a:path w="21600" h="24755" stroke="0" extrusionOk="0">
                <a:moveTo>
                  <a:pt x="987" y="24754"/>
                </a:moveTo>
                <a:cubicBezTo>
                  <a:pt x="332" y="22665"/>
                  <a:pt x="0" y="20489"/>
                  <a:pt x="0" y="18300"/>
                </a:cubicBezTo>
                <a:cubicBezTo>
                  <a:pt x="-1" y="10863"/>
                  <a:pt x="3825" y="3950"/>
                  <a:pt x="10125" y="0"/>
                </a:cubicBezTo>
                <a:lnTo>
                  <a:pt x="21600" y="183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395288" y="563563"/>
            <a:ext cx="8229600" cy="576262"/>
          </a:xfrm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Soal-soal K-Map (lanjutan)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827338" y="2365375"/>
            <a:ext cx="34893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924300" y="1284288"/>
            <a:ext cx="482441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tabLst>
                <a:tab pos="2743200" algn="ctr"/>
              </a:tabLst>
              <a:defRPr/>
            </a:pPr>
            <a:r>
              <a:rPr lang="en-US" sz="2400">
                <a:latin typeface="Tahoma" pitchFamily="34" charset="0"/>
              </a:rPr>
              <a:t>Sebuah ruangan memiliki 4 buah pintu (A, B, C, dan D) dengan susunan engsel seperti gambar di samping. </a:t>
            </a:r>
          </a:p>
          <a:p>
            <a:pPr eaLnBrk="0" hangingPunct="0">
              <a:tabLst>
                <a:tab pos="2743200" algn="ctr"/>
              </a:tabLst>
              <a:defRPr/>
            </a:pPr>
            <a:r>
              <a:rPr lang="en-US" sz="2400">
                <a:latin typeface="Tahoma" pitchFamily="34" charset="0"/>
              </a:rPr>
              <a:t>Di tiap pintu terpasang sensor yang akan memberikan Masukan "1" bila pintu terbuka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>
                <a:latin typeface="Tahoma" pitchFamily="34" charset="0"/>
              </a:rPr>
              <a:t>dan "0" bila pintu tertutup.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468313" y="4270375"/>
            <a:ext cx="84963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tabLst>
                <a:tab pos="2743200" algn="ctr"/>
              </a:tabLst>
              <a:defRPr/>
            </a:pPr>
            <a:r>
              <a:rPr lang="en-US" sz="2400">
                <a:latin typeface="Tahoma" pitchFamily="34" charset="0"/>
              </a:rPr>
              <a:t>Susun Rangkaian digital yang akan memberikan Keluaran "1" bila ada 1, 2, atau 3 buah daun pintu yang terbuka, yang akan menyalakan lampu. </a:t>
            </a:r>
          </a:p>
          <a:p>
            <a:pPr eaLnBrk="0" hangingPunct="0">
              <a:tabLst>
                <a:tab pos="2743200" algn="ctr"/>
              </a:tabLst>
              <a:defRPr/>
            </a:pPr>
            <a:r>
              <a:rPr lang="en-US" sz="2400">
                <a:latin typeface="Tahoma" pitchFamily="34" charset="0"/>
              </a:rPr>
              <a:t>Bila semua pintu tertutup atau semua pintu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sz="2400">
                <a:latin typeface="Tahoma" pitchFamily="34" charset="0"/>
              </a:rPr>
              <a:t>terbuka Keluaran berharga "0" atau lampu padam. </a:t>
            </a:r>
          </a:p>
          <a:p>
            <a:pPr eaLnBrk="0" hangingPunct="0">
              <a:tabLst>
                <a:tab pos="2743200" algn="ctr"/>
              </a:tabLst>
              <a:defRPr/>
            </a:pPr>
            <a:r>
              <a:rPr lang="en-US" sz="2400">
                <a:latin typeface="Tahoma" pitchFamily="34" charset="0"/>
              </a:rPr>
              <a:t>Gunakan K-Map untuk menyederhanakan rangkaian.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539750" y="127793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450850" algn="r"/>
                <a:tab pos="630238" algn="ctr"/>
                <a:tab pos="900113" algn="l"/>
              </a:tabLst>
            </a:pPr>
            <a:r>
              <a:rPr lang="en-US" i="1">
                <a:latin typeface="Tahoma" pitchFamily="34" charset="0"/>
              </a:rPr>
              <a:t>10.</a:t>
            </a:r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1096963" y="2114550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Oval 11"/>
          <p:cNvSpPr>
            <a:spLocks noChangeArrowheads="1"/>
          </p:cNvSpPr>
          <p:nvPr/>
        </p:nvSpPr>
        <p:spPr bwMode="auto">
          <a:xfrm>
            <a:off x="1528763" y="1885950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>
            <a:off x="3132138" y="2116138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Oval 13"/>
          <p:cNvSpPr>
            <a:spLocks noChangeArrowheads="1"/>
          </p:cNvSpPr>
          <p:nvPr/>
        </p:nvSpPr>
        <p:spPr bwMode="auto">
          <a:xfrm>
            <a:off x="2700338" y="1866900"/>
            <a:ext cx="71437" cy="730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Arc 14"/>
          <p:cNvSpPr>
            <a:spLocks/>
          </p:cNvSpPr>
          <p:nvPr/>
        </p:nvSpPr>
        <p:spPr bwMode="auto">
          <a:xfrm rot="-5400000" flipH="1" flipV="1">
            <a:off x="1184275" y="1749426"/>
            <a:ext cx="454025" cy="438150"/>
          </a:xfrm>
          <a:custGeom>
            <a:avLst/>
            <a:gdLst>
              <a:gd name="T0" fmla="*/ 182638 w 23850"/>
              <a:gd name="T1" fmla="*/ 7316415 h 26239"/>
              <a:gd name="T2" fmla="*/ 8643132 w 23850"/>
              <a:gd name="T3" fmla="*/ 32896 h 26239"/>
              <a:gd name="T4" fmla="*/ 7827733 w 23850"/>
              <a:gd name="T5" fmla="*/ 6022889 h 26239"/>
              <a:gd name="T6" fmla="*/ 0 60000 65536"/>
              <a:gd name="T7" fmla="*/ 0 60000 65536"/>
              <a:gd name="T8" fmla="*/ 0 60000 65536"/>
              <a:gd name="T9" fmla="*/ 0 w 23850"/>
              <a:gd name="T10" fmla="*/ 0 h 26239"/>
              <a:gd name="T11" fmla="*/ 23850 w 23850"/>
              <a:gd name="T12" fmla="*/ 26239 h 26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50" h="26239" fill="none" extrusionOk="0">
                <a:moveTo>
                  <a:pt x="504" y="26238"/>
                </a:moveTo>
                <a:cubicBezTo>
                  <a:pt x="168" y="24715"/>
                  <a:pt x="0" y="231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51" y="-1"/>
                  <a:pt x="23102" y="39"/>
                  <a:pt x="23850" y="117"/>
                </a:cubicBezTo>
              </a:path>
              <a:path w="23850" h="26239" stroke="0" extrusionOk="0">
                <a:moveTo>
                  <a:pt x="504" y="26238"/>
                </a:moveTo>
                <a:cubicBezTo>
                  <a:pt x="168" y="24715"/>
                  <a:pt x="0" y="231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351" y="-1"/>
                  <a:pt x="23102" y="39"/>
                  <a:pt x="23850" y="117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Arc 15"/>
          <p:cNvSpPr>
            <a:spLocks/>
          </p:cNvSpPr>
          <p:nvPr/>
        </p:nvSpPr>
        <p:spPr bwMode="auto">
          <a:xfrm rot="5400000" flipV="1">
            <a:off x="2627313" y="1757363"/>
            <a:ext cx="479425" cy="396875"/>
          </a:xfrm>
          <a:custGeom>
            <a:avLst/>
            <a:gdLst>
              <a:gd name="T0" fmla="*/ 49896 w 23512"/>
              <a:gd name="T1" fmla="*/ 6597268 h 23875"/>
              <a:gd name="T2" fmla="*/ 9775787 w 23512"/>
              <a:gd name="T3" fmla="*/ 23488 h 23875"/>
              <a:gd name="T4" fmla="*/ 8980817 w 23512"/>
              <a:gd name="T5" fmla="*/ 5968634 h 23875"/>
              <a:gd name="T6" fmla="*/ 0 60000 65536"/>
              <a:gd name="T7" fmla="*/ 0 60000 65536"/>
              <a:gd name="T8" fmla="*/ 0 60000 65536"/>
              <a:gd name="T9" fmla="*/ 0 w 23512"/>
              <a:gd name="T10" fmla="*/ 0 h 23875"/>
              <a:gd name="T11" fmla="*/ 23512 w 23512"/>
              <a:gd name="T12" fmla="*/ 23875 h 238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12" h="23875" fill="none" extrusionOk="0">
                <a:moveTo>
                  <a:pt x="120" y="23874"/>
                </a:moveTo>
                <a:cubicBezTo>
                  <a:pt x="40" y="23119"/>
                  <a:pt x="0" y="223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238" y="-1"/>
                  <a:pt x="22876" y="28"/>
                  <a:pt x="23512" y="84"/>
                </a:cubicBezTo>
              </a:path>
              <a:path w="23512" h="23875" stroke="0" extrusionOk="0">
                <a:moveTo>
                  <a:pt x="120" y="23874"/>
                </a:moveTo>
                <a:cubicBezTo>
                  <a:pt x="40" y="23119"/>
                  <a:pt x="0" y="2235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238" y="-1"/>
                  <a:pt x="22876" y="28"/>
                  <a:pt x="23512" y="84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AutoShape 35"/>
          <p:cNvSpPr>
            <a:spLocks noChangeAspect="1" noChangeArrowheads="1" noTextEdit="1"/>
          </p:cNvSpPr>
          <p:nvPr/>
        </p:nvSpPr>
        <p:spPr bwMode="auto">
          <a:xfrm>
            <a:off x="611188" y="1428750"/>
            <a:ext cx="30765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37"/>
          <p:cNvSpPr>
            <a:spLocks noChangeShapeType="1"/>
          </p:cNvSpPr>
          <p:nvPr/>
        </p:nvSpPr>
        <p:spPr bwMode="auto">
          <a:xfrm flipV="1">
            <a:off x="1139825" y="2130425"/>
            <a:ext cx="1588" cy="7143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38"/>
          <p:cNvSpPr>
            <a:spLocks noChangeShapeType="1"/>
          </p:cNvSpPr>
          <p:nvPr/>
        </p:nvSpPr>
        <p:spPr bwMode="auto">
          <a:xfrm>
            <a:off x="3159125" y="2130425"/>
            <a:ext cx="1588" cy="7302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Freeform 39"/>
          <p:cNvSpPr>
            <a:spLocks/>
          </p:cNvSpPr>
          <p:nvPr/>
        </p:nvSpPr>
        <p:spPr bwMode="auto">
          <a:xfrm>
            <a:off x="635000" y="2130425"/>
            <a:ext cx="3028950" cy="2032000"/>
          </a:xfrm>
          <a:custGeom>
            <a:avLst/>
            <a:gdLst>
              <a:gd name="T0" fmla="*/ 0 w 3816"/>
              <a:gd name="T1" fmla="*/ 0 h 2560"/>
              <a:gd name="T2" fmla="*/ 0 w 3816"/>
              <a:gd name="T3" fmla="*/ 2032000 h 2560"/>
              <a:gd name="T4" fmla="*/ 3028950 w 3816"/>
              <a:gd name="T5" fmla="*/ 2032000 h 2560"/>
              <a:gd name="T6" fmla="*/ 3028950 w 3816"/>
              <a:gd name="T7" fmla="*/ 0 h 2560"/>
              <a:gd name="T8" fmla="*/ 0 60000 65536"/>
              <a:gd name="T9" fmla="*/ 0 60000 65536"/>
              <a:gd name="T10" fmla="*/ 0 60000 65536"/>
              <a:gd name="T11" fmla="*/ 0 60000 65536"/>
              <a:gd name="T12" fmla="*/ 0 w 3816"/>
              <a:gd name="T13" fmla="*/ 0 h 2560"/>
              <a:gd name="T14" fmla="*/ 3816 w 3816"/>
              <a:gd name="T15" fmla="*/ 2560 h 2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16" h="2560">
                <a:moveTo>
                  <a:pt x="0" y="0"/>
                </a:moveTo>
                <a:lnTo>
                  <a:pt x="0" y="2560"/>
                </a:lnTo>
                <a:lnTo>
                  <a:pt x="3816" y="2560"/>
                </a:lnTo>
                <a:lnTo>
                  <a:pt x="3816" y="0"/>
                </a:lnTo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0"/>
          <p:cNvSpPr>
            <a:spLocks noChangeShapeType="1"/>
          </p:cNvSpPr>
          <p:nvPr/>
        </p:nvSpPr>
        <p:spPr bwMode="auto">
          <a:xfrm>
            <a:off x="635000" y="2130425"/>
            <a:ext cx="5048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1"/>
          <p:cNvSpPr>
            <a:spLocks noChangeShapeType="1"/>
          </p:cNvSpPr>
          <p:nvPr/>
        </p:nvSpPr>
        <p:spPr bwMode="auto">
          <a:xfrm>
            <a:off x="3159125" y="2130425"/>
            <a:ext cx="50482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2"/>
          <p:cNvSpPr>
            <a:spLocks noChangeShapeType="1"/>
          </p:cNvSpPr>
          <p:nvPr/>
        </p:nvSpPr>
        <p:spPr bwMode="auto">
          <a:xfrm flipV="1">
            <a:off x="1573213" y="1481138"/>
            <a:ext cx="215900" cy="430212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3"/>
          <p:cNvSpPr>
            <a:spLocks noChangeShapeType="1"/>
          </p:cNvSpPr>
          <p:nvPr/>
        </p:nvSpPr>
        <p:spPr bwMode="auto">
          <a:xfrm flipV="1">
            <a:off x="1139825" y="1911350"/>
            <a:ext cx="433388" cy="219075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4"/>
          <p:cNvSpPr>
            <a:spLocks noChangeShapeType="1"/>
          </p:cNvSpPr>
          <p:nvPr/>
        </p:nvSpPr>
        <p:spPr bwMode="auto">
          <a:xfrm>
            <a:off x="2725738" y="1912938"/>
            <a:ext cx="433387" cy="217487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5"/>
          <p:cNvSpPr>
            <a:spLocks noChangeShapeType="1"/>
          </p:cNvSpPr>
          <p:nvPr/>
        </p:nvSpPr>
        <p:spPr bwMode="auto">
          <a:xfrm>
            <a:off x="2509838" y="1476375"/>
            <a:ext cx="215900" cy="436563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Freeform 46"/>
          <p:cNvSpPr>
            <a:spLocks/>
          </p:cNvSpPr>
          <p:nvPr/>
        </p:nvSpPr>
        <p:spPr bwMode="auto">
          <a:xfrm>
            <a:off x="708025" y="2203450"/>
            <a:ext cx="2882900" cy="1885950"/>
          </a:xfrm>
          <a:custGeom>
            <a:avLst/>
            <a:gdLst>
              <a:gd name="T0" fmla="*/ 2450544 w 3634"/>
              <a:gd name="T1" fmla="*/ 0 h 2377"/>
              <a:gd name="T2" fmla="*/ 2882900 w 3634"/>
              <a:gd name="T3" fmla="*/ 0 h 2377"/>
              <a:gd name="T4" fmla="*/ 2882900 w 3634"/>
              <a:gd name="T5" fmla="*/ 1885950 h 2377"/>
              <a:gd name="T6" fmla="*/ 0 w 3634"/>
              <a:gd name="T7" fmla="*/ 1885950 h 2377"/>
              <a:gd name="T8" fmla="*/ 0 w 3634"/>
              <a:gd name="T9" fmla="*/ 0 h 2377"/>
              <a:gd name="T10" fmla="*/ 432356 w 3634"/>
              <a:gd name="T11" fmla="*/ 0 h 23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34"/>
              <a:gd name="T19" fmla="*/ 0 h 2377"/>
              <a:gd name="T20" fmla="*/ 3634 w 3634"/>
              <a:gd name="T21" fmla="*/ 2377 h 23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34" h="2377">
                <a:moveTo>
                  <a:pt x="3089" y="0"/>
                </a:moveTo>
                <a:lnTo>
                  <a:pt x="3634" y="0"/>
                </a:lnTo>
                <a:lnTo>
                  <a:pt x="3634" y="2377"/>
                </a:lnTo>
                <a:lnTo>
                  <a:pt x="0" y="2377"/>
                </a:lnTo>
                <a:lnTo>
                  <a:pt x="0" y="0"/>
                </a:lnTo>
                <a:lnTo>
                  <a:pt x="545" y="0"/>
                </a:lnTo>
              </a:path>
            </a:pathLst>
          </a:cu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Rectangle 47"/>
          <p:cNvSpPr>
            <a:spLocks noChangeArrowheads="1"/>
          </p:cNvSpPr>
          <p:nvPr/>
        </p:nvSpPr>
        <p:spPr bwMode="auto">
          <a:xfrm>
            <a:off x="1179513" y="179546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/>
              <a:t>A</a:t>
            </a:r>
            <a:endParaRPr lang="en-US"/>
          </a:p>
        </p:txBody>
      </p:sp>
      <p:sp>
        <p:nvSpPr>
          <p:cNvPr id="62492" name="Rectangle 48"/>
          <p:cNvSpPr>
            <a:spLocks noChangeArrowheads="1"/>
          </p:cNvSpPr>
          <p:nvPr/>
        </p:nvSpPr>
        <p:spPr bwMode="auto">
          <a:xfrm>
            <a:off x="1466850" y="15065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/>
              <a:t>B</a:t>
            </a:r>
            <a:endParaRPr lang="en-US"/>
          </a:p>
        </p:txBody>
      </p:sp>
      <p:sp>
        <p:nvSpPr>
          <p:cNvPr id="62493" name="Rectangle 49"/>
          <p:cNvSpPr>
            <a:spLocks noChangeArrowheads="1"/>
          </p:cNvSpPr>
          <p:nvPr/>
        </p:nvSpPr>
        <p:spPr bwMode="auto">
          <a:xfrm>
            <a:off x="2624138" y="15065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/>
              <a:t>C</a:t>
            </a:r>
            <a:endParaRPr lang="en-US"/>
          </a:p>
        </p:txBody>
      </p:sp>
      <p:sp>
        <p:nvSpPr>
          <p:cNvPr id="62494" name="Rectangle 50"/>
          <p:cNvSpPr>
            <a:spLocks noChangeArrowheads="1"/>
          </p:cNvSpPr>
          <p:nvPr/>
        </p:nvSpPr>
        <p:spPr bwMode="auto">
          <a:xfrm>
            <a:off x="2908300" y="179546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/>
              <a:t>D</a:t>
            </a:r>
            <a:endParaRPr lang="en-US"/>
          </a:p>
        </p:txBody>
      </p:sp>
      <p:sp>
        <p:nvSpPr>
          <p:cNvPr id="62495" name="Freeform 51"/>
          <p:cNvSpPr>
            <a:spLocks/>
          </p:cNvSpPr>
          <p:nvPr/>
        </p:nvSpPr>
        <p:spPr bwMode="auto">
          <a:xfrm>
            <a:off x="635000" y="2130425"/>
            <a:ext cx="3028950" cy="2032000"/>
          </a:xfrm>
          <a:custGeom>
            <a:avLst/>
            <a:gdLst>
              <a:gd name="T0" fmla="*/ 2524125 w 3816"/>
              <a:gd name="T1" fmla="*/ 72231 h 2560"/>
              <a:gd name="T2" fmla="*/ 2524125 w 3816"/>
              <a:gd name="T3" fmla="*/ 0 h 2560"/>
              <a:gd name="T4" fmla="*/ 3028950 w 3816"/>
              <a:gd name="T5" fmla="*/ 0 h 2560"/>
              <a:gd name="T6" fmla="*/ 3028950 w 3816"/>
              <a:gd name="T7" fmla="*/ 2032000 h 2560"/>
              <a:gd name="T8" fmla="*/ 0 w 3816"/>
              <a:gd name="T9" fmla="*/ 2032000 h 2560"/>
              <a:gd name="T10" fmla="*/ 0 w 3816"/>
              <a:gd name="T11" fmla="*/ 0 h 2560"/>
              <a:gd name="T12" fmla="*/ 504825 w 3816"/>
              <a:gd name="T13" fmla="*/ 0 h 2560"/>
              <a:gd name="T14" fmla="*/ 504825 w 3816"/>
              <a:gd name="T15" fmla="*/ 72231 h 2560"/>
              <a:gd name="T16" fmla="*/ 72231 w 3816"/>
              <a:gd name="T17" fmla="*/ 72231 h 2560"/>
              <a:gd name="T18" fmla="*/ 72231 w 3816"/>
              <a:gd name="T19" fmla="*/ 1958975 h 2560"/>
              <a:gd name="T20" fmla="*/ 2956719 w 3816"/>
              <a:gd name="T21" fmla="*/ 1958975 h 2560"/>
              <a:gd name="T22" fmla="*/ 2956719 w 3816"/>
              <a:gd name="T23" fmla="*/ 72231 h 2560"/>
              <a:gd name="T24" fmla="*/ 2524125 w 3816"/>
              <a:gd name="T25" fmla="*/ 72231 h 25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16"/>
              <a:gd name="T40" fmla="*/ 0 h 2560"/>
              <a:gd name="T41" fmla="*/ 3816 w 3816"/>
              <a:gd name="T42" fmla="*/ 2560 h 25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16" h="2560">
                <a:moveTo>
                  <a:pt x="3180" y="91"/>
                </a:moveTo>
                <a:lnTo>
                  <a:pt x="3180" y="0"/>
                </a:lnTo>
                <a:lnTo>
                  <a:pt x="3816" y="0"/>
                </a:lnTo>
                <a:lnTo>
                  <a:pt x="3816" y="2560"/>
                </a:lnTo>
                <a:lnTo>
                  <a:pt x="0" y="2560"/>
                </a:lnTo>
                <a:lnTo>
                  <a:pt x="0" y="0"/>
                </a:lnTo>
                <a:lnTo>
                  <a:pt x="636" y="0"/>
                </a:lnTo>
                <a:lnTo>
                  <a:pt x="636" y="91"/>
                </a:lnTo>
                <a:lnTo>
                  <a:pt x="91" y="91"/>
                </a:lnTo>
                <a:lnTo>
                  <a:pt x="91" y="2468"/>
                </a:lnTo>
                <a:lnTo>
                  <a:pt x="3725" y="2468"/>
                </a:lnTo>
                <a:lnTo>
                  <a:pt x="3725" y="91"/>
                </a:lnTo>
                <a:lnTo>
                  <a:pt x="3180" y="9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6" name="Line 52"/>
          <p:cNvSpPr>
            <a:spLocks noChangeShapeType="1"/>
          </p:cNvSpPr>
          <p:nvPr/>
        </p:nvSpPr>
        <p:spPr bwMode="auto">
          <a:xfrm>
            <a:off x="1139825" y="2203450"/>
            <a:ext cx="20193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53"/>
          <p:cNvSpPr>
            <a:spLocks noChangeShapeType="1"/>
          </p:cNvSpPr>
          <p:nvPr/>
        </p:nvSpPr>
        <p:spPr bwMode="auto">
          <a:xfrm>
            <a:off x="1139825" y="2130425"/>
            <a:ext cx="20193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Kmap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59</a:t>
            </a:fld>
            <a:endParaRPr lang="id-ID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167047"/>
              </p:ext>
            </p:extLst>
          </p:nvPr>
        </p:nvGraphicFramePr>
        <p:xfrm>
          <a:off x="35496" y="1916832"/>
          <a:ext cx="8964023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r:id="rId3" imgW="4889439" imgH="1097280" progId="Visio.Drawing.11">
                  <p:embed/>
                </p:oleObj>
              </mc:Choice>
              <mc:Fallback>
                <p:oleObj r:id="rId3" imgW="4889439" imgH="1097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16832"/>
                        <a:ext cx="8964023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B50B5A7-5743-4704-8FE9-5E15C71BBE40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284288"/>
            <a:ext cx="7705725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Contoh: . . .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 = S1 + S2 + S3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 = </a:t>
            </a:r>
            <a:r>
              <a:rPr lang="en-US" sz="2800" smtClean="0">
                <a:solidFill>
                  <a:schemeClr val="folHlink"/>
                </a:solidFill>
              </a:rPr>
              <a:t>S4</a:t>
            </a:r>
            <a:r>
              <a:rPr lang="en-US" sz="2800" smtClean="0"/>
              <a:t> + S3 			</a:t>
            </a:r>
            <a:r>
              <a:rPr lang="en-US" sz="2800" smtClean="0">
                <a:solidFill>
                  <a:schemeClr val="folHlink"/>
                </a:solidFill>
              </a:rPr>
              <a:t>(S4 = S1 + S2)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400" smtClean="0">
                <a:solidFill>
                  <a:schemeClr val="folHlink"/>
                </a:solidFill>
              </a:rPr>
              <a:t>(sudah tidak dapat disederhanakan lagi)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 = S1 + S2 + S3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 = S1 + </a:t>
            </a:r>
            <a:r>
              <a:rPr lang="en-US" sz="2800" smtClean="0">
                <a:solidFill>
                  <a:schemeClr val="folHlink"/>
                </a:solidFill>
              </a:rPr>
              <a:t>S2 + S2</a:t>
            </a:r>
            <a:r>
              <a:rPr lang="en-US" sz="2800" smtClean="0"/>
              <a:t> + S3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 = </a:t>
            </a:r>
            <a:r>
              <a:rPr lang="en-US" sz="2800" smtClean="0">
                <a:solidFill>
                  <a:schemeClr val="folHlink"/>
                </a:solidFill>
              </a:rPr>
              <a:t>S4</a:t>
            </a:r>
            <a:r>
              <a:rPr lang="en-US" sz="2800" smtClean="0"/>
              <a:t> + </a:t>
            </a:r>
            <a:r>
              <a:rPr lang="en-US" sz="2800" smtClean="0">
                <a:solidFill>
                  <a:schemeClr val="folHlink"/>
                </a:solidFill>
              </a:rPr>
              <a:t>S5</a:t>
            </a:r>
            <a:r>
              <a:rPr lang="en-US" sz="2800" smtClean="0"/>
              <a:t> 			</a:t>
            </a:r>
            <a:r>
              <a:rPr lang="en-US" sz="2800" smtClean="0">
                <a:solidFill>
                  <a:schemeClr val="folHlink"/>
                </a:solidFill>
              </a:rPr>
              <a:t>(S4 = S1 + 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folHlink"/>
                </a:solidFill>
              </a:rPr>
              <a:t>						 S5 = S2 + S3)</a:t>
            </a: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400" smtClean="0">
                <a:solidFill>
                  <a:schemeClr val="folHlink"/>
                </a:solidFill>
              </a:rPr>
              <a:t>Jelas terlihat bahwa bentuk yang kedua akan lebih sederhana daripada yang pertama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636588"/>
            <a:ext cx="8229600" cy="503237"/>
          </a:xfrm>
          <a:noFill/>
        </p:spPr>
        <p:txBody>
          <a:bodyPr/>
          <a:lstStyle/>
          <a:p>
            <a:pPr algn="l" eaLnBrk="1" hangingPunct="1"/>
            <a:r>
              <a:rPr lang="en-US" sz="2400" i="1" smtClean="0">
                <a:solidFill>
                  <a:schemeClr val="hlink"/>
                </a:solidFill>
              </a:rPr>
              <a:t>Ulas balik Aljabar Boole (lanjutan)</a:t>
            </a:r>
          </a:p>
        </p:txBody>
      </p:sp>
    </p:spTree>
    <p:extLst>
      <p:ext uri="{BB962C8B-B14F-4D97-AF65-F5344CB8AC3E}">
        <p14:creationId xmlns:p14="http://schemas.microsoft.com/office/powerpoint/2010/main" val="1142557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Ubahlah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kanonikal</a:t>
            </a:r>
            <a:r>
              <a:rPr lang="en-US" sz="2400" dirty="0"/>
              <a:t>/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lain ( SOP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POS/ POS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SOP),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K-map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pembacaannya</a:t>
            </a:r>
            <a:r>
              <a:rPr lang="en-US" sz="2400" dirty="0"/>
              <a:t>!                      </a:t>
            </a:r>
            <a:endParaRPr lang="en-US" sz="2400" dirty="0" smtClean="0"/>
          </a:p>
          <a:p>
            <a:pPr lvl="0"/>
            <a:r>
              <a:rPr lang="en-US" sz="2400" dirty="0" smtClean="0"/>
              <a:t>F1(A,B,C,D</a:t>
            </a:r>
            <a:r>
              <a:rPr lang="en-US" sz="2400" dirty="0"/>
              <a:t>) = ∑m(0,2,5,6,7,8,10,13) + d(4,11,15)</a:t>
            </a:r>
          </a:p>
          <a:p>
            <a:pPr lvl="0"/>
            <a:r>
              <a:rPr lang="en-US" sz="2400" dirty="0"/>
              <a:t>F2(K,L,M,N) = </a:t>
            </a:r>
            <a:r>
              <a:rPr lang="en-US" sz="2400" dirty="0" smtClean="0"/>
              <a:t>∏M(0,2,5,7,8,10,13)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60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3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40054D-58BC-40F9-96C5-AA9AFF30B5EA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7162" cy="5040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Kesulitan atau ketidak-pastian ini, dapat diatasi dengan menggunakan K-Map sebagai alat bantu minimisasi.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smtClean="0"/>
              <a:t>	Minimisasi dengan Peta Karnough 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smtClean="0"/>
              <a:t>(K-Map, berdasar pada pemetaan) dilakukan secara visual, tanpa harus memilih sekian banyak teorema sebagaimana pada penyederhanaan dengan Aljabar Boole</a:t>
            </a:r>
          </a:p>
        </p:txBody>
      </p:sp>
    </p:spTree>
    <p:extLst>
      <p:ext uri="{BB962C8B-B14F-4D97-AF65-F5344CB8AC3E}">
        <p14:creationId xmlns:p14="http://schemas.microsoft.com/office/powerpoint/2010/main" val="41150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1A4B2D3-20DF-44ED-944E-543F7CD22A3A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6207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smtClean="0"/>
              <a:t>Apakah K-Map itu?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97075"/>
            <a:ext cx="8686800" cy="42513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	</a:t>
            </a:r>
            <a:r>
              <a:rPr lang="en-US" sz="3600" smtClean="0"/>
              <a:t>K-Map adalah suatu Peta </a:t>
            </a:r>
          </a:p>
          <a:p>
            <a:pPr algn="ctr" eaLnBrk="1" hangingPunct="1">
              <a:buFontTx/>
              <a:buNone/>
            </a:pPr>
            <a:r>
              <a:rPr lang="en-US" sz="3600" smtClean="0"/>
              <a:t>	(dilengkapi dengan absis dan ordinat) </a:t>
            </a:r>
          </a:p>
          <a:p>
            <a:pPr algn="ctr" eaLnBrk="1" hangingPunct="1">
              <a:buFontTx/>
              <a:buNone/>
            </a:pPr>
            <a:r>
              <a:rPr lang="en-US" sz="3600" smtClean="0"/>
              <a:t>	yang sebetulnya merupakan perubahan bentuk (modifikasi tampilan) dari</a:t>
            </a:r>
          </a:p>
          <a:p>
            <a:pPr algn="ctr" eaLnBrk="1" hangingPunct="1">
              <a:buFontTx/>
              <a:buNone/>
            </a:pPr>
            <a:r>
              <a:rPr lang="en-US" sz="3600" smtClean="0"/>
              <a:t>	Tabel Kebenaran </a:t>
            </a:r>
          </a:p>
          <a:p>
            <a:pPr algn="ctr" eaLnBrk="1" hangingPunct="1">
              <a:buFontTx/>
              <a:buNone/>
            </a:pPr>
            <a:r>
              <a:rPr lang="en-US" sz="3600" smtClean="0"/>
              <a:t>	(yang terdiri dari baris dan kolom)</a:t>
            </a:r>
          </a:p>
        </p:txBody>
      </p:sp>
    </p:spTree>
    <p:extLst>
      <p:ext uri="{BB962C8B-B14F-4D97-AF65-F5344CB8AC3E}">
        <p14:creationId xmlns:p14="http://schemas.microsoft.com/office/powerpoint/2010/main" val="500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101AA8-FA8F-46ED-9297-22FD0674677F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577850"/>
            <a:ext cx="8229600" cy="719138"/>
          </a:xfrm>
        </p:spPr>
        <p:txBody>
          <a:bodyPr/>
          <a:lstStyle/>
          <a:p>
            <a:pPr algn="l" eaLnBrk="1" hangingPunct="1"/>
            <a:r>
              <a:rPr lang="en-US" sz="3600" smtClean="0"/>
              <a:t>Ulas balik </a:t>
            </a:r>
            <a:r>
              <a:rPr lang="en-US" sz="3600" smtClean="0">
                <a:solidFill>
                  <a:schemeClr val="folHlink"/>
                </a:solidFill>
              </a:rPr>
              <a:t>Tabel Kebenaran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01813"/>
            <a:ext cx="8642350" cy="4751387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Tabel terdiri dari m + n kolom dan 2</a:t>
            </a:r>
            <a:r>
              <a:rPr lang="en-US" sz="1800" smtClean="0"/>
              <a:t> </a:t>
            </a:r>
            <a:r>
              <a:rPr lang="en-US" sz="4000" baseline="30000" smtClean="0"/>
              <a:t>m</a:t>
            </a:r>
            <a:r>
              <a:rPr lang="en-US" smtClean="0"/>
              <a:t> baris, di mana :</a:t>
            </a:r>
          </a:p>
          <a:p>
            <a:pPr marL="1371600" lvl="2" indent="-457200" eaLnBrk="1" hangingPunct="1"/>
            <a:r>
              <a:rPr lang="en-US" sz="2800" smtClean="0"/>
              <a:t>m = jumlah Masukan, dan </a:t>
            </a:r>
          </a:p>
          <a:p>
            <a:pPr marL="1371600" lvl="2" indent="-457200" eaLnBrk="1" hangingPunct="1"/>
            <a:r>
              <a:rPr lang="en-US" sz="2800" smtClean="0"/>
              <a:t>n  = jumlah Keluaran (umumnya 1 kolom)</a:t>
            </a:r>
          </a:p>
          <a:p>
            <a:pPr marL="609600" indent="-609600" eaLnBrk="1" hangingPunct="1"/>
            <a:r>
              <a:rPr lang="en-US" smtClean="0"/>
              <a:t>Tiap baris diisi dengan : </a:t>
            </a:r>
          </a:p>
          <a:p>
            <a:pPr marL="1371600" lvl="2" indent="-457200" eaLnBrk="1" hangingPunct="1"/>
            <a:r>
              <a:rPr lang="en-US" sz="2800" smtClean="0"/>
              <a:t>Semua kombinasi Masukan (di  bawah kolom masukan), dan </a:t>
            </a:r>
            <a:endParaRPr lang="en-US" sz="2800" smtClean="0">
              <a:sym typeface="Symbol" pitchFamily="18" charset="2"/>
            </a:endParaRPr>
          </a:p>
          <a:p>
            <a:pPr marL="1371600" lvl="2" indent="-457200" eaLnBrk="1" hangingPunct="1"/>
            <a:r>
              <a:rPr lang="en-US" sz="2800" smtClean="0"/>
              <a:t>Level Keluaran, (di bawah kolom Keluaran) </a:t>
            </a:r>
          </a:p>
        </p:txBody>
      </p:sp>
    </p:spTree>
    <p:extLst>
      <p:ext uri="{BB962C8B-B14F-4D97-AF65-F5344CB8AC3E}">
        <p14:creationId xmlns:p14="http://schemas.microsoft.com/office/powerpoint/2010/main" val="4457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756</TotalTime>
  <Words>3205</Words>
  <Application>Microsoft Office PowerPoint</Application>
  <PresentationFormat>On-screen Show (4:3)</PresentationFormat>
  <Paragraphs>1323</Paragraphs>
  <Slides>60</Slides>
  <Notes>49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ＭＳ Ｐゴシック</vt:lpstr>
      <vt:lpstr>Arial</vt:lpstr>
      <vt:lpstr>Calibri</vt:lpstr>
      <vt:lpstr>Math A</vt:lpstr>
      <vt:lpstr>Symbol</vt:lpstr>
      <vt:lpstr>Tahoma</vt:lpstr>
      <vt:lpstr>Wingdings</vt:lpstr>
      <vt:lpstr>Theme TekDig</vt:lpstr>
      <vt:lpstr>Документ Microsoft Visio 2003–2010</vt:lpstr>
      <vt:lpstr>PETA KARNOUGH (K-MAP)</vt:lpstr>
      <vt:lpstr>Ulas balik penyederhanaan dengan teorema-teorema Aljabar Boole</vt:lpstr>
      <vt:lpstr>Ulas balik Aljabar Boole (lanjutan)</vt:lpstr>
      <vt:lpstr>Ulas balik Aljabar Boole (lanjutan)</vt:lpstr>
      <vt:lpstr>Ulas balik Aljabar Boole (lanjutan)</vt:lpstr>
      <vt:lpstr>Ulas balik Aljabar Boole (lanjutan)</vt:lpstr>
      <vt:lpstr>PowerPoint Presentation</vt:lpstr>
      <vt:lpstr>Apakah K-Map itu?</vt:lpstr>
      <vt:lpstr>Ulas balik Tabel Kebenaran</vt:lpstr>
      <vt:lpstr>Ulas balik Tabel Kebenaran (lanjutan)</vt:lpstr>
      <vt:lpstr>Pendahuluan</vt:lpstr>
      <vt:lpstr>Pendahuluan (lanjutan)</vt:lpstr>
      <vt:lpstr>Pendahuluan (lanjutan)</vt:lpstr>
      <vt:lpstr>Pendahuluan (lanjutan)</vt:lpstr>
      <vt:lpstr>Pendahuluan (lanjutan)</vt:lpstr>
      <vt:lpstr>Pemetaan pada K-Map</vt:lpstr>
      <vt:lpstr>Pemetaan pada K-Map (lanjutan)</vt:lpstr>
      <vt:lpstr>Pemetaan pada K-Map (lanjutan)</vt:lpstr>
      <vt:lpstr>Pemetaan pada K-Map (lanjutan)</vt:lpstr>
      <vt:lpstr>Penggabungan sel pada K-Map </vt:lpstr>
      <vt:lpstr>Penggabungan sel pada K-Map </vt:lpstr>
      <vt:lpstr>Penggabungan sel … (lanjutan)</vt:lpstr>
      <vt:lpstr>Penggabungan sel … (lanjutan)</vt:lpstr>
      <vt:lpstr>Penggabungan sel … (lanjutan)</vt:lpstr>
      <vt:lpstr>Penggabungan sel … (lanjutan)</vt:lpstr>
      <vt:lpstr>Penggabungan sel … (lanjutan)</vt:lpstr>
      <vt:lpstr>Penggabungan sel … (lanjutan)</vt:lpstr>
      <vt:lpstr>Penggabungan sel … (lanjutan)</vt:lpstr>
      <vt:lpstr>Pemilihan gabungan</vt:lpstr>
      <vt:lpstr>Pemilihan gabungan (lanjutan)</vt:lpstr>
      <vt:lpstr>Permasalahan yang terjadi</vt:lpstr>
      <vt:lpstr>Permasalahan yang terjadi (lanjutan)</vt:lpstr>
      <vt:lpstr>Permasalahan yang terjadi (lanjutan)</vt:lpstr>
      <vt:lpstr>PowerPoint Presentation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Permasalahan yang terjadi (lanjutan)</vt:lpstr>
      <vt:lpstr>"Don’t Care"</vt:lpstr>
      <vt:lpstr>"Don’t Care“  (lanjutan)</vt:lpstr>
      <vt:lpstr>"Don’t Care“  (lanjutan)</vt:lpstr>
      <vt:lpstr>"Don’t Care“  (lanjutan)</vt:lpstr>
      <vt:lpstr>SOP dan POS</vt:lpstr>
      <vt:lpstr>SOP dan POS (lanjutan)</vt:lpstr>
      <vt:lpstr>SOP dan POS (lanjutan)</vt:lpstr>
      <vt:lpstr>Keterbatasan K-Map</vt:lpstr>
      <vt:lpstr>Keterbatasan K-Map (lanjutan)</vt:lpstr>
      <vt:lpstr>Keterbatasan K-Map (lanjutan)</vt:lpstr>
      <vt:lpstr>Keterbatasan K-Map (lanjutan)</vt:lpstr>
      <vt:lpstr>Keterbatasan K-Map (lanjutan)</vt:lpstr>
      <vt:lpstr>Keterbatasan K-Map (lanjutan)</vt:lpstr>
      <vt:lpstr>Keterbatasan K-Map (lanjutan)</vt:lpstr>
      <vt:lpstr>Soal-soal K-Map</vt:lpstr>
      <vt:lpstr>Soal-soal K-Map (lanjutan)</vt:lpstr>
      <vt:lpstr>Soal-soal K-Map (lanjutan)</vt:lpstr>
      <vt:lpstr>Latihan Soal Kmap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RTP</cp:lastModifiedBy>
  <cp:revision>35</cp:revision>
  <dcterms:created xsi:type="dcterms:W3CDTF">2016-08-16T08:15:10Z</dcterms:created>
  <dcterms:modified xsi:type="dcterms:W3CDTF">2019-09-17T10:02:50Z</dcterms:modified>
</cp:coreProperties>
</file>