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9" r:id="rId2"/>
    <p:sldId id="443" r:id="rId3"/>
    <p:sldId id="444" r:id="rId4"/>
    <p:sldId id="445" r:id="rId5"/>
    <p:sldId id="446" r:id="rId6"/>
    <p:sldId id="447" r:id="rId7"/>
    <p:sldId id="448" r:id="rId8"/>
    <p:sldId id="449" r:id="rId9"/>
    <p:sldId id="450" r:id="rId10"/>
    <p:sldId id="451" r:id="rId11"/>
    <p:sldId id="452" r:id="rId12"/>
    <p:sldId id="453" r:id="rId13"/>
    <p:sldId id="458" r:id="rId14"/>
    <p:sldId id="459" r:id="rId15"/>
    <p:sldId id="454" r:id="rId16"/>
    <p:sldId id="455" r:id="rId17"/>
    <p:sldId id="456" r:id="rId18"/>
    <p:sldId id="457" r:id="rId19"/>
    <p:sldId id="463" r:id="rId20"/>
    <p:sldId id="464" r:id="rId21"/>
    <p:sldId id="465" r:id="rId22"/>
    <p:sldId id="466" r:id="rId23"/>
    <p:sldId id="461" r:id="rId24"/>
    <p:sldId id="462" r:id="rId25"/>
    <p:sldId id="467" r:id="rId26"/>
    <p:sldId id="468" r:id="rId2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e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515FB-B3BC-4EFF-A7BF-4803BA26EAA9}" type="datetimeFigureOut">
              <a:rPr lang="id-ID" smtClean="0"/>
              <a:t>21/10/2019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098A7-E9CA-4116-91C3-0ABD569D3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40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19D2B0-2135-452E-8386-F1C01F78F5C9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Carry = Cout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C943783-3BE6-44D1-9794-E1CC72E22661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Prosedur 1 dan 2 lebih dipertegas/ditayangkan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9CC674-A162-4983-8D1A-C233D69355E1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Memperbaiki Gambar (A,B) sejajar dengan Cin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2D87B6-7F03-4044-9037-1FA66DF460AB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Pengertian Mux ??????????????????????????????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C:\Users\X60\Pictures\IMG_0007_21-copy-810x42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3" t="-725" r="25466" b="16217"/>
          <a:stretch/>
        </p:blipFill>
        <p:spPr bwMode="auto">
          <a:xfrm>
            <a:off x="235114" y="2474799"/>
            <a:ext cx="4840942" cy="43495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id-ID" altLang="id-ID" smtClean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 smtClean="0"/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338138" y="404664"/>
            <a:ext cx="6734175" cy="6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id-ID" sz="2000" dirty="0" smtClean="0">
                <a:solidFill>
                  <a:schemeClr val="bg1"/>
                </a:solidFill>
                <a:ea typeface="ＭＳ Ｐゴシック" pitchFamily="34" charset="-128"/>
              </a:rPr>
              <a:t>S</a:t>
            </a:r>
            <a:r>
              <a:rPr lang="id-ID" altLang="id-ID" sz="2000" dirty="0" smtClean="0">
                <a:solidFill>
                  <a:schemeClr val="bg1"/>
                </a:solidFill>
                <a:ea typeface="ＭＳ Ｐゴシック" pitchFamily="34" charset="-128"/>
              </a:rPr>
              <a:t>1</a:t>
            </a:r>
            <a:r>
              <a:rPr lang="en-US" altLang="id-ID" sz="2000" dirty="0" smtClean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altLang="id-ID" sz="2000" dirty="0" err="1" smtClean="0">
                <a:solidFill>
                  <a:schemeClr val="bg1"/>
                </a:solidFill>
                <a:ea typeface="ＭＳ Ｐゴシック" pitchFamily="34" charset="-128"/>
              </a:rPr>
              <a:t>Teknik</a:t>
            </a:r>
            <a:r>
              <a:rPr lang="en-US" altLang="id-ID" sz="2000" baseline="0" dirty="0" smtClean="0">
                <a:solidFill>
                  <a:schemeClr val="bg1"/>
                </a:solidFill>
                <a:ea typeface="ＭＳ Ｐゴシック" pitchFamily="34" charset="-128"/>
              </a:rPr>
              <a:t> Telekomunikasi</a:t>
            </a:r>
            <a:r>
              <a:rPr lang="de-DE" altLang="id-ID" sz="2000" dirty="0" smtClean="0">
                <a:solidFill>
                  <a:schemeClr val="bg1"/>
                </a:solidFill>
                <a:ea typeface="ＭＳ Ｐゴシック" pitchFamily="34" charset="-128"/>
              </a:rPr>
              <a:t/>
            </a:r>
            <a:br>
              <a:rPr lang="de-DE" altLang="id-ID" sz="2000" dirty="0" smtClean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id-ID" altLang="id-ID" sz="2000" dirty="0" smtClean="0">
                <a:solidFill>
                  <a:schemeClr val="bg1"/>
                </a:solidFill>
                <a:ea typeface="ＭＳ Ｐゴシック" pitchFamily="34" charset="-128"/>
              </a:rPr>
              <a:t>Fakultas Teknik Elektro</a:t>
            </a:r>
            <a:endParaRPr lang="de-DE" altLang="id-ID" sz="2000" dirty="0" smtClean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323528" y="2105962"/>
            <a:ext cx="6856413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id-ID" sz="1800" dirty="0" smtClean="0">
                <a:ea typeface="ＭＳ Ｐゴシック" pitchFamily="34" charset="-128"/>
              </a:rPr>
              <a:t>FEH2H3 | 2016/2017</a:t>
            </a:r>
            <a:endParaRPr lang="de-DE" altLang="id-ID" sz="1800" dirty="0" smtClean="0">
              <a:ea typeface="ＭＳ Ｐゴシック" pitchFamily="34" charset="-128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946" y="332656"/>
            <a:ext cx="1712912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8138" y="1155999"/>
            <a:ext cx="6734175" cy="904849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id-ID" dirty="0" smtClean="0"/>
              <a:t>Aljabar Boolean dan Rangkaian Logika</a:t>
            </a:r>
            <a:endParaRPr lang="en-US" dirty="0"/>
          </a:p>
        </p:txBody>
      </p:sp>
      <p:pic>
        <p:nvPicPr>
          <p:cNvPr id="1026" name="Picture 2" descr="C:\Users\X60\Pictures\Boolean_chaos_3nodes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757" y="4005064"/>
            <a:ext cx="2092373" cy="15692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X60\Pictures\logicBG3.gif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1" b="31731"/>
          <a:stretch/>
        </p:blipFill>
        <p:spPr bwMode="auto">
          <a:xfrm>
            <a:off x="7023304" y="4089886"/>
            <a:ext cx="1797168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X60\Pictures\venn-logic1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368" y="2564904"/>
            <a:ext cx="3791784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X60\Pictures\boolean-xy+xz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258" y="5589240"/>
            <a:ext cx="3637206" cy="107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784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 smtClean="0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233300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 smtClean="0"/>
              <a:t>Aljabar Boolean dan Rangkaian Logika|S1 TT</a:t>
            </a:r>
            <a:endParaRPr lang="id-ID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4988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0829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3773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9682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5077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594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0979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3871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 smtClean="0"/>
          </a:p>
        </p:txBody>
      </p:sp>
      <p:pic>
        <p:nvPicPr>
          <p:cNvPr id="9" name="Picture 11" descr="C:\Palugada Team\Tugas Akhir\images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62"/>
          <a:stretch/>
        </p:blipFill>
        <p:spPr bwMode="auto">
          <a:xfrm>
            <a:off x="8361321" y="341313"/>
            <a:ext cx="531159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476672"/>
            <a:ext cx="7904121" cy="94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7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1.w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7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RANGKAIAN KOMBINASIONAL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1555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E01245-94C4-488A-A239-A3853258890F}" type="slidenum">
              <a:rPr lang="en-US"/>
              <a:pPr eaLnBrk="1" hangingPunct="1"/>
              <a:t>10</a:t>
            </a:fld>
            <a:endParaRPr lang="en-US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914400" y="4054475"/>
          <a:ext cx="7543800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6" name="Visio" r:id="rId3" imgW="4225138" imgH="1313993" progId="Visio.Drawing.11">
                  <p:embed/>
                </p:oleObj>
              </mc:Choice>
              <mc:Fallback>
                <p:oleObj name="Visio" r:id="rId3" imgW="4225138" imgH="131399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54475"/>
                        <a:ext cx="7543800" cy="234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3429000" y="549275"/>
          <a:ext cx="3581400" cy="282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7" name="Visio" r:id="rId5" imgW="1553870" imgH="1227734" progId="Visio.Drawing.11">
                  <p:embed/>
                </p:oleObj>
              </mc:Choice>
              <mc:Fallback>
                <p:oleObj name="Visio" r:id="rId5" imgW="1553870" imgH="122773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49275"/>
                        <a:ext cx="3581400" cy="282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304800" y="1844675"/>
            <a:ext cx="340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K-Map dari Tabel Kebenaran :</a:t>
            </a:r>
          </a:p>
        </p:txBody>
      </p:sp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381000" y="3444875"/>
            <a:ext cx="3829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Realisasi dan Simbol Rangkaian :</a:t>
            </a:r>
          </a:p>
        </p:txBody>
      </p:sp>
    </p:spTree>
    <p:extLst>
      <p:ext uri="{BB962C8B-B14F-4D97-AF65-F5344CB8AC3E}">
        <p14:creationId xmlns:p14="http://schemas.microsoft.com/office/powerpoint/2010/main" val="19466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20158CE-D157-4779-B75D-EE0B30A91EEF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228600" y="685800"/>
            <a:ext cx="303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/>
              <a:t>Rangkaian Decoder</a:t>
            </a:r>
          </a:p>
        </p:txBody>
      </p:sp>
      <p:graphicFrame>
        <p:nvGraphicFramePr>
          <p:cNvPr id="16456" name="Group 72"/>
          <p:cNvGraphicFramePr>
            <a:graphicFrameLocks noGrp="1"/>
          </p:cNvGraphicFramePr>
          <p:nvPr/>
        </p:nvGraphicFramePr>
        <p:xfrm>
          <a:off x="228600" y="1828800"/>
          <a:ext cx="5486400" cy="190658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8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1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72" name="Text Box 70"/>
          <p:cNvSpPr txBox="1">
            <a:spLocks noChangeArrowheads="1"/>
          </p:cNvSpPr>
          <p:nvPr/>
        </p:nvSpPr>
        <p:spPr bwMode="auto">
          <a:xfrm>
            <a:off x="304800" y="1371600"/>
            <a:ext cx="2165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Tabel Kebenaran :</a:t>
            </a:r>
          </a:p>
        </p:txBody>
      </p:sp>
      <p:sp>
        <p:nvSpPr>
          <p:cNvPr id="5173" name="Rectangle 99"/>
          <p:cNvSpPr>
            <a:spLocks noChangeArrowheads="1"/>
          </p:cNvSpPr>
          <p:nvPr/>
        </p:nvSpPr>
        <p:spPr bwMode="auto">
          <a:xfrm>
            <a:off x="0" y="2928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98"/>
          <p:cNvGraphicFramePr>
            <a:graphicFrameLocks noChangeAspect="1"/>
          </p:cNvGraphicFramePr>
          <p:nvPr/>
        </p:nvGraphicFramePr>
        <p:xfrm>
          <a:off x="762000" y="4343400"/>
          <a:ext cx="27432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2" name="Visio" r:id="rId3" imgW="1863634" imgH="1362021" progId="Visio.Drawing.11">
                  <p:embed/>
                </p:oleObj>
              </mc:Choice>
              <mc:Fallback>
                <p:oleObj name="Visio" r:id="rId3" imgW="1863634" imgH="136202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343400"/>
                        <a:ext cx="2743200" cy="200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74" name="Group 107"/>
          <p:cNvGrpSpPr>
            <a:grpSpLocks/>
          </p:cNvGrpSpPr>
          <p:nvPr/>
        </p:nvGrpSpPr>
        <p:grpSpPr bwMode="auto">
          <a:xfrm>
            <a:off x="6400800" y="4267200"/>
            <a:ext cx="1746250" cy="1974850"/>
            <a:chOff x="3408" y="2544"/>
            <a:chExt cx="1046" cy="1206"/>
          </a:xfrm>
        </p:grpSpPr>
        <p:graphicFrame>
          <p:nvGraphicFramePr>
            <p:cNvPr id="5123" name="Object 102"/>
            <p:cNvGraphicFramePr>
              <a:graphicFrameLocks noChangeAspect="1"/>
            </p:cNvGraphicFramePr>
            <p:nvPr/>
          </p:nvGraphicFramePr>
          <p:xfrm>
            <a:off x="4032" y="2544"/>
            <a:ext cx="38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63" name="Equation" r:id="rId5" imgW="342751" imgH="253890" progId="Equation.3">
                    <p:embed/>
                  </p:oleObj>
                </mc:Choice>
                <mc:Fallback>
                  <p:oleObj name="Equation" r:id="rId5" imgW="342751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544"/>
                          <a:ext cx="384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" name="Object 101"/>
            <p:cNvGraphicFramePr>
              <a:graphicFrameLocks noChangeAspect="1"/>
            </p:cNvGraphicFramePr>
            <p:nvPr/>
          </p:nvGraphicFramePr>
          <p:xfrm>
            <a:off x="4224" y="2832"/>
            <a:ext cx="23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64" name="Equation" r:id="rId7" imgW="190417" imgH="241195" progId="Equation.3">
                    <p:embed/>
                  </p:oleObj>
                </mc:Choice>
                <mc:Fallback>
                  <p:oleObj name="Equation" r:id="rId7" imgW="19041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832"/>
                          <a:ext cx="23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" name="Object 100"/>
            <p:cNvGraphicFramePr>
              <a:graphicFrameLocks noChangeAspect="1"/>
            </p:cNvGraphicFramePr>
            <p:nvPr/>
          </p:nvGraphicFramePr>
          <p:xfrm>
            <a:off x="4224" y="3168"/>
            <a:ext cx="22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65" name="Equation" r:id="rId9" imgW="203024" imgH="253780" progId="Equation.3">
                    <p:embed/>
                  </p:oleObj>
                </mc:Choice>
                <mc:Fallback>
                  <p:oleObj name="Equation" r:id="rId9" imgW="203024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168"/>
                          <a:ext cx="225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8" name="Rectangle 103"/>
            <p:cNvSpPr>
              <a:spLocks noChangeArrowheads="1"/>
            </p:cNvSpPr>
            <p:nvPr/>
          </p:nvSpPr>
          <p:spPr bwMode="auto">
            <a:xfrm>
              <a:off x="3456" y="2595"/>
              <a:ext cx="66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just"/>
              <a:r>
                <a:rPr lang="en-US" i="1">
                  <a:cs typeface="Times New Roman" pitchFamily="18" charset="0"/>
                </a:rPr>
                <a:t>y</a:t>
              </a:r>
              <a:r>
                <a:rPr lang="en-US" baseline="-30000">
                  <a:cs typeface="Times New Roman" pitchFamily="18" charset="0"/>
                </a:rPr>
                <a:t>0</a:t>
              </a:r>
              <a:r>
                <a:rPr lang="en-US">
                  <a:cs typeface="Times New Roman" pitchFamily="18" charset="0"/>
                </a:rPr>
                <a:t> = En . </a:t>
              </a:r>
              <a:endParaRPr lang="en-US"/>
            </a:p>
          </p:txBody>
        </p:sp>
        <p:sp>
          <p:nvSpPr>
            <p:cNvPr id="5179" name="Rectangle 104"/>
            <p:cNvSpPr>
              <a:spLocks noChangeArrowheads="1"/>
            </p:cNvSpPr>
            <p:nvPr/>
          </p:nvSpPr>
          <p:spPr bwMode="auto">
            <a:xfrm>
              <a:off x="3408" y="2883"/>
              <a:ext cx="81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just"/>
              <a:r>
                <a:rPr lang="en-US" i="1">
                  <a:cs typeface="Times New Roman" pitchFamily="18" charset="0"/>
                </a:rPr>
                <a:t>y</a:t>
              </a:r>
              <a:r>
                <a:rPr lang="en-US" baseline="-30000">
                  <a:cs typeface="Times New Roman" pitchFamily="18" charset="0"/>
                </a:rPr>
                <a:t>1</a:t>
              </a:r>
              <a:r>
                <a:rPr lang="en-US">
                  <a:cs typeface="Times New Roman" pitchFamily="18" charset="0"/>
                </a:rPr>
                <a:t> = En . </a:t>
              </a:r>
              <a:r>
                <a:rPr lang="en-US" i="1"/>
                <a:t>w</a:t>
              </a:r>
              <a:r>
                <a:rPr lang="en-US" baseline="-25000"/>
                <a:t>0</a:t>
              </a:r>
            </a:p>
          </p:txBody>
        </p:sp>
        <p:sp>
          <p:nvSpPr>
            <p:cNvPr id="5180" name="Rectangle 105"/>
            <p:cNvSpPr>
              <a:spLocks noChangeArrowheads="1"/>
            </p:cNvSpPr>
            <p:nvPr/>
          </p:nvSpPr>
          <p:spPr bwMode="auto">
            <a:xfrm>
              <a:off x="3408" y="3077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just"/>
              <a:endParaRPr lang="en-US" sz="1100"/>
            </a:p>
            <a:p>
              <a:pPr algn="just" eaLnBrk="0" hangingPunct="0"/>
              <a:r>
                <a:rPr lang="en-US" i="1">
                  <a:cs typeface="Times New Roman" pitchFamily="18" charset="0"/>
                </a:rPr>
                <a:t>y</a:t>
              </a:r>
              <a:r>
                <a:rPr lang="en-US" baseline="-30000">
                  <a:cs typeface="Times New Roman" pitchFamily="18" charset="0"/>
                </a:rPr>
                <a:t>2</a:t>
              </a:r>
              <a:r>
                <a:rPr lang="en-US">
                  <a:cs typeface="Times New Roman" pitchFamily="18" charset="0"/>
                </a:rPr>
                <a:t> = En . </a:t>
              </a:r>
              <a:r>
                <a:rPr lang="en-US" i="1">
                  <a:cs typeface="Times New Roman" pitchFamily="18" charset="0"/>
                </a:rPr>
                <a:t>w</a:t>
              </a:r>
              <a:r>
                <a:rPr lang="en-US" baseline="-30000">
                  <a:cs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5181" name="Rectangle 106"/>
            <p:cNvSpPr>
              <a:spLocks noChangeArrowheads="1"/>
            </p:cNvSpPr>
            <p:nvPr/>
          </p:nvSpPr>
          <p:spPr bwMode="auto">
            <a:xfrm>
              <a:off x="3408" y="3526"/>
              <a:ext cx="1041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just"/>
              <a:r>
                <a:rPr lang="en-US" i="1">
                  <a:cs typeface="Times New Roman" pitchFamily="18" charset="0"/>
                </a:rPr>
                <a:t>y</a:t>
              </a:r>
              <a:r>
                <a:rPr lang="en-US" baseline="-30000">
                  <a:cs typeface="Times New Roman" pitchFamily="18" charset="0"/>
                </a:rPr>
                <a:t>3</a:t>
              </a:r>
              <a:r>
                <a:rPr lang="en-US">
                  <a:cs typeface="Times New Roman" pitchFamily="18" charset="0"/>
                </a:rPr>
                <a:t> = En . </a:t>
              </a:r>
              <a:r>
                <a:rPr lang="en-US" i="1">
                  <a:cs typeface="Times New Roman" pitchFamily="18" charset="0"/>
                </a:rPr>
                <a:t>w</a:t>
              </a:r>
              <a:r>
                <a:rPr lang="en-US" baseline="-30000">
                  <a:cs typeface="Times New Roman" pitchFamily="18" charset="0"/>
                </a:rPr>
                <a:t>1</a:t>
              </a:r>
              <a:r>
                <a:rPr lang="en-US">
                  <a:cs typeface="Times New Roman" pitchFamily="18" charset="0"/>
                </a:rPr>
                <a:t>. </a:t>
              </a:r>
              <a:r>
                <a:rPr lang="en-US" i="1">
                  <a:cs typeface="Times New Roman" pitchFamily="18" charset="0"/>
                </a:rPr>
                <a:t>w</a:t>
              </a:r>
              <a:r>
                <a:rPr lang="en-US" baseline="-30000">
                  <a:cs typeface="Times New Roman" pitchFamily="18" charset="0"/>
                </a:rPr>
                <a:t>2</a:t>
              </a:r>
              <a:endParaRPr lang="en-US"/>
            </a:p>
          </p:txBody>
        </p:sp>
      </p:grpSp>
      <p:sp>
        <p:nvSpPr>
          <p:cNvPr id="5175" name="Text Box 108"/>
          <p:cNvSpPr txBox="1">
            <a:spLocks noChangeArrowheads="1"/>
          </p:cNvSpPr>
          <p:nvPr/>
        </p:nvSpPr>
        <p:spPr bwMode="auto">
          <a:xfrm>
            <a:off x="746125" y="3922713"/>
            <a:ext cx="2774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Diagram Blok Decoder :</a:t>
            </a:r>
          </a:p>
        </p:txBody>
      </p:sp>
      <p:sp>
        <p:nvSpPr>
          <p:cNvPr id="5176" name="Text Box 109"/>
          <p:cNvSpPr txBox="1">
            <a:spLocks noChangeArrowheads="1"/>
          </p:cNvSpPr>
          <p:nvPr/>
        </p:nvSpPr>
        <p:spPr bwMode="auto">
          <a:xfrm>
            <a:off x="4114800" y="3886200"/>
            <a:ext cx="2914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Persamaan Berdasarkan </a:t>
            </a:r>
          </a:p>
          <a:p>
            <a:pPr eaLnBrk="1" hangingPunct="1"/>
            <a:r>
              <a:rPr lang="en-US" b="1"/>
              <a:t>Tabel Kebenaran :</a:t>
            </a:r>
          </a:p>
        </p:txBody>
      </p:sp>
      <p:sp>
        <p:nvSpPr>
          <p:cNvPr id="5177" name="TextBox 62"/>
          <p:cNvSpPr txBox="1">
            <a:spLocks noChangeArrowheads="1"/>
          </p:cNvSpPr>
          <p:nvPr/>
        </p:nvSpPr>
        <p:spPr bwMode="auto">
          <a:xfrm>
            <a:off x="3505200" y="533400"/>
            <a:ext cx="5638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/>
              <a:t>Dekoder biner merupakan rangkaian logika yang </a:t>
            </a:r>
            <a:r>
              <a:rPr lang="en-US" sz="1600" b="1"/>
              <a:t>mempunyai n masukan dan 2</a:t>
            </a:r>
            <a:r>
              <a:rPr lang="en-US" sz="1600" b="1" baseline="30000"/>
              <a:t>n</a:t>
            </a:r>
            <a:r>
              <a:rPr lang="en-US" sz="1600" b="1"/>
              <a:t> keluaran.</a:t>
            </a:r>
            <a:r>
              <a:rPr lang="en-US" sz="1600"/>
              <a:t> </a:t>
            </a:r>
            <a:r>
              <a:rPr lang="en-US" sz="1600" b="1"/>
              <a:t>Pada t tertentu hanya sebuah keluaran yang akan bernilai logika ’1’ dan setiap keluaran merupakan hasil sebuah kombinasi masukan tertentu.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76614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4D438D-A16C-440C-BE03-BA70AF5DAB43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590800" y="1524000"/>
          <a:ext cx="4408488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3" name="Visio" r:id="rId3" imgW="2835859" imgH="3134389" progId="Visio.Drawing.11">
                  <p:embed/>
                </p:oleObj>
              </mc:Choice>
              <mc:Fallback>
                <p:oleObj name="Visio" r:id="rId3" imgW="2835859" imgH="313438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524000"/>
                        <a:ext cx="4408488" cy="487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609600" y="914400"/>
            <a:ext cx="3727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/>
              <a:t>Rangkaian Realisasi Decoder</a:t>
            </a:r>
          </a:p>
        </p:txBody>
      </p:sp>
    </p:spTree>
    <p:extLst>
      <p:ext uri="{BB962C8B-B14F-4D97-AF65-F5344CB8AC3E}">
        <p14:creationId xmlns:p14="http://schemas.microsoft.com/office/powerpoint/2010/main" val="2791608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476671"/>
            <a:ext cx="7904121" cy="939483"/>
          </a:xfrm>
        </p:spPr>
        <p:txBody>
          <a:bodyPr>
            <a:normAutofit/>
          </a:bodyPr>
          <a:lstStyle/>
          <a:p>
            <a:r>
              <a:rPr lang="en-US" dirty="0" smtClean="0"/>
              <a:t>Code Converter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487119"/>
            <a:ext cx="8229600" cy="1365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Salah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converter yang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decoder BCD-to-7-segment. </a:t>
            </a:r>
            <a:r>
              <a:rPr lang="en-US" sz="2000" dirty="0" err="1"/>
              <a:t>Kode</a:t>
            </a:r>
            <a:r>
              <a:rPr lang="en-US" sz="2000" dirty="0"/>
              <a:t> converter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mengkonversikan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digit BCD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dibaca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media display. Media display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LED-7-segment </a:t>
            </a:r>
            <a:r>
              <a:rPr lang="en-US" sz="2000" dirty="0" err="1"/>
              <a:t>nya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t>13</a:t>
            </a:fld>
            <a:endParaRPr lang="id-ID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109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33525" y="36641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392300"/>
              </p:ext>
            </p:extLst>
          </p:nvPr>
        </p:nvGraphicFramePr>
        <p:xfrm>
          <a:off x="1115616" y="3171787"/>
          <a:ext cx="2865784" cy="211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9" name="Visio" r:id="rId3" imgW="2046514" imgH="1522258" progId="Visio.Drawing.11">
                  <p:embed/>
                </p:oleObj>
              </mc:Choice>
              <mc:Fallback>
                <p:oleObj name="Visio" r:id="rId3" imgW="2046514" imgH="152225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171787"/>
                        <a:ext cx="2865784" cy="2118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796136" y="322335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790472"/>
              </p:ext>
            </p:extLst>
          </p:nvPr>
        </p:nvGraphicFramePr>
        <p:xfrm>
          <a:off x="5796136" y="2996952"/>
          <a:ext cx="1584110" cy="2221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0" name="Visio" r:id="rId5" imgW="824179" imgH="1147790" progId="Visio.Drawing.11">
                  <p:embed/>
                </p:oleObj>
              </mc:Choice>
              <mc:Fallback>
                <p:oleObj name="Visio" r:id="rId5" imgW="824179" imgH="114779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2996952"/>
                        <a:ext cx="1584110" cy="22218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3817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d-ID" smtClean="0"/>
              <a:t>Aljabar Boolean dan Rangkaian Logika|S1 TT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t>14</a:t>
            </a:fld>
            <a:endParaRPr lang="id-ID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309988"/>
              </p:ext>
            </p:extLst>
          </p:nvPr>
        </p:nvGraphicFramePr>
        <p:xfrm>
          <a:off x="1979712" y="2132851"/>
          <a:ext cx="4968556" cy="388843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451291">
                  <a:extLst>
                    <a:ext uri="{9D8B030D-6E8A-4147-A177-3AD203B41FA5}">
                      <a16:colId xmlns:a16="http://schemas.microsoft.com/office/drawing/2014/main" val="3371691324"/>
                    </a:ext>
                  </a:extLst>
                </a:gridCol>
                <a:gridCol w="451291">
                  <a:extLst>
                    <a:ext uri="{9D8B030D-6E8A-4147-A177-3AD203B41FA5}">
                      <a16:colId xmlns:a16="http://schemas.microsoft.com/office/drawing/2014/main" val="3678145565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1581272349"/>
                    </a:ext>
                  </a:extLst>
                </a:gridCol>
                <a:gridCol w="451291">
                  <a:extLst>
                    <a:ext uri="{9D8B030D-6E8A-4147-A177-3AD203B41FA5}">
                      <a16:colId xmlns:a16="http://schemas.microsoft.com/office/drawing/2014/main" val="134773714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62223490"/>
                    </a:ext>
                  </a:extLst>
                </a:gridCol>
                <a:gridCol w="451291">
                  <a:extLst>
                    <a:ext uri="{9D8B030D-6E8A-4147-A177-3AD203B41FA5}">
                      <a16:colId xmlns:a16="http://schemas.microsoft.com/office/drawing/2014/main" val="1671637560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353316975"/>
                    </a:ext>
                  </a:extLst>
                </a:gridCol>
                <a:gridCol w="451291">
                  <a:extLst>
                    <a:ext uri="{9D8B030D-6E8A-4147-A177-3AD203B41FA5}">
                      <a16:colId xmlns:a16="http://schemas.microsoft.com/office/drawing/2014/main" val="388475696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3357365561"/>
                    </a:ext>
                  </a:extLst>
                </a:gridCol>
                <a:gridCol w="451291">
                  <a:extLst>
                    <a:ext uri="{9D8B030D-6E8A-4147-A177-3AD203B41FA5}">
                      <a16:colId xmlns:a16="http://schemas.microsoft.com/office/drawing/2014/main" val="465964608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166403374"/>
                    </a:ext>
                  </a:extLst>
                </a:gridCol>
              </a:tblGrid>
              <a:tr h="3534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w</a:t>
                      </a:r>
                      <a:r>
                        <a:rPr lang="en-US" sz="1800" b="1" baseline="-25000" dirty="0">
                          <a:effectLst/>
                        </a:rPr>
                        <a:t>3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w</a:t>
                      </a:r>
                      <a:r>
                        <a:rPr lang="en-US" sz="1800" b="1" baseline="-25000">
                          <a:effectLst/>
                        </a:rPr>
                        <a:t>2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w</a:t>
                      </a:r>
                      <a:r>
                        <a:rPr lang="en-US" sz="1800" b="1" baseline="-25000">
                          <a:effectLst/>
                        </a:rPr>
                        <a:t>1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w</a:t>
                      </a:r>
                      <a:r>
                        <a:rPr lang="en-US" sz="1800" b="1" baseline="-25000">
                          <a:effectLst/>
                        </a:rPr>
                        <a:t>0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a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b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c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d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e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f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g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058909"/>
                  </a:ext>
                </a:extLst>
              </a:tr>
              <a:tr h="3534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0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0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0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0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221931"/>
                  </a:ext>
                </a:extLst>
              </a:tr>
              <a:tr h="3534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0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0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0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1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397414"/>
                  </a:ext>
                </a:extLst>
              </a:tr>
              <a:tr h="3534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0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0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1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0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6898575"/>
                  </a:ext>
                </a:extLst>
              </a:tr>
              <a:tr h="3534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0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0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1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1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7774368"/>
                  </a:ext>
                </a:extLst>
              </a:tr>
              <a:tr h="3534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0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1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0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0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6945635"/>
                  </a:ext>
                </a:extLst>
              </a:tr>
              <a:tr h="3534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0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1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0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1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6263075"/>
                  </a:ext>
                </a:extLst>
              </a:tr>
              <a:tr h="3534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0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1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1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0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2173692"/>
                  </a:ext>
                </a:extLst>
              </a:tr>
              <a:tr h="3534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0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1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1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1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3687501"/>
                  </a:ext>
                </a:extLst>
              </a:tr>
              <a:tr h="3534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1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0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0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0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1453894"/>
                  </a:ext>
                </a:extLst>
              </a:tr>
              <a:tr h="3534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1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0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0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1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0611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416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9B1CF90-2200-41CE-A248-AB979F4F5AB5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762000" y="609600"/>
            <a:ext cx="7683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Contoh Kasus : </a:t>
            </a:r>
            <a:r>
              <a:rPr lang="pt-BR" sz="2400" b="1" i="1"/>
              <a:t>Saklar Pengontrol Cahaya Ruangan</a:t>
            </a:r>
            <a:endParaRPr lang="en-US" sz="2400" b="1" i="1"/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381000" y="1371600"/>
            <a:ext cx="853440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/>
              <a:t>Suatu ruangan yang memiliki 3 buah pintu dan pada </a:t>
            </a:r>
          </a:p>
          <a:p>
            <a:pPr eaLnBrk="1" hangingPunct="1"/>
            <a:r>
              <a:rPr lang="pt-BR" sz="2400"/>
              <a:t>setiap pintu terdapat saklar yang mengontrol cahaya </a:t>
            </a:r>
          </a:p>
          <a:p>
            <a:pPr eaLnBrk="1" hangingPunct="1"/>
            <a:r>
              <a:rPr lang="pt-BR" sz="2400"/>
              <a:t>pada ruangan. Kondisi hidup atau matinya lampu tergantung </a:t>
            </a:r>
          </a:p>
          <a:p>
            <a:pPr eaLnBrk="1" hangingPunct="1"/>
            <a:r>
              <a:rPr lang="pt-BR" sz="2400"/>
              <a:t>pada kombinasi hubungan ketiga saklar. Lampu akan menyala </a:t>
            </a:r>
          </a:p>
          <a:p>
            <a:pPr eaLnBrk="1" hangingPunct="1"/>
            <a:r>
              <a:rPr lang="pt-BR" sz="2400"/>
              <a:t>jika salah satu atau seluruh saklar dalam kondisi on. Sedangkan </a:t>
            </a:r>
          </a:p>
          <a:p>
            <a:pPr eaLnBrk="1" hangingPunct="1"/>
            <a:r>
              <a:rPr lang="pt-BR" sz="2400"/>
              <a:t>lampu akan padam jika tidak ada saklar yang on atau terdapat </a:t>
            </a:r>
          </a:p>
          <a:p>
            <a:pPr eaLnBrk="1" hangingPunct="1"/>
            <a:r>
              <a:rPr lang="pt-BR" sz="2400"/>
              <a:t>dua diantara tiga saklar dalam kondisi on. Jika ketiga saklar </a:t>
            </a:r>
          </a:p>
          <a:p>
            <a:pPr eaLnBrk="1" hangingPunct="1"/>
            <a:r>
              <a:rPr lang="pt-BR" sz="2400"/>
              <a:t>dinyatakan sebagai </a:t>
            </a:r>
            <a:r>
              <a:rPr lang="pt-BR" sz="2400" i="1"/>
              <a:t>x</a:t>
            </a:r>
            <a:r>
              <a:rPr lang="pt-BR" sz="2400"/>
              <a:t>1, </a:t>
            </a:r>
            <a:r>
              <a:rPr lang="pt-BR" sz="2400" i="1"/>
              <a:t>x</a:t>
            </a:r>
            <a:r>
              <a:rPr lang="pt-BR" sz="2400"/>
              <a:t>2, dan </a:t>
            </a:r>
            <a:r>
              <a:rPr lang="pt-BR" sz="2400" i="1"/>
              <a:t>x</a:t>
            </a:r>
            <a:r>
              <a:rPr lang="pt-BR" sz="2400"/>
              <a:t>3 dengan kondisi saklar </a:t>
            </a:r>
          </a:p>
          <a:p>
            <a:pPr eaLnBrk="1" hangingPunct="1"/>
            <a:r>
              <a:rPr lang="pt-BR" sz="2400"/>
              <a:t>on = level logika ‘1’ serta off = level logika ‘0’</a:t>
            </a:r>
            <a:r>
              <a:rPr 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47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180338D-E9BE-4046-B00D-CA41BFD4CFC7}" type="slidenum">
              <a:rPr lang="en-US"/>
              <a:pPr eaLnBrk="1" hangingPunct="1"/>
              <a:t>16</a:t>
            </a:fld>
            <a:endParaRPr lang="en-US"/>
          </a:p>
        </p:txBody>
      </p:sp>
      <p:graphicFrame>
        <p:nvGraphicFramePr>
          <p:cNvPr id="18669" name="Group 237"/>
          <p:cNvGraphicFramePr>
            <a:graphicFrameLocks noGrp="1"/>
          </p:cNvGraphicFramePr>
          <p:nvPr/>
        </p:nvGraphicFramePr>
        <p:xfrm>
          <a:off x="2590800" y="1600200"/>
          <a:ext cx="3886200" cy="4191001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sv-SE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sv-S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sv-SE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sv-S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sv-SE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sv-S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f(x</a:t>
                      </a:r>
                      <a:r>
                        <a:rPr kumimoji="0" lang="sv-SE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sv-S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kumimoji="0" lang="sv-SE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sv-SE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sv-S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kumimoji="0" lang="sv-SE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sv-SE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sv-S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sv-S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463" name="Text Box 251"/>
          <p:cNvSpPr txBox="1">
            <a:spLocks noChangeArrowheads="1"/>
          </p:cNvSpPr>
          <p:nvPr/>
        </p:nvSpPr>
        <p:spPr bwMode="auto">
          <a:xfrm>
            <a:off x="1981200" y="914400"/>
            <a:ext cx="5099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Tabel Kebenaran Berdasarkan Ilustrasi Soal :</a:t>
            </a:r>
          </a:p>
        </p:txBody>
      </p:sp>
    </p:spTree>
    <p:extLst>
      <p:ext uri="{BB962C8B-B14F-4D97-AF65-F5344CB8AC3E}">
        <p14:creationId xmlns:p14="http://schemas.microsoft.com/office/powerpoint/2010/main" val="309513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18CCAC-2589-434C-B6E2-06DA7DDF1A64}" type="slidenum">
              <a:rPr lang="en-US"/>
              <a:pPr eaLnBrk="1" hangingPunct="1"/>
              <a:t>17</a:t>
            </a:fld>
            <a:endParaRPr lang="en-US"/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2617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371600" y="1828800"/>
          <a:ext cx="6553200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7" name="Visio" r:id="rId3" imgW="3910149" imgH="2751560" progId="Visio.Drawing.11">
                  <p:embed/>
                </p:oleObj>
              </mc:Choice>
              <mc:Fallback>
                <p:oleObj name="Visio" r:id="rId3" imgW="3910149" imgH="27515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28800"/>
                        <a:ext cx="6553200" cy="461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685800" y="1371600"/>
            <a:ext cx="2451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sv-SE" b="1" i="1"/>
              <a:t>f </a:t>
            </a:r>
            <a:r>
              <a:rPr lang="sv-SE" b="1"/>
              <a:t>= </a:t>
            </a:r>
            <a:r>
              <a:rPr lang="sv-SE" b="1" i="1"/>
              <a:t>m</a:t>
            </a:r>
            <a:r>
              <a:rPr lang="sv-SE" b="1" baseline="-25000"/>
              <a:t>1</a:t>
            </a:r>
            <a:r>
              <a:rPr lang="sv-SE" b="1"/>
              <a:t> + </a:t>
            </a:r>
            <a:r>
              <a:rPr lang="sv-SE" b="1" i="1"/>
              <a:t>m</a:t>
            </a:r>
            <a:r>
              <a:rPr lang="sv-SE" b="1" baseline="-25000"/>
              <a:t>2</a:t>
            </a:r>
            <a:r>
              <a:rPr lang="sv-SE" b="1"/>
              <a:t> + </a:t>
            </a:r>
            <a:r>
              <a:rPr lang="sv-SE" b="1" i="1"/>
              <a:t>m</a:t>
            </a:r>
            <a:r>
              <a:rPr lang="sv-SE" b="1" baseline="-25000"/>
              <a:t>4</a:t>
            </a:r>
            <a:r>
              <a:rPr lang="sv-SE" b="1"/>
              <a:t> + </a:t>
            </a:r>
            <a:r>
              <a:rPr lang="sv-SE" b="1" i="1"/>
              <a:t>m</a:t>
            </a:r>
            <a:r>
              <a:rPr lang="sv-SE" b="1" baseline="-25000"/>
              <a:t>7</a:t>
            </a:r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1219200" y="762000"/>
            <a:ext cx="709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/>
              <a:t>Realisasi Dalam Bentuk Kanonikal SOP (Sum-of-Product)</a:t>
            </a:r>
          </a:p>
        </p:txBody>
      </p:sp>
    </p:spTree>
    <p:extLst>
      <p:ext uri="{BB962C8B-B14F-4D97-AF65-F5344CB8AC3E}">
        <p14:creationId xmlns:p14="http://schemas.microsoft.com/office/powerpoint/2010/main" val="36268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2C91D6-57A9-4324-A59F-FA50EF6D1865}" type="slidenum">
              <a:rPr lang="en-US"/>
              <a:pPr eaLnBrk="1" hangingPunct="1"/>
              <a:t>18</a:t>
            </a:fld>
            <a:endParaRPr lang="en-US"/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2443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1524000" y="2057400"/>
          <a:ext cx="6096000" cy="429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1" name="Visio" r:id="rId3" imgW="3910149" imgH="2751560" progId="Visio.Drawing.11">
                  <p:embed/>
                </p:oleObj>
              </mc:Choice>
              <mc:Fallback>
                <p:oleObj name="Visio" r:id="rId3" imgW="3910149" imgH="27515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57400"/>
                        <a:ext cx="6096000" cy="429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990600" y="1524000"/>
            <a:ext cx="274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sv-SE" b="1"/>
              <a:t>f = M</a:t>
            </a:r>
            <a:r>
              <a:rPr lang="sv-SE" b="1" baseline="-25000"/>
              <a:t>0</a:t>
            </a:r>
            <a:r>
              <a:rPr lang="sv-SE" b="1"/>
              <a:t> . M</a:t>
            </a:r>
            <a:r>
              <a:rPr lang="sv-SE" b="1" baseline="-25000"/>
              <a:t>3</a:t>
            </a:r>
            <a:r>
              <a:rPr lang="sv-SE" b="1"/>
              <a:t> . M</a:t>
            </a:r>
            <a:r>
              <a:rPr lang="sv-SE" b="1" baseline="-25000"/>
              <a:t>5</a:t>
            </a:r>
            <a:r>
              <a:rPr lang="sv-SE" b="1"/>
              <a:t> . M</a:t>
            </a:r>
            <a:r>
              <a:rPr lang="sv-SE" b="1" baseline="-25000"/>
              <a:t>6</a:t>
            </a: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1143000" y="838200"/>
            <a:ext cx="709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/>
              <a:t>Realisasi Dalam Bentuk Kanonikal POS (Product-of-Sum)</a:t>
            </a:r>
          </a:p>
        </p:txBody>
      </p:sp>
    </p:spTree>
    <p:extLst>
      <p:ext uri="{BB962C8B-B14F-4D97-AF65-F5344CB8AC3E}">
        <p14:creationId xmlns:p14="http://schemas.microsoft.com/office/powerpoint/2010/main" val="242770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Latihan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Soal</a:t>
            </a: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indent="-457200" algn="just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Implementasikan</a:t>
            </a: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 Full Adder </a:t>
            </a:r>
            <a:r>
              <a:rPr lang="en-US" sz="24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memakai</a:t>
            </a: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 Decoder </a:t>
            </a:r>
            <a:r>
              <a:rPr lang="en-US" sz="24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4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gerbang</a:t>
            </a: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 OR</a:t>
            </a:r>
          </a:p>
          <a:p>
            <a:pPr marL="609600" indent="-60960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b="1" dirty="0" smtClean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15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115008-9CED-4C97-901F-2AF5DD29B3BF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441325" y="674688"/>
            <a:ext cx="8180388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DEFINISI :</a:t>
            </a:r>
          </a:p>
          <a:p>
            <a:pPr eaLnBrk="1" hangingPunct="1">
              <a:spcBef>
                <a:spcPct val="20000"/>
              </a:spcBef>
            </a:pPr>
            <a:r>
              <a:rPr lang="en-US" sz="2800"/>
              <a:t>RANGKAIAN LOGIKA DIMANA OUTPUT HANYA</a:t>
            </a:r>
          </a:p>
          <a:p>
            <a:pPr eaLnBrk="1" hangingPunct="1">
              <a:spcBef>
                <a:spcPct val="20000"/>
              </a:spcBef>
            </a:pPr>
            <a:r>
              <a:rPr lang="en-US" sz="2800"/>
              <a:t>DITENTUKAN OLEH KOMBINASI LOGIKA INPUT</a:t>
            </a:r>
          </a:p>
        </p:txBody>
      </p:sp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419100" y="2579688"/>
            <a:ext cx="3086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BLOK DIAGRAM :</a:t>
            </a: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1066800" y="3505200"/>
          <a:ext cx="723900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3" name="Visio" r:id="rId3" imgW="5897270" imgH="1853794" progId="Visio.Drawing.11">
                  <p:embed/>
                </p:oleObj>
              </mc:Choice>
              <mc:Fallback>
                <p:oleObj name="Visio" r:id="rId3" imgW="5897270" imgH="185379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05200"/>
                        <a:ext cx="7239000" cy="227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07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09600" indent="-60960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u="sng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Jawab</a:t>
            </a:r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 marL="609600" indent="-60960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Sum = A </a:t>
            </a:r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 = Σ 1,2,4,7</a:t>
            </a:r>
          </a:p>
          <a:p>
            <a:pPr marL="609600" indent="-60960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Carry out = (A </a:t>
            </a:r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 B)  </a:t>
            </a:r>
            <a:r>
              <a:rPr lang="en-US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 + AB = Σ 3,5,6,7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654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381000"/>
            <a:ext cx="7924800" cy="990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500" b="1">
                <a:effectLst>
                  <a:outerShdw blurRad="38100" dist="38100" dir="2700000" algn="tl">
                    <a:srgbClr val="FFFFFF"/>
                  </a:outerShdw>
                </a:effectLst>
                <a:latin typeface="Bookman Old Style" pitchFamily="18" charset="0"/>
                <a:ea typeface="+mj-ea"/>
                <a:cs typeface="+mj-cs"/>
              </a:rPr>
              <a:t>Lanjutan…..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5800" y="1524000"/>
            <a:ext cx="7772400" cy="518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609600" indent="-609600" algn="just" fontAlgn="auto"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Font typeface="Wingdings" pitchFamily="2" charset="2"/>
              <a:buNone/>
              <a:defRPr/>
            </a:pPr>
            <a:endParaRPr lang="en-US" sz="2400" b="1">
              <a:effectLst>
                <a:outerShdw blurRad="38100" dist="38100" dir="2700000" algn="tl">
                  <a:srgbClr val="FFFFFF"/>
                </a:outerShdw>
              </a:effectLst>
              <a:latin typeface="Bookman Old Style" pitchFamily="18" charset="0"/>
              <a:cs typeface="+mn-cs"/>
            </a:endParaRPr>
          </a:p>
          <a:p>
            <a:pPr marL="609600" indent="-609600" algn="just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Bookman Old Style" pitchFamily="18" charset="0"/>
                <a:cs typeface="+mn-cs"/>
              </a:rPr>
              <a:t>Gambar Rangkaian Logika</a:t>
            </a:r>
          </a:p>
          <a:p>
            <a:pPr marL="609600" indent="-609600" algn="just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b="1">
              <a:effectLst>
                <a:outerShdw blurRad="38100" dist="38100" dir="2700000" algn="tl">
                  <a:srgbClr val="FFFFFF"/>
                </a:outerShdw>
              </a:effectLst>
              <a:latin typeface="Bookman Old Style" pitchFamily="18" charset="0"/>
              <a:cs typeface="+mn-cs"/>
            </a:endParaRPr>
          </a:p>
          <a:p>
            <a:pPr marL="609600" indent="-609600" algn="just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b="1" dirty="0">
              <a:effectLst>
                <a:outerShdw blurRad="38100" dist="38100" dir="2700000" algn="tl">
                  <a:srgbClr val="FFFFFF"/>
                </a:outerShdw>
              </a:effectLst>
              <a:latin typeface="Bookman Old Style" pitchFamily="18" charset="0"/>
              <a:cs typeface="+mn-cs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609600" y="1524000"/>
            <a:ext cx="7924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H="1">
            <a:off x="6172200" y="5505450"/>
            <a:ext cx="304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H="1">
            <a:off x="6134100" y="5276850"/>
            <a:ext cx="457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 rot="10800000">
            <a:off x="6248400" y="2628900"/>
            <a:ext cx="914400" cy="1295400"/>
          </a:xfrm>
          <a:prstGeom prst="moon">
            <a:avLst>
              <a:gd name="adj" fmla="val 68750"/>
            </a:avLst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152" name="AutoShape 8"/>
          <p:cNvSpPr>
            <a:spLocks noChangeArrowheads="1"/>
          </p:cNvSpPr>
          <p:nvPr/>
        </p:nvSpPr>
        <p:spPr bwMode="auto">
          <a:xfrm rot="10800000">
            <a:off x="6343650" y="4438650"/>
            <a:ext cx="914400" cy="1295400"/>
          </a:xfrm>
          <a:prstGeom prst="moon">
            <a:avLst>
              <a:gd name="adj" fmla="val 68750"/>
            </a:avLst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2457450" y="2590800"/>
            <a:ext cx="1981200" cy="31242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2743200" y="3600450"/>
            <a:ext cx="14478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200">
                <a:latin typeface="Calibri" panose="020F0502020204030204" pitchFamily="34" charset="0"/>
              </a:rPr>
              <a:t>Decoder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200">
                <a:latin typeface="Calibri" panose="020F0502020204030204" pitchFamily="34" charset="0"/>
              </a:rPr>
              <a:t>3 to 8</a:t>
            </a:r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>
            <a:off x="990600" y="3219450"/>
            <a:ext cx="1447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 flipH="1">
            <a:off x="1009650" y="4133850"/>
            <a:ext cx="1447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 flipH="1">
            <a:off x="1009650" y="5029200"/>
            <a:ext cx="1447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4438650" y="2914650"/>
            <a:ext cx="762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>
            <a:off x="4419600" y="3143250"/>
            <a:ext cx="2133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>
            <a:off x="4419600" y="3371850"/>
            <a:ext cx="2057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>
            <a:off x="4457700" y="3714750"/>
            <a:ext cx="762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>
            <a:off x="4438650" y="4324350"/>
            <a:ext cx="762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63" name="Line 19"/>
          <p:cNvSpPr>
            <a:spLocks noChangeShapeType="1"/>
          </p:cNvSpPr>
          <p:nvPr/>
        </p:nvSpPr>
        <p:spPr bwMode="auto">
          <a:xfrm>
            <a:off x="4438650" y="4686300"/>
            <a:ext cx="762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64" name="Line 20"/>
          <p:cNvSpPr>
            <a:spLocks noChangeShapeType="1"/>
          </p:cNvSpPr>
          <p:nvPr/>
        </p:nvSpPr>
        <p:spPr bwMode="auto">
          <a:xfrm>
            <a:off x="4476750" y="5048250"/>
            <a:ext cx="762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auto">
          <a:xfrm>
            <a:off x="4476750" y="5353050"/>
            <a:ext cx="762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66" name="Line 22"/>
          <p:cNvSpPr>
            <a:spLocks noChangeShapeType="1"/>
          </p:cNvSpPr>
          <p:nvPr/>
        </p:nvSpPr>
        <p:spPr bwMode="auto">
          <a:xfrm>
            <a:off x="5715000" y="3600450"/>
            <a:ext cx="7429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67" name="Line 24"/>
          <p:cNvSpPr>
            <a:spLocks noChangeShapeType="1"/>
          </p:cNvSpPr>
          <p:nvPr/>
        </p:nvSpPr>
        <p:spPr bwMode="auto">
          <a:xfrm>
            <a:off x="7162800" y="3200400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68" name="Line 25"/>
          <p:cNvSpPr>
            <a:spLocks noChangeShapeType="1"/>
          </p:cNvSpPr>
          <p:nvPr/>
        </p:nvSpPr>
        <p:spPr bwMode="auto">
          <a:xfrm>
            <a:off x="7277100" y="5105400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69" name="Text Box 26"/>
          <p:cNvSpPr txBox="1">
            <a:spLocks noChangeArrowheads="1"/>
          </p:cNvSpPr>
          <p:nvPr/>
        </p:nvSpPr>
        <p:spPr bwMode="auto">
          <a:xfrm>
            <a:off x="762000" y="2800350"/>
            <a:ext cx="685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200">
                <a:latin typeface="Calibri" panose="020F0502020204030204" pitchFamily="34" charset="0"/>
              </a:rPr>
              <a:t>Cin</a:t>
            </a:r>
          </a:p>
        </p:txBody>
      </p:sp>
      <p:sp>
        <p:nvSpPr>
          <p:cNvPr id="6170" name="Text Box 27"/>
          <p:cNvSpPr txBox="1">
            <a:spLocks noChangeArrowheads="1"/>
          </p:cNvSpPr>
          <p:nvPr/>
        </p:nvSpPr>
        <p:spPr bwMode="auto">
          <a:xfrm>
            <a:off x="762000" y="3725863"/>
            <a:ext cx="685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20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6171" name="Text Box 28"/>
          <p:cNvSpPr txBox="1">
            <a:spLocks noChangeArrowheads="1"/>
          </p:cNvSpPr>
          <p:nvPr/>
        </p:nvSpPr>
        <p:spPr bwMode="auto">
          <a:xfrm>
            <a:off x="762000" y="4621213"/>
            <a:ext cx="685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200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6172" name="Text Box 29"/>
          <p:cNvSpPr txBox="1">
            <a:spLocks noChangeArrowheads="1"/>
          </p:cNvSpPr>
          <p:nvPr/>
        </p:nvSpPr>
        <p:spPr bwMode="auto">
          <a:xfrm>
            <a:off x="4838700" y="286385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Calibri" panose="020F0502020204030204" pitchFamily="34" charset="0"/>
              </a:rPr>
              <a:t>Y</a:t>
            </a:r>
            <a:r>
              <a:rPr lang="en-US" altLang="en-US" sz="1600" baseline="-2500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6173" name="Text Box 30"/>
          <p:cNvSpPr txBox="1">
            <a:spLocks noChangeArrowheads="1"/>
          </p:cNvSpPr>
          <p:nvPr/>
        </p:nvSpPr>
        <p:spPr bwMode="auto">
          <a:xfrm>
            <a:off x="4819650" y="26162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Calibri" panose="020F0502020204030204" pitchFamily="34" charset="0"/>
              </a:rPr>
              <a:t>Y</a:t>
            </a:r>
            <a:r>
              <a:rPr lang="en-US" altLang="en-US" sz="1600" baseline="-250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174" name="Text Box 31"/>
          <p:cNvSpPr txBox="1">
            <a:spLocks noChangeArrowheads="1"/>
          </p:cNvSpPr>
          <p:nvPr/>
        </p:nvSpPr>
        <p:spPr bwMode="auto">
          <a:xfrm>
            <a:off x="4838700" y="309245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Calibri" panose="020F0502020204030204" pitchFamily="34" charset="0"/>
              </a:rPr>
              <a:t>Y</a:t>
            </a:r>
            <a:r>
              <a:rPr lang="en-US" altLang="en-US" sz="1600" baseline="-2500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6175" name="Text Box 32"/>
          <p:cNvSpPr txBox="1">
            <a:spLocks noChangeArrowheads="1"/>
          </p:cNvSpPr>
          <p:nvPr/>
        </p:nvSpPr>
        <p:spPr bwMode="auto">
          <a:xfrm>
            <a:off x="4857750" y="34163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Calibri" panose="020F0502020204030204" pitchFamily="34" charset="0"/>
              </a:rPr>
              <a:t>Y</a:t>
            </a:r>
            <a:r>
              <a:rPr lang="en-US" altLang="en-US" sz="1600" baseline="-2500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6176" name="Text Box 33"/>
          <p:cNvSpPr txBox="1">
            <a:spLocks noChangeArrowheads="1"/>
          </p:cNvSpPr>
          <p:nvPr/>
        </p:nvSpPr>
        <p:spPr bwMode="auto">
          <a:xfrm>
            <a:off x="4743450" y="400685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Calibri" panose="020F0502020204030204" pitchFamily="34" charset="0"/>
              </a:rPr>
              <a:t>Y</a:t>
            </a:r>
            <a:r>
              <a:rPr lang="en-US" altLang="en-US" sz="1600" baseline="-2500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6177" name="Text Box 34"/>
          <p:cNvSpPr txBox="1">
            <a:spLocks noChangeArrowheads="1"/>
          </p:cNvSpPr>
          <p:nvPr/>
        </p:nvSpPr>
        <p:spPr bwMode="auto">
          <a:xfrm>
            <a:off x="4762500" y="44196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Calibri" panose="020F0502020204030204" pitchFamily="34" charset="0"/>
              </a:rPr>
              <a:t>Y</a:t>
            </a:r>
            <a:r>
              <a:rPr lang="en-US" altLang="en-US" sz="1600" baseline="-25000"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6178" name="Text Box 35"/>
          <p:cNvSpPr txBox="1">
            <a:spLocks noChangeArrowheads="1"/>
          </p:cNvSpPr>
          <p:nvPr/>
        </p:nvSpPr>
        <p:spPr bwMode="auto">
          <a:xfrm>
            <a:off x="4781550" y="47498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Calibri" panose="020F0502020204030204" pitchFamily="34" charset="0"/>
              </a:rPr>
              <a:t>Y</a:t>
            </a:r>
            <a:r>
              <a:rPr lang="en-US" altLang="en-US" sz="1600" baseline="-25000"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6179" name="Text Box 36"/>
          <p:cNvSpPr txBox="1">
            <a:spLocks noChangeArrowheads="1"/>
          </p:cNvSpPr>
          <p:nvPr/>
        </p:nvSpPr>
        <p:spPr bwMode="auto">
          <a:xfrm>
            <a:off x="4781550" y="503555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Calibri" panose="020F0502020204030204" pitchFamily="34" charset="0"/>
              </a:rPr>
              <a:t>Y</a:t>
            </a:r>
            <a:r>
              <a:rPr lang="en-US" altLang="en-US" sz="1600" baseline="-25000"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6180" name="Text Box 37"/>
          <p:cNvSpPr txBox="1">
            <a:spLocks noChangeArrowheads="1"/>
          </p:cNvSpPr>
          <p:nvPr/>
        </p:nvSpPr>
        <p:spPr bwMode="auto">
          <a:xfrm>
            <a:off x="7200900" y="287655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Calibri" panose="020F0502020204030204" pitchFamily="34" charset="0"/>
              </a:rPr>
              <a:t>Sum</a:t>
            </a:r>
          </a:p>
        </p:txBody>
      </p:sp>
      <p:sp>
        <p:nvSpPr>
          <p:cNvPr id="6181" name="Text Box 38"/>
          <p:cNvSpPr txBox="1">
            <a:spLocks noChangeArrowheads="1"/>
          </p:cNvSpPr>
          <p:nvPr/>
        </p:nvSpPr>
        <p:spPr bwMode="auto">
          <a:xfrm>
            <a:off x="7067550" y="4773613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Calibri" panose="020F0502020204030204" pitchFamily="34" charset="0"/>
              </a:rPr>
              <a:t>Carry out</a:t>
            </a:r>
          </a:p>
        </p:txBody>
      </p:sp>
      <p:sp>
        <p:nvSpPr>
          <p:cNvPr id="6182" name="Line 39"/>
          <p:cNvSpPr>
            <a:spLocks noChangeShapeType="1"/>
          </p:cNvSpPr>
          <p:nvPr/>
        </p:nvSpPr>
        <p:spPr bwMode="auto">
          <a:xfrm flipV="1">
            <a:off x="5195888" y="3581400"/>
            <a:ext cx="533400" cy="762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3" name="Line 40"/>
          <p:cNvSpPr>
            <a:spLocks noChangeShapeType="1"/>
          </p:cNvSpPr>
          <p:nvPr/>
        </p:nvSpPr>
        <p:spPr bwMode="auto">
          <a:xfrm flipV="1">
            <a:off x="5257800" y="3810000"/>
            <a:ext cx="685800" cy="1524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4" name="Line 41"/>
          <p:cNvSpPr>
            <a:spLocks noChangeShapeType="1"/>
          </p:cNvSpPr>
          <p:nvPr/>
        </p:nvSpPr>
        <p:spPr bwMode="auto">
          <a:xfrm>
            <a:off x="5943600" y="3810000"/>
            <a:ext cx="381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5" name="Line 42"/>
          <p:cNvSpPr>
            <a:spLocks noChangeShapeType="1"/>
          </p:cNvSpPr>
          <p:nvPr/>
        </p:nvSpPr>
        <p:spPr bwMode="auto">
          <a:xfrm>
            <a:off x="5210175" y="3719513"/>
            <a:ext cx="914400" cy="914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" name="Line 43"/>
          <p:cNvSpPr>
            <a:spLocks noChangeShapeType="1"/>
          </p:cNvSpPr>
          <p:nvPr/>
        </p:nvSpPr>
        <p:spPr bwMode="auto">
          <a:xfrm>
            <a:off x="6110288" y="4633913"/>
            <a:ext cx="381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7" name="Line 44"/>
          <p:cNvSpPr>
            <a:spLocks noChangeShapeType="1"/>
          </p:cNvSpPr>
          <p:nvPr/>
        </p:nvSpPr>
        <p:spPr bwMode="auto">
          <a:xfrm>
            <a:off x="5195888" y="4691063"/>
            <a:ext cx="83820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8" name="Line 45"/>
          <p:cNvSpPr>
            <a:spLocks noChangeShapeType="1"/>
          </p:cNvSpPr>
          <p:nvPr/>
        </p:nvSpPr>
        <p:spPr bwMode="auto">
          <a:xfrm>
            <a:off x="6019800" y="4986338"/>
            <a:ext cx="60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9" name="Line 46"/>
          <p:cNvSpPr>
            <a:spLocks noChangeShapeType="1"/>
          </p:cNvSpPr>
          <p:nvPr/>
        </p:nvSpPr>
        <p:spPr bwMode="auto">
          <a:xfrm>
            <a:off x="5167313" y="5043488"/>
            <a:ext cx="990600" cy="228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0" name="Line 47"/>
          <p:cNvSpPr>
            <a:spLocks noChangeShapeType="1"/>
          </p:cNvSpPr>
          <p:nvPr/>
        </p:nvSpPr>
        <p:spPr bwMode="auto">
          <a:xfrm>
            <a:off x="5243513" y="5348288"/>
            <a:ext cx="914400" cy="152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2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err="1" smtClean="0"/>
              <a:t>Rancanglah</a:t>
            </a:r>
            <a:r>
              <a:rPr lang="en-US" sz="2400" dirty="0" smtClean="0"/>
              <a:t> Full Adder yang </a:t>
            </a:r>
            <a:r>
              <a:rPr lang="en-US" sz="2400" dirty="0" err="1" smtClean="0"/>
              <a:t>terdiri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2 Half Adder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d-ID" smtClean="0"/>
              <a:t>Aljabar Boolean dan Rangkaian Logika|S1 TT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4266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 rtlCol="0">
            <a:normAutofit fontScale="25000" lnSpcReduction="20000"/>
          </a:bodyPr>
          <a:lstStyle/>
          <a:p>
            <a:pPr marL="290513" indent="-290513" eaLnBrk="1" fontAlgn="auto" hangingPunct="1">
              <a:lnSpc>
                <a:spcPct val="170000"/>
              </a:lnSpc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en-US" sz="6800" dirty="0" err="1" smtClean="0"/>
              <a:t>Diinginkan</a:t>
            </a:r>
            <a:r>
              <a:rPr lang="en-US" sz="6800" dirty="0" smtClean="0"/>
              <a:t> </a:t>
            </a:r>
            <a:r>
              <a:rPr lang="en-US" sz="6800" dirty="0" err="1" smtClean="0"/>
              <a:t>Suatu</a:t>
            </a:r>
            <a:r>
              <a:rPr lang="en-US" sz="6800" dirty="0" smtClean="0"/>
              <a:t> </a:t>
            </a:r>
            <a:r>
              <a:rPr lang="en-US" sz="6800" dirty="0" err="1" smtClean="0"/>
              <a:t>jenis</a:t>
            </a:r>
            <a:r>
              <a:rPr lang="en-US" sz="6800" dirty="0" smtClean="0"/>
              <a:t> </a:t>
            </a:r>
            <a:r>
              <a:rPr lang="en-US" sz="6800" dirty="0" err="1" smtClean="0"/>
              <a:t>pesawat</a:t>
            </a:r>
            <a:r>
              <a:rPr lang="en-US" sz="6800" dirty="0" smtClean="0"/>
              <a:t> </a:t>
            </a:r>
            <a:r>
              <a:rPr lang="en-US" sz="6800" dirty="0" err="1" smtClean="0"/>
              <a:t>terbang</a:t>
            </a:r>
            <a:r>
              <a:rPr lang="en-US" sz="6800" dirty="0" smtClean="0"/>
              <a:t> </a:t>
            </a:r>
            <a:r>
              <a:rPr lang="en-US" sz="6800" dirty="0" err="1" smtClean="0"/>
              <a:t>mempunyai</a:t>
            </a:r>
            <a:r>
              <a:rPr lang="en-US" sz="6800" dirty="0" smtClean="0"/>
              <a:t> 4 </a:t>
            </a:r>
            <a:r>
              <a:rPr lang="en-US" sz="6800" dirty="0" err="1" smtClean="0"/>
              <a:t>buah</a:t>
            </a:r>
            <a:r>
              <a:rPr lang="en-US" sz="6800" dirty="0" smtClean="0"/>
              <a:t> </a:t>
            </a:r>
            <a:r>
              <a:rPr lang="en-US" sz="6800" dirty="0" err="1" smtClean="0"/>
              <a:t>mesin</a:t>
            </a:r>
            <a:r>
              <a:rPr lang="id-ID" sz="6800" dirty="0" smtClean="0"/>
              <a:t> kontrol (M1,M2,M3, dan M4)</a:t>
            </a:r>
            <a:r>
              <a:rPr lang="en-US" sz="6800" dirty="0" smtClean="0"/>
              <a:t>, </a:t>
            </a:r>
            <a:r>
              <a:rPr lang="id-ID" sz="6800" dirty="0" smtClean="0"/>
              <a:t>M1 dan M2 berada </a:t>
            </a:r>
            <a:r>
              <a:rPr lang="en-US" sz="6800" dirty="0" smtClean="0"/>
              <a:t>di </a:t>
            </a:r>
            <a:r>
              <a:rPr lang="id-ID" sz="6800" dirty="0" smtClean="0"/>
              <a:t>sayap bagian </a:t>
            </a:r>
            <a:r>
              <a:rPr lang="en-US" sz="6800" dirty="0" err="1" smtClean="0"/>
              <a:t>kanan</a:t>
            </a:r>
            <a:r>
              <a:rPr lang="id-ID" sz="6800" dirty="0" smtClean="0"/>
              <a:t>,sedangkan M3 dan M4 berada </a:t>
            </a:r>
            <a:r>
              <a:rPr lang="en-US" sz="6800" dirty="0" smtClean="0"/>
              <a:t>di </a:t>
            </a:r>
            <a:r>
              <a:rPr lang="id-ID" sz="6800" dirty="0" smtClean="0"/>
              <a:t>sayap bagian </a:t>
            </a:r>
            <a:r>
              <a:rPr lang="en-US" sz="6800" dirty="0" err="1" smtClean="0"/>
              <a:t>kiri</a:t>
            </a:r>
            <a:r>
              <a:rPr lang="en-US" sz="6800" dirty="0" smtClean="0"/>
              <a:t>. </a:t>
            </a:r>
            <a:r>
              <a:rPr lang="en-US" sz="6800" dirty="0" err="1" smtClean="0"/>
              <a:t>Untuk</a:t>
            </a:r>
            <a:r>
              <a:rPr lang="en-US" sz="6800" dirty="0" smtClean="0"/>
              <a:t> </a:t>
            </a:r>
            <a:r>
              <a:rPr lang="en-US" sz="6800" dirty="0" err="1" smtClean="0"/>
              <a:t>mengetahui</a:t>
            </a:r>
            <a:r>
              <a:rPr lang="en-US" sz="6800" dirty="0" smtClean="0"/>
              <a:t> </a:t>
            </a:r>
            <a:r>
              <a:rPr lang="en-US" sz="6800" dirty="0" err="1" smtClean="0"/>
              <a:t>kondisi</a:t>
            </a:r>
            <a:r>
              <a:rPr lang="en-US" sz="6800" dirty="0" smtClean="0"/>
              <a:t> </a:t>
            </a:r>
            <a:r>
              <a:rPr lang="en-US" sz="6800" dirty="0" err="1" smtClean="0"/>
              <a:t>mesin</a:t>
            </a:r>
            <a:r>
              <a:rPr lang="en-US" sz="6800" dirty="0" smtClean="0"/>
              <a:t> </a:t>
            </a:r>
            <a:r>
              <a:rPr lang="en-US" sz="6800" dirty="0" err="1" smtClean="0"/>
              <a:t>pesawat</a:t>
            </a:r>
            <a:r>
              <a:rPr lang="en-US" sz="6800" dirty="0" smtClean="0"/>
              <a:t> </a:t>
            </a:r>
            <a:r>
              <a:rPr lang="en-US" sz="6800" dirty="0" err="1" smtClean="0"/>
              <a:t>tersebut</a:t>
            </a:r>
            <a:r>
              <a:rPr lang="id-ID" sz="6800" dirty="0" smtClean="0"/>
              <a:t>, di kabin pesawat dipasang</a:t>
            </a:r>
            <a:r>
              <a:rPr lang="en-US" sz="6800" dirty="0" smtClean="0"/>
              <a:t> </a:t>
            </a:r>
            <a:r>
              <a:rPr lang="en-US" sz="6800" dirty="0" err="1" smtClean="0"/>
              <a:t>suatu</a:t>
            </a:r>
            <a:r>
              <a:rPr lang="en-US" sz="6800" dirty="0" smtClean="0"/>
              <a:t> </a:t>
            </a:r>
            <a:r>
              <a:rPr lang="en-US" sz="6800" dirty="0" err="1" smtClean="0"/>
              <a:t>rangkaian</a:t>
            </a:r>
            <a:r>
              <a:rPr lang="en-US" sz="6800" dirty="0" smtClean="0"/>
              <a:t> digital</a:t>
            </a:r>
            <a:r>
              <a:rPr lang="id-ID" sz="6800" dirty="0" smtClean="0"/>
              <a:t> yang </a:t>
            </a:r>
            <a:r>
              <a:rPr lang="en-US" sz="6800" dirty="0" err="1" smtClean="0"/>
              <a:t>terdiri</a:t>
            </a:r>
            <a:r>
              <a:rPr lang="en-US" sz="6800" dirty="0" smtClean="0"/>
              <a:t> </a:t>
            </a:r>
            <a:r>
              <a:rPr lang="en-US" sz="6800" dirty="0" err="1" smtClean="0"/>
              <a:t>dari</a:t>
            </a:r>
            <a:r>
              <a:rPr lang="en-US" sz="6800" dirty="0" smtClean="0"/>
              <a:t> </a:t>
            </a:r>
            <a:r>
              <a:rPr lang="en-US" sz="6800" dirty="0" err="1" smtClean="0"/>
              <a:t>bagian</a:t>
            </a:r>
            <a:r>
              <a:rPr lang="en-US" sz="6800" dirty="0" smtClean="0"/>
              <a:t> alar</a:t>
            </a:r>
            <a:r>
              <a:rPr lang="id-ID" sz="6800" dirty="0" smtClean="0"/>
              <a:t>m ( dua buah</a:t>
            </a:r>
            <a:r>
              <a:rPr lang="en-US" sz="6800" dirty="0" smtClean="0"/>
              <a:t> </a:t>
            </a:r>
            <a:r>
              <a:rPr lang="en-US" sz="6800" dirty="0" err="1" smtClean="0"/>
              <a:t>lampu</a:t>
            </a:r>
            <a:r>
              <a:rPr lang="id-ID" sz="6800" dirty="0" smtClean="0"/>
              <a:t> indikator yaitu A1 dan A2) dan</a:t>
            </a:r>
            <a:r>
              <a:rPr lang="en-US" sz="6800" dirty="0" smtClean="0"/>
              <a:t> </a:t>
            </a:r>
            <a:r>
              <a:rPr lang="en-US" sz="6800" dirty="0" err="1" smtClean="0"/>
              <a:t>bagian</a:t>
            </a:r>
            <a:r>
              <a:rPr lang="en-US" sz="6800" dirty="0" smtClean="0"/>
              <a:t> display</a:t>
            </a:r>
            <a:r>
              <a:rPr lang="id-ID" sz="6800" dirty="0" smtClean="0"/>
              <a:t> (1 seven segment). Rangkaian digital tersebut bekerja dengan cara:</a:t>
            </a:r>
            <a:endParaRPr lang="en-US" sz="6800" dirty="0" smtClean="0"/>
          </a:p>
          <a:p>
            <a:pPr marL="290513" indent="-290513" eaLnBrk="1" fontAlgn="auto" hangingPunct="1">
              <a:lnSpc>
                <a:spcPct val="1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6800" dirty="0" smtClean="0"/>
              <a:t>	- </a:t>
            </a:r>
            <a:r>
              <a:rPr lang="id-ID" sz="6800" b="1" dirty="0" smtClean="0"/>
              <a:t>B</a:t>
            </a:r>
            <a:r>
              <a:rPr lang="en-US" sz="6800" b="1" dirty="0" err="1" smtClean="0"/>
              <a:t>agian</a:t>
            </a:r>
            <a:r>
              <a:rPr lang="en-US" sz="6800" b="1" dirty="0" smtClean="0"/>
              <a:t> alarm </a:t>
            </a:r>
            <a:r>
              <a:rPr lang="en-US" sz="6800" b="1" dirty="0" err="1" smtClean="0"/>
              <a:t>akan</a:t>
            </a:r>
            <a:r>
              <a:rPr lang="en-US" sz="6800" b="1" dirty="0" smtClean="0"/>
              <a:t> </a:t>
            </a:r>
            <a:r>
              <a:rPr lang="en-US" sz="6800" b="1" dirty="0" err="1" smtClean="0"/>
              <a:t>menghidupkan</a:t>
            </a:r>
            <a:r>
              <a:rPr lang="en-US" sz="6800" b="1" dirty="0" smtClean="0"/>
              <a:t> </a:t>
            </a:r>
            <a:r>
              <a:rPr lang="en-US" sz="6800" b="1" dirty="0" err="1" smtClean="0"/>
              <a:t>lampu</a:t>
            </a:r>
            <a:r>
              <a:rPr lang="en-US" sz="6800" b="1" dirty="0" smtClean="0"/>
              <a:t> </a:t>
            </a:r>
            <a:r>
              <a:rPr lang="id-ID" sz="6800" b="1" dirty="0" smtClean="0"/>
              <a:t>A1 </a:t>
            </a:r>
            <a:r>
              <a:rPr lang="en-US" sz="6800" b="1" dirty="0" err="1" smtClean="0"/>
              <a:t>apabila</a:t>
            </a:r>
            <a:r>
              <a:rPr lang="en-US" sz="6800" b="1" dirty="0" smtClean="0"/>
              <a:t> </a:t>
            </a:r>
            <a:r>
              <a:rPr lang="en-US" sz="6800" b="1" dirty="0" err="1" smtClean="0"/>
              <a:t>satu</a:t>
            </a:r>
            <a:r>
              <a:rPr lang="en-US" sz="6800" b="1" dirty="0" smtClean="0"/>
              <a:t> </a:t>
            </a:r>
            <a:r>
              <a:rPr lang="en-US" sz="6800" b="1" dirty="0" err="1" smtClean="0"/>
              <a:t>mesin</a:t>
            </a:r>
            <a:r>
              <a:rPr lang="en-US" sz="6800" b="1" dirty="0" smtClean="0"/>
              <a:t> </a:t>
            </a:r>
            <a:r>
              <a:rPr lang="en-US" sz="6800" b="1" dirty="0" err="1" smtClean="0"/>
              <a:t>mati</a:t>
            </a:r>
            <a:r>
              <a:rPr lang="en-US" sz="6800" b="1" dirty="0" smtClean="0"/>
              <a:t> </a:t>
            </a:r>
            <a:r>
              <a:rPr lang="en-US" sz="6800" b="1" dirty="0" err="1" smtClean="0"/>
              <a:t>atau</a:t>
            </a:r>
            <a:r>
              <a:rPr lang="en-US" sz="6800" b="1" dirty="0" smtClean="0"/>
              <a:t> </a:t>
            </a:r>
            <a:r>
              <a:rPr lang="en-US" sz="6800" b="1" dirty="0" err="1" smtClean="0"/>
              <a:t>dua</a:t>
            </a:r>
            <a:r>
              <a:rPr lang="en-US" sz="6800" b="1" dirty="0" smtClean="0"/>
              <a:t> </a:t>
            </a:r>
            <a:r>
              <a:rPr lang="en-US" sz="6800" b="1" dirty="0" err="1" smtClean="0"/>
              <a:t>mesin</a:t>
            </a:r>
            <a:r>
              <a:rPr lang="en-US" sz="6800" b="1" dirty="0" smtClean="0"/>
              <a:t> </a:t>
            </a:r>
            <a:r>
              <a:rPr lang="en-US" sz="6800" b="1" dirty="0" err="1" smtClean="0"/>
              <a:t>mati</a:t>
            </a:r>
            <a:r>
              <a:rPr lang="en-US" sz="6800" b="1" dirty="0" smtClean="0"/>
              <a:t> </a:t>
            </a:r>
            <a:r>
              <a:rPr lang="en-US" sz="6800" b="1" dirty="0" err="1" smtClean="0"/>
              <a:t>satu</a:t>
            </a:r>
            <a:r>
              <a:rPr lang="en-US" sz="6800" b="1" dirty="0" smtClean="0"/>
              <a:t> di </a:t>
            </a:r>
            <a:r>
              <a:rPr lang="en-US" sz="6800" b="1" dirty="0" err="1" smtClean="0"/>
              <a:t>kiri</a:t>
            </a:r>
            <a:r>
              <a:rPr lang="en-US" sz="6800" b="1" dirty="0" smtClean="0"/>
              <a:t> </a:t>
            </a:r>
            <a:r>
              <a:rPr lang="en-US" sz="6800" b="1" dirty="0" err="1" smtClean="0"/>
              <a:t>dan</a:t>
            </a:r>
            <a:r>
              <a:rPr lang="en-US" sz="6800" b="1" dirty="0" smtClean="0"/>
              <a:t> </a:t>
            </a:r>
            <a:r>
              <a:rPr lang="en-US" sz="6800" b="1" dirty="0" err="1" smtClean="0"/>
              <a:t>satu</a:t>
            </a:r>
            <a:r>
              <a:rPr lang="en-US" sz="6800" b="1" dirty="0" smtClean="0"/>
              <a:t> di </a:t>
            </a:r>
            <a:r>
              <a:rPr lang="en-US" sz="6800" b="1" dirty="0" err="1" smtClean="0"/>
              <a:t>kanan</a:t>
            </a:r>
            <a:r>
              <a:rPr lang="en-US" sz="6800" b="1" dirty="0" smtClean="0"/>
              <a:t> </a:t>
            </a:r>
            <a:r>
              <a:rPr lang="en-US" sz="6800" b="1" dirty="0" err="1" smtClean="0"/>
              <a:t>mati</a:t>
            </a:r>
            <a:endParaRPr lang="en-US" sz="6800" b="1" dirty="0" smtClean="0"/>
          </a:p>
          <a:p>
            <a:pPr marL="290513" indent="-290513" eaLnBrk="1" fontAlgn="auto" hangingPunct="1">
              <a:lnSpc>
                <a:spcPct val="1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6800" dirty="0" smtClean="0"/>
              <a:t>	- </a:t>
            </a:r>
            <a:r>
              <a:rPr lang="id-ID" sz="6800" b="1" dirty="0" smtClean="0"/>
              <a:t>B</a:t>
            </a:r>
            <a:r>
              <a:rPr lang="en-US" sz="6800" b="1" dirty="0" err="1" smtClean="0"/>
              <a:t>agian</a:t>
            </a:r>
            <a:r>
              <a:rPr lang="en-US" sz="6800" b="1" dirty="0" smtClean="0"/>
              <a:t> alarm </a:t>
            </a:r>
            <a:r>
              <a:rPr lang="en-US" sz="6800" b="1" dirty="0" err="1" smtClean="0"/>
              <a:t>akan</a:t>
            </a:r>
            <a:r>
              <a:rPr lang="en-US" sz="6800" b="1" dirty="0" smtClean="0"/>
              <a:t> </a:t>
            </a:r>
            <a:r>
              <a:rPr lang="en-US" sz="6800" b="1" dirty="0" err="1" smtClean="0"/>
              <a:t>menghidupkan</a:t>
            </a:r>
            <a:r>
              <a:rPr lang="en-US" sz="6800" b="1" dirty="0" smtClean="0"/>
              <a:t> </a:t>
            </a:r>
            <a:r>
              <a:rPr lang="en-US" sz="6800" b="1" dirty="0" err="1" smtClean="0"/>
              <a:t>lampu</a:t>
            </a:r>
            <a:r>
              <a:rPr lang="en-US" sz="6800" b="1" dirty="0" smtClean="0"/>
              <a:t> </a:t>
            </a:r>
            <a:r>
              <a:rPr lang="id-ID" sz="6800" b="1" dirty="0" smtClean="0"/>
              <a:t>A2 </a:t>
            </a:r>
            <a:r>
              <a:rPr lang="en-US" sz="6800" b="1" dirty="0" err="1" smtClean="0"/>
              <a:t>apabila</a:t>
            </a:r>
            <a:r>
              <a:rPr lang="en-US" sz="6800" b="1" dirty="0" smtClean="0"/>
              <a:t> </a:t>
            </a:r>
            <a:r>
              <a:rPr lang="en-US" sz="6800" b="1" dirty="0" err="1" smtClean="0"/>
              <a:t>dua</a:t>
            </a:r>
            <a:r>
              <a:rPr lang="en-US" sz="6800" b="1" dirty="0" smtClean="0"/>
              <a:t> </a:t>
            </a:r>
            <a:r>
              <a:rPr lang="en-US" sz="6800" b="1" dirty="0" err="1" smtClean="0"/>
              <a:t>mesin</a:t>
            </a:r>
            <a:r>
              <a:rPr lang="en-US" sz="6800" b="1" dirty="0" smtClean="0"/>
              <a:t> </a:t>
            </a:r>
            <a:r>
              <a:rPr lang="en-US" sz="6800" b="1" dirty="0" err="1" smtClean="0"/>
              <a:t>pada</a:t>
            </a:r>
            <a:r>
              <a:rPr lang="en-US" sz="6800" b="1" dirty="0" smtClean="0"/>
              <a:t> </a:t>
            </a:r>
            <a:r>
              <a:rPr lang="en-US" sz="6800" b="1" dirty="0" err="1" smtClean="0"/>
              <a:t>satu</a:t>
            </a:r>
            <a:r>
              <a:rPr lang="en-US" sz="6800" b="1" dirty="0" smtClean="0"/>
              <a:t> </a:t>
            </a:r>
            <a:r>
              <a:rPr lang="en-US" sz="6800" b="1" dirty="0" err="1" smtClean="0"/>
              <a:t>sisi</a:t>
            </a:r>
            <a:r>
              <a:rPr lang="en-US" sz="6800" b="1" dirty="0" smtClean="0"/>
              <a:t> </a:t>
            </a:r>
            <a:r>
              <a:rPr lang="en-US" sz="6800" b="1" dirty="0" err="1" smtClean="0"/>
              <a:t>mati</a:t>
            </a:r>
            <a:r>
              <a:rPr lang="en-US" sz="6800" b="1" dirty="0" smtClean="0"/>
              <a:t>, </a:t>
            </a:r>
            <a:r>
              <a:rPr lang="en-US" sz="6800" b="1" dirty="0" err="1" smtClean="0"/>
              <a:t>atau</a:t>
            </a:r>
            <a:r>
              <a:rPr lang="en-US" sz="6800" b="1" dirty="0" smtClean="0"/>
              <a:t> </a:t>
            </a:r>
            <a:r>
              <a:rPr lang="en-US" sz="6800" b="1" dirty="0" err="1" smtClean="0"/>
              <a:t>lebih</a:t>
            </a:r>
            <a:r>
              <a:rPr lang="en-US" sz="6800" b="1" dirty="0" smtClean="0"/>
              <a:t> </a:t>
            </a:r>
            <a:r>
              <a:rPr lang="en-US" sz="6800" b="1" dirty="0" err="1" smtClean="0"/>
              <a:t>dari</a:t>
            </a:r>
            <a:r>
              <a:rPr lang="en-US" sz="6800" b="1" dirty="0" smtClean="0"/>
              <a:t> 2 </a:t>
            </a:r>
            <a:r>
              <a:rPr lang="en-US" sz="6800" b="1" dirty="0" err="1" smtClean="0"/>
              <a:t>mesin</a:t>
            </a:r>
            <a:r>
              <a:rPr lang="en-US" sz="6800" b="1" dirty="0" smtClean="0"/>
              <a:t> </a:t>
            </a:r>
            <a:r>
              <a:rPr lang="en-US" sz="6800" b="1" dirty="0" err="1" smtClean="0"/>
              <a:t>mati</a:t>
            </a:r>
            <a:endParaRPr lang="en-US" sz="6800" b="1" dirty="0" smtClean="0"/>
          </a:p>
          <a:p>
            <a:pPr marL="290513" indent="-290513" eaLnBrk="1" fontAlgn="auto" hangingPunct="1">
              <a:lnSpc>
                <a:spcPct val="1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6800" dirty="0" smtClean="0"/>
              <a:t>	- </a:t>
            </a:r>
            <a:r>
              <a:rPr lang="en-US" sz="6800" b="1" dirty="0" err="1" smtClean="0"/>
              <a:t>Bagian</a:t>
            </a:r>
            <a:r>
              <a:rPr lang="en-US" sz="6800" b="1" dirty="0" smtClean="0"/>
              <a:t> display seven </a:t>
            </a:r>
            <a:r>
              <a:rPr lang="en-US" sz="6800" b="1" dirty="0" err="1" smtClean="0"/>
              <a:t>segmen</a:t>
            </a:r>
            <a:r>
              <a:rPr lang="en-US" sz="6800" b="1" dirty="0" smtClean="0"/>
              <a:t> </a:t>
            </a:r>
            <a:r>
              <a:rPr lang="id-ID" sz="6800" b="1" dirty="0" smtClean="0"/>
              <a:t> menunjukkan </a:t>
            </a:r>
            <a:r>
              <a:rPr lang="en-US" sz="6800" b="1" dirty="0" err="1" smtClean="0"/>
              <a:t>jumlah</a:t>
            </a:r>
            <a:r>
              <a:rPr lang="en-US" sz="6800" b="1" dirty="0" smtClean="0"/>
              <a:t> </a:t>
            </a:r>
            <a:r>
              <a:rPr lang="en-US" sz="6800" b="1" dirty="0" err="1" smtClean="0"/>
              <a:t>mesin</a:t>
            </a:r>
            <a:r>
              <a:rPr lang="en-US" sz="6800" b="1" dirty="0" smtClean="0"/>
              <a:t> yang </a:t>
            </a:r>
            <a:r>
              <a:rPr lang="en-US" sz="6800" b="1" dirty="0" err="1" smtClean="0"/>
              <a:t>hidup</a:t>
            </a:r>
            <a:r>
              <a:rPr lang="en-US" sz="6800" b="1" dirty="0" smtClean="0"/>
              <a:t> (</a:t>
            </a:r>
            <a:r>
              <a:rPr lang="en-US" sz="6800" b="1" dirty="0" err="1" smtClean="0"/>
              <a:t>jika</a:t>
            </a:r>
            <a:r>
              <a:rPr lang="en-US" sz="6800" b="1" dirty="0" smtClean="0"/>
              <a:t> 1 </a:t>
            </a:r>
            <a:r>
              <a:rPr lang="en-US" sz="6800" b="1" dirty="0" err="1" smtClean="0"/>
              <a:t>mesin</a:t>
            </a:r>
            <a:r>
              <a:rPr lang="en-US" sz="6800" b="1" dirty="0" smtClean="0"/>
              <a:t> </a:t>
            </a:r>
            <a:r>
              <a:rPr lang="en-US" sz="6800" b="1" dirty="0" err="1" smtClean="0"/>
              <a:t>hidup</a:t>
            </a:r>
            <a:r>
              <a:rPr lang="en-US" sz="6800" b="1" dirty="0" smtClean="0"/>
              <a:t>, </a:t>
            </a:r>
            <a:r>
              <a:rPr lang="en-US" sz="6800" b="1" dirty="0" err="1" smtClean="0"/>
              <a:t>tampilannya</a:t>
            </a:r>
            <a:r>
              <a:rPr lang="en-US" sz="6800" b="1" dirty="0" smtClean="0"/>
              <a:t> </a:t>
            </a:r>
            <a:r>
              <a:rPr lang="en-US" sz="6800" b="1" dirty="0" err="1" smtClean="0"/>
              <a:t>angka</a:t>
            </a:r>
            <a:r>
              <a:rPr lang="en-US" sz="6800" b="1" dirty="0" smtClean="0"/>
              <a:t> 1 di seven </a:t>
            </a:r>
            <a:r>
              <a:rPr lang="en-US" sz="6800" b="1" dirty="0" err="1" smtClean="0"/>
              <a:t>segmen</a:t>
            </a:r>
            <a:r>
              <a:rPr lang="en-US" sz="6800" b="1" dirty="0" smtClean="0"/>
              <a:t>, </a:t>
            </a:r>
            <a:r>
              <a:rPr lang="en-US" sz="6800" b="1" dirty="0" err="1" smtClean="0"/>
              <a:t>jika</a:t>
            </a:r>
            <a:r>
              <a:rPr lang="en-US" sz="6800" b="1" dirty="0" smtClean="0"/>
              <a:t> 2 </a:t>
            </a:r>
            <a:r>
              <a:rPr lang="en-US" sz="6800" b="1" dirty="0" err="1" smtClean="0"/>
              <a:t>mesin</a:t>
            </a:r>
            <a:r>
              <a:rPr lang="en-US" sz="6800" b="1" dirty="0" smtClean="0"/>
              <a:t> </a:t>
            </a:r>
            <a:r>
              <a:rPr lang="en-US" sz="6800" b="1" dirty="0" err="1" smtClean="0"/>
              <a:t>hidup</a:t>
            </a:r>
            <a:r>
              <a:rPr lang="en-US" sz="6800" b="1" dirty="0" smtClean="0"/>
              <a:t> </a:t>
            </a:r>
            <a:r>
              <a:rPr lang="en-US" sz="6800" b="1" dirty="0" err="1" smtClean="0"/>
              <a:t>tampilannya</a:t>
            </a:r>
            <a:r>
              <a:rPr lang="en-US" sz="6800" b="1" dirty="0" smtClean="0"/>
              <a:t> </a:t>
            </a:r>
            <a:r>
              <a:rPr lang="en-US" sz="6800" b="1" dirty="0" err="1" smtClean="0"/>
              <a:t>angka</a:t>
            </a:r>
            <a:r>
              <a:rPr lang="en-US" sz="6800" b="1" dirty="0" smtClean="0"/>
              <a:t> 2</a:t>
            </a:r>
          </a:p>
          <a:p>
            <a:pPr marL="290513" indent="-290513" eaLnBrk="1" fontAlgn="auto" hangingPunct="1">
              <a:lnSpc>
                <a:spcPct val="1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6800" dirty="0" err="1" smtClean="0"/>
              <a:t>Buat</a:t>
            </a:r>
            <a:r>
              <a:rPr lang="en-US" sz="6800" dirty="0" smtClean="0"/>
              <a:t> </a:t>
            </a:r>
            <a:r>
              <a:rPr lang="en-US" sz="6800" dirty="0" err="1" smtClean="0"/>
              <a:t>tabel</a:t>
            </a:r>
            <a:r>
              <a:rPr lang="en-US" sz="6800" dirty="0" smtClean="0"/>
              <a:t> </a:t>
            </a:r>
            <a:r>
              <a:rPr lang="en-US" sz="6800" dirty="0" err="1" smtClean="0"/>
              <a:t>kebenaran</a:t>
            </a:r>
            <a:r>
              <a:rPr lang="en-US" sz="6800" dirty="0" smtClean="0"/>
              <a:t> </a:t>
            </a:r>
            <a:r>
              <a:rPr lang="en-US" sz="6800" dirty="0" err="1" smtClean="0"/>
              <a:t>dari</a:t>
            </a:r>
            <a:r>
              <a:rPr lang="en-US" sz="6800" dirty="0" smtClean="0"/>
              <a:t> </a:t>
            </a:r>
            <a:r>
              <a:rPr lang="en-US" sz="6800" dirty="0" err="1" smtClean="0"/>
              <a:t>rangkaian</a:t>
            </a:r>
            <a:r>
              <a:rPr lang="en-US" sz="6800" dirty="0" smtClean="0"/>
              <a:t> </a:t>
            </a:r>
            <a:r>
              <a:rPr lang="en-US" sz="6800" dirty="0" err="1" smtClean="0"/>
              <a:t>diatas</a:t>
            </a:r>
            <a:r>
              <a:rPr lang="en-US" sz="6800" dirty="0" smtClean="0"/>
              <a:t>, K-map, </a:t>
            </a:r>
            <a:r>
              <a:rPr lang="en-US" sz="6800" dirty="0" err="1" smtClean="0"/>
              <a:t>dan</a:t>
            </a:r>
            <a:r>
              <a:rPr lang="en-US" sz="6800" dirty="0" smtClean="0"/>
              <a:t> </a:t>
            </a:r>
            <a:r>
              <a:rPr lang="en-US" sz="6800" dirty="0" err="1" smtClean="0"/>
              <a:t>gambar</a:t>
            </a:r>
            <a:r>
              <a:rPr lang="en-US" sz="6800" dirty="0" smtClean="0"/>
              <a:t> </a:t>
            </a:r>
            <a:r>
              <a:rPr lang="en-US" sz="6800" dirty="0" err="1" smtClean="0"/>
              <a:t>rangkaian</a:t>
            </a:r>
            <a:r>
              <a:rPr lang="en-US" sz="6800" dirty="0" smtClean="0"/>
              <a:t> </a:t>
            </a:r>
            <a:r>
              <a:rPr lang="en-US" sz="6800" dirty="0" err="1" smtClean="0"/>
              <a:t>logikanya</a:t>
            </a:r>
            <a:r>
              <a:rPr lang="en-US" sz="6800" dirty="0" smtClean="0"/>
              <a:t> (</a:t>
            </a:r>
            <a:r>
              <a:rPr lang="en-US" sz="6800" dirty="0" err="1" smtClean="0"/>
              <a:t>hanya</a:t>
            </a:r>
            <a:r>
              <a:rPr lang="en-US" sz="6800" dirty="0" smtClean="0"/>
              <a:t> </a:t>
            </a:r>
            <a:r>
              <a:rPr lang="en-US" sz="6800" dirty="0" err="1" smtClean="0"/>
              <a:t>sampai</a:t>
            </a:r>
            <a:r>
              <a:rPr lang="en-US" sz="6800" dirty="0" smtClean="0"/>
              <a:t> decoder </a:t>
            </a:r>
            <a:r>
              <a:rPr lang="en-US" sz="6800" dirty="0" err="1" smtClean="0"/>
              <a:t>pertama</a:t>
            </a:r>
            <a:r>
              <a:rPr lang="en-US" sz="6800" dirty="0" smtClean="0"/>
              <a:t> </a:t>
            </a:r>
            <a:r>
              <a:rPr lang="en-US" sz="6800" dirty="0" err="1" smtClean="0"/>
              <a:t>saja</a:t>
            </a:r>
            <a:r>
              <a:rPr lang="en-US" sz="6800" dirty="0" smtClean="0"/>
              <a:t>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6800" dirty="0" smtClean="0"/>
              <a:t> 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4900" dirty="0" smtClean="0"/>
          </a:p>
        </p:txBody>
      </p:sp>
    </p:spTree>
    <p:extLst>
      <p:ext uri="{BB962C8B-B14F-4D97-AF65-F5344CB8AC3E}">
        <p14:creationId xmlns:p14="http://schemas.microsoft.com/office/powerpoint/2010/main" val="20206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1046163" y="2819400"/>
          <a:ext cx="7051675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3" name="Visio" r:id="rId3" imgW="6418580" imgH="2764790" progId="Visio.Drawing.11">
                  <p:embed/>
                </p:oleObj>
              </mc:Choice>
              <mc:Fallback>
                <p:oleObj name="Visio" r:id="rId3" imgW="6418580" imgH="2764790" progId="Visio.Drawing.11">
                  <p:embed/>
                  <p:pic>
                    <p:nvPicPr>
                      <p:cNvPr id="102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2819400"/>
                        <a:ext cx="7051675" cy="30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Box 5"/>
          <p:cNvSpPr txBox="1">
            <a:spLocks noChangeArrowheads="1"/>
          </p:cNvSpPr>
          <p:nvPr/>
        </p:nvSpPr>
        <p:spPr bwMode="auto">
          <a:xfrm>
            <a:off x="457200" y="1752600"/>
            <a:ext cx="563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Blok rangkaian diatas sebagai berikut :</a:t>
            </a:r>
          </a:p>
        </p:txBody>
      </p:sp>
    </p:spTree>
    <p:extLst>
      <p:ext uri="{BB962C8B-B14F-4D97-AF65-F5344CB8AC3E}">
        <p14:creationId xmlns:p14="http://schemas.microsoft.com/office/powerpoint/2010/main" val="72633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d-ID" smtClean="0"/>
              <a:t>Aljabar Boolean dan Rangkaian Logika|S1 TT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t>25</a:t>
            </a:fld>
            <a:endParaRPr lang="id-ID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32648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pemantau</a:t>
            </a:r>
            <a:r>
              <a:rPr lang="en-US" sz="2000" dirty="0"/>
              <a:t> </a:t>
            </a:r>
            <a:r>
              <a:rPr lang="en-US" sz="2000" dirty="0" err="1"/>
              <a:t>banjir</a:t>
            </a:r>
            <a:r>
              <a:rPr lang="en-US" sz="2000" dirty="0"/>
              <a:t> </a:t>
            </a:r>
            <a:r>
              <a:rPr lang="en-US" sz="2000" dirty="0" err="1"/>
              <a:t>mempunyai</a:t>
            </a:r>
            <a:r>
              <a:rPr lang="en-US" sz="2000" dirty="0"/>
              <a:t> sensor </a:t>
            </a:r>
            <a:r>
              <a:rPr lang="en-US" sz="2000" dirty="0" err="1"/>
              <a:t>penunjuk</a:t>
            </a:r>
            <a:r>
              <a:rPr lang="en-US" sz="2000" dirty="0"/>
              <a:t> </a:t>
            </a:r>
            <a:r>
              <a:rPr lang="en-US" sz="2000" dirty="0" err="1"/>
              <a:t>tingkat</a:t>
            </a:r>
            <a:r>
              <a:rPr lang="en-US" sz="2000" dirty="0"/>
              <a:t> </a:t>
            </a:r>
            <a:r>
              <a:rPr lang="en-US" sz="2000" dirty="0" err="1"/>
              <a:t>ketinggian</a:t>
            </a:r>
            <a:r>
              <a:rPr lang="en-US" sz="2000" dirty="0"/>
              <a:t> air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sinyal</a:t>
            </a:r>
            <a:r>
              <a:rPr lang="en-US" sz="2000" dirty="0"/>
              <a:t> </a:t>
            </a:r>
            <a:r>
              <a:rPr lang="en-US" sz="2000" dirty="0" err="1"/>
              <a:t>empat</a:t>
            </a:r>
            <a:r>
              <a:rPr lang="en-US" sz="2000" dirty="0"/>
              <a:t> bit data </a:t>
            </a:r>
            <a:r>
              <a:rPr lang="en-US" sz="2000" dirty="0" err="1"/>
              <a:t>biner</a:t>
            </a:r>
            <a:r>
              <a:rPr lang="en-US" sz="2000" dirty="0"/>
              <a:t> A,B,C, </a:t>
            </a:r>
            <a:r>
              <a:rPr lang="en-US" sz="2000" dirty="0" err="1"/>
              <a:t>dan</a:t>
            </a:r>
            <a:r>
              <a:rPr lang="en-US" sz="2000" dirty="0"/>
              <a:t> D.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didisplaykan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empat</a:t>
            </a:r>
            <a:r>
              <a:rPr lang="en-US" sz="2000" dirty="0"/>
              <a:t> </a:t>
            </a:r>
            <a:r>
              <a:rPr lang="en-US" sz="2000" dirty="0" err="1"/>
              <a:t>lampu</a:t>
            </a:r>
            <a:r>
              <a:rPr lang="en-US" sz="2000" dirty="0"/>
              <a:t> LED. System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dilengkapi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tiga</a:t>
            </a:r>
            <a:r>
              <a:rPr lang="en-US" sz="2000" dirty="0"/>
              <a:t> level </a:t>
            </a:r>
            <a:r>
              <a:rPr lang="en-US" sz="2000" dirty="0" err="1"/>
              <a:t>sirine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penanda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banjir</a:t>
            </a:r>
            <a:r>
              <a:rPr lang="en-US" sz="2000" dirty="0"/>
              <a:t>: </a:t>
            </a:r>
            <a:r>
              <a:rPr lang="en-US" sz="2000" dirty="0" err="1"/>
              <a:t>Banjir</a:t>
            </a:r>
            <a:r>
              <a:rPr lang="en-US" sz="2000" dirty="0"/>
              <a:t> </a:t>
            </a:r>
            <a:r>
              <a:rPr lang="en-US" sz="2000" dirty="0" err="1"/>
              <a:t>Ringan</a:t>
            </a:r>
            <a:r>
              <a:rPr lang="en-US" sz="2000" dirty="0"/>
              <a:t>, </a:t>
            </a:r>
            <a:r>
              <a:rPr lang="en-US" sz="2000" dirty="0" err="1"/>
              <a:t>Banjir</a:t>
            </a:r>
            <a:r>
              <a:rPr lang="en-US" sz="2000" dirty="0"/>
              <a:t> </a:t>
            </a:r>
            <a:r>
              <a:rPr lang="en-US" sz="2000" dirty="0" err="1"/>
              <a:t>Sedang</a:t>
            </a:r>
            <a:r>
              <a:rPr lang="en-US" sz="2000" dirty="0"/>
              <a:t>, </a:t>
            </a:r>
            <a:r>
              <a:rPr lang="en-US" sz="2000" dirty="0" err="1"/>
              <a:t>Banjir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, yang </a:t>
            </a:r>
            <a:r>
              <a:rPr lang="en-US" sz="2000" dirty="0" err="1"/>
              <a:t>dikendalikan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sinyal</a:t>
            </a:r>
            <a:r>
              <a:rPr lang="en-US" sz="2000" dirty="0"/>
              <a:t> X </a:t>
            </a:r>
            <a:r>
              <a:rPr lang="en-US" sz="2000" dirty="0" err="1"/>
              <a:t>dan</a:t>
            </a:r>
            <a:r>
              <a:rPr lang="en-US" sz="2000" dirty="0"/>
              <a:t> Y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ketentuan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36603"/>
              </p:ext>
            </p:extLst>
          </p:nvPr>
        </p:nvGraphicFramePr>
        <p:xfrm>
          <a:off x="1475656" y="2642836"/>
          <a:ext cx="6309601" cy="301841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79300">
                  <a:extLst>
                    <a:ext uri="{9D8B030D-6E8A-4147-A177-3AD203B41FA5}">
                      <a16:colId xmlns:a16="http://schemas.microsoft.com/office/drawing/2014/main" val="145040155"/>
                    </a:ext>
                  </a:extLst>
                </a:gridCol>
                <a:gridCol w="628640">
                  <a:extLst>
                    <a:ext uri="{9D8B030D-6E8A-4147-A177-3AD203B41FA5}">
                      <a16:colId xmlns:a16="http://schemas.microsoft.com/office/drawing/2014/main" val="107466272"/>
                    </a:ext>
                  </a:extLst>
                </a:gridCol>
                <a:gridCol w="726518">
                  <a:extLst>
                    <a:ext uri="{9D8B030D-6E8A-4147-A177-3AD203B41FA5}">
                      <a16:colId xmlns:a16="http://schemas.microsoft.com/office/drawing/2014/main" val="1732886153"/>
                    </a:ext>
                  </a:extLst>
                </a:gridCol>
                <a:gridCol w="1543849">
                  <a:extLst>
                    <a:ext uri="{9D8B030D-6E8A-4147-A177-3AD203B41FA5}">
                      <a16:colId xmlns:a16="http://schemas.microsoft.com/office/drawing/2014/main" val="1108995206"/>
                    </a:ext>
                  </a:extLst>
                </a:gridCol>
                <a:gridCol w="1666953">
                  <a:extLst>
                    <a:ext uri="{9D8B030D-6E8A-4147-A177-3AD203B41FA5}">
                      <a16:colId xmlns:a16="http://schemas.microsoft.com/office/drawing/2014/main" val="2179777578"/>
                    </a:ext>
                  </a:extLst>
                </a:gridCol>
                <a:gridCol w="1264341">
                  <a:extLst>
                    <a:ext uri="{9D8B030D-6E8A-4147-A177-3AD203B41FA5}">
                      <a16:colId xmlns:a16="http://schemas.microsoft.com/office/drawing/2014/main" val="4155628516"/>
                    </a:ext>
                  </a:extLst>
                </a:gridCol>
              </a:tblGrid>
              <a:tr h="5184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No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X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Y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Sirine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Keterangan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</a:rPr>
                        <a:t>Penunjukkan</a:t>
                      </a:r>
                      <a:r>
                        <a:rPr lang="en-US" sz="1600" b="1" dirty="0">
                          <a:effectLst/>
                        </a:rPr>
                        <a:t> sensor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015567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Tidak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bunyi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Tidak ada banjir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9996310"/>
                  </a:ext>
                </a:extLst>
              </a:tr>
              <a:tr h="5184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Sirine</a:t>
                      </a:r>
                      <a:r>
                        <a:rPr lang="en-US" sz="1600" dirty="0">
                          <a:effectLst/>
                        </a:rPr>
                        <a:t> Level I </a:t>
                      </a:r>
                      <a:r>
                        <a:rPr lang="en-US" sz="1600" dirty="0" err="1">
                          <a:effectLst/>
                        </a:rPr>
                        <a:t>bunyi</a:t>
                      </a:r>
                      <a:r>
                        <a:rPr lang="en-US" sz="1600" dirty="0">
                          <a:effectLst/>
                        </a:rPr>
                        <a:t>, yang lain </a:t>
                      </a:r>
                      <a:r>
                        <a:rPr lang="en-US" sz="1600" dirty="0" err="1">
                          <a:effectLst/>
                        </a:rPr>
                        <a:t>tidak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Banjir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Ringan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750022"/>
                  </a:ext>
                </a:extLst>
              </a:tr>
              <a:tr h="7776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Sirine Level 2 bunyi, yang lain tidak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Banjir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Sedang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0805922"/>
                  </a:ext>
                </a:extLst>
              </a:tr>
              <a:tr h="5184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Sirine Level 3bunyi, yang lain tidak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Banjir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Besar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8896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074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Diagram </a:t>
            </a:r>
            <a:r>
              <a:rPr lang="en-US" sz="2000" dirty="0" err="1"/>
              <a:t>blok</a:t>
            </a:r>
            <a:r>
              <a:rPr lang="en-US" sz="2000" dirty="0"/>
              <a:t> </a:t>
            </a:r>
            <a:r>
              <a:rPr lang="en-US" sz="2000" dirty="0" err="1"/>
              <a:t>sinyal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system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diperlihatkan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penjelasan</a:t>
            </a:r>
            <a:r>
              <a:rPr lang="en-US" sz="2000" dirty="0"/>
              <a:t> di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dirty="0" err="1"/>
              <a:t>rancanglah</a:t>
            </a:r>
            <a:r>
              <a:rPr lang="en-US" sz="2000" dirty="0"/>
              <a:t> </a:t>
            </a:r>
            <a:r>
              <a:rPr lang="en-US" sz="2000" dirty="0" err="1"/>
              <a:t>rangkaian</a:t>
            </a:r>
            <a:r>
              <a:rPr lang="en-US" sz="2000" dirty="0"/>
              <a:t> </a:t>
            </a:r>
            <a:r>
              <a:rPr lang="en-US" sz="2000" dirty="0" err="1"/>
              <a:t>penghasil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X </a:t>
            </a:r>
            <a:r>
              <a:rPr lang="en-US" sz="2000" dirty="0" err="1"/>
              <a:t>dan</a:t>
            </a:r>
            <a:r>
              <a:rPr lang="en-US" sz="2000" dirty="0"/>
              <a:t> Y,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peta</a:t>
            </a:r>
            <a:r>
              <a:rPr lang="en-US" sz="2000" dirty="0"/>
              <a:t> </a:t>
            </a:r>
            <a:r>
              <a:rPr lang="en-US" sz="2000" dirty="0" err="1"/>
              <a:t>Karnough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Buat</a:t>
            </a:r>
            <a:r>
              <a:rPr lang="en-US" sz="2000" dirty="0"/>
              <a:t> pula </a:t>
            </a:r>
            <a:r>
              <a:rPr lang="en-US" sz="2000" dirty="0" err="1"/>
              <a:t>persamaan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keluaran</a:t>
            </a:r>
            <a:r>
              <a:rPr lang="en-US" sz="2000" dirty="0"/>
              <a:t> S1,S2, </a:t>
            </a:r>
            <a:r>
              <a:rPr lang="en-US" sz="2000" dirty="0" err="1"/>
              <a:t>dan</a:t>
            </a:r>
            <a:r>
              <a:rPr lang="en-US" sz="2000" dirty="0"/>
              <a:t> S3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peta</a:t>
            </a:r>
            <a:r>
              <a:rPr lang="en-US" sz="2000" dirty="0"/>
              <a:t> </a:t>
            </a:r>
            <a:r>
              <a:rPr lang="en-US" sz="2000" dirty="0" err="1"/>
              <a:t>Karnough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d-ID" smtClean="0"/>
              <a:t>Aljabar Boolean dan Rangkaian Logika|S1 TT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t>26</a:t>
            </a:fld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8969" t="43639" r="35612" b="38188"/>
          <a:stretch/>
        </p:blipFill>
        <p:spPr>
          <a:xfrm>
            <a:off x="1077212" y="2276872"/>
            <a:ext cx="6989577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1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7B4B7E5-6B41-42A4-9082-F3E963265A7D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3075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Prosedur Desain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8638"/>
            <a:ext cx="8229600" cy="4525962"/>
          </a:xfrm>
        </p:spPr>
        <p:txBody>
          <a:bodyPr>
            <a:normAutofit fontScale="92500" lnSpcReduction="10000"/>
          </a:bodyPr>
          <a:lstStyle/>
          <a:p>
            <a:pPr marL="609600" indent="-609600" eaLnBrk="1" hangingPunct="1">
              <a:buFontTx/>
              <a:buAutoNum type="arabicPeriod"/>
            </a:pP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(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keluarannya</a:t>
            </a:r>
            <a:r>
              <a:rPr lang="en-US" dirty="0" smtClean="0"/>
              <a:t>)</a:t>
            </a:r>
            <a:endParaRPr lang="en-US" dirty="0" smtClean="0"/>
          </a:p>
          <a:p>
            <a:pPr marL="609600" indent="-609600" eaLnBrk="1" hangingPunct="1">
              <a:buFontTx/>
              <a:buAutoNum type="arabicPeriod"/>
            </a:pP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(format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binernya</a:t>
            </a:r>
            <a:r>
              <a:rPr lang="en-US" dirty="0" smtClean="0"/>
              <a:t>)</a:t>
            </a:r>
            <a:endParaRPr lang="en-US" dirty="0" smtClean="0"/>
          </a:p>
          <a:p>
            <a:pPr marL="609600" indent="-609600" eaLnBrk="1" hangingPunct="1">
              <a:buFontTx/>
              <a:buAutoNum type="arabicPeriod"/>
            </a:pP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endParaRPr lang="en-US" dirty="0" smtClean="0"/>
          </a:p>
          <a:p>
            <a:pPr marL="609600" indent="-609600" eaLnBrk="1" hangingPunct="1">
              <a:buFontTx/>
              <a:buAutoNum type="arabicPeriod"/>
            </a:pP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/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endParaRPr lang="en-US" dirty="0" smtClean="0"/>
          </a:p>
          <a:p>
            <a:pPr marL="609600" indent="-609600" eaLnBrk="1" hangingPunct="1">
              <a:buFontTx/>
              <a:buAutoNum type="arabicPeriod"/>
            </a:pP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smtClean="0"/>
              <a:t>Diagram/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endParaRPr lang="en-US" dirty="0" smtClean="0"/>
          </a:p>
          <a:p>
            <a:pPr marL="609600" indent="-609600" eaLnBrk="1" hangingPunct="1">
              <a:buFontTx/>
              <a:buAutoNum type="arabicPeriod"/>
            </a:pPr>
            <a:r>
              <a:rPr lang="en-US" dirty="0" err="1" smtClean="0"/>
              <a:t>Menguji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351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35A8E9-80B2-48D2-AC84-192478FE6950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457200"/>
            <a:ext cx="8991600" cy="1143000"/>
          </a:xfrm>
        </p:spPr>
        <p:txBody>
          <a:bodyPr/>
          <a:lstStyle/>
          <a:p>
            <a:pPr eaLnBrk="1" hangingPunct="1"/>
            <a:r>
              <a:rPr lang="en-US" sz="3000" b="1" smtClean="0"/>
              <a:t>Desain Rangkaian Aritmatika Dasar (Half Adder)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743200" y="2362200"/>
            <a:ext cx="9144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    </a:t>
            </a:r>
            <a:r>
              <a:rPr lang="en-US" sz="3200" b="1">
                <a:latin typeface="Times New Roman" pitchFamily="18" charset="0"/>
              </a:rPr>
              <a:t>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3200" b="1">
                <a:latin typeface="Times New Roman" pitchFamily="18" charset="0"/>
              </a:rPr>
              <a:t>+ 0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3200" b="1">
                <a:latin typeface="Times New Roman" pitchFamily="18" charset="0"/>
              </a:rPr>
              <a:t>   0</a:t>
            </a:r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2819400" y="3276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2819400" y="3810000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6248400" y="2362200"/>
            <a:ext cx="9144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    </a:t>
            </a:r>
            <a:r>
              <a:rPr lang="en-US" sz="3200" b="1">
                <a:latin typeface="Times New Roman" pitchFamily="18" charset="0"/>
              </a:rPr>
              <a:t>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3200" b="1">
                <a:latin typeface="Times New Roman" pitchFamily="18" charset="0"/>
              </a:rPr>
              <a:t>+ 1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3200" b="1">
                <a:latin typeface="Times New Roman" pitchFamily="18" charset="0"/>
              </a:rPr>
              <a:t>   1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2895600" y="4419600"/>
            <a:ext cx="9144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    </a:t>
            </a:r>
            <a:r>
              <a:rPr lang="en-US" sz="3200" b="1">
                <a:latin typeface="Times New Roman" pitchFamily="18" charset="0"/>
              </a:rPr>
              <a:t>1</a:t>
            </a:r>
            <a:endParaRPr lang="en-US" sz="4000" b="1">
              <a:latin typeface="Times New Roman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3200" b="1">
                <a:latin typeface="Times New Roman" pitchFamily="18" charset="0"/>
              </a:rPr>
              <a:t>+ 0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3200" b="1">
                <a:latin typeface="Times New Roman" pitchFamily="18" charset="0"/>
              </a:rPr>
              <a:t>   1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6400800" y="4419600"/>
            <a:ext cx="9144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    </a:t>
            </a:r>
            <a:r>
              <a:rPr lang="en-US" sz="3200" b="1" dirty="0">
                <a:latin typeface="Times New Roman" pitchFamily="18" charset="0"/>
              </a:rPr>
              <a:t>1</a:t>
            </a:r>
            <a:endParaRPr lang="en-US" sz="4000" b="1" dirty="0">
              <a:latin typeface="Times New Roman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3200" b="1" dirty="0">
                <a:latin typeface="Times New Roman" pitchFamily="18" charset="0"/>
              </a:rPr>
              <a:t>+ 1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3200" b="1" dirty="0">
                <a:latin typeface="Times New Roman" pitchFamily="18" charset="0"/>
              </a:rPr>
              <a:t>1 0</a:t>
            </a:r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6248400" y="3276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28956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64770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2819400" y="5867400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6248400" y="3810000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6477000" y="5867400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5148064" y="5924128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Carry Bit</a:t>
            </a:r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 flipV="1">
            <a:off x="6012160" y="5640288"/>
            <a:ext cx="457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1981200" y="2514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(a)</a:t>
            </a: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5257800" y="2362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(b)</a:t>
            </a: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2057400" y="4343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(c)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5364088" y="4343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(d)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203200" y="1416050"/>
            <a:ext cx="84732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 err="1"/>
              <a:t>Operasi</a:t>
            </a:r>
            <a:r>
              <a:rPr lang="en-US" sz="2400" dirty="0"/>
              <a:t> yang </a:t>
            </a:r>
            <a:r>
              <a:rPr lang="en-US" sz="2400" dirty="0" err="1"/>
              <a:t>dilakukan</a:t>
            </a:r>
            <a:r>
              <a:rPr lang="en-US" sz="2400" dirty="0"/>
              <a:t> : (</a:t>
            </a:r>
            <a:r>
              <a:rPr lang="en-US" sz="2400" dirty="0" err="1"/>
              <a:t>Berhubungan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pros. 1</a:t>
            </a:r>
          </a:p>
          <a:p>
            <a:pPr eaLnBrk="1" hangingPunct="1"/>
            <a:r>
              <a:rPr lang="en-US" sz="2400" dirty="0" err="1"/>
              <a:t>dan</a:t>
            </a:r>
            <a:r>
              <a:rPr lang="en-US" sz="2400" dirty="0"/>
              <a:t> pros. 2)</a:t>
            </a:r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 flipH="1" flipV="1">
            <a:off x="7010400" y="5638800"/>
            <a:ext cx="441920" cy="238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7152456" y="585212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Sum Bit</a:t>
            </a:r>
          </a:p>
        </p:txBody>
      </p:sp>
    </p:spTree>
    <p:extLst>
      <p:ext uri="{BB962C8B-B14F-4D97-AF65-F5344CB8AC3E}">
        <p14:creationId xmlns:p14="http://schemas.microsoft.com/office/powerpoint/2010/main" val="358267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023050-5C81-41D4-B1E5-C518A4FA5D38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990600" y="762000"/>
            <a:ext cx="683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/>
              <a:t>Lanjutan Desain Rangkaian Half Adder </a:t>
            </a:r>
          </a:p>
        </p:txBody>
      </p:sp>
      <p:graphicFrame>
        <p:nvGraphicFramePr>
          <p:cNvPr id="10273" name="Group 33"/>
          <p:cNvGraphicFramePr>
            <a:graphicFrameLocks noGrp="1"/>
          </p:cNvGraphicFramePr>
          <p:nvPr/>
        </p:nvGraphicFramePr>
        <p:xfrm>
          <a:off x="1524000" y="2667000"/>
          <a:ext cx="6096000" cy="2790914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6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Carry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2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333" name="Text Box 34"/>
          <p:cNvSpPr txBox="1">
            <a:spLocks noChangeArrowheads="1"/>
          </p:cNvSpPr>
          <p:nvPr/>
        </p:nvSpPr>
        <p:spPr bwMode="auto">
          <a:xfrm>
            <a:off x="1447800" y="1905000"/>
            <a:ext cx="532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/>
              <a:t>Penentuan Tabel Kebenaran (Prosedur 3) :</a:t>
            </a:r>
          </a:p>
        </p:txBody>
      </p:sp>
    </p:spTree>
    <p:extLst>
      <p:ext uri="{BB962C8B-B14F-4D97-AF65-F5344CB8AC3E}">
        <p14:creationId xmlns:p14="http://schemas.microsoft.com/office/powerpoint/2010/main" val="291322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49FEA19-F8B2-4B19-BEB0-E253AB6172A4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746125" y="668338"/>
            <a:ext cx="471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K-Map dari tabel kebenaran (Prosedur 4) :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143000" y="1241425"/>
          <a:ext cx="2074863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9" name="Visio" r:id="rId3" imgW="1134161" imgH="1206398" progId="Visio.Drawing.11">
                  <p:embed/>
                </p:oleObj>
              </mc:Choice>
              <mc:Fallback>
                <p:oleObj name="Visio" r:id="rId3" imgW="1134161" imgH="120639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41425"/>
                        <a:ext cx="2074863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5334000" y="1165225"/>
          <a:ext cx="2259013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0" name="Visio" r:id="rId5" imgW="1222858" imgH="1360932" progId="Visio.Drawing.11">
                  <p:embed/>
                </p:oleObj>
              </mc:Choice>
              <mc:Fallback>
                <p:oleObj name="Visio" r:id="rId5" imgW="1222858" imgH="136093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165225"/>
                        <a:ext cx="2259013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822325" y="3792538"/>
            <a:ext cx="577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Hasil Realisasi Rangkaian Half Adder (Prosedur 5) :</a:t>
            </a:r>
          </a:p>
        </p:txBody>
      </p:sp>
      <p:graphicFrame>
        <p:nvGraphicFramePr>
          <p:cNvPr id="2052" name="Object 8"/>
          <p:cNvGraphicFramePr>
            <a:graphicFrameLocks noChangeAspect="1"/>
          </p:cNvGraphicFramePr>
          <p:nvPr/>
        </p:nvGraphicFramePr>
        <p:xfrm>
          <a:off x="2590800" y="4518025"/>
          <a:ext cx="3810000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1" name="Visio" r:id="rId7" imgW="1886407" imgH="819912" progId="Visio.Drawing.11">
                  <p:embed/>
                </p:oleObj>
              </mc:Choice>
              <mc:Fallback>
                <p:oleObj name="Visio" r:id="rId7" imgW="1886407" imgH="81991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18025"/>
                        <a:ext cx="3810000" cy="165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422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6207EE3-D8FB-43F9-9D50-F154DC04FB6B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592138"/>
            <a:ext cx="7239000" cy="868362"/>
          </a:xfrm>
        </p:spPr>
        <p:txBody>
          <a:bodyPr/>
          <a:lstStyle/>
          <a:p>
            <a:pPr eaLnBrk="1" hangingPunct="1"/>
            <a:r>
              <a:rPr lang="en-US" smtClean="0"/>
              <a:t>Rangkaian Full Adder</a:t>
            </a:r>
          </a:p>
        </p:txBody>
      </p:sp>
      <p:graphicFrame>
        <p:nvGraphicFramePr>
          <p:cNvPr id="12399" name="Group 111"/>
          <p:cNvGraphicFramePr>
            <a:graphicFrameLocks noGrp="1"/>
          </p:cNvGraphicFramePr>
          <p:nvPr/>
        </p:nvGraphicFramePr>
        <p:xfrm>
          <a:off x="2514600" y="2192338"/>
          <a:ext cx="4648200" cy="4144963"/>
        </p:xfrm>
        <a:graphic>
          <a:graphicData uri="http://schemas.openxmlformats.org/drawingml/2006/table">
            <a:tbl>
              <a:tblPr/>
              <a:tblGrid>
                <a:gridCol w="928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402" name="Text Box 112"/>
          <p:cNvSpPr txBox="1">
            <a:spLocks noChangeArrowheads="1"/>
          </p:cNvSpPr>
          <p:nvPr/>
        </p:nvSpPr>
        <p:spPr bwMode="auto">
          <a:xfrm>
            <a:off x="1203325" y="1619250"/>
            <a:ext cx="457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Tabel Kebenaran Rangkaian Full Adder :</a:t>
            </a:r>
          </a:p>
        </p:txBody>
      </p:sp>
    </p:spTree>
    <p:extLst>
      <p:ext uri="{BB962C8B-B14F-4D97-AF65-F5344CB8AC3E}">
        <p14:creationId xmlns:p14="http://schemas.microsoft.com/office/powerpoint/2010/main" val="95542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265E099-DE9F-4055-9BF2-3F2DAFF3C01E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3078" name="Text Box 4"/>
          <p:cNvSpPr txBox="1">
            <a:spLocks noChangeArrowheads="1"/>
          </p:cNvSpPr>
          <p:nvPr/>
        </p:nvSpPr>
        <p:spPr bwMode="auto">
          <a:xfrm>
            <a:off x="838200" y="914400"/>
            <a:ext cx="324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K-Map dari Tabel Kebenaran :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533400" y="1447800"/>
          <a:ext cx="28194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3" name="Visio" r:id="rId4" imgW="1636166" imgH="1246632" progId="Visio.Drawing.11">
                  <p:embed/>
                </p:oleObj>
              </mc:Choice>
              <mc:Fallback>
                <p:oleObj name="Visio" r:id="rId4" imgW="1636166" imgH="124663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47800"/>
                        <a:ext cx="281940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4876800" y="1447800"/>
          <a:ext cx="297180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4" name="Visio" r:id="rId6" imgW="1703222" imgH="1234135" progId="Visio.Drawing.11">
                  <p:embed/>
                </p:oleObj>
              </mc:Choice>
              <mc:Fallback>
                <p:oleObj name="Visio" r:id="rId6" imgW="1703222" imgH="123413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447800"/>
                        <a:ext cx="2971800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10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6" name="Object 9"/>
          <p:cNvGraphicFramePr>
            <a:graphicFrameLocks noChangeAspect="1"/>
          </p:cNvGraphicFramePr>
          <p:nvPr/>
        </p:nvGraphicFramePr>
        <p:xfrm>
          <a:off x="2590800" y="3810000"/>
          <a:ext cx="4267200" cy="274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5" name="Visio" r:id="rId8" imgW="2474628" imgH="1586005" progId="Visio.Drawing.11">
                  <p:embed/>
                </p:oleObj>
              </mc:Choice>
              <mc:Fallback>
                <p:oleObj name="Visio" r:id="rId8" imgW="2474628" imgH="158600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810000"/>
                        <a:ext cx="4267200" cy="274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137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3C6149E-6612-4076-9A87-60DFC0DD8699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2209800" y="623888"/>
            <a:ext cx="4954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/>
              <a:t>Rangkaian Multiplexer 2 ke1</a:t>
            </a:r>
          </a:p>
        </p:txBody>
      </p:sp>
      <p:graphicFrame>
        <p:nvGraphicFramePr>
          <p:cNvPr id="14428" name="Group 92"/>
          <p:cNvGraphicFramePr>
            <a:graphicFrameLocks noGrp="1"/>
          </p:cNvGraphicFramePr>
          <p:nvPr/>
        </p:nvGraphicFramePr>
        <p:xfrm>
          <a:off x="381000" y="2071688"/>
          <a:ext cx="4419600" cy="3956052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416" name="Text Box 91"/>
          <p:cNvSpPr txBox="1">
            <a:spLocks noChangeArrowheads="1"/>
          </p:cNvSpPr>
          <p:nvPr/>
        </p:nvSpPr>
        <p:spPr bwMode="auto">
          <a:xfrm>
            <a:off x="381000" y="1462088"/>
            <a:ext cx="2165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Tabel Kebenaran :</a:t>
            </a:r>
          </a:p>
        </p:txBody>
      </p:sp>
      <p:graphicFrame>
        <p:nvGraphicFramePr>
          <p:cNvPr id="14457" name="Group 121"/>
          <p:cNvGraphicFramePr>
            <a:graphicFrameLocks noGrp="1"/>
          </p:cNvGraphicFramePr>
          <p:nvPr/>
        </p:nvGraphicFramePr>
        <p:xfrm>
          <a:off x="6019800" y="3683000"/>
          <a:ext cx="2971800" cy="1574801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39" name="AutoShape 122"/>
          <p:cNvSpPr>
            <a:spLocks noChangeArrowheads="1"/>
          </p:cNvSpPr>
          <p:nvPr/>
        </p:nvSpPr>
        <p:spPr bwMode="auto">
          <a:xfrm>
            <a:off x="5105400" y="4191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40" name="Text Box 123"/>
          <p:cNvSpPr txBox="1">
            <a:spLocks noChangeArrowheads="1"/>
          </p:cNvSpPr>
          <p:nvPr/>
        </p:nvSpPr>
        <p:spPr bwMode="auto">
          <a:xfrm>
            <a:off x="762000" y="6021288"/>
            <a:ext cx="3651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err="1"/>
              <a:t>Lengkap</a:t>
            </a:r>
            <a:endParaRPr lang="en-US" dirty="0"/>
          </a:p>
        </p:txBody>
      </p:sp>
      <p:sp>
        <p:nvSpPr>
          <p:cNvPr id="15441" name="Text Box 124"/>
          <p:cNvSpPr txBox="1">
            <a:spLocks noChangeArrowheads="1"/>
          </p:cNvSpPr>
          <p:nvPr/>
        </p:nvSpPr>
        <p:spPr bwMode="auto">
          <a:xfrm>
            <a:off x="6248400" y="5348288"/>
            <a:ext cx="2698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Bentuk Penyederhanaan</a:t>
            </a:r>
          </a:p>
        </p:txBody>
      </p:sp>
      <p:sp>
        <p:nvSpPr>
          <p:cNvPr id="15442" name="TextBox 83"/>
          <p:cNvSpPr txBox="1">
            <a:spLocks noChangeArrowheads="1"/>
          </p:cNvSpPr>
          <p:nvPr/>
        </p:nvSpPr>
        <p:spPr bwMode="auto">
          <a:xfrm>
            <a:off x="4953000" y="1295400"/>
            <a:ext cx="4038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Suatu rangkaian multiplexer memiliki beberapa jalur input, ≥ 1 selektor masukan dan sebuah jalur keluaran</a:t>
            </a:r>
            <a:r>
              <a:rPr lang="en-US"/>
              <a:t>. Pada multiplexer, penentu jalur masukan mana yang akan dilewatkan pada jalur keluaran ditentukan oleh selector.</a:t>
            </a:r>
          </a:p>
        </p:txBody>
      </p:sp>
    </p:spTree>
    <p:extLst>
      <p:ext uri="{BB962C8B-B14F-4D97-AF65-F5344CB8AC3E}">
        <p14:creationId xmlns:p14="http://schemas.microsoft.com/office/powerpoint/2010/main" val="180109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TekDi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TekDig</Template>
  <TotalTime>1128</TotalTime>
  <Words>1156</Words>
  <Application>Microsoft Office PowerPoint</Application>
  <PresentationFormat>On-screen Show (4:3)</PresentationFormat>
  <Paragraphs>479</Paragraphs>
  <Slides>26</Slides>
  <Notes>4</Notes>
  <HiddenSlides>2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ＭＳ Ｐゴシック</vt:lpstr>
      <vt:lpstr>Arial</vt:lpstr>
      <vt:lpstr>Bookman Old Style</vt:lpstr>
      <vt:lpstr>Calibri</vt:lpstr>
      <vt:lpstr>Symbol</vt:lpstr>
      <vt:lpstr>Times New Roman</vt:lpstr>
      <vt:lpstr>Wingdings</vt:lpstr>
      <vt:lpstr>Theme TekDig</vt:lpstr>
      <vt:lpstr>Visio</vt:lpstr>
      <vt:lpstr>Equation</vt:lpstr>
      <vt:lpstr>RANGKAIAN KOMBINASIONAL</vt:lpstr>
      <vt:lpstr>PowerPoint Presentation</vt:lpstr>
      <vt:lpstr>Prosedur Desain</vt:lpstr>
      <vt:lpstr>Desain Rangkaian Aritmatika Dasar (Half Adder)</vt:lpstr>
      <vt:lpstr>PowerPoint Presentation</vt:lpstr>
      <vt:lpstr>PowerPoint Presentation</vt:lpstr>
      <vt:lpstr>Rangkaian Full Adder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Converter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Latihan Soal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X60</dc:creator>
  <cp:lastModifiedBy>RTP</cp:lastModifiedBy>
  <cp:revision>45</cp:revision>
  <dcterms:created xsi:type="dcterms:W3CDTF">2016-08-16T08:15:10Z</dcterms:created>
  <dcterms:modified xsi:type="dcterms:W3CDTF">2019-10-21T05:44:37Z</dcterms:modified>
</cp:coreProperties>
</file>