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484" r:id="rId3"/>
    <p:sldId id="470" r:id="rId4"/>
    <p:sldId id="471" r:id="rId5"/>
    <p:sldId id="472" r:id="rId6"/>
    <p:sldId id="473" r:id="rId7"/>
    <p:sldId id="474" r:id="rId8"/>
    <p:sldId id="488" r:id="rId9"/>
    <p:sldId id="475" r:id="rId10"/>
    <p:sldId id="48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7" r:id="rId20"/>
    <p:sldId id="486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18/05/2021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D05509-BEF2-4270-8891-D095BA0CA9A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d-ID" altLang="en-US" smtClean="0">
                <a:latin typeface="Arial" panose="020B0604020202020204" pitchFamily="34" charset="0"/>
              </a:rPr>
              <a:t>Aplikasi : untuk menentukan bit pariti data serial</a:t>
            </a: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1FA4B-1D9C-4EB9-86FA-DA0EB0EA6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 FLOP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10</a:t>
            </a:fld>
            <a:endParaRPr lang="id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946088"/>
              </p:ext>
            </p:extLst>
          </p:nvPr>
        </p:nvGraphicFramePr>
        <p:xfrm>
          <a:off x="683568" y="1844824"/>
          <a:ext cx="230330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Visio" r:id="rId3" imgW="1360627" imgH="720373" progId="Visio.Drawing.11">
                  <p:embed/>
                </p:oleObj>
              </mc:Choice>
              <mc:Fallback>
                <p:oleObj name="Visio" r:id="rId3" imgW="1360627" imgH="7203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2303309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8759" y="-22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0811"/>
              </p:ext>
            </p:extLst>
          </p:nvPr>
        </p:nvGraphicFramePr>
        <p:xfrm>
          <a:off x="611560" y="4216052"/>
          <a:ext cx="2448272" cy="130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Visio" r:id="rId5" imgW="1360627" imgH="720373" progId="Visio.Drawing.11">
                  <p:embed/>
                </p:oleObj>
              </mc:Choice>
              <mc:Fallback>
                <p:oleObj name="Visio" r:id="rId5" imgW="1360627" imgH="7203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16052"/>
                        <a:ext cx="2448272" cy="1301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31840" y="1556792"/>
            <a:ext cx="595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Negative-Edge-</a:t>
            </a:r>
            <a:r>
              <a:rPr lang="en-US" b="1" dirty="0" err="1" smtClean="0"/>
              <a:t>Trigerred</a:t>
            </a:r>
            <a:r>
              <a:rPr lang="en-US" b="1" dirty="0" smtClean="0"/>
              <a:t> D Flip Flop</a:t>
            </a:r>
          </a:p>
          <a:p>
            <a:r>
              <a:rPr lang="en-US" dirty="0" err="1"/>
              <a:t>Berdasarkan</a:t>
            </a:r>
            <a:r>
              <a:rPr lang="en-US" dirty="0"/>
              <a:t> symbol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tanda</a:t>
            </a:r>
            <a:r>
              <a:rPr lang="en-US" dirty="0"/>
              <a:t> &gt; </a:t>
            </a:r>
            <a:r>
              <a:rPr lang="en-US" dirty="0" err="1"/>
              <a:t>menunjukkan</a:t>
            </a:r>
            <a:r>
              <a:rPr lang="en-US" dirty="0"/>
              <a:t> symbol </a:t>
            </a:r>
            <a:r>
              <a:rPr lang="en-US" dirty="0" err="1"/>
              <a:t>aktifasi</a:t>
            </a:r>
            <a:r>
              <a:rPr lang="en-US" dirty="0"/>
              <a:t> Clock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state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symbol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buble</a:t>
            </a:r>
            <a:r>
              <a:rPr lang="en-US" dirty="0"/>
              <a:t> (o)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aktifasi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state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Clock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0.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7066" y="4055408"/>
            <a:ext cx="5194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Positive-Edge-Triggered D </a:t>
            </a:r>
            <a:r>
              <a:rPr lang="en-US" b="1" dirty="0" smtClean="0"/>
              <a:t>Flip-Flop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D Flip-Flop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aktifasi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clock </a:t>
            </a:r>
            <a:r>
              <a:rPr lang="en-US" dirty="0" err="1"/>
              <a:t>bernilai</a:t>
            </a:r>
            <a:r>
              <a:rPr lang="en-US" dirty="0"/>
              <a:t> 1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7CF761-B7F6-4B94-BF29-1DFECA54A23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56646"/>
              </p:ext>
            </p:extLst>
          </p:nvPr>
        </p:nvGraphicFramePr>
        <p:xfrm>
          <a:off x="-71438" y="1721917"/>
          <a:ext cx="3139696" cy="408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Visio" r:id="rId3" imgW="1645223" imgH="2143354" progId="Visio.Drawing.11">
                  <p:embed/>
                </p:oleObj>
              </mc:Choice>
              <mc:Fallback>
                <p:oleObj name="Visio" r:id="rId3" imgW="1645223" imgH="2143354" progId="Visio.Drawing.11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438" y="1721917"/>
                        <a:ext cx="3139696" cy="40833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5440"/>
              </p:ext>
            </p:extLst>
          </p:nvPr>
        </p:nvGraphicFramePr>
        <p:xfrm>
          <a:off x="3131840" y="2060847"/>
          <a:ext cx="5616624" cy="384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Visio" r:id="rId5" imgW="2962247" imgH="2028805" progId="Visio.Drawing.11">
                  <p:embed/>
                </p:oleObj>
              </mc:Choice>
              <mc:Fallback>
                <p:oleObj name="Visio" r:id="rId5" imgW="2962247" imgH="2028805" progId="Visio.Drawing.11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7"/>
                        <a:ext cx="5616624" cy="384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767DBA-7657-4797-8FD9-0A27A8A00FE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T Flip-Flop</a:t>
            </a:r>
            <a:endParaRPr lang="en-US" altLang="en-US" smtClean="0"/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430997"/>
              </p:ext>
            </p:extLst>
          </p:nvPr>
        </p:nvGraphicFramePr>
        <p:xfrm>
          <a:off x="827584" y="1628775"/>
          <a:ext cx="4608016" cy="27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7" name="Visio" r:id="rId4" imgW="2483510" imgH="1504798" progId="Visio.Drawing.11">
                  <p:embed/>
                </p:oleObj>
              </mc:Choice>
              <mc:Fallback>
                <p:oleObj name="Visio" r:id="rId4" imgW="2483510" imgH="1504798" progId="Visio.Drawing.11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28775"/>
                        <a:ext cx="4608016" cy="27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6280150" y="1647825"/>
            <a:ext cx="189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Tabel kebenaran</a:t>
            </a:r>
            <a:endParaRPr lang="en-US" altLang="en-US"/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47675" y="6184900"/>
            <a:ext cx="516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Referensi : Digital Logic, Stephen Brown, hal ......</a:t>
            </a:r>
            <a:endParaRPr lang="en-US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135688" y="395287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Simbol T FF</a:t>
            </a:r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72188" y="2071688"/>
          <a:ext cx="2020887" cy="1214436"/>
        </p:xfrm>
        <a:graphic>
          <a:graphicData uri="http://schemas.openxmlformats.org/drawingml/2006/table">
            <a:tbl>
              <a:tblPr/>
              <a:tblGrid>
                <a:gridCol w="667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9" marR="685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Q(t+1)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69" marR="685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Q(t)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69" marR="685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Q’(t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148" name="Object 10"/>
          <p:cNvGraphicFramePr>
            <a:graphicFrameLocks noChangeAspect="1"/>
          </p:cNvGraphicFramePr>
          <p:nvPr/>
        </p:nvGraphicFramePr>
        <p:xfrm>
          <a:off x="5930900" y="4500563"/>
          <a:ext cx="228441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Visio" r:id="rId6" imgW="1360627" imgH="720373" progId="Visio.Drawing.11">
                  <p:embed/>
                </p:oleObj>
              </mc:Choice>
              <mc:Fallback>
                <p:oleObj name="Visio" r:id="rId6" imgW="1360627" imgH="720373" progId="Visio.Drawing.11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500563"/>
                        <a:ext cx="2284413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0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en-US" smtClean="0"/>
              <a:t>Diagram pewaktu untuk T Flip-Flop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2032E5-2085-4BFC-8E81-3FEC001DDF1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304925" y="2000250"/>
          <a:ext cx="6338888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Visio" r:id="rId3" imgW="2861637" imgH="1354009" progId="Visio.Drawing.11">
                  <p:embed/>
                </p:oleObj>
              </mc:Choice>
              <mc:Fallback>
                <p:oleObj name="Visio" r:id="rId3" imgW="2861637" imgH="1354009" progId="Visio.Drawing.11">
                  <p:embed/>
                  <p:pic>
                    <p:nvPicPr>
                      <p:cNvPr id="717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00250"/>
                        <a:ext cx="6338888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9EB3F6-EA2C-4C39-852F-3558DAE845C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865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JK Flip-Flop</a:t>
            </a:r>
            <a:endParaRPr lang="en-US" altLang="en-US" smtClean="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911350"/>
          <a:ext cx="4176712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name="Visio" r:id="rId3" imgW="3015082" imgH="1504798" progId="Visio.Drawing.11">
                  <p:embed/>
                </p:oleObj>
              </mc:Choice>
              <mc:Fallback>
                <p:oleObj name="Visio" r:id="rId3" imgW="3015082" imgH="1504798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11350"/>
                        <a:ext cx="4176712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5992813" y="2074863"/>
            <a:ext cx="196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Tabel kebenaran </a:t>
            </a:r>
            <a:endParaRPr lang="en-US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919788" y="43068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Simbol JK FF</a:t>
            </a:r>
            <a:endParaRPr lang="en-US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00688" y="2643188"/>
          <a:ext cx="3214688" cy="1524000"/>
        </p:xfrm>
        <a:graphic>
          <a:graphicData uri="http://schemas.openxmlformats.org/drawingml/2006/table">
            <a:tbl>
              <a:tblPr/>
              <a:tblGrid>
                <a:gridCol w="7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Q(t+1)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Q(t)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Q’(t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5853113" y="4887913"/>
          <a:ext cx="23622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Visio" r:id="rId5" imgW="1360627" imgH="720373" progId="Visio.Drawing.11">
                  <p:embed/>
                </p:oleObj>
              </mc:Choice>
              <mc:Fallback>
                <p:oleObj name="Visio" r:id="rId5" imgW="1360627" imgH="720373" progId="Visio.Drawing.11">
                  <p:embed/>
                  <p:pic>
                    <p:nvPicPr>
                      <p:cNvPr id="81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4887913"/>
                        <a:ext cx="2362200" cy="1255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2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Rangkaian Register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7E7B12-67B0-42F2-9647-B9E9BAA6529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0" y="2571750"/>
          <a:ext cx="90805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Visio" r:id="rId3" imgW="6024677" imgH="1185672" progId="Visio.Drawing.11">
                  <p:embed/>
                </p:oleObj>
              </mc:Choice>
              <mc:Fallback>
                <p:oleObj name="Visio" r:id="rId3" imgW="6024677" imgH="1185672" progId="Visio.Drawing.11">
                  <p:embed/>
                  <p:pic>
                    <p:nvPicPr>
                      <p:cNvPr id="92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71750"/>
                        <a:ext cx="90805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571500" y="1571625"/>
            <a:ext cx="35718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Rangkaian Shift register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428625" y="5000625"/>
            <a:ext cx="8358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Merupakan register yang mempunyai kemampuan menggeser setiap bit yang berada di dalamnya. </a:t>
            </a:r>
          </a:p>
        </p:txBody>
      </p:sp>
    </p:spTree>
    <p:extLst>
      <p:ext uri="{BB962C8B-B14F-4D97-AF65-F5344CB8AC3E}">
        <p14:creationId xmlns:p14="http://schemas.microsoft.com/office/powerpoint/2010/main" val="11770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6751E-70B6-4E9A-8508-2A64FFC9E14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75" y="2114550"/>
          <a:ext cx="6546850" cy="27432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689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16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In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Q</a:t>
                      </a:r>
                      <a:r>
                        <a:rPr lang="en-US" sz="2000" baseline="-25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Q</a:t>
                      </a:r>
                      <a:r>
                        <a:rPr lang="en-US" sz="2000" baseline="-25000"/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Q</a:t>
                      </a:r>
                      <a:r>
                        <a:rPr lang="en-US" sz="2000" baseline="-25000"/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Q</a:t>
                      </a:r>
                      <a:r>
                        <a:rPr lang="en-US" sz="2000" baseline="-25000" dirty="0"/>
                        <a:t>4</a:t>
                      </a:r>
                      <a:r>
                        <a:rPr lang="en-US" sz="2000" dirty="0"/>
                        <a:t> = Out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6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/>
                        <a:t>t</a:t>
                      </a:r>
                      <a:r>
                        <a:rPr lang="en-US" sz="2000" baseline="-25000"/>
                        <a:t>7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/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Rangkaian Counter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815BDF-A5A9-4A4A-806D-99A68695259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571500" y="1893888"/>
          <a:ext cx="7358063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Visio" r:id="rId3" imgW="4481779" imgH="1372210" progId="Visio.Drawing.11">
                  <p:embed/>
                </p:oleObj>
              </mc:Choice>
              <mc:Fallback>
                <p:oleObj name="Visio" r:id="rId3" imgW="4481779" imgH="1372210" progId="Visio.Drawing.11">
                  <p:embed/>
                  <p:pic>
                    <p:nvPicPr>
                      <p:cNvPr id="102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93888"/>
                        <a:ext cx="7358063" cy="224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357188" y="135731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Rangkaian up-counter menggunakan T Flip-Flop (3 bit)</a:t>
            </a: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43063" y="4214813"/>
          <a:ext cx="5638800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Visio" r:id="rId5" imgW="3637788" imgH="1366723" progId="Visio.Drawing.11">
                  <p:embed/>
                </p:oleObj>
              </mc:Choice>
              <mc:Fallback>
                <p:oleObj name="Visio" r:id="rId5" imgW="3637788" imgH="1366723" progId="Visio.Drawing.11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214813"/>
                        <a:ext cx="5638800" cy="212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1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0D0B0F-0084-4436-B943-A664D4967BD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428625" y="1357313"/>
          <a:ext cx="7710488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Visio" r:id="rId3" imgW="4481779" imgH="1372210" progId="Visio.Drawing.11">
                  <p:embed/>
                </p:oleObj>
              </mc:Choice>
              <mc:Fallback>
                <p:oleObj name="Visio" r:id="rId3" imgW="4481779" imgH="1372210" progId="Visio.Drawing.11">
                  <p:embed/>
                  <p:pic>
                    <p:nvPicPr>
                      <p:cNvPr id="1126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357313"/>
                        <a:ext cx="7710488" cy="235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357188" y="928688"/>
            <a:ext cx="407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Rangkaian down counter 3 bit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28750" y="3857625"/>
          <a:ext cx="6253163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Visio" r:id="rId5" imgW="3637788" imgH="1366723" progId="Visio.Drawing.11">
                  <p:embed/>
                </p:oleObj>
              </mc:Choice>
              <mc:Fallback>
                <p:oleObj name="Visio" r:id="rId5" imgW="3637788" imgH="1366723" progId="Visio.Drawing.11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857625"/>
                        <a:ext cx="6253163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19</a:t>
            </a:fld>
            <a:endParaRPr lang="id-ID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26873"/>
              </p:ext>
            </p:extLst>
          </p:nvPr>
        </p:nvGraphicFramePr>
        <p:xfrm>
          <a:off x="564975" y="1972008"/>
          <a:ext cx="8039473" cy="145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Visio" r:id="rId3" imgW="4651572" imgH="1104360" progId="Visio.Drawing.11">
                  <p:embed/>
                </p:oleObj>
              </mc:Choice>
              <mc:Fallback>
                <p:oleObj name="Visio" r:id="rId3" imgW="4651572" imgH="11043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75" y="1972008"/>
                        <a:ext cx="8039473" cy="145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82480"/>
              </p:ext>
            </p:extLst>
          </p:nvPr>
        </p:nvGraphicFramePr>
        <p:xfrm>
          <a:off x="457127" y="3954760"/>
          <a:ext cx="8157891" cy="134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Visio" r:id="rId5" imgW="4651572" imgH="1104360" progId="Visio.Drawing.11">
                  <p:embed/>
                </p:oleObj>
              </mc:Choice>
              <mc:Fallback>
                <p:oleObj name="Visio" r:id="rId5" imgW="4651572" imgH="11043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27" y="3954760"/>
                        <a:ext cx="8157891" cy="1346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4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9802"/>
            <a:ext cx="7904121" cy="940966"/>
          </a:xfrm>
        </p:spPr>
        <p:txBody>
          <a:bodyPr/>
          <a:lstStyle/>
          <a:p>
            <a:r>
              <a:rPr lang="en-US" dirty="0" smtClean="0"/>
              <a:t>RANGKAIAN SEKUENSIAL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33" y="1456184"/>
            <a:ext cx="8229600" cy="4709120"/>
          </a:xfrm>
        </p:spPr>
        <p:txBody>
          <a:bodyPr>
            <a:normAutofit/>
          </a:bodyPr>
          <a:lstStyle/>
          <a:p>
            <a:pPr marL="0" indent="231775" algn="just">
              <a:buNone/>
            </a:pP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sistem</a:t>
            </a:r>
            <a:r>
              <a:rPr lang="en-US" sz="1700" dirty="0"/>
              <a:t> digital, </a:t>
            </a:r>
            <a:r>
              <a:rPr lang="en-US" sz="1700" dirty="0" err="1"/>
              <a:t>terdapat</a:t>
            </a:r>
            <a:r>
              <a:rPr lang="en-US" sz="1700" dirty="0"/>
              <a:t> pula </a:t>
            </a:r>
            <a:r>
              <a:rPr lang="en-US" sz="1700" dirty="0" err="1"/>
              <a:t>rangkaian</a:t>
            </a:r>
            <a:r>
              <a:rPr lang="en-US" sz="1700" dirty="0"/>
              <a:t> yang </a:t>
            </a:r>
            <a:r>
              <a:rPr lang="en-US" sz="1700" dirty="0" err="1"/>
              <a:t>kondisi</a:t>
            </a:r>
            <a:r>
              <a:rPr lang="en-US" sz="1700" dirty="0"/>
              <a:t> </a:t>
            </a:r>
            <a:r>
              <a:rPr lang="en-US" sz="1700" dirty="0" err="1"/>
              <a:t>keluaran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</a:t>
            </a:r>
            <a:r>
              <a:rPr lang="en-US" sz="1700" dirty="0" err="1"/>
              <a:t>ditentukan</a:t>
            </a:r>
            <a:r>
              <a:rPr lang="en-US" sz="1700" dirty="0"/>
              <a:t> </a:t>
            </a:r>
            <a:r>
              <a:rPr lang="en-US" sz="1700" dirty="0" err="1"/>
              <a:t>oleh</a:t>
            </a:r>
            <a:r>
              <a:rPr lang="en-US" sz="1700" dirty="0"/>
              <a:t> </a:t>
            </a:r>
            <a:r>
              <a:rPr lang="en-US" sz="1700" dirty="0" err="1"/>
              <a:t>kombinasi</a:t>
            </a:r>
            <a:r>
              <a:rPr lang="en-US" sz="1700" dirty="0"/>
              <a:t> </a:t>
            </a:r>
            <a:r>
              <a:rPr lang="en-US" sz="1700" dirty="0" err="1"/>
              <a:t>masukan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juga</a:t>
            </a:r>
            <a:r>
              <a:rPr lang="en-US" sz="1700" dirty="0"/>
              <a:t> </a:t>
            </a:r>
            <a:r>
              <a:rPr lang="en-US" sz="1700" dirty="0" err="1"/>
              <a:t>ditentukan</a:t>
            </a:r>
            <a:r>
              <a:rPr lang="en-US" sz="1700" dirty="0"/>
              <a:t> </a:t>
            </a:r>
            <a:r>
              <a:rPr lang="en-US" sz="1700" dirty="0" err="1"/>
              <a:t>oleh</a:t>
            </a:r>
            <a:r>
              <a:rPr lang="en-US" sz="1700" dirty="0"/>
              <a:t> </a:t>
            </a:r>
            <a:r>
              <a:rPr lang="en-US" sz="1700" dirty="0" err="1"/>
              <a:t>kondisi</a:t>
            </a:r>
            <a:r>
              <a:rPr lang="en-US" sz="1700" dirty="0"/>
              <a:t> </a:t>
            </a:r>
            <a:r>
              <a:rPr lang="en-US" sz="1700" dirty="0" err="1"/>
              <a:t>keluaran</a:t>
            </a:r>
            <a:r>
              <a:rPr lang="en-US" sz="1700" dirty="0"/>
              <a:t> yang </a:t>
            </a:r>
            <a:r>
              <a:rPr lang="en-US" sz="1700" dirty="0" err="1"/>
              <a:t>terakhir</a:t>
            </a:r>
            <a:r>
              <a:rPr lang="en-US" sz="1700" dirty="0"/>
              <a:t> yang </a:t>
            </a:r>
            <a:r>
              <a:rPr lang="en-US" sz="1700" dirty="0" err="1"/>
              <a:t>terjadi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sistem</a:t>
            </a:r>
            <a:r>
              <a:rPr lang="en-US" sz="1700" dirty="0"/>
              <a:t>. </a:t>
            </a:r>
            <a:endParaRPr lang="en-US" sz="1700" dirty="0" smtClean="0"/>
          </a:p>
          <a:p>
            <a:pPr marL="0" indent="231775" algn="just">
              <a:buNone/>
            </a:pPr>
            <a:r>
              <a:rPr lang="en-US" sz="1700" dirty="0" err="1" smtClean="0"/>
              <a:t>Rangkaian</a:t>
            </a:r>
            <a:r>
              <a:rPr lang="en-US" sz="1700" dirty="0" smtClean="0"/>
              <a:t> </a:t>
            </a:r>
            <a:r>
              <a:rPr lang="en-US" sz="1700" dirty="0" err="1"/>
              <a:t>semacam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yang </a:t>
            </a:r>
            <a:r>
              <a:rPr lang="en-US" sz="1700" dirty="0" err="1"/>
              <a:t>dikenal</a:t>
            </a:r>
            <a:r>
              <a:rPr lang="en-US" sz="1700" dirty="0"/>
              <a:t> </a:t>
            </a:r>
            <a:r>
              <a:rPr lang="en-US" sz="1700" dirty="0" err="1"/>
              <a:t>sebagai</a:t>
            </a:r>
            <a:r>
              <a:rPr lang="en-US" sz="1700" dirty="0"/>
              <a:t> </a:t>
            </a:r>
            <a:r>
              <a:rPr lang="en-US" sz="1700" b="1" dirty="0" err="1"/>
              <a:t>rangkaian</a:t>
            </a:r>
            <a:r>
              <a:rPr lang="en-US" sz="1700" b="1" dirty="0"/>
              <a:t> </a:t>
            </a:r>
            <a:r>
              <a:rPr lang="en-US" sz="1700" b="1" dirty="0" err="1"/>
              <a:t>logika</a:t>
            </a:r>
            <a:r>
              <a:rPr lang="en-US" sz="1700" b="1" dirty="0"/>
              <a:t> </a:t>
            </a:r>
            <a:r>
              <a:rPr lang="en-US" sz="1700" b="1" dirty="0" err="1"/>
              <a:t>sequensial</a:t>
            </a:r>
            <a:r>
              <a:rPr lang="en-US" sz="1700" dirty="0"/>
              <a:t>. </a:t>
            </a:r>
            <a:r>
              <a:rPr lang="en-US" sz="1700" dirty="0" err="1"/>
              <a:t>Rangkaian</a:t>
            </a:r>
            <a:r>
              <a:rPr lang="en-US" sz="1700" dirty="0"/>
              <a:t> </a:t>
            </a:r>
            <a:r>
              <a:rPr lang="en-US" sz="1700" dirty="0" err="1"/>
              <a:t>sequensial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elemen</a:t>
            </a:r>
            <a:r>
              <a:rPr lang="en-US" sz="1700" dirty="0"/>
              <a:t> </a:t>
            </a:r>
            <a:r>
              <a:rPr lang="en-US" sz="1700" dirty="0" err="1"/>
              <a:t>penyimpan</a:t>
            </a:r>
            <a:r>
              <a:rPr lang="en-US" sz="1700" dirty="0"/>
              <a:t> yang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penyimpanan</a:t>
            </a:r>
            <a:r>
              <a:rPr lang="en-US" sz="1700" dirty="0"/>
              <a:t> level </a:t>
            </a:r>
            <a:r>
              <a:rPr lang="en-US" sz="1700" dirty="0" err="1"/>
              <a:t>logika</a:t>
            </a:r>
            <a:r>
              <a:rPr lang="en-US" sz="1700" dirty="0"/>
              <a:t> </a:t>
            </a:r>
            <a:r>
              <a:rPr lang="en-US" sz="1700" dirty="0" err="1"/>
              <a:t>sinyal</a:t>
            </a:r>
            <a:r>
              <a:rPr lang="en-US" sz="1700" dirty="0"/>
              <a:t>. </a:t>
            </a:r>
            <a:endParaRPr lang="en-US" sz="1700" dirty="0" smtClean="0"/>
          </a:p>
          <a:p>
            <a:pPr marL="0" indent="231775" algn="just">
              <a:buNone/>
            </a:pPr>
            <a:r>
              <a:rPr lang="en-US" sz="1700" dirty="0" err="1" smtClean="0"/>
              <a:t>Kondisi</a:t>
            </a:r>
            <a:r>
              <a:rPr lang="en-US" sz="1700" dirty="0" smtClean="0"/>
              <a:t> </a:t>
            </a:r>
            <a:r>
              <a:rPr lang="en-US" sz="1700" dirty="0" err="1"/>
              <a:t>atau</a:t>
            </a:r>
            <a:r>
              <a:rPr lang="en-US" sz="1700" dirty="0"/>
              <a:t> level yang </a:t>
            </a:r>
            <a:r>
              <a:rPr lang="en-US" sz="1700" dirty="0" err="1"/>
              <a:t>terdapat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elemen</a:t>
            </a:r>
            <a:r>
              <a:rPr lang="en-US" sz="1700" dirty="0"/>
              <a:t> </a:t>
            </a:r>
            <a:r>
              <a:rPr lang="en-US" sz="1700" dirty="0" err="1"/>
              <a:t>penyimpan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yang </a:t>
            </a:r>
            <a:r>
              <a:rPr lang="en-US" sz="1700" dirty="0" err="1"/>
              <a:t>menentukan</a:t>
            </a:r>
            <a:r>
              <a:rPr lang="en-US" sz="1700" dirty="0"/>
              <a:t> state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rangkaian</a:t>
            </a:r>
            <a:r>
              <a:rPr lang="en-US" sz="1700" dirty="0"/>
              <a:t> </a:t>
            </a:r>
            <a:r>
              <a:rPr lang="en-US" sz="1700" dirty="0" err="1"/>
              <a:t>sequensial</a:t>
            </a:r>
            <a:r>
              <a:rPr lang="en-US" sz="1700" dirty="0"/>
              <a:t>.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rangkaian</a:t>
            </a:r>
            <a:r>
              <a:rPr lang="en-US" sz="1700" dirty="0"/>
              <a:t> </a:t>
            </a:r>
            <a:r>
              <a:rPr lang="en-US" sz="1700" dirty="0" err="1"/>
              <a:t>logika</a:t>
            </a:r>
            <a:r>
              <a:rPr lang="en-US" sz="1700" dirty="0"/>
              <a:t> </a:t>
            </a:r>
            <a:r>
              <a:rPr lang="en-US" sz="1700" dirty="0" err="1"/>
              <a:t>sequensial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</a:t>
            </a:r>
            <a:r>
              <a:rPr lang="en-US" sz="1700" dirty="0" err="1"/>
              <a:t>perubahan</a:t>
            </a:r>
            <a:r>
              <a:rPr lang="en-US" sz="1700" dirty="0"/>
              <a:t> </a:t>
            </a:r>
            <a:r>
              <a:rPr lang="en-US" sz="1700" dirty="0" err="1"/>
              <a:t>kondisi</a:t>
            </a:r>
            <a:r>
              <a:rPr lang="en-US" sz="1700" dirty="0"/>
              <a:t> </a:t>
            </a:r>
            <a:r>
              <a:rPr lang="en-US" sz="1700" dirty="0" err="1"/>
              <a:t>masukan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menyebabkan</a:t>
            </a:r>
            <a:r>
              <a:rPr lang="en-US" sz="1700" dirty="0"/>
              <a:t> state </a:t>
            </a:r>
            <a:r>
              <a:rPr lang="en-US" sz="1700" dirty="0" err="1"/>
              <a:t>rangkaian</a:t>
            </a:r>
            <a:r>
              <a:rPr lang="en-US" sz="1700" dirty="0"/>
              <a:t> </a:t>
            </a:r>
            <a:r>
              <a:rPr lang="en-US" sz="1700" dirty="0" err="1"/>
              <a:t>tetap</a:t>
            </a:r>
            <a:r>
              <a:rPr lang="en-US" sz="1700" dirty="0"/>
              <a:t> </a:t>
            </a:r>
            <a:r>
              <a:rPr lang="en-US" sz="1700" dirty="0" err="1"/>
              <a:t>berada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state </a:t>
            </a:r>
            <a:r>
              <a:rPr lang="en-US" sz="1700" dirty="0" err="1"/>
              <a:t>sebelumnya</a:t>
            </a:r>
            <a:r>
              <a:rPr lang="en-US" sz="1700" dirty="0"/>
              <a:t> </a:t>
            </a:r>
            <a:r>
              <a:rPr lang="en-US" sz="1700" dirty="0" err="1"/>
              <a:t>ataupun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pula </a:t>
            </a:r>
            <a:r>
              <a:rPr lang="en-US" sz="1700" dirty="0" err="1"/>
              <a:t>menyebabkan</a:t>
            </a:r>
            <a:r>
              <a:rPr lang="en-US" sz="1700" dirty="0"/>
              <a:t> state </a:t>
            </a:r>
            <a:r>
              <a:rPr lang="en-US" sz="1700" dirty="0" err="1"/>
              <a:t>rangkaian</a:t>
            </a:r>
            <a:r>
              <a:rPr lang="en-US" sz="1700" dirty="0"/>
              <a:t> </a:t>
            </a:r>
            <a:r>
              <a:rPr lang="en-US" sz="1700" dirty="0" err="1"/>
              <a:t>berpindah</a:t>
            </a:r>
            <a:r>
              <a:rPr lang="en-US" sz="1700" dirty="0"/>
              <a:t> </a:t>
            </a:r>
            <a:r>
              <a:rPr lang="en-US" sz="1700" dirty="0" err="1"/>
              <a:t>ke</a:t>
            </a:r>
            <a:r>
              <a:rPr lang="en-US" sz="1700" dirty="0"/>
              <a:t> state </a:t>
            </a:r>
            <a:r>
              <a:rPr lang="en-US" sz="1700" dirty="0" err="1"/>
              <a:t>selanjutnya</a:t>
            </a:r>
            <a:r>
              <a:rPr lang="en-US" sz="17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</a:t>
            </a:fld>
            <a:endParaRPr lang="id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4461"/>
              </p:ext>
            </p:extLst>
          </p:nvPr>
        </p:nvGraphicFramePr>
        <p:xfrm>
          <a:off x="1861963" y="4005064"/>
          <a:ext cx="515624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Visio" r:id="rId3" imgW="3165158" imgH="622459" progId="Visio.Drawing.11">
                  <p:embed/>
                </p:oleObj>
              </mc:Choice>
              <mc:Fallback>
                <p:oleObj name="Visio" r:id="rId3" imgW="3165158" imgH="62245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963" y="4005064"/>
                        <a:ext cx="515624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46960" y="5013176"/>
            <a:ext cx="85735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700" dirty="0" err="1">
                <a:ea typeface="Times New Roman" panose="02020603050405020304" pitchFamily="18" charset="0"/>
              </a:rPr>
              <a:t>sifat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dasar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yang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harus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dimiliki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oleh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suatu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elemen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penyimpan</a:t>
            </a:r>
            <a:r>
              <a:rPr lang="ru-RU" sz="1700" dirty="0">
                <a:ea typeface="Times New Roman" panose="02020603050405020304" pitchFamily="18" charset="0"/>
              </a:rPr>
              <a:t>, </a:t>
            </a:r>
            <a:r>
              <a:rPr lang="ru-RU" sz="1700" dirty="0" err="1">
                <a:ea typeface="Times New Roman" panose="02020603050405020304" pitchFamily="18" charset="0"/>
              </a:rPr>
              <a:t>yaitu</a:t>
            </a:r>
            <a:r>
              <a:rPr lang="ru-RU" sz="1700" dirty="0">
                <a:ea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 err="1">
                <a:ea typeface="Times New Roman" panose="02020603050405020304" pitchFamily="18" charset="0"/>
              </a:rPr>
              <a:t>Elemen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tersebut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harus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mampu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menjaga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state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terakhir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yang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terjadi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atau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harus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mampu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menjaga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suatu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nilai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keluaran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state</a:t>
            </a:r>
            <a:r>
              <a:rPr lang="ru-RU" sz="1700" dirty="0"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 err="1">
                <a:ea typeface="Times New Roman" panose="02020603050405020304" pitchFamily="18" charset="0"/>
              </a:rPr>
              <a:t>Nilai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yang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tersimpan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harus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dapat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dibaca</a:t>
            </a:r>
            <a:r>
              <a:rPr lang="ru-RU" sz="1700" dirty="0"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 err="1">
                <a:ea typeface="Times New Roman" panose="02020603050405020304" pitchFamily="18" charset="0"/>
              </a:rPr>
              <a:t>Nilai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yang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tersimpan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harus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dapat</a:t>
            </a:r>
            <a:r>
              <a:rPr lang="ru-RU" sz="1700" dirty="0">
                <a:ea typeface="Times New Roman" panose="02020603050405020304" pitchFamily="18" charset="0"/>
              </a:rPr>
              <a:t> </a:t>
            </a:r>
            <a:r>
              <a:rPr lang="ru-RU" sz="1700" dirty="0" err="1">
                <a:ea typeface="Times New Roman" panose="02020603050405020304" pitchFamily="18" charset="0"/>
              </a:rPr>
              <a:t>diubah</a:t>
            </a:r>
            <a:r>
              <a:rPr lang="ru-RU" sz="1700" dirty="0"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5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69" y="1557455"/>
            <a:ext cx="8229600" cy="4709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20</a:t>
            </a:fld>
            <a:endParaRPr lang="id-ID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600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900796"/>
              </p:ext>
            </p:extLst>
          </p:nvPr>
        </p:nvGraphicFramePr>
        <p:xfrm>
          <a:off x="251520" y="-8069"/>
          <a:ext cx="32289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Visio" r:id="rId3" imgW="5198791" imgH="3638435" progId="Visio.Drawing.11">
                  <p:embed/>
                </p:oleObj>
              </mc:Choice>
              <mc:Fallback>
                <p:oleObj name="Visio" r:id="rId3" imgW="5198791" imgH="36384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-8069"/>
                        <a:ext cx="32289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600" y="242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97047"/>
              </p:ext>
            </p:extLst>
          </p:nvPr>
        </p:nvGraphicFramePr>
        <p:xfrm>
          <a:off x="755576" y="2258881"/>
          <a:ext cx="7318929" cy="412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Visio" r:id="rId5" imgW="6249924" imgH="6664147" progId="Visio.Drawing.11">
                  <p:embed/>
                </p:oleObj>
              </mc:Choice>
              <mc:Fallback>
                <p:oleObj name="Visio" r:id="rId5" imgW="6249924" imgH="666414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58881"/>
                        <a:ext cx="7318929" cy="4122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19068F-CE8F-498F-B423-378959341B5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Elemen memori</a:t>
            </a:r>
            <a:endParaRPr lang="en-US" altLang="en-US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763713" y="2252663"/>
          <a:ext cx="2681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Visio" r:id="rId3" imgW="1314907" imgH="611734" progId="Visio.Drawing.11">
                  <p:embed/>
                </p:oleObj>
              </mc:Choice>
              <mc:Fallback>
                <p:oleObj name="Visio" r:id="rId3" imgW="1314907" imgH="611734" progId="Visio.Drawing.11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52663"/>
                        <a:ext cx="2681287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92700" y="1908175"/>
          <a:ext cx="18573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Visio" r:id="rId5" imgW="847039" imgH="698602" progId="Visio.Drawing.11">
                  <p:embed/>
                </p:oleObj>
              </mc:Choice>
              <mc:Fallback>
                <p:oleObj name="Visio" r:id="rId5" imgW="847039" imgH="698602" progId="Visio.Drawing.11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908175"/>
                        <a:ext cx="18573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1692275" y="3908425"/>
            <a:ext cx="58991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id-ID" altLang="en-US" sz="2400"/>
              <a:t> Q = 0, Q’ = 1 </a:t>
            </a:r>
            <a:r>
              <a:rPr lang="id-ID" altLang="en-US" sz="2800"/>
              <a:t>atau</a:t>
            </a:r>
            <a:r>
              <a:rPr lang="id-ID" altLang="en-US" sz="2400"/>
              <a:t> Q = 1, Q’ = 0 </a:t>
            </a:r>
            <a:r>
              <a:rPr lang="id-ID" altLang="en-US" sz="2400">
                <a:sym typeface="Wingdings" panose="05000000000000000000" pitchFamily="2" charset="2"/>
              </a:rPr>
              <a:t> stabil</a:t>
            </a:r>
          </a:p>
          <a:p>
            <a:pPr eaLnBrk="1" hangingPunct="1">
              <a:buFontTx/>
              <a:buChar char="•"/>
            </a:pPr>
            <a:endParaRPr lang="id-ID" altLang="en-US" sz="2400">
              <a:sym typeface="Wingdings" panose="05000000000000000000" pitchFamily="2" charset="2"/>
            </a:endParaRPr>
          </a:p>
          <a:p>
            <a:pPr eaLnBrk="1" hangingPunct="1">
              <a:buFontTx/>
              <a:buChar char="•"/>
            </a:pPr>
            <a:r>
              <a:rPr lang="id-ID" altLang="en-US" sz="2400">
                <a:sym typeface="Wingdings" panose="05000000000000000000" pitchFamily="2" charset="2"/>
              </a:rPr>
              <a:t> Ubah kondisi Q ???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876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C9DF36-0FC0-4F65-AFF9-5949D8E7FA4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u="sng" dirty="0" err="1" smtClean="0"/>
              <a:t>Rangkaian</a:t>
            </a:r>
            <a:r>
              <a:rPr lang="en-US" altLang="en-US" sz="4000" u="sng" dirty="0" smtClean="0"/>
              <a:t> </a:t>
            </a:r>
            <a:r>
              <a:rPr lang="en-US" altLang="en-US" sz="4000" u="sng" dirty="0" err="1" smtClean="0"/>
              <a:t>Dasar</a:t>
            </a:r>
            <a:r>
              <a:rPr lang="en-US" altLang="en-US" sz="4000" u="sng" dirty="0" smtClean="0"/>
              <a:t> Latch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id-ID" altLang="en-US" sz="3100" dirty="0" smtClean="0"/>
              <a:t>SR Latch dengan Gerbang NOR</a:t>
            </a:r>
            <a:endParaRPr lang="en-US" altLang="en-US" sz="3100" dirty="0" smtClean="0"/>
          </a:p>
        </p:txBody>
      </p:sp>
      <p:graphicFrame>
        <p:nvGraphicFramePr>
          <p:cNvPr id="2050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3908719"/>
              </p:ext>
            </p:extLst>
          </p:nvPr>
        </p:nvGraphicFramePr>
        <p:xfrm>
          <a:off x="1225334" y="4005287"/>
          <a:ext cx="2687854" cy="194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Visio" r:id="rId3" imgW="1691640" imgH="882396" progId="Visio.Drawing.11">
                  <p:embed/>
                </p:oleObj>
              </mc:Choice>
              <mc:Fallback>
                <p:oleObj name="Visio" r:id="rId3" imgW="1691640" imgH="882396" progId="Visio.Drawing.11">
                  <p:embed/>
                  <p:pic>
                    <p:nvPicPr>
                      <p:cNvPr id="20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334" y="4005287"/>
                        <a:ext cx="2687854" cy="194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1" name="Group 11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9662023"/>
              </p:ext>
            </p:extLst>
          </p:nvPr>
        </p:nvGraphicFramePr>
        <p:xfrm>
          <a:off x="5364163" y="3358480"/>
          <a:ext cx="2808287" cy="2590800"/>
        </p:xfrm>
        <a:graphic>
          <a:graphicData uri="http://schemas.openxmlformats.org/drawingml/2006/table">
            <a:tbl>
              <a:tblPr/>
              <a:tblGrid>
                <a:gridCol w="70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Avoid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5" name="Line 115"/>
          <p:cNvSpPr>
            <a:spLocks noChangeShapeType="1"/>
          </p:cNvSpPr>
          <p:nvPr/>
        </p:nvSpPr>
        <p:spPr bwMode="auto">
          <a:xfrm>
            <a:off x="7596188" y="3429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116"/>
          <p:cNvSpPr>
            <a:spLocks noChangeShapeType="1"/>
          </p:cNvSpPr>
          <p:nvPr/>
        </p:nvSpPr>
        <p:spPr bwMode="auto">
          <a:xfrm>
            <a:off x="7596188" y="393305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Text Box 117"/>
          <p:cNvSpPr txBox="1">
            <a:spLocks noChangeArrowheads="1"/>
          </p:cNvSpPr>
          <p:nvPr/>
        </p:nvSpPr>
        <p:spPr bwMode="auto">
          <a:xfrm>
            <a:off x="1763713" y="5852120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dirty="0"/>
              <a:t>Rangkaian</a:t>
            </a:r>
            <a:endParaRPr lang="en-US" altLang="en-US" sz="2400" dirty="0"/>
          </a:p>
        </p:txBody>
      </p:sp>
      <p:sp>
        <p:nvSpPr>
          <p:cNvPr id="2078" name="Text Box 118"/>
          <p:cNvSpPr txBox="1">
            <a:spLocks noChangeArrowheads="1"/>
          </p:cNvSpPr>
          <p:nvPr/>
        </p:nvSpPr>
        <p:spPr bwMode="auto">
          <a:xfrm>
            <a:off x="5508625" y="5852120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dirty="0"/>
              <a:t>Tabel Kebenaran</a:t>
            </a: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51520" y="1397675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 smtClean="0">
                <a:ea typeface="Times New Roman" panose="02020603050405020304" pitchFamily="18" charset="0"/>
              </a:rPr>
              <a:t>D</a:t>
            </a:r>
            <a:r>
              <a:rPr lang="ru-RU" dirty="0" err="1" smtClean="0">
                <a:ea typeface="Times New Roman" panose="02020603050405020304" pitchFamily="18" charset="0"/>
              </a:rPr>
              <a:t>apat</a:t>
            </a:r>
            <a:r>
              <a:rPr lang="ru-RU" dirty="0" smtClean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pula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dibangun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rangkaian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penyimpan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dengan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menggunakan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gerbang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logika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ea typeface="Times New Roman" panose="02020603050405020304" pitchFamily="18" charset="0"/>
              </a:rPr>
              <a:t>dasar</a:t>
            </a:r>
            <a:r>
              <a:rPr lang="en-ID" dirty="0" smtClean="0">
                <a:ea typeface="Times New Roman" panose="02020603050405020304" pitchFamily="18" charset="0"/>
              </a:rPr>
              <a:t>. </a:t>
            </a:r>
            <a:r>
              <a:rPr lang="ru-RU" dirty="0" err="1"/>
              <a:t>Cara</a:t>
            </a:r>
            <a:r>
              <a:rPr lang="ru-RU" dirty="0"/>
              <a:t> </a:t>
            </a:r>
            <a:r>
              <a:rPr lang="ru-RU" dirty="0" err="1"/>
              <a:t>yang</a:t>
            </a:r>
            <a:r>
              <a:rPr lang="ru-RU" dirty="0"/>
              <a:t> </a:t>
            </a:r>
            <a:r>
              <a:rPr lang="ru-RU" dirty="0" err="1"/>
              <a:t>lebih</a:t>
            </a:r>
            <a:r>
              <a:rPr lang="ru-RU" dirty="0"/>
              <a:t> </a:t>
            </a:r>
            <a:r>
              <a:rPr lang="ru-RU" dirty="0" err="1"/>
              <a:t>umum</a:t>
            </a:r>
            <a:r>
              <a:rPr lang="ru-RU" dirty="0"/>
              <a:t> </a:t>
            </a:r>
            <a:r>
              <a:rPr lang="ru-RU" dirty="0" err="1"/>
              <a:t>dalam</a:t>
            </a:r>
            <a:r>
              <a:rPr lang="ru-RU" dirty="0"/>
              <a:t> </a:t>
            </a:r>
            <a:r>
              <a:rPr lang="ru-RU" dirty="0" err="1"/>
              <a:t>penggambaran</a:t>
            </a:r>
            <a:r>
              <a:rPr lang="ru-RU" dirty="0"/>
              <a:t> </a:t>
            </a:r>
            <a:r>
              <a:rPr lang="ru-RU" dirty="0" err="1"/>
              <a:t>rangkaian</a:t>
            </a:r>
            <a:r>
              <a:rPr lang="ru-RU" dirty="0"/>
              <a:t> </a:t>
            </a:r>
            <a:r>
              <a:rPr lang="ru-RU" dirty="0" err="1"/>
              <a:t>dasar</a:t>
            </a:r>
            <a:r>
              <a:rPr lang="ru-RU" dirty="0"/>
              <a:t> </a:t>
            </a:r>
            <a:r>
              <a:rPr lang="ru-RU" dirty="0" err="1"/>
              <a:t>memori</a:t>
            </a:r>
            <a:r>
              <a:rPr lang="ru-RU" dirty="0"/>
              <a:t> </a:t>
            </a:r>
            <a:r>
              <a:rPr lang="ru-RU" dirty="0" err="1"/>
              <a:t>menggunakan</a:t>
            </a:r>
            <a:r>
              <a:rPr lang="ru-RU" dirty="0"/>
              <a:t> </a:t>
            </a:r>
            <a:r>
              <a:rPr lang="ru-RU" dirty="0" err="1"/>
              <a:t>sepasang</a:t>
            </a:r>
            <a:r>
              <a:rPr lang="ru-RU" dirty="0"/>
              <a:t> </a:t>
            </a:r>
            <a:r>
              <a:rPr lang="ru-RU" dirty="0" err="1"/>
              <a:t>gerbang</a:t>
            </a:r>
            <a:r>
              <a:rPr lang="ru-RU" dirty="0"/>
              <a:t> NOR </a:t>
            </a:r>
            <a:r>
              <a:rPr lang="ru-RU" dirty="0" err="1"/>
              <a:t>ini</a:t>
            </a:r>
            <a:r>
              <a:rPr lang="ru-RU" dirty="0"/>
              <a:t> </a:t>
            </a:r>
            <a:r>
              <a:rPr lang="ru-RU" dirty="0" err="1"/>
              <a:t>adalah</a:t>
            </a:r>
            <a:r>
              <a:rPr lang="ru-RU" dirty="0"/>
              <a:t> </a:t>
            </a:r>
            <a:r>
              <a:rPr lang="ru-RU" dirty="0" err="1"/>
              <a:t>sebagai</a:t>
            </a:r>
            <a:r>
              <a:rPr lang="ru-RU" dirty="0"/>
              <a:t> </a:t>
            </a:r>
            <a:r>
              <a:rPr lang="ru-RU" dirty="0" err="1"/>
              <a:t>berikut</a:t>
            </a:r>
            <a:r>
              <a:rPr lang="ru-RU" dirty="0"/>
              <a:t> </a:t>
            </a:r>
            <a:r>
              <a:rPr lang="en-ID" dirty="0" smtClean="0"/>
              <a:t>:</a:t>
            </a:r>
          </a:p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NOR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cross-coupled.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rangkaian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latch</a:t>
            </a:r>
            <a:r>
              <a:rPr lang="en-US" dirty="0"/>
              <a:t>. 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table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  <a:endParaRPr lang="ru-RU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24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08C9EC-CF63-48E4-A3C2-0151BB44E9F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65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d-ID" altLang="en-US" sz="2800" dirty="0" smtClean="0"/>
              <a:t>SR Latch dengan Gerbang NAND</a:t>
            </a:r>
            <a:endParaRPr lang="en-US" altLang="en-US" sz="2800" dirty="0" smtClean="0"/>
          </a:p>
        </p:txBody>
      </p:sp>
      <p:graphicFrame>
        <p:nvGraphicFramePr>
          <p:cNvPr id="14389" name="Group 53"/>
          <p:cNvGraphicFramePr>
            <a:graphicFrameLocks noGrp="1"/>
          </p:cNvGraphicFramePr>
          <p:nvPr>
            <p:ph sz="quarter" idx="2"/>
          </p:nvPr>
        </p:nvGraphicFramePr>
        <p:xfrm>
          <a:off x="5219700" y="2178050"/>
          <a:ext cx="3032125" cy="2590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Avoid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9" name="Line 45"/>
          <p:cNvSpPr>
            <a:spLocks noChangeShapeType="1"/>
          </p:cNvSpPr>
          <p:nvPr/>
        </p:nvSpPr>
        <p:spPr bwMode="auto">
          <a:xfrm>
            <a:off x="7596188" y="22510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46"/>
          <p:cNvSpPr>
            <a:spLocks noChangeShapeType="1"/>
          </p:cNvSpPr>
          <p:nvPr/>
        </p:nvSpPr>
        <p:spPr bwMode="auto">
          <a:xfrm>
            <a:off x="7596188" y="43386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4" name="Object 4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2611438"/>
          <a:ext cx="30956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Visio" r:id="rId3" imgW="1691640" imgH="865327" progId="Visio.Drawing.11">
                  <p:embed/>
                </p:oleObj>
              </mc:Choice>
              <mc:Fallback>
                <p:oleObj name="Visio" r:id="rId3" imgW="1691640" imgH="865327" progId="Visio.Drawing.11">
                  <p:embed/>
                  <p:pic>
                    <p:nvPicPr>
                      <p:cNvPr id="3074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11438"/>
                        <a:ext cx="3095625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51"/>
          <p:cNvSpPr txBox="1">
            <a:spLocks noChangeArrowheads="1"/>
          </p:cNvSpPr>
          <p:nvPr/>
        </p:nvSpPr>
        <p:spPr bwMode="auto">
          <a:xfrm>
            <a:off x="1763713" y="5202238"/>
            <a:ext cx="164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Rangkaian</a:t>
            </a:r>
            <a:endParaRPr lang="en-US" altLang="en-US" sz="2400"/>
          </a:p>
        </p:txBody>
      </p:sp>
      <p:sp>
        <p:nvSpPr>
          <p:cNvPr id="3102" name="Text Box 52"/>
          <p:cNvSpPr txBox="1">
            <a:spLocks noChangeArrowheads="1"/>
          </p:cNvSpPr>
          <p:nvPr/>
        </p:nvSpPr>
        <p:spPr bwMode="auto">
          <a:xfrm>
            <a:off x="5508625" y="5203825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Tabel Kebenaran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613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50432-48CB-456A-9112-FB1438A95AD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SR Latch dengan Gate</a:t>
            </a:r>
            <a:endParaRPr lang="en-US" altLang="en-US" smtClean="0"/>
          </a:p>
        </p:txBody>
      </p:sp>
      <p:graphicFrame>
        <p:nvGraphicFramePr>
          <p:cNvPr id="16559" name="Group 17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6806026"/>
              </p:ext>
            </p:extLst>
          </p:nvPr>
        </p:nvGraphicFramePr>
        <p:xfrm>
          <a:off x="5043489" y="1268760"/>
          <a:ext cx="3920999" cy="2377440"/>
        </p:xfrm>
        <a:graphic>
          <a:graphicData uri="http://schemas.openxmlformats.org/drawingml/2006/table">
            <a:tbl>
              <a:tblPr/>
              <a:tblGrid>
                <a:gridCol w="112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Avoid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67" name="AutoShape 81"/>
          <p:cNvSpPr>
            <a:spLocks noChangeAspect="1" noChangeArrowheads="1" noTextEdit="1"/>
          </p:cNvSpPr>
          <p:nvPr/>
        </p:nvSpPr>
        <p:spPr bwMode="auto">
          <a:xfrm>
            <a:off x="251520" y="1846263"/>
            <a:ext cx="333851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8" name="Freeform 83"/>
          <p:cNvSpPr>
            <a:spLocks noEditPoints="1"/>
          </p:cNvSpPr>
          <p:nvPr/>
        </p:nvSpPr>
        <p:spPr bwMode="auto">
          <a:xfrm>
            <a:off x="2841625" y="2244725"/>
            <a:ext cx="631825" cy="179388"/>
          </a:xfrm>
          <a:custGeom>
            <a:avLst/>
            <a:gdLst>
              <a:gd name="T0" fmla="*/ 0 w 398"/>
              <a:gd name="T1" fmla="*/ 0 h 113"/>
              <a:gd name="T2" fmla="*/ 315913 w 398"/>
              <a:gd name="T3" fmla="*/ 0 h 113"/>
              <a:gd name="T4" fmla="*/ 0 w 398"/>
              <a:gd name="T5" fmla="*/ 179388 h 113"/>
              <a:gd name="T6" fmla="*/ 315913 w 398"/>
              <a:gd name="T7" fmla="*/ 179388 h 113"/>
              <a:gd name="T8" fmla="*/ 631825 w 398"/>
              <a:gd name="T9" fmla="*/ 90488 h 113"/>
              <a:gd name="T10" fmla="*/ 315913 w 398"/>
              <a:gd name="T11" fmla="*/ 90488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3"/>
              <a:gd name="T20" fmla="*/ 398 w 398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3">
                <a:moveTo>
                  <a:pt x="0" y="0"/>
                </a:moveTo>
                <a:lnTo>
                  <a:pt x="199" y="0"/>
                </a:lnTo>
                <a:moveTo>
                  <a:pt x="0" y="113"/>
                </a:moveTo>
                <a:lnTo>
                  <a:pt x="199" y="113"/>
                </a:lnTo>
                <a:moveTo>
                  <a:pt x="398" y="57"/>
                </a:moveTo>
                <a:lnTo>
                  <a:pt x="199" y="57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9" name="Freeform 84"/>
          <p:cNvSpPr>
            <a:spLocks/>
          </p:cNvSpPr>
          <p:nvPr/>
        </p:nvSpPr>
        <p:spPr bwMode="auto">
          <a:xfrm>
            <a:off x="2951163" y="2155825"/>
            <a:ext cx="411162" cy="358775"/>
          </a:xfrm>
          <a:custGeom>
            <a:avLst/>
            <a:gdLst>
              <a:gd name="T0" fmla="*/ 411162 w 472"/>
              <a:gd name="T1" fmla="*/ 179882 h 363"/>
              <a:gd name="T2" fmla="*/ 123697 w 472"/>
              <a:gd name="T3" fmla="*/ 358775 h 363"/>
              <a:gd name="T4" fmla="*/ 123697 w 472"/>
              <a:gd name="T5" fmla="*/ 358775 h 363"/>
              <a:gd name="T6" fmla="*/ 0 w 472"/>
              <a:gd name="T7" fmla="*/ 358775 h 363"/>
              <a:gd name="T8" fmla="*/ 0 w 472"/>
              <a:gd name="T9" fmla="*/ 0 h 363"/>
              <a:gd name="T10" fmla="*/ 0 w 472"/>
              <a:gd name="T11" fmla="*/ 0 h 363"/>
              <a:gd name="T12" fmla="*/ 123697 w 472"/>
              <a:gd name="T13" fmla="*/ 0 h 363"/>
              <a:gd name="T14" fmla="*/ 411162 w 472"/>
              <a:gd name="T15" fmla="*/ 179882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2"/>
              <a:gd name="T25" fmla="*/ 0 h 363"/>
              <a:gd name="T26" fmla="*/ 472 w 472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2" h="363">
                <a:moveTo>
                  <a:pt x="472" y="182"/>
                </a:moveTo>
                <a:cubicBezTo>
                  <a:pt x="415" y="271"/>
                  <a:pt x="293" y="338"/>
                  <a:pt x="142" y="363"/>
                </a:cubicBezTo>
                <a:lnTo>
                  <a:pt x="0" y="363"/>
                </a:lnTo>
                <a:cubicBezTo>
                  <a:pt x="88" y="248"/>
                  <a:pt x="88" y="115"/>
                  <a:pt x="0" y="0"/>
                </a:cubicBezTo>
                <a:lnTo>
                  <a:pt x="142" y="0"/>
                </a:lnTo>
                <a:cubicBezTo>
                  <a:pt x="293" y="24"/>
                  <a:pt x="416" y="92"/>
                  <a:pt x="472" y="18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0" name="Freeform 85"/>
          <p:cNvSpPr>
            <a:spLocks/>
          </p:cNvSpPr>
          <p:nvPr/>
        </p:nvSpPr>
        <p:spPr bwMode="auto">
          <a:xfrm>
            <a:off x="2951163" y="2155825"/>
            <a:ext cx="411162" cy="358775"/>
          </a:xfrm>
          <a:custGeom>
            <a:avLst/>
            <a:gdLst>
              <a:gd name="T0" fmla="*/ 411162 w 472"/>
              <a:gd name="T1" fmla="*/ 179882 h 363"/>
              <a:gd name="T2" fmla="*/ 123697 w 472"/>
              <a:gd name="T3" fmla="*/ 358775 h 363"/>
              <a:gd name="T4" fmla="*/ 123697 w 472"/>
              <a:gd name="T5" fmla="*/ 358775 h 363"/>
              <a:gd name="T6" fmla="*/ 0 w 472"/>
              <a:gd name="T7" fmla="*/ 358775 h 363"/>
              <a:gd name="T8" fmla="*/ 0 w 472"/>
              <a:gd name="T9" fmla="*/ 0 h 363"/>
              <a:gd name="T10" fmla="*/ 0 w 472"/>
              <a:gd name="T11" fmla="*/ 0 h 363"/>
              <a:gd name="T12" fmla="*/ 123697 w 472"/>
              <a:gd name="T13" fmla="*/ 0 h 363"/>
              <a:gd name="T14" fmla="*/ 411162 w 472"/>
              <a:gd name="T15" fmla="*/ 179882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2"/>
              <a:gd name="T25" fmla="*/ 0 h 363"/>
              <a:gd name="T26" fmla="*/ 472 w 472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2" h="363">
                <a:moveTo>
                  <a:pt x="472" y="182"/>
                </a:moveTo>
                <a:cubicBezTo>
                  <a:pt x="415" y="271"/>
                  <a:pt x="293" y="338"/>
                  <a:pt x="142" y="363"/>
                </a:cubicBezTo>
                <a:lnTo>
                  <a:pt x="0" y="363"/>
                </a:lnTo>
                <a:cubicBezTo>
                  <a:pt x="88" y="248"/>
                  <a:pt x="88" y="115"/>
                  <a:pt x="0" y="0"/>
                </a:cubicBezTo>
                <a:lnTo>
                  <a:pt x="142" y="0"/>
                </a:lnTo>
                <a:cubicBezTo>
                  <a:pt x="293" y="24"/>
                  <a:pt x="416" y="92"/>
                  <a:pt x="472" y="18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1" name="Freeform 86"/>
          <p:cNvSpPr>
            <a:spLocks/>
          </p:cNvSpPr>
          <p:nvPr/>
        </p:nvSpPr>
        <p:spPr bwMode="auto">
          <a:xfrm>
            <a:off x="3360738" y="2308225"/>
            <a:ext cx="47625" cy="53975"/>
          </a:xfrm>
          <a:custGeom>
            <a:avLst/>
            <a:gdLst>
              <a:gd name="T0" fmla="*/ 47625 w 55"/>
              <a:gd name="T1" fmla="*/ 27478 h 55"/>
              <a:gd name="T2" fmla="*/ 23380 w 55"/>
              <a:gd name="T3" fmla="*/ 0 h 55"/>
              <a:gd name="T4" fmla="*/ 0 w 55"/>
              <a:gd name="T5" fmla="*/ 27478 h 55"/>
              <a:gd name="T6" fmla="*/ 23380 w 55"/>
              <a:gd name="T7" fmla="*/ 53975 h 55"/>
              <a:gd name="T8" fmla="*/ 47625 w 55"/>
              <a:gd name="T9" fmla="*/ 27478 h 55"/>
              <a:gd name="T10" fmla="*/ 47625 w 55"/>
              <a:gd name="T11" fmla="*/ 27478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"/>
              <a:gd name="T19" fmla="*/ 0 h 55"/>
              <a:gd name="T20" fmla="*/ 55 w 55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" h="55">
                <a:moveTo>
                  <a:pt x="55" y="28"/>
                </a:moveTo>
                <a:cubicBezTo>
                  <a:pt x="55" y="13"/>
                  <a:pt x="42" y="0"/>
                  <a:pt x="27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43"/>
                  <a:pt x="12" y="55"/>
                  <a:pt x="27" y="55"/>
                </a:cubicBezTo>
                <a:cubicBezTo>
                  <a:pt x="42" y="55"/>
                  <a:pt x="55" y="43"/>
                  <a:pt x="55" y="28"/>
                </a:cubicBezTo>
                <a:cubicBezTo>
                  <a:pt x="55" y="28"/>
                  <a:pt x="55" y="28"/>
                  <a:pt x="55" y="28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2" name="Freeform 87"/>
          <p:cNvSpPr>
            <a:spLocks/>
          </p:cNvSpPr>
          <p:nvPr/>
        </p:nvSpPr>
        <p:spPr bwMode="auto">
          <a:xfrm>
            <a:off x="3360738" y="2308225"/>
            <a:ext cx="47625" cy="53975"/>
          </a:xfrm>
          <a:custGeom>
            <a:avLst/>
            <a:gdLst>
              <a:gd name="T0" fmla="*/ 47625 w 30"/>
              <a:gd name="T1" fmla="*/ 26988 h 34"/>
              <a:gd name="T2" fmla="*/ 23813 w 30"/>
              <a:gd name="T3" fmla="*/ 0 h 34"/>
              <a:gd name="T4" fmla="*/ 0 w 30"/>
              <a:gd name="T5" fmla="*/ 26988 h 34"/>
              <a:gd name="T6" fmla="*/ 23813 w 30"/>
              <a:gd name="T7" fmla="*/ 53975 h 34"/>
              <a:gd name="T8" fmla="*/ 47625 w 30"/>
              <a:gd name="T9" fmla="*/ 26988 h 34"/>
              <a:gd name="T10" fmla="*/ 47625 w 30"/>
              <a:gd name="T11" fmla="*/ 26988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4"/>
              <a:gd name="T20" fmla="*/ 30 w 30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4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7"/>
                  <a:pt x="7" y="34"/>
                  <a:pt x="15" y="34"/>
                </a:cubicBezTo>
                <a:cubicBezTo>
                  <a:pt x="23" y="34"/>
                  <a:pt x="30" y="27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3" name="Freeform 88"/>
          <p:cNvSpPr>
            <a:spLocks noEditPoints="1"/>
          </p:cNvSpPr>
          <p:nvPr/>
        </p:nvSpPr>
        <p:spPr bwMode="auto">
          <a:xfrm>
            <a:off x="2841625" y="3143250"/>
            <a:ext cx="631825" cy="179388"/>
          </a:xfrm>
          <a:custGeom>
            <a:avLst/>
            <a:gdLst>
              <a:gd name="T0" fmla="*/ 0 w 398"/>
              <a:gd name="T1" fmla="*/ 0 h 113"/>
              <a:gd name="T2" fmla="*/ 315913 w 398"/>
              <a:gd name="T3" fmla="*/ 0 h 113"/>
              <a:gd name="T4" fmla="*/ 0 w 398"/>
              <a:gd name="T5" fmla="*/ 179388 h 113"/>
              <a:gd name="T6" fmla="*/ 315913 w 398"/>
              <a:gd name="T7" fmla="*/ 179388 h 113"/>
              <a:gd name="T8" fmla="*/ 631825 w 398"/>
              <a:gd name="T9" fmla="*/ 90488 h 113"/>
              <a:gd name="T10" fmla="*/ 315913 w 398"/>
              <a:gd name="T11" fmla="*/ 90488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3"/>
              <a:gd name="T20" fmla="*/ 398 w 398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3">
                <a:moveTo>
                  <a:pt x="0" y="0"/>
                </a:moveTo>
                <a:lnTo>
                  <a:pt x="199" y="0"/>
                </a:lnTo>
                <a:moveTo>
                  <a:pt x="0" y="113"/>
                </a:moveTo>
                <a:lnTo>
                  <a:pt x="199" y="113"/>
                </a:lnTo>
                <a:moveTo>
                  <a:pt x="398" y="57"/>
                </a:moveTo>
                <a:lnTo>
                  <a:pt x="199" y="57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4" name="Freeform 89"/>
          <p:cNvSpPr>
            <a:spLocks/>
          </p:cNvSpPr>
          <p:nvPr/>
        </p:nvSpPr>
        <p:spPr bwMode="auto">
          <a:xfrm>
            <a:off x="2951163" y="3054350"/>
            <a:ext cx="411162" cy="358775"/>
          </a:xfrm>
          <a:custGeom>
            <a:avLst/>
            <a:gdLst>
              <a:gd name="T0" fmla="*/ 411162 w 472"/>
              <a:gd name="T1" fmla="*/ 179882 h 363"/>
              <a:gd name="T2" fmla="*/ 123697 w 472"/>
              <a:gd name="T3" fmla="*/ 358775 h 363"/>
              <a:gd name="T4" fmla="*/ 0 w 472"/>
              <a:gd name="T5" fmla="*/ 358775 h 363"/>
              <a:gd name="T6" fmla="*/ 0 w 472"/>
              <a:gd name="T7" fmla="*/ 0 h 363"/>
              <a:gd name="T8" fmla="*/ 123697 w 472"/>
              <a:gd name="T9" fmla="*/ 0 h 363"/>
              <a:gd name="T10" fmla="*/ 411162 w 472"/>
              <a:gd name="T11" fmla="*/ 179882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2"/>
              <a:gd name="T19" fmla="*/ 0 h 363"/>
              <a:gd name="T20" fmla="*/ 472 w 472"/>
              <a:gd name="T21" fmla="*/ 363 h 3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2" h="363">
                <a:moveTo>
                  <a:pt x="472" y="182"/>
                </a:moveTo>
                <a:cubicBezTo>
                  <a:pt x="415" y="271"/>
                  <a:pt x="293" y="339"/>
                  <a:pt x="142" y="363"/>
                </a:cubicBezTo>
                <a:lnTo>
                  <a:pt x="0" y="363"/>
                </a:lnTo>
                <a:cubicBezTo>
                  <a:pt x="88" y="248"/>
                  <a:pt x="88" y="115"/>
                  <a:pt x="0" y="0"/>
                </a:cubicBezTo>
                <a:lnTo>
                  <a:pt x="142" y="0"/>
                </a:lnTo>
                <a:cubicBezTo>
                  <a:pt x="293" y="24"/>
                  <a:pt x="416" y="92"/>
                  <a:pt x="472" y="18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5" name="Freeform 90"/>
          <p:cNvSpPr>
            <a:spLocks/>
          </p:cNvSpPr>
          <p:nvPr/>
        </p:nvSpPr>
        <p:spPr bwMode="auto">
          <a:xfrm>
            <a:off x="2951163" y="3054350"/>
            <a:ext cx="411162" cy="358775"/>
          </a:xfrm>
          <a:custGeom>
            <a:avLst/>
            <a:gdLst>
              <a:gd name="T0" fmla="*/ 411162 w 472"/>
              <a:gd name="T1" fmla="*/ 179882 h 363"/>
              <a:gd name="T2" fmla="*/ 123697 w 472"/>
              <a:gd name="T3" fmla="*/ 358775 h 363"/>
              <a:gd name="T4" fmla="*/ 0 w 472"/>
              <a:gd name="T5" fmla="*/ 358775 h 363"/>
              <a:gd name="T6" fmla="*/ 0 w 472"/>
              <a:gd name="T7" fmla="*/ 0 h 363"/>
              <a:gd name="T8" fmla="*/ 123697 w 472"/>
              <a:gd name="T9" fmla="*/ 0 h 363"/>
              <a:gd name="T10" fmla="*/ 411162 w 472"/>
              <a:gd name="T11" fmla="*/ 179882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2"/>
              <a:gd name="T19" fmla="*/ 0 h 363"/>
              <a:gd name="T20" fmla="*/ 472 w 472"/>
              <a:gd name="T21" fmla="*/ 363 h 3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2" h="363">
                <a:moveTo>
                  <a:pt x="472" y="182"/>
                </a:moveTo>
                <a:cubicBezTo>
                  <a:pt x="415" y="271"/>
                  <a:pt x="293" y="339"/>
                  <a:pt x="142" y="363"/>
                </a:cubicBezTo>
                <a:lnTo>
                  <a:pt x="0" y="363"/>
                </a:lnTo>
                <a:cubicBezTo>
                  <a:pt x="88" y="248"/>
                  <a:pt x="88" y="115"/>
                  <a:pt x="0" y="0"/>
                </a:cubicBezTo>
                <a:lnTo>
                  <a:pt x="142" y="0"/>
                </a:lnTo>
                <a:cubicBezTo>
                  <a:pt x="293" y="24"/>
                  <a:pt x="416" y="92"/>
                  <a:pt x="472" y="18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6" name="Freeform 91"/>
          <p:cNvSpPr>
            <a:spLocks/>
          </p:cNvSpPr>
          <p:nvPr/>
        </p:nvSpPr>
        <p:spPr bwMode="auto">
          <a:xfrm>
            <a:off x="3360738" y="3206750"/>
            <a:ext cx="47625" cy="53975"/>
          </a:xfrm>
          <a:custGeom>
            <a:avLst/>
            <a:gdLst>
              <a:gd name="T0" fmla="*/ 47625 w 55"/>
              <a:gd name="T1" fmla="*/ 26988 h 54"/>
              <a:gd name="T2" fmla="*/ 23380 w 55"/>
              <a:gd name="T3" fmla="*/ 0 h 54"/>
              <a:gd name="T4" fmla="*/ 0 w 55"/>
              <a:gd name="T5" fmla="*/ 26988 h 54"/>
              <a:gd name="T6" fmla="*/ 23380 w 55"/>
              <a:gd name="T7" fmla="*/ 53975 h 54"/>
              <a:gd name="T8" fmla="*/ 47625 w 55"/>
              <a:gd name="T9" fmla="*/ 26988 h 54"/>
              <a:gd name="T10" fmla="*/ 47625 w 55"/>
              <a:gd name="T11" fmla="*/ 26988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"/>
              <a:gd name="T19" fmla="*/ 0 h 54"/>
              <a:gd name="T20" fmla="*/ 55 w 55"/>
              <a:gd name="T21" fmla="*/ 54 h 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" h="54">
                <a:moveTo>
                  <a:pt x="55" y="27"/>
                </a:moveTo>
                <a:cubicBezTo>
                  <a:pt x="55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42" y="54"/>
                  <a:pt x="55" y="42"/>
                  <a:pt x="55" y="27"/>
                </a:cubicBezTo>
                <a:cubicBezTo>
                  <a:pt x="55" y="27"/>
                  <a:pt x="55" y="27"/>
                  <a:pt x="55" y="27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7" name="Freeform 92"/>
          <p:cNvSpPr>
            <a:spLocks/>
          </p:cNvSpPr>
          <p:nvPr/>
        </p:nvSpPr>
        <p:spPr bwMode="auto">
          <a:xfrm>
            <a:off x="3360738" y="3206750"/>
            <a:ext cx="47625" cy="53975"/>
          </a:xfrm>
          <a:custGeom>
            <a:avLst/>
            <a:gdLst>
              <a:gd name="T0" fmla="*/ 47625 w 30"/>
              <a:gd name="T1" fmla="*/ 26988 h 34"/>
              <a:gd name="T2" fmla="*/ 23813 w 30"/>
              <a:gd name="T3" fmla="*/ 0 h 34"/>
              <a:gd name="T4" fmla="*/ 0 w 30"/>
              <a:gd name="T5" fmla="*/ 26988 h 34"/>
              <a:gd name="T6" fmla="*/ 23813 w 30"/>
              <a:gd name="T7" fmla="*/ 53975 h 34"/>
              <a:gd name="T8" fmla="*/ 47625 w 30"/>
              <a:gd name="T9" fmla="*/ 26988 h 34"/>
              <a:gd name="T10" fmla="*/ 47625 w 30"/>
              <a:gd name="T11" fmla="*/ 26988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4"/>
              <a:gd name="T20" fmla="*/ 30 w 30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4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6"/>
                  <a:pt x="7" y="34"/>
                  <a:pt x="15" y="34"/>
                </a:cubicBezTo>
                <a:cubicBezTo>
                  <a:pt x="23" y="34"/>
                  <a:pt x="30" y="26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8" name="Line 93"/>
          <p:cNvSpPr>
            <a:spLocks noChangeShapeType="1"/>
          </p:cNvSpPr>
          <p:nvPr/>
        </p:nvSpPr>
        <p:spPr bwMode="auto">
          <a:xfrm flipH="1">
            <a:off x="2419350" y="2244725"/>
            <a:ext cx="42227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Line 94"/>
          <p:cNvSpPr>
            <a:spLocks noChangeShapeType="1"/>
          </p:cNvSpPr>
          <p:nvPr/>
        </p:nvSpPr>
        <p:spPr bwMode="auto">
          <a:xfrm>
            <a:off x="3473450" y="2335213"/>
            <a:ext cx="52546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Line 95"/>
          <p:cNvSpPr>
            <a:spLocks noChangeShapeType="1"/>
          </p:cNvSpPr>
          <p:nvPr/>
        </p:nvSpPr>
        <p:spPr bwMode="auto">
          <a:xfrm>
            <a:off x="3473450" y="3233738"/>
            <a:ext cx="52546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1" name="Line 96"/>
          <p:cNvSpPr>
            <a:spLocks noChangeShapeType="1"/>
          </p:cNvSpPr>
          <p:nvPr/>
        </p:nvSpPr>
        <p:spPr bwMode="auto">
          <a:xfrm flipH="1">
            <a:off x="2419350" y="3322638"/>
            <a:ext cx="422275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Freeform 97"/>
          <p:cNvSpPr>
            <a:spLocks/>
          </p:cNvSpPr>
          <p:nvPr/>
        </p:nvSpPr>
        <p:spPr bwMode="auto">
          <a:xfrm>
            <a:off x="2630488" y="2424113"/>
            <a:ext cx="211137" cy="120650"/>
          </a:xfrm>
          <a:custGeom>
            <a:avLst/>
            <a:gdLst>
              <a:gd name="T0" fmla="*/ 211137 w 133"/>
              <a:gd name="T1" fmla="*/ 0 h 76"/>
              <a:gd name="T2" fmla="*/ 0 w 133"/>
              <a:gd name="T3" fmla="*/ 0 h 76"/>
              <a:gd name="T4" fmla="*/ 0 w 133"/>
              <a:gd name="T5" fmla="*/ 120650 h 76"/>
              <a:gd name="T6" fmla="*/ 0 60000 65536"/>
              <a:gd name="T7" fmla="*/ 0 60000 65536"/>
              <a:gd name="T8" fmla="*/ 0 60000 65536"/>
              <a:gd name="T9" fmla="*/ 0 w 133"/>
              <a:gd name="T10" fmla="*/ 0 h 76"/>
              <a:gd name="T11" fmla="*/ 133 w 133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76">
                <a:moveTo>
                  <a:pt x="133" y="0"/>
                </a:moveTo>
                <a:lnTo>
                  <a:pt x="0" y="0"/>
                </a:lnTo>
                <a:lnTo>
                  <a:pt x="0" y="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3" name="Line 98"/>
          <p:cNvSpPr>
            <a:spLocks noChangeShapeType="1"/>
          </p:cNvSpPr>
          <p:nvPr/>
        </p:nvSpPr>
        <p:spPr bwMode="auto">
          <a:xfrm>
            <a:off x="3683000" y="2335213"/>
            <a:ext cx="1588" cy="2492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4" name="Line 99"/>
          <p:cNvSpPr>
            <a:spLocks noChangeShapeType="1"/>
          </p:cNvSpPr>
          <p:nvPr/>
        </p:nvSpPr>
        <p:spPr bwMode="auto">
          <a:xfrm flipV="1">
            <a:off x="3675063" y="3054350"/>
            <a:ext cx="1587" cy="1793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Freeform 100"/>
          <p:cNvSpPr>
            <a:spLocks/>
          </p:cNvSpPr>
          <p:nvPr/>
        </p:nvSpPr>
        <p:spPr bwMode="auto">
          <a:xfrm>
            <a:off x="2630488" y="2544763"/>
            <a:ext cx="1044575" cy="509587"/>
          </a:xfrm>
          <a:custGeom>
            <a:avLst/>
            <a:gdLst>
              <a:gd name="T0" fmla="*/ 0 w 658"/>
              <a:gd name="T1" fmla="*/ 0 h 321"/>
              <a:gd name="T2" fmla="*/ 0 w 658"/>
              <a:gd name="T3" fmla="*/ 90487 h 321"/>
              <a:gd name="T4" fmla="*/ 1044575 w 658"/>
              <a:gd name="T5" fmla="*/ 509587 h 321"/>
              <a:gd name="T6" fmla="*/ 0 60000 65536"/>
              <a:gd name="T7" fmla="*/ 0 60000 65536"/>
              <a:gd name="T8" fmla="*/ 0 60000 65536"/>
              <a:gd name="T9" fmla="*/ 0 w 658"/>
              <a:gd name="T10" fmla="*/ 0 h 321"/>
              <a:gd name="T11" fmla="*/ 658 w 658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321">
                <a:moveTo>
                  <a:pt x="0" y="0"/>
                </a:moveTo>
                <a:lnTo>
                  <a:pt x="0" y="57"/>
                </a:lnTo>
                <a:lnTo>
                  <a:pt x="658" y="3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6" name="Freeform 101"/>
          <p:cNvSpPr>
            <a:spLocks/>
          </p:cNvSpPr>
          <p:nvPr/>
        </p:nvSpPr>
        <p:spPr bwMode="auto">
          <a:xfrm>
            <a:off x="2630488" y="2584450"/>
            <a:ext cx="1052512" cy="558800"/>
          </a:xfrm>
          <a:custGeom>
            <a:avLst/>
            <a:gdLst>
              <a:gd name="T0" fmla="*/ 211137 w 663"/>
              <a:gd name="T1" fmla="*/ 558800 h 352"/>
              <a:gd name="T2" fmla="*/ 0 w 663"/>
              <a:gd name="T3" fmla="*/ 558800 h 352"/>
              <a:gd name="T4" fmla="*/ 0 w 663"/>
              <a:gd name="T5" fmla="*/ 349250 h 352"/>
              <a:gd name="T6" fmla="*/ 1052512 w 663"/>
              <a:gd name="T7" fmla="*/ 0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663"/>
              <a:gd name="T13" fmla="*/ 0 h 352"/>
              <a:gd name="T14" fmla="*/ 663 w 663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3" h="352">
                <a:moveTo>
                  <a:pt x="133" y="352"/>
                </a:moveTo>
                <a:lnTo>
                  <a:pt x="0" y="352"/>
                </a:lnTo>
                <a:lnTo>
                  <a:pt x="0" y="220"/>
                </a:lnTo>
                <a:lnTo>
                  <a:pt x="66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7" name="Freeform 102"/>
          <p:cNvSpPr>
            <a:spLocks noEditPoints="1"/>
          </p:cNvSpPr>
          <p:nvPr/>
        </p:nvSpPr>
        <p:spPr bwMode="auto">
          <a:xfrm>
            <a:off x="2789238" y="4521200"/>
            <a:ext cx="630237" cy="179388"/>
          </a:xfrm>
          <a:custGeom>
            <a:avLst/>
            <a:gdLst>
              <a:gd name="T0" fmla="*/ 0 w 397"/>
              <a:gd name="T1" fmla="*/ 0 h 113"/>
              <a:gd name="T2" fmla="*/ 314325 w 397"/>
              <a:gd name="T3" fmla="*/ 0 h 113"/>
              <a:gd name="T4" fmla="*/ 0 w 397"/>
              <a:gd name="T5" fmla="*/ 179388 h 113"/>
              <a:gd name="T6" fmla="*/ 314325 w 397"/>
              <a:gd name="T7" fmla="*/ 179388 h 113"/>
              <a:gd name="T8" fmla="*/ 630237 w 397"/>
              <a:gd name="T9" fmla="*/ 90488 h 113"/>
              <a:gd name="T10" fmla="*/ 314325 w 397"/>
              <a:gd name="T11" fmla="*/ 90488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7"/>
              <a:gd name="T19" fmla="*/ 0 h 113"/>
              <a:gd name="T20" fmla="*/ 397 w 397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7" h="113">
                <a:moveTo>
                  <a:pt x="0" y="0"/>
                </a:moveTo>
                <a:lnTo>
                  <a:pt x="198" y="0"/>
                </a:lnTo>
                <a:moveTo>
                  <a:pt x="0" y="113"/>
                </a:moveTo>
                <a:lnTo>
                  <a:pt x="198" y="113"/>
                </a:lnTo>
                <a:moveTo>
                  <a:pt x="397" y="57"/>
                </a:moveTo>
                <a:lnTo>
                  <a:pt x="198" y="57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8" name="Freeform 103"/>
          <p:cNvSpPr>
            <a:spLocks/>
          </p:cNvSpPr>
          <p:nvPr/>
        </p:nvSpPr>
        <p:spPr bwMode="auto">
          <a:xfrm>
            <a:off x="2898775" y="4430713"/>
            <a:ext cx="411163" cy="360362"/>
          </a:xfrm>
          <a:custGeom>
            <a:avLst/>
            <a:gdLst>
              <a:gd name="T0" fmla="*/ 411163 w 471"/>
              <a:gd name="T1" fmla="*/ 180677 h 363"/>
              <a:gd name="T2" fmla="*/ 123087 w 471"/>
              <a:gd name="T3" fmla="*/ 360362 h 363"/>
              <a:gd name="T4" fmla="*/ 123087 w 471"/>
              <a:gd name="T5" fmla="*/ 360362 h 363"/>
              <a:gd name="T6" fmla="*/ 0 w 471"/>
              <a:gd name="T7" fmla="*/ 360362 h 363"/>
              <a:gd name="T8" fmla="*/ 0 w 471"/>
              <a:gd name="T9" fmla="*/ 0 h 363"/>
              <a:gd name="T10" fmla="*/ 0 w 471"/>
              <a:gd name="T11" fmla="*/ 0 h 363"/>
              <a:gd name="T12" fmla="*/ 123087 w 471"/>
              <a:gd name="T13" fmla="*/ 0 h 363"/>
              <a:gd name="T14" fmla="*/ 411163 w 471"/>
              <a:gd name="T15" fmla="*/ 180677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2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9" name="Freeform 104"/>
          <p:cNvSpPr>
            <a:spLocks/>
          </p:cNvSpPr>
          <p:nvPr/>
        </p:nvSpPr>
        <p:spPr bwMode="auto">
          <a:xfrm>
            <a:off x="2898775" y="4430713"/>
            <a:ext cx="411163" cy="360362"/>
          </a:xfrm>
          <a:custGeom>
            <a:avLst/>
            <a:gdLst>
              <a:gd name="T0" fmla="*/ 411163 w 471"/>
              <a:gd name="T1" fmla="*/ 180677 h 363"/>
              <a:gd name="T2" fmla="*/ 123087 w 471"/>
              <a:gd name="T3" fmla="*/ 360362 h 363"/>
              <a:gd name="T4" fmla="*/ 123087 w 471"/>
              <a:gd name="T5" fmla="*/ 360362 h 363"/>
              <a:gd name="T6" fmla="*/ 0 w 471"/>
              <a:gd name="T7" fmla="*/ 360362 h 363"/>
              <a:gd name="T8" fmla="*/ 0 w 471"/>
              <a:gd name="T9" fmla="*/ 0 h 363"/>
              <a:gd name="T10" fmla="*/ 0 w 471"/>
              <a:gd name="T11" fmla="*/ 0 h 363"/>
              <a:gd name="T12" fmla="*/ 123087 w 471"/>
              <a:gd name="T13" fmla="*/ 0 h 363"/>
              <a:gd name="T14" fmla="*/ 411163 w 471"/>
              <a:gd name="T15" fmla="*/ 180677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2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0" name="Freeform 105"/>
          <p:cNvSpPr>
            <a:spLocks/>
          </p:cNvSpPr>
          <p:nvPr/>
        </p:nvSpPr>
        <p:spPr bwMode="auto">
          <a:xfrm>
            <a:off x="3308350" y="4584700"/>
            <a:ext cx="47625" cy="53975"/>
          </a:xfrm>
          <a:custGeom>
            <a:avLst/>
            <a:gdLst>
              <a:gd name="T0" fmla="*/ 47625 w 54"/>
              <a:gd name="T1" fmla="*/ 27478 h 55"/>
              <a:gd name="T2" fmla="*/ 23813 w 54"/>
              <a:gd name="T3" fmla="*/ 0 h 55"/>
              <a:gd name="T4" fmla="*/ 0 w 54"/>
              <a:gd name="T5" fmla="*/ 27478 h 55"/>
              <a:gd name="T6" fmla="*/ 23813 w 54"/>
              <a:gd name="T7" fmla="*/ 53975 h 55"/>
              <a:gd name="T8" fmla="*/ 47625 w 54"/>
              <a:gd name="T9" fmla="*/ 27478 h 55"/>
              <a:gd name="T10" fmla="*/ 47625 w 54"/>
              <a:gd name="T11" fmla="*/ 27478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55"/>
              <a:gd name="T20" fmla="*/ 54 w 54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55">
                <a:moveTo>
                  <a:pt x="54" y="28"/>
                </a:moveTo>
                <a:cubicBezTo>
                  <a:pt x="54" y="13"/>
                  <a:pt x="42" y="0"/>
                  <a:pt x="27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43"/>
                  <a:pt x="12" y="55"/>
                  <a:pt x="27" y="55"/>
                </a:cubicBezTo>
                <a:cubicBezTo>
                  <a:pt x="42" y="55"/>
                  <a:pt x="54" y="43"/>
                  <a:pt x="54" y="28"/>
                </a:cubicBezTo>
                <a:cubicBezTo>
                  <a:pt x="54" y="28"/>
                  <a:pt x="54" y="28"/>
                  <a:pt x="54" y="28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1" name="Freeform 106"/>
          <p:cNvSpPr>
            <a:spLocks/>
          </p:cNvSpPr>
          <p:nvPr/>
        </p:nvSpPr>
        <p:spPr bwMode="auto">
          <a:xfrm>
            <a:off x="3308350" y="4584700"/>
            <a:ext cx="47625" cy="53975"/>
          </a:xfrm>
          <a:custGeom>
            <a:avLst/>
            <a:gdLst>
              <a:gd name="T0" fmla="*/ 47625 w 30"/>
              <a:gd name="T1" fmla="*/ 26988 h 34"/>
              <a:gd name="T2" fmla="*/ 23813 w 30"/>
              <a:gd name="T3" fmla="*/ 0 h 34"/>
              <a:gd name="T4" fmla="*/ 0 w 30"/>
              <a:gd name="T5" fmla="*/ 26988 h 34"/>
              <a:gd name="T6" fmla="*/ 23813 w 30"/>
              <a:gd name="T7" fmla="*/ 53975 h 34"/>
              <a:gd name="T8" fmla="*/ 47625 w 30"/>
              <a:gd name="T9" fmla="*/ 26988 h 34"/>
              <a:gd name="T10" fmla="*/ 47625 w 30"/>
              <a:gd name="T11" fmla="*/ 26988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4"/>
              <a:gd name="T20" fmla="*/ 30 w 30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4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6"/>
                  <a:pt x="7" y="34"/>
                  <a:pt x="15" y="34"/>
                </a:cubicBezTo>
                <a:cubicBezTo>
                  <a:pt x="23" y="34"/>
                  <a:pt x="30" y="26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2" name="Freeform 107"/>
          <p:cNvSpPr>
            <a:spLocks/>
          </p:cNvSpPr>
          <p:nvPr/>
        </p:nvSpPr>
        <p:spPr bwMode="auto">
          <a:xfrm>
            <a:off x="2898775" y="4430713"/>
            <a:ext cx="411163" cy="360362"/>
          </a:xfrm>
          <a:custGeom>
            <a:avLst/>
            <a:gdLst>
              <a:gd name="T0" fmla="*/ 253158 w 471"/>
              <a:gd name="T1" fmla="*/ 360362 h 363"/>
              <a:gd name="T2" fmla="*/ 0 w 471"/>
              <a:gd name="T3" fmla="*/ 360362 h 363"/>
              <a:gd name="T4" fmla="*/ 0 w 471"/>
              <a:gd name="T5" fmla="*/ 0 h 363"/>
              <a:gd name="T6" fmla="*/ 253158 w 471"/>
              <a:gd name="T7" fmla="*/ 0 h 363"/>
              <a:gd name="T8" fmla="*/ 411163 w 471"/>
              <a:gd name="T9" fmla="*/ 180677 h 363"/>
              <a:gd name="T10" fmla="*/ 253158 w 471"/>
              <a:gd name="T11" fmla="*/ 360362 h 363"/>
              <a:gd name="T12" fmla="*/ 253158 w 471"/>
              <a:gd name="T13" fmla="*/ 360362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3" name="Freeform 108"/>
          <p:cNvSpPr>
            <a:spLocks/>
          </p:cNvSpPr>
          <p:nvPr/>
        </p:nvSpPr>
        <p:spPr bwMode="auto">
          <a:xfrm>
            <a:off x="2898775" y="4430713"/>
            <a:ext cx="411163" cy="360362"/>
          </a:xfrm>
          <a:custGeom>
            <a:avLst/>
            <a:gdLst>
              <a:gd name="T0" fmla="*/ 253158 w 471"/>
              <a:gd name="T1" fmla="*/ 360362 h 363"/>
              <a:gd name="T2" fmla="*/ 0 w 471"/>
              <a:gd name="T3" fmla="*/ 360362 h 363"/>
              <a:gd name="T4" fmla="*/ 0 w 471"/>
              <a:gd name="T5" fmla="*/ 0 h 363"/>
              <a:gd name="T6" fmla="*/ 253158 w 471"/>
              <a:gd name="T7" fmla="*/ 0 h 363"/>
              <a:gd name="T8" fmla="*/ 411163 w 471"/>
              <a:gd name="T9" fmla="*/ 180677 h 363"/>
              <a:gd name="T10" fmla="*/ 253158 w 471"/>
              <a:gd name="T11" fmla="*/ 360362 h 363"/>
              <a:gd name="T12" fmla="*/ 253158 w 471"/>
              <a:gd name="T13" fmla="*/ 360362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4" name="Freeform 109"/>
          <p:cNvSpPr>
            <a:spLocks noEditPoints="1"/>
          </p:cNvSpPr>
          <p:nvPr/>
        </p:nvSpPr>
        <p:spPr bwMode="auto">
          <a:xfrm>
            <a:off x="2789238" y="5419725"/>
            <a:ext cx="630237" cy="179388"/>
          </a:xfrm>
          <a:custGeom>
            <a:avLst/>
            <a:gdLst>
              <a:gd name="T0" fmla="*/ 0 w 397"/>
              <a:gd name="T1" fmla="*/ 0 h 113"/>
              <a:gd name="T2" fmla="*/ 314325 w 397"/>
              <a:gd name="T3" fmla="*/ 0 h 113"/>
              <a:gd name="T4" fmla="*/ 0 w 397"/>
              <a:gd name="T5" fmla="*/ 179388 h 113"/>
              <a:gd name="T6" fmla="*/ 314325 w 397"/>
              <a:gd name="T7" fmla="*/ 179388 h 113"/>
              <a:gd name="T8" fmla="*/ 630237 w 397"/>
              <a:gd name="T9" fmla="*/ 90488 h 113"/>
              <a:gd name="T10" fmla="*/ 314325 w 397"/>
              <a:gd name="T11" fmla="*/ 90488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7"/>
              <a:gd name="T19" fmla="*/ 0 h 113"/>
              <a:gd name="T20" fmla="*/ 397 w 397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7" h="113">
                <a:moveTo>
                  <a:pt x="0" y="0"/>
                </a:moveTo>
                <a:lnTo>
                  <a:pt x="198" y="0"/>
                </a:lnTo>
                <a:moveTo>
                  <a:pt x="0" y="113"/>
                </a:moveTo>
                <a:lnTo>
                  <a:pt x="198" y="113"/>
                </a:lnTo>
                <a:moveTo>
                  <a:pt x="397" y="57"/>
                </a:moveTo>
                <a:lnTo>
                  <a:pt x="198" y="57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5" name="Freeform 110"/>
          <p:cNvSpPr>
            <a:spLocks/>
          </p:cNvSpPr>
          <p:nvPr/>
        </p:nvSpPr>
        <p:spPr bwMode="auto">
          <a:xfrm>
            <a:off x="2898775" y="5329238"/>
            <a:ext cx="411163" cy="360362"/>
          </a:xfrm>
          <a:custGeom>
            <a:avLst/>
            <a:gdLst>
              <a:gd name="T0" fmla="*/ 411163 w 471"/>
              <a:gd name="T1" fmla="*/ 180677 h 363"/>
              <a:gd name="T2" fmla="*/ 123087 w 471"/>
              <a:gd name="T3" fmla="*/ 360362 h 363"/>
              <a:gd name="T4" fmla="*/ 0 w 471"/>
              <a:gd name="T5" fmla="*/ 360362 h 363"/>
              <a:gd name="T6" fmla="*/ 0 w 471"/>
              <a:gd name="T7" fmla="*/ 0 h 363"/>
              <a:gd name="T8" fmla="*/ 0 w 471"/>
              <a:gd name="T9" fmla="*/ 0 h 363"/>
              <a:gd name="T10" fmla="*/ 123087 w 471"/>
              <a:gd name="T11" fmla="*/ 0 h 363"/>
              <a:gd name="T12" fmla="*/ 411163 w 471"/>
              <a:gd name="T13" fmla="*/ 180677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471" y="182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6" name="Freeform 111"/>
          <p:cNvSpPr>
            <a:spLocks/>
          </p:cNvSpPr>
          <p:nvPr/>
        </p:nvSpPr>
        <p:spPr bwMode="auto">
          <a:xfrm>
            <a:off x="2898775" y="5329238"/>
            <a:ext cx="411163" cy="360362"/>
          </a:xfrm>
          <a:custGeom>
            <a:avLst/>
            <a:gdLst>
              <a:gd name="T0" fmla="*/ 411163 w 471"/>
              <a:gd name="T1" fmla="*/ 180677 h 363"/>
              <a:gd name="T2" fmla="*/ 123087 w 471"/>
              <a:gd name="T3" fmla="*/ 360362 h 363"/>
              <a:gd name="T4" fmla="*/ 0 w 471"/>
              <a:gd name="T5" fmla="*/ 360362 h 363"/>
              <a:gd name="T6" fmla="*/ 0 w 471"/>
              <a:gd name="T7" fmla="*/ 0 h 363"/>
              <a:gd name="T8" fmla="*/ 0 w 471"/>
              <a:gd name="T9" fmla="*/ 0 h 363"/>
              <a:gd name="T10" fmla="*/ 123087 w 471"/>
              <a:gd name="T11" fmla="*/ 0 h 363"/>
              <a:gd name="T12" fmla="*/ 411163 w 471"/>
              <a:gd name="T13" fmla="*/ 180677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471" y="182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7" name="Freeform 112"/>
          <p:cNvSpPr>
            <a:spLocks/>
          </p:cNvSpPr>
          <p:nvPr/>
        </p:nvSpPr>
        <p:spPr bwMode="auto">
          <a:xfrm>
            <a:off x="3308350" y="5483225"/>
            <a:ext cx="47625" cy="53975"/>
          </a:xfrm>
          <a:custGeom>
            <a:avLst/>
            <a:gdLst>
              <a:gd name="T0" fmla="*/ 47625 w 54"/>
              <a:gd name="T1" fmla="*/ 26988 h 54"/>
              <a:gd name="T2" fmla="*/ 23813 w 54"/>
              <a:gd name="T3" fmla="*/ 0 h 54"/>
              <a:gd name="T4" fmla="*/ 0 w 54"/>
              <a:gd name="T5" fmla="*/ 26988 h 54"/>
              <a:gd name="T6" fmla="*/ 23813 w 54"/>
              <a:gd name="T7" fmla="*/ 53975 h 54"/>
              <a:gd name="T8" fmla="*/ 47625 w 54"/>
              <a:gd name="T9" fmla="*/ 26988 h 54"/>
              <a:gd name="T10" fmla="*/ 47625 w 54"/>
              <a:gd name="T11" fmla="*/ 26988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54"/>
              <a:gd name="T20" fmla="*/ 54 w 54"/>
              <a:gd name="T21" fmla="*/ 54 h 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54">
                <a:moveTo>
                  <a:pt x="54" y="27"/>
                </a:move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42" y="54"/>
                  <a:pt x="54" y="42"/>
                  <a:pt x="54" y="27"/>
                </a:cubicBezTo>
                <a:cubicBezTo>
                  <a:pt x="54" y="27"/>
                  <a:pt x="54" y="27"/>
                  <a:pt x="54" y="27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8" name="Freeform 113"/>
          <p:cNvSpPr>
            <a:spLocks/>
          </p:cNvSpPr>
          <p:nvPr/>
        </p:nvSpPr>
        <p:spPr bwMode="auto">
          <a:xfrm>
            <a:off x="3308350" y="5483225"/>
            <a:ext cx="47625" cy="53975"/>
          </a:xfrm>
          <a:custGeom>
            <a:avLst/>
            <a:gdLst>
              <a:gd name="T0" fmla="*/ 47625 w 30"/>
              <a:gd name="T1" fmla="*/ 26988 h 34"/>
              <a:gd name="T2" fmla="*/ 23813 w 30"/>
              <a:gd name="T3" fmla="*/ 0 h 34"/>
              <a:gd name="T4" fmla="*/ 0 w 30"/>
              <a:gd name="T5" fmla="*/ 26988 h 34"/>
              <a:gd name="T6" fmla="*/ 23813 w 30"/>
              <a:gd name="T7" fmla="*/ 53975 h 34"/>
              <a:gd name="T8" fmla="*/ 47625 w 30"/>
              <a:gd name="T9" fmla="*/ 26988 h 34"/>
              <a:gd name="T10" fmla="*/ 47625 w 30"/>
              <a:gd name="T11" fmla="*/ 26988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4"/>
              <a:gd name="T20" fmla="*/ 30 w 30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4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6"/>
                  <a:pt x="7" y="34"/>
                  <a:pt x="15" y="34"/>
                </a:cubicBezTo>
                <a:cubicBezTo>
                  <a:pt x="23" y="34"/>
                  <a:pt x="30" y="26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99" name="Freeform 114"/>
          <p:cNvSpPr>
            <a:spLocks/>
          </p:cNvSpPr>
          <p:nvPr/>
        </p:nvSpPr>
        <p:spPr bwMode="auto">
          <a:xfrm>
            <a:off x="2898775" y="5329238"/>
            <a:ext cx="411163" cy="360362"/>
          </a:xfrm>
          <a:custGeom>
            <a:avLst/>
            <a:gdLst>
              <a:gd name="T0" fmla="*/ 253158 w 471"/>
              <a:gd name="T1" fmla="*/ 360362 h 363"/>
              <a:gd name="T2" fmla="*/ 0 w 471"/>
              <a:gd name="T3" fmla="*/ 360362 h 363"/>
              <a:gd name="T4" fmla="*/ 0 w 471"/>
              <a:gd name="T5" fmla="*/ 0 h 363"/>
              <a:gd name="T6" fmla="*/ 253158 w 471"/>
              <a:gd name="T7" fmla="*/ 0 h 363"/>
              <a:gd name="T8" fmla="*/ 411163 w 471"/>
              <a:gd name="T9" fmla="*/ 180677 h 363"/>
              <a:gd name="T10" fmla="*/ 253158 w 471"/>
              <a:gd name="T11" fmla="*/ 360362 h 363"/>
              <a:gd name="T12" fmla="*/ 253158 w 471"/>
              <a:gd name="T13" fmla="*/ 360362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0" name="Freeform 115"/>
          <p:cNvSpPr>
            <a:spLocks/>
          </p:cNvSpPr>
          <p:nvPr/>
        </p:nvSpPr>
        <p:spPr bwMode="auto">
          <a:xfrm>
            <a:off x="2898775" y="5329238"/>
            <a:ext cx="411163" cy="360362"/>
          </a:xfrm>
          <a:custGeom>
            <a:avLst/>
            <a:gdLst>
              <a:gd name="T0" fmla="*/ 253158 w 471"/>
              <a:gd name="T1" fmla="*/ 360362 h 363"/>
              <a:gd name="T2" fmla="*/ 0 w 471"/>
              <a:gd name="T3" fmla="*/ 360362 h 363"/>
              <a:gd name="T4" fmla="*/ 0 w 471"/>
              <a:gd name="T5" fmla="*/ 0 h 363"/>
              <a:gd name="T6" fmla="*/ 253158 w 471"/>
              <a:gd name="T7" fmla="*/ 0 h 363"/>
              <a:gd name="T8" fmla="*/ 411163 w 471"/>
              <a:gd name="T9" fmla="*/ 180677 h 363"/>
              <a:gd name="T10" fmla="*/ 253158 w 471"/>
              <a:gd name="T11" fmla="*/ 360362 h 363"/>
              <a:gd name="T12" fmla="*/ 253158 w 471"/>
              <a:gd name="T13" fmla="*/ 360362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1" name="Line 116"/>
          <p:cNvSpPr>
            <a:spLocks noChangeShapeType="1"/>
          </p:cNvSpPr>
          <p:nvPr/>
        </p:nvSpPr>
        <p:spPr bwMode="auto">
          <a:xfrm flipH="1">
            <a:off x="2419350" y="4521200"/>
            <a:ext cx="369888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2" name="Line 117"/>
          <p:cNvSpPr>
            <a:spLocks noChangeShapeType="1"/>
          </p:cNvSpPr>
          <p:nvPr/>
        </p:nvSpPr>
        <p:spPr bwMode="auto">
          <a:xfrm>
            <a:off x="3419475" y="4611688"/>
            <a:ext cx="5270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3" name="Line 118"/>
          <p:cNvSpPr>
            <a:spLocks noChangeShapeType="1"/>
          </p:cNvSpPr>
          <p:nvPr/>
        </p:nvSpPr>
        <p:spPr bwMode="auto">
          <a:xfrm>
            <a:off x="3419475" y="5510213"/>
            <a:ext cx="5270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4" name="Line 119"/>
          <p:cNvSpPr>
            <a:spLocks noChangeShapeType="1"/>
          </p:cNvSpPr>
          <p:nvPr/>
        </p:nvSpPr>
        <p:spPr bwMode="auto">
          <a:xfrm flipH="1">
            <a:off x="2419350" y="5599113"/>
            <a:ext cx="369888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5" name="Freeform 120"/>
          <p:cNvSpPr>
            <a:spLocks/>
          </p:cNvSpPr>
          <p:nvPr/>
        </p:nvSpPr>
        <p:spPr bwMode="auto">
          <a:xfrm>
            <a:off x="2578100" y="4700588"/>
            <a:ext cx="211138" cy="120650"/>
          </a:xfrm>
          <a:custGeom>
            <a:avLst/>
            <a:gdLst>
              <a:gd name="T0" fmla="*/ 211138 w 133"/>
              <a:gd name="T1" fmla="*/ 0 h 76"/>
              <a:gd name="T2" fmla="*/ 0 w 133"/>
              <a:gd name="T3" fmla="*/ 0 h 76"/>
              <a:gd name="T4" fmla="*/ 0 w 133"/>
              <a:gd name="T5" fmla="*/ 120650 h 76"/>
              <a:gd name="T6" fmla="*/ 0 60000 65536"/>
              <a:gd name="T7" fmla="*/ 0 60000 65536"/>
              <a:gd name="T8" fmla="*/ 0 60000 65536"/>
              <a:gd name="T9" fmla="*/ 0 w 133"/>
              <a:gd name="T10" fmla="*/ 0 h 76"/>
              <a:gd name="T11" fmla="*/ 133 w 133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76">
                <a:moveTo>
                  <a:pt x="133" y="0"/>
                </a:moveTo>
                <a:lnTo>
                  <a:pt x="0" y="0"/>
                </a:lnTo>
                <a:lnTo>
                  <a:pt x="0" y="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6" name="Line 121"/>
          <p:cNvSpPr>
            <a:spLocks noChangeShapeType="1"/>
          </p:cNvSpPr>
          <p:nvPr/>
        </p:nvSpPr>
        <p:spPr bwMode="auto">
          <a:xfrm>
            <a:off x="3630613" y="4611688"/>
            <a:ext cx="1587" cy="2492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7" name="Line 122"/>
          <p:cNvSpPr>
            <a:spLocks noChangeShapeType="1"/>
          </p:cNvSpPr>
          <p:nvPr/>
        </p:nvSpPr>
        <p:spPr bwMode="auto">
          <a:xfrm flipV="1">
            <a:off x="3622675" y="5329238"/>
            <a:ext cx="1588" cy="1809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8" name="Freeform 123"/>
          <p:cNvSpPr>
            <a:spLocks/>
          </p:cNvSpPr>
          <p:nvPr/>
        </p:nvSpPr>
        <p:spPr bwMode="auto">
          <a:xfrm>
            <a:off x="2578100" y="4821238"/>
            <a:ext cx="1044575" cy="508000"/>
          </a:xfrm>
          <a:custGeom>
            <a:avLst/>
            <a:gdLst>
              <a:gd name="T0" fmla="*/ 0 w 658"/>
              <a:gd name="T1" fmla="*/ 0 h 320"/>
              <a:gd name="T2" fmla="*/ 0 w 658"/>
              <a:gd name="T3" fmla="*/ 88900 h 320"/>
              <a:gd name="T4" fmla="*/ 1044575 w 658"/>
              <a:gd name="T5" fmla="*/ 508000 h 320"/>
              <a:gd name="T6" fmla="*/ 0 60000 65536"/>
              <a:gd name="T7" fmla="*/ 0 60000 65536"/>
              <a:gd name="T8" fmla="*/ 0 60000 65536"/>
              <a:gd name="T9" fmla="*/ 0 w 658"/>
              <a:gd name="T10" fmla="*/ 0 h 320"/>
              <a:gd name="T11" fmla="*/ 658 w 658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320">
                <a:moveTo>
                  <a:pt x="0" y="0"/>
                </a:moveTo>
                <a:lnTo>
                  <a:pt x="0" y="56"/>
                </a:lnTo>
                <a:lnTo>
                  <a:pt x="658" y="3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9" name="Freeform 124"/>
          <p:cNvSpPr>
            <a:spLocks/>
          </p:cNvSpPr>
          <p:nvPr/>
        </p:nvSpPr>
        <p:spPr bwMode="auto">
          <a:xfrm>
            <a:off x="2578100" y="4860925"/>
            <a:ext cx="1052513" cy="558800"/>
          </a:xfrm>
          <a:custGeom>
            <a:avLst/>
            <a:gdLst>
              <a:gd name="T0" fmla="*/ 211138 w 663"/>
              <a:gd name="T1" fmla="*/ 558800 h 352"/>
              <a:gd name="T2" fmla="*/ 0 w 663"/>
              <a:gd name="T3" fmla="*/ 558800 h 352"/>
              <a:gd name="T4" fmla="*/ 0 w 663"/>
              <a:gd name="T5" fmla="*/ 349250 h 352"/>
              <a:gd name="T6" fmla="*/ 1052513 w 663"/>
              <a:gd name="T7" fmla="*/ 0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663"/>
              <a:gd name="T13" fmla="*/ 0 h 352"/>
              <a:gd name="T14" fmla="*/ 663 w 663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3" h="352">
                <a:moveTo>
                  <a:pt x="133" y="352"/>
                </a:moveTo>
                <a:lnTo>
                  <a:pt x="0" y="352"/>
                </a:lnTo>
                <a:lnTo>
                  <a:pt x="0" y="220"/>
                </a:lnTo>
                <a:lnTo>
                  <a:pt x="663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10" name="Rectangle 125"/>
          <p:cNvSpPr>
            <a:spLocks noChangeArrowheads="1"/>
          </p:cNvSpPr>
          <p:nvPr/>
        </p:nvSpPr>
        <p:spPr bwMode="auto">
          <a:xfrm>
            <a:off x="2533650" y="1909763"/>
            <a:ext cx="24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R’</a:t>
            </a:r>
            <a:endParaRPr lang="en-US" altLang="en-US"/>
          </a:p>
        </p:txBody>
      </p:sp>
      <p:sp>
        <p:nvSpPr>
          <p:cNvPr id="14411" name="Rectangle 126"/>
          <p:cNvSpPr>
            <a:spLocks noChangeArrowheads="1"/>
          </p:cNvSpPr>
          <p:nvPr/>
        </p:nvSpPr>
        <p:spPr bwMode="auto">
          <a:xfrm>
            <a:off x="2492375" y="3414713"/>
            <a:ext cx="227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S’</a:t>
            </a:r>
            <a:endParaRPr lang="en-US" altLang="en-US"/>
          </a:p>
        </p:txBody>
      </p:sp>
      <p:sp>
        <p:nvSpPr>
          <p:cNvPr id="14412" name="Rectangle 127"/>
          <p:cNvSpPr>
            <a:spLocks noChangeArrowheads="1"/>
          </p:cNvSpPr>
          <p:nvPr/>
        </p:nvSpPr>
        <p:spPr bwMode="auto">
          <a:xfrm>
            <a:off x="4135438" y="21939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4413" name="Rectangle 128"/>
          <p:cNvSpPr>
            <a:spLocks noChangeArrowheads="1"/>
          </p:cNvSpPr>
          <p:nvPr/>
        </p:nvSpPr>
        <p:spPr bwMode="auto">
          <a:xfrm>
            <a:off x="4135438" y="3049588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4414" name="Line 129"/>
          <p:cNvSpPr>
            <a:spLocks noChangeShapeType="1"/>
          </p:cNvSpPr>
          <p:nvPr/>
        </p:nvSpPr>
        <p:spPr bwMode="auto">
          <a:xfrm>
            <a:off x="4103688" y="3054350"/>
            <a:ext cx="25082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5" name="Rectangle 130"/>
          <p:cNvSpPr>
            <a:spLocks noChangeArrowheads="1"/>
          </p:cNvSpPr>
          <p:nvPr/>
        </p:nvSpPr>
        <p:spPr bwMode="auto">
          <a:xfrm>
            <a:off x="4079875" y="4492625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4416" name="Rectangle 131"/>
          <p:cNvSpPr>
            <a:spLocks noChangeArrowheads="1"/>
          </p:cNvSpPr>
          <p:nvPr/>
        </p:nvSpPr>
        <p:spPr bwMode="auto">
          <a:xfrm>
            <a:off x="4079875" y="5364163"/>
            <a:ext cx="19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4417" name="Line 132"/>
          <p:cNvSpPr>
            <a:spLocks noChangeShapeType="1"/>
          </p:cNvSpPr>
          <p:nvPr/>
        </p:nvSpPr>
        <p:spPr bwMode="auto">
          <a:xfrm>
            <a:off x="4038600" y="5360988"/>
            <a:ext cx="249238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18" name="Rectangle 133"/>
          <p:cNvSpPr>
            <a:spLocks noChangeArrowheads="1"/>
          </p:cNvSpPr>
          <p:nvPr/>
        </p:nvSpPr>
        <p:spPr bwMode="auto">
          <a:xfrm>
            <a:off x="2533650" y="4254500"/>
            <a:ext cx="227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S’</a:t>
            </a:r>
            <a:endParaRPr lang="en-US" altLang="en-US"/>
          </a:p>
        </p:txBody>
      </p:sp>
      <p:sp>
        <p:nvSpPr>
          <p:cNvPr id="14419" name="Rectangle 134"/>
          <p:cNvSpPr>
            <a:spLocks noChangeArrowheads="1"/>
          </p:cNvSpPr>
          <p:nvPr/>
        </p:nvSpPr>
        <p:spPr bwMode="auto">
          <a:xfrm>
            <a:off x="2519363" y="5634038"/>
            <a:ext cx="24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R’</a:t>
            </a:r>
            <a:endParaRPr lang="en-US" altLang="en-US"/>
          </a:p>
        </p:txBody>
      </p:sp>
      <p:sp>
        <p:nvSpPr>
          <p:cNvPr id="14420" name="Freeform 135"/>
          <p:cNvSpPr>
            <a:spLocks noEditPoints="1"/>
          </p:cNvSpPr>
          <p:nvPr/>
        </p:nvSpPr>
        <p:spPr bwMode="auto">
          <a:xfrm>
            <a:off x="1787525" y="2155825"/>
            <a:ext cx="631825" cy="179388"/>
          </a:xfrm>
          <a:custGeom>
            <a:avLst/>
            <a:gdLst>
              <a:gd name="T0" fmla="*/ 0 w 398"/>
              <a:gd name="T1" fmla="*/ 0 h 113"/>
              <a:gd name="T2" fmla="*/ 315913 w 398"/>
              <a:gd name="T3" fmla="*/ 0 h 113"/>
              <a:gd name="T4" fmla="*/ 0 w 398"/>
              <a:gd name="T5" fmla="*/ 179388 h 113"/>
              <a:gd name="T6" fmla="*/ 315913 w 398"/>
              <a:gd name="T7" fmla="*/ 179388 h 113"/>
              <a:gd name="T8" fmla="*/ 631825 w 398"/>
              <a:gd name="T9" fmla="*/ 88900 h 113"/>
              <a:gd name="T10" fmla="*/ 315913 w 398"/>
              <a:gd name="T11" fmla="*/ 8890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3"/>
              <a:gd name="T20" fmla="*/ 398 w 398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3">
                <a:moveTo>
                  <a:pt x="0" y="0"/>
                </a:moveTo>
                <a:lnTo>
                  <a:pt x="199" y="0"/>
                </a:lnTo>
                <a:moveTo>
                  <a:pt x="0" y="113"/>
                </a:moveTo>
                <a:lnTo>
                  <a:pt x="199" y="113"/>
                </a:lnTo>
                <a:moveTo>
                  <a:pt x="398" y="56"/>
                </a:moveTo>
                <a:lnTo>
                  <a:pt x="199" y="5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1" name="Freeform 136"/>
          <p:cNvSpPr>
            <a:spLocks/>
          </p:cNvSpPr>
          <p:nvPr/>
        </p:nvSpPr>
        <p:spPr bwMode="auto">
          <a:xfrm>
            <a:off x="1898650" y="2066925"/>
            <a:ext cx="409575" cy="357188"/>
          </a:xfrm>
          <a:custGeom>
            <a:avLst/>
            <a:gdLst>
              <a:gd name="T0" fmla="*/ 409575 w 471"/>
              <a:gd name="T1" fmla="*/ 178594 h 362"/>
              <a:gd name="T2" fmla="*/ 122612 w 471"/>
              <a:gd name="T3" fmla="*/ 357188 h 362"/>
              <a:gd name="T4" fmla="*/ 122612 w 471"/>
              <a:gd name="T5" fmla="*/ 357188 h 362"/>
              <a:gd name="T6" fmla="*/ 0 w 471"/>
              <a:gd name="T7" fmla="*/ 357188 h 362"/>
              <a:gd name="T8" fmla="*/ 0 w 471"/>
              <a:gd name="T9" fmla="*/ 0 h 362"/>
              <a:gd name="T10" fmla="*/ 0 w 471"/>
              <a:gd name="T11" fmla="*/ 0 h 362"/>
              <a:gd name="T12" fmla="*/ 122612 w 471"/>
              <a:gd name="T13" fmla="*/ 0 h 362"/>
              <a:gd name="T14" fmla="*/ 409575 w 471"/>
              <a:gd name="T15" fmla="*/ 178594 h 3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2"/>
              <a:gd name="T26" fmla="*/ 471 w 471"/>
              <a:gd name="T27" fmla="*/ 362 h 3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2">
                <a:moveTo>
                  <a:pt x="471" y="181"/>
                </a:moveTo>
                <a:cubicBezTo>
                  <a:pt x="415" y="270"/>
                  <a:pt x="292" y="338"/>
                  <a:pt x="141" y="362"/>
                </a:cubicBezTo>
                <a:lnTo>
                  <a:pt x="0" y="362"/>
                </a:lnTo>
                <a:cubicBezTo>
                  <a:pt x="87" y="247"/>
                  <a:pt x="87" y="114"/>
                  <a:pt x="0" y="0"/>
                </a:cubicBezTo>
                <a:lnTo>
                  <a:pt x="141" y="0"/>
                </a:lnTo>
                <a:cubicBezTo>
                  <a:pt x="293" y="24"/>
                  <a:pt x="416" y="91"/>
                  <a:pt x="471" y="18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2" name="Freeform 137"/>
          <p:cNvSpPr>
            <a:spLocks/>
          </p:cNvSpPr>
          <p:nvPr/>
        </p:nvSpPr>
        <p:spPr bwMode="auto">
          <a:xfrm>
            <a:off x="1898650" y="2066925"/>
            <a:ext cx="409575" cy="357188"/>
          </a:xfrm>
          <a:custGeom>
            <a:avLst/>
            <a:gdLst>
              <a:gd name="T0" fmla="*/ 409575 w 471"/>
              <a:gd name="T1" fmla="*/ 178594 h 362"/>
              <a:gd name="T2" fmla="*/ 122612 w 471"/>
              <a:gd name="T3" fmla="*/ 357188 h 362"/>
              <a:gd name="T4" fmla="*/ 122612 w 471"/>
              <a:gd name="T5" fmla="*/ 357188 h 362"/>
              <a:gd name="T6" fmla="*/ 0 w 471"/>
              <a:gd name="T7" fmla="*/ 357188 h 362"/>
              <a:gd name="T8" fmla="*/ 0 w 471"/>
              <a:gd name="T9" fmla="*/ 0 h 362"/>
              <a:gd name="T10" fmla="*/ 0 w 471"/>
              <a:gd name="T11" fmla="*/ 0 h 362"/>
              <a:gd name="T12" fmla="*/ 122612 w 471"/>
              <a:gd name="T13" fmla="*/ 0 h 362"/>
              <a:gd name="T14" fmla="*/ 409575 w 471"/>
              <a:gd name="T15" fmla="*/ 178594 h 3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2"/>
              <a:gd name="T26" fmla="*/ 471 w 471"/>
              <a:gd name="T27" fmla="*/ 362 h 36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2">
                <a:moveTo>
                  <a:pt x="471" y="181"/>
                </a:moveTo>
                <a:cubicBezTo>
                  <a:pt x="415" y="270"/>
                  <a:pt x="292" y="338"/>
                  <a:pt x="141" y="362"/>
                </a:cubicBezTo>
                <a:lnTo>
                  <a:pt x="0" y="362"/>
                </a:lnTo>
                <a:cubicBezTo>
                  <a:pt x="87" y="247"/>
                  <a:pt x="87" y="114"/>
                  <a:pt x="0" y="0"/>
                </a:cubicBezTo>
                <a:lnTo>
                  <a:pt x="141" y="0"/>
                </a:lnTo>
                <a:cubicBezTo>
                  <a:pt x="293" y="24"/>
                  <a:pt x="416" y="91"/>
                  <a:pt x="471" y="18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3" name="Freeform 138"/>
          <p:cNvSpPr>
            <a:spLocks/>
          </p:cNvSpPr>
          <p:nvPr/>
        </p:nvSpPr>
        <p:spPr bwMode="auto">
          <a:xfrm>
            <a:off x="1898650" y="2066925"/>
            <a:ext cx="409575" cy="357188"/>
          </a:xfrm>
          <a:custGeom>
            <a:avLst/>
            <a:gdLst>
              <a:gd name="T0" fmla="*/ 252180 w 471"/>
              <a:gd name="T1" fmla="*/ 357188 h 362"/>
              <a:gd name="T2" fmla="*/ 0 w 471"/>
              <a:gd name="T3" fmla="*/ 357188 h 362"/>
              <a:gd name="T4" fmla="*/ 0 w 471"/>
              <a:gd name="T5" fmla="*/ 0 h 362"/>
              <a:gd name="T6" fmla="*/ 252180 w 471"/>
              <a:gd name="T7" fmla="*/ 0 h 362"/>
              <a:gd name="T8" fmla="*/ 409575 w 471"/>
              <a:gd name="T9" fmla="*/ 178594 h 362"/>
              <a:gd name="T10" fmla="*/ 252180 w 471"/>
              <a:gd name="T11" fmla="*/ 357188 h 362"/>
              <a:gd name="T12" fmla="*/ 252180 w 471"/>
              <a:gd name="T13" fmla="*/ 3571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2"/>
              <a:gd name="T23" fmla="*/ 471 w 471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2">
                <a:moveTo>
                  <a:pt x="290" y="362"/>
                </a:moveTo>
                <a:lnTo>
                  <a:pt x="0" y="362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1"/>
                  <a:pt x="390" y="362"/>
                  <a:pt x="290" y="362"/>
                </a:cubicBezTo>
                <a:cubicBezTo>
                  <a:pt x="290" y="362"/>
                  <a:pt x="290" y="362"/>
                  <a:pt x="290" y="36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4" name="Freeform 139"/>
          <p:cNvSpPr>
            <a:spLocks/>
          </p:cNvSpPr>
          <p:nvPr/>
        </p:nvSpPr>
        <p:spPr bwMode="auto">
          <a:xfrm>
            <a:off x="1898650" y="2066925"/>
            <a:ext cx="409575" cy="357188"/>
          </a:xfrm>
          <a:custGeom>
            <a:avLst/>
            <a:gdLst>
              <a:gd name="T0" fmla="*/ 252180 w 471"/>
              <a:gd name="T1" fmla="*/ 357188 h 362"/>
              <a:gd name="T2" fmla="*/ 0 w 471"/>
              <a:gd name="T3" fmla="*/ 357188 h 362"/>
              <a:gd name="T4" fmla="*/ 0 w 471"/>
              <a:gd name="T5" fmla="*/ 0 h 362"/>
              <a:gd name="T6" fmla="*/ 252180 w 471"/>
              <a:gd name="T7" fmla="*/ 0 h 362"/>
              <a:gd name="T8" fmla="*/ 409575 w 471"/>
              <a:gd name="T9" fmla="*/ 178594 h 362"/>
              <a:gd name="T10" fmla="*/ 252180 w 471"/>
              <a:gd name="T11" fmla="*/ 357188 h 362"/>
              <a:gd name="T12" fmla="*/ 252180 w 471"/>
              <a:gd name="T13" fmla="*/ 357188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2"/>
              <a:gd name="T23" fmla="*/ 471 w 471"/>
              <a:gd name="T24" fmla="*/ 362 h 3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2">
                <a:moveTo>
                  <a:pt x="290" y="362"/>
                </a:moveTo>
                <a:lnTo>
                  <a:pt x="0" y="362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1"/>
                  <a:pt x="390" y="362"/>
                  <a:pt x="290" y="362"/>
                </a:cubicBezTo>
                <a:cubicBezTo>
                  <a:pt x="290" y="362"/>
                  <a:pt x="290" y="362"/>
                  <a:pt x="290" y="36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5" name="Freeform 140"/>
          <p:cNvSpPr>
            <a:spLocks noEditPoints="1"/>
          </p:cNvSpPr>
          <p:nvPr/>
        </p:nvSpPr>
        <p:spPr bwMode="auto">
          <a:xfrm>
            <a:off x="1787525" y="3233738"/>
            <a:ext cx="631825" cy="179387"/>
          </a:xfrm>
          <a:custGeom>
            <a:avLst/>
            <a:gdLst>
              <a:gd name="T0" fmla="*/ 0 w 398"/>
              <a:gd name="T1" fmla="*/ 0 h 113"/>
              <a:gd name="T2" fmla="*/ 315913 w 398"/>
              <a:gd name="T3" fmla="*/ 0 h 113"/>
              <a:gd name="T4" fmla="*/ 0 w 398"/>
              <a:gd name="T5" fmla="*/ 179387 h 113"/>
              <a:gd name="T6" fmla="*/ 315913 w 398"/>
              <a:gd name="T7" fmla="*/ 179387 h 113"/>
              <a:gd name="T8" fmla="*/ 631825 w 398"/>
              <a:gd name="T9" fmla="*/ 88900 h 113"/>
              <a:gd name="T10" fmla="*/ 315913 w 398"/>
              <a:gd name="T11" fmla="*/ 8890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3"/>
              <a:gd name="T20" fmla="*/ 398 w 398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3">
                <a:moveTo>
                  <a:pt x="0" y="0"/>
                </a:moveTo>
                <a:lnTo>
                  <a:pt x="199" y="0"/>
                </a:lnTo>
                <a:moveTo>
                  <a:pt x="0" y="113"/>
                </a:moveTo>
                <a:lnTo>
                  <a:pt x="199" y="113"/>
                </a:lnTo>
                <a:moveTo>
                  <a:pt x="398" y="56"/>
                </a:moveTo>
                <a:lnTo>
                  <a:pt x="199" y="5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6" name="Freeform 141"/>
          <p:cNvSpPr>
            <a:spLocks/>
          </p:cNvSpPr>
          <p:nvPr/>
        </p:nvSpPr>
        <p:spPr bwMode="auto">
          <a:xfrm>
            <a:off x="1898650" y="3143250"/>
            <a:ext cx="409575" cy="360363"/>
          </a:xfrm>
          <a:custGeom>
            <a:avLst/>
            <a:gdLst>
              <a:gd name="T0" fmla="*/ 409575 w 471"/>
              <a:gd name="T1" fmla="*/ 179685 h 363"/>
              <a:gd name="T2" fmla="*/ 122612 w 471"/>
              <a:gd name="T3" fmla="*/ 360363 h 363"/>
              <a:gd name="T4" fmla="*/ 122612 w 471"/>
              <a:gd name="T5" fmla="*/ 360363 h 363"/>
              <a:gd name="T6" fmla="*/ 0 w 471"/>
              <a:gd name="T7" fmla="*/ 360363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685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1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7" name="Freeform 142"/>
          <p:cNvSpPr>
            <a:spLocks/>
          </p:cNvSpPr>
          <p:nvPr/>
        </p:nvSpPr>
        <p:spPr bwMode="auto">
          <a:xfrm>
            <a:off x="1898650" y="3143250"/>
            <a:ext cx="409575" cy="360363"/>
          </a:xfrm>
          <a:custGeom>
            <a:avLst/>
            <a:gdLst>
              <a:gd name="T0" fmla="*/ 409575 w 471"/>
              <a:gd name="T1" fmla="*/ 179685 h 363"/>
              <a:gd name="T2" fmla="*/ 122612 w 471"/>
              <a:gd name="T3" fmla="*/ 360363 h 363"/>
              <a:gd name="T4" fmla="*/ 122612 w 471"/>
              <a:gd name="T5" fmla="*/ 360363 h 363"/>
              <a:gd name="T6" fmla="*/ 0 w 471"/>
              <a:gd name="T7" fmla="*/ 360363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685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1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8" name="Freeform 143"/>
          <p:cNvSpPr>
            <a:spLocks/>
          </p:cNvSpPr>
          <p:nvPr/>
        </p:nvSpPr>
        <p:spPr bwMode="auto">
          <a:xfrm>
            <a:off x="1898650" y="3143250"/>
            <a:ext cx="409575" cy="360363"/>
          </a:xfrm>
          <a:custGeom>
            <a:avLst/>
            <a:gdLst>
              <a:gd name="T0" fmla="*/ 252180 w 471"/>
              <a:gd name="T1" fmla="*/ 360363 h 363"/>
              <a:gd name="T2" fmla="*/ 0 w 471"/>
              <a:gd name="T3" fmla="*/ 360363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685 h 363"/>
              <a:gd name="T10" fmla="*/ 252180 w 471"/>
              <a:gd name="T11" fmla="*/ 360363 h 363"/>
              <a:gd name="T12" fmla="*/ 252180 w 471"/>
              <a:gd name="T13" fmla="*/ 360363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29" name="Freeform 144"/>
          <p:cNvSpPr>
            <a:spLocks/>
          </p:cNvSpPr>
          <p:nvPr/>
        </p:nvSpPr>
        <p:spPr bwMode="auto">
          <a:xfrm>
            <a:off x="1898650" y="3143250"/>
            <a:ext cx="409575" cy="360363"/>
          </a:xfrm>
          <a:custGeom>
            <a:avLst/>
            <a:gdLst>
              <a:gd name="T0" fmla="*/ 252180 w 471"/>
              <a:gd name="T1" fmla="*/ 360363 h 363"/>
              <a:gd name="T2" fmla="*/ 0 w 471"/>
              <a:gd name="T3" fmla="*/ 360363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685 h 363"/>
              <a:gd name="T10" fmla="*/ 252180 w 471"/>
              <a:gd name="T11" fmla="*/ 360363 h 363"/>
              <a:gd name="T12" fmla="*/ 252180 w 471"/>
              <a:gd name="T13" fmla="*/ 360363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0" name="Freeform 145"/>
          <p:cNvSpPr>
            <a:spLocks noEditPoints="1"/>
          </p:cNvSpPr>
          <p:nvPr/>
        </p:nvSpPr>
        <p:spPr bwMode="auto">
          <a:xfrm>
            <a:off x="1787525" y="4430713"/>
            <a:ext cx="631825" cy="180975"/>
          </a:xfrm>
          <a:custGeom>
            <a:avLst/>
            <a:gdLst>
              <a:gd name="T0" fmla="*/ 0 w 398"/>
              <a:gd name="T1" fmla="*/ 0 h 114"/>
              <a:gd name="T2" fmla="*/ 315913 w 398"/>
              <a:gd name="T3" fmla="*/ 0 h 114"/>
              <a:gd name="T4" fmla="*/ 0 w 398"/>
              <a:gd name="T5" fmla="*/ 180975 h 114"/>
              <a:gd name="T6" fmla="*/ 315913 w 398"/>
              <a:gd name="T7" fmla="*/ 180975 h 114"/>
              <a:gd name="T8" fmla="*/ 631825 w 398"/>
              <a:gd name="T9" fmla="*/ 90488 h 114"/>
              <a:gd name="T10" fmla="*/ 315913 w 398"/>
              <a:gd name="T11" fmla="*/ 90488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4"/>
              <a:gd name="T20" fmla="*/ 398 w 398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4">
                <a:moveTo>
                  <a:pt x="0" y="0"/>
                </a:moveTo>
                <a:lnTo>
                  <a:pt x="199" y="0"/>
                </a:lnTo>
                <a:moveTo>
                  <a:pt x="0" y="114"/>
                </a:moveTo>
                <a:lnTo>
                  <a:pt x="199" y="114"/>
                </a:lnTo>
                <a:moveTo>
                  <a:pt x="398" y="57"/>
                </a:moveTo>
                <a:lnTo>
                  <a:pt x="199" y="57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1" name="Freeform 146"/>
          <p:cNvSpPr>
            <a:spLocks/>
          </p:cNvSpPr>
          <p:nvPr/>
        </p:nvSpPr>
        <p:spPr bwMode="auto">
          <a:xfrm>
            <a:off x="1898650" y="4341813"/>
            <a:ext cx="409575" cy="358775"/>
          </a:xfrm>
          <a:custGeom>
            <a:avLst/>
            <a:gdLst>
              <a:gd name="T0" fmla="*/ 409575 w 471"/>
              <a:gd name="T1" fmla="*/ 179882 h 363"/>
              <a:gd name="T2" fmla="*/ 122612 w 471"/>
              <a:gd name="T3" fmla="*/ 358775 h 363"/>
              <a:gd name="T4" fmla="*/ 122612 w 471"/>
              <a:gd name="T5" fmla="*/ 358775 h 363"/>
              <a:gd name="T6" fmla="*/ 0 w 471"/>
              <a:gd name="T7" fmla="*/ 358775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882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2"/>
                </a:moveTo>
                <a:cubicBezTo>
                  <a:pt x="415" y="271"/>
                  <a:pt x="292" y="339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2" name="Freeform 147"/>
          <p:cNvSpPr>
            <a:spLocks/>
          </p:cNvSpPr>
          <p:nvPr/>
        </p:nvSpPr>
        <p:spPr bwMode="auto">
          <a:xfrm>
            <a:off x="1898650" y="4341813"/>
            <a:ext cx="409575" cy="358775"/>
          </a:xfrm>
          <a:custGeom>
            <a:avLst/>
            <a:gdLst>
              <a:gd name="T0" fmla="*/ 409575 w 471"/>
              <a:gd name="T1" fmla="*/ 179882 h 363"/>
              <a:gd name="T2" fmla="*/ 122612 w 471"/>
              <a:gd name="T3" fmla="*/ 358775 h 363"/>
              <a:gd name="T4" fmla="*/ 122612 w 471"/>
              <a:gd name="T5" fmla="*/ 358775 h 363"/>
              <a:gd name="T6" fmla="*/ 0 w 471"/>
              <a:gd name="T7" fmla="*/ 358775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882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2"/>
                </a:moveTo>
                <a:cubicBezTo>
                  <a:pt x="415" y="271"/>
                  <a:pt x="292" y="339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2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3" name="Freeform 148"/>
          <p:cNvSpPr>
            <a:spLocks/>
          </p:cNvSpPr>
          <p:nvPr/>
        </p:nvSpPr>
        <p:spPr bwMode="auto">
          <a:xfrm>
            <a:off x="2308225" y="4494213"/>
            <a:ext cx="47625" cy="53975"/>
          </a:xfrm>
          <a:custGeom>
            <a:avLst/>
            <a:gdLst>
              <a:gd name="T0" fmla="*/ 47625 w 54"/>
              <a:gd name="T1" fmla="*/ 26988 h 54"/>
              <a:gd name="T2" fmla="*/ 23813 w 54"/>
              <a:gd name="T3" fmla="*/ 0 h 54"/>
              <a:gd name="T4" fmla="*/ 0 w 54"/>
              <a:gd name="T5" fmla="*/ 26988 h 54"/>
              <a:gd name="T6" fmla="*/ 23813 w 54"/>
              <a:gd name="T7" fmla="*/ 53975 h 54"/>
              <a:gd name="T8" fmla="*/ 47625 w 54"/>
              <a:gd name="T9" fmla="*/ 26988 h 54"/>
              <a:gd name="T10" fmla="*/ 47625 w 54"/>
              <a:gd name="T11" fmla="*/ 26988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54"/>
              <a:gd name="T20" fmla="*/ 54 w 54"/>
              <a:gd name="T21" fmla="*/ 54 h 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54">
                <a:moveTo>
                  <a:pt x="54" y="27"/>
                </a:move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42" y="54"/>
                  <a:pt x="54" y="42"/>
                  <a:pt x="54" y="27"/>
                </a:cubicBezTo>
                <a:cubicBezTo>
                  <a:pt x="54" y="27"/>
                  <a:pt x="54" y="27"/>
                  <a:pt x="54" y="27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4" name="Freeform 149"/>
          <p:cNvSpPr>
            <a:spLocks/>
          </p:cNvSpPr>
          <p:nvPr/>
        </p:nvSpPr>
        <p:spPr bwMode="auto">
          <a:xfrm>
            <a:off x="2308225" y="4494213"/>
            <a:ext cx="47625" cy="53975"/>
          </a:xfrm>
          <a:custGeom>
            <a:avLst/>
            <a:gdLst>
              <a:gd name="T0" fmla="*/ 47625 w 30"/>
              <a:gd name="T1" fmla="*/ 26988 h 34"/>
              <a:gd name="T2" fmla="*/ 23813 w 30"/>
              <a:gd name="T3" fmla="*/ 0 h 34"/>
              <a:gd name="T4" fmla="*/ 0 w 30"/>
              <a:gd name="T5" fmla="*/ 26988 h 34"/>
              <a:gd name="T6" fmla="*/ 23813 w 30"/>
              <a:gd name="T7" fmla="*/ 53975 h 34"/>
              <a:gd name="T8" fmla="*/ 47625 w 30"/>
              <a:gd name="T9" fmla="*/ 26988 h 34"/>
              <a:gd name="T10" fmla="*/ 47625 w 30"/>
              <a:gd name="T11" fmla="*/ 26988 h 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4"/>
              <a:gd name="T20" fmla="*/ 30 w 30"/>
              <a:gd name="T21" fmla="*/ 34 h 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4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7"/>
                  <a:pt x="6" y="34"/>
                  <a:pt x="15" y="34"/>
                </a:cubicBezTo>
                <a:cubicBezTo>
                  <a:pt x="23" y="34"/>
                  <a:pt x="30" y="27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5" name="Freeform 150"/>
          <p:cNvSpPr>
            <a:spLocks/>
          </p:cNvSpPr>
          <p:nvPr/>
        </p:nvSpPr>
        <p:spPr bwMode="auto">
          <a:xfrm>
            <a:off x="1898650" y="4341813"/>
            <a:ext cx="409575" cy="358775"/>
          </a:xfrm>
          <a:custGeom>
            <a:avLst/>
            <a:gdLst>
              <a:gd name="T0" fmla="*/ 252180 w 471"/>
              <a:gd name="T1" fmla="*/ 358775 h 363"/>
              <a:gd name="T2" fmla="*/ 0 w 471"/>
              <a:gd name="T3" fmla="*/ 358775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882 h 363"/>
              <a:gd name="T10" fmla="*/ 252180 w 471"/>
              <a:gd name="T11" fmla="*/ 358775 h 363"/>
              <a:gd name="T12" fmla="*/ 252180 w 471"/>
              <a:gd name="T13" fmla="*/ 358775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2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6" name="Freeform 151"/>
          <p:cNvSpPr>
            <a:spLocks/>
          </p:cNvSpPr>
          <p:nvPr/>
        </p:nvSpPr>
        <p:spPr bwMode="auto">
          <a:xfrm>
            <a:off x="1898650" y="4341813"/>
            <a:ext cx="409575" cy="358775"/>
          </a:xfrm>
          <a:custGeom>
            <a:avLst/>
            <a:gdLst>
              <a:gd name="T0" fmla="*/ 252180 w 471"/>
              <a:gd name="T1" fmla="*/ 358775 h 363"/>
              <a:gd name="T2" fmla="*/ 0 w 471"/>
              <a:gd name="T3" fmla="*/ 358775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882 h 363"/>
              <a:gd name="T10" fmla="*/ 252180 w 471"/>
              <a:gd name="T11" fmla="*/ 358775 h 363"/>
              <a:gd name="T12" fmla="*/ 252180 w 471"/>
              <a:gd name="T13" fmla="*/ 358775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2"/>
                  <a:pt x="471" y="182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7" name="Freeform 152"/>
          <p:cNvSpPr>
            <a:spLocks noEditPoints="1"/>
          </p:cNvSpPr>
          <p:nvPr/>
        </p:nvSpPr>
        <p:spPr bwMode="auto">
          <a:xfrm>
            <a:off x="1787525" y="5510213"/>
            <a:ext cx="631825" cy="179387"/>
          </a:xfrm>
          <a:custGeom>
            <a:avLst/>
            <a:gdLst>
              <a:gd name="T0" fmla="*/ 0 w 398"/>
              <a:gd name="T1" fmla="*/ 0 h 113"/>
              <a:gd name="T2" fmla="*/ 315913 w 398"/>
              <a:gd name="T3" fmla="*/ 0 h 113"/>
              <a:gd name="T4" fmla="*/ 0 w 398"/>
              <a:gd name="T5" fmla="*/ 179387 h 113"/>
              <a:gd name="T6" fmla="*/ 315913 w 398"/>
              <a:gd name="T7" fmla="*/ 179387 h 113"/>
              <a:gd name="T8" fmla="*/ 631825 w 398"/>
              <a:gd name="T9" fmla="*/ 88900 h 113"/>
              <a:gd name="T10" fmla="*/ 315913 w 398"/>
              <a:gd name="T11" fmla="*/ 8890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8"/>
              <a:gd name="T19" fmla="*/ 0 h 113"/>
              <a:gd name="T20" fmla="*/ 398 w 398"/>
              <a:gd name="T21" fmla="*/ 113 h 1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8" h="113">
                <a:moveTo>
                  <a:pt x="0" y="0"/>
                </a:moveTo>
                <a:lnTo>
                  <a:pt x="199" y="0"/>
                </a:lnTo>
                <a:moveTo>
                  <a:pt x="0" y="113"/>
                </a:moveTo>
                <a:lnTo>
                  <a:pt x="199" y="113"/>
                </a:lnTo>
                <a:moveTo>
                  <a:pt x="398" y="56"/>
                </a:moveTo>
                <a:lnTo>
                  <a:pt x="199" y="56"/>
                </a:ln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8" name="Freeform 153"/>
          <p:cNvSpPr>
            <a:spLocks/>
          </p:cNvSpPr>
          <p:nvPr/>
        </p:nvSpPr>
        <p:spPr bwMode="auto">
          <a:xfrm>
            <a:off x="1898650" y="5419725"/>
            <a:ext cx="409575" cy="360363"/>
          </a:xfrm>
          <a:custGeom>
            <a:avLst/>
            <a:gdLst>
              <a:gd name="T0" fmla="*/ 409575 w 471"/>
              <a:gd name="T1" fmla="*/ 179685 h 363"/>
              <a:gd name="T2" fmla="*/ 122612 w 471"/>
              <a:gd name="T3" fmla="*/ 360363 h 363"/>
              <a:gd name="T4" fmla="*/ 122612 w 471"/>
              <a:gd name="T5" fmla="*/ 360363 h 363"/>
              <a:gd name="T6" fmla="*/ 0 w 471"/>
              <a:gd name="T7" fmla="*/ 360363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685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1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1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39" name="Freeform 154"/>
          <p:cNvSpPr>
            <a:spLocks/>
          </p:cNvSpPr>
          <p:nvPr/>
        </p:nvSpPr>
        <p:spPr bwMode="auto">
          <a:xfrm>
            <a:off x="1898650" y="5419725"/>
            <a:ext cx="409575" cy="360363"/>
          </a:xfrm>
          <a:custGeom>
            <a:avLst/>
            <a:gdLst>
              <a:gd name="T0" fmla="*/ 409575 w 471"/>
              <a:gd name="T1" fmla="*/ 179685 h 363"/>
              <a:gd name="T2" fmla="*/ 122612 w 471"/>
              <a:gd name="T3" fmla="*/ 360363 h 363"/>
              <a:gd name="T4" fmla="*/ 122612 w 471"/>
              <a:gd name="T5" fmla="*/ 360363 h 363"/>
              <a:gd name="T6" fmla="*/ 0 w 471"/>
              <a:gd name="T7" fmla="*/ 360363 h 363"/>
              <a:gd name="T8" fmla="*/ 0 w 471"/>
              <a:gd name="T9" fmla="*/ 0 h 363"/>
              <a:gd name="T10" fmla="*/ 0 w 471"/>
              <a:gd name="T11" fmla="*/ 0 h 363"/>
              <a:gd name="T12" fmla="*/ 122612 w 471"/>
              <a:gd name="T13" fmla="*/ 0 h 363"/>
              <a:gd name="T14" fmla="*/ 409575 w 471"/>
              <a:gd name="T15" fmla="*/ 179685 h 3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1"/>
              <a:gd name="T25" fmla="*/ 0 h 363"/>
              <a:gd name="T26" fmla="*/ 471 w 471"/>
              <a:gd name="T27" fmla="*/ 363 h 3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1" h="363">
                <a:moveTo>
                  <a:pt x="471" y="181"/>
                </a:moveTo>
                <a:cubicBezTo>
                  <a:pt x="415" y="271"/>
                  <a:pt x="292" y="338"/>
                  <a:pt x="141" y="363"/>
                </a:cubicBezTo>
                <a:lnTo>
                  <a:pt x="0" y="363"/>
                </a:lnTo>
                <a:cubicBezTo>
                  <a:pt x="87" y="248"/>
                  <a:pt x="87" y="115"/>
                  <a:pt x="0" y="0"/>
                </a:cubicBezTo>
                <a:lnTo>
                  <a:pt x="141" y="0"/>
                </a:lnTo>
                <a:cubicBezTo>
                  <a:pt x="293" y="24"/>
                  <a:pt x="416" y="92"/>
                  <a:pt x="471" y="181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40" name="Freeform 155"/>
          <p:cNvSpPr>
            <a:spLocks/>
          </p:cNvSpPr>
          <p:nvPr/>
        </p:nvSpPr>
        <p:spPr bwMode="auto">
          <a:xfrm>
            <a:off x="2308225" y="5572125"/>
            <a:ext cx="47625" cy="55563"/>
          </a:xfrm>
          <a:custGeom>
            <a:avLst/>
            <a:gdLst>
              <a:gd name="T0" fmla="*/ 47625 w 54"/>
              <a:gd name="T1" fmla="*/ 27276 h 55"/>
              <a:gd name="T2" fmla="*/ 23813 w 54"/>
              <a:gd name="T3" fmla="*/ 0 h 55"/>
              <a:gd name="T4" fmla="*/ 0 w 54"/>
              <a:gd name="T5" fmla="*/ 27276 h 55"/>
              <a:gd name="T6" fmla="*/ 23813 w 54"/>
              <a:gd name="T7" fmla="*/ 55563 h 55"/>
              <a:gd name="T8" fmla="*/ 47625 w 54"/>
              <a:gd name="T9" fmla="*/ 27276 h 55"/>
              <a:gd name="T10" fmla="*/ 47625 w 54"/>
              <a:gd name="T11" fmla="*/ 27276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55"/>
              <a:gd name="T20" fmla="*/ 54 w 54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55">
                <a:moveTo>
                  <a:pt x="54" y="27"/>
                </a:moveTo>
                <a:cubicBezTo>
                  <a:pt x="54" y="12"/>
                  <a:pt x="42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5"/>
                  <a:pt x="27" y="55"/>
                </a:cubicBezTo>
                <a:cubicBezTo>
                  <a:pt x="42" y="55"/>
                  <a:pt x="54" y="42"/>
                  <a:pt x="54" y="27"/>
                </a:cubicBezTo>
                <a:cubicBezTo>
                  <a:pt x="54" y="27"/>
                  <a:pt x="54" y="27"/>
                  <a:pt x="54" y="27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41" name="Freeform 156"/>
          <p:cNvSpPr>
            <a:spLocks/>
          </p:cNvSpPr>
          <p:nvPr/>
        </p:nvSpPr>
        <p:spPr bwMode="auto">
          <a:xfrm>
            <a:off x="2308225" y="5572125"/>
            <a:ext cx="47625" cy="55563"/>
          </a:xfrm>
          <a:custGeom>
            <a:avLst/>
            <a:gdLst>
              <a:gd name="T0" fmla="*/ 47625 w 30"/>
              <a:gd name="T1" fmla="*/ 26988 h 35"/>
              <a:gd name="T2" fmla="*/ 23813 w 30"/>
              <a:gd name="T3" fmla="*/ 0 h 35"/>
              <a:gd name="T4" fmla="*/ 0 w 30"/>
              <a:gd name="T5" fmla="*/ 26988 h 35"/>
              <a:gd name="T6" fmla="*/ 23813 w 30"/>
              <a:gd name="T7" fmla="*/ 55563 h 35"/>
              <a:gd name="T8" fmla="*/ 47625 w 30"/>
              <a:gd name="T9" fmla="*/ 26988 h 35"/>
              <a:gd name="T10" fmla="*/ 47625 w 30"/>
              <a:gd name="T11" fmla="*/ 26988 h 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"/>
              <a:gd name="T19" fmla="*/ 0 h 35"/>
              <a:gd name="T20" fmla="*/ 30 w 30"/>
              <a:gd name="T21" fmla="*/ 35 h 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" h="35">
                <a:moveTo>
                  <a:pt x="30" y="17"/>
                </a:moveTo>
                <a:cubicBezTo>
                  <a:pt x="30" y="8"/>
                  <a:pt x="23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6"/>
                  <a:pt x="6" y="35"/>
                  <a:pt x="15" y="35"/>
                </a:cubicBezTo>
                <a:cubicBezTo>
                  <a:pt x="23" y="35"/>
                  <a:pt x="30" y="26"/>
                  <a:pt x="30" y="17"/>
                </a:cubicBezTo>
                <a:cubicBezTo>
                  <a:pt x="30" y="17"/>
                  <a:pt x="30" y="17"/>
                  <a:pt x="3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42" name="Freeform 157"/>
          <p:cNvSpPr>
            <a:spLocks/>
          </p:cNvSpPr>
          <p:nvPr/>
        </p:nvSpPr>
        <p:spPr bwMode="auto">
          <a:xfrm>
            <a:off x="1898650" y="5419725"/>
            <a:ext cx="409575" cy="360363"/>
          </a:xfrm>
          <a:custGeom>
            <a:avLst/>
            <a:gdLst>
              <a:gd name="T0" fmla="*/ 252180 w 471"/>
              <a:gd name="T1" fmla="*/ 360363 h 363"/>
              <a:gd name="T2" fmla="*/ 0 w 471"/>
              <a:gd name="T3" fmla="*/ 360363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685 h 363"/>
              <a:gd name="T10" fmla="*/ 252180 w 471"/>
              <a:gd name="T11" fmla="*/ 360363 h 363"/>
              <a:gd name="T12" fmla="*/ 252180 w 471"/>
              <a:gd name="T13" fmla="*/ 360363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43" name="Freeform 158"/>
          <p:cNvSpPr>
            <a:spLocks/>
          </p:cNvSpPr>
          <p:nvPr/>
        </p:nvSpPr>
        <p:spPr bwMode="auto">
          <a:xfrm>
            <a:off x="1898650" y="5419725"/>
            <a:ext cx="409575" cy="360363"/>
          </a:xfrm>
          <a:custGeom>
            <a:avLst/>
            <a:gdLst>
              <a:gd name="T0" fmla="*/ 252180 w 471"/>
              <a:gd name="T1" fmla="*/ 360363 h 363"/>
              <a:gd name="T2" fmla="*/ 0 w 471"/>
              <a:gd name="T3" fmla="*/ 360363 h 363"/>
              <a:gd name="T4" fmla="*/ 0 w 471"/>
              <a:gd name="T5" fmla="*/ 0 h 363"/>
              <a:gd name="T6" fmla="*/ 252180 w 471"/>
              <a:gd name="T7" fmla="*/ 0 h 363"/>
              <a:gd name="T8" fmla="*/ 409575 w 471"/>
              <a:gd name="T9" fmla="*/ 179685 h 363"/>
              <a:gd name="T10" fmla="*/ 252180 w 471"/>
              <a:gd name="T11" fmla="*/ 360363 h 363"/>
              <a:gd name="T12" fmla="*/ 252180 w 471"/>
              <a:gd name="T13" fmla="*/ 360363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1"/>
              <a:gd name="T22" fmla="*/ 0 h 363"/>
              <a:gd name="T23" fmla="*/ 471 w 471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1" h="363">
                <a:moveTo>
                  <a:pt x="290" y="363"/>
                </a:moveTo>
                <a:lnTo>
                  <a:pt x="0" y="363"/>
                </a:lnTo>
                <a:lnTo>
                  <a:pt x="0" y="0"/>
                </a:lnTo>
                <a:lnTo>
                  <a:pt x="290" y="0"/>
                </a:lnTo>
                <a:cubicBezTo>
                  <a:pt x="390" y="0"/>
                  <a:pt x="471" y="81"/>
                  <a:pt x="471" y="181"/>
                </a:cubicBezTo>
                <a:cubicBezTo>
                  <a:pt x="471" y="282"/>
                  <a:pt x="390" y="363"/>
                  <a:pt x="290" y="363"/>
                </a:cubicBezTo>
                <a:cubicBezTo>
                  <a:pt x="290" y="363"/>
                  <a:pt x="290" y="363"/>
                  <a:pt x="290" y="363"/>
                </a:cubicBez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44" name="Line 159"/>
          <p:cNvSpPr>
            <a:spLocks noChangeShapeType="1"/>
          </p:cNvSpPr>
          <p:nvPr/>
        </p:nvSpPr>
        <p:spPr bwMode="auto">
          <a:xfrm>
            <a:off x="1787525" y="2335213"/>
            <a:ext cx="1588" cy="8985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5" name="Line 160"/>
          <p:cNvSpPr>
            <a:spLocks noChangeShapeType="1"/>
          </p:cNvSpPr>
          <p:nvPr/>
        </p:nvSpPr>
        <p:spPr bwMode="auto">
          <a:xfrm>
            <a:off x="1787525" y="4611688"/>
            <a:ext cx="1588" cy="8985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6" name="Line 161"/>
          <p:cNvSpPr>
            <a:spLocks noChangeShapeType="1"/>
          </p:cNvSpPr>
          <p:nvPr/>
        </p:nvSpPr>
        <p:spPr bwMode="auto">
          <a:xfrm flipH="1">
            <a:off x="1471613" y="2751138"/>
            <a:ext cx="3159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7" name="Line 162"/>
          <p:cNvSpPr>
            <a:spLocks noChangeShapeType="1"/>
          </p:cNvSpPr>
          <p:nvPr/>
        </p:nvSpPr>
        <p:spPr bwMode="auto">
          <a:xfrm flipH="1">
            <a:off x="1471613" y="5027613"/>
            <a:ext cx="3159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8" name="Line 163"/>
          <p:cNvSpPr>
            <a:spLocks noChangeShapeType="1"/>
          </p:cNvSpPr>
          <p:nvPr/>
        </p:nvSpPr>
        <p:spPr bwMode="auto">
          <a:xfrm>
            <a:off x="1471613" y="2152650"/>
            <a:ext cx="315912" cy="31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9" name="Line 164"/>
          <p:cNvSpPr>
            <a:spLocks noChangeShapeType="1"/>
          </p:cNvSpPr>
          <p:nvPr/>
        </p:nvSpPr>
        <p:spPr bwMode="auto">
          <a:xfrm flipH="1">
            <a:off x="1471613" y="3413125"/>
            <a:ext cx="3159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0" name="Line 165"/>
          <p:cNvSpPr>
            <a:spLocks noChangeShapeType="1"/>
          </p:cNvSpPr>
          <p:nvPr/>
        </p:nvSpPr>
        <p:spPr bwMode="auto">
          <a:xfrm flipH="1">
            <a:off x="1471613" y="4430713"/>
            <a:ext cx="3159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1" name="Line 166"/>
          <p:cNvSpPr>
            <a:spLocks noChangeShapeType="1"/>
          </p:cNvSpPr>
          <p:nvPr/>
        </p:nvSpPr>
        <p:spPr bwMode="auto">
          <a:xfrm flipH="1">
            <a:off x="1471613" y="5689600"/>
            <a:ext cx="3159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2" name="Rectangle 167"/>
          <p:cNvSpPr>
            <a:spLocks noChangeArrowheads="1"/>
          </p:cNvSpPr>
          <p:nvPr/>
        </p:nvSpPr>
        <p:spPr bwMode="auto">
          <a:xfrm>
            <a:off x="1238250" y="19732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14453" name="Rectangle 168"/>
          <p:cNvSpPr>
            <a:spLocks noChangeArrowheads="1"/>
          </p:cNvSpPr>
          <p:nvPr/>
        </p:nvSpPr>
        <p:spPr bwMode="auto">
          <a:xfrm>
            <a:off x="1223963" y="3287713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14454" name="Rectangle 169"/>
          <p:cNvSpPr>
            <a:spLocks noChangeArrowheads="1"/>
          </p:cNvSpPr>
          <p:nvPr/>
        </p:nvSpPr>
        <p:spPr bwMode="auto">
          <a:xfrm>
            <a:off x="1252538" y="4286250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14455" name="Rectangle 170"/>
          <p:cNvSpPr>
            <a:spLocks noChangeArrowheads="1"/>
          </p:cNvSpPr>
          <p:nvPr/>
        </p:nvSpPr>
        <p:spPr bwMode="auto">
          <a:xfrm>
            <a:off x="1223963" y="55705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14456" name="Rectangle 171"/>
          <p:cNvSpPr>
            <a:spLocks noChangeArrowheads="1"/>
          </p:cNvSpPr>
          <p:nvPr/>
        </p:nvSpPr>
        <p:spPr bwMode="auto">
          <a:xfrm>
            <a:off x="251520" y="2636912"/>
            <a:ext cx="1205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600" dirty="0" smtClean="0">
                <a:solidFill>
                  <a:srgbClr val="000000"/>
                </a:solidFill>
              </a:rPr>
              <a:t>Enable</a:t>
            </a:r>
            <a:r>
              <a:rPr lang="en-ID" altLang="en-US" sz="1600" dirty="0" smtClean="0">
                <a:solidFill>
                  <a:srgbClr val="000000"/>
                </a:solidFill>
              </a:rPr>
              <a:t>/Clock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514851" y="4149080"/>
            <a:ext cx="444963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AND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(1)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NAND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(2)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input </a:t>
            </a:r>
            <a:r>
              <a:rPr lang="en-US" dirty="0" err="1" smtClean="0"/>
              <a:t>untuk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97" name="Rectangle 171"/>
          <p:cNvSpPr>
            <a:spLocks noChangeArrowheads="1"/>
          </p:cNvSpPr>
          <p:nvPr/>
        </p:nvSpPr>
        <p:spPr bwMode="auto">
          <a:xfrm>
            <a:off x="198190" y="4910971"/>
            <a:ext cx="12054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600" dirty="0" smtClean="0">
                <a:solidFill>
                  <a:srgbClr val="000000"/>
                </a:solidFill>
              </a:rPr>
              <a:t>Enable</a:t>
            </a:r>
            <a:r>
              <a:rPr lang="en-ID" altLang="en-US" sz="1600" dirty="0" smtClean="0">
                <a:solidFill>
                  <a:srgbClr val="000000"/>
                </a:solidFill>
              </a:rPr>
              <a:t>/Clock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83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842C14-8B42-4094-AB8C-DAE0336A79A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0283"/>
            <a:ext cx="8229600" cy="783109"/>
          </a:xfrm>
        </p:spPr>
        <p:txBody>
          <a:bodyPr/>
          <a:lstStyle/>
          <a:p>
            <a:pPr eaLnBrk="1" hangingPunct="1"/>
            <a:r>
              <a:rPr lang="id-ID" altLang="en-US" dirty="0" smtClean="0"/>
              <a:t>D Latch</a:t>
            </a:r>
            <a:endParaRPr lang="en-US" altLang="en-US" dirty="0" smtClean="0"/>
          </a:p>
        </p:txBody>
      </p:sp>
      <p:graphicFrame>
        <p:nvGraphicFramePr>
          <p:cNvPr id="4098" name="Object 4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2759525"/>
              </p:ext>
            </p:extLst>
          </p:nvPr>
        </p:nvGraphicFramePr>
        <p:xfrm>
          <a:off x="611188" y="1484784"/>
          <a:ext cx="38893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Visio" r:id="rId3" imgW="2740152" imgH="1134466" progId="Visio.Drawing.11">
                  <p:embed/>
                </p:oleObj>
              </mc:Choice>
              <mc:Fallback>
                <p:oleObj name="Visio" r:id="rId3" imgW="2740152" imgH="1134466" progId="Visio.Drawing.11">
                  <p:embed/>
                  <p:pic>
                    <p:nvPicPr>
                      <p:cNvPr id="4098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784"/>
                        <a:ext cx="388937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75916"/>
              </p:ext>
            </p:extLst>
          </p:nvPr>
        </p:nvGraphicFramePr>
        <p:xfrm>
          <a:off x="395536" y="4364208"/>
          <a:ext cx="2305074" cy="1585072"/>
        </p:xfrm>
        <a:graphic>
          <a:graphicData uri="http://schemas.openxmlformats.org/drawingml/2006/table">
            <a:tbl>
              <a:tblPr/>
              <a:tblGrid>
                <a:gridCol w="697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6" name="Text Box 52"/>
          <p:cNvSpPr txBox="1">
            <a:spLocks noChangeArrowheads="1"/>
          </p:cNvSpPr>
          <p:nvPr/>
        </p:nvSpPr>
        <p:spPr bwMode="auto">
          <a:xfrm>
            <a:off x="1547813" y="3388930"/>
            <a:ext cx="1412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 dirty="0"/>
              <a:t>Rangkaian</a:t>
            </a:r>
            <a:endParaRPr lang="en-US" altLang="en-US" sz="2000" dirty="0"/>
          </a:p>
        </p:txBody>
      </p:sp>
      <p:sp>
        <p:nvSpPr>
          <p:cNvPr id="4117" name="Text Box 55"/>
          <p:cNvSpPr txBox="1">
            <a:spLocks noChangeArrowheads="1"/>
          </p:cNvSpPr>
          <p:nvPr/>
        </p:nvSpPr>
        <p:spPr bwMode="auto">
          <a:xfrm>
            <a:off x="539552" y="6021288"/>
            <a:ext cx="19287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dirty="0"/>
              <a:t>Tabel Kebenaran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60379" y="4073004"/>
            <a:ext cx="6004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table </a:t>
            </a:r>
            <a:r>
              <a:rPr lang="en-US" dirty="0" err="1"/>
              <a:t>kebenaran</a:t>
            </a:r>
            <a:r>
              <a:rPr lang="en-US" dirty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= 0,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 </a:t>
            </a:r>
            <a:r>
              <a:rPr lang="en-US" dirty="0" err="1"/>
              <a:t>berapapun</a:t>
            </a:r>
            <a:r>
              <a:rPr lang="en-US" dirty="0"/>
              <a:t> (D = x) </a:t>
            </a:r>
            <a:r>
              <a:rPr lang="en-US" dirty="0" err="1"/>
              <a:t>maka</a:t>
            </a:r>
            <a:r>
              <a:rPr lang="en-US" dirty="0"/>
              <a:t> Q(t+1) = Q(t).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gated D latch,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1 (</a:t>
            </a:r>
            <a:r>
              <a:rPr lang="en-US" dirty="0" err="1"/>
              <a:t>Clk</a:t>
            </a:r>
            <a:r>
              <a:rPr lang="en-US" dirty="0"/>
              <a:t> = 1),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65715"/>
              </p:ext>
            </p:extLst>
          </p:nvPr>
        </p:nvGraphicFramePr>
        <p:xfrm>
          <a:off x="5704724" y="1772816"/>
          <a:ext cx="2395668" cy="13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Visio" r:id="rId5" imgW="1360627" imgH="745105" progId="Visio.Drawing.11">
                  <p:embed/>
                </p:oleObj>
              </mc:Choice>
              <mc:Fallback>
                <p:oleObj name="Visio" r:id="rId5" imgW="1360627" imgH="74510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724" y="1772816"/>
                        <a:ext cx="2395668" cy="1300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339752" y="356463"/>
            <a:ext cx="5936127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latch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praktis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penggunaannya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 Latch.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Rangkaian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 latch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tunggal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 (Data),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pengendali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sinyal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(clock).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8</a:t>
            </a:fld>
            <a:endParaRPr lang="id-ID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84482"/>
              </p:ext>
            </p:extLst>
          </p:nvPr>
        </p:nvGraphicFramePr>
        <p:xfrm>
          <a:off x="899592" y="1988840"/>
          <a:ext cx="7176797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Visio" r:id="rId3" imgW="2848137" imgH="1342952" progId="Visio.Drawing.11">
                  <p:embed/>
                </p:oleObj>
              </mc:Choice>
              <mc:Fallback>
                <p:oleObj name="Visio" r:id="rId3" imgW="2848137" imgH="13429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88840"/>
                        <a:ext cx="7176797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4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E1D3E1-EA84-493E-9C34-5572D4A35BF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1038"/>
            <a:ext cx="8229600" cy="606425"/>
          </a:xfrm>
        </p:spPr>
        <p:txBody>
          <a:bodyPr/>
          <a:lstStyle/>
          <a:p>
            <a:pPr eaLnBrk="1" hangingPunct="1"/>
            <a:r>
              <a:rPr lang="id-ID" altLang="en-US" smtClean="0"/>
              <a:t>Master Slave D Flip-Flop</a:t>
            </a:r>
            <a:endParaRPr lang="en-US" altLang="en-US" smtClean="0"/>
          </a:p>
        </p:txBody>
      </p:sp>
      <p:sp>
        <p:nvSpPr>
          <p:cNvPr id="15364" name="AutoShape 7"/>
          <p:cNvSpPr>
            <a:spLocks noChangeAspect="1" noChangeArrowheads="1" noTextEdit="1"/>
          </p:cNvSpPr>
          <p:nvPr/>
        </p:nvSpPr>
        <p:spPr bwMode="auto">
          <a:xfrm>
            <a:off x="1692275" y="1988840"/>
            <a:ext cx="5688013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733675" y="2371725"/>
            <a:ext cx="1147763" cy="171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2733675" y="2371725"/>
            <a:ext cx="1147763" cy="1719263"/>
          </a:xfrm>
          <a:prstGeom prst="rect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3881438" y="2657475"/>
            <a:ext cx="285750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3881438" y="3805238"/>
            <a:ext cx="2857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2446338" y="2657475"/>
            <a:ext cx="2873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816225" y="252412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3649663" y="2524125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72" name="Rectangle 17"/>
          <p:cNvSpPr>
            <a:spLocks noChangeArrowheads="1"/>
          </p:cNvSpPr>
          <p:nvPr/>
        </p:nvSpPr>
        <p:spPr bwMode="auto">
          <a:xfrm>
            <a:off x="3649663" y="3662363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73" name="Line 18"/>
          <p:cNvSpPr>
            <a:spLocks noChangeShapeType="1"/>
          </p:cNvSpPr>
          <p:nvPr/>
        </p:nvSpPr>
        <p:spPr bwMode="auto">
          <a:xfrm>
            <a:off x="3608388" y="3662363"/>
            <a:ext cx="273050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9"/>
          <p:cNvSpPr>
            <a:spLocks noChangeShapeType="1"/>
          </p:cNvSpPr>
          <p:nvPr/>
        </p:nvSpPr>
        <p:spPr bwMode="auto">
          <a:xfrm flipH="1">
            <a:off x="2432050" y="3232150"/>
            <a:ext cx="301625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20"/>
          <p:cNvSpPr>
            <a:spLocks noChangeArrowheads="1"/>
          </p:cNvSpPr>
          <p:nvPr/>
        </p:nvSpPr>
        <p:spPr bwMode="auto">
          <a:xfrm>
            <a:off x="1722438" y="3298825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15376" name="Rectangle 21"/>
          <p:cNvSpPr>
            <a:spLocks noChangeArrowheads="1"/>
          </p:cNvSpPr>
          <p:nvPr/>
        </p:nvSpPr>
        <p:spPr bwMode="auto">
          <a:xfrm>
            <a:off x="5314950" y="2371725"/>
            <a:ext cx="1147763" cy="171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Rectangle 22"/>
          <p:cNvSpPr>
            <a:spLocks noChangeArrowheads="1"/>
          </p:cNvSpPr>
          <p:nvPr/>
        </p:nvSpPr>
        <p:spPr bwMode="auto">
          <a:xfrm>
            <a:off x="5314950" y="2371725"/>
            <a:ext cx="1147763" cy="1719263"/>
          </a:xfrm>
          <a:prstGeom prst="rect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Line 23"/>
          <p:cNvSpPr>
            <a:spLocks noChangeShapeType="1"/>
          </p:cNvSpPr>
          <p:nvPr/>
        </p:nvSpPr>
        <p:spPr bwMode="auto">
          <a:xfrm>
            <a:off x="6462713" y="2657475"/>
            <a:ext cx="2873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24"/>
          <p:cNvSpPr>
            <a:spLocks noChangeShapeType="1"/>
          </p:cNvSpPr>
          <p:nvPr/>
        </p:nvSpPr>
        <p:spPr bwMode="auto">
          <a:xfrm>
            <a:off x="6462713" y="3805238"/>
            <a:ext cx="287337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5"/>
          <p:cNvSpPr>
            <a:spLocks noChangeShapeType="1"/>
          </p:cNvSpPr>
          <p:nvPr/>
        </p:nvSpPr>
        <p:spPr bwMode="auto">
          <a:xfrm>
            <a:off x="5027613" y="2657475"/>
            <a:ext cx="287337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7"/>
          <p:cNvSpPr>
            <a:spLocks noChangeArrowheads="1"/>
          </p:cNvSpPr>
          <p:nvPr/>
        </p:nvSpPr>
        <p:spPr bwMode="auto">
          <a:xfrm>
            <a:off x="5395913" y="252412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5382" name="Rectangle 28"/>
          <p:cNvSpPr>
            <a:spLocks noChangeArrowheads="1"/>
          </p:cNvSpPr>
          <p:nvPr/>
        </p:nvSpPr>
        <p:spPr bwMode="auto">
          <a:xfrm>
            <a:off x="6230938" y="2524125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83" name="Rectangle 29"/>
          <p:cNvSpPr>
            <a:spLocks noChangeArrowheads="1"/>
          </p:cNvSpPr>
          <p:nvPr/>
        </p:nvSpPr>
        <p:spPr bwMode="auto">
          <a:xfrm>
            <a:off x="6230938" y="3662363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84" name="Line 30"/>
          <p:cNvSpPr>
            <a:spLocks noChangeShapeType="1"/>
          </p:cNvSpPr>
          <p:nvPr/>
        </p:nvSpPr>
        <p:spPr bwMode="auto">
          <a:xfrm>
            <a:off x="6191250" y="3662363"/>
            <a:ext cx="271463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31"/>
          <p:cNvSpPr>
            <a:spLocks noChangeShapeType="1"/>
          </p:cNvSpPr>
          <p:nvPr/>
        </p:nvSpPr>
        <p:spPr bwMode="auto">
          <a:xfrm flipH="1">
            <a:off x="5013325" y="3232150"/>
            <a:ext cx="301625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Rectangle 32"/>
          <p:cNvSpPr>
            <a:spLocks noChangeArrowheads="1"/>
          </p:cNvSpPr>
          <p:nvPr/>
        </p:nvSpPr>
        <p:spPr bwMode="auto">
          <a:xfrm>
            <a:off x="4864100" y="3298825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15387" name="Line 33"/>
          <p:cNvSpPr>
            <a:spLocks noChangeShapeType="1"/>
          </p:cNvSpPr>
          <p:nvPr/>
        </p:nvSpPr>
        <p:spPr bwMode="auto">
          <a:xfrm>
            <a:off x="1873250" y="2657475"/>
            <a:ext cx="57308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1873250" y="3232150"/>
            <a:ext cx="57308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Rectangle 35"/>
          <p:cNvSpPr>
            <a:spLocks noChangeArrowheads="1"/>
          </p:cNvSpPr>
          <p:nvPr/>
        </p:nvSpPr>
        <p:spPr bwMode="auto">
          <a:xfrm>
            <a:off x="1919288" y="243363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5390" name="Line 36"/>
          <p:cNvSpPr>
            <a:spLocks noChangeShapeType="1"/>
          </p:cNvSpPr>
          <p:nvPr/>
        </p:nvSpPr>
        <p:spPr bwMode="auto">
          <a:xfrm>
            <a:off x="4167188" y="2657475"/>
            <a:ext cx="860425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6750050" y="2657475"/>
            <a:ext cx="573088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6750050" y="3805238"/>
            <a:ext cx="573088" cy="1587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Rectangle 39"/>
          <p:cNvSpPr>
            <a:spLocks noChangeArrowheads="1"/>
          </p:cNvSpPr>
          <p:nvPr/>
        </p:nvSpPr>
        <p:spPr bwMode="auto">
          <a:xfrm>
            <a:off x="7112000" y="2676525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94" name="Rectangle 40"/>
          <p:cNvSpPr>
            <a:spLocks noChangeArrowheads="1"/>
          </p:cNvSpPr>
          <p:nvPr/>
        </p:nvSpPr>
        <p:spPr bwMode="auto">
          <a:xfrm>
            <a:off x="7112000" y="3586163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7078663" y="3578225"/>
            <a:ext cx="271462" cy="158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Rectangle 42"/>
          <p:cNvSpPr>
            <a:spLocks noChangeArrowheads="1"/>
          </p:cNvSpPr>
          <p:nvPr/>
        </p:nvSpPr>
        <p:spPr bwMode="auto">
          <a:xfrm>
            <a:off x="2997200" y="2024063"/>
            <a:ext cx="739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 dirty="0">
                <a:solidFill>
                  <a:srgbClr val="000000"/>
                </a:solidFill>
              </a:rPr>
              <a:t>Master</a:t>
            </a:r>
            <a:endParaRPr lang="en-US" altLang="en-US" dirty="0"/>
          </a:p>
        </p:txBody>
      </p:sp>
      <p:sp>
        <p:nvSpPr>
          <p:cNvPr id="15397" name="Rectangle 43"/>
          <p:cNvSpPr>
            <a:spLocks noChangeArrowheads="1"/>
          </p:cNvSpPr>
          <p:nvPr/>
        </p:nvSpPr>
        <p:spPr bwMode="auto">
          <a:xfrm>
            <a:off x="5654675" y="2024063"/>
            <a:ext cx="604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900">
                <a:solidFill>
                  <a:srgbClr val="000000"/>
                </a:solidFill>
              </a:rPr>
              <a:t>Slave</a:t>
            </a:r>
            <a:endParaRPr lang="en-US" altLang="en-US"/>
          </a:p>
        </p:txBody>
      </p:sp>
      <p:sp>
        <p:nvSpPr>
          <p:cNvPr id="15398" name="Freeform 44"/>
          <p:cNvSpPr>
            <a:spLocks noEditPoints="1"/>
          </p:cNvSpPr>
          <p:nvPr/>
        </p:nvSpPr>
        <p:spPr bwMode="auto">
          <a:xfrm>
            <a:off x="3163888" y="4235450"/>
            <a:ext cx="330200" cy="287338"/>
          </a:xfrm>
          <a:custGeom>
            <a:avLst/>
            <a:gdLst>
              <a:gd name="T0" fmla="*/ 286553 w 348"/>
              <a:gd name="T1" fmla="*/ 143195 h 303"/>
              <a:gd name="T2" fmla="*/ 308376 w 348"/>
              <a:gd name="T3" fmla="*/ 165006 h 303"/>
              <a:gd name="T4" fmla="*/ 330200 w 348"/>
              <a:gd name="T5" fmla="*/ 143195 h 303"/>
              <a:gd name="T6" fmla="*/ 330200 w 348"/>
              <a:gd name="T7" fmla="*/ 143195 h 303"/>
              <a:gd name="T8" fmla="*/ 308376 w 348"/>
              <a:gd name="T9" fmla="*/ 122332 h 303"/>
              <a:gd name="T10" fmla="*/ 286553 w 348"/>
              <a:gd name="T11" fmla="*/ 143195 h 303"/>
              <a:gd name="T12" fmla="*/ 0 w 348"/>
              <a:gd name="T13" fmla="*/ 0 h 303"/>
              <a:gd name="T14" fmla="*/ 286553 w 348"/>
              <a:gd name="T15" fmla="*/ 143195 h 303"/>
              <a:gd name="T16" fmla="*/ 0 w 348"/>
              <a:gd name="T17" fmla="*/ 287338 h 303"/>
              <a:gd name="T18" fmla="*/ 0 w 348"/>
              <a:gd name="T19" fmla="*/ 0 h 3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8"/>
              <a:gd name="T31" fmla="*/ 0 h 303"/>
              <a:gd name="T32" fmla="*/ 348 w 348"/>
              <a:gd name="T33" fmla="*/ 303 h 30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8" h="303">
                <a:moveTo>
                  <a:pt x="302" y="151"/>
                </a:moveTo>
                <a:cubicBezTo>
                  <a:pt x="302" y="164"/>
                  <a:pt x="313" y="174"/>
                  <a:pt x="325" y="174"/>
                </a:cubicBezTo>
                <a:cubicBezTo>
                  <a:pt x="338" y="174"/>
                  <a:pt x="348" y="164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9"/>
                  <a:pt x="338" y="129"/>
                  <a:pt x="325" y="129"/>
                </a:cubicBezTo>
                <a:cubicBezTo>
                  <a:pt x="313" y="129"/>
                  <a:pt x="302" y="139"/>
                  <a:pt x="302" y="151"/>
                </a:cubicBezTo>
                <a:close/>
                <a:moveTo>
                  <a:pt x="0" y="0"/>
                </a:moveTo>
                <a:lnTo>
                  <a:pt x="302" y="151"/>
                </a:lnTo>
                <a:lnTo>
                  <a:pt x="0" y="3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9" name="Freeform 45"/>
          <p:cNvSpPr>
            <a:spLocks noEditPoints="1"/>
          </p:cNvSpPr>
          <p:nvPr/>
        </p:nvSpPr>
        <p:spPr bwMode="auto">
          <a:xfrm>
            <a:off x="3163888" y="4235450"/>
            <a:ext cx="330200" cy="287338"/>
          </a:xfrm>
          <a:custGeom>
            <a:avLst/>
            <a:gdLst>
              <a:gd name="T0" fmla="*/ 286553 w 348"/>
              <a:gd name="T1" fmla="*/ 143195 h 303"/>
              <a:gd name="T2" fmla="*/ 308376 w 348"/>
              <a:gd name="T3" fmla="*/ 165006 h 303"/>
              <a:gd name="T4" fmla="*/ 330200 w 348"/>
              <a:gd name="T5" fmla="*/ 143195 h 303"/>
              <a:gd name="T6" fmla="*/ 330200 w 348"/>
              <a:gd name="T7" fmla="*/ 143195 h 303"/>
              <a:gd name="T8" fmla="*/ 308376 w 348"/>
              <a:gd name="T9" fmla="*/ 122332 h 303"/>
              <a:gd name="T10" fmla="*/ 286553 w 348"/>
              <a:gd name="T11" fmla="*/ 143195 h 303"/>
              <a:gd name="T12" fmla="*/ 0 w 348"/>
              <a:gd name="T13" fmla="*/ 0 h 303"/>
              <a:gd name="T14" fmla="*/ 286553 w 348"/>
              <a:gd name="T15" fmla="*/ 143195 h 303"/>
              <a:gd name="T16" fmla="*/ 0 w 348"/>
              <a:gd name="T17" fmla="*/ 287338 h 303"/>
              <a:gd name="T18" fmla="*/ 0 w 348"/>
              <a:gd name="T19" fmla="*/ 0 h 3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8"/>
              <a:gd name="T31" fmla="*/ 0 h 303"/>
              <a:gd name="T32" fmla="*/ 348 w 348"/>
              <a:gd name="T33" fmla="*/ 303 h 30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8" h="303">
                <a:moveTo>
                  <a:pt x="302" y="151"/>
                </a:moveTo>
                <a:cubicBezTo>
                  <a:pt x="302" y="164"/>
                  <a:pt x="313" y="174"/>
                  <a:pt x="325" y="174"/>
                </a:cubicBezTo>
                <a:cubicBezTo>
                  <a:pt x="338" y="174"/>
                  <a:pt x="348" y="164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9"/>
                  <a:pt x="338" y="129"/>
                  <a:pt x="325" y="129"/>
                </a:cubicBezTo>
                <a:cubicBezTo>
                  <a:pt x="313" y="129"/>
                  <a:pt x="302" y="139"/>
                  <a:pt x="302" y="151"/>
                </a:cubicBezTo>
                <a:close/>
                <a:moveTo>
                  <a:pt x="0" y="0"/>
                </a:moveTo>
                <a:lnTo>
                  <a:pt x="302" y="151"/>
                </a:lnTo>
                <a:lnTo>
                  <a:pt x="0" y="303"/>
                </a:lnTo>
                <a:lnTo>
                  <a:pt x="0" y="0"/>
                </a:lnTo>
                <a:close/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0" name="Freeform 46"/>
          <p:cNvSpPr>
            <a:spLocks/>
          </p:cNvSpPr>
          <p:nvPr/>
        </p:nvSpPr>
        <p:spPr bwMode="auto">
          <a:xfrm>
            <a:off x="2332038" y="3232150"/>
            <a:ext cx="831850" cy="1146175"/>
          </a:xfrm>
          <a:custGeom>
            <a:avLst/>
            <a:gdLst>
              <a:gd name="T0" fmla="*/ 831850 w 524"/>
              <a:gd name="T1" fmla="*/ 1146175 h 722"/>
              <a:gd name="T2" fmla="*/ 0 w 524"/>
              <a:gd name="T3" fmla="*/ 1146175 h 722"/>
              <a:gd name="T4" fmla="*/ 0 w 524"/>
              <a:gd name="T5" fmla="*/ 0 h 722"/>
              <a:gd name="T6" fmla="*/ 0 60000 65536"/>
              <a:gd name="T7" fmla="*/ 0 60000 65536"/>
              <a:gd name="T8" fmla="*/ 0 60000 65536"/>
              <a:gd name="T9" fmla="*/ 0 w 524"/>
              <a:gd name="T10" fmla="*/ 0 h 722"/>
              <a:gd name="T11" fmla="*/ 524 w 524"/>
              <a:gd name="T12" fmla="*/ 722 h 7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4" h="722">
                <a:moveTo>
                  <a:pt x="524" y="722"/>
                </a:moveTo>
                <a:lnTo>
                  <a:pt x="0" y="722"/>
                </a:lnTo>
                <a:lnTo>
                  <a:pt x="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1" name="Freeform 47"/>
          <p:cNvSpPr>
            <a:spLocks/>
          </p:cNvSpPr>
          <p:nvPr/>
        </p:nvSpPr>
        <p:spPr bwMode="auto">
          <a:xfrm>
            <a:off x="3471863" y="3232150"/>
            <a:ext cx="1555750" cy="1146175"/>
          </a:xfrm>
          <a:custGeom>
            <a:avLst/>
            <a:gdLst>
              <a:gd name="T0" fmla="*/ 0 w 980"/>
              <a:gd name="T1" fmla="*/ 1146175 h 722"/>
              <a:gd name="T2" fmla="*/ 1270000 w 980"/>
              <a:gd name="T3" fmla="*/ 1146175 h 722"/>
              <a:gd name="T4" fmla="*/ 1270000 w 980"/>
              <a:gd name="T5" fmla="*/ 0 h 722"/>
              <a:gd name="T6" fmla="*/ 1555750 w 980"/>
              <a:gd name="T7" fmla="*/ 0 h 722"/>
              <a:gd name="T8" fmla="*/ 0 60000 65536"/>
              <a:gd name="T9" fmla="*/ 0 60000 65536"/>
              <a:gd name="T10" fmla="*/ 0 60000 65536"/>
              <a:gd name="T11" fmla="*/ 0 60000 65536"/>
              <a:gd name="T12" fmla="*/ 0 w 980"/>
              <a:gd name="T13" fmla="*/ 0 h 722"/>
              <a:gd name="T14" fmla="*/ 980 w 980"/>
              <a:gd name="T15" fmla="*/ 722 h 7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" h="722">
                <a:moveTo>
                  <a:pt x="0" y="722"/>
                </a:moveTo>
                <a:lnTo>
                  <a:pt x="800" y="722"/>
                </a:lnTo>
                <a:lnTo>
                  <a:pt x="800" y="0"/>
                </a:lnTo>
                <a:lnTo>
                  <a:pt x="980" y="0"/>
                </a:lnTo>
              </a:path>
            </a:pathLst>
          </a:cu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5183481"/>
            <a:ext cx="814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Berdasarkan rangkaian di atas, D-FF pertama adalah master, dan akan dikendalikan oleh nilai Clk = 1, sedangkan D-FF yang kedua adalah slave dengan pengendali pulas Clk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1646</TotalTime>
  <Words>803</Words>
  <Application>Microsoft Office PowerPoint</Application>
  <PresentationFormat>On-screen Show (4:3)</PresentationFormat>
  <Paragraphs>250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Times New Roman</vt:lpstr>
      <vt:lpstr>Wingdings</vt:lpstr>
      <vt:lpstr>Theme TekDig</vt:lpstr>
      <vt:lpstr>Visio</vt:lpstr>
      <vt:lpstr>FLIP FLOP</vt:lpstr>
      <vt:lpstr>RANGKAIAN SEKUENSIAL</vt:lpstr>
      <vt:lpstr>Elemen memori</vt:lpstr>
      <vt:lpstr>Rangkaian Dasar Latch SR Latch dengan Gerbang NOR</vt:lpstr>
      <vt:lpstr>SR Latch dengan Gerbang NAND</vt:lpstr>
      <vt:lpstr>SR Latch dengan Gate</vt:lpstr>
      <vt:lpstr>D Latch</vt:lpstr>
      <vt:lpstr>PowerPoint Presentation</vt:lpstr>
      <vt:lpstr>Master Slave D Flip-Flop</vt:lpstr>
      <vt:lpstr>PowerPoint Presentation</vt:lpstr>
      <vt:lpstr>PowerPoint Presentation</vt:lpstr>
      <vt:lpstr>T Flip-Flop</vt:lpstr>
      <vt:lpstr>PowerPoint Presentation</vt:lpstr>
      <vt:lpstr>JK Flip-Flop</vt:lpstr>
      <vt:lpstr>Rangkaian Register</vt:lpstr>
      <vt:lpstr>PowerPoint Presentation</vt:lpstr>
      <vt:lpstr>Rangkaian Counter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RADITIANA PATMASARI</cp:lastModifiedBy>
  <cp:revision>70</cp:revision>
  <dcterms:created xsi:type="dcterms:W3CDTF">2016-08-16T08:15:10Z</dcterms:created>
  <dcterms:modified xsi:type="dcterms:W3CDTF">2021-05-18T07:28:35Z</dcterms:modified>
</cp:coreProperties>
</file>