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9" r:id="rId2"/>
    <p:sldId id="488" r:id="rId3"/>
    <p:sldId id="489" r:id="rId4"/>
    <p:sldId id="490" r:id="rId5"/>
    <p:sldId id="491" r:id="rId6"/>
    <p:sldId id="535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10" r:id="rId19"/>
    <p:sldId id="511" r:id="rId20"/>
    <p:sldId id="503" r:id="rId21"/>
    <p:sldId id="504" r:id="rId22"/>
    <p:sldId id="505" r:id="rId23"/>
    <p:sldId id="506" r:id="rId24"/>
    <p:sldId id="508" r:id="rId25"/>
    <p:sldId id="509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6" r:id="rId47"/>
    <p:sldId id="537" r:id="rId48"/>
    <p:sldId id="533" r:id="rId49"/>
    <p:sldId id="534" r:id="rId5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w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07/06/2021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8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FEH2H3 | 2016/2017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24A1D-F9ED-4248-BB70-DD1788445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49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69E48-F405-44C5-8964-B72943CCF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94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Aljabar Boolean dan Rangkaian Logika|S1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/>
              <a:t>Aljabar Boolean dan Rangkaian Logika|S1 TT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RANGKAIAN SEKUENSIAL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8600DE-E6F3-490F-A6C3-6536D132F107}" type="slidenum">
              <a:rPr lang="en-US" altLang="en-US" sz="1400">
                <a:latin typeface="Trebuchet MS" panose="020B0603020202020204" pitchFamily="34" charset="0"/>
              </a:rPr>
              <a:pPr/>
              <a:t>10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GB" altLang="en-US" sz="3200"/>
              <a:t>Diagram State (2)</a:t>
            </a:r>
            <a:endParaRPr lang="en-US" altLang="en-US" sz="320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447800"/>
          <a:ext cx="758825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Visio" r:id="rId3" imgW="7588696" imgH="3140104" progId="Visio.Drawing.11">
                  <p:embed/>
                </p:oleObj>
              </mc:Choice>
              <mc:Fallback>
                <p:oleObj name="Visio" r:id="rId3" imgW="7588696" imgH="3140104" progId="Visio.Drawing.11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58825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762000" y="4776788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sz="2800"/>
              <a:t>Diagram state dua arah, SM memiliki variabel input </a:t>
            </a:r>
            <a:r>
              <a:rPr lang="en-GB" altLang="en-US" sz="2800" i="1"/>
              <a:t>X</a:t>
            </a:r>
            <a:r>
              <a:rPr lang="en-GB" altLang="en-US" sz="2800"/>
              <a:t>. Menuju ke kanan saat </a:t>
            </a:r>
            <a:r>
              <a:rPr lang="en-GB" altLang="en-US" sz="2800" i="1"/>
              <a:t>X</a:t>
            </a:r>
            <a:r>
              <a:rPr lang="en-GB" altLang="en-US" sz="2800"/>
              <a:t> dan ke kiri saat</a:t>
            </a:r>
            <a:r>
              <a:rPr lang="en-GB" altLang="en-US" sz="2800">
                <a:sym typeface="Symbol" panose="05050102010706020507" pitchFamily="18" charset="2"/>
              </a:rPr>
              <a:t></a:t>
            </a:r>
            <a:r>
              <a:rPr lang="en-GB" altLang="en-US" sz="2800" i="1">
                <a:sym typeface="Symbol" panose="05050102010706020507" pitchFamily="18" charset="2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991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6E7582-0408-47BF-93EB-B5A7F66CE0B8}" type="slidenum">
              <a:rPr lang="en-US" altLang="en-US" sz="1400">
                <a:latin typeface="Trebuchet MS" panose="020B0603020202020204" pitchFamily="34" charset="0"/>
              </a:rPr>
              <a:pPr/>
              <a:t>11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GB" altLang="en-US" sz="3200"/>
              <a:t>Diagram State (3)</a:t>
            </a:r>
            <a:endParaRPr lang="en-US" altLang="en-US" sz="320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828800"/>
          <a:ext cx="75882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Visio" r:id="rId3" imgW="7588696" imgH="1967033" progId="Visio.Drawing.11">
                  <p:embed/>
                </p:oleObj>
              </mc:Choice>
              <mc:Fallback>
                <p:oleObj name="Visio" r:id="rId3" imgW="7588696" imgH="1967033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5882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sz="2800"/>
              <a:t>Diagram state dua arah. Z variabel output, aktif saat state 111 dicapai; </a:t>
            </a:r>
            <a:r>
              <a:rPr lang="en-GB" altLang="en-US" sz="2800" b="1" u="sng"/>
              <a:t>Kasus Model Moore</a:t>
            </a:r>
            <a:r>
              <a:rPr lang="en-GB" altLang="en-US" sz="2800"/>
              <a:t>.</a:t>
            </a:r>
            <a:endParaRPr lang="en-GB" altLang="en-US" sz="28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26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5F1954-439F-421E-A3A1-97C2485D184F}" type="slidenum">
              <a:rPr lang="en-US" altLang="en-US" sz="1400">
                <a:latin typeface="Trebuchet MS" panose="020B0603020202020204" pitchFamily="34" charset="0"/>
              </a:rPr>
              <a:pPr/>
              <a:t>12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GB" altLang="en-US" sz="3200"/>
              <a:t>Diagram State (4)</a:t>
            </a:r>
            <a:endParaRPr lang="en-US" altLang="en-US" sz="320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77875" y="1447800"/>
          <a:ext cx="75882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Visio" r:id="rId3" imgW="7588696" imgH="2294150" progId="Visio.Drawing.11">
                  <p:embed/>
                </p:oleObj>
              </mc:Choice>
              <mc:Fallback>
                <p:oleObj name="Visio" r:id="rId3" imgW="7588696" imgH="2294150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447800"/>
                        <a:ext cx="758825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sz="2800"/>
              <a:t>Diagram state dua arah. Z variabel output, aktif saat state 111 dicapai dan saat variabel input X aktif (saat menuju ke kanan); </a:t>
            </a:r>
            <a:r>
              <a:rPr lang="en-GB" altLang="en-US" sz="2800" b="1" u="sng"/>
              <a:t>Kasus model Mealy</a:t>
            </a:r>
            <a:r>
              <a:rPr lang="en-GB" altLang="en-US" sz="2800"/>
              <a:t>.</a:t>
            </a:r>
            <a:endParaRPr lang="en-GB" altLang="en-US" sz="28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709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3974D1-8E3E-41C5-AC17-CDC5FFFED98B}" type="slidenum">
              <a:rPr lang="en-US" altLang="en-US" sz="1400">
                <a:latin typeface="Trebuchet MS" panose="020B0603020202020204" pitchFamily="34" charset="0"/>
              </a:rPr>
              <a:pPr/>
              <a:t>13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Aturan #1 Diagram State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/>
              <a:t>Penjumlahan (logika OR) semua kombinasi variabel input yang keluar dari suatu state harus sama dengan ‘1’ </a:t>
            </a:r>
          </a:p>
        </p:txBody>
      </p:sp>
    </p:spTree>
    <p:extLst>
      <p:ext uri="{BB962C8B-B14F-4D97-AF65-F5344CB8AC3E}">
        <p14:creationId xmlns:p14="http://schemas.microsoft.com/office/powerpoint/2010/main" val="129945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8A429A-7B9C-4432-B92E-7D39C0A2B397}" type="slidenum">
              <a:rPr lang="en-US" altLang="en-US" sz="1400">
                <a:latin typeface="Trebuchet MS" panose="020B0603020202020204" pitchFamily="34" charset="0"/>
              </a:rPr>
              <a:pPr/>
              <a:t>14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Dasar Analisa &amp; Sintesa SM (1)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1. Kenali tabel eksitasi/tranformasi FF yang dipakai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1584325" y="32146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7028" name="Group 52"/>
          <p:cNvGraphicFramePr>
            <a:graphicFrameLocks noGrp="1"/>
          </p:cNvGraphicFramePr>
          <p:nvPr>
            <p:ph sz="half" idx="2"/>
          </p:nvPr>
        </p:nvGraphicFramePr>
        <p:xfrm>
          <a:off x="609600" y="2819400"/>
          <a:ext cx="3276600" cy="2743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S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1   0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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034" name="Group 58"/>
          <p:cNvGraphicFramePr>
            <a:graphicFrameLocks noGrp="1"/>
          </p:cNvGraphicFramePr>
          <p:nvPr/>
        </p:nvGraphicFramePr>
        <p:xfrm>
          <a:off x="4191000" y="2819400"/>
          <a:ext cx="45720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SET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 SET 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7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A39932-B6A9-443B-AAE4-7D86DEED7AAD}" type="slidenum">
              <a:rPr lang="en-US" altLang="en-US" sz="1400">
                <a:latin typeface="Trebuchet MS" panose="020B0603020202020204" pitchFamily="34" charset="0"/>
              </a:rPr>
              <a:pPr/>
              <a:t>15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tx2"/>
                </a:solidFill>
              </a:rPr>
              <a:t>Dasar Analisa &amp; Sintesa SM (2)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858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800"/>
              <a:t>1. Kenali tabel eksitasi/tranformasi FF yang dipakai (lanjutan)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1584325" y="32146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9071" name="Group 47"/>
          <p:cNvGraphicFramePr>
            <a:graphicFrameLocks noGrp="1"/>
          </p:cNvGraphicFramePr>
          <p:nvPr/>
        </p:nvGraphicFramePr>
        <p:xfrm>
          <a:off x="5257800" y="2819400"/>
          <a:ext cx="32004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J  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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069" name="Group 45"/>
          <p:cNvGraphicFramePr>
            <a:graphicFrameLocks noGrp="1"/>
          </p:cNvGraphicFramePr>
          <p:nvPr>
            <p:ph/>
          </p:nvPr>
        </p:nvGraphicFramePr>
        <p:xfrm>
          <a:off x="609600" y="2819400"/>
          <a:ext cx="4419600" cy="276225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RST HOLD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TOGGLE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TOGGLE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 SET 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1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1ADB0E-02A6-46E3-BBD3-73DD5A4B5D6E}" type="slidenum">
              <a:rPr lang="en-US" altLang="en-US" sz="1400">
                <a:latin typeface="Trebuchet MS" panose="020B0603020202020204" pitchFamily="34" charset="0"/>
              </a:rPr>
              <a:pPr/>
              <a:t>16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/>
              <a:t>Dasar Analisa &amp; Sintesa SM (3)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/>
              <a:t>2. Rancang rangkaian logika kombinasional output dengan masukan berupa PRESENT STATE (MEALY: Ditambah INPUT STATE). Bila menggunakan K-Map, maka ordenya adalah sama dengan banyak variabel state (</a:t>
            </a:r>
            <a:r>
              <a:rPr lang="en-US" altLang="en-US" sz="2800" b="1"/>
              <a:t>Moore Machine</a:t>
            </a:r>
            <a:r>
              <a:rPr lang="en-US" altLang="en-US" sz="2800"/>
              <a:t>) atau variabel state ditambah banyak variabel input yang menentukan output (</a:t>
            </a:r>
            <a:r>
              <a:rPr lang="en-US" altLang="en-US" sz="2800" b="1"/>
              <a:t>Mealy Machine</a:t>
            </a:r>
            <a:r>
              <a:rPr lang="en-US" altLang="en-US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19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AAA15C-C93D-4B27-96B2-A52F94BC5C1C}" type="slidenum">
              <a:rPr lang="en-US" altLang="en-US" sz="1400">
                <a:latin typeface="Trebuchet MS" panose="020B0603020202020204" pitchFamily="34" charset="0"/>
              </a:rPr>
              <a:pPr/>
              <a:t>17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/>
              <a:t>Dasar Analisa &amp; Sintesa SM (4)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/>
              <a:t>3. Rancang rangkaian logika kombinasional pembentuk </a:t>
            </a:r>
            <a:r>
              <a:rPr lang="en-US" altLang="en-US" sz="2800" b="1"/>
              <a:t>NEXT STATE</a:t>
            </a:r>
            <a:r>
              <a:rPr lang="en-US" altLang="en-US" sz="2800"/>
              <a:t>. Bila menggunakan K-Map, maka pada dasarnya ordenya adalah sama dengan banyak variabel state ditambah banyak variabel input.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55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5" t="40199" r="35126" b="30231"/>
          <a:stretch/>
        </p:blipFill>
        <p:spPr>
          <a:xfrm>
            <a:off x="335692" y="4022907"/>
            <a:ext cx="6753585" cy="23762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18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48717" y="260648"/>
            <a:ext cx="8887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rangkaian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sekuensial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spesifikasi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Rangkaian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input w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output z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rangkaian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 z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input w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sebelumnya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berurutan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output z = 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spesifikasi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jelas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tergantung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tergantung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input/ state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sebelumnya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gambaran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mana input w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1011011101.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output z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00000100110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terlihat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8.2.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z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6325"/>
              </p:ext>
            </p:extLst>
          </p:nvPr>
        </p:nvGraphicFramePr>
        <p:xfrm>
          <a:off x="328736" y="3140968"/>
          <a:ext cx="8527740" cy="9873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30896">
                  <a:extLst>
                    <a:ext uri="{9D8B030D-6E8A-4147-A177-3AD203B41FA5}">
                      <a16:colId xmlns:a16="http://schemas.microsoft.com/office/drawing/2014/main" val="31310203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60373187"/>
                    </a:ext>
                  </a:extLst>
                </a:gridCol>
                <a:gridCol w="552967">
                  <a:extLst>
                    <a:ext uri="{9D8B030D-6E8A-4147-A177-3AD203B41FA5}">
                      <a16:colId xmlns:a16="http://schemas.microsoft.com/office/drawing/2014/main" val="1099533139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1059705338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872118293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505865243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3635007311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2296768610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1975725506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3393673763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3221711462"/>
                    </a:ext>
                  </a:extLst>
                </a:gridCol>
                <a:gridCol w="710645">
                  <a:extLst>
                    <a:ext uri="{9D8B030D-6E8A-4147-A177-3AD203B41FA5}">
                      <a16:colId xmlns:a16="http://schemas.microsoft.com/office/drawing/2014/main" val="3377292202"/>
                    </a:ext>
                  </a:extLst>
                </a:gridCol>
              </a:tblGrid>
              <a:tr h="3777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Clock 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r>
                        <a:rPr lang="en-US" sz="2000" baseline="-25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4292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 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6784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 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509527"/>
                  </a:ext>
                </a:extLst>
              </a:tr>
            </a:tbl>
          </a:graphicData>
        </a:graphic>
      </p:graphicFrame>
      <p:sp>
        <p:nvSpPr>
          <p:cNvPr id="10" name="Thought Bubble: Cloud 9"/>
          <p:cNvSpPr/>
          <p:nvPr/>
        </p:nvSpPr>
        <p:spPr>
          <a:xfrm>
            <a:off x="6948264" y="4338723"/>
            <a:ext cx="1728191" cy="872316"/>
          </a:xfrm>
          <a:prstGeom prst="cloudCallout">
            <a:avLst>
              <a:gd name="adj1" fmla="val -68120"/>
              <a:gd name="adj2" fmla="val 632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Model Mealy</a:t>
            </a:r>
          </a:p>
        </p:txBody>
      </p:sp>
    </p:spTree>
    <p:extLst>
      <p:ext uri="{BB962C8B-B14F-4D97-AF65-F5344CB8AC3E}">
        <p14:creationId xmlns:p14="http://schemas.microsoft.com/office/powerpoint/2010/main" val="72129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00" t="18411" r="42125" b="30231"/>
          <a:stretch/>
        </p:blipFill>
        <p:spPr>
          <a:xfrm>
            <a:off x="251520" y="2011285"/>
            <a:ext cx="5302407" cy="3888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19</a:t>
            </a:fld>
            <a:endParaRPr lang="id-ID"/>
          </a:p>
        </p:txBody>
      </p:sp>
      <p:sp>
        <p:nvSpPr>
          <p:cNvPr id="3" name="Thought Bubble: Cloud 2"/>
          <p:cNvSpPr/>
          <p:nvPr/>
        </p:nvSpPr>
        <p:spPr>
          <a:xfrm>
            <a:off x="6300192" y="1340768"/>
            <a:ext cx="2376264" cy="1296144"/>
          </a:xfrm>
          <a:prstGeom prst="cloudCallout">
            <a:avLst>
              <a:gd name="adj1" fmla="val -67382"/>
              <a:gd name="adj2" fmla="val 659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Moore</a:t>
            </a:r>
          </a:p>
        </p:txBody>
      </p:sp>
    </p:spTree>
    <p:extLst>
      <p:ext uri="{BB962C8B-B14F-4D97-AF65-F5344CB8AC3E}">
        <p14:creationId xmlns:p14="http://schemas.microsoft.com/office/powerpoint/2010/main" val="31028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6140B5-249D-4041-8DD5-8C5E2C3F8966}" type="slidenum">
              <a:rPr lang="en-US" altLang="en-US" sz="1400">
                <a:latin typeface="Trebuchet MS" panose="020B0603020202020204" pitchFamily="34" charset="0"/>
              </a:rPr>
              <a:pPr/>
              <a:t>2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153400" cy="838200"/>
          </a:xfrm>
        </p:spPr>
        <p:txBody>
          <a:bodyPr/>
          <a:lstStyle/>
          <a:p>
            <a:r>
              <a:rPr lang="en-US" altLang="en-US" sz="3200"/>
              <a:t>Model Rangkaian Sekuensial (SM)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76400" y="2582863"/>
          <a:ext cx="586740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VISIO" r:id="rId3" imgW="2969280" imgH="1864440" progId="Visio.Drawing.5">
                  <p:embed/>
                </p:oleObj>
              </mc:Choice>
              <mc:Fallback>
                <p:oleObj name="VISIO" r:id="rId3" imgW="2969280" imgH="1864440" progId="Visio.Drawing.5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82863"/>
                        <a:ext cx="5867400" cy="366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</a:rPr>
              <a:t>Ciri khas SM: Rangkaian memiliki kemampuan menyimpan state keluaran sesaat sebelumnya</a:t>
            </a:r>
          </a:p>
        </p:txBody>
      </p:sp>
    </p:spTree>
    <p:extLst>
      <p:ext uri="{BB962C8B-B14F-4D97-AF65-F5344CB8AC3E}">
        <p14:creationId xmlns:p14="http://schemas.microsoft.com/office/powerpoint/2010/main" val="266350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932089-E50B-4CD7-AFB3-3EB4152E7CF7}" type="slidenum">
              <a:rPr lang="en-US" altLang="en-US" sz="1400">
                <a:latin typeface="Trebuchet MS" panose="020B0603020202020204" pitchFamily="34" charset="0"/>
              </a:rPr>
              <a:pPr/>
              <a:t>20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Mealy Machine Model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3276600" y="1600200"/>
          <a:ext cx="2665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VISIO" r:id="rId4" imgW="1471680" imgH="2315160" progId="Visio.Drawing.5">
                  <p:embed/>
                </p:oleObj>
              </mc:Choice>
              <mc:Fallback>
                <p:oleObj name="VISIO" r:id="rId4" imgW="1471680" imgH="2315160" progId="Visio.Drawing.5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2665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037013" y="611028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Figure 8.2</a:t>
            </a:r>
          </a:p>
        </p:txBody>
      </p:sp>
    </p:spTree>
    <p:extLst>
      <p:ext uri="{BB962C8B-B14F-4D97-AF65-F5344CB8AC3E}">
        <p14:creationId xmlns:p14="http://schemas.microsoft.com/office/powerpoint/2010/main" val="43158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836AB1-AF06-4C52-8193-B1305E48154C}" type="slidenum">
              <a:rPr lang="en-US" altLang="en-US" sz="1400">
                <a:latin typeface="Trebuchet MS" panose="020B0603020202020204" pitchFamily="34" charset="0"/>
              </a:rPr>
              <a:pPr/>
              <a:t>21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Mealy Machine Timing Diagram -- Example 8.1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2743200"/>
          <a:ext cx="75946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VISIO" r:id="rId3" imgW="3300480" imgH="1027440" progId="Visio.Drawing.5">
                  <p:embed/>
                </p:oleObj>
              </mc:Choice>
              <mc:Fallback>
                <p:oleObj name="VISIO" r:id="rId3" imgW="3300480" imgH="1027440" progId="Visio.Drawing.5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5946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962400" y="5638800"/>
            <a:ext cx="122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Figure 8.3</a:t>
            </a:r>
          </a:p>
        </p:txBody>
      </p:sp>
    </p:spTree>
    <p:extLst>
      <p:ext uri="{BB962C8B-B14F-4D97-AF65-F5344CB8AC3E}">
        <p14:creationId xmlns:p14="http://schemas.microsoft.com/office/powerpoint/2010/main" val="215519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0CD321-7583-4945-A335-D9BE4FB0C013}" type="slidenum">
              <a:rPr lang="en-US" altLang="en-US" sz="1400">
                <a:latin typeface="Trebuchet MS" panose="020B0603020202020204" pitchFamily="34" charset="0"/>
              </a:rPr>
              <a:pPr/>
              <a:t>22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Moore Machine Model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124200" y="1600200"/>
          <a:ext cx="29845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VISIO" r:id="rId3" imgW="1521720" imgH="2219040" progId="Visio.Drawing.5">
                  <p:embed/>
                </p:oleObj>
              </mc:Choice>
              <mc:Fallback>
                <p:oleObj name="VISIO" r:id="rId3" imgW="1521720" imgH="2219040" progId="Visio.Drawing.5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9845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037013" y="603408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Figure 8.4</a:t>
            </a:r>
          </a:p>
        </p:txBody>
      </p:sp>
    </p:spTree>
    <p:extLst>
      <p:ext uri="{BB962C8B-B14F-4D97-AF65-F5344CB8AC3E}">
        <p14:creationId xmlns:p14="http://schemas.microsoft.com/office/powerpoint/2010/main" val="4504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022C15-6969-45D6-A41D-093BC2BCDC8F}" type="slidenum">
              <a:rPr lang="en-US" altLang="en-US" sz="1400">
                <a:latin typeface="Trebuchet MS" panose="020B0603020202020204" pitchFamily="34" charset="0"/>
              </a:rPr>
              <a:pPr/>
              <a:t>23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Moore Machine Timing Diagram -- Example 8.2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990600" y="2286000"/>
          <a:ext cx="71882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VISIO" r:id="rId3" imgW="3502800" imgH="1397160" progId="Visio.Drawing.5">
                  <p:embed/>
                </p:oleObj>
              </mc:Choice>
              <mc:Fallback>
                <p:oleObj name="VISIO" r:id="rId3" imgW="3502800" imgH="1397160" progId="Visio.Drawing.5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7188200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008438" y="5222875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Figure 8.5</a:t>
            </a:r>
          </a:p>
        </p:txBody>
      </p:sp>
    </p:spTree>
    <p:extLst>
      <p:ext uri="{BB962C8B-B14F-4D97-AF65-F5344CB8AC3E}">
        <p14:creationId xmlns:p14="http://schemas.microsoft.com/office/powerpoint/2010/main" val="350537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AAA6B0-A80A-4822-91D3-A1B20A298172}" type="slidenum">
              <a:rPr lang="en-US" altLang="en-US" sz="1400">
                <a:latin typeface="Trebuchet MS" panose="020B0603020202020204" pitchFamily="34" charset="0"/>
              </a:rPr>
              <a:pPr/>
              <a:t>24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16632"/>
            <a:ext cx="7904121" cy="940966"/>
          </a:xfrm>
        </p:spPr>
        <p:txBody>
          <a:bodyPr/>
          <a:lstStyle/>
          <a:p>
            <a:r>
              <a:rPr lang="en-US" altLang="en-US" sz="2800" dirty="0"/>
              <a:t>ASM Representation of a Mealy Machine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44382"/>
              </p:ext>
            </p:extLst>
          </p:nvPr>
        </p:nvGraphicFramePr>
        <p:xfrm>
          <a:off x="1219200" y="764704"/>
          <a:ext cx="7142120" cy="541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VISIO" r:id="rId3" imgW="6339240" imgH="4821120" progId="Visio.Drawing.5">
                  <p:embed/>
                </p:oleObj>
              </mc:Choice>
              <mc:Fallback>
                <p:oleObj name="VISIO" r:id="rId3" imgW="6339240" imgH="4821120" progId="Visio.Drawing.5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4704"/>
                        <a:ext cx="7142120" cy="5419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943600" y="4953000"/>
            <a:ext cx="135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Figure 8.43</a:t>
            </a:r>
          </a:p>
        </p:txBody>
      </p:sp>
    </p:spTree>
    <p:extLst>
      <p:ext uri="{BB962C8B-B14F-4D97-AF65-F5344CB8AC3E}">
        <p14:creationId xmlns:p14="http://schemas.microsoft.com/office/powerpoint/2010/main" val="54075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9B3BCF-226A-454B-BA89-AC292BDE8B3C}" type="slidenum">
              <a:rPr lang="en-US" altLang="en-US" sz="1400">
                <a:latin typeface="Trebuchet MS" panose="020B0603020202020204" pitchFamily="34" charset="0"/>
              </a:rPr>
              <a:pPr/>
              <a:t>25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16632"/>
            <a:ext cx="7904121" cy="940966"/>
          </a:xfrm>
        </p:spPr>
        <p:txBody>
          <a:bodyPr/>
          <a:lstStyle/>
          <a:p>
            <a:r>
              <a:rPr lang="en-US" altLang="en-US" sz="2800" dirty="0"/>
              <a:t>ASM Representation of a Moore Machine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269418"/>
              </p:ext>
            </p:extLst>
          </p:nvPr>
        </p:nvGraphicFramePr>
        <p:xfrm>
          <a:off x="2057399" y="976799"/>
          <a:ext cx="5529263" cy="524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VISIO" r:id="rId3" imgW="4137840" imgH="3922920" progId="Visio.Drawing.5">
                  <p:embed/>
                </p:oleObj>
              </mc:Choice>
              <mc:Fallback>
                <p:oleObj name="VISIO" r:id="rId3" imgW="4137840" imgH="3922920" progId="Visio.Drawing.5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976799"/>
                        <a:ext cx="5529263" cy="524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232525" y="5500688"/>
            <a:ext cx="135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Figure 8.44</a:t>
            </a:r>
          </a:p>
        </p:txBody>
      </p:sp>
    </p:spTree>
    <p:extLst>
      <p:ext uri="{BB962C8B-B14F-4D97-AF65-F5344CB8AC3E}">
        <p14:creationId xmlns:p14="http://schemas.microsoft.com/office/powerpoint/2010/main" val="405218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state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905000" y="2743200"/>
          <a:ext cx="5587754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Worksheet" r:id="rId3" imgW="2613638" imgH="1115194" progId="Excel.Sheet.8">
                  <p:embed/>
                </p:oleObj>
              </mc:Choice>
              <mc:Fallback>
                <p:oleObj name="Worksheet" r:id="rId3" imgW="2613638" imgH="1115194" progId="Excel.Sheet.8">
                  <p:embed/>
                  <p:pic>
                    <p:nvPicPr>
                      <p:cNvPr id="6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587754" cy="238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01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457200" y="1752600"/>
          <a:ext cx="8220501" cy="391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Visio" r:id="rId3" imgW="3910012" imgH="1912144" progId="Visio.Drawing.11">
                  <p:embed/>
                </p:oleObj>
              </mc:Choice>
              <mc:Fallback>
                <p:oleObj name="Visio" r:id="rId3" imgW="3910012" imgH="1912144" progId="Visio.Drawing.11">
                  <p:embed/>
                  <p:pic>
                    <p:nvPicPr>
                      <p:cNvPr id="71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220501" cy="3915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state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2133600" y="2133600"/>
          <a:ext cx="5378837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Worksheet" r:id="rId3" imgW="2613638" imgH="1559470" progId="Excel.Sheet.8">
                  <p:embed/>
                </p:oleObj>
              </mc:Choice>
              <mc:Fallback>
                <p:oleObj name="Worksheet" r:id="rId3" imgW="2613638" imgH="1559470" progId="Excel.Sheet.8">
                  <p:embed/>
                  <p:pic>
                    <p:nvPicPr>
                      <p:cNvPr id="81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378837" cy="321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2362200" y="2743200"/>
          <a:ext cx="4743689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Worksheet" r:id="rId3" imgW="2409825" imgH="1133475" progId="Excel.Sheet.8">
                  <p:embed/>
                </p:oleObj>
              </mc:Choice>
              <mc:Fallback>
                <p:oleObj name="Worksheet" r:id="rId3" imgW="2409825" imgH="1133475" progId="Excel.Sheet.8">
                  <p:embed/>
                  <p:pic>
                    <p:nvPicPr>
                      <p:cNvPr id="92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4743689" cy="209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</p:spTree>
    <p:extLst>
      <p:ext uri="{BB962C8B-B14F-4D97-AF65-F5344CB8AC3E}">
        <p14:creationId xmlns:p14="http://schemas.microsoft.com/office/powerpoint/2010/main" val="14895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2CD2B-5B9B-4302-BEB5-6BEF9390D3F2}" type="slidenum">
              <a:rPr lang="en-US" altLang="en-US" sz="1400">
                <a:latin typeface="Trebuchet MS" panose="020B0603020202020204" pitchFamily="34" charset="0"/>
              </a:rPr>
              <a:pPr/>
              <a:t>3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Model SM</a:t>
            </a:r>
            <a:endParaRPr lang="en-US" altLang="en-US" sz="32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MEALY: Model umum SM di mana state output bergantung pada state input dan state sekarang</a:t>
            </a:r>
            <a:r>
              <a:rPr lang="en-US" altLang="en-US" sz="2800"/>
              <a:t>.</a:t>
            </a:r>
          </a:p>
          <a:p>
            <a:r>
              <a:rPr lang="en-GB" altLang="en-US" sz="2800"/>
              <a:t>MOORE: Penyederhanaan model Mealy di mana state output hanya bergantung pada state sekarang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816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2362200" y="2743200"/>
          <a:ext cx="4867275" cy="214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Worksheet" r:id="rId3" imgW="2572946" imgH="1135372" progId="Excel.Sheet.8">
                  <p:embed/>
                </p:oleObj>
              </mc:Choice>
              <mc:Fallback>
                <p:oleObj name="Worksheet" r:id="rId3" imgW="2572946" imgH="1135372" progId="Excel.Sheet.8">
                  <p:embed/>
                  <p:pic>
                    <p:nvPicPr>
                      <p:cNvPr id="102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4867275" cy="2145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52600" y="228600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itchFamily="34" charset="0"/>
              </a:rPr>
              <a:t>Y</a:t>
            </a:r>
            <a:r>
              <a:rPr kumimoji="0" lang="en-US" sz="1800" b="0" i="1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429000" y="2743200"/>
          <a:ext cx="2638425" cy="18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Worksheet" r:id="rId3" imgW="1617949" imgH="1155550" progId="Excel.Sheet.8">
                  <p:embed/>
                </p:oleObj>
              </mc:Choice>
              <mc:Fallback>
                <p:oleObj name="Worksheet" r:id="rId3" imgW="1617949" imgH="1155550" progId="Excel.Sheet.8">
                  <p:embed/>
                  <p:pic>
                    <p:nvPicPr>
                      <p:cNvPr id="112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2638425" cy="18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2514600"/>
            <a:ext cx="5667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itchFamily="34" charset="0"/>
              </a:rPr>
              <a:t>z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5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endParaRPr 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2209800" y="1981200"/>
          <a:ext cx="4661544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Visio" r:id="rId3" imgW="2685336" imgH="2059781" progId="Visio.Drawing.11">
                  <p:embed/>
                </p:oleObj>
              </mc:Choice>
              <mc:Fallback>
                <p:oleObj name="Visio" r:id="rId3" imgW="2685336" imgH="2059781" progId="Visio.Drawing.11">
                  <p:embed/>
                  <p:pic>
                    <p:nvPicPr>
                      <p:cNvPr id="12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661544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COUNTER SINKRON MODULO 8 </a:t>
            </a:r>
            <a:r>
              <a:rPr lang="en-US" dirty="0" err="1"/>
              <a:t>dengan</a:t>
            </a:r>
            <a:r>
              <a:rPr lang="en-US" dirty="0"/>
              <a:t> D-FF</a:t>
            </a:r>
          </a:p>
        </p:txBody>
      </p:sp>
    </p:spTree>
    <p:extLst>
      <p:ext uri="{BB962C8B-B14F-4D97-AF65-F5344CB8AC3E}">
        <p14:creationId xmlns:p14="http://schemas.microsoft.com/office/powerpoint/2010/main" val="226979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state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066800" y="1676400"/>
          <a:ext cx="6819900" cy="410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Visio" r:id="rId3" imgW="6301026" imgH="3852148" progId="Visio.Drawing.11">
                  <p:embed/>
                </p:oleObj>
              </mc:Choice>
              <mc:Fallback>
                <p:oleObj name="Visio" r:id="rId3" imgW="6301026" imgH="3852148" progId="Visio.Drawing.11">
                  <p:embed/>
                  <p:pic>
                    <p:nvPicPr>
                      <p:cNvPr id="235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819900" cy="4108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45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state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438400" y="1524000"/>
          <a:ext cx="434700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Worksheet" r:id="rId3" imgW="2613638" imgH="3020212" progId="Excel.Sheet.8">
                  <p:embed/>
                </p:oleObj>
              </mc:Choice>
              <mc:Fallback>
                <p:oleObj name="Worksheet" r:id="rId3" imgW="2613638" imgH="3020212" progId="Excel.Sheet.8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347006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809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state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514600" y="1524000"/>
          <a:ext cx="4291405" cy="512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Worksheet" r:id="rId3" imgW="2613638" imgH="3113896" progId="Excel.Sheet.8">
                  <p:embed/>
                </p:oleObj>
              </mc:Choice>
              <mc:Fallback>
                <p:oleObj name="Worksheet" r:id="rId3" imgW="2613638" imgH="3113896" progId="Excel.Sheet.8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291405" cy="5121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86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/>
              <a:t>Implementasi</a:t>
            </a:r>
            <a:r>
              <a:rPr lang="en-US" dirty="0"/>
              <a:t> K-map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827460" y="1219200"/>
          <a:ext cx="298254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Worksheet" r:id="rId3" imgW="2600340" imgH="1914639" progId="Excel.Sheet.8">
                  <p:embed/>
                </p:oleObj>
              </mc:Choice>
              <mc:Fallback>
                <p:oleObj name="Worksheet" r:id="rId3" imgW="2600340" imgH="1914639" progId="Excel.Sheet.8">
                  <p:embed/>
                  <p:pic>
                    <p:nvPicPr>
                      <p:cNvPr id="2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60" y="1219200"/>
                        <a:ext cx="298254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334000" y="1143000"/>
          <a:ext cx="3114675" cy="214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Worksheet" r:id="rId5" imgW="2600325" imgH="1914525" progId="Excel.Sheet.8">
                  <p:embed/>
                </p:oleObj>
              </mc:Choice>
              <mc:Fallback>
                <p:oleObj name="Worksheet" r:id="rId5" imgW="2600325" imgH="1914525" progId="Excel.Sheet.8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3114675" cy="2144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123950" y="3352800"/>
          <a:ext cx="1695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tion" r:id="rId7" imgW="850531" imgH="190417" progId="Equation.3">
                  <p:embed/>
                </p:oleObj>
              </mc:Choice>
              <mc:Fallback>
                <p:oleObj name="Equation" r:id="rId7" imgW="850531" imgH="190417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352800"/>
                        <a:ext cx="1695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913120" y="3429000"/>
          <a:ext cx="20878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Equation" r:id="rId9" imgW="1308100" imgH="190500" progId="Equation.3">
                  <p:embed/>
                </p:oleObj>
              </mc:Choice>
              <mc:Fallback>
                <p:oleObj name="Equation" r:id="rId9" imgW="1308100" imgH="190500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120" y="3429000"/>
                        <a:ext cx="20878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971800" y="3809999"/>
          <a:ext cx="2971800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2" name="Worksheet" r:id="rId11" imgW="2776045" imgH="1917629" progId="Excel.Sheet.8">
                  <p:embed/>
                </p:oleObj>
              </mc:Choice>
              <mc:Fallback>
                <p:oleObj name="Worksheet" r:id="rId11" imgW="2776045" imgH="1917629" progId="Excel.Sheet.8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09999"/>
                        <a:ext cx="2971800" cy="2055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017520" y="5943600"/>
          <a:ext cx="3002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3" name="Equation" r:id="rId13" imgW="1879600" imgH="190500" progId="Equation.3">
                  <p:embed/>
                </p:oleObj>
              </mc:Choice>
              <mc:Fallback>
                <p:oleObj name="Equation" r:id="rId13" imgW="1879600" imgH="190500" progId="Equation.3">
                  <p:embed/>
                  <p:pic>
                    <p:nvPicPr>
                      <p:cNvPr id="2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20" y="5943600"/>
                        <a:ext cx="3002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89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1219200"/>
            <a:ext cx="3657600" cy="1219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/>
            </a:r>
            <a:br>
              <a:rPr lang="en-US" dirty="0"/>
            </a:br>
            <a:r>
              <a:rPr lang="en-US" sz="3300" dirty="0" err="1"/>
              <a:t>menggunakan</a:t>
            </a:r>
            <a:r>
              <a:rPr lang="en-US" sz="3300" dirty="0"/>
              <a:t> D-FF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0" y="-1"/>
          <a:ext cx="5715000" cy="681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Visio" r:id="rId3" imgW="5853398" imgH="6972924" progId="Visio.Drawing.11">
                  <p:embed/>
                </p:oleObj>
              </mc:Choice>
              <mc:Fallback>
                <p:oleObj name="Visio" r:id="rId3" imgW="5853398" imgH="6972924" progId="Visio.Drawing.11">
                  <p:embed/>
                  <p:pic>
                    <p:nvPicPr>
                      <p:cNvPr id="286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5715000" cy="681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070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/>
              <a:t>Counter modulo 8 </a:t>
            </a:r>
            <a:r>
              <a:rPr lang="en-US" dirty="0" err="1"/>
              <a:t>dengan</a:t>
            </a:r>
            <a:r>
              <a:rPr lang="en-US" dirty="0"/>
              <a:t> JK-FF</a:t>
            </a:r>
          </a:p>
        </p:txBody>
      </p:sp>
    </p:spTree>
    <p:extLst>
      <p:ext uri="{BB962C8B-B14F-4D97-AF65-F5344CB8AC3E}">
        <p14:creationId xmlns:p14="http://schemas.microsoft.com/office/powerpoint/2010/main" val="26023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8E632E-C11A-4EB7-8F60-3CC296617F21}" type="slidenum">
              <a:rPr lang="en-US" altLang="en-US" sz="1400">
                <a:latin typeface="Trebuchet MS" panose="020B0603020202020204" pitchFamily="34" charset="0"/>
              </a:rPr>
              <a:pPr/>
              <a:t>4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Model Mealy</a:t>
            </a:r>
            <a:endParaRPr lang="en-US" altLang="en-US" sz="320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828800"/>
          <a:ext cx="77724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Visio" r:id="rId3" imgW="7935046" imgH="2780492" progId="Visio.Drawing.11">
                  <p:embed/>
                </p:oleObj>
              </mc:Choice>
              <mc:Fallback>
                <p:oleObj name="Visio" r:id="rId3" imgW="7935046" imgH="2780492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77724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sz="2800"/>
              <a:t>NS: Next State = State Mendatang</a:t>
            </a:r>
          </a:p>
          <a:p>
            <a:pPr algn="l"/>
            <a:r>
              <a:rPr lang="en-GB" altLang="en-US" sz="2800"/>
              <a:t>PS: Present State = State Sekarang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590418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eksitasi</a:t>
            </a:r>
            <a:r>
              <a:rPr lang="en-US" dirty="0"/>
              <a:t> </a:t>
            </a:r>
          </a:p>
        </p:txBody>
      </p:sp>
      <p:graphicFrame>
        <p:nvGraphicFramePr>
          <p:cNvPr id="3" name="Group 47"/>
          <p:cNvGraphicFramePr>
            <a:graphicFrameLocks noGrp="1"/>
          </p:cNvGraphicFramePr>
          <p:nvPr/>
        </p:nvGraphicFramePr>
        <p:xfrm>
          <a:off x="5410200" y="1752600"/>
          <a:ext cx="32004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J  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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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45"/>
          <p:cNvGraphicFramePr>
            <a:graphicFrameLocks/>
          </p:cNvGraphicFramePr>
          <p:nvPr/>
        </p:nvGraphicFramePr>
        <p:xfrm>
          <a:off x="609600" y="1752600"/>
          <a:ext cx="4419600" cy="276225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Q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 RST HOLD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TOGGLE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 TOGGLE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 SET 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38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Jika</a:t>
            </a:r>
            <a:r>
              <a:rPr lang="en-US" dirty="0"/>
              <a:t> flip-flop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0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J </a:t>
            </a:r>
            <a:r>
              <a:rPr lang="en-US" dirty="0" err="1"/>
              <a:t>dan</a:t>
            </a:r>
            <a:r>
              <a:rPr lang="en-US" dirty="0"/>
              <a:t> K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J=0 </a:t>
            </a:r>
            <a:r>
              <a:rPr lang="en-US" dirty="0" err="1"/>
              <a:t>dan</a:t>
            </a:r>
            <a:r>
              <a:rPr lang="en-US" dirty="0"/>
              <a:t> K=d (don’t care, </a:t>
            </a:r>
            <a:r>
              <a:rPr lang="en-US" dirty="0" err="1"/>
              <a:t>boleh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0).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flip-flop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state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J </a:t>
            </a:r>
            <a:r>
              <a:rPr lang="en-US" dirty="0" err="1"/>
              <a:t>dan</a:t>
            </a:r>
            <a:r>
              <a:rPr lang="en-US" dirty="0"/>
              <a:t> K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J=1 </a:t>
            </a:r>
            <a:r>
              <a:rPr lang="en-US" dirty="0" err="1"/>
              <a:t>dan</a:t>
            </a:r>
            <a:r>
              <a:rPr lang="en-US" dirty="0"/>
              <a:t> K=d.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flip-flop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1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J </a:t>
            </a:r>
            <a:r>
              <a:rPr lang="en-US" dirty="0" err="1"/>
              <a:t>dan</a:t>
            </a:r>
            <a:r>
              <a:rPr lang="en-US" dirty="0"/>
              <a:t> K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J=d </a:t>
            </a:r>
            <a:r>
              <a:rPr lang="en-US" dirty="0" err="1"/>
              <a:t>dan</a:t>
            </a:r>
            <a:r>
              <a:rPr lang="en-US" dirty="0"/>
              <a:t> K=0.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flip-flop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state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J </a:t>
            </a:r>
            <a:r>
              <a:rPr lang="en-US" dirty="0" err="1"/>
              <a:t>dan</a:t>
            </a:r>
            <a:r>
              <a:rPr lang="en-US" dirty="0"/>
              <a:t> K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J=d </a:t>
            </a:r>
            <a:r>
              <a:rPr lang="en-US" dirty="0" err="1"/>
              <a:t>dan</a:t>
            </a:r>
            <a:r>
              <a:rPr lang="en-US" dirty="0"/>
              <a:t> K=1.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06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eksitasi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304801" y="1922186"/>
          <a:ext cx="8382000" cy="318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Worksheet" r:id="rId3" imgW="6769243" imgH="2575576" progId="Excel.Sheet.8">
                  <p:embed/>
                </p:oleObj>
              </mc:Choice>
              <mc:Fallback>
                <p:oleObj name="Worksheet" r:id="rId3" imgW="6769243" imgH="2575576" progId="Excel.Sheet.8">
                  <p:embed/>
                  <p:pic>
                    <p:nvPicPr>
                      <p:cNvPr id="296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1922186"/>
                        <a:ext cx="8382000" cy="3183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530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304799" y="1219200"/>
          <a:ext cx="3093004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0" name="Worksheet" r:id="rId3" imgW="2600325" imgH="1914525" progId="Excel.Sheet.8">
                  <p:embed/>
                </p:oleObj>
              </mc:Choice>
              <mc:Fallback>
                <p:oleObj name="Worksheet" r:id="rId3" imgW="2600325" imgH="1914525" progId="Excel.Sheet.8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219200"/>
                        <a:ext cx="3093004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47800" y="3428999"/>
          <a:ext cx="790575" cy="36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Equation" r:id="rId5" imgW="406224" imgH="190417" progId="Equation.3">
                  <p:embed/>
                </p:oleObj>
              </mc:Choice>
              <mc:Fallback>
                <p:oleObj name="Equation" r:id="rId5" imgW="406224" imgH="190417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8999"/>
                        <a:ext cx="790575" cy="367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257800" y="1221317"/>
          <a:ext cx="3200400" cy="220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2" name="Worksheet" r:id="rId7" imgW="2600325" imgH="1914525" progId="Excel.Sheet.8">
                  <p:embed/>
                </p:oleObj>
              </mc:Choice>
              <mc:Fallback>
                <p:oleObj name="Worksheet" r:id="rId7" imgW="2600325" imgH="1914525" progId="Excel.Sheet.8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21317"/>
                        <a:ext cx="3200400" cy="2207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657976" y="3429000"/>
          <a:ext cx="857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Equation" r:id="rId9" imgW="431613" imgH="190417" progId="Equation.3">
                  <p:embed/>
                </p:oleObj>
              </mc:Choice>
              <mc:Fallback>
                <p:oleObj name="Equation" r:id="rId9" imgW="431613" imgH="190417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6" y="3429000"/>
                        <a:ext cx="857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743200" y="3581400"/>
          <a:ext cx="3200400" cy="220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4" name="Worksheet" r:id="rId11" imgW="2600325" imgH="1914525" progId="Excel.Sheet.8">
                  <p:embed/>
                </p:oleObj>
              </mc:Choice>
              <mc:Fallback>
                <p:oleObj name="Worksheet" r:id="rId11" imgW="2600325" imgH="1914525" progId="Excel.Sheet.8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3200400" cy="2207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848100" y="5867400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5" name="Equation" r:id="rId13" imgW="571252" imgH="228501" progId="Equation.3">
                  <p:embed/>
                </p:oleObj>
              </mc:Choice>
              <mc:Fallback>
                <p:oleObj name="Equation" r:id="rId13" imgW="571252" imgH="228501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867400"/>
                        <a:ext cx="952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22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304800" y="1600200"/>
          <a:ext cx="3124200" cy="215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Worksheet" r:id="rId3" imgW="2600325" imgH="1914525" progId="Excel.Sheet.8">
                  <p:embed/>
                </p:oleObj>
              </mc:Choice>
              <mc:Fallback>
                <p:oleObj name="Worksheet" r:id="rId3" imgW="2600325" imgH="1914525" progId="Excel.Sheet.8">
                  <p:embed/>
                  <p:pic>
                    <p:nvPicPr>
                      <p:cNvPr id="337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124200" cy="2155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09676" y="3810000"/>
          <a:ext cx="1085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5" imgW="533169" imgH="190417" progId="Equation.3">
                  <p:embed/>
                </p:oleObj>
              </mc:Choice>
              <mc:Fallback>
                <p:oleObj name="Equation" r:id="rId5" imgW="533169" imgH="190417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3810000"/>
                        <a:ext cx="10858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410200" y="1600200"/>
          <a:ext cx="3276600" cy="226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Worksheet" r:id="rId7" imgW="2600325" imgH="1914525" progId="Excel.Sheet.8">
                  <p:embed/>
                </p:oleObj>
              </mc:Choice>
              <mc:Fallback>
                <p:oleObj name="Worksheet" r:id="rId7" imgW="2600325" imgH="1914525" progId="Excel.Sheet.8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00200"/>
                        <a:ext cx="3276600" cy="2260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438900" y="38862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Equation" r:id="rId9" imgW="647700" imgH="190500" progId="Equation.3">
                  <p:embed/>
                </p:oleObj>
              </mc:Choice>
              <mc:Fallback>
                <p:oleObj name="Equation" r:id="rId9" imgW="647700" imgH="190500" progId="Equation.3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886200"/>
                        <a:ext cx="1295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667000" y="4038600"/>
          <a:ext cx="3352800" cy="226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Worksheet" r:id="rId11" imgW="2600340" imgH="1914639" progId="Excel.Sheet.8">
                  <p:embed/>
                </p:oleObj>
              </mc:Choice>
              <mc:Fallback>
                <p:oleObj name="Worksheet" r:id="rId11" imgW="2600340" imgH="1914639" progId="Excel.Sheet.8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352800" cy="2266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429000" y="6324600"/>
          <a:ext cx="2082165" cy="4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Equation" r:id="rId13" imgW="660113" imgH="190417" progId="Equation.3">
                  <p:embed/>
                </p:oleObj>
              </mc:Choice>
              <mc:Fallback>
                <p:oleObj name="Equation" r:id="rId13" imgW="660113" imgH="190417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324600"/>
                        <a:ext cx="2082165" cy="454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930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828800" y="1295400"/>
          <a:ext cx="515203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Visio" r:id="rId3" imgW="2761298" imgH="2550557" progId="Visio.Drawing.11">
                  <p:embed/>
                </p:oleObj>
              </mc:Choice>
              <mc:Fallback>
                <p:oleObj name="Visio" r:id="rId3" imgW="2761298" imgH="2550557" progId="Visio.Drawing.11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15203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878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Sekuensial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46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73869"/>
              </p:ext>
            </p:extLst>
          </p:nvPr>
        </p:nvGraphicFramePr>
        <p:xfrm>
          <a:off x="727355" y="1628800"/>
          <a:ext cx="7363807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Visio" r:id="rId3" imgW="7200766" imgH="3362455" progId="Visio.Drawing.11">
                  <p:embed/>
                </p:oleObj>
              </mc:Choice>
              <mc:Fallback>
                <p:oleObj name="Visio" r:id="rId3" imgW="7200766" imgH="336245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55" y="1628800"/>
                        <a:ext cx="7363807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4581128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kombinasional</a:t>
            </a:r>
            <a:r>
              <a:rPr lang="en-US" dirty="0"/>
              <a:t> :</a:t>
            </a:r>
          </a:p>
          <a:p>
            <a:r>
              <a:rPr lang="en-US" dirty="0"/>
              <a:t>	Y</a:t>
            </a:r>
            <a:r>
              <a:rPr lang="en-US" baseline="-25000" dirty="0"/>
              <a:t>1</a:t>
            </a:r>
            <a:r>
              <a:rPr lang="en-US" dirty="0"/>
              <a:t> =</a:t>
            </a:r>
          </a:p>
          <a:p>
            <a:r>
              <a:rPr lang="en-US" dirty="0"/>
              <a:t>	Y</a:t>
            </a:r>
            <a:r>
              <a:rPr lang="en-US" baseline="-25000" dirty="0"/>
              <a:t>2</a:t>
            </a:r>
            <a:r>
              <a:rPr lang="en-US" dirty="0"/>
              <a:t> = </a:t>
            </a:r>
          </a:p>
          <a:p>
            <a:r>
              <a:rPr lang="en-US" dirty="0"/>
              <a:t>	z    = </a:t>
            </a:r>
          </a:p>
        </p:txBody>
      </p:sp>
    </p:spTree>
    <p:extLst>
      <p:ext uri="{BB962C8B-B14F-4D97-AF65-F5344CB8AC3E}">
        <p14:creationId xmlns:p14="http://schemas.microsoft.com/office/powerpoint/2010/main" val="3170833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84" y="1125677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(ii) </a:t>
            </a:r>
            <a:r>
              <a:rPr lang="en-US" sz="2200" dirty="0" err="1"/>
              <a:t>Tabel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(assignment) State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(iii) </a:t>
            </a:r>
            <a:r>
              <a:rPr lang="en-US" sz="2200" dirty="0" err="1"/>
              <a:t>Tabel</a:t>
            </a:r>
            <a:r>
              <a:rPr lang="en-US" sz="2200" dirty="0"/>
              <a:t> State 					(iv) Diagram State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47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30691"/>
              </p:ext>
            </p:extLst>
          </p:nvPr>
        </p:nvGraphicFramePr>
        <p:xfrm>
          <a:off x="1043608" y="1556792"/>
          <a:ext cx="3600400" cy="203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Worksheet" r:id="rId3" imgW="2448117" imgH="1533655" progId="Excel.Sheet.8">
                  <p:embed/>
                </p:oleObj>
              </mc:Choice>
              <mc:Fallback>
                <p:oleObj name="Worksheet" r:id="rId3" imgW="2448117" imgH="153365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56792"/>
                        <a:ext cx="3600400" cy="2034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52922"/>
              </p:ext>
            </p:extLst>
          </p:nvPr>
        </p:nvGraphicFramePr>
        <p:xfrm>
          <a:off x="611560" y="4005064"/>
          <a:ext cx="3672408" cy="216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Worksheet" r:id="rId5" imgW="2448117" imgH="1533655" progId="Excel.Sheet.8">
                  <p:embed/>
                </p:oleObj>
              </mc:Choice>
              <mc:Fallback>
                <p:oleObj name="Worksheet" r:id="rId5" imgW="2448117" imgH="153365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3672408" cy="216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44047" y="4005064"/>
            <a:ext cx="3497113" cy="2293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940152" y="4365104"/>
            <a:ext cx="576064" cy="5760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940152" y="5343200"/>
            <a:ext cx="576064" cy="5760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7727032" y="5345952"/>
            <a:ext cx="576064" cy="5760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7658798" y="4392163"/>
            <a:ext cx="576064" cy="5760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99820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783617" y="914400"/>
          <a:ext cx="747455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r:id="rId3" imgW="7210813" imgH="3379551" progId="Visio.Drawing.11">
                  <p:embed/>
                </p:oleObj>
              </mc:Choice>
              <mc:Fallback>
                <p:oleObj r:id="rId3" imgW="7210813" imgH="3379551" progId="Visio.Drawing.11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617" y="914400"/>
                        <a:ext cx="7474559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81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JK Flip Flop)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:</a:t>
            </a:r>
          </a:p>
          <a:p>
            <a:r>
              <a:rPr lang="en-US" dirty="0"/>
              <a:t>J1 = ……………………………………………….</a:t>
            </a:r>
          </a:p>
          <a:p>
            <a:r>
              <a:rPr lang="en-US" dirty="0"/>
              <a:t>K1= ……………………………………………….</a:t>
            </a:r>
          </a:p>
          <a:p>
            <a:r>
              <a:rPr lang="en-US" dirty="0"/>
              <a:t>J2 = ……………………………………………….</a:t>
            </a:r>
          </a:p>
          <a:p>
            <a:r>
              <a:rPr lang="en-US" dirty="0"/>
              <a:t>K2 = 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075278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62000" y="1828800"/>
          <a:ext cx="580619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Worksheet" r:id="rId3" imgW="3666960" imgH="1486080" progId="Excel.Sheet.8">
                  <p:embed/>
                </p:oleObj>
              </mc:Choice>
              <mc:Fallback>
                <p:oleObj name="Worksheet" r:id="rId3" imgW="3666960" imgH="1486080" progId="Excel.Sheet.8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80619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62000" y="4343400"/>
          <a:ext cx="580619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Worksheet" r:id="rId5" imgW="3666960" imgH="1486080" progId="Excel.Sheet.8">
                  <p:embed/>
                </p:oleObj>
              </mc:Choice>
              <mc:Fallback>
                <p:oleObj name="Worksheet" r:id="rId5" imgW="3666960" imgH="1486080" progId="Excel.Sheet.8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580619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0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8CC487-2FE8-4D5F-A452-4851FC617551}" type="slidenum">
              <a:rPr lang="en-US" altLang="en-US" sz="1400">
                <a:latin typeface="Trebuchet MS" panose="020B0603020202020204" pitchFamily="34" charset="0"/>
              </a:rPr>
              <a:pPr/>
              <a:t>5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Model Moore</a:t>
            </a:r>
            <a:endParaRPr lang="en-US" altLang="en-US" sz="320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905000"/>
          <a:ext cx="777240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Visio" r:id="rId3" imgW="7935046" imgH="2588049" progId="Visio.Drawing.11">
                  <p:embed/>
                </p:oleObj>
              </mc:Choice>
              <mc:Fallback>
                <p:oleObj name="Visio" r:id="rId3" imgW="7935046" imgH="2588049" progId="Visio.Drawing.11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772400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914400" y="4876800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sz="2800"/>
              <a:t>NS: Next State = State Mendatang</a:t>
            </a:r>
          </a:p>
          <a:p>
            <a:pPr algn="l"/>
            <a:r>
              <a:rPr lang="en-GB" altLang="en-US" sz="2800"/>
              <a:t>PS: Present State = State Sekarang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6970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sekuensial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state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state yang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1,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assignment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mengkodekan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yang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disederhanakan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sekuensial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53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3D8245-08B1-45A0-8A08-45D544EF3559}" type="slidenum">
              <a:rPr lang="en-US" altLang="en-US" sz="1400">
                <a:latin typeface="Trebuchet MS" panose="020B0603020202020204" pitchFamily="34" charset="0"/>
              </a:rPr>
              <a:pPr/>
              <a:t>7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Runtutan/Sekuen State Logika</a:t>
            </a:r>
            <a:endParaRPr lang="en-US" altLang="en-US" sz="320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949450"/>
          <a:ext cx="7075488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Visio" r:id="rId3" imgW="8507009" imgH="4655094" progId="Visio.Drawing.11">
                  <p:embed/>
                </p:oleObj>
              </mc:Choice>
              <mc:Fallback>
                <p:oleObj name="Visio" r:id="rId3" imgW="8507009" imgH="4655094" progId="Visio.Drawing.11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49450"/>
                        <a:ext cx="7075488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4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1C5B5B-B393-48B1-9D85-D4D11D664A10}" type="slidenum">
              <a:rPr lang="en-US" altLang="en-US" sz="1400">
                <a:latin typeface="Trebuchet MS" panose="020B0603020202020204" pitchFamily="34" charset="0"/>
              </a:rPr>
              <a:pPr/>
              <a:t>8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GB" altLang="en-US" sz="3200"/>
              <a:t>Banyak State</a:t>
            </a:r>
            <a:endParaRPr lang="en-US" altLang="en-US" sz="320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20000" cy="3124200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ct val="20000"/>
              </a:spcAft>
              <a:buFontTx/>
              <a:buNone/>
            </a:pPr>
            <a:r>
              <a:rPr lang="en-US" altLang="en-US" sz="2800"/>
              <a:t>Bila suatu SM memiliki N variabel state, maka maksimal akan ada 2</a:t>
            </a:r>
            <a:r>
              <a:rPr lang="en-US" altLang="en-US" sz="2800" baseline="30000"/>
              <a:t>N</a:t>
            </a:r>
            <a:r>
              <a:rPr lang="en-US" altLang="en-US" sz="2800"/>
              <a:t> state dan minimal 2, atau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buFontTx/>
              <a:buNone/>
            </a:pPr>
            <a:r>
              <a:rPr lang="en-US" altLang="en-US" sz="2800"/>
              <a:t>	2 &lt; (Banyak state) </a:t>
            </a:r>
            <a:r>
              <a:rPr lang="en-US" altLang="en-US" sz="2800" i="1"/>
              <a:t>&lt; 2</a:t>
            </a:r>
            <a:r>
              <a:rPr lang="en-US" altLang="en-US" sz="2800" i="1" baseline="30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576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6F7502-05A3-49A6-AC8E-7FFE19459A23}" type="slidenum">
              <a:rPr lang="en-US" altLang="en-US" sz="1400">
                <a:latin typeface="Trebuchet MS" panose="020B0603020202020204" pitchFamily="34" charset="0"/>
              </a:rPr>
              <a:pPr/>
              <a:t>9</a:t>
            </a:fld>
            <a:endParaRPr lang="en-US" altLang="en-US" sz="1400">
              <a:latin typeface="Trebuchet MS" panose="020B0603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Diagram State (1)</a:t>
            </a:r>
            <a:endParaRPr lang="en-US" altLang="en-US" sz="320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2112963"/>
          <a:ext cx="777240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Visio" r:id="rId3" imgW="8257609" imgH="2936829" progId="Visio.Drawing.11">
                  <p:embed/>
                </p:oleObj>
              </mc:Choice>
              <mc:Fallback>
                <p:oleObj name="Visio" r:id="rId3" imgW="8257609" imgH="2936829" progId="Visio.Drawing.11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12963"/>
                        <a:ext cx="777240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7837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1683</TotalTime>
  <Words>1102</Words>
  <Application>Microsoft Office PowerPoint</Application>
  <PresentationFormat>On-screen Show (4:3)</PresentationFormat>
  <Paragraphs>232</Paragraphs>
  <Slides>49</Slides>
  <Notes>1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ＭＳ Ｐゴシック</vt:lpstr>
      <vt:lpstr>Arial</vt:lpstr>
      <vt:lpstr>Calibri</vt:lpstr>
      <vt:lpstr>Symbol</vt:lpstr>
      <vt:lpstr>Tahoma</vt:lpstr>
      <vt:lpstr>Times New Roman</vt:lpstr>
      <vt:lpstr>Trebuchet MS</vt:lpstr>
      <vt:lpstr>Wingdings</vt:lpstr>
      <vt:lpstr>Theme TekDig</vt:lpstr>
      <vt:lpstr>Visio</vt:lpstr>
      <vt:lpstr>VISIO</vt:lpstr>
      <vt:lpstr>Worksheet</vt:lpstr>
      <vt:lpstr>Equation</vt:lpstr>
      <vt:lpstr>Документ Microsoft Visio 2003–2010</vt:lpstr>
      <vt:lpstr>RANGKAIAN SEKUENSIAL</vt:lpstr>
      <vt:lpstr>Model Rangkaian Sekuensial (SM)</vt:lpstr>
      <vt:lpstr>Model SM</vt:lpstr>
      <vt:lpstr>Model Mealy</vt:lpstr>
      <vt:lpstr>Model Moore</vt:lpstr>
      <vt:lpstr>PowerPoint Presentation</vt:lpstr>
      <vt:lpstr>Runtutan/Sekuen State Logika</vt:lpstr>
      <vt:lpstr>Banyak State</vt:lpstr>
      <vt:lpstr>Diagram State (1)</vt:lpstr>
      <vt:lpstr>Diagram State (2)</vt:lpstr>
      <vt:lpstr>Diagram State (3)</vt:lpstr>
      <vt:lpstr>Diagram State (4)</vt:lpstr>
      <vt:lpstr>Aturan #1 Diagram State</vt:lpstr>
      <vt:lpstr>Dasar Analisa &amp; Sintesa SM (1)</vt:lpstr>
      <vt:lpstr>PowerPoint Presentation</vt:lpstr>
      <vt:lpstr>Dasar Analisa &amp; Sintesa SM (3)</vt:lpstr>
      <vt:lpstr>Dasar Analisa &amp; Sintesa SM (4)</vt:lpstr>
      <vt:lpstr>PowerPoint Presentation</vt:lpstr>
      <vt:lpstr>PowerPoint Presentation</vt:lpstr>
      <vt:lpstr>Mealy Machine Model</vt:lpstr>
      <vt:lpstr>Mealy Machine Timing Diagram -- Example 8.1</vt:lpstr>
      <vt:lpstr>Moore Machine Model</vt:lpstr>
      <vt:lpstr>Moore Machine Timing Diagram -- Example 8.2</vt:lpstr>
      <vt:lpstr>ASM Representation of a Mealy Machine</vt:lpstr>
      <vt:lpstr>ASM Representation of a Moore Machine</vt:lpstr>
      <vt:lpstr>Tabel state</vt:lpstr>
      <vt:lpstr>PowerPoint Presentation</vt:lpstr>
      <vt:lpstr>Tabel representasi state</vt:lpstr>
      <vt:lpstr>K-map</vt:lpstr>
      <vt:lpstr>PowerPoint Presentation</vt:lpstr>
      <vt:lpstr>PowerPoint Presentation</vt:lpstr>
      <vt:lpstr>Realisasi rangkaian</vt:lpstr>
      <vt:lpstr>COUNTER SINKRON MODULO 8 dengan D-FF</vt:lpstr>
      <vt:lpstr>Diagram state</vt:lpstr>
      <vt:lpstr>Tabel state</vt:lpstr>
      <vt:lpstr>Tabel representasi state</vt:lpstr>
      <vt:lpstr>Implementasi K-map</vt:lpstr>
      <vt:lpstr>Implementasi rangkaian menggunakan D-FF</vt:lpstr>
      <vt:lpstr>Counter modulo 8 dengan JK-FF</vt:lpstr>
      <vt:lpstr>Tabel eksitasi </vt:lpstr>
      <vt:lpstr>Kondisi yang diperlukan :</vt:lpstr>
      <vt:lpstr>Tabel eksitasi</vt:lpstr>
      <vt:lpstr>K-map</vt:lpstr>
      <vt:lpstr>PowerPoint Presentation</vt:lpstr>
      <vt:lpstr>Implementasi rangkaian</vt:lpstr>
      <vt:lpstr>Analisis Rangkaian Sekuensial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RADITIANA PATMASARI</cp:lastModifiedBy>
  <cp:revision>70</cp:revision>
  <dcterms:created xsi:type="dcterms:W3CDTF">2016-08-16T08:15:10Z</dcterms:created>
  <dcterms:modified xsi:type="dcterms:W3CDTF">2021-06-07T06:07:36Z</dcterms:modified>
</cp:coreProperties>
</file>