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19"/>
  </p:notesMasterIdLst>
  <p:sldIdLst>
    <p:sldId id="257" r:id="rId3"/>
    <p:sldId id="346" r:id="rId4"/>
    <p:sldId id="366" r:id="rId5"/>
    <p:sldId id="368" r:id="rId6"/>
    <p:sldId id="373" r:id="rId7"/>
    <p:sldId id="347" r:id="rId8"/>
    <p:sldId id="348" r:id="rId9"/>
    <p:sldId id="352" r:id="rId10"/>
    <p:sldId id="354" r:id="rId11"/>
    <p:sldId id="275" r:id="rId12"/>
    <p:sldId id="276" r:id="rId13"/>
    <p:sldId id="370" r:id="rId14"/>
    <p:sldId id="358" r:id="rId15"/>
    <p:sldId id="375" r:id="rId16"/>
    <p:sldId id="364" r:id="rId17"/>
    <p:sldId id="3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85820" autoAdjust="0"/>
  </p:normalViewPr>
  <p:slideViewPr>
    <p:cSldViewPr>
      <p:cViewPr varScale="1">
        <p:scale>
          <a:sx n="59" d="100"/>
          <a:sy n="59" d="100"/>
        </p:scale>
        <p:origin x="141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8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89CE0-C267-4E98-A1A8-53F9877CF700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6A4FC-D00D-4A8E-9D5F-E046473C5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296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6388"/>
            <a:ext cx="9144000" cy="1571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803405"/>
            <a:ext cx="70866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632201"/>
            <a:ext cx="70866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4314328"/>
            <a:ext cx="2183130" cy="374642"/>
          </a:xfrm>
        </p:spPr>
        <p:txBody>
          <a:bodyPr/>
          <a:lstStyle/>
          <a:p>
            <a:fld id="{BD0F6BE9-BE48-4657-952A-B16F84D5263A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4323848"/>
            <a:ext cx="4800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9"/>
            <a:ext cx="2057400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4697363"/>
            <a:ext cx="8116526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941442"/>
            <a:ext cx="811638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5516718"/>
            <a:ext cx="81153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753535"/>
            <a:ext cx="81153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3649135"/>
            <a:ext cx="7597887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9944"/>
            <a:ext cx="524361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365559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3959865"/>
            <a:ext cx="7613650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9944"/>
            <a:ext cx="524361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7188" y="9334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70129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2" y="1124704"/>
            <a:ext cx="7609640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3648318"/>
            <a:ext cx="7608491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78886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8886"/>
            <a:ext cx="524361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2" y="762002"/>
            <a:ext cx="645794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2202080"/>
            <a:ext cx="2592324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904565"/>
            <a:ext cx="2592324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2201333"/>
            <a:ext cx="2592324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904067"/>
            <a:ext cx="2592324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2192866"/>
            <a:ext cx="2592324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904565"/>
            <a:ext cx="2592324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45794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4" y="4191003"/>
            <a:ext cx="2588687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4" y="2362200"/>
            <a:ext cx="258868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4" y="4873767"/>
            <a:ext cx="2588687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9" y="4191003"/>
            <a:ext cx="2586701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2362200"/>
            <a:ext cx="258670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700" y="4873766"/>
            <a:ext cx="2586701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4191003"/>
            <a:ext cx="259235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2" y="2362200"/>
            <a:ext cx="258590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4873764"/>
            <a:ext cx="2589334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194562"/>
            <a:ext cx="81153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745069"/>
            <a:ext cx="154305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1" y="745070"/>
            <a:ext cx="615315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37994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1" y="381003"/>
            <a:ext cx="524361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6388"/>
            <a:ext cx="9144000" cy="1571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803405"/>
            <a:ext cx="70866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632201"/>
            <a:ext cx="70866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4314328"/>
            <a:ext cx="2183130" cy="374642"/>
          </a:xfrm>
        </p:spPr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4323848"/>
            <a:ext cx="4800600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9"/>
            <a:ext cx="2057400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75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64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753536"/>
            <a:ext cx="81152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3641726"/>
            <a:ext cx="786765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1" y="381004"/>
            <a:ext cx="5243619" cy="36406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4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194562"/>
            <a:ext cx="40005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194562"/>
            <a:ext cx="40005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57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45795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8" y="2183802"/>
            <a:ext cx="3809993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2" y="3132669"/>
            <a:ext cx="3983831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183802"/>
            <a:ext cx="382905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132669"/>
            <a:ext cx="40005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05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90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77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746762"/>
            <a:ext cx="4882964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124202"/>
            <a:ext cx="30861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55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51549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751244"/>
            <a:ext cx="273372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124202"/>
            <a:ext cx="515493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4697363"/>
            <a:ext cx="8116526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941442"/>
            <a:ext cx="811638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5516718"/>
            <a:ext cx="81153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70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753535"/>
            <a:ext cx="81153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3649135"/>
            <a:ext cx="7597887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9944"/>
            <a:ext cx="5243619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85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365559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3959865"/>
            <a:ext cx="7613650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9944"/>
            <a:ext cx="5243619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88" y="9334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70129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black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762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753536"/>
            <a:ext cx="81152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3641726"/>
            <a:ext cx="786765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1" y="381004"/>
            <a:ext cx="5243619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2" y="1124704"/>
            <a:ext cx="7609640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3648318"/>
            <a:ext cx="7608491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78886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8886"/>
            <a:ext cx="5243619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04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2" y="762002"/>
            <a:ext cx="645794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2202080"/>
            <a:ext cx="2592324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904565"/>
            <a:ext cx="2592324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2201333"/>
            <a:ext cx="2592324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904067"/>
            <a:ext cx="2592324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2192866"/>
            <a:ext cx="2592324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904565"/>
            <a:ext cx="2592324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34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45794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4" y="4191003"/>
            <a:ext cx="2588687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4" y="2362200"/>
            <a:ext cx="258868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4" y="4873767"/>
            <a:ext cx="2588687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9" y="4191003"/>
            <a:ext cx="2586701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2362200"/>
            <a:ext cx="258670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700" y="4873766"/>
            <a:ext cx="2586701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4191003"/>
            <a:ext cx="259235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2" y="2362200"/>
            <a:ext cx="258590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4873764"/>
            <a:ext cx="2589334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45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194562"/>
            <a:ext cx="81153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745069"/>
            <a:ext cx="154305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1" y="745070"/>
            <a:ext cx="615315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37994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1" y="381003"/>
            <a:ext cx="5243619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32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194562"/>
            <a:ext cx="40005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194562"/>
            <a:ext cx="40005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45795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8" y="2183802"/>
            <a:ext cx="3809993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2" y="3132669"/>
            <a:ext cx="3983831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183802"/>
            <a:ext cx="382905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132669"/>
            <a:ext cx="40005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746762"/>
            <a:ext cx="4882964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124202"/>
            <a:ext cx="30861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51549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751244"/>
            <a:ext cx="273372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124202"/>
            <a:ext cx="515493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194561"/>
            <a:ext cx="81153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6356351"/>
            <a:ext cx="218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F6BE9-BE48-4657-952A-B16F84D5263A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355846"/>
            <a:ext cx="5829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3644"/>
            <a:ext cx="9144000" cy="714356"/>
          </a:xfrm>
          <a:prstGeom prst="rect">
            <a:avLst/>
          </a:prstGeom>
        </p:spPr>
      </p:pic>
      <p:pic>
        <p:nvPicPr>
          <p:cNvPr id="10" name="Picture 4" descr="E:\Image\Logo\04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6357950" y="27474"/>
            <a:ext cx="1714511" cy="686882"/>
          </a:xfrm>
          <a:prstGeom prst="rect">
            <a:avLst/>
          </a:prstGeom>
          <a:noFill/>
        </p:spPr>
      </p:pic>
      <p:pic>
        <p:nvPicPr>
          <p:cNvPr id="11" name="Picture 3" descr="D:\FRI\Sekprodi\logoFRI_content.jpg"/>
          <p:cNvPicPr>
            <a:picLocks noChangeAspect="1" noChangeArrowheads="1"/>
          </p:cNvPicPr>
          <p:nvPr/>
        </p:nvPicPr>
        <p:blipFill>
          <a:blip r:embed="rId22" cstate="print"/>
          <a:srcRect l="9375" r="6249" b="6249"/>
          <a:stretch>
            <a:fillRect/>
          </a:stretch>
        </p:blipFill>
        <p:spPr bwMode="auto">
          <a:xfrm>
            <a:off x="8286744" y="0"/>
            <a:ext cx="857256" cy="714381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8169619" y="0"/>
            <a:ext cx="45719" cy="714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aseline="-25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194561"/>
            <a:ext cx="81153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6356351"/>
            <a:ext cx="218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355846"/>
            <a:ext cx="5829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3644"/>
            <a:ext cx="9144000" cy="714356"/>
          </a:xfrm>
          <a:prstGeom prst="rect">
            <a:avLst/>
          </a:prstGeom>
        </p:spPr>
      </p:pic>
      <p:pic>
        <p:nvPicPr>
          <p:cNvPr id="10" name="Picture 4" descr="E:\Image\Logo\04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6357950" y="27474"/>
            <a:ext cx="1714511" cy="686882"/>
          </a:xfrm>
          <a:prstGeom prst="rect">
            <a:avLst/>
          </a:prstGeom>
          <a:noFill/>
        </p:spPr>
      </p:pic>
      <p:pic>
        <p:nvPicPr>
          <p:cNvPr id="11" name="Picture 3" descr="D:\FRI\Sekprodi\logoFRI_content.jpg"/>
          <p:cNvPicPr>
            <a:picLocks noChangeAspect="1" noChangeArrowheads="1"/>
          </p:cNvPicPr>
          <p:nvPr/>
        </p:nvPicPr>
        <p:blipFill>
          <a:blip r:embed="rId22" cstate="print"/>
          <a:srcRect l="9375" r="6249" b="6249"/>
          <a:stretch>
            <a:fillRect/>
          </a:stretch>
        </p:blipFill>
        <p:spPr bwMode="auto">
          <a:xfrm>
            <a:off x="8286744" y="0"/>
            <a:ext cx="857256" cy="714381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8169619" y="0"/>
            <a:ext cx="45719" cy="714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aseline="-25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0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ruslanyogaswara@yahoo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err="1"/>
              <a:t>Pengantar</a:t>
            </a:r>
            <a:r>
              <a:rPr lang="en-US" sz="3200" dirty="0"/>
              <a:t> </a:t>
            </a:r>
            <a:r>
              <a:rPr lang="en-US" sz="3200" dirty="0" err="1"/>
              <a:t>kuliah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MANAJEMEN PROYEK (UPI4A3)</a:t>
            </a:r>
          </a:p>
        </p:txBody>
      </p:sp>
    </p:spTree>
    <p:extLst>
      <p:ext uri="{BB962C8B-B14F-4D97-AF65-F5344CB8AC3E}">
        <p14:creationId xmlns:p14="http://schemas.microsoft.com/office/powerpoint/2010/main" val="263039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49" name="Group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664306"/>
              </p:ext>
            </p:extLst>
          </p:nvPr>
        </p:nvGraphicFramePr>
        <p:xfrm>
          <a:off x="685800" y="1447800"/>
          <a:ext cx="7543801" cy="4744508"/>
        </p:xfrm>
        <a:graphic>
          <a:graphicData uri="http://schemas.openxmlformats.org/drawingml/2006/table">
            <a:tbl>
              <a:tblPr/>
              <a:tblGrid>
                <a:gridCol w="8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2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907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cs typeface="Times New Roman" panose="02020603050405020304" pitchFamily="18" charset="0"/>
                        </a:rPr>
                        <a:t>RENCANA PERKULIAHAN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cs typeface="Times New Roman" panose="02020603050405020304" pitchFamily="18" charset="0"/>
                        </a:rPr>
                        <a:t>Sebelum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cs typeface="Times New Roman" panose="02020603050405020304" pitchFamily="18" charset="0"/>
                        </a:rPr>
                        <a:t> UTS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cs typeface="Times New Roman" panose="02020603050405020304" pitchFamily="18" charset="0"/>
                        </a:rPr>
                        <a:t>materi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cs typeface="Times New Roman" panose="02020603050405020304" pitchFamily="18" charset="0"/>
                        </a:rPr>
                        <a:t>akan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cs typeface="Times New Roman" panose="02020603050405020304" pitchFamily="18" charset="0"/>
                        </a:rPr>
                        <a:t>dipelajari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cs typeface="Times New Roman" panose="02020603050405020304" pitchFamily="18" charset="0"/>
                        </a:rPr>
                        <a:t>mencakup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cs typeface="Times New Roman" panose="02020603050405020304" pitchFamily="18" charset="0"/>
                        </a:rPr>
                        <a:t> 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9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cs typeface="Times New Roman" panose="02020603050405020304" pitchFamily="18" charset="0"/>
                        </a:rPr>
                        <a:t>pertemuan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cs typeface="Times New Roman" panose="02020603050405020304" pitchFamily="18" charset="0"/>
                        </a:rPr>
                        <a:t>ke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cs typeface="Times New Roman" panose="02020603050405020304" pitchFamily="18" charset="0"/>
                        </a:rPr>
                        <a:t>Materi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8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cs typeface="Times New Roman" panose="02020603050405020304" pitchFamily="18" charset="0"/>
                        </a:rPr>
                        <a:t>Introduction</a:t>
                      </a:r>
                      <a:endParaRPr kumimoji="0" lang="sv-S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4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cs typeface="Times New Roman" panose="02020603050405020304" pitchFamily="18" charset="0"/>
                        </a:rPr>
                        <a:t>Organizational Influences, Project Life Cycle And Project Management Processes </a:t>
                      </a:r>
                      <a:endParaRPr kumimoji="0" lang="sv-S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8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cs typeface="Times New Roman" panose="02020603050405020304" pitchFamily="18" charset="0"/>
                        </a:rPr>
                        <a:t>Project Integration Management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cs typeface="Times New Roman" panose="02020603050405020304" pitchFamily="18" charset="0"/>
                        </a:rPr>
                        <a:t>Project Scope Management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8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cs typeface="Times New Roman" panose="02020603050405020304" pitchFamily="18" charset="0"/>
                        </a:rPr>
                        <a:t>Project Schedule Management (Define &amp; Secuence Activity)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3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sv-SE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Times New Roman" panose="02020603050405020304" pitchFamily="18" charset="0"/>
                        </a:rPr>
                        <a:t>Project Schedule Management (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Times New Roman" panose="02020603050405020304" pitchFamily="18" charset="0"/>
                        </a:rPr>
                        <a:t>Estimate Activity Duration &amp; Develop Scheduling)</a:t>
                      </a:r>
                      <a:endParaRPr kumimoji="0" lang="sv-SE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rebuchet MS" panose="020B0603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8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sv-SE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Times New Roman" panose="02020603050405020304" pitchFamily="18" charset="0"/>
                        </a:rPr>
                        <a:t>Project Schedule Management (Crashing &amp; Leveling)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72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70" name="Group 2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476608"/>
              </p:ext>
            </p:extLst>
          </p:nvPr>
        </p:nvGraphicFramePr>
        <p:xfrm>
          <a:off x="1219200" y="1447800"/>
          <a:ext cx="6818311" cy="4560356"/>
        </p:xfrm>
        <a:graphic>
          <a:graphicData uri="http://schemas.openxmlformats.org/drawingml/2006/table">
            <a:tbl>
              <a:tblPr/>
              <a:tblGrid>
                <a:gridCol w="760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104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cs typeface="Times New Roman" panose="02020603050405020304" pitchFamily="18" charset="0"/>
                        </a:rPr>
                        <a:t>RENCANA PERKULIAHAN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cs typeface="Times New Roman" panose="02020603050405020304" pitchFamily="18" charset="0"/>
                        </a:rPr>
                        <a:t>Setelah UTS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cs typeface="Times New Roman" panose="02020603050405020304" pitchFamily="18" charset="0"/>
                        </a:rPr>
                        <a:t>materi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cs typeface="Times New Roman" panose="02020603050405020304" pitchFamily="18" charset="0"/>
                        </a:rPr>
                        <a:t>akan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cs typeface="Times New Roman" panose="02020603050405020304" pitchFamily="18" charset="0"/>
                        </a:rPr>
                        <a:t>dipelajari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cs typeface="Times New Roman" panose="02020603050405020304" pitchFamily="18" charset="0"/>
                        </a:rPr>
                        <a:t>mencakup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cs typeface="Times New Roman" panose="02020603050405020304" pitchFamily="18" charset="0"/>
                        </a:rPr>
                        <a:t> 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27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cs typeface="Times New Roman" panose="02020603050405020304" pitchFamily="18" charset="0"/>
                        </a:rPr>
                        <a:t>Pertemuan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cs typeface="Times New Roman" panose="02020603050405020304" pitchFamily="18" charset="0"/>
                        </a:rPr>
                        <a:t>ke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cs typeface="Times New Roman" panose="02020603050405020304" pitchFamily="18" charset="0"/>
                        </a:rPr>
                        <a:t>Materi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3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Project Schedule &amp; Cost Management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(Estimate Cost, Determine Budget And Schedule &amp; Cost Control)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8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Project Quality Management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9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Times New Roman" panose="02020603050405020304" pitchFamily="18" charset="0"/>
                        </a:rPr>
                        <a:t>Project Resource Management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8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Times New Roman" panose="02020603050405020304" pitchFamily="18" charset="0"/>
                        </a:rPr>
                        <a:t>Project Procurement Management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8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Times New Roman" panose="02020603050405020304" pitchFamily="18" charset="0"/>
                        </a:rPr>
                        <a:t>Project Risk Management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0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cs typeface="Times New Roman" panose="02020603050405020304" pitchFamily="18" charset="0"/>
                        </a:rPr>
                        <a:t>Project Stakeholder Management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8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cs typeface="Times New Roman" panose="02020603050405020304" pitchFamily="18" charset="0"/>
                        </a:rPr>
                        <a:t>Project Communication Management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Content Placeholder 2">
            <a:extLst>
              <a:ext uri="{FF2B5EF4-FFF2-40B4-BE49-F238E27FC236}">
                <a16:creationId xmlns:a16="http://schemas.microsoft.com/office/drawing/2014/main" id="{78D0F0A7-EF79-4F3A-B618-F48A76C85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286543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en-US" sz="2800" b="1" i="1" dirty="0" err="1"/>
              <a:t>Sasaran</a:t>
            </a:r>
            <a:r>
              <a:rPr lang="en-US" altLang="en-US" sz="2800" b="1" i="1" dirty="0"/>
              <a:t> </a:t>
            </a:r>
            <a:r>
              <a:rPr lang="en-US" altLang="en-US" sz="2800" b="1" i="1" dirty="0" err="1"/>
              <a:t>kompetensi</a:t>
            </a:r>
            <a:r>
              <a:rPr lang="en-US" altLang="en-US" sz="2800" b="1" i="1" dirty="0"/>
              <a:t> yang </a:t>
            </a:r>
            <a:r>
              <a:rPr lang="en-US" altLang="en-US" sz="2800" b="1" i="1" dirty="0" err="1"/>
              <a:t>ingin</a:t>
            </a:r>
            <a:r>
              <a:rPr lang="en-US" altLang="en-US" sz="2800" b="1" i="1" dirty="0"/>
              <a:t> </a:t>
            </a:r>
            <a:r>
              <a:rPr lang="en-US" altLang="en-US" sz="2800" b="1" i="1" dirty="0" err="1"/>
              <a:t>dicapai</a:t>
            </a:r>
            <a:r>
              <a:rPr lang="en-US" altLang="en-US" sz="2800" b="1" i="1" dirty="0"/>
              <a:t> </a:t>
            </a:r>
            <a:r>
              <a:rPr lang="en-US" altLang="en-US" sz="2800" b="1" i="1" dirty="0" err="1"/>
              <a:t>untuk</a:t>
            </a:r>
            <a:r>
              <a:rPr lang="en-US" altLang="en-US" sz="2800" b="1" i="1" dirty="0"/>
              <a:t> </a:t>
            </a:r>
            <a:r>
              <a:rPr lang="en-US" altLang="en-US" sz="2800" b="1" i="1" dirty="0" err="1"/>
              <a:t>setiap</a:t>
            </a:r>
            <a:r>
              <a:rPr lang="en-US" altLang="en-US" sz="2800" b="1" i="1" dirty="0"/>
              <a:t> </a:t>
            </a:r>
            <a:r>
              <a:rPr lang="en-US" altLang="en-US" sz="2800" b="1" i="1" dirty="0" err="1"/>
              <a:t>materi</a:t>
            </a:r>
            <a:r>
              <a:rPr lang="en-US" altLang="en-US" sz="2800" b="1" i="1" dirty="0"/>
              <a:t> </a:t>
            </a:r>
            <a:r>
              <a:rPr lang="en-US" altLang="en-US" sz="2800" b="1" i="1" dirty="0" err="1"/>
              <a:t>akan</a:t>
            </a:r>
            <a:r>
              <a:rPr lang="en-US" altLang="en-US" sz="2800" b="1" i="1" dirty="0"/>
              <a:t> </a:t>
            </a:r>
            <a:r>
              <a:rPr lang="en-US" altLang="en-US" sz="2800" b="1" i="1" dirty="0" err="1"/>
              <a:t>disampaikan</a:t>
            </a:r>
            <a:r>
              <a:rPr lang="en-US" altLang="en-US" sz="2800" b="1" i="1" dirty="0"/>
              <a:t> pada </a:t>
            </a:r>
            <a:r>
              <a:rPr lang="en-US" altLang="en-US" sz="2800" b="1" i="1" dirty="0" err="1"/>
              <a:t>saat</a:t>
            </a:r>
            <a:r>
              <a:rPr lang="en-US" altLang="en-US" sz="2800" b="1" i="1" dirty="0"/>
              <a:t> </a:t>
            </a:r>
            <a:r>
              <a:rPr lang="en-US" altLang="en-US" sz="2800" b="1" i="1" dirty="0" err="1"/>
              <a:t>materi</a:t>
            </a:r>
            <a:r>
              <a:rPr lang="en-US" altLang="en-US" sz="2800" b="1" i="1" dirty="0"/>
              <a:t> </a:t>
            </a:r>
            <a:r>
              <a:rPr lang="en-US" altLang="en-US" sz="2800" b="1" i="1" dirty="0" err="1"/>
              <a:t>tersebut</a:t>
            </a:r>
            <a:r>
              <a:rPr lang="en-US" altLang="en-US" sz="2800" b="1" i="1" dirty="0"/>
              <a:t> </a:t>
            </a:r>
            <a:r>
              <a:rPr lang="en-US" altLang="en-US" sz="2800" b="1" i="1" dirty="0" err="1"/>
              <a:t>dipelajari</a:t>
            </a:r>
            <a:endParaRPr lang="en-US" altLang="en-US" sz="2800" b="1" i="1" dirty="0"/>
          </a:p>
          <a:p>
            <a:pPr algn="ctr">
              <a:buNone/>
            </a:pPr>
            <a:endParaRPr lang="en-US" altLang="en-US" sz="2800" b="1" i="1" dirty="0"/>
          </a:p>
        </p:txBody>
      </p:sp>
      <p:sp>
        <p:nvSpPr>
          <p:cNvPr id="53251" name="Title 1">
            <a:extLst>
              <a:ext uri="{FF2B5EF4-FFF2-40B4-BE49-F238E27FC236}">
                <a16:creationId xmlns:a16="http://schemas.microsoft.com/office/drawing/2014/main" id="{FC89424B-DACE-4575-B2C9-40BBC5F78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0"/>
            <a:ext cx="8229600" cy="9144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3200" b="1" dirty="0" err="1"/>
              <a:t>Sasaran</a:t>
            </a:r>
            <a:r>
              <a:rPr lang="en-US" altLang="en-US" sz="3200" b="1" dirty="0"/>
              <a:t> </a:t>
            </a:r>
            <a:r>
              <a:rPr lang="en-US" altLang="en-US" sz="3200" b="1" dirty="0" err="1"/>
              <a:t>materi</a:t>
            </a:r>
            <a:endParaRPr lang="en-US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7518687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70" name="Group 2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039844"/>
              </p:ext>
            </p:extLst>
          </p:nvPr>
        </p:nvGraphicFramePr>
        <p:xfrm>
          <a:off x="685800" y="914400"/>
          <a:ext cx="7696200" cy="4668344"/>
        </p:xfrm>
        <a:graphic>
          <a:graphicData uri="http://schemas.openxmlformats.org/drawingml/2006/table">
            <a:tbl>
              <a:tblPr/>
              <a:tblGrid>
                <a:gridCol w="858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7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104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cs typeface="Times New Roman" panose="02020603050405020304" pitchFamily="18" charset="0"/>
                        </a:rPr>
                        <a:t>PENGATURAN WAKTU PERTEMUAN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3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Tatap muka online dengan menggunakan Zoom,  Google Meet atau lainnya, maks 90 Menit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Tatap muka online ini utamanya untuk digunakan sebagai media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diskusi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membahas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masalah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terkait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materi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kuliah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minggu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sebelumnya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dan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minggu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yang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sedang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berjalan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8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v-SE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Belajar mandiri &amp; tugas menggunakan LMS, min 60 Menit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v-SE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Pemahaman materi dilakukan disini. Mempelajari materi kuliah, mengerjakan &amp; mengumpulkan tugas yang diberikan. 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76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EE2BD5A-912A-4433-BFD8-0C7D61DFE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568857"/>
              </p:ext>
            </p:extLst>
          </p:nvPr>
        </p:nvGraphicFramePr>
        <p:xfrm>
          <a:off x="228600" y="729068"/>
          <a:ext cx="8382000" cy="5095064"/>
        </p:xfrm>
        <a:graphic>
          <a:graphicData uri="http://schemas.openxmlformats.org/drawingml/2006/table">
            <a:tbl>
              <a:tblPr/>
              <a:tblGrid>
                <a:gridCol w="934803">
                  <a:extLst>
                    <a:ext uri="{9D8B030D-6E8A-4147-A177-3AD203B41FA5}">
                      <a16:colId xmlns:a16="http://schemas.microsoft.com/office/drawing/2014/main" val="1078771274"/>
                    </a:ext>
                  </a:extLst>
                </a:gridCol>
                <a:gridCol w="7447197">
                  <a:extLst>
                    <a:ext uri="{9D8B030D-6E8A-4147-A177-3AD203B41FA5}">
                      <a16:colId xmlns:a16="http://schemas.microsoft.com/office/drawing/2014/main" val="4035010372"/>
                    </a:ext>
                  </a:extLst>
                </a:gridCol>
              </a:tblGrid>
              <a:tr h="462104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cs typeface="Times New Roman" panose="02020603050405020304" pitchFamily="18" charset="0"/>
                        </a:rPr>
                        <a:t>PENGATURAN KEHADIRAN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02153"/>
                  </a:ext>
                </a:extLst>
              </a:tr>
              <a:tr h="3653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Tatap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muka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online dan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tugas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menjadi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penentu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kehadiran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564855"/>
                  </a:ext>
                </a:extLst>
              </a:tr>
              <a:tr h="3388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Tugas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macam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: PG dan Essay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819665"/>
                  </a:ext>
                </a:extLst>
              </a:tr>
              <a:tr h="3469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Tugas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PG : </a:t>
                      </a:r>
                      <a:r>
                        <a:rPr lang="en-US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Mahasiswa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dinyatakan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hadir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bila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submit </a:t>
                      </a:r>
                      <a:r>
                        <a:rPr lang="en-US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tugas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pada </a:t>
                      </a:r>
                      <a:r>
                        <a:rPr lang="en-US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hari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yang </a:t>
                      </a:r>
                      <a:r>
                        <a:rPr lang="en-US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sama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dengan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waktu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perkuliahan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dengan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nilai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minimal 70 (Anda </a:t>
                      </a:r>
                      <a:r>
                        <a:rPr lang="en-US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boleh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submit </a:t>
                      </a:r>
                      <a:r>
                        <a:rPr lang="en-US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tugas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beberapa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kali </a:t>
                      </a:r>
                      <a:r>
                        <a:rPr lang="en-US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sampai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dicapai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nilai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minimal </a:t>
                      </a:r>
                      <a:r>
                        <a:rPr lang="en-US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tersebut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Bila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submit </a:t>
                      </a:r>
                      <a:r>
                        <a:rPr lang="en-US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tugas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melewati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batas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waktu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yang </a:t>
                      </a:r>
                      <a:r>
                        <a:rPr lang="en-US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diberikan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en-US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setelah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jam 23.59) </a:t>
                      </a:r>
                      <a:r>
                        <a:rPr lang="en-US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atau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submit </a:t>
                      </a:r>
                      <a:r>
                        <a:rPr lang="en-US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tugas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sebelum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jam 23.59 </a:t>
                      </a:r>
                      <a:r>
                        <a:rPr lang="en-US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namun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nilai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kurang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dari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70, </a:t>
                      </a:r>
                      <a:r>
                        <a:rPr lang="en-US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maka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Anda </a:t>
                      </a:r>
                      <a:r>
                        <a:rPr lang="en-US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dianggap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tidak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hadir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&amp; </a:t>
                      </a:r>
                      <a:r>
                        <a:rPr lang="en-US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nilai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tugas</a:t>
                      </a: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662384"/>
                  </a:ext>
                </a:extLst>
              </a:tr>
              <a:tr h="3469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Times New Roman" panose="02020603050405020304" pitchFamily="18" charset="0"/>
                        </a:rPr>
                        <a:t>Tugas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Times New Roman" panose="02020603050405020304" pitchFamily="18" charset="0"/>
                        </a:rPr>
                        <a:t> Essay :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Times New Roman" panose="02020603050405020304" pitchFamily="18" charset="0"/>
                        </a:rPr>
                        <a:t>Mahasiswa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Times New Roman" panose="02020603050405020304" pitchFamily="18" charset="0"/>
                        </a:rPr>
                        <a:t>dinyatakan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Times New Roman" panose="02020603050405020304" pitchFamily="18" charset="0"/>
                        </a:rPr>
                        <a:t>hadir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Times New Roman" panose="02020603050405020304" pitchFamily="18" charset="0"/>
                        </a:rPr>
                        <a:t>bila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Times New Roman" panose="02020603050405020304" pitchFamily="18" charset="0"/>
                        </a:rPr>
                        <a:t> submit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Times New Roman" panose="02020603050405020304" pitchFamily="18" charset="0"/>
                        </a:rPr>
                        <a:t>tugas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Times New Roman" panose="02020603050405020304" pitchFamily="18" charset="0"/>
                        </a:rPr>
                        <a:t> pada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Times New Roman" panose="02020603050405020304" pitchFamily="18" charset="0"/>
                        </a:rPr>
                        <a:t>hari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Times New Roman" panose="02020603050405020304" pitchFamily="18" charset="0"/>
                        </a:rPr>
                        <a:t>sama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Times New Roman" panose="02020603050405020304" pitchFamily="18" charset="0"/>
                        </a:rPr>
                        <a:t>waktu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Times New Roman" panose="02020603050405020304" pitchFamily="18" charset="0"/>
                        </a:rPr>
                        <a:t>perkuliahan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Times New Roman" panose="02020603050405020304" pitchFamily="18" charset="0"/>
                        </a:rPr>
                        <a:t>Bila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Times New Roman" panose="02020603050405020304" pitchFamily="18" charset="0"/>
                        </a:rPr>
                        <a:t> submit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Times New Roman" panose="02020603050405020304" pitchFamily="18" charset="0"/>
                        </a:rPr>
                        <a:t>tugas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Times New Roman" panose="02020603050405020304" pitchFamily="18" charset="0"/>
                        </a:rPr>
                        <a:t>melewati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Times New Roman" panose="02020603050405020304" pitchFamily="18" charset="0"/>
                        </a:rPr>
                        <a:t>batas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Times New Roman" panose="02020603050405020304" pitchFamily="18" charset="0"/>
                        </a:rPr>
                        <a:t>waktu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Times New Roman" panose="02020603050405020304" pitchFamily="18" charset="0"/>
                        </a:rPr>
                        <a:t>diberikan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Times New Roman" panose="02020603050405020304" pitchFamily="18" charset="0"/>
                        </a:rPr>
                        <a:t>mahasiswa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Times New Roman" panose="02020603050405020304" pitchFamily="18" charset="0"/>
                        </a:rPr>
                        <a:t>dianggap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Times New Roman" panose="02020603050405020304" pitchFamily="18" charset="0"/>
                        </a:rPr>
                        <a:t>tidak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Times New Roman" panose="02020603050405020304" pitchFamily="18" charset="0"/>
                        </a:rPr>
                        <a:t>hadir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Times New Roman" panose="02020603050405020304" pitchFamily="18" charset="0"/>
                        </a:rPr>
                        <a:t>nilai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Times New Roman" panose="02020603050405020304" pitchFamily="18" charset="0"/>
                        </a:rPr>
                        <a:t>tugas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 pitchFamily="34" charset="0"/>
                          <a:ea typeface="+mn-ea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rebuchet MS" panose="020B060302020202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843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1"/>
            <a:ext cx="645795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PENILAIAN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3C6249-9C56-47A2-A8FF-4B831DCDC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891253"/>
              </p:ext>
            </p:extLst>
          </p:nvPr>
        </p:nvGraphicFramePr>
        <p:xfrm>
          <a:off x="533401" y="1515456"/>
          <a:ext cx="8115300" cy="42948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9670">
                  <a:extLst>
                    <a:ext uri="{9D8B030D-6E8A-4147-A177-3AD203B41FA5}">
                      <a16:colId xmlns:a16="http://schemas.microsoft.com/office/drawing/2014/main" val="2943451034"/>
                    </a:ext>
                  </a:extLst>
                </a:gridCol>
                <a:gridCol w="1385915">
                  <a:extLst>
                    <a:ext uri="{9D8B030D-6E8A-4147-A177-3AD203B41FA5}">
                      <a16:colId xmlns:a16="http://schemas.microsoft.com/office/drawing/2014/main" val="3689227800"/>
                    </a:ext>
                  </a:extLst>
                </a:gridCol>
                <a:gridCol w="800751">
                  <a:extLst>
                    <a:ext uri="{9D8B030D-6E8A-4147-A177-3AD203B41FA5}">
                      <a16:colId xmlns:a16="http://schemas.microsoft.com/office/drawing/2014/main" val="2766801598"/>
                    </a:ext>
                  </a:extLst>
                </a:gridCol>
                <a:gridCol w="877746">
                  <a:extLst>
                    <a:ext uri="{9D8B030D-6E8A-4147-A177-3AD203B41FA5}">
                      <a16:colId xmlns:a16="http://schemas.microsoft.com/office/drawing/2014/main" val="2867086538"/>
                    </a:ext>
                  </a:extLst>
                </a:gridCol>
                <a:gridCol w="1000938">
                  <a:extLst>
                    <a:ext uri="{9D8B030D-6E8A-4147-A177-3AD203B41FA5}">
                      <a16:colId xmlns:a16="http://schemas.microsoft.com/office/drawing/2014/main" val="3894698176"/>
                    </a:ext>
                  </a:extLst>
                </a:gridCol>
                <a:gridCol w="1940280">
                  <a:extLst>
                    <a:ext uri="{9D8B030D-6E8A-4147-A177-3AD203B41FA5}">
                      <a16:colId xmlns:a16="http://schemas.microsoft.com/office/drawing/2014/main" val="3609587305"/>
                    </a:ext>
                  </a:extLst>
                </a:gridCol>
              </a:tblGrid>
              <a:tr h="28743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ASESSMENT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BOBOT CLO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718126"/>
                  </a:ext>
                </a:extLst>
              </a:tr>
              <a:tr h="2874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JENIS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BOBOT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TOTAL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62289155"/>
                  </a:ext>
                </a:extLst>
              </a:tr>
              <a:tr h="287438"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5704635"/>
                  </a:ext>
                </a:extLst>
              </a:tr>
              <a:tr h="2874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NILAI UTS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25%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10%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25%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6075704"/>
                  </a:ext>
                </a:extLst>
              </a:tr>
              <a:tr h="2874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NILAI UAS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25%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25%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25%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375184"/>
                  </a:ext>
                </a:extLst>
              </a:tr>
              <a:tr h="287438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4690819"/>
                  </a:ext>
                </a:extLst>
              </a:tr>
              <a:tr h="2874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OTHERS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4789737"/>
                  </a:ext>
                </a:extLst>
              </a:tr>
              <a:tr h="2874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1. TUGAS PRA UTS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25%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25%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25%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6310640"/>
                  </a:ext>
                </a:extLst>
              </a:tr>
              <a:tr h="2874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2. TUGAS PASCA UTS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25%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25%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25%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6858196"/>
                  </a:ext>
                </a:extLst>
              </a:tr>
              <a:tr h="287438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5978111"/>
                  </a:ext>
                </a:extLst>
              </a:tr>
              <a:tr h="287438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0541038"/>
                  </a:ext>
                </a:extLst>
              </a:tr>
              <a:tr h="2874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NILAI OTHERS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50%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25%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25%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50%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4090389"/>
                  </a:ext>
                </a:extLst>
              </a:tr>
              <a:tr h="287438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1295953"/>
                  </a:ext>
                </a:extLst>
              </a:tr>
              <a:tr h="2874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NILAI AKHIR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100%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40%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50%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100%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5406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62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46270-8EAD-41D1-89AF-E4D9817DA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dirty="0" err="1"/>
              <a:t>Ikuti</a:t>
            </a:r>
            <a:r>
              <a:rPr lang="en-US" sz="3200" dirty="0"/>
              <a:t> </a:t>
            </a:r>
            <a:r>
              <a:rPr lang="en-US" sz="3200" dirty="0" err="1"/>
              <a:t>petunjuk</a:t>
            </a:r>
            <a:r>
              <a:rPr lang="en-US" sz="3200" dirty="0"/>
              <a:t> </a:t>
            </a:r>
            <a:r>
              <a:rPr lang="en-US" sz="3200" dirty="0" err="1"/>
              <a:t>belajar</a:t>
            </a:r>
            <a:r>
              <a:rPr lang="en-US" sz="3200" dirty="0"/>
              <a:t> pada </a:t>
            </a:r>
            <a:r>
              <a:rPr lang="en-US" sz="3200" dirty="0" err="1"/>
              <a:t>setiap</a:t>
            </a:r>
            <a:r>
              <a:rPr lang="en-US" sz="3200" dirty="0"/>
              <a:t> </a:t>
            </a:r>
            <a:r>
              <a:rPr lang="en-US" sz="3200" dirty="0" err="1"/>
              <a:t>minggu</a:t>
            </a:r>
            <a:r>
              <a:rPr lang="en-US" sz="3200" dirty="0"/>
              <a:t> </a:t>
            </a:r>
            <a:r>
              <a:rPr lang="en-US" sz="3200" dirty="0" err="1"/>
              <a:t>perkuliahan</a:t>
            </a:r>
            <a:r>
              <a:rPr lang="en-US" sz="3200" dirty="0"/>
              <a:t>,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memahami</a:t>
            </a:r>
            <a:r>
              <a:rPr lang="en-US" sz="3200" dirty="0"/>
              <a:t> </a:t>
            </a:r>
            <a:r>
              <a:rPr lang="en-US" sz="3200" dirty="0" err="1"/>
              <a:t>apa</a:t>
            </a:r>
            <a:r>
              <a:rPr lang="en-US" sz="3200" dirty="0"/>
              <a:t> yang </a:t>
            </a:r>
            <a:r>
              <a:rPr lang="en-US" sz="3200" dirty="0" err="1"/>
              <a:t>harus</a:t>
            </a:r>
            <a:r>
              <a:rPr lang="en-US" sz="3200" dirty="0"/>
              <a:t> </a:t>
            </a:r>
            <a:r>
              <a:rPr lang="en-US" sz="3200" dirty="0" err="1"/>
              <a:t>dilakukan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mempelajari</a:t>
            </a:r>
            <a:r>
              <a:rPr lang="en-US" sz="3200" dirty="0"/>
              <a:t> </a:t>
            </a:r>
            <a:r>
              <a:rPr lang="en-US" sz="3200" dirty="0" err="1"/>
              <a:t>materi</a:t>
            </a:r>
            <a:r>
              <a:rPr lang="en-US" sz="3200" dirty="0"/>
              <a:t> yang </a:t>
            </a:r>
            <a:r>
              <a:rPr lang="en-US" sz="3200" dirty="0" err="1"/>
              <a:t>diberikan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6196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Content Placeholder 2">
            <a:extLst>
              <a:ext uri="{FF2B5EF4-FFF2-40B4-BE49-F238E27FC236}">
                <a16:creationId xmlns:a16="http://schemas.microsoft.com/office/drawing/2014/main" id="{78D0F0A7-EF79-4F3A-B618-F48A76C85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37038"/>
          </a:xfrm>
        </p:spPr>
        <p:txBody>
          <a:bodyPr>
            <a:normAutofit fontScale="92500" lnSpcReduction="10000"/>
          </a:bodyPr>
          <a:lstStyle/>
          <a:p>
            <a:pPr algn="ctr" eaLnBrk="1" hangingPunct="1">
              <a:buFontTx/>
              <a:buNone/>
            </a:pPr>
            <a:r>
              <a:rPr lang="en-US" altLang="en-US" sz="2800" b="1" i="1" dirty="0"/>
              <a:t>Ir. Ruslan </a:t>
            </a:r>
            <a:r>
              <a:rPr lang="en-US" altLang="en-US" sz="2800" b="1" i="1" dirty="0" err="1"/>
              <a:t>Yogaswara</a:t>
            </a:r>
            <a:r>
              <a:rPr lang="en-US" altLang="en-US" sz="2800" b="1" i="1" dirty="0"/>
              <a:t>, MT</a:t>
            </a:r>
          </a:p>
          <a:p>
            <a:pPr algn="ctr" eaLnBrk="1" hangingPunct="1">
              <a:buFontTx/>
              <a:buNone/>
            </a:pPr>
            <a:endParaRPr lang="en-US" altLang="en-US" sz="2800" dirty="0"/>
          </a:p>
          <a:p>
            <a:pPr algn="just"/>
            <a:r>
              <a:rPr lang="en-US" altLang="en-US" i="1" dirty="0" err="1"/>
              <a:t>Alamat</a:t>
            </a:r>
            <a:r>
              <a:rPr lang="en-US" altLang="en-US" i="1" dirty="0"/>
              <a:t> : Jl. </a:t>
            </a:r>
            <a:r>
              <a:rPr lang="en-US" altLang="en-US" i="1" dirty="0" err="1"/>
              <a:t>Cijawura</a:t>
            </a:r>
            <a:r>
              <a:rPr lang="en-US" altLang="en-US" i="1" dirty="0"/>
              <a:t> Indah IV No. 4 Bandung, HP : 08156000944, Email : </a:t>
            </a:r>
            <a:r>
              <a:rPr lang="en-US" altLang="en-US" i="1" dirty="0">
                <a:hlinkClick r:id="rId2"/>
              </a:rPr>
              <a:t>ruslanyogaswara@yahoo.com</a:t>
            </a:r>
            <a:r>
              <a:rPr lang="en-US" altLang="en-US" i="1" dirty="0"/>
              <a:t> dan ruslanyogaswara@gmail.com</a:t>
            </a:r>
          </a:p>
          <a:p>
            <a:pPr algn="just" eaLnBrk="1" hangingPunct="1"/>
            <a:r>
              <a:rPr lang="en-US" altLang="en-US" i="1" dirty="0"/>
              <a:t>Alumni Program </a:t>
            </a:r>
            <a:r>
              <a:rPr lang="en-US" altLang="en-US" i="1" dirty="0" err="1"/>
              <a:t>Sarjana</a:t>
            </a:r>
            <a:r>
              <a:rPr lang="en-US" altLang="en-US" i="1" dirty="0"/>
              <a:t> Teknik </a:t>
            </a:r>
            <a:r>
              <a:rPr lang="en-US" altLang="en-US" i="1" dirty="0" err="1"/>
              <a:t>Industri</a:t>
            </a:r>
            <a:r>
              <a:rPr lang="en-US" altLang="en-US" i="1" dirty="0"/>
              <a:t> ITB </a:t>
            </a:r>
            <a:r>
              <a:rPr lang="en-US" altLang="en-US" i="1" dirty="0" err="1"/>
              <a:t>dan</a:t>
            </a:r>
            <a:r>
              <a:rPr lang="en-US" altLang="en-US" i="1" dirty="0"/>
              <a:t> program Magister</a:t>
            </a:r>
            <a:r>
              <a:rPr lang="en-US" altLang="en-US" dirty="0"/>
              <a:t> Teknik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Manajemen</a:t>
            </a:r>
            <a:r>
              <a:rPr lang="en-US" altLang="en-US" dirty="0"/>
              <a:t> </a:t>
            </a:r>
            <a:r>
              <a:rPr lang="en-US" altLang="en-US" dirty="0" err="1"/>
              <a:t>Industri</a:t>
            </a:r>
            <a:r>
              <a:rPr lang="en-US" altLang="en-US" dirty="0"/>
              <a:t> </a:t>
            </a:r>
            <a:r>
              <a:rPr lang="en-US" altLang="en-US" i="1" dirty="0"/>
              <a:t>ITB</a:t>
            </a:r>
            <a:endParaRPr lang="en-US" altLang="en-US" dirty="0"/>
          </a:p>
          <a:p>
            <a:pPr algn="just" eaLnBrk="1" hangingPunct="1"/>
            <a:r>
              <a:rPr lang="sv-SE" altLang="en-US" i="1" dirty="0"/>
              <a:t>Staf Pengajar </a:t>
            </a:r>
            <a:r>
              <a:rPr lang="id-ID" altLang="en-US" i="1" dirty="0"/>
              <a:t>FR</a:t>
            </a:r>
            <a:r>
              <a:rPr lang="sv-SE" altLang="en-US" i="1" dirty="0"/>
              <a:t>I dan FTE Telkom University.</a:t>
            </a:r>
            <a:endParaRPr lang="en-US" altLang="en-US" i="1" dirty="0"/>
          </a:p>
          <a:p>
            <a:pPr algn="just" eaLnBrk="1" hangingPunct="1"/>
            <a:r>
              <a:rPr lang="en-US" altLang="en-US" i="1" dirty="0" err="1"/>
              <a:t>Pengalaman</a:t>
            </a:r>
            <a:r>
              <a:rPr lang="en-US" altLang="en-US" i="1" dirty="0"/>
              <a:t> </a:t>
            </a:r>
            <a:r>
              <a:rPr lang="en-US" altLang="en-US" i="1" dirty="0" err="1"/>
              <a:t>profesional</a:t>
            </a:r>
            <a:r>
              <a:rPr lang="en-US" altLang="en-US" i="1" dirty="0"/>
              <a:t> </a:t>
            </a:r>
            <a:r>
              <a:rPr lang="en-US" altLang="en-US" i="1" dirty="0" err="1"/>
              <a:t>sebagai</a:t>
            </a:r>
            <a:r>
              <a:rPr lang="en-US" altLang="en-US" i="1" dirty="0"/>
              <a:t> Manager </a:t>
            </a:r>
            <a:r>
              <a:rPr lang="en-US" altLang="en-US" i="1" dirty="0" err="1"/>
              <a:t>Pabrikasi</a:t>
            </a:r>
            <a:r>
              <a:rPr lang="en-US" altLang="en-US" i="1" dirty="0"/>
              <a:t> </a:t>
            </a:r>
            <a:r>
              <a:rPr lang="en-US" altLang="en-US" i="1" dirty="0" err="1"/>
              <a:t>dan</a:t>
            </a:r>
            <a:r>
              <a:rPr lang="en-US" altLang="en-US" i="1" dirty="0"/>
              <a:t> Manager </a:t>
            </a:r>
            <a:r>
              <a:rPr lang="en-US" altLang="en-US" i="1" dirty="0" err="1"/>
              <a:t>Operasi</a:t>
            </a:r>
            <a:r>
              <a:rPr lang="en-US" altLang="en-US" i="1" dirty="0"/>
              <a:t>  PT INTI (</a:t>
            </a:r>
            <a:r>
              <a:rPr lang="en-US" altLang="en-US" i="1" dirty="0" err="1"/>
              <a:t>Persero</a:t>
            </a:r>
            <a:r>
              <a:rPr lang="en-US" altLang="en-US" i="1" dirty="0"/>
              <a:t>) Bandung, </a:t>
            </a:r>
            <a:r>
              <a:rPr lang="en-US" altLang="en-US" i="1" dirty="0" err="1"/>
              <a:t>Direktur</a:t>
            </a:r>
            <a:r>
              <a:rPr lang="en-US" altLang="en-US" i="1" dirty="0"/>
              <a:t> Pendidikan &amp; </a:t>
            </a:r>
            <a:r>
              <a:rPr lang="en-US" altLang="en-US" i="1" dirty="0" err="1"/>
              <a:t>Pelatihan</a:t>
            </a:r>
            <a:r>
              <a:rPr lang="en-US" altLang="en-US" i="1" dirty="0"/>
              <a:t> </a:t>
            </a:r>
            <a:r>
              <a:rPr lang="en-US" altLang="en-US" i="1" dirty="0" err="1"/>
              <a:t>Yayasan</a:t>
            </a:r>
            <a:r>
              <a:rPr lang="en-US" altLang="en-US" i="1" dirty="0"/>
              <a:t> </a:t>
            </a:r>
            <a:r>
              <a:rPr lang="en-US" altLang="en-US" i="1" dirty="0" err="1"/>
              <a:t>Widya</a:t>
            </a:r>
            <a:r>
              <a:rPr lang="en-US" altLang="en-US" i="1" dirty="0"/>
              <a:t> Bhakti Inti,  </a:t>
            </a:r>
            <a:r>
              <a:rPr lang="en-US" altLang="en-US" i="1" dirty="0" err="1"/>
              <a:t>Direktur</a:t>
            </a:r>
            <a:r>
              <a:rPr lang="en-US" altLang="en-US" i="1" dirty="0"/>
              <a:t> </a:t>
            </a:r>
            <a:r>
              <a:rPr lang="en-US" altLang="en-US" i="1" dirty="0" err="1"/>
              <a:t>Operasi</a:t>
            </a:r>
            <a:r>
              <a:rPr lang="en-US" altLang="en-US" i="1" dirty="0"/>
              <a:t> &amp; </a:t>
            </a:r>
            <a:r>
              <a:rPr lang="en-US" altLang="en-US" i="1" dirty="0" err="1"/>
              <a:t>Pelayanan</a:t>
            </a:r>
            <a:r>
              <a:rPr lang="en-US" altLang="en-US" i="1" dirty="0"/>
              <a:t> PT WBI, Owner &amp; </a:t>
            </a:r>
            <a:r>
              <a:rPr lang="en-US" altLang="en-US" i="1" dirty="0" err="1"/>
              <a:t>Direktur</a:t>
            </a:r>
            <a:r>
              <a:rPr lang="en-US" altLang="en-US" i="1" dirty="0"/>
              <a:t> ARUNI Training and Consultant</a:t>
            </a:r>
            <a:endParaRPr lang="en-US" altLang="en-US" dirty="0"/>
          </a:p>
          <a:p>
            <a:pPr algn="just" eaLnBrk="1" hangingPunct="1">
              <a:buFontTx/>
              <a:buNone/>
            </a:pPr>
            <a:endParaRPr lang="en-US" altLang="en-US" dirty="0"/>
          </a:p>
        </p:txBody>
      </p:sp>
      <p:sp>
        <p:nvSpPr>
          <p:cNvPr id="53251" name="Title 1">
            <a:extLst>
              <a:ext uri="{FF2B5EF4-FFF2-40B4-BE49-F238E27FC236}">
                <a16:creationId xmlns:a16="http://schemas.microsoft.com/office/drawing/2014/main" id="{FC89424B-DACE-4575-B2C9-40BBC5F78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447800"/>
          </a:xfrm>
        </p:spPr>
        <p:txBody>
          <a:bodyPr/>
          <a:lstStyle/>
          <a:p>
            <a:pPr algn="l" eaLnBrk="1" hangingPunct="1"/>
            <a:r>
              <a:rPr lang="en-US" altLang="en-US" dirty="0"/>
              <a:t>PROFILE </a:t>
            </a:r>
            <a:r>
              <a:rPr lang="en-US" altLang="en-US" dirty="0" err="1"/>
              <a:t>dosen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2561042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Content Placeholder 2">
            <a:extLst>
              <a:ext uri="{FF2B5EF4-FFF2-40B4-BE49-F238E27FC236}">
                <a16:creationId xmlns:a16="http://schemas.microsoft.com/office/drawing/2014/main" id="{78D0F0A7-EF79-4F3A-B618-F48A76C85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286543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en-US" sz="2800" b="1" i="1" dirty="0" err="1"/>
              <a:t>Mempelajari</a:t>
            </a:r>
            <a:r>
              <a:rPr lang="en-US" altLang="en-US" sz="2800" b="1" i="1" dirty="0"/>
              <a:t> </a:t>
            </a:r>
            <a:r>
              <a:rPr lang="en-US" altLang="en-US" sz="2800" b="1" i="1" dirty="0" err="1"/>
              <a:t>pengelolaan</a:t>
            </a:r>
            <a:r>
              <a:rPr lang="en-US" altLang="en-US" sz="2800" b="1" i="1" dirty="0"/>
              <a:t> </a:t>
            </a:r>
            <a:r>
              <a:rPr lang="en-US" altLang="en-US" sz="2800" b="1" i="1" dirty="0" err="1"/>
              <a:t>suatu</a:t>
            </a:r>
            <a:r>
              <a:rPr lang="en-US" altLang="en-US" sz="2800" b="1" i="1" dirty="0"/>
              <a:t> </a:t>
            </a:r>
            <a:r>
              <a:rPr lang="en-US" altLang="en-US" sz="2800" b="1" i="1" dirty="0" err="1"/>
              <a:t>pekerjaan</a:t>
            </a:r>
            <a:r>
              <a:rPr lang="en-US" altLang="en-US" sz="2800" b="1" i="1" dirty="0"/>
              <a:t> </a:t>
            </a:r>
            <a:r>
              <a:rPr lang="en-US" altLang="en-US" sz="2800" b="1" i="1" dirty="0" err="1"/>
              <a:t>khusus</a:t>
            </a:r>
            <a:r>
              <a:rPr lang="en-US" altLang="en-US" sz="2800" b="1" i="1" dirty="0"/>
              <a:t> </a:t>
            </a:r>
            <a:r>
              <a:rPr lang="en-US" altLang="en-US" sz="2800" b="1" i="1" dirty="0" err="1"/>
              <a:t>untuk</a:t>
            </a:r>
            <a:r>
              <a:rPr lang="en-US" altLang="en-US" sz="2800" b="1" i="1" dirty="0"/>
              <a:t> </a:t>
            </a:r>
            <a:r>
              <a:rPr lang="en-US" altLang="en-US" sz="2800" b="1" i="1" dirty="0" err="1"/>
              <a:t>menghasilkan</a:t>
            </a:r>
            <a:r>
              <a:rPr lang="en-US" altLang="en-US" sz="2800" b="1" i="1" dirty="0"/>
              <a:t> </a:t>
            </a:r>
            <a:r>
              <a:rPr lang="en-US" altLang="en-US" sz="2800" b="1" i="1" dirty="0" err="1"/>
              <a:t>barang</a:t>
            </a:r>
            <a:r>
              <a:rPr lang="en-US" altLang="en-US" sz="2800" b="1" i="1" dirty="0"/>
              <a:t>/</a:t>
            </a:r>
            <a:r>
              <a:rPr lang="en-US" altLang="en-US" sz="2800" b="1" i="1" dirty="0" err="1"/>
              <a:t>jasa</a:t>
            </a:r>
            <a:r>
              <a:rPr lang="en-US" altLang="en-US" sz="2800" b="1" i="1" dirty="0"/>
              <a:t> yang </a:t>
            </a:r>
            <a:r>
              <a:rPr lang="en-US" altLang="en-US" sz="2800" b="1" i="1" dirty="0" err="1"/>
              <a:t>spesifik</a:t>
            </a:r>
            <a:r>
              <a:rPr lang="en-US" altLang="en-US" sz="2800" b="1" i="1" dirty="0"/>
              <a:t>  </a:t>
            </a:r>
            <a:r>
              <a:rPr lang="en-US" altLang="en-US" sz="2800" b="1" i="1" dirty="0" err="1"/>
              <a:t>melalui</a:t>
            </a:r>
            <a:r>
              <a:rPr lang="en-US" altLang="en-US" sz="2800" b="1" i="1" dirty="0"/>
              <a:t> proses </a:t>
            </a:r>
            <a:r>
              <a:rPr lang="en-US" altLang="en-US" sz="2800" b="1" i="1" dirty="0" err="1"/>
              <a:t>perencanaan</a:t>
            </a:r>
            <a:r>
              <a:rPr lang="en-US" altLang="en-US" sz="2800" b="1" i="1" dirty="0"/>
              <a:t>, </a:t>
            </a:r>
            <a:r>
              <a:rPr lang="en-US" altLang="en-US" sz="2800" b="1" i="1" dirty="0" err="1"/>
              <a:t>pengorganisasian</a:t>
            </a:r>
            <a:r>
              <a:rPr lang="en-US" altLang="en-US" sz="2800" b="1" i="1" dirty="0"/>
              <a:t>, </a:t>
            </a:r>
            <a:r>
              <a:rPr lang="en-US" altLang="en-US" sz="2800" b="1" i="1" dirty="0" err="1"/>
              <a:t>pelaksanaan</a:t>
            </a:r>
            <a:r>
              <a:rPr lang="en-US" altLang="en-US" sz="2800" b="1" i="1" dirty="0"/>
              <a:t> &amp; </a:t>
            </a:r>
            <a:r>
              <a:rPr lang="en-US" altLang="en-US" sz="2800" b="1" i="1" dirty="0" err="1"/>
              <a:t>pengawasan</a:t>
            </a:r>
            <a:r>
              <a:rPr lang="en-US" altLang="en-US" sz="2800" b="1" i="1" dirty="0"/>
              <a:t> </a:t>
            </a:r>
            <a:r>
              <a:rPr lang="en-US" altLang="en-US" sz="2800" b="1" i="1" dirty="0" err="1"/>
              <a:t>serta</a:t>
            </a:r>
            <a:r>
              <a:rPr lang="en-US" altLang="en-US" sz="2800" b="1" i="1" dirty="0"/>
              <a:t> </a:t>
            </a:r>
            <a:r>
              <a:rPr lang="en-US" altLang="en-US" sz="2800" b="1" i="1" dirty="0" err="1"/>
              <a:t>pengendalian</a:t>
            </a:r>
            <a:r>
              <a:rPr lang="en-US" altLang="en-US" sz="2800" b="1" i="1" dirty="0"/>
              <a:t> </a:t>
            </a:r>
            <a:r>
              <a:rPr lang="en-US" altLang="en-US" sz="2800" b="1" i="1" dirty="0" err="1"/>
              <a:t>untuk</a:t>
            </a:r>
            <a:r>
              <a:rPr lang="en-US" altLang="en-US" sz="2800" b="1" i="1" dirty="0"/>
              <a:t> </a:t>
            </a:r>
            <a:r>
              <a:rPr lang="en-US" altLang="en-US" sz="2800" b="1" i="1" dirty="0" err="1"/>
              <a:t>mencapai</a:t>
            </a:r>
            <a:r>
              <a:rPr lang="en-US" altLang="en-US" sz="2800" b="1" i="1" dirty="0"/>
              <a:t> target </a:t>
            </a:r>
            <a:r>
              <a:rPr lang="en-US" altLang="en-US" sz="2800" b="1" i="1" dirty="0" err="1"/>
              <a:t>tertentu</a:t>
            </a:r>
            <a:r>
              <a:rPr lang="en-US" altLang="en-US" sz="2800" b="1" i="1" dirty="0"/>
              <a:t> </a:t>
            </a:r>
            <a:r>
              <a:rPr lang="en-US" altLang="en-US" sz="2800" b="1" i="1" dirty="0" err="1"/>
              <a:t>dengan</a:t>
            </a:r>
            <a:r>
              <a:rPr lang="en-US" altLang="en-US" sz="2800" b="1" i="1" dirty="0"/>
              <a:t> </a:t>
            </a:r>
            <a:r>
              <a:rPr lang="en-US" altLang="en-US" sz="2800" b="1" i="1" dirty="0" err="1"/>
              <a:t>alokasi</a:t>
            </a:r>
            <a:r>
              <a:rPr lang="en-US" altLang="en-US" sz="2800" b="1" i="1" dirty="0"/>
              <a:t> </a:t>
            </a:r>
            <a:r>
              <a:rPr lang="en-US" altLang="en-US" sz="2800" b="1" i="1" dirty="0" err="1"/>
              <a:t>sumber</a:t>
            </a:r>
            <a:r>
              <a:rPr lang="en-US" altLang="en-US" sz="2800" b="1" i="1" dirty="0"/>
              <a:t> </a:t>
            </a:r>
            <a:r>
              <a:rPr lang="en-US" altLang="en-US" sz="2800" b="1" i="1" dirty="0" err="1"/>
              <a:t>daya</a:t>
            </a:r>
            <a:r>
              <a:rPr lang="en-US" altLang="en-US" sz="2800" b="1" i="1" dirty="0"/>
              <a:t> dan </a:t>
            </a:r>
            <a:r>
              <a:rPr lang="en-US" altLang="en-US" sz="2800" b="1" i="1" dirty="0" err="1"/>
              <a:t>waktu</a:t>
            </a:r>
            <a:r>
              <a:rPr lang="en-US" altLang="en-US" sz="2800" b="1" i="1" dirty="0"/>
              <a:t> yang </a:t>
            </a:r>
            <a:r>
              <a:rPr lang="en-US" altLang="en-US" sz="2800" b="1" i="1" dirty="0" err="1"/>
              <a:t>terbatas</a:t>
            </a:r>
            <a:r>
              <a:rPr lang="en-US" altLang="en-US" sz="2800" b="1" i="1" dirty="0"/>
              <a:t>.</a:t>
            </a:r>
            <a:endParaRPr lang="en-US" altLang="en-US" dirty="0"/>
          </a:p>
        </p:txBody>
      </p:sp>
      <p:sp>
        <p:nvSpPr>
          <p:cNvPr id="53251" name="Title 1">
            <a:extLst>
              <a:ext uri="{FF2B5EF4-FFF2-40B4-BE49-F238E27FC236}">
                <a16:creationId xmlns:a16="http://schemas.microsoft.com/office/drawing/2014/main" id="{FC89424B-DACE-4575-B2C9-40BBC5F78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0"/>
            <a:ext cx="8229600" cy="9144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3200" b="1" dirty="0" err="1"/>
              <a:t>Manajemen</a:t>
            </a:r>
            <a:r>
              <a:rPr lang="en-US" altLang="en-US" sz="3200" b="1" dirty="0"/>
              <a:t> </a:t>
            </a:r>
            <a:r>
              <a:rPr lang="en-US" altLang="en-US" sz="3200" b="1" dirty="0" err="1"/>
              <a:t>proyek</a:t>
            </a:r>
            <a:endParaRPr lang="en-US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273235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Content Placeholder 2">
            <a:extLst>
              <a:ext uri="{FF2B5EF4-FFF2-40B4-BE49-F238E27FC236}">
                <a16:creationId xmlns:a16="http://schemas.microsoft.com/office/drawing/2014/main" id="{78D0F0A7-EF79-4F3A-B618-F48A76C85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370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en-US" sz="2800" b="1" i="1" dirty="0"/>
              <a:t>Pada </a:t>
            </a:r>
            <a:r>
              <a:rPr lang="en-US" altLang="en-US" sz="2800" b="1" i="1" dirty="0" err="1"/>
              <a:t>akhir</a:t>
            </a:r>
            <a:r>
              <a:rPr lang="en-US" altLang="en-US" sz="2800" b="1" i="1" dirty="0"/>
              <a:t> semester, </a:t>
            </a:r>
            <a:r>
              <a:rPr lang="en-US" altLang="en-US" sz="2800" b="1" i="1" dirty="0" err="1"/>
              <a:t>setelah</a:t>
            </a:r>
            <a:r>
              <a:rPr lang="en-US" altLang="en-US" sz="2800" b="1" i="1" dirty="0"/>
              <a:t> </a:t>
            </a:r>
            <a:r>
              <a:rPr lang="en-US" altLang="en-US" sz="2800" b="1" i="1" dirty="0" err="1"/>
              <a:t>perkuliahan</a:t>
            </a:r>
            <a:r>
              <a:rPr lang="en-US" altLang="en-US" sz="2800" b="1" i="1" dirty="0"/>
              <a:t> </a:t>
            </a:r>
            <a:r>
              <a:rPr lang="en-US" altLang="en-US" sz="2800" b="1" i="1" dirty="0" err="1"/>
              <a:t>selesai</a:t>
            </a:r>
            <a:r>
              <a:rPr lang="en-US" altLang="en-US" sz="2800" b="1" i="1" dirty="0"/>
              <a:t>, </a:t>
            </a:r>
            <a:r>
              <a:rPr lang="en-US" altLang="en-US" sz="2800" b="1" i="1" dirty="0" err="1"/>
              <a:t>Mahasiswa</a:t>
            </a:r>
            <a:r>
              <a:rPr lang="en-US" altLang="en-US" sz="2800" b="1" i="1" dirty="0"/>
              <a:t> </a:t>
            </a:r>
            <a:r>
              <a:rPr lang="en-US" altLang="en-US" sz="2800" b="1" i="1" dirty="0" err="1"/>
              <a:t>diharapkan</a:t>
            </a:r>
            <a:r>
              <a:rPr lang="en-US" altLang="en-US" sz="2800" b="1" i="1" dirty="0"/>
              <a:t> 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800" b="1" i="1" dirty="0" err="1"/>
              <a:t>Memahami</a:t>
            </a:r>
            <a:r>
              <a:rPr lang="en-US" altLang="en-US" sz="2800" b="1" i="1" dirty="0"/>
              <a:t> </a:t>
            </a:r>
            <a:r>
              <a:rPr lang="en-US" altLang="en-US" sz="2800" b="1" i="1" dirty="0" err="1"/>
              <a:t>konsep</a:t>
            </a:r>
            <a:r>
              <a:rPr lang="en-US" altLang="en-US" sz="2800" b="1" i="1" dirty="0"/>
              <a:t> </a:t>
            </a:r>
            <a:r>
              <a:rPr lang="en-US" altLang="en-US" sz="2800" b="1" i="1" dirty="0" err="1"/>
              <a:t>dasar</a:t>
            </a:r>
            <a:r>
              <a:rPr lang="en-US" altLang="en-US" sz="2800" b="1" i="1" dirty="0"/>
              <a:t> </a:t>
            </a:r>
            <a:r>
              <a:rPr lang="en-US" altLang="en-US" sz="2800" b="1" i="1" dirty="0" err="1"/>
              <a:t>manajemen</a:t>
            </a:r>
            <a:r>
              <a:rPr lang="en-US" altLang="en-US" sz="2800" b="1" i="1" dirty="0"/>
              <a:t> </a:t>
            </a:r>
            <a:r>
              <a:rPr lang="en-US" altLang="en-US" sz="2800" b="1" i="1" dirty="0" err="1"/>
              <a:t>proyek</a:t>
            </a:r>
            <a:r>
              <a:rPr lang="en-US" altLang="en-US" sz="2800" b="1" i="1" dirty="0"/>
              <a:t> </a:t>
            </a:r>
            <a:r>
              <a:rPr lang="en-US" altLang="en-US" sz="2800" b="1" i="1" dirty="0" err="1"/>
              <a:t>dalam</a:t>
            </a:r>
            <a:r>
              <a:rPr lang="en-US" altLang="en-US" sz="2800" b="1" i="1" dirty="0"/>
              <a:t> </a:t>
            </a:r>
            <a:r>
              <a:rPr lang="en-US" altLang="en-US" sz="2800" b="1" i="1" dirty="0" err="1"/>
              <a:t>rangka</a:t>
            </a:r>
            <a:r>
              <a:rPr lang="en-US" altLang="en-US" sz="2800" b="1" i="1" dirty="0"/>
              <a:t> </a:t>
            </a:r>
            <a:r>
              <a:rPr lang="en-US" altLang="en-US" sz="2800" b="1" i="1" dirty="0" err="1"/>
              <a:t>mencapai</a:t>
            </a:r>
            <a:r>
              <a:rPr lang="en-US" altLang="en-US" sz="2800" b="1" i="1" dirty="0"/>
              <a:t> </a:t>
            </a:r>
            <a:r>
              <a:rPr lang="en-US" altLang="en-US" sz="2800" b="1" i="1" dirty="0" err="1"/>
              <a:t>objektif</a:t>
            </a:r>
            <a:r>
              <a:rPr lang="en-US" altLang="en-US" sz="2800" b="1" i="1" dirty="0"/>
              <a:t> </a:t>
            </a:r>
            <a:r>
              <a:rPr lang="en-US" altLang="en-US" sz="2800" b="1" i="1" dirty="0" err="1"/>
              <a:t>proyek</a:t>
            </a:r>
            <a:r>
              <a:rPr lang="en-US" altLang="en-US" sz="2800" b="1" i="1" dirty="0"/>
              <a:t> : </a:t>
            </a:r>
            <a:r>
              <a:rPr lang="en-US" altLang="en-US" sz="2800" b="1" i="1" dirty="0" err="1"/>
              <a:t>tepat</a:t>
            </a:r>
            <a:r>
              <a:rPr lang="en-US" altLang="en-US" sz="2800" b="1" i="1" dirty="0"/>
              <a:t> </a:t>
            </a:r>
            <a:r>
              <a:rPr lang="en-US" altLang="en-US" sz="2800" b="1" i="1" dirty="0" err="1"/>
              <a:t>kualitas</a:t>
            </a:r>
            <a:r>
              <a:rPr lang="en-US" altLang="en-US" sz="2800" b="1" i="1" dirty="0"/>
              <a:t>, </a:t>
            </a:r>
            <a:r>
              <a:rPr lang="en-US" altLang="en-US" sz="2800" b="1" i="1" dirty="0" err="1"/>
              <a:t>waktu</a:t>
            </a:r>
            <a:r>
              <a:rPr lang="en-US" altLang="en-US" sz="2800" b="1" i="1" dirty="0"/>
              <a:t> dan </a:t>
            </a:r>
            <a:r>
              <a:rPr lang="en-US" altLang="en-US" sz="2800" b="1" i="1" dirty="0" err="1"/>
              <a:t>biaya</a:t>
            </a:r>
            <a:r>
              <a:rPr lang="en-US" altLang="en-US" sz="2800" b="1" i="1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800" b="1" i="1" dirty="0" err="1"/>
              <a:t>Mampu</a:t>
            </a:r>
            <a:r>
              <a:rPr lang="en-US" altLang="en-US" sz="2800" b="1" i="1" dirty="0"/>
              <a:t> </a:t>
            </a:r>
            <a:r>
              <a:rPr lang="en-US" altLang="en-US" sz="2800" b="1" i="1" dirty="0" err="1"/>
              <a:t>menyusun</a:t>
            </a:r>
            <a:r>
              <a:rPr lang="en-US" altLang="en-US" sz="2800" b="1" i="1" dirty="0"/>
              <a:t> proposal </a:t>
            </a:r>
            <a:r>
              <a:rPr lang="en-US" altLang="en-US" sz="2800" b="1" i="1" dirty="0" err="1"/>
              <a:t>penawaran</a:t>
            </a:r>
            <a:r>
              <a:rPr lang="en-US" altLang="en-US" sz="2800" b="1" i="1" dirty="0"/>
              <a:t> </a:t>
            </a:r>
            <a:r>
              <a:rPr lang="en-US" altLang="en-US" sz="2800" b="1" i="1" dirty="0" err="1"/>
              <a:t>proyek</a:t>
            </a:r>
            <a:endParaRPr lang="en-US" altLang="en-US" sz="2800" b="1" i="1" dirty="0"/>
          </a:p>
          <a:p>
            <a:pPr marL="514350" indent="-514350">
              <a:buFont typeface="+mj-lt"/>
              <a:buAutoNum type="arabicPeriod"/>
            </a:pPr>
            <a:r>
              <a:rPr lang="en-US" altLang="en-US" sz="2800" b="1" i="1" dirty="0" err="1"/>
              <a:t>Mampu</a:t>
            </a:r>
            <a:r>
              <a:rPr lang="en-US" altLang="en-US" sz="2800" b="1" i="1" dirty="0"/>
              <a:t> </a:t>
            </a:r>
            <a:r>
              <a:rPr lang="en-US" altLang="en-US" sz="2800" b="1" i="1" dirty="0" err="1"/>
              <a:t>menyusun</a:t>
            </a:r>
            <a:r>
              <a:rPr lang="en-US" altLang="en-US" sz="2800" b="1" i="1" dirty="0"/>
              <a:t> </a:t>
            </a:r>
            <a:r>
              <a:rPr lang="en-US" altLang="en-US" sz="2800" b="1" i="1" dirty="0" err="1"/>
              <a:t>organisasi</a:t>
            </a:r>
            <a:r>
              <a:rPr lang="en-US" altLang="en-US" sz="2800" b="1" i="1" dirty="0"/>
              <a:t> </a:t>
            </a:r>
            <a:r>
              <a:rPr lang="en-US" altLang="en-US" sz="2800" b="1" i="1" dirty="0" err="1"/>
              <a:t>proyek</a:t>
            </a:r>
            <a:endParaRPr lang="en-US" altLang="en-US" sz="2800" b="1" i="1" dirty="0"/>
          </a:p>
          <a:p>
            <a:pPr marL="514350" indent="-514350">
              <a:buFont typeface="+mj-lt"/>
              <a:buAutoNum type="arabicPeriod"/>
            </a:pPr>
            <a:r>
              <a:rPr lang="en-US" altLang="en-US" sz="2800" b="1" i="1" dirty="0" err="1"/>
              <a:t>Mampu</a:t>
            </a:r>
            <a:r>
              <a:rPr lang="en-US" altLang="en-US" sz="2800" b="1" i="1" dirty="0"/>
              <a:t> </a:t>
            </a:r>
            <a:r>
              <a:rPr lang="en-US" altLang="en-US" sz="2800" b="1" i="1" dirty="0" err="1"/>
              <a:t>menyusun</a:t>
            </a:r>
            <a:r>
              <a:rPr lang="en-US" altLang="en-US" sz="2800" b="1" i="1" dirty="0"/>
              <a:t> </a:t>
            </a:r>
            <a:r>
              <a:rPr lang="en-US" altLang="en-US" sz="2800" b="1" i="1" dirty="0" err="1"/>
              <a:t>rencana</a:t>
            </a:r>
            <a:r>
              <a:rPr lang="en-US" altLang="en-US" sz="2800" b="1" i="1" dirty="0"/>
              <a:t> </a:t>
            </a:r>
            <a:r>
              <a:rPr lang="en-US" altLang="en-US" sz="2800" b="1" i="1" dirty="0" err="1"/>
              <a:t>penyelesaian</a:t>
            </a:r>
            <a:r>
              <a:rPr lang="en-US" altLang="en-US" sz="2800" b="1" i="1" dirty="0"/>
              <a:t> </a:t>
            </a:r>
            <a:r>
              <a:rPr lang="en-US" altLang="en-US" sz="2800" b="1" i="1" dirty="0" err="1"/>
              <a:t>proyek</a:t>
            </a:r>
            <a:endParaRPr lang="en-US" altLang="en-US" sz="2800" b="1" i="1" dirty="0"/>
          </a:p>
          <a:p>
            <a:pPr marL="514350" indent="-514350">
              <a:buFont typeface="+mj-lt"/>
              <a:buAutoNum type="arabicPeriod"/>
            </a:pPr>
            <a:r>
              <a:rPr lang="en-US" altLang="en-US" sz="2800" b="1" i="1" dirty="0" err="1"/>
              <a:t>Mampu</a:t>
            </a:r>
            <a:r>
              <a:rPr lang="en-US" altLang="en-US" sz="2800" b="1" i="1" dirty="0"/>
              <a:t> </a:t>
            </a:r>
            <a:r>
              <a:rPr lang="en-US" altLang="en-US" sz="2800" b="1" i="1" dirty="0" err="1"/>
              <a:t>mengelola</a:t>
            </a:r>
            <a:r>
              <a:rPr lang="en-US" altLang="en-US" sz="2800" b="1" i="1" dirty="0"/>
              <a:t> </a:t>
            </a:r>
            <a:r>
              <a:rPr lang="en-US" altLang="en-US" sz="2800" b="1" i="1" dirty="0" err="1"/>
              <a:t>pelaksanaan</a:t>
            </a:r>
            <a:r>
              <a:rPr lang="en-US" altLang="en-US" sz="2800" b="1" i="1" dirty="0"/>
              <a:t> </a:t>
            </a:r>
            <a:r>
              <a:rPr lang="en-US" altLang="en-US" sz="2800" b="1" i="1" dirty="0" err="1"/>
              <a:t>proyek</a:t>
            </a:r>
            <a:endParaRPr lang="en-US" altLang="en-US" sz="2800" b="1" i="1" dirty="0"/>
          </a:p>
          <a:p>
            <a:pPr marL="514350" indent="-514350">
              <a:buFont typeface="+mj-lt"/>
              <a:buAutoNum type="arabicPeriod"/>
            </a:pPr>
            <a:r>
              <a:rPr lang="en-US" altLang="en-US" sz="2800" b="1" i="1" dirty="0" err="1"/>
              <a:t>Mampu</a:t>
            </a:r>
            <a:r>
              <a:rPr lang="en-US" altLang="en-US" sz="2800" b="1" i="1" dirty="0"/>
              <a:t> </a:t>
            </a:r>
            <a:r>
              <a:rPr lang="en-US" altLang="en-US" sz="2800" b="1" i="1" dirty="0" err="1"/>
              <a:t>mengawasi</a:t>
            </a:r>
            <a:r>
              <a:rPr lang="en-US" altLang="en-US" sz="2800" b="1" i="1" dirty="0"/>
              <a:t> dan </a:t>
            </a:r>
            <a:r>
              <a:rPr lang="en-US" altLang="en-US" sz="2800" b="1" i="1" dirty="0" err="1"/>
              <a:t>mengendalikan</a:t>
            </a:r>
            <a:r>
              <a:rPr lang="en-US" altLang="en-US" sz="2800" b="1" i="1" dirty="0"/>
              <a:t> </a:t>
            </a:r>
            <a:r>
              <a:rPr lang="en-US" altLang="en-US" sz="2800" b="1" i="1" dirty="0" err="1"/>
              <a:t>penyelesaian</a:t>
            </a:r>
            <a:r>
              <a:rPr lang="en-US" altLang="en-US" sz="2800" b="1" i="1" dirty="0"/>
              <a:t> </a:t>
            </a:r>
            <a:r>
              <a:rPr lang="en-US" altLang="en-US" sz="2800" b="1" i="1" dirty="0" err="1"/>
              <a:t>proyek</a:t>
            </a:r>
            <a:r>
              <a:rPr lang="en-US" altLang="en-US" sz="2800" b="1" i="1" dirty="0"/>
              <a:t>.</a:t>
            </a:r>
          </a:p>
          <a:p>
            <a:pPr algn="ctr">
              <a:buNone/>
            </a:pPr>
            <a:endParaRPr lang="en-US" altLang="en-US" sz="2800" dirty="0"/>
          </a:p>
        </p:txBody>
      </p:sp>
      <p:sp>
        <p:nvSpPr>
          <p:cNvPr id="53251" name="Title 1">
            <a:extLst>
              <a:ext uri="{FF2B5EF4-FFF2-40B4-BE49-F238E27FC236}">
                <a16:creationId xmlns:a16="http://schemas.microsoft.com/office/drawing/2014/main" id="{FC89424B-DACE-4575-B2C9-40BBC5F78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4478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3200" b="1" dirty="0"/>
              <a:t>SASARAN PERKULIAHAN</a:t>
            </a:r>
          </a:p>
        </p:txBody>
      </p:sp>
    </p:spTree>
    <p:extLst>
      <p:ext uri="{BB962C8B-B14F-4D97-AF65-F5344CB8AC3E}">
        <p14:creationId xmlns:p14="http://schemas.microsoft.com/office/powerpoint/2010/main" val="190020786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601DE3-08C0-4F91-B07F-8E671E826D3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1600201"/>
          <a:ext cx="7467601" cy="3962399"/>
        </p:xfrm>
        <a:graphic>
          <a:graphicData uri="http://schemas.openxmlformats.org/drawingml/2006/table">
            <a:tbl>
              <a:tblPr/>
              <a:tblGrid>
                <a:gridCol w="606848">
                  <a:extLst>
                    <a:ext uri="{9D8B030D-6E8A-4147-A177-3AD203B41FA5}">
                      <a16:colId xmlns:a16="http://schemas.microsoft.com/office/drawing/2014/main" val="66469106"/>
                    </a:ext>
                  </a:extLst>
                </a:gridCol>
                <a:gridCol w="6860753">
                  <a:extLst>
                    <a:ext uri="{9D8B030D-6E8A-4147-A177-3AD203B41FA5}">
                      <a16:colId xmlns:a16="http://schemas.microsoft.com/office/drawing/2014/main" val="355085941"/>
                    </a:ext>
                  </a:extLst>
                </a:gridCol>
              </a:tblGrid>
              <a:tr h="755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 N0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 LEARNING OUTCOME </a:t>
                      </a:r>
                    </a:p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MK : MANAJEMEN PROYEK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379305"/>
                  </a:ext>
                </a:extLst>
              </a:tr>
              <a:tr h="19423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017137"/>
                  </a:ext>
                </a:extLst>
              </a:tr>
              <a:tr h="11285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Memahami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konsep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dasar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manajemen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proyek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dalam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rangka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mencapai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objektif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proyek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: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tepat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kualitas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waktu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dan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biaya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2536997"/>
                  </a:ext>
                </a:extLst>
              </a:tr>
              <a:tr h="11285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Mampu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menyusun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proposal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penawaran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proyek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Mampu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menyusun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organisasi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proyek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dan </a:t>
                      </a:r>
                      <a:b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Mampu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menyusun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rencana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penyelesaian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09719"/>
                  </a:ext>
                </a:extLst>
              </a:tr>
              <a:tr h="755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Mampu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mengelola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pelaksanaan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proyek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dan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Mampu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mengawasi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dan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mengendalikan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penyelesaian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208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323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ambar 6">
            <a:extLst>
              <a:ext uri="{FF2B5EF4-FFF2-40B4-BE49-F238E27FC236}">
                <a16:creationId xmlns:a16="http://schemas.microsoft.com/office/drawing/2014/main" id="{0CFE3239-E06B-4821-8855-C3E5FBD545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8382000" cy="5638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207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601DE3-08C0-4F91-B07F-8E671E826D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7211132"/>
              </p:ext>
            </p:extLst>
          </p:nvPr>
        </p:nvGraphicFramePr>
        <p:xfrm>
          <a:off x="685800" y="1600201"/>
          <a:ext cx="7467601" cy="3962399"/>
        </p:xfrm>
        <a:graphic>
          <a:graphicData uri="http://schemas.openxmlformats.org/drawingml/2006/table">
            <a:tbl>
              <a:tblPr/>
              <a:tblGrid>
                <a:gridCol w="606848">
                  <a:extLst>
                    <a:ext uri="{9D8B030D-6E8A-4147-A177-3AD203B41FA5}">
                      <a16:colId xmlns:a16="http://schemas.microsoft.com/office/drawing/2014/main" val="66469106"/>
                    </a:ext>
                  </a:extLst>
                </a:gridCol>
                <a:gridCol w="6860753">
                  <a:extLst>
                    <a:ext uri="{9D8B030D-6E8A-4147-A177-3AD203B41FA5}">
                      <a16:colId xmlns:a16="http://schemas.microsoft.com/office/drawing/2014/main" val="355085941"/>
                    </a:ext>
                  </a:extLst>
                </a:gridCol>
              </a:tblGrid>
              <a:tr h="755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 LEARNING OUTCOME  (PLO)</a:t>
                      </a:r>
                    </a:p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MK : MANAJEMEN PROYEK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379305"/>
                  </a:ext>
                </a:extLst>
              </a:tr>
              <a:tr h="19423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017137"/>
                  </a:ext>
                </a:extLst>
              </a:tr>
              <a:tr h="11285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2536997"/>
                  </a:ext>
                </a:extLst>
              </a:tr>
              <a:tr h="11285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Kemampuan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merencanakan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menyelesaikan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dan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mengevaluasi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tugas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didalam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batasan-batasan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yang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09719"/>
                  </a:ext>
                </a:extLst>
              </a:tr>
              <a:tr h="755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208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68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EC3A7-C0E2-4D71-AE14-E2E14E7A5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1"/>
            <a:ext cx="8115300" cy="990600"/>
          </a:xfrm>
        </p:spPr>
        <p:txBody>
          <a:bodyPr/>
          <a:lstStyle/>
          <a:p>
            <a:pPr algn="l"/>
            <a:r>
              <a:rPr lang="en-US" dirty="0">
                <a:solidFill>
                  <a:prstClr val="black"/>
                </a:solidFill>
              </a:rPr>
              <a:t>REFERENSI </a:t>
            </a:r>
            <a:r>
              <a:rPr lang="en-US" dirty="0" err="1">
                <a:solidFill>
                  <a:prstClr val="black"/>
                </a:solidFill>
              </a:rPr>
              <a:t>utama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E83CD42-9807-4BF2-B882-7D8A77550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219201"/>
            <a:ext cx="4800600" cy="4999038"/>
          </a:xfrm>
        </p:spPr>
      </p:pic>
    </p:spTree>
    <p:extLst>
      <p:ext uri="{BB962C8B-B14F-4D97-AF65-F5344CB8AC3E}">
        <p14:creationId xmlns:p14="http://schemas.microsoft.com/office/powerpoint/2010/main" val="98065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0933-639E-45D9-82DC-3A12DDD8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1"/>
            <a:ext cx="8115300" cy="1066800"/>
          </a:xfrm>
        </p:spPr>
        <p:txBody>
          <a:bodyPr/>
          <a:lstStyle/>
          <a:p>
            <a:pPr algn="l"/>
            <a:r>
              <a:rPr lang="en-US" sz="3200" dirty="0">
                <a:solidFill>
                  <a:prstClr val="black"/>
                </a:solidFill>
              </a:rPr>
              <a:t>REFERENSI </a:t>
            </a:r>
            <a:r>
              <a:rPr lang="en-US" sz="3200" dirty="0" err="1">
                <a:solidFill>
                  <a:prstClr val="black"/>
                </a:solidFill>
              </a:rPr>
              <a:t>tambahan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01A3901-83B1-4C04-84EE-7AE2F07DC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219201"/>
            <a:ext cx="4571999" cy="4999038"/>
          </a:xfrm>
        </p:spPr>
      </p:pic>
    </p:spTree>
    <p:extLst>
      <p:ext uri="{BB962C8B-B14F-4D97-AF65-F5344CB8AC3E}">
        <p14:creationId xmlns:p14="http://schemas.microsoft.com/office/powerpoint/2010/main" val="51728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ide default FRI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1_slide default FRI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default FRI.thmx</Template>
  <TotalTime>1629</TotalTime>
  <Words>728</Words>
  <Application>Microsoft Office PowerPoint</Application>
  <PresentationFormat>On-screen Show (4:3)</PresentationFormat>
  <Paragraphs>152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Trebuchet MS</vt:lpstr>
      <vt:lpstr>Wingdings</vt:lpstr>
      <vt:lpstr>slide default FRI</vt:lpstr>
      <vt:lpstr>1_slide default FRI</vt:lpstr>
      <vt:lpstr>Pengantar kuliah  MANAJEMEN PROYEK (UPI4A3)</vt:lpstr>
      <vt:lpstr>PROFILE dosen</vt:lpstr>
      <vt:lpstr>Manajemen proyek</vt:lpstr>
      <vt:lpstr>SASARAN PERKULIAHAN</vt:lpstr>
      <vt:lpstr>PowerPoint Presentation</vt:lpstr>
      <vt:lpstr>PowerPoint Presentation</vt:lpstr>
      <vt:lpstr>PowerPoint Presentation</vt:lpstr>
      <vt:lpstr>REFERENSI utama</vt:lpstr>
      <vt:lpstr>REFERENSI tambahan</vt:lpstr>
      <vt:lpstr>PowerPoint Presentation</vt:lpstr>
      <vt:lpstr>PowerPoint Presentation</vt:lpstr>
      <vt:lpstr>Sasaran materi</vt:lpstr>
      <vt:lpstr>PowerPoint Presentation</vt:lpstr>
      <vt:lpstr>PowerPoint Presentation</vt:lpstr>
      <vt:lpstr>PENILAIAN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EKONOMI TEKNIK</dc:title>
  <dc:creator>lenovo</dc:creator>
  <cp:lastModifiedBy>Dinisa</cp:lastModifiedBy>
  <cp:revision>137</cp:revision>
  <dcterms:created xsi:type="dcterms:W3CDTF">2014-03-05T18:05:44Z</dcterms:created>
  <dcterms:modified xsi:type="dcterms:W3CDTF">2021-02-14T23:59:46Z</dcterms:modified>
</cp:coreProperties>
</file>