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42"/>
  </p:notesMasterIdLst>
  <p:sldIdLst>
    <p:sldId id="257" r:id="rId3"/>
    <p:sldId id="372" r:id="rId4"/>
    <p:sldId id="288" r:id="rId5"/>
    <p:sldId id="310" r:id="rId6"/>
    <p:sldId id="374" r:id="rId7"/>
    <p:sldId id="376" r:id="rId8"/>
    <p:sldId id="311" r:id="rId9"/>
    <p:sldId id="289" r:id="rId10"/>
    <p:sldId id="290" r:id="rId11"/>
    <p:sldId id="327" r:id="rId12"/>
    <p:sldId id="328" r:id="rId13"/>
    <p:sldId id="332" r:id="rId14"/>
    <p:sldId id="355" r:id="rId15"/>
    <p:sldId id="356" r:id="rId16"/>
    <p:sldId id="291" r:id="rId17"/>
    <p:sldId id="293" r:id="rId18"/>
    <p:sldId id="297" r:id="rId19"/>
    <p:sldId id="298" r:id="rId20"/>
    <p:sldId id="299" r:id="rId21"/>
    <p:sldId id="333" r:id="rId22"/>
    <p:sldId id="334" r:id="rId23"/>
    <p:sldId id="335" r:id="rId24"/>
    <p:sldId id="317" r:id="rId25"/>
    <p:sldId id="267" r:id="rId26"/>
    <p:sldId id="268" r:id="rId27"/>
    <p:sldId id="269" r:id="rId28"/>
    <p:sldId id="270" r:id="rId29"/>
    <p:sldId id="271" r:id="rId30"/>
    <p:sldId id="272" r:id="rId31"/>
    <p:sldId id="350" r:id="rId32"/>
    <p:sldId id="274" r:id="rId33"/>
    <p:sldId id="351" r:id="rId34"/>
    <p:sldId id="325" r:id="rId35"/>
    <p:sldId id="319" r:id="rId36"/>
    <p:sldId id="320" r:id="rId37"/>
    <p:sldId id="321" r:id="rId38"/>
    <p:sldId id="322" r:id="rId39"/>
    <p:sldId id="323" r:id="rId40"/>
    <p:sldId id="32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35" autoAdjust="0"/>
    <p:restoredTop sz="85820" autoAdjust="0"/>
  </p:normalViewPr>
  <p:slideViewPr>
    <p:cSldViewPr>
      <p:cViewPr varScale="1">
        <p:scale>
          <a:sx n="59" d="100"/>
          <a:sy n="59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89CE0-C267-4E98-A1A8-53F9877CF700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6A4FC-D00D-4A8E-9D5F-E046473C5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9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903663" y="11113"/>
            <a:ext cx="2984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16" tIns="48308" rIns="96616" bIns="4830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903663" y="9540875"/>
            <a:ext cx="2984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28" tIns="0" rIns="20128" bIns="0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sz="11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9540875"/>
            <a:ext cx="2984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16" tIns="48308" rIns="96616" bIns="4830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11113"/>
            <a:ext cx="2984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16" tIns="48308" rIns="96616" bIns="4830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89513" cy="3743325"/>
          </a:xfrm>
          <a:ln w="12700" cap="flat">
            <a:solidFill>
              <a:schemeClr val="tx1"/>
            </a:solidFill>
          </a:ln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9163" y="4760913"/>
            <a:ext cx="5049837" cy="4219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10" tIns="46966" rIns="95610" bIns="46966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655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FC2E8A3-C193-4766-A9A3-7BF960FD5B6E}" type="slidenum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10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sz="1000" i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48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48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1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6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1258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353BE-C95B-4978-B96E-AF32100FAC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6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3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Project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039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sz="1800">
              <a:solidFill>
                <a:srgbClr val="FFFFFF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sz="1800">
              <a:solidFill>
                <a:srgbClr val="FFFFFF"/>
              </a:solidFill>
            </a:endParaRPr>
          </a:p>
        </p:txBody>
      </p:sp>
      <p:graphicFrame>
        <p:nvGraphicFramePr>
          <p:cNvPr id="3379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688975"/>
          <a:ext cx="7670800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Visio" r:id="rId5" imgW="4044600" imgH="3244680" progId="Visio.Drawing.11">
                  <p:embed/>
                </p:oleObj>
              </mc:Choice>
              <mc:Fallback>
                <p:oleObj name="Visio" r:id="rId5" imgW="4044600" imgH="3244680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8975"/>
                        <a:ext cx="7670800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CC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832475" y="1682750"/>
            <a:ext cx="2819400" cy="169703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sz="2800">
                <a:latin typeface="AvantGarde Bk BT" pitchFamily="34" charset="0"/>
              </a:rPr>
              <a:t>Performance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sz="2800">
                <a:latin typeface="AvantGarde Bk BT" pitchFamily="34" charset="0"/>
              </a:rPr>
              <a:t>Cost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sz="2800">
                <a:latin typeface="AvantGarde Bk BT" pitchFamily="34" charset="0"/>
              </a:rPr>
              <a:t>Time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title"/>
          </p:nvPr>
        </p:nvSpPr>
        <p:spPr>
          <a:xfrm>
            <a:off x="573088" y="238125"/>
            <a:ext cx="7994650" cy="785813"/>
          </a:xfrm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pPr algn="l"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AvantGarde Bk BT" pitchFamily="34" charset="0"/>
              </a:rPr>
              <a:t>SASARAN </a:t>
            </a:r>
            <a:r>
              <a:rPr lang="en-US" sz="2400" dirty="0" err="1">
                <a:solidFill>
                  <a:schemeClr val="tx1"/>
                </a:solidFill>
                <a:latin typeface="AvantGarde Bk BT" pitchFamily="34" charset="0"/>
              </a:rPr>
              <a:t>manajemen</a:t>
            </a:r>
            <a:r>
              <a:rPr lang="en-US" sz="2400" dirty="0">
                <a:solidFill>
                  <a:schemeClr val="tx1"/>
                </a:solidFill>
                <a:latin typeface="AvantGarde Bk BT" pitchFamily="34" charset="0"/>
              </a:rPr>
              <a:t> PROYEK</a:t>
            </a:r>
          </a:p>
        </p:txBody>
      </p:sp>
    </p:spTree>
    <p:extLst>
      <p:ext uri="{BB962C8B-B14F-4D97-AF65-F5344CB8AC3E}">
        <p14:creationId xmlns:p14="http://schemas.microsoft.com/office/powerpoint/2010/main" val="907423555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990600"/>
          </a:xfrm>
        </p:spPr>
        <p:txBody>
          <a:bodyPr lIns="90488" tIns="44450" rIns="90488" bIns="44450"/>
          <a:lstStyle/>
          <a:p>
            <a:pPr algn="l" eaLnBrk="1" hangingPunct="1">
              <a:defRPr/>
            </a:pPr>
            <a:r>
              <a:rPr lang="en-US" sz="4000" b="1" i="1" dirty="0"/>
              <a:t>Trade Of </a:t>
            </a:r>
            <a:r>
              <a:rPr lang="en-US" sz="4000" b="1" dirty="0" err="1"/>
              <a:t>antar</a:t>
            </a:r>
            <a:r>
              <a:rPr lang="en-US" sz="4000" b="1" dirty="0"/>
              <a:t> </a:t>
            </a:r>
            <a:r>
              <a:rPr lang="en-US" sz="4000" b="1" dirty="0" err="1"/>
              <a:t>Sasaran</a:t>
            </a:r>
            <a:endParaRPr lang="en-US" sz="4000" b="1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1752600"/>
          </a:xfrm>
        </p:spPr>
        <p:txBody>
          <a:bodyPr lIns="90488" tIns="44450" rIns="90488" bIns="44450"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/>
              <a:t>Mempertinggi mutu </a:t>
            </a:r>
            <a:r>
              <a:rPr lang="en-US" sz="3600">
                <a:sym typeface="Wingdings" panose="05000000000000000000" pitchFamily="2" charset="2"/>
              </a:rPr>
              <a:t></a:t>
            </a:r>
            <a:r>
              <a:rPr lang="en-US" sz="3600"/>
              <a:t> biaya naik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/>
              <a:t>Memperpendek jadwal</a:t>
            </a:r>
            <a:r>
              <a:rPr lang="id-ID" sz="3600"/>
              <a:t> </a:t>
            </a:r>
            <a:r>
              <a:rPr lang="en-US" sz="3600">
                <a:sym typeface="Wingdings" panose="05000000000000000000" pitchFamily="2" charset="2"/>
              </a:rPr>
              <a:t></a:t>
            </a:r>
            <a:r>
              <a:rPr lang="id-ID" sz="3600">
                <a:sym typeface="Wingdings" panose="05000000000000000000" pitchFamily="2" charset="2"/>
              </a:rPr>
              <a:t> </a:t>
            </a:r>
            <a:r>
              <a:rPr lang="en-US" sz="3600"/>
              <a:t>biaya naik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/>
              <a:t>Menurunkan biaya </a:t>
            </a:r>
            <a:r>
              <a:rPr lang="en-US" sz="3600">
                <a:sym typeface="Wingdings" panose="05000000000000000000" pitchFamily="2" charset="2"/>
              </a:rPr>
              <a:t></a:t>
            </a:r>
            <a:r>
              <a:rPr lang="en-US" sz="3600"/>
              <a:t> mutu turun.</a:t>
            </a:r>
          </a:p>
        </p:txBody>
      </p:sp>
    </p:spTree>
    <p:extLst>
      <p:ext uri="{BB962C8B-B14F-4D97-AF65-F5344CB8AC3E}">
        <p14:creationId xmlns:p14="http://schemas.microsoft.com/office/powerpoint/2010/main" val="42275199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72450" cy="1293028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PERBANDINGAN MANAJEMEN PORTFOLIO, MANAJEMEN PROGRAM &amp; MANAJEMEN PROYEK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0" y="3124200"/>
            <a:ext cx="2590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Manajemen</a:t>
            </a:r>
            <a:r>
              <a:rPr lang="en-US" sz="1400" dirty="0"/>
              <a:t> Program &amp; </a:t>
            </a:r>
            <a:r>
              <a:rPr lang="en-US" sz="1400" dirty="0" err="1"/>
              <a:t>Manajemen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endParaRPr lang="en-GB" sz="1400" dirty="0"/>
          </a:p>
        </p:txBody>
      </p:sp>
      <p:sp>
        <p:nvSpPr>
          <p:cNvPr id="5" name="Oval 4"/>
          <p:cNvSpPr/>
          <p:nvPr/>
        </p:nvSpPr>
        <p:spPr>
          <a:xfrm>
            <a:off x="3459884" y="1826428"/>
            <a:ext cx="1715779" cy="6948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Scope </a:t>
            </a:r>
            <a:endParaRPr lang="en-GB" sz="1400" dirty="0"/>
          </a:p>
        </p:txBody>
      </p:sp>
      <p:sp>
        <p:nvSpPr>
          <p:cNvPr id="6" name="Oval 5"/>
          <p:cNvSpPr/>
          <p:nvPr/>
        </p:nvSpPr>
        <p:spPr>
          <a:xfrm>
            <a:off x="3370570" y="5154402"/>
            <a:ext cx="1901588" cy="685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Manajemen</a:t>
            </a:r>
            <a:r>
              <a:rPr lang="en-US" sz="1400" dirty="0"/>
              <a:t> </a:t>
            </a:r>
            <a:endParaRPr lang="en-GB" sz="1400" dirty="0"/>
          </a:p>
        </p:txBody>
      </p:sp>
      <p:sp>
        <p:nvSpPr>
          <p:cNvPr id="7" name="Oval 6"/>
          <p:cNvSpPr/>
          <p:nvPr/>
        </p:nvSpPr>
        <p:spPr>
          <a:xfrm>
            <a:off x="5999328" y="4724400"/>
            <a:ext cx="1620672" cy="685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Planning</a:t>
            </a:r>
            <a:endParaRPr lang="en-GB" sz="1400" dirty="0"/>
          </a:p>
        </p:txBody>
      </p:sp>
      <p:sp>
        <p:nvSpPr>
          <p:cNvPr id="8" name="Oval 7"/>
          <p:cNvSpPr/>
          <p:nvPr/>
        </p:nvSpPr>
        <p:spPr>
          <a:xfrm>
            <a:off x="990600" y="4724400"/>
            <a:ext cx="1652801" cy="685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Success</a:t>
            </a:r>
            <a:endParaRPr lang="en-GB" sz="1400" dirty="0"/>
          </a:p>
        </p:txBody>
      </p:sp>
      <p:sp>
        <p:nvSpPr>
          <p:cNvPr id="9" name="Oval 8"/>
          <p:cNvSpPr/>
          <p:nvPr/>
        </p:nvSpPr>
        <p:spPr>
          <a:xfrm>
            <a:off x="6038139" y="2196884"/>
            <a:ext cx="1543050" cy="648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Change</a:t>
            </a:r>
            <a:endParaRPr lang="en-GB" sz="1400" dirty="0"/>
          </a:p>
        </p:txBody>
      </p:sp>
      <p:sp>
        <p:nvSpPr>
          <p:cNvPr id="10" name="Oval 9"/>
          <p:cNvSpPr/>
          <p:nvPr/>
        </p:nvSpPr>
        <p:spPr>
          <a:xfrm>
            <a:off x="1041622" y="2233278"/>
            <a:ext cx="1638300" cy="6488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Monitoring</a:t>
            </a:r>
            <a:endParaRPr lang="en-GB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638800" y="4495800"/>
            <a:ext cx="551028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638800" y="2708464"/>
            <a:ext cx="502692" cy="41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7"/>
          </p:cNvCxnSpPr>
          <p:nvPr/>
        </p:nvCxnSpPr>
        <p:spPr>
          <a:xfrm flipH="1">
            <a:off x="2401354" y="4495800"/>
            <a:ext cx="642908" cy="32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0" idx="5"/>
          </p:cNvCxnSpPr>
          <p:nvPr/>
        </p:nvCxnSpPr>
        <p:spPr>
          <a:xfrm flipH="1" flipV="1">
            <a:off x="2439999" y="2787137"/>
            <a:ext cx="576740" cy="3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43400" y="2521327"/>
            <a:ext cx="0" cy="60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343400" y="4495800"/>
            <a:ext cx="17060" cy="65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8A0EF-102A-4E5F-A555-F874A0C7E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476999"/>
          </a:xfrm>
        </p:spPr>
      </p:pic>
    </p:spTree>
    <p:extLst>
      <p:ext uri="{BB962C8B-B14F-4D97-AF65-F5344CB8AC3E}">
        <p14:creationId xmlns:p14="http://schemas.microsoft.com/office/powerpoint/2010/main" val="225529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C60A-9553-4B68-BBAD-4BBDD28E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7B9B8-D517-4CE5-9BA3-83657D744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0" y="4163213"/>
            <a:ext cx="933580" cy="857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6CC6E-82C7-4BC1-A7FE-610246446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18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20B145-2EC7-4BBE-BD3A-CF77C14B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2" y="1418601"/>
            <a:ext cx="9144000" cy="54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 dirty="0" err="1"/>
              <a:t>Manajemen</a:t>
            </a:r>
            <a:r>
              <a:rPr lang="en-US" sz="4000" b="1" dirty="0"/>
              <a:t> </a:t>
            </a:r>
            <a:r>
              <a:rPr lang="en-US" sz="4000" b="1" dirty="0" err="1"/>
              <a:t>Proyek</a:t>
            </a:r>
            <a:endParaRPr lang="en-US" sz="40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menciptakan</a:t>
            </a:r>
            <a:r>
              <a:rPr lang="en-US" sz="2600" dirty="0"/>
              <a:t> </a:t>
            </a:r>
            <a:r>
              <a:rPr lang="en-US" sz="2600" dirty="0" err="1"/>
              <a:t>manajemen</a:t>
            </a:r>
            <a:r>
              <a:rPr lang="en-US" sz="2600" dirty="0"/>
              <a:t> </a:t>
            </a:r>
            <a:r>
              <a:rPr lang="en-US" sz="2600" dirty="0" err="1"/>
              <a:t>proyek</a:t>
            </a:r>
            <a:r>
              <a:rPr lang="en-US" sz="2600" dirty="0"/>
              <a:t> yang </a:t>
            </a:r>
            <a:r>
              <a:rPr lang="en-US" sz="2600" dirty="0" err="1"/>
              <a:t>baik</a:t>
            </a:r>
            <a:r>
              <a:rPr lang="en-US" sz="2600" dirty="0"/>
              <a:t> </a:t>
            </a:r>
            <a:r>
              <a:rPr lang="en-US" sz="2600" dirty="0" err="1"/>
              <a:t>maka</a:t>
            </a:r>
            <a:r>
              <a:rPr lang="en-US" sz="2600" dirty="0"/>
              <a:t> :</a:t>
            </a:r>
          </a:p>
          <a:p>
            <a:pPr eaLnBrk="1" hangingPunct="1">
              <a:buFontTx/>
              <a:buNone/>
              <a:defRPr/>
            </a:pPr>
            <a:r>
              <a:rPr lang="en-US" sz="2600" dirty="0"/>
              <a:t>   - </a:t>
            </a:r>
            <a:r>
              <a:rPr lang="en-US" sz="2600" dirty="0" err="1"/>
              <a:t>Organisasi</a:t>
            </a:r>
            <a:r>
              <a:rPr lang="en-US" sz="2600" dirty="0"/>
              <a:t> </a:t>
            </a:r>
            <a:r>
              <a:rPr lang="en-US" sz="2600" dirty="0" err="1"/>
              <a:t>proyek</a:t>
            </a:r>
            <a:r>
              <a:rPr lang="en-US" sz="2600" dirty="0"/>
              <a:t>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tangguh</a:t>
            </a:r>
            <a:endParaRPr lang="en-US" sz="2600" dirty="0"/>
          </a:p>
          <a:p>
            <a:pPr eaLnBrk="1" hangingPunct="1">
              <a:buFontTx/>
              <a:buNone/>
              <a:defRPr/>
            </a:pPr>
            <a:r>
              <a:rPr lang="en-US" sz="2600" dirty="0"/>
              <a:t>   -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akurat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menganalisis</a:t>
            </a:r>
            <a:r>
              <a:rPr lang="en-US" sz="2600" dirty="0"/>
              <a:t> </a:t>
            </a:r>
            <a:r>
              <a:rPr lang="en-US" sz="2600" dirty="0" err="1"/>
              <a:t>sumber</a:t>
            </a:r>
            <a:r>
              <a:rPr lang="en-US" sz="2600" dirty="0"/>
              <a:t> </a:t>
            </a:r>
            <a:r>
              <a:rPr lang="en-US" sz="2600" dirty="0" err="1"/>
              <a:t>daya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biaya</a:t>
            </a:r>
            <a:endParaRPr lang="en-US" sz="2600" dirty="0"/>
          </a:p>
          <a:p>
            <a:pPr eaLnBrk="1" hangingPunct="1">
              <a:buFontTx/>
              <a:buNone/>
              <a:defRPr/>
            </a:pPr>
            <a:r>
              <a:rPr lang="en-US" sz="2600" dirty="0"/>
              <a:t>   - Yang </a:t>
            </a:r>
            <a:r>
              <a:rPr lang="en-US" sz="2600" dirty="0" err="1"/>
              <a:t>dilaksanakan</a:t>
            </a:r>
            <a:r>
              <a:rPr lang="en-US" sz="2600" dirty="0"/>
              <a:t> di </a:t>
            </a:r>
            <a:r>
              <a:rPr lang="en-US" sz="2600" dirty="0" err="1"/>
              <a:t>lapangan</a:t>
            </a:r>
            <a:r>
              <a:rPr lang="en-US" sz="2600" dirty="0"/>
              <a:t>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sesuai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apa</a:t>
            </a:r>
            <a:r>
              <a:rPr lang="en-US" sz="2600" dirty="0"/>
              <a:t> yang </a:t>
            </a:r>
            <a:r>
              <a:rPr lang="en-US" sz="2600" dirty="0" err="1"/>
              <a:t>telah</a:t>
            </a:r>
            <a:r>
              <a:rPr lang="en-US" sz="2600" dirty="0"/>
              <a:t> </a:t>
            </a:r>
            <a:r>
              <a:rPr lang="en-US" sz="2600" dirty="0" err="1"/>
              <a:t>direncanakan</a:t>
            </a:r>
            <a:endParaRPr lang="en-US" sz="2600" dirty="0"/>
          </a:p>
          <a:p>
            <a:pPr eaLnBrk="1" hangingPunct="1">
              <a:buFontTx/>
              <a:buNone/>
              <a:defRPr/>
            </a:pPr>
            <a:r>
              <a:rPr lang="en-US" sz="2600" dirty="0"/>
              <a:t>   - </a:t>
            </a:r>
            <a:r>
              <a:rPr lang="en-US" sz="2600" dirty="0" err="1"/>
              <a:t>Lakukan</a:t>
            </a:r>
            <a:r>
              <a:rPr lang="en-US" sz="2600" dirty="0"/>
              <a:t> </a:t>
            </a:r>
            <a:r>
              <a:rPr lang="en-US" sz="2600" dirty="0" err="1"/>
              <a:t>penyesuaian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pengembangan</a:t>
            </a:r>
            <a:r>
              <a:rPr lang="en-US" sz="2600" dirty="0"/>
              <a:t> </a:t>
            </a:r>
            <a:r>
              <a:rPr lang="en-US" sz="2600" dirty="0" err="1"/>
              <a:t>sistem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7345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 lIns="90488" tIns="44450" rIns="90488" bIns="44450">
            <a:noAutofit/>
          </a:bodyPr>
          <a:lstStyle/>
          <a:p>
            <a:pPr algn="l" eaLnBrk="1" hangingPunct="1">
              <a:defRPr/>
            </a:pPr>
            <a:r>
              <a:rPr lang="en-US" sz="2800" b="1" dirty="0" err="1"/>
              <a:t>Mengapa</a:t>
            </a:r>
            <a:r>
              <a:rPr lang="en-US" sz="2800" b="1" dirty="0"/>
              <a:t> </a:t>
            </a:r>
            <a:r>
              <a:rPr lang="en-US" sz="2800" b="1" dirty="0" err="1"/>
              <a:t>Diperlukan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err="1"/>
              <a:t>Manajemen</a:t>
            </a:r>
            <a:r>
              <a:rPr lang="en-US" sz="2800" b="1" dirty="0"/>
              <a:t> </a:t>
            </a:r>
            <a:r>
              <a:rPr lang="en-US" sz="2800" b="1" dirty="0" err="1"/>
              <a:t>Proyek</a:t>
            </a:r>
            <a:r>
              <a:rPr lang="en-US" sz="2800" b="1" dirty="0"/>
              <a:t>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114800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800" dirty="0"/>
              <a:t>Makin </a:t>
            </a:r>
            <a:r>
              <a:rPr lang="en-US" sz="2800" dirty="0" err="1"/>
              <a:t>berkembangnya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Makin </a:t>
            </a:r>
            <a:r>
              <a:rPr lang="en-US" sz="2800" dirty="0" err="1"/>
              <a:t>tumbuhnya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jasa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Makin </a:t>
            </a:r>
            <a:r>
              <a:rPr lang="en-US" sz="2800" dirty="0" err="1"/>
              <a:t>tingginya</a:t>
            </a:r>
            <a:r>
              <a:rPr lang="en-US" sz="2800" dirty="0"/>
              <a:t> </a:t>
            </a:r>
            <a:r>
              <a:rPr lang="en-US" sz="2800" dirty="0" err="1"/>
              <a:t>persaingan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Makin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lingkup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.</a:t>
            </a:r>
          </a:p>
          <a:p>
            <a:pPr eaLnBrk="1" hangingPunct="1">
              <a:defRPr/>
            </a:pPr>
            <a:r>
              <a:rPr lang="en-US" sz="2800" dirty="0" err="1"/>
              <a:t>Pemilik</a:t>
            </a:r>
            <a:r>
              <a:rPr lang="en-US" sz="2800" dirty="0"/>
              <a:t>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yang </a:t>
            </a:r>
            <a:r>
              <a:rPr lang="en-US" sz="2800" dirty="0" err="1"/>
              <a:t>terbaik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id-ID" sz="2800" dirty="0"/>
              <a:t>biaya</a:t>
            </a:r>
            <a:r>
              <a:rPr lang="en-US" sz="2800" dirty="0"/>
              <a:t> yang </a:t>
            </a:r>
            <a:r>
              <a:rPr lang="en-US" sz="2800" dirty="0" err="1"/>
              <a:t>wajar</a:t>
            </a:r>
            <a:r>
              <a:rPr lang="en-US" sz="2800" dirty="0"/>
              <a:t>.</a:t>
            </a:r>
          </a:p>
          <a:p>
            <a:pPr eaLnBrk="1" hangingPunct="1">
              <a:defRPr/>
            </a:pPr>
            <a:r>
              <a:rPr lang="en-US" sz="2800" dirty="0"/>
              <a:t>Agar </a:t>
            </a:r>
            <a:r>
              <a:rPr lang="en-US" sz="2800" dirty="0" err="1"/>
              <a:t>pengelolaan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 </a:t>
            </a:r>
            <a:r>
              <a:rPr lang="en-US" sz="2800" dirty="0" err="1"/>
              <a:t>efektif</a:t>
            </a:r>
            <a:r>
              <a:rPr lang="id-ID" sz="2800" dirty="0"/>
              <a:t> dan efisien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71511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 lIns="90488" tIns="44450" rIns="90488" bIns="44450"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Beberapa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Atribut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Proyek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aseline="30000" dirty="0"/>
              <a:t>(1)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495800"/>
          </a:xfrm>
        </p:spPr>
        <p:txBody>
          <a:bodyPr lIns="90488" tIns="44450" rIns="90488" bIns="44450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800" dirty="0" err="1"/>
              <a:t>Menurut</a:t>
            </a:r>
            <a:r>
              <a:rPr lang="en-US" sz="2800" dirty="0"/>
              <a:t> Meredith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buku</a:t>
            </a:r>
            <a:r>
              <a:rPr lang="en-US" sz="2800" dirty="0"/>
              <a:t> : </a:t>
            </a:r>
            <a:r>
              <a:rPr lang="en-US" sz="2800" i="1" dirty="0"/>
              <a:t>Project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800" i="1" dirty="0" err="1"/>
              <a:t>Manajement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:</a:t>
            </a:r>
          </a:p>
          <a:p>
            <a:pPr eaLnBrk="1" hangingPunct="1">
              <a:defRPr/>
            </a:pP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dipandang</a:t>
            </a:r>
            <a:r>
              <a:rPr lang="en-US" sz="2800" dirty="0"/>
              <a:t>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puncak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alasan</a:t>
            </a:r>
            <a:r>
              <a:rPr lang="en-US" sz="2800" dirty="0"/>
              <a:t> </a:t>
            </a:r>
            <a:r>
              <a:rPr lang="en-US" sz="2800" dirty="0" err="1"/>
              <a:t>perlunya</a:t>
            </a:r>
            <a:r>
              <a:rPr lang="en-US" sz="2800" dirty="0"/>
              <a:t> </a:t>
            </a:r>
            <a:r>
              <a:rPr lang="en-US" sz="2800" dirty="0" err="1"/>
              <a:t>dibentuk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/unit </a:t>
            </a:r>
            <a:r>
              <a:rPr lang="en-US" sz="2800" dirty="0" err="1"/>
              <a:t>khusus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aktivitas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yang </a:t>
            </a:r>
            <a:r>
              <a:rPr lang="en-US" sz="2800" dirty="0" err="1"/>
              <a:t>didefinisikan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jelas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 err="1"/>
              <a:t>Intensitas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 </a:t>
            </a:r>
            <a:r>
              <a:rPr lang="en-US" sz="2800" dirty="0" err="1"/>
              <a:t>berubah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umur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03483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096250" cy="9144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Beberapa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Atribut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Proyek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aseline="30000" dirty="0"/>
              <a:t>(2)</a:t>
            </a:r>
            <a:endParaRPr lang="en-US" sz="280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03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terbatas</a:t>
            </a:r>
            <a:endParaRPr lang="en-US" dirty="0"/>
          </a:p>
          <a:p>
            <a:pPr>
              <a:defRPr/>
            </a:pP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Non </a:t>
            </a:r>
            <a:r>
              <a:rPr lang="en-US" dirty="0" err="1"/>
              <a:t>rutin</a:t>
            </a:r>
            <a:r>
              <a:rPr lang="en-US" dirty="0"/>
              <a:t> , 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/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id-ID" dirty="0"/>
              <a:t>dan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target (</a:t>
            </a:r>
            <a:r>
              <a:rPr lang="en-US" dirty="0" err="1"/>
              <a:t>anggaran</a:t>
            </a:r>
            <a:r>
              <a:rPr lang="en-US" dirty="0"/>
              <a:t>, </a:t>
            </a:r>
            <a:r>
              <a:rPr lang="en-US" dirty="0" err="1"/>
              <a:t>jadwal</a:t>
            </a:r>
            <a:r>
              <a:rPr lang="en-US" dirty="0"/>
              <a:t>, </a:t>
            </a:r>
            <a:r>
              <a:rPr lang="en-US" dirty="0" err="1"/>
              <a:t>mutu</a:t>
            </a:r>
            <a:r>
              <a:rPr lang="en-US" dirty="0"/>
              <a:t>) </a:t>
            </a:r>
            <a:r>
              <a:rPr lang="en-US" dirty="0" err="1"/>
              <a:t>jelas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bermacam-macam</a:t>
            </a:r>
            <a:r>
              <a:rPr lang="en-US" dirty="0"/>
              <a:t>, 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219200"/>
          </a:xfrm>
        </p:spPr>
        <p:txBody>
          <a:bodyPr lIns="90488" tIns="44450" rIns="90488" bIns="44450">
            <a:normAutofit/>
          </a:bodyPr>
          <a:lstStyle/>
          <a:p>
            <a:pPr algn="l" eaLnBrk="1" hangingPunct="1"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Beberapa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Atribut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Proyek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aseline="30000" dirty="0"/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839200" cy="48006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600" dirty="0" err="1"/>
              <a:t>Bersifat</a:t>
            </a:r>
            <a:r>
              <a:rPr lang="en-US" sz="2600" dirty="0"/>
              <a:t> </a:t>
            </a:r>
            <a:r>
              <a:rPr lang="en-US" sz="2600" dirty="0" err="1"/>
              <a:t>saling</a:t>
            </a:r>
            <a:r>
              <a:rPr lang="en-US" sz="2600" dirty="0"/>
              <a:t> </a:t>
            </a:r>
            <a:r>
              <a:rPr lang="en-US" sz="2600" dirty="0" err="1"/>
              <a:t>ketergantungan</a:t>
            </a:r>
            <a:r>
              <a:rPr lang="en-US" sz="2600" dirty="0"/>
              <a:t> (</a:t>
            </a:r>
            <a:r>
              <a:rPr lang="en-US" sz="2600" dirty="0" err="1"/>
              <a:t>interdefendencies</a:t>
            </a:r>
            <a:r>
              <a:rPr lang="en-US" sz="2600" dirty="0"/>
              <a:t>)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melibatkan</a:t>
            </a:r>
            <a:r>
              <a:rPr lang="en-US" sz="2600" dirty="0"/>
              <a:t> </a:t>
            </a:r>
            <a:r>
              <a:rPr lang="en-US" sz="2600" dirty="0" err="1"/>
              <a:t>banyak</a:t>
            </a:r>
            <a:r>
              <a:rPr lang="en-US" sz="2600" dirty="0"/>
              <a:t> unit </a:t>
            </a:r>
            <a:r>
              <a:rPr lang="en-US" sz="2600" dirty="0" err="1"/>
              <a:t>organisasi</a:t>
            </a:r>
            <a:r>
              <a:rPr lang="en-US" sz="2600" dirty="0"/>
              <a:t>.</a:t>
            </a:r>
          </a:p>
          <a:p>
            <a:pPr eaLnBrk="1" hangingPunct="1">
              <a:defRPr/>
            </a:pPr>
            <a:r>
              <a:rPr lang="en-US" sz="2600" dirty="0" err="1"/>
              <a:t>Hubungan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unit lain di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Organisasi</a:t>
            </a:r>
            <a:r>
              <a:rPr lang="en-US" sz="2600" dirty="0"/>
              <a:t>        (</a:t>
            </a:r>
            <a:r>
              <a:rPr lang="en-US" sz="2600" dirty="0" err="1"/>
              <a:t>pemasaran</a:t>
            </a:r>
            <a:r>
              <a:rPr lang="en-US" sz="2600" dirty="0"/>
              <a:t>, </a:t>
            </a:r>
            <a:r>
              <a:rPr lang="en-US" sz="2600" dirty="0" err="1"/>
              <a:t>keuangan,personalia</a:t>
            </a:r>
            <a:r>
              <a:rPr lang="en-US" sz="2600" dirty="0"/>
              <a:t>, </a:t>
            </a:r>
            <a:r>
              <a:rPr lang="en-US" sz="2600" dirty="0" err="1"/>
              <a:t>logistik</a:t>
            </a:r>
            <a:r>
              <a:rPr lang="en-US" sz="2600" dirty="0"/>
              <a:t>, engineering, </a:t>
            </a:r>
            <a:r>
              <a:rPr lang="en-US" sz="2600" dirty="0" err="1"/>
              <a:t>produksi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lain-lain)</a:t>
            </a:r>
          </a:p>
          <a:p>
            <a:pPr eaLnBrk="1" hangingPunct="1">
              <a:defRPr/>
            </a:pPr>
            <a:r>
              <a:rPr lang="en-US" sz="2600" dirty="0" err="1"/>
              <a:t>Hubungan</a:t>
            </a:r>
            <a:r>
              <a:rPr lang="en-US" sz="2600" dirty="0"/>
              <a:t>  </a:t>
            </a:r>
            <a:r>
              <a:rPr lang="en-US" sz="2600" dirty="0" err="1"/>
              <a:t>dengan</a:t>
            </a:r>
            <a:r>
              <a:rPr lang="en-US" sz="2600" dirty="0"/>
              <a:t> unit lain di </a:t>
            </a:r>
            <a:r>
              <a:rPr lang="en-US" sz="2600" dirty="0" err="1"/>
              <a:t>luar</a:t>
            </a:r>
            <a:r>
              <a:rPr lang="en-US" sz="2600" dirty="0"/>
              <a:t>  </a:t>
            </a:r>
            <a:r>
              <a:rPr lang="en-US" sz="2600" dirty="0" err="1"/>
              <a:t>Organisasi</a:t>
            </a:r>
            <a:r>
              <a:rPr lang="en-US" sz="2600" dirty="0"/>
              <a:t>           (</a:t>
            </a:r>
            <a:r>
              <a:rPr lang="en-US" sz="2600" dirty="0" err="1"/>
              <a:t>kontraktor</a:t>
            </a:r>
            <a:r>
              <a:rPr lang="en-US" sz="2600" dirty="0"/>
              <a:t>, sub </a:t>
            </a:r>
            <a:r>
              <a:rPr lang="en-US" sz="2600" dirty="0" err="1"/>
              <a:t>kontraktor</a:t>
            </a:r>
            <a:r>
              <a:rPr lang="en-US" sz="2600" dirty="0"/>
              <a:t>, </a:t>
            </a:r>
            <a:r>
              <a:rPr lang="en-US" sz="2600" dirty="0" err="1"/>
              <a:t>rekanan</a:t>
            </a:r>
            <a:r>
              <a:rPr lang="en-US" sz="2600" dirty="0"/>
              <a:t>, </a:t>
            </a:r>
            <a:r>
              <a:rPr lang="en-US" sz="2600" dirty="0" err="1"/>
              <a:t>konsultan</a:t>
            </a:r>
            <a:r>
              <a:rPr lang="en-US" sz="2600" dirty="0"/>
              <a:t>, </a:t>
            </a:r>
            <a:r>
              <a:rPr lang="en-US" sz="2600" dirty="0" err="1"/>
              <a:t>pemerintah</a:t>
            </a:r>
            <a:r>
              <a:rPr lang="en-US" sz="2600" dirty="0"/>
              <a:t> dan </a:t>
            </a:r>
            <a:r>
              <a:rPr lang="en-US" sz="2600" dirty="0" err="1"/>
              <a:t>penyandang</a:t>
            </a:r>
            <a:r>
              <a:rPr lang="en-US" sz="2600" dirty="0"/>
              <a:t> dana)</a:t>
            </a:r>
            <a:endParaRPr lang="en-US" sz="26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1184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78D0F0A7-EF79-4F3A-B618-F48A76C8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7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Pada </a:t>
            </a:r>
            <a:r>
              <a:rPr lang="en-US" altLang="en-US" sz="2800" dirty="0" err="1"/>
              <a:t>akhir</a:t>
            </a:r>
            <a:r>
              <a:rPr lang="en-US" altLang="en-US" sz="2800" dirty="0"/>
              <a:t> pertemuan1 : Introduction, </a:t>
            </a:r>
            <a:r>
              <a:rPr lang="en-US" altLang="en-US" sz="2800" dirty="0" err="1"/>
              <a:t>diharapkan</a:t>
            </a:r>
            <a:r>
              <a:rPr lang="en-US" altLang="en-US" sz="2800" dirty="0"/>
              <a:t> :</a:t>
            </a:r>
          </a:p>
          <a:p>
            <a:pPr lvl="0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 </a:t>
            </a:r>
          </a:p>
          <a:p>
            <a:pPr lvl="0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  <a:p>
            <a:pPr algn="ctr">
              <a:buNone/>
            </a:pPr>
            <a:endParaRPr lang="en-US" altLang="en-US" sz="2800" dirty="0"/>
          </a:p>
        </p:txBody>
      </p:sp>
      <p:sp>
        <p:nvSpPr>
          <p:cNvPr id="53251" name="Title 1">
            <a:extLst>
              <a:ext uri="{FF2B5EF4-FFF2-40B4-BE49-F238E27FC236}">
                <a16:creationId xmlns:a16="http://schemas.microsoft.com/office/drawing/2014/main" id="{FC89424B-DACE-4575-B2C9-40BBC5F7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447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b="1" dirty="0"/>
              <a:t>SASARAN MATERI PERKULIAHAN</a:t>
            </a:r>
          </a:p>
        </p:txBody>
      </p:sp>
    </p:spTree>
    <p:extLst>
      <p:ext uri="{BB962C8B-B14F-4D97-AF65-F5344CB8AC3E}">
        <p14:creationId xmlns:p14="http://schemas.microsoft.com/office/powerpoint/2010/main" val="24825135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086600" cy="98689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PMO (PROJECT MANAGEMENT OFFICE) </a:t>
            </a:r>
            <a:endParaRPr lang="en-GB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4260" y="1828800"/>
            <a:ext cx="8364940" cy="3810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Struktur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yang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menyusun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 proses </a:t>
            </a:r>
            <a:r>
              <a:rPr lang="en-US" sz="1800" dirty="0" err="1"/>
              <a:t>operasi</a:t>
            </a:r>
            <a:r>
              <a:rPr lang="en-US" sz="1800" dirty="0"/>
              <a:t>, </a:t>
            </a:r>
            <a:r>
              <a:rPr lang="en-US" sz="1800" dirty="0" err="1"/>
              <a:t>metodologi</a:t>
            </a:r>
            <a:r>
              <a:rPr lang="en-US" sz="1800" dirty="0"/>
              <a:t>, tool &amp; </a:t>
            </a: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memfasilitasi</a:t>
            </a:r>
            <a:r>
              <a:rPr lang="en-US" sz="1800" dirty="0"/>
              <a:t> sharing </a:t>
            </a:r>
            <a:r>
              <a:rPr lang="en-US" sz="1800" dirty="0" err="1"/>
              <a:t>penggunaan</a:t>
            </a:r>
            <a:r>
              <a:rPr lang="en-US" sz="1800" dirty="0"/>
              <a:t>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Tipe</a:t>
            </a:r>
            <a:r>
              <a:rPr lang="en-US" sz="1800" dirty="0"/>
              <a:t> PMO 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Supportive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Controlling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Directive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PMO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kewenangan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keberlangsungan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proyek</a:t>
            </a:r>
            <a:r>
              <a:rPr lang="en-US" sz="1800" dirty="0"/>
              <a:t>, </a:t>
            </a:r>
            <a:r>
              <a:rPr lang="en-US" sz="1800" dirty="0" err="1"/>
              <a:t>merekomendasikan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menghentikan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tindakan-tindakan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 yang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rangka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tujuan-tujuan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0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57950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utama</a:t>
            </a:r>
            <a:r>
              <a:rPr lang="en-US" sz="3200" dirty="0"/>
              <a:t> </a:t>
            </a:r>
            <a:r>
              <a:rPr lang="en-US" sz="3200" dirty="0" err="1"/>
              <a:t>pmo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21" y="1521628"/>
            <a:ext cx="8115300" cy="4024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Memanage</a:t>
            </a:r>
            <a:r>
              <a:rPr lang="en-US" sz="2000" dirty="0"/>
              <a:t> sharing resources </a:t>
            </a:r>
            <a:r>
              <a:rPr lang="en-US" sz="2000" dirty="0" err="1"/>
              <a:t>diantara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yang </a:t>
            </a:r>
            <a:r>
              <a:rPr lang="en-US" sz="2000" dirty="0" err="1"/>
              <a:t>dikelolanya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Mengidentifikasi</a:t>
            </a:r>
            <a:r>
              <a:rPr lang="en-US" sz="2000" dirty="0"/>
              <a:t>,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metodologi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best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Coaching, mentoring &amp;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Monitoring </a:t>
            </a:r>
            <a:r>
              <a:rPr lang="en-US" sz="2000" dirty="0" err="1"/>
              <a:t>kesesuaian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standar-standar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, </a:t>
            </a:r>
            <a:r>
              <a:rPr lang="en-US" sz="2000" dirty="0" err="1"/>
              <a:t>kebijakan</a:t>
            </a:r>
            <a:r>
              <a:rPr lang="en-US" sz="2000" dirty="0"/>
              <a:t>, </a:t>
            </a: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template audit </a:t>
            </a:r>
            <a:r>
              <a:rPr lang="en-US" sz="2000" dirty="0" err="1"/>
              <a:t>proyek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Mengembangkan</a:t>
            </a:r>
            <a:r>
              <a:rPr lang="en-US" sz="2000" dirty="0"/>
              <a:t> &amp;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kebijakan-kebijakan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, </a:t>
            </a:r>
            <a:r>
              <a:rPr lang="en-US" sz="2000" dirty="0" err="1"/>
              <a:t>prosedur</a:t>
            </a:r>
            <a:r>
              <a:rPr lang="en-US" sz="2000" dirty="0"/>
              <a:t>, template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dokumen-dokumen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Koordinasi</a:t>
            </a:r>
            <a:r>
              <a:rPr lang="en-US" sz="2000" dirty="0"/>
              <a:t> </a:t>
            </a:r>
            <a:r>
              <a:rPr lang="en-US" sz="2000" dirty="0" err="1"/>
              <a:t>komunikasi</a:t>
            </a:r>
            <a:r>
              <a:rPr lang="en-US" sz="2000" dirty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398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33400"/>
            <a:ext cx="8115300" cy="1293028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/>
              <a:t>Perbedaan</a:t>
            </a:r>
            <a:r>
              <a:rPr lang="en-US" sz="2800" dirty="0"/>
              <a:t> </a:t>
            </a:r>
            <a:r>
              <a:rPr lang="en-US" sz="2800" dirty="0" err="1"/>
              <a:t>manajer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&amp; </a:t>
            </a:r>
            <a:r>
              <a:rPr lang="en-US" sz="2800" dirty="0" err="1"/>
              <a:t>pmo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111035" cy="40213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focus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PMO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scope program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resources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, PMO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resources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scope, </a:t>
            </a:r>
            <a:r>
              <a:rPr lang="en-US" dirty="0" err="1"/>
              <a:t>jadwal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mutu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 PMO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, </a:t>
            </a:r>
            <a:r>
              <a:rPr lang="en-US" dirty="0" err="1"/>
              <a:t>metodologi</a:t>
            </a:r>
            <a:r>
              <a:rPr lang="en-US" dirty="0"/>
              <a:t>, </a:t>
            </a:r>
            <a:r>
              <a:rPr lang="en-US" dirty="0" err="1"/>
              <a:t>peluang</a:t>
            </a:r>
            <a:r>
              <a:rPr lang="en-US" dirty="0"/>
              <a:t>/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ketergantungan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level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39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4373"/>
            <a:ext cx="5562600" cy="1293028"/>
          </a:xfrm>
        </p:spPr>
        <p:txBody>
          <a:bodyPr/>
          <a:lstStyle/>
          <a:p>
            <a:pPr algn="l"/>
            <a:r>
              <a:rPr lang="en-US" sz="3200" dirty="0">
                <a:solidFill>
                  <a:prstClr val="black"/>
                </a:solidFill>
              </a:rPr>
              <a:t>Interpersonal skills project Manager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783693"/>
              </p:ext>
            </p:extLst>
          </p:nvPr>
        </p:nvGraphicFramePr>
        <p:xfrm>
          <a:off x="514350" y="2667000"/>
          <a:ext cx="8115300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9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Leadership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Team Building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Motivation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Communication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Influencing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Decision Making</a:t>
                      </a:r>
                    </a:p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Political and Cultural Awareness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Negotiation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Trust Building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Conflict Management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Coaching</a:t>
                      </a:r>
                    </a:p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0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C25B3CF-8A5A-4258-89CF-5C710F33C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/>
          <a:lstStyle/>
          <a:p>
            <a:pPr algn="ctr"/>
            <a:r>
              <a:rPr lang="en-US" altLang="en-US" sz="3600" dirty="0"/>
              <a:t>Interpersonal skills DOMAINS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99D1EAF-DDF4-48AF-AB42-E1538A3A6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Personal Competence: </a:t>
            </a:r>
            <a:r>
              <a:rPr lang="en-US" altLang="en-US" sz="2800" i="1" dirty="0"/>
              <a:t>these capabilities determine how we manage ourselves</a:t>
            </a:r>
          </a:p>
          <a:p>
            <a:pPr lvl="1" eaLnBrk="1" hangingPunct="1">
              <a:lnSpc>
                <a:spcPct val="90000"/>
              </a:lnSpc>
              <a:buFontTx/>
              <a:buChar char="o"/>
            </a:pPr>
            <a:r>
              <a:rPr lang="en-US" altLang="en-US" sz="2400" dirty="0"/>
              <a:t>Self-awareness</a:t>
            </a:r>
          </a:p>
          <a:p>
            <a:pPr lvl="1" eaLnBrk="1" hangingPunct="1">
              <a:lnSpc>
                <a:spcPct val="90000"/>
              </a:lnSpc>
              <a:buFontTx/>
              <a:buChar char="o"/>
            </a:pPr>
            <a:r>
              <a:rPr lang="en-US" altLang="en-US" sz="2400" dirty="0"/>
              <a:t>Self-management</a:t>
            </a:r>
            <a:endParaRPr lang="en-US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Social Competence</a:t>
            </a:r>
            <a:r>
              <a:rPr lang="en-US" altLang="en-US" sz="2800" b="1" dirty="0"/>
              <a:t>: </a:t>
            </a:r>
            <a:r>
              <a:rPr lang="en-US" altLang="en-US" sz="2800" i="1" dirty="0"/>
              <a:t>these capabilities determine how we manage our relationship</a:t>
            </a:r>
          </a:p>
          <a:p>
            <a:pPr lvl="1" eaLnBrk="1" hangingPunct="1">
              <a:lnSpc>
                <a:spcPct val="90000"/>
              </a:lnSpc>
              <a:buFontTx/>
              <a:buChar char="o"/>
            </a:pPr>
            <a:r>
              <a:rPr lang="en-US" altLang="en-US" sz="2400" dirty="0"/>
              <a:t>Social awareness</a:t>
            </a:r>
          </a:p>
          <a:p>
            <a:pPr lvl="1" eaLnBrk="1" hangingPunct="1">
              <a:lnSpc>
                <a:spcPct val="90000"/>
              </a:lnSpc>
              <a:buFontTx/>
              <a:buChar char="o"/>
            </a:pPr>
            <a:r>
              <a:rPr lang="en-US" altLang="en-US" sz="2400" dirty="0"/>
              <a:t>Relationship management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8F20973-57B3-4F97-811D-0AF757E1C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i-FI" altLang="en-US" sz="3600"/>
              <a:t>SELF AWARENESS</a:t>
            </a:r>
            <a:endParaRPr lang="en-US" altLang="en-US" sz="36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B75FE83-0C15-42CD-8D01-5CC985B7A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fi-FI" altLang="en-US"/>
          </a:p>
          <a:p>
            <a:pPr eaLnBrk="1" hangingPunct="1">
              <a:lnSpc>
                <a:spcPct val="90000"/>
              </a:lnSpc>
            </a:pPr>
            <a:r>
              <a:rPr lang="fi-FI" altLang="en-US"/>
              <a:t>Memahami emosi dirinya dan kekuatan serta kelemahannya</a:t>
            </a:r>
          </a:p>
          <a:p>
            <a:pPr eaLnBrk="1" hangingPunct="1">
              <a:lnSpc>
                <a:spcPct val="90000"/>
              </a:lnSpc>
            </a:pPr>
            <a:r>
              <a:rPr lang="fi-FI" altLang="en-US"/>
              <a:t>Menyadari nilai-nilai dan motif dirinya </a:t>
            </a:r>
          </a:p>
          <a:p>
            <a:pPr eaLnBrk="1" hangingPunct="1">
              <a:lnSpc>
                <a:spcPct val="90000"/>
              </a:lnSpc>
            </a:pPr>
            <a:r>
              <a:rPr lang="fi-FI" altLang="en-US"/>
              <a:t>Jujur dengan diri sendiri dan orang lain</a:t>
            </a:r>
          </a:p>
          <a:p>
            <a:pPr eaLnBrk="1" hangingPunct="1">
              <a:lnSpc>
                <a:spcPct val="90000"/>
              </a:lnSpc>
            </a:pPr>
            <a:r>
              <a:rPr lang="fi-FI" altLang="en-US"/>
              <a:t>Menyadari nilai-nilai yang dijunjungnya serta tujuan dan impian yang ingin diraih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272BD64-5176-4808-B306-9A257CEA2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/>
              <a:t>SELF AWARENESS </a:t>
            </a:r>
            <a:br>
              <a:rPr lang="en-US" altLang="en-US" sz="3600"/>
            </a:br>
            <a:r>
              <a:rPr lang="en-US" altLang="en-US" sz="3600"/>
              <a:t>COMPETENCIES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228117C-FBB0-45B0-8BE9-6B6A754D0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sv-SE" altLang="en-US" sz="2800" b="1" i="1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sv-SE" altLang="en-US" sz="2800" b="1" i="1"/>
              <a:t>Kesadaran emosi. </a:t>
            </a:r>
            <a:r>
              <a:rPr lang="sv-SE" altLang="en-US" sz="2800"/>
              <a:t>mengenali emosi diri sendiri dan efeknya terhadap orang lain dan lingkungan</a:t>
            </a:r>
            <a:endParaRPr lang="sv-SE" altLang="en-US" sz="2800" b="1" i="1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sv-SE" altLang="en-US" sz="2800" b="1" i="1"/>
              <a:t>Penilaian diri secara tepat </a:t>
            </a:r>
            <a:r>
              <a:rPr lang="sv-SE" altLang="en-US" sz="2800"/>
              <a:t>Mengetahui kekuatan dan batas-batas dirinya</a:t>
            </a:r>
            <a:endParaRPr lang="sv-SE" altLang="en-US" sz="2800" b="1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sv-SE" altLang="en-US" sz="2800" b="1" i="1"/>
              <a:t>Kepercayaan diri: </a:t>
            </a:r>
            <a:r>
              <a:rPr lang="sv-SE" altLang="en-US" sz="2800"/>
              <a:t>Keyakinan tentang harga diri dan kemampuan sendiri</a:t>
            </a:r>
            <a:endParaRPr lang="en-US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A433513-12D2-426F-B4F7-09BD08FAA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sv-SE" altLang="en-US" sz="3600"/>
              <a:t>SELF-MANAGEMENT</a:t>
            </a:r>
            <a:endParaRPr lang="en-US" altLang="en-US" sz="36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A6034F9-BF49-42DF-A523-47F854A9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en-US" sz="2800"/>
              <a:t>Self management adalah kemampuan untuk menghindari diri dari penguasaan emosi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800"/>
              <a:t>Pimpinan tidak boleh terjebak oleh kekuasaan emosi negatif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800"/>
              <a:t>Pemimpin yang menguasai self management mampu menularkan semangat dan optimisrne kepada kelompoknya.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800"/>
              <a:t>Self management sangat penting untuk bersaing dalam situasi dan lingkungan yang tidak jelas.</a:t>
            </a:r>
            <a:endParaRPr lang="en-US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62998B7-222E-4882-B73B-3E830D7BD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/>
              <a:t>SELF MANAGEMENT COMPETENCIES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BB7AB9D-FE3E-42F3-A66E-D4C749A5A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en-US" sz="2400" i="1"/>
              <a:t>Pengendalian diri: </a:t>
            </a:r>
            <a:r>
              <a:rPr lang="en-US" altLang="en-US" sz="2400"/>
              <a:t>mengelola emosi-emosi dan desakan-desakan hati yang merusak.</a:t>
            </a:r>
            <a:endParaRPr lang="en-US" altLang="en-US" sz="2400" i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en-US" sz="2400" i="1"/>
              <a:t>Transparan: </a:t>
            </a:r>
            <a:r>
              <a:rPr lang="en-US" altLang="en-US" sz="2400"/>
              <a:t>melihara norma kejujuran dan integritas serta dapat dipercaya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4"/>
            </a:pPr>
            <a:r>
              <a:rPr lang="sv-SE" altLang="en-US" sz="2400" i="1"/>
              <a:t>Adaptabilitas: </a:t>
            </a:r>
            <a:r>
              <a:rPr lang="sv-SE" altLang="en-US" sz="2400"/>
              <a:t>Keluwesan dalam menghadapi perubahan</a:t>
            </a:r>
            <a:r>
              <a:rPr lang="en-US" altLang="en-US" sz="2400"/>
              <a:t> 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en-US" sz="2400" i="1"/>
              <a:t>Dorongan berprestasi:</a:t>
            </a:r>
            <a:r>
              <a:rPr lang="en-US" altLang="en-US" sz="2400"/>
              <a:t> dorongan untuk menjadi lebih baik atau memenuhi standar keberhasilan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en-US" sz="2400" i="1"/>
              <a:t>Inisiatif: </a:t>
            </a:r>
            <a:r>
              <a:rPr lang="en-US" altLang="en-US" sz="2400"/>
              <a:t>Kesiapan untuk memanfaatkan kesempatan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4"/>
            </a:pPr>
            <a:r>
              <a:rPr lang="sv-SE" altLang="en-US" sz="2400" i="1"/>
              <a:t>Optimisme: </a:t>
            </a:r>
            <a:r>
              <a:rPr lang="sv-SE" altLang="en-US" sz="2400"/>
              <a:t>Kegigihan dalam memperjuangkan sasaran kendati ada halangan dan kegagalan</a:t>
            </a: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001BAC7-A860-4BE8-9AD3-0562F37F9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/>
              <a:t>SOCIAL AWARENES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0C1EFA-F9B0-4BE6-B1C0-7DF58A287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i-FI" altLang="en-US"/>
          </a:p>
          <a:p>
            <a:pPr eaLnBrk="1" hangingPunct="1"/>
            <a:r>
              <a:rPr lang="fi-FI" altLang="en-US"/>
              <a:t>Kepekaan sosial adalah kemampuan untuk berempati</a:t>
            </a:r>
          </a:p>
          <a:p>
            <a:pPr eaLnBrk="1" hangingPunct="1"/>
            <a:r>
              <a:rPr lang="fi-FI" altLang="en-US"/>
              <a:t>Pemimpin yang berempati dapat memberikan tanggapan dan melakukan tindakan yang tepat yang membangkitkan semangat resonan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 lIns="90488" tIns="44450" rIns="90488" bIns="44450">
            <a:normAutofit fontScale="90000"/>
          </a:bodyPr>
          <a:lstStyle/>
          <a:p>
            <a:pPr algn="l" eaLnBrk="1" hangingPunct="1">
              <a:defRPr/>
            </a:pPr>
            <a:r>
              <a:rPr lang="en-US" sz="4000" dirty="0"/>
              <a:t>DEFINISI PROYEK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sz="2800"/>
              <a:t>   Menurut” Project Manajement Institute”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sz="2800"/>
              <a:t>    </a:t>
            </a:r>
            <a:r>
              <a:rPr lang="en-US" sz="3600"/>
              <a:t>Proyek adalah kegiatan yang dilakukan untuk menghasilkan barang/jasa yang spesifik  dalam jangka waktu tertentu, dengan alokasi sumber daya tertentu dan  kriteria tertentu</a:t>
            </a:r>
          </a:p>
        </p:txBody>
      </p:sp>
    </p:spTree>
    <p:extLst>
      <p:ext uri="{BB962C8B-B14F-4D97-AF65-F5344CB8AC3E}">
        <p14:creationId xmlns:p14="http://schemas.microsoft.com/office/powerpoint/2010/main" val="848657562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9492732-EACE-4F1F-8830-53AC8BF7E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/>
              <a:t>SOCIAL AWARENES COMPETENCIES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FB3D6B8-2559-45B9-8533-97CD9A88E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altLang="en-US" sz="280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10"/>
            </a:pPr>
            <a:r>
              <a:rPr lang="sv-SE" altLang="en-US" sz="2800"/>
              <a:t>Empati: merasakan dan memahami perasaan orang lain dan menaruh minat terhadap perasaan tersebut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10"/>
            </a:pPr>
            <a:r>
              <a:rPr lang="sv-SE" altLang="en-US" sz="2800"/>
              <a:t>Organizational awareness: mampu membaca arus-arus emosi, peta pengambil keputusan dan politik dalam organisasi.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10"/>
            </a:pPr>
            <a:r>
              <a:rPr lang="sv-SE" altLang="en-US" sz="2800"/>
              <a:t>Service: menghargai dan memenuhi kebutuhan bawahan, klien dan pelanggan</a:t>
            </a:r>
            <a:endParaRPr lang="en-US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F6BBBA-5A68-4860-AD68-E397F5F21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sv-SE" altLang="en-US" sz="3600"/>
              <a:t>RELATIONSHIP MANAGEMENT</a:t>
            </a:r>
            <a:endParaRPr lang="en-US" altLang="en-US" sz="36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4DF106A-590F-4ECC-B2F8-701B48110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sv-SE" altLang="en-US"/>
          </a:p>
          <a:p>
            <a:pPr eaLnBrk="1" hangingPunct="1"/>
            <a:r>
              <a:rPr lang="sv-SE" altLang="en-US"/>
              <a:t>Hubungan dengan orang lain harus didasari dengan ketulusan dan kejujuran</a:t>
            </a:r>
          </a:p>
          <a:p>
            <a:pPr eaLnBrk="1" hangingPunct="1"/>
            <a:r>
              <a:rPr lang="sv-SE" altLang="en-US"/>
              <a:t>Relationship management berkaitan dengan kemampuan untuk mempengaruhi, manajemen konflik, dan kerjasama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6BEEA5C-75B7-4FAD-AFED-1EDBCBDEE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600"/>
              <a:t>RELATIONSHIP MANAGEMENT COMPETENCIES</a:t>
            </a:r>
            <a:br>
              <a:rPr lang="en-US" altLang="en-US" sz="4000" b="1" i="1"/>
            </a:br>
            <a:endParaRPr lang="en-US" altLang="en-US" sz="4000" b="1" i="1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C802838-EEC5-412B-9603-CE2760A12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13"/>
            </a:pPr>
            <a:r>
              <a:rPr lang="en-US" altLang="en-US" sz="2200" b="1" i="1"/>
              <a:t>Inspirational leadership: </a:t>
            </a:r>
            <a:r>
              <a:rPr lang="en-US" altLang="en-US" sz="2200"/>
              <a:t>membangkitkan inspirasi dan memandu kelompok dan orang lain dengan visi yang menarik</a:t>
            </a:r>
            <a:endParaRPr lang="en-US" altLang="en-US" sz="2200" b="1" i="1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13"/>
            </a:pPr>
            <a:r>
              <a:rPr lang="en-US" altLang="en-US" sz="2200" b="1" i="1"/>
              <a:t>Influence: </a:t>
            </a:r>
            <a:r>
              <a:rPr lang="en-US" altLang="en-US" sz="2200"/>
              <a:t>memiliki taktik-taktik untuk melakukan persuasi</a:t>
            </a:r>
            <a:endParaRPr lang="sv-SE" altLang="en-US" sz="2200" b="1" i="1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13"/>
            </a:pPr>
            <a:r>
              <a:rPr lang="sv-SE" altLang="en-US" sz="2200" b="1" i="1"/>
              <a:t> Developing others: </a:t>
            </a:r>
            <a:r>
              <a:rPr lang="sv-SE" altLang="en-US" sz="2200"/>
              <a:t>merasakan kebutuhan perkembangan orang lain dan berusaha menumbuhkan kemampuan mereka</a:t>
            </a:r>
            <a:endParaRPr lang="sv-SE" altLang="en-US" sz="2200" b="1" i="1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13"/>
            </a:pPr>
            <a:r>
              <a:rPr lang="sv-SE" altLang="en-US" sz="2200" b="1" i="1"/>
              <a:t>Change catalyst: </a:t>
            </a:r>
            <a:r>
              <a:rPr lang="sv-SE" altLang="en-US" sz="2200"/>
              <a:t>memulai dan mengelola perubahan</a:t>
            </a:r>
            <a:endParaRPr lang="sv-SE" altLang="en-US" sz="2200" b="1" i="1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13"/>
            </a:pPr>
            <a:r>
              <a:rPr lang="sv-SE" altLang="en-US" sz="2200" b="1" i="1"/>
              <a:t>Conflict Management: </a:t>
            </a:r>
            <a:r>
              <a:rPr lang="sv-SE" altLang="en-US" sz="2200"/>
              <a:t>negosiasi dan pemecahan silang pendapat</a:t>
            </a:r>
            <a:endParaRPr lang="sv-SE" altLang="en-US" sz="2200" b="1" i="1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13"/>
            </a:pPr>
            <a:r>
              <a:rPr lang="sv-SE" altLang="en-US" sz="2200" b="1" i="1"/>
              <a:t>Building bonds: </a:t>
            </a:r>
            <a:r>
              <a:rPr lang="sv-SE" altLang="en-US" sz="2200"/>
              <a:t>mengembangkan hubungan</a:t>
            </a:r>
            <a:endParaRPr lang="sv-SE" altLang="en-US" sz="2200" b="1" i="1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13"/>
            </a:pPr>
            <a:r>
              <a:rPr lang="sv-SE" altLang="en-US" sz="2200" b="1" i="1"/>
              <a:t>Koloborasi dan Kooperasi: </a:t>
            </a:r>
            <a:r>
              <a:rPr lang="sv-SE" altLang="en-US" sz="2200"/>
              <a:t>kerja sama dengan orang lain demi tujuan bersama</a:t>
            </a:r>
            <a:endParaRPr lang="en-US" altLang="en-US"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5734050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PENGEMBANGAN </a:t>
            </a:r>
          </a:p>
          <a:p>
            <a:pPr marL="0" indent="0" algn="ctr">
              <a:buNone/>
            </a:pPr>
            <a:r>
              <a:rPr lang="en-US" sz="3200" cap="all" dirty="0">
                <a:solidFill>
                  <a:prstClr val="black"/>
                </a:solidFill>
                <a:ea typeface="+mj-ea"/>
                <a:cs typeface="+mj-cs"/>
              </a:rPr>
              <a:t>Interpersonal skills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(</a:t>
            </a:r>
            <a:r>
              <a:rPr lang="en-US" sz="3600" dirty="0" err="1"/>
              <a:t>Kepribadian</a:t>
            </a:r>
            <a:r>
              <a:rPr lang="en-US" sz="3600" dirty="0"/>
              <a:t> Yang </a:t>
            </a:r>
            <a:r>
              <a:rPr lang="en-US" sz="3600" dirty="0" err="1"/>
              <a:t>Efektif</a:t>
            </a:r>
            <a:r>
              <a:rPr lang="en-US" sz="3600" dirty="0"/>
              <a:t>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9640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4373"/>
            <a:ext cx="8020050" cy="1293028"/>
          </a:xfrm>
        </p:spPr>
        <p:txBody>
          <a:bodyPr/>
          <a:lstStyle/>
          <a:p>
            <a:pPr algn="l" eaLnBrk="1" hangingPunct="1"/>
            <a:r>
              <a:rPr lang="id-ID" sz="3200" b="1" dirty="0">
                <a:cs typeface="Times New Roman" panose="02020603050405020304" pitchFamily="18" charset="0"/>
              </a:rPr>
              <a:t>EVALUASI KEP</a:t>
            </a:r>
            <a:r>
              <a:rPr lang="en-US" sz="3200" b="1" dirty="0" err="1">
                <a:cs typeface="Times New Roman" panose="02020603050405020304" pitchFamily="18" charset="0"/>
              </a:rPr>
              <a:t>ribadian</a:t>
            </a:r>
            <a:r>
              <a:rPr lang="id-ID" sz="3200" b="1" dirty="0">
                <a:cs typeface="Times New Roman" panose="02020603050405020304" pitchFamily="18" charset="0"/>
              </a:rPr>
              <a:t> SAAT INI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sv-SE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Memeriksa diri riil dimulai dari daftar bakat-bakat dan gairah kita—atau diri kita yang  sebenarnya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sv-SE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Cara yang paling jelas adalah menerima umpan balik dari orang-orang di sekitar kita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sv-SE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negatif maupun positif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sv-SE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Penggunaan kuesioner dengan format 360 derajat (menyeluruh), yang diberikan kepada atasan, rekan kerja, dan bawahan akan memberikan gambaran diri yang lebih utuh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35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4373"/>
            <a:ext cx="7943850" cy="1293028"/>
          </a:xfrm>
        </p:spPr>
        <p:txBody>
          <a:bodyPr/>
          <a:lstStyle/>
          <a:p>
            <a:pPr algn="l" eaLnBrk="1" hangingPunct="1"/>
            <a:r>
              <a:rPr lang="id-ID" sz="3200" b="1" dirty="0">
                <a:cs typeface="Times New Roman" panose="02020603050405020304" pitchFamily="18" charset="0"/>
              </a:rPr>
              <a:t>EVALUASI KEP</a:t>
            </a:r>
            <a:r>
              <a:rPr lang="en-US" sz="3200" b="1" dirty="0" err="1">
                <a:cs typeface="Times New Roman" panose="02020603050405020304" pitchFamily="18" charset="0"/>
              </a:rPr>
              <a:t>ribadian</a:t>
            </a:r>
            <a:r>
              <a:rPr lang="id-ID" sz="3200" b="1" dirty="0">
                <a:cs typeface="Times New Roman" panose="02020603050405020304" pitchFamily="18" charset="0"/>
              </a:rPr>
              <a:t> SAAT INI</a:t>
            </a:r>
            <a:endParaRPr lang="en-US" sz="32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sv-SE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sv-SE" dirty="0">
                <a:solidFill>
                  <a:srgbClr val="000000"/>
                </a:solidFill>
                <a:cs typeface="Times New Roman" panose="02020603050405020304" pitchFamily="18" charset="0"/>
              </a:rPr>
              <a:t>Atas dasar informasi / umpan balik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sv-SE" dirty="0">
                <a:solidFill>
                  <a:srgbClr val="000000"/>
                </a:solidFill>
                <a:cs typeface="Times New Roman" panose="02020603050405020304" pitchFamily="18" charset="0"/>
              </a:rPr>
              <a:t>yang kita terima, kita perlu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sv-SE" dirty="0">
                <a:solidFill>
                  <a:srgbClr val="000000"/>
                </a:solidFill>
                <a:cs typeface="Times New Roman" panose="02020603050405020304" pitchFamily="18" charset="0"/>
              </a:rPr>
              <a:t>mengembangkan pemahaman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sv-SE" dirty="0">
                <a:solidFill>
                  <a:srgbClr val="000000"/>
                </a:solidFill>
                <a:cs typeface="Times New Roman" panose="02020603050405020304" pitchFamily="18" charset="0"/>
              </a:rPr>
              <a:t>tentang kekuatan dan kesenjangan kepribadian kita,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sv-SE" dirty="0">
                <a:solidFill>
                  <a:srgbClr val="000000"/>
                </a:solidFill>
                <a:cs typeface="Times New Roman" panose="02020603050405020304" pitchFamily="18" charset="0"/>
              </a:rPr>
              <a:t>perbedaan atau kesamaan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sv-SE" dirty="0">
                <a:solidFill>
                  <a:srgbClr val="000000"/>
                </a:solidFill>
                <a:cs typeface="Times New Roman" panose="02020603050405020304" pitchFamily="18" charset="0"/>
              </a:rPr>
              <a:t>antara diri ideal dengan diri riil.</a:t>
            </a:r>
            <a:endParaRPr lang="en-US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764373"/>
            <a:ext cx="5353050" cy="1293028"/>
          </a:xfrm>
        </p:spPr>
        <p:txBody>
          <a:bodyPr/>
          <a:lstStyle/>
          <a:p>
            <a:pPr algn="ctr" eaLnBrk="1" hangingPunct="1"/>
            <a:r>
              <a:rPr lang="sv-SE" sz="3600" dirty="0"/>
              <a:t>AGENDA PENGEMBANGAN DIRI</a:t>
            </a:r>
            <a:endParaRPr lang="en-US" sz="3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/>
          </a:p>
          <a:p>
            <a:pPr eaLnBrk="1" hangingPunct="1"/>
            <a:endParaRPr lang="id-ID"/>
          </a:p>
          <a:p>
            <a:pPr eaLnBrk="1" hangingPunct="1"/>
            <a:r>
              <a:rPr lang="sv-SE"/>
              <a:t>Menetapkan Kekuatan dan Kesenjangan</a:t>
            </a:r>
          </a:p>
          <a:p>
            <a:pPr eaLnBrk="1" hangingPunct="1"/>
            <a:r>
              <a:rPr lang="sv-SE"/>
              <a:t>Mengembangkan agenda pengembangan diri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 eaLnBrk="1" hangingPunct="1"/>
            <a:b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 Agenda Pengembangan diri</a:t>
            </a:r>
            <a:b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b="1" dirty="0">
                <a:cs typeface="Times New Roman" panose="02020603050405020304" pitchFamily="18" charset="0"/>
              </a:rPr>
              <a:t> </a:t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sv-SE" sz="2800">
                <a:solidFill>
                  <a:srgbClr val="000000"/>
                </a:solidFill>
                <a:cs typeface="Times New Roman" panose="02020603050405020304" pitchFamily="18" charset="0"/>
              </a:rPr>
              <a:t>Beberapa hal penting tentang p</a:t>
            </a:r>
            <a:r>
              <a:rPr lang="sv-SE" sz="2800">
                <a:cs typeface="Times New Roman" panose="02020603050405020304" pitchFamily="18" charset="0"/>
              </a:rPr>
              <a:t>engembangan agenda pengembangan diri : 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fi-FI" sz="2400">
                <a:solidFill>
                  <a:srgbClr val="000000"/>
                </a:solidFill>
                <a:cs typeface="Times New Roman" panose="02020603050405020304" pitchFamily="18" charset="0"/>
              </a:rPr>
              <a:t>Tujuan harus berlandaskan pada kekuatan kita, bukan kelemahannya.</a:t>
            </a:r>
            <a:endParaRPr lang="en-US" sz="2400"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fi-FI" sz="2400">
                <a:solidFill>
                  <a:srgbClr val="000000"/>
                </a:solidFill>
                <a:cs typeface="Times New Roman" panose="02020603050405020304" pitchFamily="18" charset="0"/>
              </a:rPr>
              <a:t>Tujuan harus dimiliki oleh kita—bukan tujuan yang dipaksakan oleh orang lain</a:t>
            </a:r>
            <a:r>
              <a:rPr lang="en-US" sz="2400"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fi-FI" sz="2400">
                <a:solidFill>
                  <a:srgbClr val="000000"/>
                </a:solidFill>
                <a:cs typeface="Times New Roman" panose="02020603050405020304" pitchFamily="18" charset="0"/>
              </a:rPr>
              <a:t>Rencana harus fleksibel</a:t>
            </a:r>
            <a:r>
              <a:rPr lang="en-US" sz="2400"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fi-FI" sz="2400">
                <a:solidFill>
                  <a:srgbClr val="000000"/>
                </a:solidFill>
                <a:cs typeface="Times New Roman" panose="02020603050405020304" pitchFamily="18" charset="0"/>
              </a:rPr>
              <a:t>Rencana harus layak</a:t>
            </a:r>
            <a:r>
              <a:rPr lang="en-US" sz="2400"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sv-SE" sz="2400">
                <a:solidFill>
                  <a:srgbClr val="000000"/>
                </a:solidFill>
                <a:cs typeface="Times New Roman" panose="02020603050405020304" pitchFamily="18" charset="0"/>
              </a:rPr>
              <a:t>Rencana harus cocok dengan gaya pembelajaran kita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sv-SE" sz="2400">
                <a:solidFill>
                  <a:srgbClr val="000000"/>
                </a:solidFill>
                <a:cs typeface="Times New Roman" panose="02020603050405020304" pitchFamily="18" charset="0"/>
              </a:rPr>
              <a:t>Rencana harus mencakup semua kesenjangan yang muncul di dalam penilaian</a:t>
            </a:r>
            <a:r>
              <a:rPr lang="en-US" sz="2400"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3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4373"/>
            <a:ext cx="8020050" cy="1293028"/>
          </a:xfrm>
        </p:spPr>
        <p:txBody>
          <a:bodyPr/>
          <a:lstStyle/>
          <a:p>
            <a:pPr algn="l" eaLnBrk="1" hangingPunct="1"/>
            <a:r>
              <a:rPr lang="en-US" sz="3200" dirty="0" err="1">
                <a:cs typeface="Times New Roman" panose="02020603050405020304" pitchFamily="18" charset="0"/>
              </a:rPr>
              <a:t>Mempraktekkan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pola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 err="1">
                <a:cs typeface="Times New Roman" panose="02020603050405020304" pitchFamily="18" charset="0"/>
              </a:rPr>
              <a:t>kepribadian</a:t>
            </a:r>
            <a:r>
              <a:rPr lang="en-US" sz="3200" dirty="0"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cs typeface="Times New Roman" panose="02020603050405020304" pitchFamily="18" charset="0"/>
              </a:rPr>
              <a:t>baru</a:t>
            </a:r>
            <a:r>
              <a:rPr lang="en-US" dirty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v-SE" dirty="0">
                <a:solidFill>
                  <a:srgbClr val="000000"/>
                </a:solidFill>
                <a:cs typeface="Times New Roman" panose="02020603050405020304" pitchFamily="18" charset="0"/>
              </a:rPr>
              <a:t>Kita harus melakukan tiga hal: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v-SE" dirty="0">
                <a:solidFill>
                  <a:srgbClr val="000000"/>
                </a:solidFill>
                <a:cs typeface="Times New Roman" panose="02020603050405020304" pitchFamily="18" charset="0"/>
              </a:rPr>
              <a:t>Mengangkat kebiasaan buruk ke kesadaran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v-SE" dirty="0">
                <a:solidFill>
                  <a:srgbClr val="000000"/>
                </a:solidFill>
                <a:cs typeface="Times New Roman" panose="02020603050405020304" pitchFamily="18" charset="0"/>
              </a:rPr>
              <a:t>Dengan sadar melatih cara yang lebih baik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v-SE" dirty="0">
                <a:solidFill>
                  <a:srgbClr val="000000"/>
                </a:solidFill>
                <a:cs typeface="Times New Roman" panose="02020603050405020304" pitchFamily="18" charset="0"/>
              </a:rPr>
              <a:t>Mengulang perilaku baru setiap kali kesempatan muncul sampai kebiasaan baru ini menjadi kebiasaan otomatis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>
            <a:normAutofit/>
          </a:bodyPr>
          <a:lstStyle/>
          <a:p>
            <a:pPr algn="l" eaLnBrk="1" hangingPunct="1"/>
            <a:br>
              <a:rPr lang="sv-SE" sz="3600" dirty="0"/>
            </a:br>
            <a:r>
              <a:rPr lang="sv-SE" sz="3600" dirty="0"/>
              <a:t>MEMPRAKTEKKAN PERUBAHAN</a:t>
            </a:r>
            <a:endParaRPr lang="en-US" sz="36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1268413" eaLnBrk="1" hangingPunct="1">
              <a:buFont typeface="Wingdings" panose="05000000000000000000" pitchFamily="2" charset="2"/>
              <a:buNone/>
            </a:pPr>
            <a:endParaRPr lang="sv-SE" dirty="0"/>
          </a:p>
          <a:p>
            <a:pPr indent="1268413" eaLnBrk="1" hangingPunct="1">
              <a:buFont typeface="Wingdings" panose="05000000000000000000" pitchFamily="2" charset="2"/>
              <a:buNone/>
            </a:pPr>
            <a:r>
              <a:rPr lang="sv-SE" dirty="0"/>
              <a:t>• I hear, I forget</a:t>
            </a:r>
            <a:endParaRPr lang="en-US" dirty="0"/>
          </a:p>
          <a:p>
            <a:pPr indent="1268413" eaLnBrk="1" hangingPunct="1">
              <a:buFont typeface="Wingdings" panose="05000000000000000000" pitchFamily="2" charset="2"/>
              <a:buNone/>
            </a:pPr>
            <a:r>
              <a:rPr lang="en-US" dirty="0"/>
              <a:t>• I see, I understand</a:t>
            </a:r>
          </a:p>
          <a:p>
            <a:pPr indent="1268413" eaLnBrk="1" hangingPunct="1">
              <a:buFont typeface="Wingdings" panose="05000000000000000000" pitchFamily="2" charset="2"/>
              <a:buNone/>
            </a:pPr>
            <a:r>
              <a:rPr lang="en-US" dirty="0"/>
              <a:t>• I do, I remember</a:t>
            </a:r>
          </a:p>
          <a:p>
            <a:pPr indent="1268413" eaLnBrk="1" hangingPunct="1">
              <a:buFont typeface="Wingdings" panose="05000000000000000000" pitchFamily="2" charset="2"/>
              <a:buNone/>
            </a:pPr>
            <a:r>
              <a:rPr lang="en-US" dirty="0"/>
              <a:t>• I practice, I master</a:t>
            </a:r>
          </a:p>
        </p:txBody>
      </p:sp>
    </p:spTree>
    <p:extLst>
      <p:ext uri="{BB962C8B-B14F-4D97-AF65-F5344CB8AC3E}">
        <p14:creationId xmlns:p14="http://schemas.microsoft.com/office/powerpoint/2010/main" val="3911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73723"/>
            <a:ext cx="8115300" cy="1283678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pROJECT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/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Pengembangan</a:t>
            </a:r>
            <a:r>
              <a:rPr lang="en-US" dirty="0"/>
              <a:t> Usaha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Konstruksi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Implementasi</a:t>
            </a:r>
            <a:r>
              <a:rPr lang="en-US" dirty="0"/>
              <a:t> / </a:t>
            </a:r>
            <a:r>
              <a:rPr lang="en-US" dirty="0" err="1"/>
              <a:t>Perbaikan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Prosedur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488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73723"/>
            <a:ext cx="8115300" cy="128367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portfolio, program dan project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057401"/>
            <a:ext cx="8115300" cy="41612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Portofolio</a:t>
            </a:r>
            <a:r>
              <a:rPr lang="en-US" dirty="0"/>
              <a:t> :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 : </a:t>
            </a:r>
            <a:r>
              <a:rPr lang="en-US" dirty="0" err="1"/>
              <a:t>laba</a:t>
            </a:r>
            <a:r>
              <a:rPr lang="en-US" dirty="0"/>
              <a:t>, </a:t>
            </a:r>
            <a:r>
              <a:rPr lang="en-US" dirty="0" err="1"/>
              <a:t>penjualan</a:t>
            </a:r>
            <a:r>
              <a:rPr lang="en-US" dirty="0"/>
              <a:t> dan market share</a:t>
            </a:r>
          </a:p>
          <a:p>
            <a:pPr marL="179388" indent="0">
              <a:buNone/>
            </a:pP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&amp;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Direksi</a:t>
            </a:r>
            <a:r>
              <a:rPr lang="en-US" dirty="0"/>
              <a:t> Perusahaan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 : Kumpulan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sejenis</a:t>
            </a:r>
            <a:r>
              <a:rPr lang="en-US" dirty="0"/>
              <a:t> yang </a:t>
            </a:r>
            <a:r>
              <a:rPr lang="en-US" dirty="0" err="1"/>
              <a:t>dikelola</a:t>
            </a:r>
            <a:r>
              <a:rPr lang="en-US" dirty="0"/>
              <a:t> oleh  </a:t>
            </a:r>
            <a:r>
              <a:rPr lang="en-US" dirty="0" err="1"/>
              <a:t>pejabat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level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Direksi</a:t>
            </a:r>
            <a:r>
              <a:rPr lang="en-US" dirty="0"/>
              <a:t> (Senior Leader)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Direksi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;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dan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dikelola</a:t>
            </a:r>
            <a:r>
              <a:rPr lang="en-US" dirty="0"/>
              <a:t> oleh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pejabat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level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Direksi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Senior Leader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7206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5810250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portofolio</a:t>
            </a:r>
            <a:r>
              <a:rPr lang="en-US" sz="3200" dirty="0"/>
              <a:t>, program </a:t>
            </a:r>
            <a:r>
              <a:rPr lang="en-US" sz="3200" dirty="0" err="1"/>
              <a:t>dan</a:t>
            </a:r>
            <a:r>
              <a:rPr lang="en-US" sz="3200" dirty="0"/>
              <a:t> project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Perusahan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,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startegis</a:t>
            </a:r>
            <a:r>
              <a:rPr lang="en-US" dirty="0"/>
              <a:t> : </a:t>
            </a:r>
            <a:r>
              <a:rPr lang="en-US" dirty="0" err="1"/>
              <a:t>maksimasi</a:t>
            </a:r>
            <a:r>
              <a:rPr lang="en-US" dirty="0"/>
              <a:t> ROI (Return On Investment)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proyek-proyek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oil &amp; gas, power, water, roads, rail, dan airports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Proyek-proyek</a:t>
            </a:r>
            <a:r>
              <a:rPr lang="en-US" dirty="0"/>
              <a:t> </a:t>
            </a:r>
            <a:r>
              <a:rPr lang="en-US" dirty="0" err="1"/>
              <a:t>sejenis</a:t>
            </a:r>
            <a:r>
              <a:rPr lang="en-US" dirty="0"/>
              <a:t> </a:t>
            </a:r>
            <a:r>
              <a:rPr lang="en-US" dirty="0" err="1"/>
              <a:t>dikelompokan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program. Power Program, Water Program, </a:t>
            </a:r>
            <a:r>
              <a:rPr lang="en-US" dirty="0" err="1"/>
              <a:t>dst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5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943850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Hubungan</a:t>
            </a:r>
            <a:r>
              <a:rPr lang="en-US" sz="3200" dirty="0"/>
              <a:t> portfolio, </a:t>
            </a:r>
            <a:br>
              <a:rPr lang="en-US" sz="3200" dirty="0"/>
            </a:br>
            <a:r>
              <a:rPr lang="en-US" sz="3200" dirty="0"/>
              <a:t>program </a:t>
            </a:r>
            <a:r>
              <a:rPr lang="en-US" sz="3200" dirty="0" err="1"/>
              <a:t>dan</a:t>
            </a:r>
            <a:r>
              <a:rPr lang="en-US" sz="3200" dirty="0"/>
              <a:t> project</a:t>
            </a:r>
            <a:endParaRPr lang="en-GB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43400" y="3200400"/>
            <a:ext cx="0" cy="1752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4076700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43300" y="2474128"/>
            <a:ext cx="16002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3551261" y="5069672"/>
            <a:ext cx="1600200" cy="609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Proyek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5372100" y="3771900"/>
            <a:ext cx="1600200" cy="609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1714500" y="3771900"/>
            <a:ext cx="1600200" cy="609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Portfolio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14600" y="277892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14600" y="2778928"/>
            <a:ext cx="0" cy="87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257800" y="277892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172200" y="2778928"/>
            <a:ext cx="0" cy="87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27110" y="525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527110" y="44958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257800" y="525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172200" y="44958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884238"/>
          </a:xfrm>
        </p:spPr>
        <p:txBody>
          <a:bodyPr lIns="90488" tIns="44450" rIns="90488" bIns="44450"/>
          <a:lstStyle/>
          <a:p>
            <a:pPr algn="l" eaLnBrk="1" hangingPunct="1">
              <a:defRPr/>
            </a:pPr>
            <a:r>
              <a:rPr lang="en-US" sz="4000" b="1" dirty="0" err="1"/>
              <a:t>Manajemen</a:t>
            </a:r>
            <a:r>
              <a:rPr lang="en-US" sz="4000" b="1" dirty="0"/>
              <a:t> </a:t>
            </a:r>
            <a:r>
              <a:rPr lang="en-US" sz="4000" b="1" dirty="0" err="1"/>
              <a:t>Proyek</a:t>
            </a:r>
            <a:r>
              <a:rPr lang="en-US" sz="4000" b="1" dirty="0"/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8" tIns="44450" rIns="90488" bIns="44450"/>
          <a:lstStyle/>
          <a:p>
            <a:pPr marL="282575" indent="0" eaLnBrk="1" hangingPunct="1">
              <a:lnSpc>
                <a:spcPct val="90000"/>
              </a:lnSpc>
              <a:buFontTx/>
              <a:buNone/>
              <a:tabLst>
                <a:tab pos="798513" algn="l"/>
              </a:tabLst>
              <a:defRPr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</a:p>
          <a:p>
            <a:pPr marL="282575" indent="0" eaLnBrk="1" hangingPunct="1">
              <a:lnSpc>
                <a:spcPct val="90000"/>
              </a:lnSpc>
              <a:buFontTx/>
              <a:buChar char="-"/>
              <a:tabLst>
                <a:tab pos="798513" algn="l"/>
              </a:tabLst>
              <a:defRPr/>
            </a:pP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(Planning),</a:t>
            </a:r>
          </a:p>
          <a:p>
            <a:pPr marL="282575" indent="0" eaLnBrk="1" hangingPunct="1">
              <a:lnSpc>
                <a:spcPct val="90000"/>
              </a:lnSpc>
              <a:buFontTx/>
              <a:buChar char="-"/>
              <a:tabLst>
                <a:tab pos="798513" algn="l"/>
              </a:tabLst>
              <a:defRPr/>
            </a:pPr>
            <a:r>
              <a:rPr lang="en-US" dirty="0"/>
              <a:t> </a:t>
            </a:r>
            <a:r>
              <a:rPr lang="en-US" dirty="0" err="1"/>
              <a:t>mengorganisir</a:t>
            </a:r>
            <a:r>
              <a:rPr lang="en-US" dirty="0"/>
              <a:t> (organizing),</a:t>
            </a:r>
          </a:p>
          <a:p>
            <a:pPr marL="282575" indent="0" eaLnBrk="1" hangingPunct="1">
              <a:lnSpc>
                <a:spcPct val="90000"/>
              </a:lnSpc>
              <a:buFontTx/>
              <a:buChar char="-"/>
              <a:tabLst>
                <a:tab pos="798513" algn="l"/>
              </a:tabLst>
              <a:defRPr/>
            </a:pPr>
            <a:r>
              <a:rPr lang="en-US" dirty="0"/>
              <a:t> </a:t>
            </a:r>
            <a:r>
              <a:rPr lang="en-US" dirty="0" err="1"/>
              <a:t>memimpin</a:t>
            </a:r>
            <a:r>
              <a:rPr lang="en-US" dirty="0"/>
              <a:t> (leading), </a:t>
            </a:r>
            <a:r>
              <a:rPr lang="en-US" dirty="0" err="1"/>
              <a:t>dan</a:t>
            </a:r>
            <a:endParaRPr lang="en-US" dirty="0"/>
          </a:p>
          <a:p>
            <a:pPr marL="282575" indent="0" eaLnBrk="1" hangingPunct="1">
              <a:lnSpc>
                <a:spcPct val="90000"/>
              </a:lnSpc>
              <a:buFontTx/>
              <a:buChar char="-"/>
              <a:tabLst>
                <a:tab pos="798513" algn="l"/>
              </a:tabLst>
              <a:defRPr/>
            </a:pP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(controlling), </a:t>
            </a:r>
          </a:p>
          <a:p>
            <a:pPr marL="282575" indent="0" eaLnBrk="1" hangingPunct="1">
              <a:lnSpc>
                <a:spcPct val="90000"/>
              </a:lnSpc>
              <a:buNone/>
              <a:tabLst>
                <a:tab pos="798513" algn="l"/>
              </a:tabLst>
              <a:defRPr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(goal)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</a:p>
          <a:p>
            <a:pPr marL="282575" indent="0" eaLnBrk="1" hangingPunct="1">
              <a:lnSpc>
                <a:spcPct val="90000"/>
              </a:lnSpc>
              <a:buFontTx/>
              <a:buNone/>
              <a:tabLst>
                <a:tab pos="798513" algn="l"/>
              </a:tabLst>
              <a:defRPr/>
            </a:pPr>
            <a:endParaRPr lang="id-ID" sz="2800" dirty="0"/>
          </a:p>
          <a:p>
            <a:pPr marL="282575" indent="0" eaLnBrk="1" hangingPunct="1">
              <a:lnSpc>
                <a:spcPct val="90000"/>
              </a:lnSpc>
              <a:buFontTx/>
              <a:buNone/>
              <a:tabLst>
                <a:tab pos="798513" algn="l"/>
              </a:tabLs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4495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229600" cy="838200"/>
          </a:xfrm>
        </p:spPr>
        <p:txBody>
          <a:bodyPr lIns="90488" tIns="44450" rIns="90488" bIns="44450">
            <a:normAutofit/>
          </a:bodyPr>
          <a:lstStyle/>
          <a:p>
            <a:pPr algn="l" eaLnBrk="1" hangingPunct="1">
              <a:defRPr/>
            </a:pPr>
            <a:r>
              <a:rPr lang="en-US" sz="3200" b="1" dirty="0"/>
              <a:t>DEFINISI </a:t>
            </a:r>
            <a:r>
              <a:rPr lang="en-US" sz="3200" b="1" dirty="0" err="1"/>
              <a:t>Manajemen</a:t>
            </a:r>
            <a:r>
              <a:rPr lang="en-US" sz="3200" b="1" dirty="0"/>
              <a:t> </a:t>
            </a:r>
            <a:r>
              <a:rPr lang="en-US" sz="3200" b="1" dirty="0" err="1"/>
              <a:t>Proyek</a:t>
            </a:r>
            <a:r>
              <a:rPr lang="en-US" sz="3200" b="1" dirty="0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8229600" cy="3886200"/>
          </a:xfrm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endParaRPr lang="id-ID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id-ID" dirty="0"/>
              <a:t>  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proses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pengorganisasian</a:t>
            </a:r>
            <a:r>
              <a:rPr lang="en-US" dirty="0"/>
              <a:t>, </a:t>
            </a:r>
            <a:r>
              <a:rPr lang="en-US" dirty="0" err="1"/>
              <a:t>pelaksanaan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target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terbatas</a:t>
            </a:r>
            <a:r>
              <a:rPr lang="en-US" dirty="0"/>
              <a:t>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657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theme/theme1.xml><?xml version="1.0" encoding="utf-8"?>
<a:theme xmlns:a="http://schemas.openxmlformats.org/drawingml/2006/main" name="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1_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default FRI.thmx</Template>
  <TotalTime>1391</TotalTime>
  <Words>1423</Words>
  <Application>Microsoft Office PowerPoint</Application>
  <PresentationFormat>On-screen Show (4:3)</PresentationFormat>
  <Paragraphs>216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AvantGarde Bk BT</vt:lpstr>
      <vt:lpstr>Calibri</vt:lpstr>
      <vt:lpstr>Century Gothic</vt:lpstr>
      <vt:lpstr>Times New Roman</vt:lpstr>
      <vt:lpstr>Verdana</vt:lpstr>
      <vt:lpstr>Wingdings</vt:lpstr>
      <vt:lpstr>slide default FRI</vt:lpstr>
      <vt:lpstr>1_slide default FRI</vt:lpstr>
      <vt:lpstr>Visio</vt:lpstr>
      <vt:lpstr>Project management</vt:lpstr>
      <vt:lpstr>SASARAN MATERI PERKULIAHAN</vt:lpstr>
      <vt:lpstr>DEFINISI PROYEK  </vt:lpstr>
      <vt:lpstr>CoNTOH pROJECT</vt:lpstr>
      <vt:lpstr>portfolio, program dan project</vt:lpstr>
      <vt:lpstr>Contoh portofolio, program dan project</vt:lpstr>
      <vt:lpstr>Hubungan portfolio,  program dan project</vt:lpstr>
      <vt:lpstr>Manajemen Proyek </vt:lpstr>
      <vt:lpstr>DEFINISI Manajemen Proyek </vt:lpstr>
      <vt:lpstr>SASARAN manajemen PROYEK</vt:lpstr>
      <vt:lpstr>Trade Of antar Sasaran</vt:lpstr>
      <vt:lpstr>PERBANDINGAN MANAJEMEN PORTFOLIO, MANAJEMEN PROGRAM &amp; MANAJEMEN PROYEK</vt:lpstr>
      <vt:lpstr>PowerPoint Presentation</vt:lpstr>
      <vt:lpstr>PowerPoint Presentation</vt:lpstr>
      <vt:lpstr>Manajemen Proyek</vt:lpstr>
      <vt:lpstr>Mengapa Diperlukan  Manajemen Proyek?</vt:lpstr>
      <vt:lpstr>Beberapa Atribut Proyek (1)</vt:lpstr>
      <vt:lpstr>Beberapa Atribut Proyek (2)</vt:lpstr>
      <vt:lpstr>Beberapa Atribut Proyek (3)</vt:lpstr>
      <vt:lpstr>PMO (PROJECT MANAGEMENT OFFICE) </vt:lpstr>
      <vt:lpstr>Fungsi utama pmo</vt:lpstr>
      <vt:lpstr>Perbedaan manajer proyek &amp; pmo</vt:lpstr>
      <vt:lpstr>Interpersonal skills project Manager</vt:lpstr>
      <vt:lpstr>Interpersonal skills DOMAINS</vt:lpstr>
      <vt:lpstr>SELF AWARENESS</vt:lpstr>
      <vt:lpstr>SELF AWARENESS  COMPETENCIES</vt:lpstr>
      <vt:lpstr>SELF-MANAGEMENT</vt:lpstr>
      <vt:lpstr>SELF MANAGEMENT COMPETENCIES</vt:lpstr>
      <vt:lpstr>SOCIAL AWARENES</vt:lpstr>
      <vt:lpstr>SOCIAL AWARENES COMPETENCIES</vt:lpstr>
      <vt:lpstr>RELATIONSHIP MANAGEMENT</vt:lpstr>
      <vt:lpstr>RELATIONSHIP MANAGEMENT COMPETENCIES </vt:lpstr>
      <vt:lpstr> </vt:lpstr>
      <vt:lpstr>EVALUASI KEPribadian SAAT INI</vt:lpstr>
      <vt:lpstr>EVALUASI KEPribadian SAAT INI</vt:lpstr>
      <vt:lpstr>AGENDA PENGEMBANGAN DIRI</vt:lpstr>
      <vt:lpstr>  Mengembangkan Agenda Pengembangan diri   </vt:lpstr>
      <vt:lpstr>Mempraktekkan pola  kepribadian yang baru </vt:lpstr>
      <vt:lpstr> MEMPRAKTEKKAN PERUBAHAN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TEKNIK</dc:title>
  <dc:creator>lenovo</dc:creator>
  <cp:lastModifiedBy>Dinisa</cp:lastModifiedBy>
  <cp:revision>124</cp:revision>
  <dcterms:created xsi:type="dcterms:W3CDTF">2014-03-05T18:05:44Z</dcterms:created>
  <dcterms:modified xsi:type="dcterms:W3CDTF">2020-09-04T01:49:55Z</dcterms:modified>
</cp:coreProperties>
</file>