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3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90" r:id="rId2"/>
    <p:sldMasterId id="2147483723" r:id="rId3"/>
    <p:sldMasterId id="2147483738" r:id="rId4"/>
  </p:sldMasterIdLst>
  <p:notesMasterIdLst>
    <p:notesMasterId r:id="rId64"/>
  </p:notesMasterIdLst>
  <p:sldIdLst>
    <p:sldId id="257" r:id="rId5"/>
    <p:sldId id="374" r:id="rId6"/>
    <p:sldId id="328" r:id="rId7"/>
    <p:sldId id="357" r:id="rId8"/>
    <p:sldId id="358" r:id="rId9"/>
    <p:sldId id="360" r:id="rId10"/>
    <p:sldId id="361" r:id="rId11"/>
    <p:sldId id="330" r:id="rId12"/>
    <p:sldId id="363" r:id="rId13"/>
    <p:sldId id="333" r:id="rId14"/>
    <p:sldId id="365" r:id="rId15"/>
    <p:sldId id="366" r:id="rId16"/>
    <p:sldId id="367" r:id="rId17"/>
    <p:sldId id="429" r:id="rId18"/>
    <p:sldId id="430" r:id="rId19"/>
    <p:sldId id="369" r:id="rId20"/>
    <p:sldId id="334" r:id="rId21"/>
    <p:sldId id="335" r:id="rId22"/>
    <p:sldId id="372" r:id="rId23"/>
    <p:sldId id="337" r:id="rId24"/>
    <p:sldId id="432" r:id="rId25"/>
    <p:sldId id="433" r:id="rId26"/>
    <p:sldId id="370" r:id="rId27"/>
    <p:sldId id="377" r:id="rId28"/>
    <p:sldId id="378" r:id="rId29"/>
    <p:sldId id="399" r:id="rId30"/>
    <p:sldId id="379" r:id="rId31"/>
    <p:sldId id="421" r:id="rId32"/>
    <p:sldId id="423" r:id="rId33"/>
    <p:sldId id="424" r:id="rId34"/>
    <p:sldId id="425" r:id="rId35"/>
    <p:sldId id="427" r:id="rId36"/>
    <p:sldId id="401" r:id="rId37"/>
    <p:sldId id="402" r:id="rId38"/>
    <p:sldId id="403" r:id="rId39"/>
    <p:sldId id="381" r:id="rId40"/>
    <p:sldId id="441" r:id="rId41"/>
    <p:sldId id="442" r:id="rId42"/>
    <p:sldId id="388" r:id="rId43"/>
    <p:sldId id="389" r:id="rId44"/>
    <p:sldId id="420" r:id="rId45"/>
    <p:sldId id="418" r:id="rId46"/>
    <p:sldId id="419" r:id="rId47"/>
    <p:sldId id="392" r:id="rId48"/>
    <p:sldId id="404" r:id="rId49"/>
    <p:sldId id="414" r:id="rId50"/>
    <p:sldId id="437" r:id="rId51"/>
    <p:sldId id="406" r:id="rId52"/>
    <p:sldId id="417" r:id="rId53"/>
    <p:sldId id="416" r:id="rId54"/>
    <p:sldId id="407" r:id="rId55"/>
    <p:sldId id="408" r:id="rId56"/>
    <p:sldId id="409" r:id="rId57"/>
    <p:sldId id="387" r:id="rId58"/>
    <p:sldId id="435" r:id="rId59"/>
    <p:sldId id="382" r:id="rId60"/>
    <p:sldId id="383" r:id="rId61"/>
    <p:sldId id="438" r:id="rId62"/>
    <p:sldId id="440" r:id="rId6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99" autoAdjust="0"/>
    <p:restoredTop sz="94609" autoAdjust="0"/>
  </p:normalViewPr>
  <p:slideViewPr>
    <p:cSldViewPr>
      <p:cViewPr varScale="1">
        <p:scale>
          <a:sx n="65" d="100"/>
          <a:sy n="65" d="100"/>
        </p:scale>
        <p:origin x="123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4624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1042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slide" Target="slides/slide59.xml"/><Relationship Id="rId68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viewProps" Target="viewProps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E89CE0-C267-4E98-A1A8-53F9877CF700}" type="datetimeFigureOut">
              <a:rPr lang="en-GB" smtClean="0"/>
              <a:t>04/09/2020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26A4FC-D00D-4A8E-9D5F-E046473C54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82960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C5364CCE-BD06-4517-AA49-EAED1BCB95F6}" type="slidenum">
              <a:rPr lang="en-US" smtClean="0">
                <a:solidFill>
                  <a:srgbClr val="000000"/>
                </a:solidFill>
                <a:latin typeface="Arial" panose="020B0604020202020204" pitchFamily="34" charset="0"/>
              </a:rPr>
              <a:pPr/>
              <a:t>19</a:t>
            </a:fld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346575"/>
            <a:ext cx="5029200" cy="38481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25604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3813" y="798513"/>
            <a:ext cx="4271962" cy="3203575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36530339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4C65020-E295-430E-A805-41A75D79977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171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  <p:sp>
        <p:nvSpPr>
          <p:cNvPr id="7172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6</a:t>
            </a:r>
          </a:p>
        </p:txBody>
      </p:sp>
      <p:sp>
        <p:nvSpPr>
          <p:cNvPr id="7173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  <p:sp>
        <p:nvSpPr>
          <p:cNvPr id="7174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  <p:sp>
        <p:nvSpPr>
          <p:cNvPr id="7175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 cap="flat">
            <a:solidFill>
              <a:schemeClr val="tx1"/>
            </a:solidFill>
          </a:ln>
        </p:spPr>
      </p:sp>
      <p:sp>
        <p:nvSpPr>
          <p:cNvPr id="7176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4400" y="4344988"/>
            <a:ext cx="5029200" cy="3849687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3465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86388"/>
            <a:ext cx="9144000" cy="15716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1803405"/>
            <a:ext cx="70866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3632201"/>
            <a:ext cx="70866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1" y="4314328"/>
            <a:ext cx="2183130" cy="374642"/>
          </a:xfrm>
        </p:spPr>
        <p:txBody>
          <a:bodyPr/>
          <a:lstStyle/>
          <a:p>
            <a:fld id="{BD0F6BE9-BE48-4657-952A-B16F84D5263A}" type="datetimeFigureOut">
              <a:rPr lang="en-US" smtClean="0"/>
              <a:pPr/>
              <a:t>9/4/2020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28700" y="4323848"/>
            <a:ext cx="4800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9"/>
            <a:ext cx="2057400" cy="365125"/>
          </a:xfrm>
        </p:spPr>
        <p:txBody>
          <a:bodyPr/>
          <a:lstStyle/>
          <a:p>
            <a:fld id="{E8496D5B-C28B-4E3D-AE21-F2380B7605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33" y="4697363"/>
            <a:ext cx="8116526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1295" y="941442"/>
            <a:ext cx="811638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5516718"/>
            <a:ext cx="81153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F6BE9-BE48-4657-952A-B16F84D5263A}" type="datetimeFigureOut">
              <a:rPr lang="en-US" smtClean="0"/>
              <a:pPr/>
              <a:t>9/4/2020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96D5B-C28B-4E3D-AE21-F2380B7605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9144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753535"/>
            <a:ext cx="81153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350" y="3649135"/>
            <a:ext cx="7597887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860839" y="381003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BD0F6BE9-BE48-4657-952A-B16F84D5263A}" type="datetimeFigureOut">
              <a:rPr lang="en-US" smtClean="0"/>
              <a:pPr/>
              <a:t>9/4/2020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14351" y="379944"/>
            <a:ext cx="524361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46840" y="381003"/>
            <a:ext cx="482811" cy="365125"/>
          </a:xfrm>
        </p:spPr>
        <p:txBody>
          <a:bodyPr/>
          <a:lstStyle/>
          <a:p>
            <a:fld id="{E8496D5B-C28B-4E3D-AE21-F2380B7605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9144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365559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351" y="3959865"/>
            <a:ext cx="7613650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860839" y="381003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BD0F6BE9-BE48-4657-952A-B16F84D5263A}" type="datetimeFigureOut">
              <a:rPr lang="en-US" smtClean="0"/>
              <a:pPr/>
              <a:t>9/4/2020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14351" y="379944"/>
            <a:ext cx="524361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46840" y="381003"/>
            <a:ext cx="482811" cy="365125"/>
          </a:xfrm>
        </p:spPr>
        <p:txBody>
          <a:bodyPr/>
          <a:lstStyle/>
          <a:p>
            <a:fld id="{E8496D5B-C28B-4E3D-AE21-F2380B76059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57188" y="93345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38173" y="270129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9144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72" y="1124704"/>
            <a:ext cx="7609640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351" y="3648318"/>
            <a:ext cx="7608491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860839" y="378886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BD0F6BE9-BE48-4657-952A-B16F84D5263A}" type="datetimeFigureOut">
              <a:rPr lang="en-US" smtClean="0"/>
              <a:pPr/>
              <a:t>9/4/2020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14351" y="378886"/>
            <a:ext cx="524361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46840" y="381003"/>
            <a:ext cx="482811" cy="365125"/>
          </a:xfrm>
        </p:spPr>
        <p:txBody>
          <a:bodyPr/>
          <a:lstStyle/>
          <a:p>
            <a:fld id="{E8496D5B-C28B-4E3D-AE21-F2380B7605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2" y="762002"/>
            <a:ext cx="645794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14350" y="2202080"/>
            <a:ext cx="2592324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14349" y="2904565"/>
            <a:ext cx="2592324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76600" y="2201333"/>
            <a:ext cx="2592324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275144" y="2904067"/>
            <a:ext cx="2592324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038850" y="2192866"/>
            <a:ext cx="2592324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6038851" y="2904565"/>
            <a:ext cx="2592324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F6BE9-BE48-4657-952A-B16F84D5263A}" type="datetimeFigureOut">
              <a:rPr lang="en-US" smtClean="0"/>
              <a:pPr/>
              <a:t>9/4/2020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96D5B-C28B-4E3D-AE21-F2380B7605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45794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16464" y="4191003"/>
            <a:ext cx="2588687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16464" y="2362200"/>
            <a:ext cx="2588687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16464" y="4873767"/>
            <a:ext cx="2588687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80699" y="4191003"/>
            <a:ext cx="2586701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80697" y="2362200"/>
            <a:ext cx="258670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80700" y="4873766"/>
            <a:ext cx="2586701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037299" y="4191003"/>
            <a:ext cx="259235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037392" y="2362200"/>
            <a:ext cx="2585909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6037299" y="4873764"/>
            <a:ext cx="2589334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F6BE9-BE48-4657-952A-B16F84D5263A}" type="datetimeFigureOut">
              <a:rPr lang="en-US" smtClean="0"/>
              <a:pPr/>
              <a:t>9/4/2020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96D5B-C28B-4E3D-AE21-F2380B7605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2194562"/>
            <a:ext cx="81153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F6BE9-BE48-4657-952A-B16F84D5263A}" type="datetimeFigureOut">
              <a:rPr lang="en-US" smtClean="0"/>
              <a:pPr/>
              <a:t>9/4/2020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96D5B-C28B-4E3D-AE21-F2380B7605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9144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6600" y="745069"/>
            <a:ext cx="154305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1" y="745070"/>
            <a:ext cx="615315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60839" y="37994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BD0F6BE9-BE48-4657-952A-B16F84D5263A}" type="datetimeFigureOut">
              <a:rPr lang="en-US" smtClean="0"/>
              <a:pPr/>
              <a:t>9/4/2020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4351" y="381003"/>
            <a:ext cx="524361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46840" y="381003"/>
            <a:ext cx="482811" cy="365125"/>
          </a:xfrm>
        </p:spPr>
        <p:txBody>
          <a:bodyPr/>
          <a:lstStyle/>
          <a:p>
            <a:fld id="{E8496D5B-C28B-4E3D-AE21-F2380B7605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86388"/>
            <a:ext cx="9144000" cy="15716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1803405"/>
            <a:ext cx="70866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3632201"/>
            <a:ext cx="70866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1" y="4314328"/>
            <a:ext cx="2183130" cy="374642"/>
          </a:xfrm>
        </p:spPr>
        <p:txBody>
          <a:bodyPr/>
          <a:lstStyle/>
          <a:p>
            <a:fld id="{BD0F6BE9-BE48-4657-952A-B16F84D5263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9/4/2020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28700" y="4323848"/>
            <a:ext cx="4800600" cy="365125"/>
          </a:xfr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9"/>
            <a:ext cx="2057400" cy="365125"/>
          </a:xfrm>
        </p:spPr>
        <p:txBody>
          <a:bodyPr/>
          <a:lstStyle/>
          <a:p>
            <a:fld id="{E8496D5B-C28B-4E3D-AE21-F2380B76059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4758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F6BE9-BE48-4657-952A-B16F84D5263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9/4/2020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96D5B-C28B-4E3D-AE21-F2380B76059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7644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F6BE9-BE48-4657-952A-B16F84D5263A}" type="datetimeFigureOut">
              <a:rPr lang="en-US" smtClean="0"/>
              <a:pPr/>
              <a:t>9/4/2020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96D5B-C28B-4E3D-AE21-F2380B7605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9144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2" y="753536"/>
            <a:ext cx="81152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350" y="3641726"/>
            <a:ext cx="786765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60839" y="381003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BD0F6BE9-BE48-4657-952A-B16F84D5263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9/4/2020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4351" y="381004"/>
            <a:ext cx="5243619" cy="364065"/>
          </a:xfr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46840" y="381003"/>
            <a:ext cx="482811" cy="365125"/>
          </a:xfrm>
        </p:spPr>
        <p:txBody>
          <a:bodyPr/>
          <a:lstStyle/>
          <a:p>
            <a:fld id="{E8496D5B-C28B-4E3D-AE21-F2380B76059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149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0" y="2194562"/>
            <a:ext cx="40005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2194562"/>
            <a:ext cx="40005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F6BE9-BE48-4657-952A-B16F84D5263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9/4/2020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96D5B-C28B-4E3D-AE21-F2380B76059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0577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45795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8" y="2183802"/>
            <a:ext cx="3809993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2" y="3132669"/>
            <a:ext cx="3983831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2183802"/>
            <a:ext cx="382905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3132669"/>
            <a:ext cx="40005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F6BE9-BE48-4657-952A-B16F84D5263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9/4/2020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96D5B-C28B-4E3D-AE21-F2380B76059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5052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F6BE9-BE48-4657-952A-B16F84D5263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9/4/2020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96D5B-C28B-4E3D-AE21-F2380B76059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2901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F6BE9-BE48-4657-952A-B16F84D5263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9/4/2020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96D5B-C28B-4E3D-AE21-F2380B76059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5772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46686" y="746762"/>
            <a:ext cx="4882964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3124202"/>
            <a:ext cx="30861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F6BE9-BE48-4657-952A-B16F84D5263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9/4/2020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96D5B-C28B-4E3D-AE21-F2380B76059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8554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1524000"/>
            <a:ext cx="51549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95928" y="751244"/>
            <a:ext cx="273372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3124202"/>
            <a:ext cx="515493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F6BE9-BE48-4657-952A-B16F84D5263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9/4/2020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96D5B-C28B-4E3D-AE21-F2380B76059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85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33" y="4697363"/>
            <a:ext cx="8116526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1295" y="941442"/>
            <a:ext cx="811638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5516718"/>
            <a:ext cx="81153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F6BE9-BE48-4657-952A-B16F84D5263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9/4/2020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96D5B-C28B-4E3D-AE21-F2380B76059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5703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9144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753535"/>
            <a:ext cx="81153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350" y="3649135"/>
            <a:ext cx="7597887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860839" y="381003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BD0F6BE9-BE48-4657-952A-B16F84D5263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9/4/2020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14351" y="379944"/>
            <a:ext cx="5243619" cy="365125"/>
          </a:xfr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46840" y="381003"/>
            <a:ext cx="482811" cy="365125"/>
          </a:xfrm>
        </p:spPr>
        <p:txBody>
          <a:bodyPr/>
          <a:lstStyle/>
          <a:p>
            <a:fld id="{E8496D5B-C28B-4E3D-AE21-F2380B76059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8859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9144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365559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351" y="3959865"/>
            <a:ext cx="7613650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860839" y="381003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BD0F6BE9-BE48-4657-952A-B16F84D5263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9/4/2020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14351" y="379944"/>
            <a:ext cx="5243619" cy="365125"/>
          </a:xfr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46840" y="381003"/>
            <a:ext cx="482811" cy="365125"/>
          </a:xfrm>
        </p:spPr>
        <p:txBody>
          <a:bodyPr/>
          <a:lstStyle/>
          <a:p>
            <a:fld id="{E8496D5B-C28B-4E3D-AE21-F2380B76059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7188" y="93345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en-US" sz="8000" dirty="0">
                <a:solidFill>
                  <a:prstClr val="black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38173" y="270129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8000" dirty="0">
                <a:solidFill>
                  <a:prstClr val="black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67620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9144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2" y="753536"/>
            <a:ext cx="81152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350" y="3641726"/>
            <a:ext cx="786765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60839" y="381003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BD0F6BE9-BE48-4657-952A-B16F84D5263A}" type="datetimeFigureOut">
              <a:rPr lang="en-US" smtClean="0"/>
              <a:pPr/>
              <a:t>9/4/2020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4351" y="381004"/>
            <a:ext cx="5243619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46840" y="381003"/>
            <a:ext cx="482811" cy="365125"/>
          </a:xfrm>
        </p:spPr>
        <p:txBody>
          <a:bodyPr/>
          <a:lstStyle/>
          <a:p>
            <a:fld id="{E8496D5B-C28B-4E3D-AE21-F2380B7605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9144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72" y="1124704"/>
            <a:ext cx="7609640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351" y="3648318"/>
            <a:ext cx="7608491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860839" y="378886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BD0F6BE9-BE48-4657-952A-B16F84D5263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9/4/2020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14351" y="378886"/>
            <a:ext cx="5243619" cy="365125"/>
          </a:xfr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46840" y="381003"/>
            <a:ext cx="482811" cy="365125"/>
          </a:xfrm>
        </p:spPr>
        <p:txBody>
          <a:bodyPr/>
          <a:lstStyle/>
          <a:p>
            <a:fld id="{E8496D5B-C28B-4E3D-AE21-F2380B76059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0049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2" y="762002"/>
            <a:ext cx="645794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14350" y="2202080"/>
            <a:ext cx="2592324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14349" y="2904565"/>
            <a:ext cx="2592324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76600" y="2201333"/>
            <a:ext cx="2592324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275144" y="2904067"/>
            <a:ext cx="2592324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038850" y="2192866"/>
            <a:ext cx="2592324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6038851" y="2904565"/>
            <a:ext cx="2592324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F6BE9-BE48-4657-952A-B16F84D5263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9/4/2020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96D5B-C28B-4E3D-AE21-F2380B76059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8345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45794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16464" y="4191003"/>
            <a:ext cx="2588687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16464" y="2362200"/>
            <a:ext cx="2588687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16464" y="4873767"/>
            <a:ext cx="2588687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80699" y="4191003"/>
            <a:ext cx="2586701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80697" y="2362200"/>
            <a:ext cx="258670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80700" y="4873766"/>
            <a:ext cx="2586701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037299" y="4191003"/>
            <a:ext cx="259235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037392" y="2362200"/>
            <a:ext cx="2585909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6037299" y="4873764"/>
            <a:ext cx="2589334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F6BE9-BE48-4657-952A-B16F84D5263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9/4/2020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96D5B-C28B-4E3D-AE21-F2380B76059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2459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2194562"/>
            <a:ext cx="81153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F6BE9-BE48-4657-952A-B16F84D5263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9/4/2020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96D5B-C28B-4E3D-AE21-F2380B76059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17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9144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6600" y="745069"/>
            <a:ext cx="154305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1" y="745070"/>
            <a:ext cx="615315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60839" y="37994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BD0F6BE9-BE48-4657-952A-B16F84D5263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9/4/2020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4351" y="381003"/>
            <a:ext cx="5243619" cy="365125"/>
          </a:xfr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46840" y="381003"/>
            <a:ext cx="482811" cy="365125"/>
          </a:xfrm>
        </p:spPr>
        <p:txBody>
          <a:bodyPr/>
          <a:lstStyle/>
          <a:p>
            <a:fld id="{E8496D5B-C28B-4E3D-AE21-F2380B76059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0321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0825" cy="6851650"/>
            <a:chOff x="0" y="0"/>
            <a:chExt cx="5758" cy="4316"/>
          </a:xfrm>
        </p:grpSpPr>
        <p:sp>
          <p:nvSpPr>
            <p:cNvPr id="5" name="Freeform 3"/>
            <p:cNvSpPr>
              <a:spLocks/>
            </p:cNvSpPr>
            <p:nvPr/>
          </p:nvSpPr>
          <p:spPr bwMode="hidden">
            <a:xfrm>
              <a:off x="1812" y="2811"/>
              <a:ext cx="3946" cy="1505"/>
            </a:xfrm>
            <a:custGeom>
              <a:avLst/>
              <a:gdLst>
                <a:gd name="T0" fmla="*/ 149 w 3934"/>
                <a:gd name="T1" fmla="*/ 1505 h 1505"/>
                <a:gd name="T2" fmla="*/ 697 w 3934"/>
                <a:gd name="T3" fmla="*/ 1331 h 1505"/>
                <a:gd name="T4" fmla="*/ 1233 w 3934"/>
                <a:gd name="T5" fmla="*/ 1157 h 1505"/>
                <a:gd name="T6" fmla="*/ 1753 w 3934"/>
                <a:gd name="T7" fmla="*/ 977 h 1505"/>
                <a:gd name="T8" fmla="*/ 2253 w 3934"/>
                <a:gd name="T9" fmla="*/ 792 h 1505"/>
                <a:gd name="T10" fmla="*/ 2496 w 3934"/>
                <a:gd name="T11" fmla="*/ 696 h 1505"/>
                <a:gd name="T12" fmla="*/ 2730 w 3934"/>
                <a:gd name="T13" fmla="*/ 606 h 1505"/>
                <a:gd name="T14" fmla="*/ 2963 w 3934"/>
                <a:gd name="T15" fmla="*/ 510 h 1505"/>
                <a:gd name="T16" fmla="*/ 3189 w 3934"/>
                <a:gd name="T17" fmla="*/ 420 h 1505"/>
                <a:gd name="T18" fmla="*/ 3398 w 3934"/>
                <a:gd name="T19" fmla="*/ 324 h 1505"/>
                <a:gd name="T20" fmla="*/ 3606 w 3934"/>
                <a:gd name="T21" fmla="*/ 234 h 1505"/>
                <a:gd name="T22" fmla="*/ 3807 w 3934"/>
                <a:gd name="T23" fmla="*/ 138 h 1505"/>
                <a:gd name="T24" fmla="*/ 3994 w 3934"/>
                <a:gd name="T25" fmla="*/ 48 h 1505"/>
                <a:gd name="T26" fmla="*/ 3994 w 3934"/>
                <a:gd name="T27" fmla="*/ 0 h 1505"/>
                <a:gd name="T28" fmla="*/ 3800 w 3934"/>
                <a:gd name="T29" fmla="*/ 96 h 1505"/>
                <a:gd name="T30" fmla="*/ 3594 w 3934"/>
                <a:gd name="T31" fmla="*/ 192 h 1505"/>
                <a:gd name="T32" fmla="*/ 3380 w 3934"/>
                <a:gd name="T33" fmla="*/ 288 h 1505"/>
                <a:gd name="T34" fmla="*/ 3165 w 3934"/>
                <a:gd name="T35" fmla="*/ 384 h 1505"/>
                <a:gd name="T36" fmla="*/ 2933 w 3934"/>
                <a:gd name="T37" fmla="*/ 480 h 1505"/>
                <a:gd name="T38" fmla="*/ 2694 w 3934"/>
                <a:gd name="T39" fmla="*/ 576 h 1505"/>
                <a:gd name="T40" fmla="*/ 2444 w 3934"/>
                <a:gd name="T41" fmla="*/ 672 h 1505"/>
                <a:gd name="T42" fmla="*/ 2199 w 3934"/>
                <a:gd name="T43" fmla="*/ 768 h 1505"/>
                <a:gd name="T44" fmla="*/ 1937 w 3934"/>
                <a:gd name="T45" fmla="*/ 864 h 1505"/>
                <a:gd name="T46" fmla="*/ 1675 w 3934"/>
                <a:gd name="T47" fmla="*/ 960 h 1505"/>
                <a:gd name="T48" fmla="*/ 1127 w 3934"/>
                <a:gd name="T49" fmla="*/ 1145 h 1505"/>
                <a:gd name="T50" fmla="*/ 572 w 3934"/>
                <a:gd name="T51" fmla="*/ 1331 h 1505"/>
                <a:gd name="T52" fmla="*/ 0 w 3934"/>
                <a:gd name="T53" fmla="*/ 1505 h 1505"/>
                <a:gd name="T54" fmla="*/ 149 w 3934"/>
                <a:gd name="T55" fmla="*/ 1505 h 1505"/>
                <a:gd name="T56" fmla="*/ 149 w 3934"/>
                <a:gd name="T57" fmla="*/ 1505 h 150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3934" h="1505">
                  <a:moveTo>
                    <a:pt x="149" y="1505"/>
                  </a:moveTo>
                  <a:lnTo>
                    <a:pt x="687" y="1331"/>
                  </a:lnTo>
                  <a:lnTo>
                    <a:pt x="1213" y="1157"/>
                  </a:lnTo>
                  <a:lnTo>
                    <a:pt x="1728" y="977"/>
                  </a:lnTo>
                  <a:lnTo>
                    <a:pt x="2218" y="792"/>
                  </a:lnTo>
                  <a:lnTo>
                    <a:pt x="2457" y="696"/>
                  </a:lnTo>
                  <a:lnTo>
                    <a:pt x="2690" y="606"/>
                  </a:lnTo>
                  <a:lnTo>
                    <a:pt x="2918" y="510"/>
                  </a:lnTo>
                  <a:lnTo>
                    <a:pt x="3139" y="420"/>
                  </a:lnTo>
                  <a:lnTo>
                    <a:pt x="3348" y="324"/>
                  </a:lnTo>
                  <a:lnTo>
                    <a:pt x="3551" y="234"/>
                  </a:lnTo>
                  <a:lnTo>
                    <a:pt x="3749" y="138"/>
                  </a:lnTo>
                  <a:lnTo>
                    <a:pt x="3934" y="48"/>
                  </a:lnTo>
                  <a:lnTo>
                    <a:pt x="3934" y="0"/>
                  </a:lnTo>
                  <a:lnTo>
                    <a:pt x="3743" y="96"/>
                  </a:lnTo>
                  <a:lnTo>
                    <a:pt x="3539" y="192"/>
                  </a:lnTo>
                  <a:lnTo>
                    <a:pt x="3330" y="288"/>
                  </a:lnTo>
                  <a:lnTo>
                    <a:pt x="3115" y="384"/>
                  </a:lnTo>
                  <a:lnTo>
                    <a:pt x="2888" y="480"/>
                  </a:lnTo>
                  <a:lnTo>
                    <a:pt x="2654" y="576"/>
                  </a:lnTo>
                  <a:lnTo>
                    <a:pt x="2409" y="672"/>
                  </a:lnTo>
                  <a:lnTo>
                    <a:pt x="2164" y="768"/>
                  </a:lnTo>
                  <a:lnTo>
                    <a:pt x="1907" y="864"/>
                  </a:lnTo>
                  <a:lnTo>
                    <a:pt x="1650" y="960"/>
                  </a:lnTo>
                  <a:lnTo>
                    <a:pt x="1112" y="1145"/>
                  </a:lnTo>
                  <a:lnTo>
                    <a:pt x="562" y="1331"/>
                  </a:lnTo>
                  <a:lnTo>
                    <a:pt x="0" y="1505"/>
                  </a:lnTo>
                  <a:lnTo>
                    <a:pt x="149" y="1505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>
                <a:solidFill>
                  <a:srgbClr val="FFFFFF"/>
                </a:solidFill>
              </a:endParaRPr>
            </a:p>
          </p:txBody>
        </p:sp>
        <p:sp>
          <p:nvSpPr>
            <p:cNvPr id="6" name="Freeform 4"/>
            <p:cNvSpPr>
              <a:spLocks/>
            </p:cNvSpPr>
            <p:nvPr/>
          </p:nvSpPr>
          <p:spPr bwMode="hidden">
            <a:xfrm>
              <a:off x="4025" y="3627"/>
              <a:ext cx="1733" cy="689"/>
            </a:xfrm>
            <a:custGeom>
              <a:avLst/>
              <a:gdLst>
                <a:gd name="T0" fmla="*/ 132 w 1728"/>
                <a:gd name="T1" fmla="*/ 689 h 689"/>
                <a:gd name="T2" fmla="*/ 560 w 1728"/>
                <a:gd name="T3" fmla="*/ 527 h 689"/>
                <a:gd name="T4" fmla="*/ 978 w 1728"/>
                <a:gd name="T5" fmla="*/ 365 h 689"/>
                <a:gd name="T6" fmla="*/ 1175 w 1728"/>
                <a:gd name="T7" fmla="*/ 287 h 689"/>
                <a:gd name="T8" fmla="*/ 1377 w 1728"/>
                <a:gd name="T9" fmla="*/ 203 h 689"/>
                <a:gd name="T10" fmla="*/ 1572 w 1728"/>
                <a:gd name="T11" fmla="*/ 126 h 689"/>
                <a:gd name="T12" fmla="*/ 1753 w 1728"/>
                <a:gd name="T13" fmla="*/ 48 h 689"/>
                <a:gd name="T14" fmla="*/ 1753 w 1728"/>
                <a:gd name="T15" fmla="*/ 0 h 689"/>
                <a:gd name="T16" fmla="*/ 1551 w 1728"/>
                <a:gd name="T17" fmla="*/ 84 h 689"/>
                <a:gd name="T18" fmla="*/ 1347 w 1728"/>
                <a:gd name="T19" fmla="*/ 167 h 689"/>
                <a:gd name="T20" fmla="*/ 1133 w 1728"/>
                <a:gd name="T21" fmla="*/ 257 h 689"/>
                <a:gd name="T22" fmla="*/ 918 w 1728"/>
                <a:gd name="T23" fmla="*/ 341 h 689"/>
                <a:gd name="T24" fmla="*/ 459 w 1728"/>
                <a:gd name="T25" fmla="*/ 515 h 689"/>
                <a:gd name="T26" fmla="*/ 0 w 1728"/>
                <a:gd name="T27" fmla="*/ 689 h 689"/>
                <a:gd name="T28" fmla="*/ 132 w 1728"/>
                <a:gd name="T29" fmla="*/ 689 h 689"/>
                <a:gd name="T30" fmla="*/ 132 w 1728"/>
                <a:gd name="T31" fmla="*/ 689 h 689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1728" h="689">
                  <a:moveTo>
                    <a:pt x="132" y="689"/>
                  </a:moveTo>
                  <a:lnTo>
                    <a:pt x="550" y="527"/>
                  </a:lnTo>
                  <a:lnTo>
                    <a:pt x="963" y="365"/>
                  </a:lnTo>
                  <a:lnTo>
                    <a:pt x="1160" y="287"/>
                  </a:lnTo>
                  <a:lnTo>
                    <a:pt x="1357" y="203"/>
                  </a:lnTo>
                  <a:lnTo>
                    <a:pt x="1549" y="126"/>
                  </a:lnTo>
                  <a:lnTo>
                    <a:pt x="1728" y="48"/>
                  </a:lnTo>
                  <a:lnTo>
                    <a:pt x="1728" y="0"/>
                  </a:lnTo>
                  <a:lnTo>
                    <a:pt x="1531" y="84"/>
                  </a:lnTo>
                  <a:lnTo>
                    <a:pt x="1327" y="167"/>
                  </a:lnTo>
                  <a:lnTo>
                    <a:pt x="1118" y="257"/>
                  </a:lnTo>
                  <a:lnTo>
                    <a:pt x="903" y="341"/>
                  </a:lnTo>
                  <a:lnTo>
                    <a:pt x="454" y="515"/>
                  </a:lnTo>
                  <a:lnTo>
                    <a:pt x="0" y="689"/>
                  </a:lnTo>
                  <a:lnTo>
                    <a:pt x="132" y="689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>
                <a:solidFill>
                  <a:srgbClr val="FFFFFF"/>
                </a:solidFill>
              </a:endParaRPr>
            </a:p>
          </p:txBody>
        </p:sp>
        <p:sp>
          <p:nvSpPr>
            <p:cNvPr id="7" name="Freeform 5"/>
            <p:cNvSpPr>
              <a:spLocks/>
            </p:cNvSpPr>
            <p:nvPr/>
          </p:nvSpPr>
          <p:spPr bwMode="hidden">
            <a:xfrm>
              <a:off x="0" y="0"/>
              <a:ext cx="5578" cy="3447"/>
            </a:xfrm>
            <a:custGeom>
              <a:avLst/>
              <a:gdLst>
                <a:gd name="T0" fmla="*/ 5646 w 5561"/>
                <a:gd name="T1" fmla="*/ 929 h 3447"/>
                <a:gd name="T2" fmla="*/ 5622 w 5561"/>
                <a:gd name="T3" fmla="*/ 773 h 3447"/>
                <a:gd name="T4" fmla="*/ 5538 w 5561"/>
                <a:gd name="T5" fmla="*/ 629 h 3447"/>
                <a:gd name="T6" fmla="*/ 5407 w 5561"/>
                <a:gd name="T7" fmla="*/ 492 h 3447"/>
                <a:gd name="T8" fmla="*/ 5228 w 5561"/>
                <a:gd name="T9" fmla="*/ 366 h 3447"/>
                <a:gd name="T10" fmla="*/ 4996 w 5561"/>
                <a:gd name="T11" fmla="*/ 252 h 3447"/>
                <a:gd name="T12" fmla="*/ 4722 w 5561"/>
                <a:gd name="T13" fmla="*/ 144 h 3447"/>
                <a:gd name="T14" fmla="*/ 4406 w 5561"/>
                <a:gd name="T15" fmla="*/ 48 h 3447"/>
                <a:gd name="T16" fmla="*/ 4060 w 5561"/>
                <a:gd name="T17" fmla="*/ 0 h 3447"/>
                <a:gd name="T18" fmla="*/ 4424 w 5561"/>
                <a:gd name="T19" fmla="*/ 90 h 3447"/>
                <a:gd name="T20" fmla="*/ 4740 w 5561"/>
                <a:gd name="T21" fmla="*/ 192 h 3447"/>
                <a:gd name="T22" fmla="*/ 5008 w 5561"/>
                <a:gd name="T23" fmla="*/ 306 h 3447"/>
                <a:gd name="T24" fmla="*/ 5228 w 5561"/>
                <a:gd name="T25" fmla="*/ 426 h 3447"/>
                <a:gd name="T26" fmla="*/ 5395 w 5561"/>
                <a:gd name="T27" fmla="*/ 557 h 3447"/>
                <a:gd name="T28" fmla="*/ 5514 w 5561"/>
                <a:gd name="T29" fmla="*/ 701 h 3447"/>
                <a:gd name="T30" fmla="*/ 5574 w 5561"/>
                <a:gd name="T31" fmla="*/ 851 h 3447"/>
                <a:gd name="T32" fmla="*/ 5574 w 5561"/>
                <a:gd name="T33" fmla="*/ 1013 h 3447"/>
                <a:gd name="T34" fmla="*/ 5526 w 5561"/>
                <a:gd name="T35" fmla="*/ 1163 h 3447"/>
                <a:gd name="T36" fmla="*/ 5426 w 5561"/>
                <a:gd name="T37" fmla="*/ 1319 h 3447"/>
                <a:gd name="T38" fmla="*/ 5282 w 5561"/>
                <a:gd name="T39" fmla="*/ 1475 h 3447"/>
                <a:gd name="T40" fmla="*/ 5093 w 5561"/>
                <a:gd name="T41" fmla="*/ 1630 h 3447"/>
                <a:gd name="T42" fmla="*/ 4864 w 5561"/>
                <a:gd name="T43" fmla="*/ 1786 h 3447"/>
                <a:gd name="T44" fmla="*/ 4596 w 5561"/>
                <a:gd name="T45" fmla="*/ 1948 h 3447"/>
                <a:gd name="T46" fmla="*/ 4280 w 5561"/>
                <a:gd name="T47" fmla="*/ 2104 h 3447"/>
                <a:gd name="T48" fmla="*/ 3935 w 5561"/>
                <a:gd name="T49" fmla="*/ 2260 h 3447"/>
                <a:gd name="T50" fmla="*/ 3553 w 5561"/>
                <a:gd name="T51" fmla="*/ 2416 h 3447"/>
                <a:gd name="T52" fmla="*/ 3132 w 5561"/>
                <a:gd name="T53" fmla="*/ 2566 h 3447"/>
                <a:gd name="T54" fmla="*/ 2683 w 5561"/>
                <a:gd name="T55" fmla="*/ 2715 h 3447"/>
                <a:gd name="T56" fmla="*/ 2199 w 5561"/>
                <a:gd name="T57" fmla="*/ 2865 h 3447"/>
                <a:gd name="T58" fmla="*/ 1687 w 5561"/>
                <a:gd name="T59" fmla="*/ 3009 h 3447"/>
                <a:gd name="T60" fmla="*/ 1153 w 5561"/>
                <a:gd name="T61" fmla="*/ 3147 h 3447"/>
                <a:gd name="T62" fmla="*/ 590 w 5561"/>
                <a:gd name="T63" fmla="*/ 3279 h 3447"/>
                <a:gd name="T64" fmla="*/ 0 w 5561"/>
                <a:gd name="T65" fmla="*/ 3447 h 3447"/>
                <a:gd name="T66" fmla="*/ 882 w 5561"/>
                <a:gd name="T67" fmla="*/ 3249 h 3447"/>
                <a:gd name="T68" fmla="*/ 1437 w 5561"/>
                <a:gd name="T69" fmla="*/ 3105 h 3447"/>
                <a:gd name="T70" fmla="*/ 1967 w 5561"/>
                <a:gd name="T71" fmla="*/ 2961 h 3447"/>
                <a:gd name="T72" fmla="*/ 2471 w 5561"/>
                <a:gd name="T73" fmla="*/ 2817 h 3447"/>
                <a:gd name="T74" fmla="*/ 2945 w 5561"/>
                <a:gd name="T75" fmla="*/ 2668 h 3447"/>
                <a:gd name="T76" fmla="*/ 3380 w 5561"/>
                <a:gd name="T77" fmla="*/ 2512 h 3447"/>
                <a:gd name="T78" fmla="*/ 3788 w 5561"/>
                <a:gd name="T79" fmla="*/ 2356 h 3447"/>
                <a:gd name="T80" fmla="*/ 4161 w 5561"/>
                <a:gd name="T81" fmla="*/ 2200 h 3447"/>
                <a:gd name="T82" fmla="*/ 4495 w 5561"/>
                <a:gd name="T83" fmla="*/ 2038 h 3447"/>
                <a:gd name="T84" fmla="*/ 4791 w 5561"/>
                <a:gd name="T85" fmla="*/ 1876 h 3447"/>
                <a:gd name="T86" fmla="*/ 5044 w 5561"/>
                <a:gd name="T87" fmla="*/ 1720 h 3447"/>
                <a:gd name="T88" fmla="*/ 5258 w 5561"/>
                <a:gd name="T89" fmla="*/ 1559 h 3447"/>
                <a:gd name="T90" fmla="*/ 5420 w 5561"/>
                <a:gd name="T91" fmla="*/ 1397 h 3447"/>
                <a:gd name="T92" fmla="*/ 5544 w 5561"/>
                <a:gd name="T93" fmla="*/ 1241 h 3447"/>
                <a:gd name="T94" fmla="*/ 5622 w 5561"/>
                <a:gd name="T95" fmla="*/ 1085 h 3447"/>
                <a:gd name="T96" fmla="*/ 5640 w 5561"/>
                <a:gd name="T97" fmla="*/ 1007 h 3447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5561" h="3447">
                  <a:moveTo>
                    <a:pt x="5555" y="1007"/>
                  </a:moveTo>
                  <a:lnTo>
                    <a:pt x="5561" y="929"/>
                  </a:lnTo>
                  <a:lnTo>
                    <a:pt x="5555" y="851"/>
                  </a:lnTo>
                  <a:lnTo>
                    <a:pt x="5537" y="773"/>
                  </a:lnTo>
                  <a:lnTo>
                    <a:pt x="5501" y="701"/>
                  </a:lnTo>
                  <a:lnTo>
                    <a:pt x="5453" y="629"/>
                  </a:lnTo>
                  <a:lnTo>
                    <a:pt x="5399" y="563"/>
                  </a:lnTo>
                  <a:lnTo>
                    <a:pt x="5327" y="492"/>
                  </a:lnTo>
                  <a:lnTo>
                    <a:pt x="5244" y="432"/>
                  </a:lnTo>
                  <a:lnTo>
                    <a:pt x="5148" y="366"/>
                  </a:lnTo>
                  <a:lnTo>
                    <a:pt x="5040" y="306"/>
                  </a:lnTo>
                  <a:lnTo>
                    <a:pt x="4921" y="252"/>
                  </a:lnTo>
                  <a:lnTo>
                    <a:pt x="4795" y="198"/>
                  </a:lnTo>
                  <a:lnTo>
                    <a:pt x="4652" y="144"/>
                  </a:lnTo>
                  <a:lnTo>
                    <a:pt x="4502" y="90"/>
                  </a:lnTo>
                  <a:lnTo>
                    <a:pt x="4341" y="48"/>
                  </a:lnTo>
                  <a:lnTo>
                    <a:pt x="4167" y="0"/>
                  </a:lnTo>
                  <a:lnTo>
                    <a:pt x="4000" y="0"/>
                  </a:lnTo>
                  <a:lnTo>
                    <a:pt x="4185" y="42"/>
                  </a:lnTo>
                  <a:lnTo>
                    <a:pt x="4359" y="90"/>
                  </a:lnTo>
                  <a:lnTo>
                    <a:pt x="4520" y="138"/>
                  </a:lnTo>
                  <a:lnTo>
                    <a:pt x="4670" y="192"/>
                  </a:lnTo>
                  <a:lnTo>
                    <a:pt x="4807" y="246"/>
                  </a:lnTo>
                  <a:lnTo>
                    <a:pt x="4933" y="306"/>
                  </a:lnTo>
                  <a:lnTo>
                    <a:pt x="5046" y="366"/>
                  </a:lnTo>
                  <a:lnTo>
                    <a:pt x="5148" y="426"/>
                  </a:lnTo>
                  <a:lnTo>
                    <a:pt x="5238" y="492"/>
                  </a:lnTo>
                  <a:lnTo>
                    <a:pt x="5315" y="557"/>
                  </a:lnTo>
                  <a:lnTo>
                    <a:pt x="5381" y="629"/>
                  </a:lnTo>
                  <a:lnTo>
                    <a:pt x="5429" y="701"/>
                  </a:lnTo>
                  <a:lnTo>
                    <a:pt x="5465" y="779"/>
                  </a:lnTo>
                  <a:lnTo>
                    <a:pt x="5489" y="851"/>
                  </a:lnTo>
                  <a:lnTo>
                    <a:pt x="5495" y="935"/>
                  </a:lnTo>
                  <a:lnTo>
                    <a:pt x="5489" y="1013"/>
                  </a:lnTo>
                  <a:lnTo>
                    <a:pt x="5471" y="1091"/>
                  </a:lnTo>
                  <a:lnTo>
                    <a:pt x="5441" y="1163"/>
                  </a:lnTo>
                  <a:lnTo>
                    <a:pt x="5399" y="1241"/>
                  </a:lnTo>
                  <a:lnTo>
                    <a:pt x="5345" y="1319"/>
                  </a:lnTo>
                  <a:lnTo>
                    <a:pt x="5280" y="1397"/>
                  </a:lnTo>
                  <a:lnTo>
                    <a:pt x="5202" y="1475"/>
                  </a:lnTo>
                  <a:lnTo>
                    <a:pt x="5118" y="1553"/>
                  </a:lnTo>
                  <a:lnTo>
                    <a:pt x="5017" y="1630"/>
                  </a:lnTo>
                  <a:lnTo>
                    <a:pt x="4909" y="1708"/>
                  </a:lnTo>
                  <a:lnTo>
                    <a:pt x="4789" y="1786"/>
                  </a:lnTo>
                  <a:lnTo>
                    <a:pt x="4664" y="1870"/>
                  </a:lnTo>
                  <a:lnTo>
                    <a:pt x="4526" y="1948"/>
                  </a:lnTo>
                  <a:lnTo>
                    <a:pt x="4377" y="2026"/>
                  </a:lnTo>
                  <a:lnTo>
                    <a:pt x="4215" y="2104"/>
                  </a:lnTo>
                  <a:lnTo>
                    <a:pt x="4048" y="2182"/>
                  </a:lnTo>
                  <a:lnTo>
                    <a:pt x="3875" y="2260"/>
                  </a:lnTo>
                  <a:lnTo>
                    <a:pt x="3689" y="2338"/>
                  </a:lnTo>
                  <a:lnTo>
                    <a:pt x="3498" y="2416"/>
                  </a:lnTo>
                  <a:lnTo>
                    <a:pt x="3295" y="2488"/>
                  </a:lnTo>
                  <a:lnTo>
                    <a:pt x="3085" y="2566"/>
                  </a:lnTo>
                  <a:lnTo>
                    <a:pt x="2864" y="2644"/>
                  </a:lnTo>
                  <a:lnTo>
                    <a:pt x="2643" y="2715"/>
                  </a:lnTo>
                  <a:lnTo>
                    <a:pt x="2410" y="2793"/>
                  </a:lnTo>
                  <a:lnTo>
                    <a:pt x="2164" y="2865"/>
                  </a:lnTo>
                  <a:lnTo>
                    <a:pt x="1919" y="2937"/>
                  </a:lnTo>
                  <a:lnTo>
                    <a:pt x="1662" y="3009"/>
                  </a:lnTo>
                  <a:lnTo>
                    <a:pt x="1399" y="3075"/>
                  </a:lnTo>
                  <a:lnTo>
                    <a:pt x="1136" y="3147"/>
                  </a:lnTo>
                  <a:lnTo>
                    <a:pt x="861" y="3213"/>
                  </a:lnTo>
                  <a:lnTo>
                    <a:pt x="580" y="3279"/>
                  </a:lnTo>
                  <a:lnTo>
                    <a:pt x="0" y="3411"/>
                  </a:lnTo>
                  <a:lnTo>
                    <a:pt x="0" y="3447"/>
                  </a:lnTo>
                  <a:lnTo>
                    <a:pt x="586" y="3315"/>
                  </a:lnTo>
                  <a:lnTo>
                    <a:pt x="867" y="3249"/>
                  </a:lnTo>
                  <a:lnTo>
                    <a:pt x="1148" y="3177"/>
                  </a:lnTo>
                  <a:lnTo>
                    <a:pt x="1417" y="3105"/>
                  </a:lnTo>
                  <a:lnTo>
                    <a:pt x="1680" y="3039"/>
                  </a:lnTo>
                  <a:lnTo>
                    <a:pt x="1937" y="2961"/>
                  </a:lnTo>
                  <a:lnTo>
                    <a:pt x="2188" y="2889"/>
                  </a:lnTo>
                  <a:lnTo>
                    <a:pt x="2434" y="2817"/>
                  </a:lnTo>
                  <a:lnTo>
                    <a:pt x="2673" y="2739"/>
                  </a:lnTo>
                  <a:lnTo>
                    <a:pt x="2900" y="2668"/>
                  </a:lnTo>
                  <a:lnTo>
                    <a:pt x="3121" y="2590"/>
                  </a:lnTo>
                  <a:lnTo>
                    <a:pt x="3330" y="2512"/>
                  </a:lnTo>
                  <a:lnTo>
                    <a:pt x="3534" y="2434"/>
                  </a:lnTo>
                  <a:lnTo>
                    <a:pt x="3731" y="2356"/>
                  </a:lnTo>
                  <a:lnTo>
                    <a:pt x="3916" y="2278"/>
                  </a:lnTo>
                  <a:lnTo>
                    <a:pt x="4096" y="2200"/>
                  </a:lnTo>
                  <a:lnTo>
                    <a:pt x="4263" y="2116"/>
                  </a:lnTo>
                  <a:lnTo>
                    <a:pt x="4425" y="2038"/>
                  </a:lnTo>
                  <a:lnTo>
                    <a:pt x="4574" y="1960"/>
                  </a:lnTo>
                  <a:lnTo>
                    <a:pt x="4718" y="1876"/>
                  </a:lnTo>
                  <a:lnTo>
                    <a:pt x="4849" y="1798"/>
                  </a:lnTo>
                  <a:lnTo>
                    <a:pt x="4969" y="1720"/>
                  </a:lnTo>
                  <a:lnTo>
                    <a:pt x="5076" y="1636"/>
                  </a:lnTo>
                  <a:lnTo>
                    <a:pt x="5178" y="1559"/>
                  </a:lnTo>
                  <a:lnTo>
                    <a:pt x="5262" y="1481"/>
                  </a:lnTo>
                  <a:lnTo>
                    <a:pt x="5339" y="1397"/>
                  </a:lnTo>
                  <a:lnTo>
                    <a:pt x="5405" y="1319"/>
                  </a:lnTo>
                  <a:lnTo>
                    <a:pt x="5459" y="1241"/>
                  </a:lnTo>
                  <a:lnTo>
                    <a:pt x="5507" y="1163"/>
                  </a:lnTo>
                  <a:lnTo>
                    <a:pt x="5537" y="1085"/>
                  </a:lnTo>
                  <a:lnTo>
                    <a:pt x="5555" y="100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>
                <a:solidFill>
                  <a:srgbClr val="FFFFFF"/>
                </a:solidFill>
              </a:endParaRPr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hidden">
            <a:xfrm>
              <a:off x="4942" y="0"/>
              <a:ext cx="816" cy="276"/>
            </a:xfrm>
            <a:custGeom>
              <a:avLst/>
              <a:gdLst>
                <a:gd name="T0" fmla="*/ 813 w 813"/>
                <a:gd name="T1" fmla="*/ 222 h 276"/>
                <a:gd name="T2" fmla="*/ 670 w 813"/>
                <a:gd name="T3" fmla="*/ 162 h 276"/>
                <a:gd name="T4" fmla="*/ 514 w 813"/>
                <a:gd name="T5" fmla="*/ 108 h 276"/>
                <a:gd name="T6" fmla="*/ 347 w 813"/>
                <a:gd name="T7" fmla="*/ 54 h 276"/>
                <a:gd name="T8" fmla="*/ 167 w 813"/>
                <a:gd name="T9" fmla="*/ 0 h 276"/>
                <a:gd name="T10" fmla="*/ 0 w 813"/>
                <a:gd name="T11" fmla="*/ 0 h 276"/>
                <a:gd name="T12" fmla="*/ 227 w 813"/>
                <a:gd name="T13" fmla="*/ 60 h 276"/>
                <a:gd name="T14" fmla="*/ 442 w 813"/>
                <a:gd name="T15" fmla="*/ 132 h 276"/>
                <a:gd name="T16" fmla="*/ 634 w 813"/>
                <a:gd name="T17" fmla="*/ 204 h 276"/>
                <a:gd name="T18" fmla="*/ 813 w 813"/>
                <a:gd name="T19" fmla="*/ 276 h 276"/>
                <a:gd name="T20" fmla="*/ 813 w 813"/>
                <a:gd name="T21" fmla="*/ 222 h 276"/>
                <a:gd name="T22" fmla="*/ 813 w 813"/>
                <a:gd name="T23" fmla="*/ 222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13" h="276">
                  <a:moveTo>
                    <a:pt x="813" y="222"/>
                  </a:moveTo>
                  <a:lnTo>
                    <a:pt x="670" y="162"/>
                  </a:lnTo>
                  <a:lnTo>
                    <a:pt x="514" y="108"/>
                  </a:lnTo>
                  <a:lnTo>
                    <a:pt x="347" y="54"/>
                  </a:lnTo>
                  <a:lnTo>
                    <a:pt x="167" y="0"/>
                  </a:lnTo>
                  <a:lnTo>
                    <a:pt x="0" y="0"/>
                  </a:lnTo>
                  <a:lnTo>
                    <a:pt x="227" y="60"/>
                  </a:lnTo>
                  <a:lnTo>
                    <a:pt x="442" y="132"/>
                  </a:lnTo>
                  <a:lnTo>
                    <a:pt x="634" y="204"/>
                  </a:lnTo>
                  <a:lnTo>
                    <a:pt x="813" y="276"/>
                  </a:lnTo>
                  <a:lnTo>
                    <a:pt x="813" y="222"/>
                  </a:lnTo>
                  <a:lnTo>
                    <a:pt x="813" y="222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50000">
                  <a:schemeClr val="bg2">
                    <a:gamma/>
                    <a:tint val="81961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 cmpd="sng">
                  <a:solidFill>
                    <a:srgbClr val="003399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GB">
                <a:solidFill>
                  <a:srgbClr val="FFFFFF"/>
                </a:solidFill>
              </a:endParaRPr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hidden">
            <a:xfrm>
              <a:off x="0" y="1984"/>
              <a:ext cx="5758" cy="2098"/>
            </a:xfrm>
            <a:custGeom>
              <a:avLst/>
              <a:gdLst>
                <a:gd name="T0" fmla="*/ 5830 w 5740"/>
                <a:gd name="T1" fmla="*/ 0 h 2098"/>
                <a:gd name="T2" fmla="*/ 5728 w 5740"/>
                <a:gd name="T3" fmla="*/ 72 h 2098"/>
                <a:gd name="T4" fmla="*/ 5624 w 5740"/>
                <a:gd name="T5" fmla="*/ 138 h 2098"/>
                <a:gd name="T6" fmla="*/ 5508 w 5740"/>
                <a:gd name="T7" fmla="*/ 210 h 2098"/>
                <a:gd name="T8" fmla="*/ 5389 w 5740"/>
                <a:gd name="T9" fmla="*/ 276 h 2098"/>
                <a:gd name="T10" fmla="*/ 5132 w 5740"/>
                <a:gd name="T11" fmla="*/ 414 h 2098"/>
                <a:gd name="T12" fmla="*/ 4852 w 5740"/>
                <a:gd name="T13" fmla="*/ 552 h 2098"/>
                <a:gd name="T14" fmla="*/ 4548 w 5740"/>
                <a:gd name="T15" fmla="*/ 690 h 2098"/>
                <a:gd name="T16" fmla="*/ 4227 w 5740"/>
                <a:gd name="T17" fmla="*/ 827 h 2098"/>
                <a:gd name="T18" fmla="*/ 3887 w 5740"/>
                <a:gd name="T19" fmla="*/ 959 h 2098"/>
                <a:gd name="T20" fmla="*/ 3523 w 5740"/>
                <a:gd name="T21" fmla="*/ 1091 h 2098"/>
                <a:gd name="T22" fmla="*/ 3141 w 5740"/>
                <a:gd name="T23" fmla="*/ 1223 h 2098"/>
                <a:gd name="T24" fmla="*/ 2740 w 5740"/>
                <a:gd name="T25" fmla="*/ 1355 h 2098"/>
                <a:gd name="T26" fmla="*/ 2319 w 5740"/>
                <a:gd name="T27" fmla="*/ 1481 h 2098"/>
                <a:gd name="T28" fmla="*/ 1890 w 5740"/>
                <a:gd name="T29" fmla="*/ 1601 h 2098"/>
                <a:gd name="T30" fmla="*/ 1437 w 5740"/>
                <a:gd name="T31" fmla="*/ 1721 h 2098"/>
                <a:gd name="T32" fmla="*/ 972 w 5740"/>
                <a:gd name="T33" fmla="*/ 1834 h 2098"/>
                <a:gd name="T34" fmla="*/ 494 w 5740"/>
                <a:gd name="T35" fmla="*/ 1948 h 2098"/>
                <a:gd name="T36" fmla="*/ 0 w 5740"/>
                <a:gd name="T37" fmla="*/ 2056 h 2098"/>
                <a:gd name="T38" fmla="*/ 0 w 5740"/>
                <a:gd name="T39" fmla="*/ 2098 h 2098"/>
                <a:gd name="T40" fmla="*/ 487 w 5740"/>
                <a:gd name="T41" fmla="*/ 1990 h 2098"/>
                <a:gd name="T42" fmla="*/ 966 w 5740"/>
                <a:gd name="T43" fmla="*/ 1882 h 2098"/>
                <a:gd name="T44" fmla="*/ 1425 w 5740"/>
                <a:gd name="T45" fmla="*/ 1763 h 2098"/>
                <a:gd name="T46" fmla="*/ 1872 w 5740"/>
                <a:gd name="T47" fmla="*/ 1649 h 2098"/>
                <a:gd name="T48" fmla="*/ 2301 w 5740"/>
                <a:gd name="T49" fmla="*/ 1523 h 2098"/>
                <a:gd name="T50" fmla="*/ 2720 w 5740"/>
                <a:gd name="T51" fmla="*/ 1397 h 2098"/>
                <a:gd name="T52" fmla="*/ 3117 w 5740"/>
                <a:gd name="T53" fmla="*/ 1271 h 2098"/>
                <a:gd name="T54" fmla="*/ 3499 w 5740"/>
                <a:gd name="T55" fmla="*/ 1139 h 2098"/>
                <a:gd name="T56" fmla="*/ 3863 w 5740"/>
                <a:gd name="T57" fmla="*/ 1007 h 2098"/>
                <a:gd name="T58" fmla="*/ 4203 w 5740"/>
                <a:gd name="T59" fmla="*/ 875 h 2098"/>
                <a:gd name="T60" fmla="*/ 4530 w 5740"/>
                <a:gd name="T61" fmla="*/ 737 h 2098"/>
                <a:gd name="T62" fmla="*/ 4834 w 5740"/>
                <a:gd name="T63" fmla="*/ 600 h 2098"/>
                <a:gd name="T64" fmla="*/ 5120 w 5740"/>
                <a:gd name="T65" fmla="*/ 462 h 2098"/>
                <a:gd name="T66" fmla="*/ 5377 w 5740"/>
                <a:gd name="T67" fmla="*/ 324 h 2098"/>
                <a:gd name="T68" fmla="*/ 5618 w 5740"/>
                <a:gd name="T69" fmla="*/ 186 h 2098"/>
                <a:gd name="T70" fmla="*/ 5830 w 5740"/>
                <a:gd name="T71" fmla="*/ 48 h 2098"/>
                <a:gd name="T72" fmla="*/ 5830 w 5740"/>
                <a:gd name="T73" fmla="*/ 0 h 2098"/>
                <a:gd name="T74" fmla="*/ 5830 w 5740"/>
                <a:gd name="T75" fmla="*/ 0 h 209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5740" h="2098">
                  <a:moveTo>
                    <a:pt x="5740" y="0"/>
                  </a:moveTo>
                  <a:lnTo>
                    <a:pt x="5638" y="72"/>
                  </a:lnTo>
                  <a:lnTo>
                    <a:pt x="5537" y="138"/>
                  </a:lnTo>
                  <a:lnTo>
                    <a:pt x="5423" y="210"/>
                  </a:lnTo>
                  <a:lnTo>
                    <a:pt x="5304" y="276"/>
                  </a:lnTo>
                  <a:lnTo>
                    <a:pt x="5052" y="414"/>
                  </a:lnTo>
                  <a:lnTo>
                    <a:pt x="4777" y="552"/>
                  </a:lnTo>
                  <a:lnTo>
                    <a:pt x="4478" y="690"/>
                  </a:lnTo>
                  <a:lnTo>
                    <a:pt x="4162" y="827"/>
                  </a:lnTo>
                  <a:lnTo>
                    <a:pt x="3827" y="959"/>
                  </a:lnTo>
                  <a:lnTo>
                    <a:pt x="3468" y="1091"/>
                  </a:lnTo>
                  <a:lnTo>
                    <a:pt x="3091" y="1223"/>
                  </a:lnTo>
                  <a:lnTo>
                    <a:pt x="2697" y="1355"/>
                  </a:lnTo>
                  <a:lnTo>
                    <a:pt x="2284" y="1481"/>
                  </a:lnTo>
                  <a:lnTo>
                    <a:pt x="1860" y="1601"/>
                  </a:lnTo>
                  <a:lnTo>
                    <a:pt x="1417" y="1721"/>
                  </a:lnTo>
                  <a:lnTo>
                    <a:pt x="957" y="1834"/>
                  </a:lnTo>
                  <a:lnTo>
                    <a:pt x="484" y="1948"/>
                  </a:lnTo>
                  <a:lnTo>
                    <a:pt x="0" y="2056"/>
                  </a:lnTo>
                  <a:lnTo>
                    <a:pt x="0" y="2098"/>
                  </a:lnTo>
                  <a:lnTo>
                    <a:pt x="478" y="1990"/>
                  </a:lnTo>
                  <a:lnTo>
                    <a:pt x="951" y="1882"/>
                  </a:lnTo>
                  <a:lnTo>
                    <a:pt x="1405" y="1763"/>
                  </a:lnTo>
                  <a:lnTo>
                    <a:pt x="1842" y="1649"/>
                  </a:lnTo>
                  <a:lnTo>
                    <a:pt x="2266" y="1523"/>
                  </a:lnTo>
                  <a:lnTo>
                    <a:pt x="2679" y="1397"/>
                  </a:lnTo>
                  <a:lnTo>
                    <a:pt x="3067" y="1271"/>
                  </a:lnTo>
                  <a:lnTo>
                    <a:pt x="3444" y="1139"/>
                  </a:lnTo>
                  <a:lnTo>
                    <a:pt x="3803" y="1007"/>
                  </a:lnTo>
                  <a:lnTo>
                    <a:pt x="4138" y="875"/>
                  </a:lnTo>
                  <a:lnTo>
                    <a:pt x="4460" y="737"/>
                  </a:lnTo>
                  <a:lnTo>
                    <a:pt x="4759" y="600"/>
                  </a:lnTo>
                  <a:lnTo>
                    <a:pt x="5040" y="462"/>
                  </a:lnTo>
                  <a:lnTo>
                    <a:pt x="5292" y="324"/>
                  </a:lnTo>
                  <a:lnTo>
                    <a:pt x="5531" y="186"/>
                  </a:lnTo>
                  <a:lnTo>
                    <a:pt x="5740" y="48"/>
                  </a:lnTo>
                  <a:lnTo>
                    <a:pt x="574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>
                <a:solidFill>
                  <a:srgbClr val="FFFFFF"/>
                </a:solidFill>
              </a:endParaRPr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hidden">
            <a:xfrm>
              <a:off x="0" y="102"/>
              <a:ext cx="1961" cy="1265"/>
            </a:xfrm>
            <a:custGeom>
              <a:avLst/>
              <a:gdLst>
                <a:gd name="T0" fmla="*/ 1985 w 1955"/>
                <a:gd name="T1" fmla="*/ 485 h 1265"/>
                <a:gd name="T2" fmla="*/ 1931 w 1955"/>
                <a:gd name="T3" fmla="*/ 390 h 1265"/>
                <a:gd name="T4" fmla="*/ 1795 w 1955"/>
                <a:gd name="T5" fmla="*/ 306 h 1265"/>
                <a:gd name="T6" fmla="*/ 1604 w 1955"/>
                <a:gd name="T7" fmla="*/ 228 h 1265"/>
                <a:gd name="T8" fmla="*/ 1347 w 1955"/>
                <a:gd name="T9" fmla="*/ 162 h 1265"/>
                <a:gd name="T10" fmla="*/ 1025 w 1955"/>
                <a:gd name="T11" fmla="*/ 102 h 1265"/>
                <a:gd name="T12" fmla="*/ 656 w 1955"/>
                <a:gd name="T13" fmla="*/ 54 h 1265"/>
                <a:gd name="T14" fmla="*/ 232 w 1955"/>
                <a:gd name="T15" fmla="*/ 18 h 1265"/>
                <a:gd name="T16" fmla="*/ 0 w 1955"/>
                <a:gd name="T17" fmla="*/ 12 h 1265"/>
                <a:gd name="T18" fmla="*/ 436 w 1955"/>
                <a:gd name="T19" fmla="*/ 48 h 1265"/>
                <a:gd name="T20" fmla="*/ 827 w 1955"/>
                <a:gd name="T21" fmla="*/ 90 h 1265"/>
                <a:gd name="T22" fmla="*/ 1168 w 1955"/>
                <a:gd name="T23" fmla="*/ 144 h 1265"/>
                <a:gd name="T24" fmla="*/ 1443 w 1955"/>
                <a:gd name="T25" fmla="*/ 204 h 1265"/>
                <a:gd name="T26" fmla="*/ 1663 w 1955"/>
                <a:gd name="T27" fmla="*/ 276 h 1265"/>
                <a:gd name="T28" fmla="*/ 1824 w 1955"/>
                <a:gd name="T29" fmla="*/ 360 h 1265"/>
                <a:gd name="T30" fmla="*/ 1913 w 1955"/>
                <a:gd name="T31" fmla="*/ 443 h 1265"/>
                <a:gd name="T32" fmla="*/ 1931 w 1955"/>
                <a:gd name="T33" fmla="*/ 539 h 1265"/>
                <a:gd name="T34" fmla="*/ 1884 w 1955"/>
                <a:gd name="T35" fmla="*/ 629 h 1265"/>
                <a:gd name="T36" fmla="*/ 1771 w 1955"/>
                <a:gd name="T37" fmla="*/ 719 h 1265"/>
                <a:gd name="T38" fmla="*/ 1604 w 1955"/>
                <a:gd name="T39" fmla="*/ 809 h 1265"/>
                <a:gd name="T40" fmla="*/ 1377 w 1955"/>
                <a:gd name="T41" fmla="*/ 899 h 1265"/>
                <a:gd name="T42" fmla="*/ 1103 w 1955"/>
                <a:gd name="T43" fmla="*/ 989 h 1265"/>
                <a:gd name="T44" fmla="*/ 775 w 1955"/>
                <a:gd name="T45" fmla="*/ 1073 h 1265"/>
                <a:gd name="T46" fmla="*/ 412 w 1955"/>
                <a:gd name="T47" fmla="*/ 1157 h 1265"/>
                <a:gd name="T48" fmla="*/ 0 w 1955"/>
                <a:gd name="T49" fmla="*/ 1241 h 1265"/>
                <a:gd name="T50" fmla="*/ 220 w 1955"/>
                <a:gd name="T51" fmla="*/ 1223 h 1265"/>
                <a:gd name="T52" fmla="*/ 620 w 1955"/>
                <a:gd name="T53" fmla="*/ 1139 h 1265"/>
                <a:gd name="T54" fmla="*/ 972 w 1955"/>
                <a:gd name="T55" fmla="*/ 1049 h 1265"/>
                <a:gd name="T56" fmla="*/ 1282 w 1955"/>
                <a:gd name="T57" fmla="*/ 959 h 1265"/>
                <a:gd name="T58" fmla="*/ 1538 w 1955"/>
                <a:gd name="T59" fmla="*/ 863 h 1265"/>
                <a:gd name="T60" fmla="*/ 1741 w 1955"/>
                <a:gd name="T61" fmla="*/ 767 h 1265"/>
                <a:gd name="T62" fmla="*/ 1890 w 1955"/>
                <a:gd name="T63" fmla="*/ 677 h 1265"/>
                <a:gd name="T64" fmla="*/ 1967 w 1955"/>
                <a:gd name="T65" fmla="*/ 581 h 1265"/>
                <a:gd name="T66" fmla="*/ 1985 w 1955"/>
                <a:gd name="T67" fmla="*/ 533 h 1265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955" h="1265">
                  <a:moveTo>
                    <a:pt x="1955" y="533"/>
                  </a:moveTo>
                  <a:lnTo>
                    <a:pt x="1955" y="485"/>
                  </a:lnTo>
                  <a:lnTo>
                    <a:pt x="1937" y="438"/>
                  </a:lnTo>
                  <a:lnTo>
                    <a:pt x="1901" y="390"/>
                  </a:lnTo>
                  <a:lnTo>
                    <a:pt x="1842" y="348"/>
                  </a:lnTo>
                  <a:lnTo>
                    <a:pt x="1770" y="306"/>
                  </a:lnTo>
                  <a:lnTo>
                    <a:pt x="1686" y="270"/>
                  </a:lnTo>
                  <a:lnTo>
                    <a:pt x="1579" y="228"/>
                  </a:lnTo>
                  <a:lnTo>
                    <a:pt x="1459" y="198"/>
                  </a:lnTo>
                  <a:lnTo>
                    <a:pt x="1327" y="162"/>
                  </a:lnTo>
                  <a:lnTo>
                    <a:pt x="1178" y="132"/>
                  </a:lnTo>
                  <a:lnTo>
                    <a:pt x="1010" y="102"/>
                  </a:lnTo>
                  <a:lnTo>
                    <a:pt x="837" y="78"/>
                  </a:lnTo>
                  <a:lnTo>
                    <a:pt x="646" y="54"/>
                  </a:lnTo>
                  <a:lnTo>
                    <a:pt x="442" y="36"/>
                  </a:lnTo>
                  <a:lnTo>
                    <a:pt x="227" y="18"/>
                  </a:lnTo>
                  <a:lnTo>
                    <a:pt x="0" y="0"/>
                  </a:lnTo>
                  <a:lnTo>
                    <a:pt x="0" y="12"/>
                  </a:lnTo>
                  <a:lnTo>
                    <a:pt x="221" y="30"/>
                  </a:lnTo>
                  <a:lnTo>
                    <a:pt x="431" y="48"/>
                  </a:lnTo>
                  <a:lnTo>
                    <a:pt x="628" y="66"/>
                  </a:lnTo>
                  <a:lnTo>
                    <a:pt x="813" y="90"/>
                  </a:lnTo>
                  <a:lnTo>
                    <a:pt x="987" y="114"/>
                  </a:lnTo>
                  <a:lnTo>
                    <a:pt x="1148" y="144"/>
                  </a:lnTo>
                  <a:lnTo>
                    <a:pt x="1292" y="174"/>
                  </a:lnTo>
                  <a:lnTo>
                    <a:pt x="1423" y="204"/>
                  </a:lnTo>
                  <a:lnTo>
                    <a:pt x="1537" y="240"/>
                  </a:lnTo>
                  <a:lnTo>
                    <a:pt x="1638" y="276"/>
                  </a:lnTo>
                  <a:lnTo>
                    <a:pt x="1728" y="318"/>
                  </a:lnTo>
                  <a:lnTo>
                    <a:pt x="1794" y="360"/>
                  </a:lnTo>
                  <a:lnTo>
                    <a:pt x="1848" y="402"/>
                  </a:lnTo>
                  <a:lnTo>
                    <a:pt x="1883" y="443"/>
                  </a:lnTo>
                  <a:lnTo>
                    <a:pt x="1901" y="491"/>
                  </a:lnTo>
                  <a:lnTo>
                    <a:pt x="1901" y="539"/>
                  </a:lnTo>
                  <a:lnTo>
                    <a:pt x="1883" y="587"/>
                  </a:lnTo>
                  <a:lnTo>
                    <a:pt x="1854" y="629"/>
                  </a:lnTo>
                  <a:lnTo>
                    <a:pt x="1806" y="677"/>
                  </a:lnTo>
                  <a:lnTo>
                    <a:pt x="1746" y="719"/>
                  </a:lnTo>
                  <a:lnTo>
                    <a:pt x="1668" y="767"/>
                  </a:lnTo>
                  <a:lnTo>
                    <a:pt x="1579" y="809"/>
                  </a:lnTo>
                  <a:lnTo>
                    <a:pt x="1471" y="857"/>
                  </a:lnTo>
                  <a:lnTo>
                    <a:pt x="1357" y="899"/>
                  </a:lnTo>
                  <a:lnTo>
                    <a:pt x="1226" y="941"/>
                  </a:lnTo>
                  <a:lnTo>
                    <a:pt x="1088" y="989"/>
                  </a:lnTo>
                  <a:lnTo>
                    <a:pt x="933" y="1031"/>
                  </a:lnTo>
                  <a:lnTo>
                    <a:pt x="765" y="1073"/>
                  </a:lnTo>
                  <a:lnTo>
                    <a:pt x="592" y="1115"/>
                  </a:lnTo>
                  <a:lnTo>
                    <a:pt x="407" y="1157"/>
                  </a:lnTo>
                  <a:lnTo>
                    <a:pt x="209" y="1199"/>
                  </a:lnTo>
                  <a:lnTo>
                    <a:pt x="0" y="1241"/>
                  </a:lnTo>
                  <a:lnTo>
                    <a:pt x="0" y="1265"/>
                  </a:lnTo>
                  <a:lnTo>
                    <a:pt x="215" y="1223"/>
                  </a:lnTo>
                  <a:lnTo>
                    <a:pt x="413" y="1181"/>
                  </a:lnTo>
                  <a:lnTo>
                    <a:pt x="610" y="1139"/>
                  </a:lnTo>
                  <a:lnTo>
                    <a:pt x="789" y="1091"/>
                  </a:lnTo>
                  <a:lnTo>
                    <a:pt x="957" y="1049"/>
                  </a:lnTo>
                  <a:lnTo>
                    <a:pt x="1118" y="1001"/>
                  </a:lnTo>
                  <a:lnTo>
                    <a:pt x="1262" y="959"/>
                  </a:lnTo>
                  <a:lnTo>
                    <a:pt x="1393" y="911"/>
                  </a:lnTo>
                  <a:lnTo>
                    <a:pt x="1513" y="863"/>
                  </a:lnTo>
                  <a:lnTo>
                    <a:pt x="1620" y="815"/>
                  </a:lnTo>
                  <a:lnTo>
                    <a:pt x="1716" y="767"/>
                  </a:lnTo>
                  <a:lnTo>
                    <a:pt x="1794" y="725"/>
                  </a:lnTo>
                  <a:lnTo>
                    <a:pt x="1860" y="677"/>
                  </a:lnTo>
                  <a:lnTo>
                    <a:pt x="1907" y="629"/>
                  </a:lnTo>
                  <a:lnTo>
                    <a:pt x="1937" y="581"/>
                  </a:lnTo>
                  <a:lnTo>
                    <a:pt x="1955" y="533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>
                <a:solidFill>
                  <a:srgbClr val="FFFFFF"/>
                </a:solidFill>
              </a:endParaRPr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hidden">
            <a:xfrm>
              <a:off x="0" y="0"/>
              <a:ext cx="4709" cy="2901"/>
            </a:xfrm>
            <a:custGeom>
              <a:avLst/>
              <a:gdLst>
                <a:gd name="T0" fmla="*/ 4769 w 4694"/>
                <a:gd name="T1" fmla="*/ 797 h 2901"/>
                <a:gd name="T2" fmla="*/ 4739 w 4694"/>
                <a:gd name="T3" fmla="*/ 665 h 2901"/>
                <a:gd name="T4" fmla="*/ 4661 w 4694"/>
                <a:gd name="T5" fmla="*/ 540 h 2901"/>
                <a:gd name="T6" fmla="*/ 4536 w 4694"/>
                <a:gd name="T7" fmla="*/ 426 h 2901"/>
                <a:gd name="T8" fmla="*/ 4369 w 4694"/>
                <a:gd name="T9" fmla="*/ 312 h 2901"/>
                <a:gd name="T10" fmla="*/ 4149 w 4694"/>
                <a:gd name="T11" fmla="*/ 216 h 2901"/>
                <a:gd name="T12" fmla="*/ 3893 w 4694"/>
                <a:gd name="T13" fmla="*/ 120 h 2901"/>
                <a:gd name="T14" fmla="*/ 3595 w 4694"/>
                <a:gd name="T15" fmla="*/ 36 h 2901"/>
                <a:gd name="T16" fmla="*/ 3255 w 4694"/>
                <a:gd name="T17" fmla="*/ 0 h 2901"/>
                <a:gd name="T18" fmla="*/ 3595 w 4694"/>
                <a:gd name="T19" fmla="*/ 78 h 2901"/>
                <a:gd name="T20" fmla="*/ 3893 w 4694"/>
                <a:gd name="T21" fmla="*/ 162 h 2901"/>
                <a:gd name="T22" fmla="*/ 4149 w 4694"/>
                <a:gd name="T23" fmla="*/ 258 h 2901"/>
                <a:gd name="T24" fmla="*/ 4357 w 4694"/>
                <a:gd name="T25" fmla="*/ 366 h 2901"/>
                <a:gd name="T26" fmla="*/ 4513 w 4694"/>
                <a:gd name="T27" fmla="*/ 480 h 2901"/>
                <a:gd name="T28" fmla="*/ 4625 w 4694"/>
                <a:gd name="T29" fmla="*/ 605 h 2901"/>
                <a:gd name="T30" fmla="*/ 4685 w 4694"/>
                <a:gd name="T31" fmla="*/ 737 h 2901"/>
                <a:gd name="T32" fmla="*/ 4685 w 4694"/>
                <a:gd name="T33" fmla="*/ 875 h 2901"/>
                <a:gd name="T34" fmla="*/ 4643 w 4694"/>
                <a:gd name="T35" fmla="*/ 1001 h 2901"/>
                <a:gd name="T36" fmla="*/ 4561 w 4694"/>
                <a:gd name="T37" fmla="*/ 1127 h 2901"/>
                <a:gd name="T38" fmla="*/ 4441 w 4694"/>
                <a:gd name="T39" fmla="*/ 1259 h 2901"/>
                <a:gd name="T40" fmla="*/ 4284 w 4694"/>
                <a:gd name="T41" fmla="*/ 1385 h 2901"/>
                <a:gd name="T42" fmla="*/ 4089 w 4694"/>
                <a:gd name="T43" fmla="*/ 1517 h 2901"/>
                <a:gd name="T44" fmla="*/ 3863 w 4694"/>
                <a:gd name="T45" fmla="*/ 1648 h 2901"/>
                <a:gd name="T46" fmla="*/ 3601 w 4694"/>
                <a:gd name="T47" fmla="*/ 1774 h 2901"/>
                <a:gd name="T48" fmla="*/ 3311 w 4694"/>
                <a:gd name="T49" fmla="*/ 1906 h 2901"/>
                <a:gd name="T50" fmla="*/ 2988 w 4694"/>
                <a:gd name="T51" fmla="*/ 2032 h 2901"/>
                <a:gd name="T52" fmla="*/ 2635 w 4694"/>
                <a:gd name="T53" fmla="*/ 2164 h 2901"/>
                <a:gd name="T54" fmla="*/ 2259 w 4694"/>
                <a:gd name="T55" fmla="*/ 2284 h 2901"/>
                <a:gd name="T56" fmla="*/ 1854 w 4694"/>
                <a:gd name="T57" fmla="*/ 2410 h 2901"/>
                <a:gd name="T58" fmla="*/ 1421 w 4694"/>
                <a:gd name="T59" fmla="*/ 2530 h 2901"/>
                <a:gd name="T60" fmla="*/ 494 w 4694"/>
                <a:gd name="T61" fmla="*/ 2757 h 2901"/>
                <a:gd name="T62" fmla="*/ 0 w 4694"/>
                <a:gd name="T63" fmla="*/ 2901 h 2901"/>
                <a:gd name="T64" fmla="*/ 984 w 4694"/>
                <a:gd name="T65" fmla="*/ 2674 h 2901"/>
                <a:gd name="T66" fmla="*/ 1663 w 4694"/>
                <a:gd name="T67" fmla="*/ 2494 h 2901"/>
                <a:gd name="T68" fmla="*/ 2092 w 4694"/>
                <a:gd name="T69" fmla="*/ 2374 h 2901"/>
                <a:gd name="T70" fmla="*/ 2491 w 4694"/>
                <a:gd name="T71" fmla="*/ 2248 h 2901"/>
                <a:gd name="T72" fmla="*/ 2861 w 4694"/>
                <a:gd name="T73" fmla="*/ 2116 h 2901"/>
                <a:gd name="T74" fmla="*/ 3201 w 4694"/>
                <a:gd name="T75" fmla="*/ 1984 h 2901"/>
                <a:gd name="T76" fmla="*/ 3517 w 4694"/>
                <a:gd name="T77" fmla="*/ 1858 h 2901"/>
                <a:gd name="T78" fmla="*/ 3797 w 4694"/>
                <a:gd name="T79" fmla="*/ 1720 h 2901"/>
                <a:gd name="T80" fmla="*/ 4047 w 4694"/>
                <a:gd name="T81" fmla="*/ 1589 h 2901"/>
                <a:gd name="T82" fmla="*/ 4258 w 4694"/>
                <a:gd name="T83" fmla="*/ 1457 h 2901"/>
                <a:gd name="T84" fmla="*/ 4441 w 4694"/>
                <a:gd name="T85" fmla="*/ 1325 h 2901"/>
                <a:gd name="T86" fmla="*/ 4580 w 4694"/>
                <a:gd name="T87" fmla="*/ 1193 h 2901"/>
                <a:gd name="T88" fmla="*/ 4685 w 4694"/>
                <a:gd name="T89" fmla="*/ 1061 h 2901"/>
                <a:gd name="T90" fmla="*/ 4745 w 4694"/>
                <a:gd name="T91" fmla="*/ 935 h 2901"/>
                <a:gd name="T92" fmla="*/ 4763 w 4694"/>
                <a:gd name="T93" fmla="*/ 869 h 2901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4694" h="2901">
                  <a:moveTo>
                    <a:pt x="4688" y="869"/>
                  </a:moveTo>
                  <a:lnTo>
                    <a:pt x="4694" y="797"/>
                  </a:lnTo>
                  <a:lnTo>
                    <a:pt x="4688" y="731"/>
                  </a:lnTo>
                  <a:lnTo>
                    <a:pt x="4664" y="665"/>
                  </a:lnTo>
                  <a:lnTo>
                    <a:pt x="4634" y="599"/>
                  </a:lnTo>
                  <a:lnTo>
                    <a:pt x="4586" y="540"/>
                  </a:lnTo>
                  <a:lnTo>
                    <a:pt x="4532" y="480"/>
                  </a:lnTo>
                  <a:lnTo>
                    <a:pt x="4466" y="426"/>
                  </a:lnTo>
                  <a:lnTo>
                    <a:pt x="4389" y="366"/>
                  </a:lnTo>
                  <a:lnTo>
                    <a:pt x="4299" y="312"/>
                  </a:lnTo>
                  <a:lnTo>
                    <a:pt x="4197" y="264"/>
                  </a:lnTo>
                  <a:lnTo>
                    <a:pt x="4084" y="216"/>
                  </a:lnTo>
                  <a:lnTo>
                    <a:pt x="3964" y="168"/>
                  </a:lnTo>
                  <a:lnTo>
                    <a:pt x="3833" y="120"/>
                  </a:lnTo>
                  <a:lnTo>
                    <a:pt x="3689" y="78"/>
                  </a:lnTo>
                  <a:lnTo>
                    <a:pt x="3540" y="36"/>
                  </a:lnTo>
                  <a:lnTo>
                    <a:pt x="3378" y="0"/>
                  </a:lnTo>
                  <a:lnTo>
                    <a:pt x="3205" y="0"/>
                  </a:lnTo>
                  <a:lnTo>
                    <a:pt x="3378" y="36"/>
                  </a:lnTo>
                  <a:lnTo>
                    <a:pt x="3540" y="78"/>
                  </a:lnTo>
                  <a:lnTo>
                    <a:pt x="3689" y="120"/>
                  </a:lnTo>
                  <a:lnTo>
                    <a:pt x="3833" y="162"/>
                  </a:lnTo>
                  <a:lnTo>
                    <a:pt x="3964" y="210"/>
                  </a:lnTo>
                  <a:lnTo>
                    <a:pt x="4084" y="258"/>
                  </a:lnTo>
                  <a:lnTo>
                    <a:pt x="4191" y="312"/>
                  </a:lnTo>
                  <a:lnTo>
                    <a:pt x="4287" y="366"/>
                  </a:lnTo>
                  <a:lnTo>
                    <a:pt x="4371" y="420"/>
                  </a:lnTo>
                  <a:lnTo>
                    <a:pt x="4443" y="480"/>
                  </a:lnTo>
                  <a:lnTo>
                    <a:pt x="4502" y="540"/>
                  </a:lnTo>
                  <a:lnTo>
                    <a:pt x="4550" y="605"/>
                  </a:lnTo>
                  <a:lnTo>
                    <a:pt x="4586" y="671"/>
                  </a:lnTo>
                  <a:lnTo>
                    <a:pt x="4610" y="737"/>
                  </a:lnTo>
                  <a:lnTo>
                    <a:pt x="4616" y="803"/>
                  </a:lnTo>
                  <a:lnTo>
                    <a:pt x="4610" y="875"/>
                  </a:lnTo>
                  <a:lnTo>
                    <a:pt x="4592" y="935"/>
                  </a:lnTo>
                  <a:lnTo>
                    <a:pt x="4568" y="1001"/>
                  </a:lnTo>
                  <a:lnTo>
                    <a:pt x="4532" y="1067"/>
                  </a:lnTo>
                  <a:lnTo>
                    <a:pt x="4490" y="1127"/>
                  </a:lnTo>
                  <a:lnTo>
                    <a:pt x="4437" y="1193"/>
                  </a:lnTo>
                  <a:lnTo>
                    <a:pt x="4371" y="1259"/>
                  </a:lnTo>
                  <a:lnTo>
                    <a:pt x="4299" y="1325"/>
                  </a:lnTo>
                  <a:lnTo>
                    <a:pt x="4215" y="1385"/>
                  </a:lnTo>
                  <a:lnTo>
                    <a:pt x="4126" y="1451"/>
                  </a:lnTo>
                  <a:lnTo>
                    <a:pt x="4024" y="1517"/>
                  </a:lnTo>
                  <a:lnTo>
                    <a:pt x="3916" y="1583"/>
                  </a:lnTo>
                  <a:lnTo>
                    <a:pt x="3803" y="1648"/>
                  </a:lnTo>
                  <a:lnTo>
                    <a:pt x="3677" y="1714"/>
                  </a:lnTo>
                  <a:lnTo>
                    <a:pt x="3546" y="1774"/>
                  </a:lnTo>
                  <a:lnTo>
                    <a:pt x="3408" y="1840"/>
                  </a:lnTo>
                  <a:lnTo>
                    <a:pt x="3259" y="1906"/>
                  </a:lnTo>
                  <a:lnTo>
                    <a:pt x="3103" y="1972"/>
                  </a:lnTo>
                  <a:lnTo>
                    <a:pt x="2942" y="2032"/>
                  </a:lnTo>
                  <a:lnTo>
                    <a:pt x="2768" y="2098"/>
                  </a:lnTo>
                  <a:lnTo>
                    <a:pt x="2595" y="2164"/>
                  </a:lnTo>
                  <a:lnTo>
                    <a:pt x="2410" y="2224"/>
                  </a:lnTo>
                  <a:lnTo>
                    <a:pt x="2224" y="2284"/>
                  </a:lnTo>
                  <a:lnTo>
                    <a:pt x="2027" y="2350"/>
                  </a:lnTo>
                  <a:lnTo>
                    <a:pt x="1824" y="2410"/>
                  </a:lnTo>
                  <a:lnTo>
                    <a:pt x="1614" y="2470"/>
                  </a:lnTo>
                  <a:lnTo>
                    <a:pt x="1399" y="2530"/>
                  </a:lnTo>
                  <a:lnTo>
                    <a:pt x="957" y="2644"/>
                  </a:lnTo>
                  <a:lnTo>
                    <a:pt x="484" y="2757"/>
                  </a:lnTo>
                  <a:lnTo>
                    <a:pt x="0" y="2865"/>
                  </a:lnTo>
                  <a:lnTo>
                    <a:pt x="0" y="2901"/>
                  </a:lnTo>
                  <a:lnTo>
                    <a:pt x="496" y="2787"/>
                  </a:lnTo>
                  <a:lnTo>
                    <a:pt x="969" y="2674"/>
                  </a:lnTo>
                  <a:lnTo>
                    <a:pt x="1423" y="2554"/>
                  </a:lnTo>
                  <a:lnTo>
                    <a:pt x="1638" y="2494"/>
                  </a:lnTo>
                  <a:lnTo>
                    <a:pt x="1854" y="2434"/>
                  </a:lnTo>
                  <a:lnTo>
                    <a:pt x="2057" y="2374"/>
                  </a:lnTo>
                  <a:lnTo>
                    <a:pt x="2254" y="2308"/>
                  </a:lnTo>
                  <a:lnTo>
                    <a:pt x="2451" y="2248"/>
                  </a:lnTo>
                  <a:lnTo>
                    <a:pt x="2637" y="2182"/>
                  </a:lnTo>
                  <a:lnTo>
                    <a:pt x="2816" y="2116"/>
                  </a:lnTo>
                  <a:lnTo>
                    <a:pt x="2990" y="2050"/>
                  </a:lnTo>
                  <a:lnTo>
                    <a:pt x="3151" y="1984"/>
                  </a:lnTo>
                  <a:lnTo>
                    <a:pt x="3312" y="1924"/>
                  </a:lnTo>
                  <a:lnTo>
                    <a:pt x="3462" y="1858"/>
                  </a:lnTo>
                  <a:lnTo>
                    <a:pt x="3605" y="1792"/>
                  </a:lnTo>
                  <a:lnTo>
                    <a:pt x="3737" y="1720"/>
                  </a:lnTo>
                  <a:lnTo>
                    <a:pt x="3863" y="1654"/>
                  </a:lnTo>
                  <a:lnTo>
                    <a:pt x="3982" y="1589"/>
                  </a:lnTo>
                  <a:lnTo>
                    <a:pt x="4090" y="1523"/>
                  </a:lnTo>
                  <a:lnTo>
                    <a:pt x="4191" y="1457"/>
                  </a:lnTo>
                  <a:lnTo>
                    <a:pt x="4287" y="1391"/>
                  </a:lnTo>
                  <a:lnTo>
                    <a:pt x="4371" y="1325"/>
                  </a:lnTo>
                  <a:lnTo>
                    <a:pt x="4443" y="1259"/>
                  </a:lnTo>
                  <a:lnTo>
                    <a:pt x="4508" y="1193"/>
                  </a:lnTo>
                  <a:lnTo>
                    <a:pt x="4562" y="1127"/>
                  </a:lnTo>
                  <a:lnTo>
                    <a:pt x="4610" y="1061"/>
                  </a:lnTo>
                  <a:lnTo>
                    <a:pt x="4646" y="995"/>
                  </a:lnTo>
                  <a:lnTo>
                    <a:pt x="4670" y="935"/>
                  </a:lnTo>
                  <a:lnTo>
                    <a:pt x="4688" y="869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>
                <a:solidFill>
                  <a:srgbClr val="FFFFFF"/>
                </a:solidFill>
              </a:endParaRPr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hidden">
            <a:xfrm>
              <a:off x="0" y="0"/>
              <a:ext cx="3773" cy="2356"/>
            </a:xfrm>
            <a:custGeom>
              <a:avLst/>
              <a:gdLst>
                <a:gd name="T0" fmla="*/ 3821 w 3761"/>
                <a:gd name="T1" fmla="*/ 719 h 2356"/>
                <a:gd name="T2" fmla="*/ 3791 w 3761"/>
                <a:gd name="T3" fmla="*/ 599 h 2356"/>
                <a:gd name="T4" fmla="*/ 3713 w 3761"/>
                <a:gd name="T5" fmla="*/ 486 h 2356"/>
                <a:gd name="T6" fmla="*/ 3577 w 3761"/>
                <a:gd name="T7" fmla="*/ 378 h 2356"/>
                <a:gd name="T8" fmla="*/ 3403 w 3761"/>
                <a:gd name="T9" fmla="*/ 282 h 2356"/>
                <a:gd name="T10" fmla="*/ 3177 w 3761"/>
                <a:gd name="T11" fmla="*/ 192 h 2356"/>
                <a:gd name="T12" fmla="*/ 2909 w 3761"/>
                <a:gd name="T13" fmla="*/ 108 h 2356"/>
                <a:gd name="T14" fmla="*/ 2599 w 3761"/>
                <a:gd name="T15" fmla="*/ 36 h 2356"/>
                <a:gd name="T16" fmla="*/ 2265 w 3761"/>
                <a:gd name="T17" fmla="*/ 0 h 2356"/>
                <a:gd name="T18" fmla="*/ 2617 w 3761"/>
                <a:gd name="T19" fmla="*/ 72 h 2356"/>
                <a:gd name="T20" fmla="*/ 2921 w 3761"/>
                <a:gd name="T21" fmla="*/ 150 h 2356"/>
                <a:gd name="T22" fmla="*/ 3189 w 3761"/>
                <a:gd name="T23" fmla="*/ 234 h 2356"/>
                <a:gd name="T24" fmla="*/ 3403 w 3761"/>
                <a:gd name="T25" fmla="*/ 330 h 2356"/>
                <a:gd name="T26" fmla="*/ 3571 w 3761"/>
                <a:gd name="T27" fmla="*/ 432 h 2356"/>
                <a:gd name="T28" fmla="*/ 3683 w 3761"/>
                <a:gd name="T29" fmla="*/ 545 h 2356"/>
                <a:gd name="T30" fmla="*/ 3743 w 3761"/>
                <a:gd name="T31" fmla="*/ 665 h 2356"/>
                <a:gd name="T32" fmla="*/ 3749 w 3761"/>
                <a:gd name="T33" fmla="*/ 791 h 2356"/>
                <a:gd name="T34" fmla="*/ 3713 w 3761"/>
                <a:gd name="T35" fmla="*/ 887 h 2356"/>
                <a:gd name="T36" fmla="*/ 3651 w 3761"/>
                <a:gd name="T37" fmla="*/ 989 h 2356"/>
                <a:gd name="T38" fmla="*/ 3553 w 3761"/>
                <a:gd name="T39" fmla="*/ 1091 h 2356"/>
                <a:gd name="T40" fmla="*/ 3427 w 3761"/>
                <a:gd name="T41" fmla="*/ 1187 h 2356"/>
                <a:gd name="T42" fmla="*/ 3273 w 3761"/>
                <a:gd name="T43" fmla="*/ 1289 h 2356"/>
                <a:gd name="T44" fmla="*/ 3093 w 3761"/>
                <a:gd name="T45" fmla="*/ 1391 h 2356"/>
                <a:gd name="T46" fmla="*/ 2879 w 3761"/>
                <a:gd name="T47" fmla="*/ 1493 h 2356"/>
                <a:gd name="T48" fmla="*/ 2647 w 3761"/>
                <a:gd name="T49" fmla="*/ 1589 h 2356"/>
                <a:gd name="T50" fmla="*/ 2110 w 3761"/>
                <a:gd name="T51" fmla="*/ 1786 h 2356"/>
                <a:gd name="T52" fmla="*/ 1484 w 3761"/>
                <a:gd name="T53" fmla="*/ 1972 h 2356"/>
                <a:gd name="T54" fmla="*/ 775 w 3761"/>
                <a:gd name="T55" fmla="*/ 2158 h 2356"/>
                <a:gd name="T56" fmla="*/ 0 w 3761"/>
                <a:gd name="T57" fmla="*/ 2326 h 2356"/>
                <a:gd name="T58" fmla="*/ 406 w 3761"/>
                <a:gd name="T59" fmla="*/ 2272 h 2356"/>
                <a:gd name="T60" fmla="*/ 1162 w 3761"/>
                <a:gd name="T61" fmla="*/ 2092 h 2356"/>
                <a:gd name="T62" fmla="*/ 1842 w 3761"/>
                <a:gd name="T63" fmla="*/ 1900 h 2356"/>
                <a:gd name="T64" fmla="*/ 2432 w 3761"/>
                <a:gd name="T65" fmla="*/ 1702 h 2356"/>
                <a:gd name="T66" fmla="*/ 2692 w 3761"/>
                <a:gd name="T67" fmla="*/ 1607 h 2356"/>
                <a:gd name="T68" fmla="*/ 2927 w 3761"/>
                <a:gd name="T69" fmla="*/ 1505 h 2356"/>
                <a:gd name="T70" fmla="*/ 3141 w 3761"/>
                <a:gd name="T71" fmla="*/ 1403 h 2356"/>
                <a:gd name="T72" fmla="*/ 3330 w 3761"/>
                <a:gd name="T73" fmla="*/ 1301 h 2356"/>
                <a:gd name="T74" fmla="*/ 3487 w 3761"/>
                <a:gd name="T75" fmla="*/ 1193 h 2356"/>
                <a:gd name="T76" fmla="*/ 3613 w 3761"/>
                <a:gd name="T77" fmla="*/ 1091 h 2356"/>
                <a:gd name="T78" fmla="*/ 3713 w 3761"/>
                <a:gd name="T79" fmla="*/ 989 h 2356"/>
                <a:gd name="T80" fmla="*/ 3779 w 3761"/>
                <a:gd name="T81" fmla="*/ 887 h 2356"/>
                <a:gd name="T82" fmla="*/ 3815 w 3761"/>
                <a:gd name="T83" fmla="*/ 785 h 235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3761" h="2356">
                  <a:moveTo>
                    <a:pt x="3755" y="785"/>
                  </a:moveTo>
                  <a:lnTo>
                    <a:pt x="3761" y="719"/>
                  </a:lnTo>
                  <a:lnTo>
                    <a:pt x="3755" y="659"/>
                  </a:lnTo>
                  <a:lnTo>
                    <a:pt x="3731" y="599"/>
                  </a:lnTo>
                  <a:lnTo>
                    <a:pt x="3701" y="545"/>
                  </a:lnTo>
                  <a:lnTo>
                    <a:pt x="3653" y="486"/>
                  </a:lnTo>
                  <a:lnTo>
                    <a:pt x="3593" y="432"/>
                  </a:lnTo>
                  <a:lnTo>
                    <a:pt x="3522" y="378"/>
                  </a:lnTo>
                  <a:lnTo>
                    <a:pt x="3444" y="330"/>
                  </a:lnTo>
                  <a:lnTo>
                    <a:pt x="3348" y="282"/>
                  </a:lnTo>
                  <a:lnTo>
                    <a:pt x="3241" y="234"/>
                  </a:lnTo>
                  <a:lnTo>
                    <a:pt x="3127" y="192"/>
                  </a:lnTo>
                  <a:lnTo>
                    <a:pt x="3002" y="150"/>
                  </a:lnTo>
                  <a:lnTo>
                    <a:pt x="2864" y="108"/>
                  </a:lnTo>
                  <a:lnTo>
                    <a:pt x="2715" y="72"/>
                  </a:lnTo>
                  <a:lnTo>
                    <a:pt x="2559" y="36"/>
                  </a:lnTo>
                  <a:lnTo>
                    <a:pt x="2392" y="0"/>
                  </a:lnTo>
                  <a:lnTo>
                    <a:pt x="2230" y="0"/>
                  </a:lnTo>
                  <a:lnTo>
                    <a:pt x="2410" y="36"/>
                  </a:lnTo>
                  <a:lnTo>
                    <a:pt x="2577" y="72"/>
                  </a:lnTo>
                  <a:lnTo>
                    <a:pt x="2732" y="108"/>
                  </a:lnTo>
                  <a:lnTo>
                    <a:pt x="2876" y="150"/>
                  </a:lnTo>
                  <a:lnTo>
                    <a:pt x="3014" y="192"/>
                  </a:lnTo>
                  <a:lnTo>
                    <a:pt x="3139" y="234"/>
                  </a:lnTo>
                  <a:lnTo>
                    <a:pt x="3253" y="282"/>
                  </a:lnTo>
                  <a:lnTo>
                    <a:pt x="3348" y="330"/>
                  </a:lnTo>
                  <a:lnTo>
                    <a:pt x="3438" y="384"/>
                  </a:lnTo>
                  <a:lnTo>
                    <a:pt x="3516" y="432"/>
                  </a:lnTo>
                  <a:lnTo>
                    <a:pt x="3576" y="492"/>
                  </a:lnTo>
                  <a:lnTo>
                    <a:pt x="3623" y="545"/>
                  </a:lnTo>
                  <a:lnTo>
                    <a:pt x="3665" y="605"/>
                  </a:lnTo>
                  <a:lnTo>
                    <a:pt x="3683" y="665"/>
                  </a:lnTo>
                  <a:lnTo>
                    <a:pt x="3695" y="725"/>
                  </a:lnTo>
                  <a:lnTo>
                    <a:pt x="3689" y="791"/>
                  </a:lnTo>
                  <a:lnTo>
                    <a:pt x="3677" y="839"/>
                  </a:lnTo>
                  <a:lnTo>
                    <a:pt x="3653" y="887"/>
                  </a:lnTo>
                  <a:lnTo>
                    <a:pt x="3629" y="941"/>
                  </a:lnTo>
                  <a:lnTo>
                    <a:pt x="3593" y="989"/>
                  </a:lnTo>
                  <a:lnTo>
                    <a:pt x="3546" y="1037"/>
                  </a:lnTo>
                  <a:lnTo>
                    <a:pt x="3498" y="1091"/>
                  </a:lnTo>
                  <a:lnTo>
                    <a:pt x="3438" y="1139"/>
                  </a:lnTo>
                  <a:lnTo>
                    <a:pt x="3372" y="1187"/>
                  </a:lnTo>
                  <a:lnTo>
                    <a:pt x="3301" y="1241"/>
                  </a:lnTo>
                  <a:lnTo>
                    <a:pt x="3223" y="1289"/>
                  </a:lnTo>
                  <a:lnTo>
                    <a:pt x="3133" y="1343"/>
                  </a:lnTo>
                  <a:lnTo>
                    <a:pt x="3043" y="1391"/>
                  </a:lnTo>
                  <a:lnTo>
                    <a:pt x="2942" y="1439"/>
                  </a:lnTo>
                  <a:lnTo>
                    <a:pt x="2834" y="1493"/>
                  </a:lnTo>
                  <a:lnTo>
                    <a:pt x="2727" y="1541"/>
                  </a:lnTo>
                  <a:lnTo>
                    <a:pt x="2607" y="1589"/>
                  </a:lnTo>
                  <a:lnTo>
                    <a:pt x="2356" y="1690"/>
                  </a:lnTo>
                  <a:lnTo>
                    <a:pt x="2075" y="1786"/>
                  </a:lnTo>
                  <a:lnTo>
                    <a:pt x="1782" y="1882"/>
                  </a:lnTo>
                  <a:lnTo>
                    <a:pt x="1459" y="1972"/>
                  </a:lnTo>
                  <a:lnTo>
                    <a:pt x="1124" y="2068"/>
                  </a:lnTo>
                  <a:lnTo>
                    <a:pt x="765" y="2158"/>
                  </a:lnTo>
                  <a:lnTo>
                    <a:pt x="389" y="2242"/>
                  </a:lnTo>
                  <a:lnTo>
                    <a:pt x="0" y="2326"/>
                  </a:lnTo>
                  <a:lnTo>
                    <a:pt x="0" y="2356"/>
                  </a:lnTo>
                  <a:lnTo>
                    <a:pt x="401" y="2272"/>
                  </a:lnTo>
                  <a:lnTo>
                    <a:pt x="777" y="2182"/>
                  </a:lnTo>
                  <a:lnTo>
                    <a:pt x="1142" y="2092"/>
                  </a:lnTo>
                  <a:lnTo>
                    <a:pt x="1483" y="1996"/>
                  </a:lnTo>
                  <a:lnTo>
                    <a:pt x="1812" y="1900"/>
                  </a:lnTo>
                  <a:lnTo>
                    <a:pt x="2111" y="1804"/>
                  </a:lnTo>
                  <a:lnTo>
                    <a:pt x="2392" y="1702"/>
                  </a:lnTo>
                  <a:lnTo>
                    <a:pt x="2523" y="1654"/>
                  </a:lnTo>
                  <a:lnTo>
                    <a:pt x="2649" y="1607"/>
                  </a:lnTo>
                  <a:lnTo>
                    <a:pt x="2768" y="1553"/>
                  </a:lnTo>
                  <a:lnTo>
                    <a:pt x="2882" y="1505"/>
                  </a:lnTo>
                  <a:lnTo>
                    <a:pt x="2990" y="1451"/>
                  </a:lnTo>
                  <a:lnTo>
                    <a:pt x="3091" y="1403"/>
                  </a:lnTo>
                  <a:lnTo>
                    <a:pt x="3187" y="1349"/>
                  </a:lnTo>
                  <a:lnTo>
                    <a:pt x="3277" y="1301"/>
                  </a:lnTo>
                  <a:lnTo>
                    <a:pt x="3354" y="1247"/>
                  </a:lnTo>
                  <a:lnTo>
                    <a:pt x="3432" y="1193"/>
                  </a:lnTo>
                  <a:lnTo>
                    <a:pt x="3498" y="1145"/>
                  </a:lnTo>
                  <a:lnTo>
                    <a:pt x="3558" y="1091"/>
                  </a:lnTo>
                  <a:lnTo>
                    <a:pt x="3611" y="1043"/>
                  </a:lnTo>
                  <a:lnTo>
                    <a:pt x="3653" y="989"/>
                  </a:lnTo>
                  <a:lnTo>
                    <a:pt x="3689" y="941"/>
                  </a:lnTo>
                  <a:lnTo>
                    <a:pt x="3719" y="887"/>
                  </a:lnTo>
                  <a:lnTo>
                    <a:pt x="3743" y="833"/>
                  </a:lnTo>
                  <a:lnTo>
                    <a:pt x="3755" y="785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>
                <a:solidFill>
                  <a:srgbClr val="FFFFFF"/>
                </a:solidFill>
              </a:endParaRPr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hidden">
            <a:xfrm>
              <a:off x="0" y="0"/>
              <a:ext cx="2933" cy="1846"/>
            </a:xfrm>
            <a:custGeom>
              <a:avLst/>
              <a:gdLst>
                <a:gd name="T0" fmla="*/ 2969 w 2924"/>
                <a:gd name="T1" fmla="*/ 647 h 1846"/>
                <a:gd name="T2" fmla="*/ 2921 w 2924"/>
                <a:gd name="T3" fmla="*/ 528 h 1846"/>
                <a:gd name="T4" fmla="*/ 2793 w 2924"/>
                <a:gd name="T5" fmla="*/ 414 h 1846"/>
                <a:gd name="T6" fmla="*/ 2599 w 2924"/>
                <a:gd name="T7" fmla="*/ 318 h 1846"/>
                <a:gd name="T8" fmla="*/ 2337 w 2924"/>
                <a:gd name="T9" fmla="*/ 228 h 1846"/>
                <a:gd name="T10" fmla="*/ 2015 w 2924"/>
                <a:gd name="T11" fmla="*/ 150 h 1846"/>
                <a:gd name="T12" fmla="*/ 1633 w 2924"/>
                <a:gd name="T13" fmla="*/ 78 h 1846"/>
                <a:gd name="T14" fmla="*/ 1198 w 2924"/>
                <a:gd name="T15" fmla="*/ 24 h 1846"/>
                <a:gd name="T16" fmla="*/ 704 w 2924"/>
                <a:gd name="T17" fmla="*/ 0 h 1846"/>
                <a:gd name="T18" fmla="*/ 1210 w 2924"/>
                <a:gd name="T19" fmla="*/ 48 h 1846"/>
                <a:gd name="T20" fmla="*/ 1651 w 2924"/>
                <a:gd name="T21" fmla="*/ 108 h 1846"/>
                <a:gd name="T22" fmla="*/ 2039 w 2924"/>
                <a:gd name="T23" fmla="*/ 180 h 1846"/>
                <a:gd name="T24" fmla="*/ 2361 w 2924"/>
                <a:gd name="T25" fmla="*/ 264 h 1846"/>
                <a:gd name="T26" fmla="*/ 2611 w 2924"/>
                <a:gd name="T27" fmla="*/ 360 h 1846"/>
                <a:gd name="T28" fmla="*/ 2793 w 2924"/>
                <a:gd name="T29" fmla="*/ 468 h 1846"/>
                <a:gd name="T30" fmla="*/ 2891 w 2924"/>
                <a:gd name="T31" fmla="*/ 587 h 1846"/>
                <a:gd name="T32" fmla="*/ 2909 w 2924"/>
                <a:gd name="T33" fmla="*/ 713 h 1846"/>
                <a:gd name="T34" fmla="*/ 2885 w 2924"/>
                <a:gd name="T35" fmla="*/ 785 h 1846"/>
                <a:gd name="T36" fmla="*/ 2837 w 2924"/>
                <a:gd name="T37" fmla="*/ 857 h 1846"/>
                <a:gd name="T38" fmla="*/ 2665 w 2924"/>
                <a:gd name="T39" fmla="*/ 1001 h 1846"/>
                <a:gd name="T40" fmla="*/ 2403 w 2924"/>
                <a:gd name="T41" fmla="*/ 1145 h 1846"/>
                <a:gd name="T42" fmla="*/ 2063 w 2924"/>
                <a:gd name="T43" fmla="*/ 1289 h 1846"/>
                <a:gd name="T44" fmla="*/ 1651 w 2924"/>
                <a:gd name="T45" fmla="*/ 1433 h 1846"/>
                <a:gd name="T46" fmla="*/ 1162 w 2924"/>
                <a:gd name="T47" fmla="*/ 1571 h 1846"/>
                <a:gd name="T48" fmla="*/ 614 w 2924"/>
                <a:gd name="T49" fmla="*/ 1702 h 1846"/>
                <a:gd name="T50" fmla="*/ 0 w 2924"/>
                <a:gd name="T51" fmla="*/ 1828 h 1846"/>
                <a:gd name="T52" fmla="*/ 316 w 2924"/>
                <a:gd name="T53" fmla="*/ 1780 h 1846"/>
                <a:gd name="T54" fmla="*/ 912 w 2924"/>
                <a:gd name="T55" fmla="*/ 1648 h 1846"/>
                <a:gd name="T56" fmla="*/ 1437 w 2924"/>
                <a:gd name="T57" fmla="*/ 1511 h 1846"/>
                <a:gd name="T58" fmla="*/ 1901 w 2924"/>
                <a:gd name="T59" fmla="*/ 1367 h 1846"/>
                <a:gd name="T60" fmla="*/ 2289 w 2924"/>
                <a:gd name="T61" fmla="*/ 1223 h 1846"/>
                <a:gd name="T62" fmla="*/ 2599 w 2924"/>
                <a:gd name="T63" fmla="*/ 1079 h 1846"/>
                <a:gd name="T64" fmla="*/ 2819 w 2924"/>
                <a:gd name="T65" fmla="*/ 929 h 1846"/>
                <a:gd name="T66" fmla="*/ 2921 w 2924"/>
                <a:gd name="T67" fmla="*/ 815 h 1846"/>
                <a:gd name="T68" fmla="*/ 2957 w 2924"/>
                <a:gd name="T69" fmla="*/ 743 h 1846"/>
                <a:gd name="T70" fmla="*/ 2969 w 2924"/>
                <a:gd name="T71" fmla="*/ 707 h 184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2924" h="1846">
                  <a:moveTo>
                    <a:pt x="2924" y="707"/>
                  </a:moveTo>
                  <a:lnTo>
                    <a:pt x="2924" y="647"/>
                  </a:lnTo>
                  <a:lnTo>
                    <a:pt x="2912" y="581"/>
                  </a:lnTo>
                  <a:lnTo>
                    <a:pt x="2876" y="528"/>
                  </a:lnTo>
                  <a:lnTo>
                    <a:pt x="2822" y="468"/>
                  </a:lnTo>
                  <a:lnTo>
                    <a:pt x="2750" y="414"/>
                  </a:lnTo>
                  <a:lnTo>
                    <a:pt x="2667" y="366"/>
                  </a:lnTo>
                  <a:lnTo>
                    <a:pt x="2559" y="318"/>
                  </a:lnTo>
                  <a:lnTo>
                    <a:pt x="2440" y="270"/>
                  </a:lnTo>
                  <a:lnTo>
                    <a:pt x="2302" y="228"/>
                  </a:lnTo>
                  <a:lnTo>
                    <a:pt x="2153" y="186"/>
                  </a:lnTo>
                  <a:lnTo>
                    <a:pt x="1985" y="150"/>
                  </a:lnTo>
                  <a:lnTo>
                    <a:pt x="1806" y="114"/>
                  </a:lnTo>
                  <a:lnTo>
                    <a:pt x="1608" y="78"/>
                  </a:lnTo>
                  <a:lnTo>
                    <a:pt x="1399" y="54"/>
                  </a:lnTo>
                  <a:lnTo>
                    <a:pt x="1178" y="24"/>
                  </a:lnTo>
                  <a:lnTo>
                    <a:pt x="945" y="0"/>
                  </a:lnTo>
                  <a:lnTo>
                    <a:pt x="694" y="0"/>
                  </a:lnTo>
                  <a:lnTo>
                    <a:pt x="945" y="24"/>
                  </a:lnTo>
                  <a:lnTo>
                    <a:pt x="1190" y="48"/>
                  </a:lnTo>
                  <a:lnTo>
                    <a:pt x="1417" y="78"/>
                  </a:lnTo>
                  <a:lnTo>
                    <a:pt x="1626" y="108"/>
                  </a:lnTo>
                  <a:lnTo>
                    <a:pt x="1824" y="144"/>
                  </a:lnTo>
                  <a:lnTo>
                    <a:pt x="2009" y="180"/>
                  </a:lnTo>
                  <a:lnTo>
                    <a:pt x="2176" y="222"/>
                  </a:lnTo>
                  <a:lnTo>
                    <a:pt x="2326" y="264"/>
                  </a:lnTo>
                  <a:lnTo>
                    <a:pt x="2457" y="312"/>
                  </a:lnTo>
                  <a:lnTo>
                    <a:pt x="2571" y="360"/>
                  </a:lnTo>
                  <a:lnTo>
                    <a:pt x="2667" y="414"/>
                  </a:lnTo>
                  <a:lnTo>
                    <a:pt x="2750" y="468"/>
                  </a:lnTo>
                  <a:lnTo>
                    <a:pt x="2804" y="528"/>
                  </a:lnTo>
                  <a:lnTo>
                    <a:pt x="2846" y="587"/>
                  </a:lnTo>
                  <a:lnTo>
                    <a:pt x="2864" y="647"/>
                  </a:lnTo>
                  <a:lnTo>
                    <a:pt x="2864" y="713"/>
                  </a:lnTo>
                  <a:lnTo>
                    <a:pt x="2852" y="749"/>
                  </a:lnTo>
                  <a:lnTo>
                    <a:pt x="2840" y="785"/>
                  </a:lnTo>
                  <a:lnTo>
                    <a:pt x="2816" y="821"/>
                  </a:lnTo>
                  <a:lnTo>
                    <a:pt x="2792" y="857"/>
                  </a:lnTo>
                  <a:lnTo>
                    <a:pt x="2721" y="929"/>
                  </a:lnTo>
                  <a:lnTo>
                    <a:pt x="2625" y="1001"/>
                  </a:lnTo>
                  <a:lnTo>
                    <a:pt x="2505" y="1073"/>
                  </a:lnTo>
                  <a:lnTo>
                    <a:pt x="2368" y="1145"/>
                  </a:lnTo>
                  <a:lnTo>
                    <a:pt x="2212" y="1217"/>
                  </a:lnTo>
                  <a:lnTo>
                    <a:pt x="2033" y="1289"/>
                  </a:lnTo>
                  <a:lnTo>
                    <a:pt x="1842" y="1361"/>
                  </a:lnTo>
                  <a:lnTo>
                    <a:pt x="1626" y="1433"/>
                  </a:lnTo>
                  <a:lnTo>
                    <a:pt x="1393" y="1499"/>
                  </a:lnTo>
                  <a:lnTo>
                    <a:pt x="1142" y="1571"/>
                  </a:lnTo>
                  <a:lnTo>
                    <a:pt x="879" y="1636"/>
                  </a:lnTo>
                  <a:lnTo>
                    <a:pt x="604" y="1702"/>
                  </a:lnTo>
                  <a:lnTo>
                    <a:pt x="305" y="1768"/>
                  </a:lnTo>
                  <a:lnTo>
                    <a:pt x="0" y="1828"/>
                  </a:lnTo>
                  <a:lnTo>
                    <a:pt x="0" y="1846"/>
                  </a:lnTo>
                  <a:lnTo>
                    <a:pt x="311" y="1780"/>
                  </a:lnTo>
                  <a:lnTo>
                    <a:pt x="610" y="1714"/>
                  </a:lnTo>
                  <a:lnTo>
                    <a:pt x="897" y="1648"/>
                  </a:lnTo>
                  <a:lnTo>
                    <a:pt x="1166" y="1583"/>
                  </a:lnTo>
                  <a:lnTo>
                    <a:pt x="1417" y="1511"/>
                  </a:lnTo>
                  <a:lnTo>
                    <a:pt x="1656" y="1439"/>
                  </a:lnTo>
                  <a:lnTo>
                    <a:pt x="1871" y="1367"/>
                  </a:lnTo>
                  <a:lnTo>
                    <a:pt x="2075" y="1295"/>
                  </a:lnTo>
                  <a:lnTo>
                    <a:pt x="2254" y="1223"/>
                  </a:lnTo>
                  <a:lnTo>
                    <a:pt x="2416" y="1151"/>
                  </a:lnTo>
                  <a:lnTo>
                    <a:pt x="2559" y="1079"/>
                  </a:lnTo>
                  <a:lnTo>
                    <a:pt x="2679" y="1001"/>
                  </a:lnTo>
                  <a:lnTo>
                    <a:pt x="2774" y="929"/>
                  </a:lnTo>
                  <a:lnTo>
                    <a:pt x="2846" y="857"/>
                  </a:lnTo>
                  <a:lnTo>
                    <a:pt x="2876" y="815"/>
                  </a:lnTo>
                  <a:lnTo>
                    <a:pt x="2900" y="779"/>
                  </a:lnTo>
                  <a:lnTo>
                    <a:pt x="2912" y="743"/>
                  </a:lnTo>
                  <a:lnTo>
                    <a:pt x="2924" y="70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>
                <a:solidFill>
                  <a:srgbClr val="FFFFFF"/>
                </a:solidFill>
              </a:endParaRPr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hidden">
            <a:xfrm>
              <a:off x="114" y="2847"/>
              <a:ext cx="1493" cy="204"/>
            </a:xfrm>
            <a:custGeom>
              <a:avLst/>
              <a:gdLst>
                <a:gd name="T0" fmla="*/ 1424 w 1488"/>
                <a:gd name="T1" fmla="*/ 204 h 204"/>
                <a:gd name="T2" fmla="*/ 0 w 1488"/>
                <a:gd name="T3" fmla="*/ 18 h 204"/>
                <a:gd name="T4" fmla="*/ 77 w 1488"/>
                <a:gd name="T5" fmla="*/ 0 h 204"/>
                <a:gd name="T6" fmla="*/ 1513 w 1488"/>
                <a:gd name="T7" fmla="*/ 186 h 204"/>
                <a:gd name="T8" fmla="*/ 1424 w 1488"/>
                <a:gd name="T9" fmla="*/ 204 h 204"/>
                <a:gd name="T10" fmla="*/ 1424 w 1488"/>
                <a:gd name="T11" fmla="*/ 204 h 20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488" h="204">
                  <a:moveTo>
                    <a:pt x="1399" y="204"/>
                  </a:moveTo>
                  <a:lnTo>
                    <a:pt x="0" y="18"/>
                  </a:lnTo>
                  <a:lnTo>
                    <a:pt x="77" y="0"/>
                  </a:lnTo>
                  <a:lnTo>
                    <a:pt x="1488" y="186"/>
                  </a:lnTo>
                  <a:lnTo>
                    <a:pt x="1399" y="20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>
                <a:solidFill>
                  <a:srgbClr val="FFFFFF"/>
                </a:solidFill>
              </a:endParaRPr>
            </a:p>
          </p:txBody>
        </p:sp>
        <p:sp>
          <p:nvSpPr>
            <p:cNvPr id="15" name="Rectangle 13"/>
            <p:cNvSpPr>
              <a:spLocks noChangeArrowheads="1"/>
            </p:cNvSpPr>
            <p:nvPr/>
          </p:nvSpPr>
          <p:spPr bwMode="hidden">
            <a:xfrm>
              <a:off x="473" y="3105"/>
              <a:ext cx="1" cy="1"/>
            </a:xfrm>
            <a:prstGeom prst="rect">
              <a:avLst/>
            </a:prstGeom>
            <a:solidFill>
              <a:srgbClr val="1414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GB">
                <a:solidFill>
                  <a:srgbClr val="FFFFFF"/>
                </a:solidFill>
              </a:endParaRPr>
            </a:p>
          </p:txBody>
        </p:sp>
        <p:sp>
          <p:nvSpPr>
            <p:cNvPr id="16" name="Rectangle 14"/>
            <p:cNvSpPr>
              <a:spLocks noChangeArrowheads="1"/>
            </p:cNvSpPr>
            <p:nvPr/>
          </p:nvSpPr>
          <p:spPr bwMode="hidden">
            <a:xfrm>
              <a:off x="473" y="3105"/>
              <a:ext cx="1" cy="1"/>
            </a:xfrm>
            <a:prstGeom prst="rect">
              <a:avLst/>
            </a:prstGeom>
            <a:solidFill>
              <a:srgbClr val="1414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GB">
                <a:solidFill>
                  <a:srgbClr val="FFFFFF"/>
                </a:solidFill>
              </a:endParaRPr>
            </a:p>
          </p:txBody>
        </p:sp>
        <p:grpSp>
          <p:nvGrpSpPr>
            <p:cNvPr id="17" name="Group 15"/>
            <p:cNvGrpSpPr>
              <a:grpSpLocks/>
            </p:cNvGrpSpPr>
            <p:nvPr/>
          </p:nvGrpSpPr>
          <p:grpSpPr bwMode="auto">
            <a:xfrm>
              <a:off x="192" y="2284"/>
              <a:ext cx="1254" cy="923"/>
              <a:chOff x="192" y="2284"/>
              <a:chExt cx="1254" cy="923"/>
            </a:xfrm>
          </p:grpSpPr>
          <p:sp>
            <p:nvSpPr>
              <p:cNvPr id="18" name="Freeform 16"/>
              <p:cNvSpPr>
                <a:spLocks/>
              </p:cNvSpPr>
              <p:nvPr/>
            </p:nvSpPr>
            <p:spPr bwMode="hidden">
              <a:xfrm>
                <a:off x="408" y="3009"/>
                <a:ext cx="47" cy="6"/>
              </a:xfrm>
              <a:custGeom>
                <a:avLst/>
                <a:gdLst>
                  <a:gd name="T0" fmla="*/ 47 w 47"/>
                  <a:gd name="T1" fmla="*/ 6 h 6"/>
                  <a:gd name="T2" fmla="*/ 0 w 47"/>
                  <a:gd name="T3" fmla="*/ 0 h 6"/>
                  <a:gd name="T4" fmla="*/ 0 w 47"/>
                  <a:gd name="T5" fmla="*/ 0 h 6"/>
                  <a:gd name="T6" fmla="*/ 47 w 47"/>
                  <a:gd name="T7" fmla="*/ 6 h 6"/>
                  <a:gd name="T8" fmla="*/ 47 w 47"/>
                  <a:gd name="T9" fmla="*/ 6 h 6"/>
                  <a:gd name="T10" fmla="*/ 47 w 47"/>
                  <a:gd name="T11" fmla="*/ 6 h 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7" h="6">
                    <a:moveTo>
                      <a:pt x="47" y="6"/>
                    </a:moveTo>
                    <a:lnTo>
                      <a:pt x="0" y="0"/>
                    </a:lnTo>
                    <a:lnTo>
                      <a:pt x="47" y="6"/>
                    </a:lnTo>
                    <a:close/>
                  </a:path>
                </a:pathLst>
              </a:custGeom>
              <a:solidFill>
                <a:srgbClr val="1414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GB">
                  <a:solidFill>
                    <a:srgbClr val="FFFFFF"/>
                  </a:solidFill>
                </a:endParaRPr>
              </a:p>
            </p:txBody>
          </p:sp>
          <p:sp>
            <p:nvSpPr>
              <p:cNvPr id="19" name="Freeform 17"/>
              <p:cNvSpPr>
                <a:spLocks/>
              </p:cNvSpPr>
              <p:nvPr/>
            </p:nvSpPr>
            <p:spPr bwMode="hidden">
              <a:xfrm>
                <a:off x="912" y="2284"/>
                <a:ext cx="324" cy="162"/>
              </a:xfrm>
              <a:custGeom>
                <a:avLst/>
                <a:gdLst>
                  <a:gd name="T0" fmla="*/ 0 w 323"/>
                  <a:gd name="T1" fmla="*/ 24 h 162"/>
                  <a:gd name="T2" fmla="*/ 6 w 323"/>
                  <a:gd name="T3" fmla="*/ 24 h 162"/>
                  <a:gd name="T4" fmla="*/ 12 w 323"/>
                  <a:gd name="T5" fmla="*/ 18 h 162"/>
                  <a:gd name="T6" fmla="*/ 48 w 323"/>
                  <a:gd name="T7" fmla="*/ 6 h 162"/>
                  <a:gd name="T8" fmla="*/ 101 w 323"/>
                  <a:gd name="T9" fmla="*/ 0 h 162"/>
                  <a:gd name="T10" fmla="*/ 137 w 323"/>
                  <a:gd name="T11" fmla="*/ 6 h 162"/>
                  <a:gd name="T12" fmla="*/ 178 w 323"/>
                  <a:gd name="T13" fmla="*/ 18 h 162"/>
                  <a:gd name="T14" fmla="*/ 244 w 323"/>
                  <a:gd name="T15" fmla="*/ 54 h 162"/>
                  <a:gd name="T16" fmla="*/ 292 w 323"/>
                  <a:gd name="T17" fmla="*/ 90 h 162"/>
                  <a:gd name="T18" fmla="*/ 322 w 323"/>
                  <a:gd name="T19" fmla="*/ 114 h 162"/>
                  <a:gd name="T20" fmla="*/ 328 w 323"/>
                  <a:gd name="T21" fmla="*/ 126 h 162"/>
                  <a:gd name="T22" fmla="*/ 328 w 323"/>
                  <a:gd name="T23" fmla="*/ 126 h 162"/>
                  <a:gd name="T24" fmla="*/ 226 w 323"/>
                  <a:gd name="T25" fmla="*/ 162 h 162"/>
                  <a:gd name="T26" fmla="*/ 0 w 323"/>
                  <a:gd name="T27" fmla="*/ 24 h 162"/>
                  <a:gd name="T28" fmla="*/ 0 w 323"/>
                  <a:gd name="T29" fmla="*/ 24 h 162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323" h="162">
                    <a:moveTo>
                      <a:pt x="0" y="24"/>
                    </a:moveTo>
                    <a:lnTo>
                      <a:pt x="6" y="24"/>
                    </a:lnTo>
                    <a:lnTo>
                      <a:pt x="12" y="18"/>
                    </a:lnTo>
                    <a:lnTo>
                      <a:pt x="48" y="6"/>
                    </a:lnTo>
                    <a:lnTo>
                      <a:pt x="101" y="0"/>
                    </a:lnTo>
                    <a:lnTo>
                      <a:pt x="137" y="6"/>
                    </a:lnTo>
                    <a:lnTo>
                      <a:pt x="173" y="18"/>
                    </a:lnTo>
                    <a:lnTo>
                      <a:pt x="239" y="54"/>
                    </a:lnTo>
                    <a:lnTo>
                      <a:pt x="287" y="90"/>
                    </a:lnTo>
                    <a:lnTo>
                      <a:pt x="317" y="114"/>
                    </a:lnTo>
                    <a:lnTo>
                      <a:pt x="323" y="126"/>
                    </a:lnTo>
                    <a:lnTo>
                      <a:pt x="221" y="162"/>
                    </a:lnTo>
                    <a:lnTo>
                      <a:pt x="0" y="2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GB">
                  <a:solidFill>
                    <a:srgbClr val="FFFFFF"/>
                  </a:solidFill>
                </a:endParaRPr>
              </a:p>
            </p:txBody>
          </p:sp>
          <p:sp>
            <p:nvSpPr>
              <p:cNvPr id="20" name="Freeform 18"/>
              <p:cNvSpPr>
                <a:spLocks noEditPoints="1"/>
              </p:cNvSpPr>
              <p:nvPr/>
            </p:nvSpPr>
            <p:spPr bwMode="hidden">
              <a:xfrm>
                <a:off x="192" y="2284"/>
                <a:ext cx="1254" cy="923"/>
              </a:xfrm>
              <a:custGeom>
                <a:avLst/>
                <a:gdLst>
                  <a:gd name="T0" fmla="*/ 1186 w 1250"/>
                  <a:gd name="T1" fmla="*/ 641 h 923"/>
                  <a:gd name="T2" fmla="*/ 1186 w 1250"/>
                  <a:gd name="T3" fmla="*/ 473 h 923"/>
                  <a:gd name="T4" fmla="*/ 1156 w 1250"/>
                  <a:gd name="T5" fmla="*/ 384 h 923"/>
                  <a:gd name="T6" fmla="*/ 1132 w 1250"/>
                  <a:gd name="T7" fmla="*/ 288 h 923"/>
                  <a:gd name="T8" fmla="*/ 1068 w 1250"/>
                  <a:gd name="T9" fmla="*/ 174 h 923"/>
                  <a:gd name="T10" fmla="*/ 996 w 1250"/>
                  <a:gd name="T11" fmla="*/ 96 h 923"/>
                  <a:gd name="T12" fmla="*/ 978 w 1250"/>
                  <a:gd name="T13" fmla="*/ 72 h 923"/>
                  <a:gd name="T14" fmla="*/ 906 w 1250"/>
                  <a:gd name="T15" fmla="*/ 18 h 923"/>
                  <a:gd name="T16" fmla="*/ 834 w 1250"/>
                  <a:gd name="T17" fmla="*/ 6 h 923"/>
                  <a:gd name="T18" fmla="*/ 722 w 1250"/>
                  <a:gd name="T19" fmla="*/ 24 h 923"/>
                  <a:gd name="T20" fmla="*/ 674 w 1250"/>
                  <a:gd name="T21" fmla="*/ 42 h 923"/>
                  <a:gd name="T22" fmla="*/ 578 w 1250"/>
                  <a:gd name="T23" fmla="*/ 120 h 923"/>
                  <a:gd name="T24" fmla="*/ 542 w 1250"/>
                  <a:gd name="T25" fmla="*/ 228 h 923"/>
                  <a:gd name="T26" fmla="*/ 519 w 1250"/>
                  <a:gd name="T27" fmla="*/ 348 h 923"/>
                  <a:gd name="T28" fmla="*/ 436 w 1250"/>
                  <a:gd name="T29" fmla="*/ 479 h 923"/>
                  <a:gd name="T30" fmla="*/ 418 w 1250"/>
                  <a:gd name="T31" fmla="*/ 539 h 923"/>
                  <a:gd name="T32" fmla="*/ 358 w 1250"/>
                  <a:gd name="T33" fmla="*/ 599 h 923"/>
                  <a:gd name="T34" fmla="*/ 310 w 1250"/>
                  <a:gd name="T35" fmla="*/ 629 h 923"/>
                  <a:gd name="T36" fmla="*/ 298 w 1250"/>
                  <a:gd name="T37" fmla="*/ 635 h 923"/>
                  <a:gd name="T38" fmla="*/ 262 w 1250"/>
                  <a:gd name="T39" fmla="*/ 677 h 923"/>
                  <a:gd name="T40" fmla="*/ 150 w 1250"/>
                  <a:gd name="T41" fmla="*/ 797 h 923"/>
                  <a:gd name="T42" fmla="*/ 54 w 1250"/>
                  <a:gd name="T43" fmla="*/ 839 h 923"/>
                  <a:gd name="T44" fmla="*/ 156 w 1250"/>
                  <a:gd name="T45" fmla="*/ 905 h 923"/>
                  <a:gd name="T46" fmla="*/ 245 w 1250"/>
                  <a:gd name="T47" fmla="*/ 869 h 923"/>
                  <a:gd name="T48" fmla="*/ 650 w 1250"/>
                  <a:gd name="T49" fmla="*/ 827 h 923"/>
                  <a:gd name="T50" fmla="*/ 710 w 1250"/>
                  <a:gd name="T51" fmla="*/ 725 h 923"/>
                  <a:gd name="T52" fmla="*/ 704 w 1250"/>
                  <a:gd name="T53" fmla="*/ 611 h 923"/>
                  <a:gd name="T54" fmla="*/ 791 w 1250"/>
                  <a:gd name="T55" fmla="*/ 551 h 923"/>
                  <a:gd name="T56" fmla="*/ 894 w 1250"/>
                  <a:gd name="T57" fmla="*/ 449 h 923"/>
                  <a:gd name="T58" fmla="*/ 924 w 1250"/>
                  <a:gd name="T59" fmla="*/ 414 h 923"/>
                  <a:gd name="T60" fmla="*/ 990 w 1250"/>
                  <a:gd name="T61" fmla="*/ 318 h 923"/>
                  <a:gd name="T62" fmla="*/ 1038 w 1250"/>
                  <a:gd name="T63" fmla="*/ 336 h 923"/>
                  <a:gd name="T64" fmla="*/ 1138 w 1250"/>
                  <a:gd name="T65" fmla="*/ 617 h 923"/>
                  <a:gd name="T66" fmla="*/ 1132 w 1250"/>
                  <a:gd name="T67" fmla="*/ 689 h 923"/>
                  <a:gd name="T68" fmla="*/ 1168 w 1250"/>
                  <a:gd name="T69" fmla="*/ 749 h 923"/>
                  <a:gd name="T70" fmla="*/ 1222 w 1250"/>
                  <a:gd name="T71" fmla="*/ 713 h 923"/>
                  <a:gd name="T72" fmla="*/ 1258 w 1250"/>
                  <a:gd name="T73" fmla="*/ 749 h 923"/>
                  <a:gd name="T74" fmla="*/ 1270 w 1250"/>
                  <a:gd name="T75" fmla="*/ 743 h 923"/>
                  <a:gd name="T76" fmla="*/ 704 w 1250"/>
                  <a:gd name="T77" fmla="*/ 264 h 923"/>
                  <a:gd name="T78" fmla="*/ 799 w 1250"/>
                  <a:gd name="T79" fmla="*/ 372 h 923"/>
                  <a:gd name="T80" fmla="*/ 776 w 1250"/>
                  <a:gd name="T81" fmla="*/ 443 h 923"/>
                  <a:gd name="T82" fmla="*/ 716 w 1250"/>
                  <a:gd name="T83" fmla="*/ 515 h 923"/>
                  <a:gd name="T84" fmla="*/ 668 w 1250"/>
                  <a:gd name="T85" fmla="*/ 569 h 923"/>
                  <a:gd name="T86" fmla="*/ 626 w 1250"/>
                  <a:gd name="T87" fmla="*/ 593 h 923"/>
                  <a:gd name="T88" fmla="*/ 584 w 1250"/>
                  <a:gd name="T89" fmla="*/ 617 h 923"/>
                  <a:gd name="T90" fmla="*/ 572 w 1250"/>
                  <a:gd name="T91" fmla="*/ 707 h 923"/>
                  <a:gd name="T92" fmla="*/ 358 w 1250"/>
                  <a:gd name="T93" fmla="*/ 755 h 923"/>
                  <a:gd name="T94" fmla="*/ 394 w 1250"/>
                  <a:gd name="T95" fmla="*/ 641 h 923"/>
                  <a:gd name="T96" fmla="*/ 430 w 1250"/>
                  <a:gd name="T97" fmla="*/ 647 h 923"/>
                  <a:gd name="T98" fmla="*/ 448 w 1250"/>
                  <a:gd name="T99" fmla="*/ 617 h 923"/>
                  <a:gd name="T100" fmla="*/ 578 w 1250"/>
                  <a:gd name="T101" fmla="*/ 515 h 923"/>
                  <a:gd name="T102" fmla="*/ 626 w 1250"/>
                  <a:gd name="T103" fmla="*/ 473 h 923"/>
                  <a:gd name="T104" fmla="*/ 650 w 1250"/>
                  <a:gd name="T105" fmla="*/ 396 h 923"/>
                  <a:gd name="T106" fmla="*/ 650 w 1250"/>
                  <a:gd name="T107" fmla="*/ 378 h 923"/>
                  <a:gd name="T108" fmla="*/ 674 w 1250"/>
                  <a:gd name="T109" fmla="*/ 270 h 923"/>
                  <a:gd name="T110" fmla="*/ 692 w 1250"/>
                  <a:gd name="T111" fmla="*/ 192 h 923"/>
                  <a:gd name="T112" fmla="*/ 704 w 1250"/>
                  <a:gd name="T113" fmla="*/ 264 h 923"/>
                  <a:gd name="T114" fmla="*/ 542 w 1250"/>
                  <a:gd name="T115" fmla="*/ 455 h 923"/>
                  <a:gd name="T116" fmla="*/ 644 w 1250"/>
                  <a:gd name="T117" fmla="*/ 803 h 923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</a:gdLst>
                <a:ahLst/>
                <a:cxnLst>
                  <a:cxn ang="T118">
                    <a:pos x="T0" y="T1"/>
                  </a:cxn>
                  <a:cxn ang="T119">
                    <a:pos x="T2" y="T3"/>
                  </a:cxn>
                  <a:cxn ang="T120">
                    <a:pos x="T4" y="T5"/>
                  </a:cxn>
                  <a:cxn ang="T121">
                    <a:pos x="T6" y="T7"/>
                  </a:cxn>
                  <a:cxn ang="T122">
                    <a:pos x="T8" y="T9"/>
                  </a:cxn>
                  <a:cxn ang="T123">
                    <a:pos x="T10" y="T11"/>
                  </a:cxn>
                  <a:cxn ang="T124">
                    <a:pos x="T12" y="T13"/>
                  </a:cxn>
                  <a:cxn ang="T125">
                    <a:pos x="T14" y="T15"/>
                  </a:cxn>
                  <a:cxn ang="T126">
                    <a:pos x="T16" y="T17"/>
                  </a:cxn>
                  <a:cxn ang="T127">
                    <a:pos x="T18" y="T19"/>
                  </a:cxn>
                  <a:cxn ang="T128">
                    <a:pos x="T20" y="T21"/>
                  </a:cxn>
                  <a:cxn ang="T129">
                    <a:pos x="T22" y="T23"/>
                  </a:cxn>
                  <a:cxn ang="T130">
                    <a:pos x="T24" y="T25"/>
                  </a:cxn>
                  <a:cxn ang="T131">
                    <a:pos x="T26" y="T27"/>
                  </a:cxn>
                  <a:cxn ang="T132">
                    <a:pos x="T28" y="T29"/>
                  </a:cxn>
                  <a:cxn ang="T133">
                    <a:pos x="T30" y="T31"/>
                  </a:cxn>
                  <a:cxn ang="T134">
                    <a:pos x="T32" y="T33"/>
                  </a:cxn>
                  <a:cxn ang="T135">
                    <a:pos x="T34" y="T35"/>
                  </a:cxn>
                  <a:cxn ang="T136">
                    <a:pos x="T36" y="T37"/>
                  </a:cxn>
                  <a:cxn ang="T137">
                    <a:pos x="T38" y="T39"/>
                  </a:cxn>
                  <a:cxn ang="T138">
                    <a:pos x="T40" y="T41"/>
                  </a:cxn>
                  <a:cxn ang="T139">
                    <a:pos x="T42" y="T43"/>
                  </a:cxn>
                  <a:cxn ang="T140">
                    <a:pos x="T44" y="T45"/>
                  </a:cxn>
                  <a:cxn ang="T141">
                    <a:pos x="T46" y="T47"/>
                  </a:cxn>
                  <a:cxn ang="T142">
                    <a:pos x="T48" y="T49"/>
                  </a:cxn>
                  <a:cxn ang="T143">
                    <a:pos x="T50" y="T51"/>
                  </a:cxn>
                  <a:cxn ang="T144">
                    <a:pos x="T52" y="T53"/>
                  </a:cxn>
                  <a:cxn ang="T145">
                    <a:pos x="T54" y="T55"/>
                  </a:cxn>
                  <a:cxn ang="T146">
                    <a:pos x="T56" y="T57"/>
                  </a:cxn>
                  <a:cxn ang="T147">
                    <a:pos x="T58" y="T59"/>
                  </a:cxn>
                  <a:cxn ang="T148">
                    <a:pos x="T60" y="T61"/>
                  </a:cxn>
                  <a:cxn ang="T149">
                    <a:pos x="T62" y="T63"/>
                  </a:cxn>
                  <a:cxn ang="T150">
                    <a:pos x="T64" y="T65"/>
                  </a:cxn>
                  <a:cxn ang="T151">
                    <a:pos x="T66" y="T67"/>
                  </a:cxn>
                  <a:cxn ang="T152">
                    <a:pos x="T68" y="T69"/>
                  </a:cxn>
                  <a:cxn ang="T153">
                    <a:pos x="T70" y="T71"/>
                  </a:cxn>
                  <a:cxn ang="T154">
                    <a:pos x="T72" y="T73"/>
                  </a:cxn>
                  <a:cxn ang="T155">
                    <a:pos x="T74" y="T75"/>
                  </a:cxn>
                  <a:cxn ang="T156">
                    <a:pos x="T76" y="T77"/>
                  </a:cxn>
                  <a:cxn ang="T157">
                    <a:pos x="T78" y="T79"/>
                  </a:cxn>
                  <a:cxn ang="T158">
                    <a:pos x="T80" y="T81"/>
                  </a:cxn>
                  <a:cxn ang="T159">
                    <a:pos x="T82" y="T83"/>
                  </a:cxn>
                  <a:cxn ang="T160">
                    <a:pos x="T84" y="T85"/>
                  </a:cxn>
                  <a:cxn ang="T161">
                    <a:pos x="T86" y="T87"/>
                  </a:cxn>
                  <a:cxn ang="T162">
                    <a:pos x="T88" y="T89"/>
                  </a:cxn>
                  <a:cxn ang="T163">
                    <a:pos x="T90" y="T91"/>
                  </a:cxn>
                  <a:cxn ang="T164">
                    <a:pos x="T92" y="T93"/>
                  </a:cxn>
                  <a:cxn ang="T165">
                    <a:pos x="T94" y="T95"/>
                  </a:cxn>
                  <a:cxn ang="T166">
                    <a:pos x="T96" y="T97"/>
                  </a:cxn>
                  <a:cxn ang="T167">
                    <a:pos x="T98" y="T99"/>
                  </a:cxn>
                  <a:cxn ang="T168">
                    <a:pos x="T100" y="T101"/>
                  </a:cxn>
                  <a:cxn ang="T169">
                    <a:pos x="T102" y="T103"/>
                  </a:cxn>
                  <a:cxn ang="T170">
                    <a:pos x="T104" y="T105"/>
                  </a:cxn>
                  <a:cxn ang="T171">
                    <a:pos x="T106" y="T107"/>
                  </a:cxn>
                  <a:cxn ang="T172">
                    <a:pos x="T108" y="T109"/>
                  </a:cxn>
                  <a:cxn ang="T173">
                    <a:pos x="T110" y="T111"/>
                  </a:cxn>
                  <a:cxn ang="T174">
                    <a:pos x="T112" y="T113"/>
                  </a:cxn>
                  <a:cxn ang="T175">
                    <a:pos x="T114" y="T115"/>
                  </a:cxn>
                  <a:cxn ang="T176">
                    <a:pos x="T116" y="T117"/>
                  </a:cxn>
                </a:cxnLst>
                <a:rect l="0" t="0" r="r" b="b"/>
                <a:pathLst>
                  <a:path w="1250" h="923">
                    <a:moveTo>
                      <a:pt x="1244" y="713"/>
                    </a:moveTo>
                    <a:lnTo>
                      <a:pt x="1214" y="683"/>
                    </a:lnTo>
                    <a:lnTo>
                      <a:pt x="1166" y="653"/>
                    </a:lnTo>
                    <a:lnTo>
                      <a:pt x="1166" y="641"/>
                    </a:lnTo>
                    <a:lnTo>
                      <a:pt x="1172" y="617"/>
                    </a:lnTo>
                    <a:lnTo>
                      <a:pt x="1172" y="581"/>
                    </a:lnTo>
                    <a:lnTo>
                      <a:pt x="1172" y="545"/>
                    </a:lnTo>
                    <a:lnTo>
                      <a:pt x="1172" y="509"/>
                    </a:lnTo>
                    <a:lnTo>
                      <a:pt x="1166" y="473"/>
                    </a:lnTo>
                    <a:lnTo>
                      <a:pt x="1154" y="443"/>
                    </a:lnTo>
                    <a:lnTo>
                      <a:pt x="1148" y="431"/>
                    </a:lnTo>
                    <a:lnTo>
                      <a:pt x="1142" y="425"/>
                    </a:lnTo>
                    <a:lnTo>
                      <a:pt x="1142" y="408"/>
                    </a:lnTo>
                    <a:lnTo>
                      <a:pt x="1136" y="384"/>
                    </a:lnTo>
                    <a:lnTo>
                      <a:pt x="1130" y="354"/>
                    </a:lnTo>
                    <a:lnTo>
                      <a:pt x="1118" y="324"/>
                    </a:lnTo>
                    <a:lnTo>
                      <a:pt x="1106" y="300"/>
                    </a:lnTo>
                    <a:lnTo>
                      <a:pt x="1112" y="294"/>
                    </a:lnTo>
                    <a:lnTo>
                      <a:pt x="1112" y="288"/>
                    </a:lnTo>
                    <a:lnTo>
                      <a:pt x="1112" y="270"/>
                    </a:lnTo>
                    <a:lnTo>
                      <a:pt x="1106" y="252"/>
                    </a:lnTo>
                    <a:lnTo>
                      <a:pt x="1083" y="210"/>
                    </a:lnTo>
                    <a:lnTo>
                      <a:pt x="1059" y="180"/>
                    </a:lnTo>
                    <a:lnTo>
                      <a:pt x="1053" y="174"/>
                    </a:lnTo>
                    <a:lnTo>
                      <a:pt x="1047" y="168"/>
                    </a:lnTo>
                    <a:lnTo>
                      <a:pt x="1041" y="126"/>
                    </a:lnTo>
                    <a:lnTo>
                      <a:pt x="1017" y="114"/>
                    </a:lnTo>
                    <a:lnTo>
                      <a:pt x="987" y="90"/>
                    </a:lnTo>
                    <a:lnTo>
                      <a:pt x="981" y="96"/>
                    </a:lnTo>
                    <a:lnTo>
                      <a:pt x="981" y="102"/>
                    </a:lnTo>
                    <a:lnTo>
                      <a:pt x="975" y="120"/>
                    </a:lnTo>
                    <a:lnTo>
                      <a:pt x="975" y="108"/>
                    </a:lnTo>
                    <a:lnTo>
                      <a:pt x="969" y="90"/>
                    </a:lnTo>
                    <a:lnTo>
                      <a:pt x="963" y="72"/>
                    </a:lnTo>
                    <a:lnTo>
                      <a:pt x="963" y="66"/>
                    </a:lnTo>
                    <a:lnTo>
                      <a:pt x="933" y="42"/>
                    </a:lnTo>
                    <a:lnTo>
                      <a:pt x="921" y="36"/>
                    </a:lnTo>
                    <a:lnTo>
                      <a:pt x="915" y="30"/>
                    </a:lnTo>
                    <a:lnTo>
                      <a:pt x="891" y="18"/>
                    </a:lnTo>
                    <a:lnTo>
                      <a:pt x="885" y="18"/>
                    </a:lnTo>
                    <a:lnTo>
                      <a:pt x="867" y="18"/>
                    </a:lnTo>
                    <a:lnTo>
                      <a:pt x="855" y="18"/>
                    </a:lnTo>
                    <a:lnTo>
                      <a:pt x="849" y="18"/>
                    </a:lnTo>
                    <a:lnTo>
                      <a:pt x="819" y="6"/>
                    </a:lnTo>
                    <a:lnTo>
                      <a:pt x="796" y="0"/>
                    </a:lnTo>
                    <a:lnTo>
                      <a:pt x="772" y="6"/>
                    </a:lnTo>
                    <a:lnTo>
                      <a:pt x="754" y="18"/>
                    </a:lnTo>
                    <a:lnTo>
                      <a:pt x="730" y="18"/>
                    </a:lnTo>
                    <a:lnTo>
                      <a:pt x="712" y="24"/>
                    </a:lnTo>
                    <a:lnTo>
                      <a:pt x="700" y="30"/>
                    </a:lnTo>
                    <a:lnTo>
                      <a:pt x="694" y="30"/>
                    </a:lnTo>
                    <a:lnTo>
                      <a:pt x="688" y="30"/>
                    </a:lnTo>
                    <a:lnTo>
                      <a:pt x="664" y="42"/>
                    </a:lnTo>
                    <a:lnTo>
                      <a:pt x="628" y="60"/>
                    </a:lnTo>
                    <a:lnTo>
                      <a:pt x="586" y="90"/>
                    </a:lnTo>
                    <a:lnTo>
                      <a:pt x="574" y="108"/>
                    </a:lnTo>
                    <a:lnTo>
                      <a:pt x="562" y="120"/>
                    </a:lnTo>
                    <a:lnTo>
                      <a:pt x="568" y="120"/>
                    </a:lnTo>
                    <a:lnTo>
                      <a:pt x="568" y="114"/>
                    </a:lnTo>
                    <a:lnTo>
                      <a:pt x="550" y="150"/>
                    </a:lnTo>
                    <a:lnTo>
                      <a:pt x="538" y="192"/>
                    </a:lnTo>
                    <a:lnTo>
                      <a:pt x="532" y="216"/>
                    </a:lnTo>
                    <a:lnTo>
                      <a:pt x="532" y="228"/>
                    </a:lnTo>
                    <a:lnTo>
                      <a:pt x="527" y="246"/>
                    </a:lnTo>
                    <a:lnTo>
                      <a:pt x="521" y="276"/>
                    </a:lnTo>
                    <a:lnTo>
                      <a:pt x="515" y="312"/>
                    </a:lnTo>
                    <a:lnTo>
                      <a:pt x="509" y="348"/>
                    </a:lnTo>
                    <a:lnTo>
                      <a:pt x="473" y="390"/>
                    </a:lnTo>
                    <a:lnTo>
                      <a:pt x="473" y="396"/>
                    </a:lnTo>
                    <a:lnTo>
                      <a:pt x="467" y="402"/>
                    </a:lnTo>
                    <a:lnTo>
                      <a:pt x="449" y="437"/>
                    </a:lnTo>
                    <a:lnTo>
                      <a:pt x="431" y="479"/>
                    </a:lnTo>
                    <a:lnTo>
                      <a:pt x="419" y="521"/>
                    </a:lnTo>
                    <a:lnTo>
                      <a:pt x="413" y="527"/>
                    </a:lnTo>
                    <a:lnTo>
                      <a:pt x="413" y="533"/>
                    </a:lnTo>
                    <a:lnTo>
                      <a:pt x="413" y="539"/>
                    </a:lnTo>
                    <a:lnTo>
                      <a:pt x="353" y="599"/>
                    </a:lnTo>
                    <a:lnTo>
                      <a:pt x="347" y="599"/>
                    </a:lnTo>
                    <a:lnTo>
                      <a:pt x="341" y="599"/>
                    </a:lnTo>
                    <a:lnTo>
                      <a:pt x="335" y="611"/>
                    </a:lnTo>
                    <a:lnTo>
                      <a:pt x="311" y="629"/>
                    </a:lnTo>
                    <a:lnTo>
                      <a:pt x="305" y="629"/>
                    </a:lnTo>
                    <a:lnTo>
                      <a:pt x="299" y="629"/>
                    </a:lnTo>
                    <a:lnTo>
                      <a:pt x="299" y="635"/>
                    </a:lnTo>
                    <a:lnTo>
                      <a:pt x="293" y="635"/>
                    </a:lnTo>
                    <a:lnTo>
                      <a:pt x="257" y="659"/>
                    </a:lnTo>
                    <a:lnTo>
                      <a:pt x="257" y="665"/>
                    </a:lnTo>
                    <a:lnTo>
                      <a:pt x="257" y="677"/>
                    </a:lnTo>
                    <a:lnTo>
                      <a:pt x="257" y="701"/>
                    </a:lnTo>
                    <a:lnTo>
                      <a:pt x="257" y="719"/>
                    </a:lnTo>
                    <a:lnTo>
                      <a:pt x="257" y="731"/>
                    </a:lnTo>
                    <a:lnTo>
                      <a:pt x="216" y="725"/>
                    </a:lnTo>
                    <a:lnTo>
                      <a:pt x="150" y="797"/>
                    </a:lnTo>
                    <a:lnTo>
                      <a:pt x="150" y="827"/>
                    </a:lnTo>
                    <a:lnTo>
                      <a:pt x="174" y="827"/>
                    </a:lnTo>
                    <a:lnTo>
                      <a:pt x="114" y="845"/>
                    </a:lnTo>
                    <a:lnTo>
                      <a:pt x="108" y="851"/>
                    </a:lnTo>
                    <a:lnTo>
                      <a:pt x="54" y="839"/>
                    </a:lnTo>
                    <a:lnTo>
                      <a:pt x="0" y="857"/>
                    </a:lnTo>
                    <a:lnTo>
                      <a:pt x="0" y="875"/>
                    </a:lnTo>
                    <a:lnTo>
                      <a:pt x="102" y="893"/>
                    </a:lnTo>
                    <a:lnTo>
                      <a:pt x="96" y="893"/>
                    </a:lnTo>
                    <a:lnTo>
                      <a:pt x="156" y="905"/>
                    </a:lnTo>
                    <a:lnTo>
                      <a:pt x="168" y="899"/>
                    </a:lnTo>
                    <a:lnTo>
                      <a:pt x="311" y="923"/>
                    </a:lnTo>
                    <a:lnTo>
                      <a:pt x="365" y="911"/>
                    </a:lnTo>
                    <a:lnTo>
                      <a:pt x="371" y="887"/>
                    </a:lnTo>
                    <a:lnTo>
                      <a:pt x="240" y="869"/>
                    </a:lnTo>
                    <a:lnTo>
                      <a:pt x="240" y="863"/>
                    </a:lnTo>
                    <a:lnTo>
                      <a:pt x="497" y="791"/>
                    </a:lnTo>
                    <a:lnTo>
                      <a:pt x="503" y="809"/>
                    </a:lnTo>
                    <a:lnTo>
                      <a:pt x="640" y="827"/>
                    </a:lnTo>
                    <a:lnTo>
                      <a:pt x="700" y="725"/>
                    </a:lnTo>
                    <a:lnTo>
                      <a:pt x="658" y="719"/>
                    </a:lnTo>
                    <a:lnTo>
                      <a:pt x="664" y="653"/>
                    </a:lnTo>
                    <a:lnTo>
                      <a:pt x="670" y="623"/>
                    </a:lnTo>
                    <a:lnTo>
                      <a:pt x="694" y="611"/>
                    </a:lnTo>
                    <a:lnTo>
                      <a:pt x="694" y="605"/>
                    </a:lnTo>
                    <a:lnTo>
                      <a:pt x="718" y="587"/>
                    </a:lnTo>
                    <a:lnTo>
                      <a:pt x="748" y="569"/>
                    </a:lnTo>
                    <a:lnTo>
                      <a:pt x="778" y="551"/>
                    </a:lnTo>
                    <a:lnTo>
                      <a:pt x="796" y="533"/>
                    </a:lnTo>
                    <a:lnTo>
                      <a:pt x="819" y="515"/>
                    </a:lnTo>
                    <a:lnTo>
                      <a:pt x="843" y="497"/>
                    </a:lnTo>
                    <a:lnTo>
                      <a:pt x="867" y="467"/>
                    </a:lnTo>
                    <a:lnTo>
                      <a:pt x="879" y="449"/>
                    </a:lnTo>
                    <a:lnTo>
                      <a:pt x="879" y="443"/>
                    </a:lnTo>
                    <a:lnTo>
                      <a:pt x="885" y="443"/>
                    </a:lnTo>
                    <a:lnTo>
                      <a:pt x="891" y="431"/>
                    </a:lnTo>
                    <a:lnTo>
                      <a:pt x="903" y="425"/>
                    </a:lnTo>
                    <a:lnTo>
                      <a:pt x="909" y="414"/>
                    </a:lnTo>
                    <a:lnTo>
                      <a:pt x="909" y="390"/>
                    </a:lnTo>
                    <a:lnTo>
                      <a:pt x="903" y="360"/>
                    </a:lnTo>
                    <a:lnTo>
                      <a:pt x="927" y="348"/>
                    </a:lnTo>
                    <a:lnTo>
                      <a:pt x="951" y="330"/>
                    </a:lnTo>
                    <a:lnTo>
                      <a:pt x="975" y="318"/>
                    </a:lnTo>
                    <a:lnTo>
                      <a:pt x="993" y="300"/>
                    </a:lnTo>
                    <a:lnTo>
                      <a:pt x="999" y="306"/>
                    </a:lnTo>
                    <a:lnTo>
                      <a:pt x="1011" y="306"/>
                    </a:lnTo>
                    <a:lnTo>
                      <a:pt x="1023" y="336"/>
                    </a:lnTo>
                    <a:lnTo>
                      <a:pt x="1071" y="449"/>
                    </a:lnTo>
                    <a:lnTo>
                      <a:pt x="1071" y="467"/>
                    </a:lnTo>
                    <a:lnTo>
                      <a:pt x="1077" y="497"/>
                    </a:lnTo>
                    <a:lnTo>
                      <a:pt x="1101" y="563"/>
                    </a:lnTo>
                    <a:lnTo>
                      <a:pt x="1118" y="617"/>
                    </a:lnTo>
                    <a:lnTo>
                      <a:pt x="1124" y="641"/>
                    </a:lnTo>
                    <a:lnTo>
                      <a:pt x="1124" y="653"/>
                    </a:lnTo>
                    <a:lnTo>
                      <a:pt x="1118" y="659"/>
                    </a:lnTo>
                    <a:lnTo>
                      <a:pt x="1112" y="671"/>
                    </a:lnTo>
                    <a:lnTo>
                      <a:pt x="1112" y="689"/>
                    </a:lnTo>
                    <a:lnTo>
                      <a:pt x="1118" y="701"/>
                    </a:lnTo>
                    <a:lnTo>
                      <a:pt x="1124" y="719"/>
                    </a:lnTo>
                    <a:lnTo>
                      <a:pt x="1130" y="737"/>
                    </a:lnTo>
                    <a:lnTo>
                      <a:pt x="1136" y="749"/>
                    </a:lnTo>
                    <a:lnTo>
                      <a:pt x="1148" y="749"/>
                    </a:lnTo>
                    <a:lnTo>
                      <a:pt x="1154" y="743"/>
                    </a:lnTo>
                    <a:lnTo>
                      <a:pt x="1154" y="725"/>
                    </a:lnTo>
                    <a:lnTo>
                      <a:pt x="1148" y="707"/>
                    </a:lnTo>
                    <a:lnTo>
                      <a:pt x="1148" y="701"/>
                    </a:lnTo>
                    <a:lnTo>
                      <a:pt x="1202" y="713"/>
                    </a:lnTo>
                    <a:lnTo>
                      <a:pt x="1208" y="719"/>
                    </a:lnTo>
                    <a:lnTo>
                      <a:pt x="1214" y="737"/>
                    </a:lnTo>
                    <a:lnTo>
                      <a:pt x="1220" y="749"/>
                    </a:lnTo>
                    <a:lnTo>
                      <a:pt x="1232" y="755"/>
                    </a:lnTo>
                    <a:lnTo>
                      <a:pt x="1238" y="749"/>
                    </a:lnTo>
                    <a:lnTo>
                      <a:pt x="1232" y="737"/>
                    </a:lnTo>
                    <a:lnTo>
                      <a:pt x="1238" y="749"/>
                    </a:lnTo>
                    <a:lnTo>
                      <a:pt x="1244" y="755"/>
                    </a:lnTo>
                    <a:lnTo>
                      <a:pt x="1250" y="749"/>
                    </a:lnTo>
                    <a:lnTo>
                      <a:pt x="1250" y="743"/>
                    </a:lnTo>
                    <a:lnTo>
                      <a:pt x="1250" y="731"/>
                    </a:lnTo>
                    <a:lnTo>
                      <a:pt x="1244" y="719"/>
                    </a:lnTo>
                    <a:lnTo>
                      <a:pt x="1244" y="713"/>
                    </a:lnTo>
                    <a:close/>
                    <a:moveTo>
                      <a:pt x="694" y="264"/>
                    </a:moveTo>
                    <a:lnTo>
                      <a:pt x="700" y="276"/>
                    </a:lnTo>
                    <a:lnTo>
                      <a:pt x="712" y="288"/>
                    </a:lnTo>
                    <a:lnTo>
                      <a:pt x="742" y="330"/>
                    </a:lnTo>
                    <a:lnTo>
                      <a:pt x="778" y="360"/>
                    </a:lnTo>
                    <a:lnTo>
                      <a:pt x="784" y="372"/>
                    </a:lnTo>
                    <a:lnTo>
                      <a:pt x="790" y="378"/>
                    </a:lnTo>
                    <a:lnTo>
                      <a:pt x="796" y="384"/>
                    </a:lnTo>
                    <a:lnTo>
                      <a:pt x="790" y="431"/>
                    </a:lnTo>
                    <a:lnTo>
                      <a:pt x="766" y="443"/>
                    </a:lnTo>
                    <a:lnTo>
                      <a:pt x="748" y="461"/>
                    </a:lnTo>
                    <a:lnTo>
                      <a:pt x="724" y="485"/>
                    </a:lnTo>
                    <a:lnTo>
                      <a:pt x="712" y="503"/>
                    </a:lnTo>
                    <a:lnTo>
                      <a:pt x="712" y="509"/>
                    </a:lnTo>
                    <a:lnTo>
                      <a:pt x="706" y="515"/>
                    </a:lnTo>
                    <a:lnTo>
                      <a:pt x="688" y="533"/>
                    </a:lnTo>
                    <a:lnTo>
                      <a:pt x="670" y="551"/>
                    </a:lnTo>
                    <a:lnTo>
                      <a:pt x="658" y="563"/>
                    </a:lnTo>
                    <a:lnTo>
                      <a:pt x="658" y="569"/>
                    </a:lnTo>
                    <a:lnTo>
                      <a:pt x="652" y="569"/>
                    </a:lnTo>
                    <a:lnTo>
                      <a:pt x="652" y="575"/>
                    </a:lnTo>
                    <a:lnTo>
                      <a:pt x="640" y="581"/>
                    </a:lnTo>
                    <a:lnTo>
                      <a:pt x="616" y="593"/>
                    </a:lnTo>
                    <a:lnTo>
                      <a:pt x="604" y="599"/>
                    </a:lnTo>
                    <a:lnTo>
                      <a:pt x="592" y="605"/>
                    </a:lnTo>
                    <a:lnTo>
                      <a:pt x="586" y="611"/>
                    </a:lnTo>
                    <a:lnTo>
                      <a:pt x="574" y="617"/>
                    </a:lnTo>
                    <a:lnTo>
                      <a:pt x="562" y="629"/>
                    </a:lnTo>
                    <a:lnTo>
                      <a:pt x="550" y="635"/>
                    </a:lnTo>
                    <a:lnTo>
                      <a:pt x="550" y="653"/>
                    </a:lnTo>
                    <a:lnTo>
                      <a:pt x="556" y="677"/>
                    </a:lnTo>
                    <a:lnTo>
                      <a:pt x="562" y="707"/>
                    </a:lnTo>
                    <a:lnTo>
                      <a:pt x="538" y="737"/>
                    </a:lnTo>
                    <a:lnTo>
                      <a:pt x="377" y="785"/>
                    </a:lnTo>
                    <a:lnTo>
                      <a:pt x="365" y="761"/>
                    </a:lnTo>
                    <a:lnTo>
                      <a:pt x="359" y="755"/>
                    </a:lnTo>
                    <a:lnTo>
                      <a:pt x="353" y="755"/>
                    </a:lnTo>
                    <a:lnTo>
                      <a:pt x="359" y="683"/>
                    </a:lnTo>
                    <a:lnTo>
                      <a:pt x="365" y="671"/>
                    </a:lnTo>
                    <a:lnTo>
                      <a:pt x="371" y="665"/>
                    </a:lnTo>
                    <a:lnTo>
                      <a:pt x="389" y="641"/>
                    </a:lnTo>
                    <a:lnTo>
                      <a:pt x="413" y="629"/>
                    </a:lnTo>
                    <a:lnTo>
                      <a:pt x="431" y="611"/>
                    </a:lnTo>
                    <a:lnTo>
                      <a:pt x="419" y="623"/>
                    </a:lnTo>
                    <a:lnTo>
                      <a:pt x="419" y="629"/>
                    </a:lnTo>
                    <a:lnTo>
                      <a:pt x="425" y="647"/>
                    </a:lnTo>
                    <a:lnTo>
                      <a:pt x="425" y="659"/>
                    </a:lnTo>
                    <a:lnTo>
                      <a:pt x="431" y="665"/>
                    </a:lnTo>
                    <a:lnTo>
                      <a:pt x="437" y="659"/>
                    </a:lnTo>
                    <a:lnTo>
                      <a:pt x="443" y="635"/>
                    </a:lnTo>
                    <a:lnTo>
                      <a:pt x="443" y="617"/>
                    </a:lnTo>
                    <a:lnTo>
                      <a:pt x="443" y="605"/>
                    </a:lnTo>
                    <a:lnTo>
                      <a:pt x="491" y="575"/>
                    </a:lnTo>
                    <a:lnTo>
                      <a:pt x="527" y="545"/>
                    </a:lnTo>
                    <a:lnTo>
                      <a:pt x="550" y="527"/>
                    </a:lnTo>
                    <a:lnTo>
                      <a:pt x="568" y="515"/>
                    </a:lnTo>
                    <a:lnTo>
                      <a:pt x="586" y="503"/>
                    </a:lnTo>
                    <a:lnTo>
                      <a:pt x="598" y="497"/>
                    </a:lnTo>
                    <a:lnTo>
                      <a:pt x="610" y="485"/>
                    </a:lnTo>
                    <a:lnTo>
                      <a:pt x="616" y="479"/>
                    </a:lnTo>
                    <a:lnTo>
                      <a:pt x="616" y="473"/>
                    </a:lnTo>
                    <a:lnTo>
                      <a:pt x="628" y="455"/>
                    </a:lnTo>
                    <a:lnTo>
                      <a:pt x="634" y="431"/>
                    </a:lnTo>
                    <a:lnTo>
                      <a:pt x="640" y="408"/>
                    </a:lnTo>
                    <a:lnTo>
                      <a:pt x="640" y="402"/>
                    </a:lnTo>
                    <a:lnTo>
                      <a:pt x="640" y="396"/>
                    </a:lnTo>
                    <a:lnTo>
                      <a:pt x="628" y="396"/>
                    </a:lnTo>
                    <a:lnTo>
                      <a:pt x="634" y="396"/>
                    </a:lnTo>
                    <a:lnTo>
                      <a:pt x="634" y="390"/>
                    </a:lnTo>
                    <a:lnTo>
                      <a:pt x="640" y="378"/>
                    </a:lnTo>
                    <a:lnTo>
                      <a:pt x="652" y="336"/>
                    </a:lnTo>
                    <a:lnTo>
                      <a:pt x="664" y="300"/>
                    </a:lnTo>
                    <a:lnTo>
                      <a:pt x="664" y="282"/>
                    </a:lnTo>
                    <a:lnTo>
                      <a:pt x="670" y="276"/>
                    </a:lnTo>
                    <a:lnTo>
                      <a:pt x="664" y="270"/>
                    </a:lnTo>
                    <a:lnTo>
                      <a:pt x="658" y="258"/>
                    </a:lnTo>
                    <a:lnTo>
                      <a:pt x="646" y="246"/>
                    </a:lnTo>
                    <a:lnTo>
                      <a:pt x="640" y="240"/>
                    </a:lnTo>
                    <a:lnTo>
                      <a:pt x="676" y="258"/>
                    </a:lnTo>
                    <a:lnTo>
                      <a:pt x="682" y="192"/>
                    </a:lnTo>
                    <a:lnTo>
                      <a:pt x="682" y="198"/>
                    </a:lnTo>
                    <a:lnTo>
                      <a:pt x="682" y="222"/>
                    </a:lnTo>
                    <a:lnTo>
                      <a:pt x="688" y="246"/>
                    </a:lnTo>
                    <a:lnTo>
                      <a:pt x="694" y="264"/>
                    </a:lnTo>
                    <a:close/>
                    <a:moveTo>
                      <a:pt x="532" y="455"/>
                    </a:moveTo>
                    <a:lnTo>
                      <a:pt x="527" y="461"/>
                    </a:lnTo>
                    <a:lnTo>
                      <a:pt x="532" y="449"/>
                    </a:lnTo>
                    <a:lnTo>
                      <a:pt x="532" y="455"/>
                    </a:lnTo>
                    <a:close/>
                    <a:moveTo>
                      <a:pt x="634" y="803"/>
                    </a:moveTo>
                    <a:lnTo>
                      <a:pt x="634" y="803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GB">
                  <a:solidFill>
                    <a:srgbClr val="FFFFFF"/>
                  </a:solidFill>
                </a:endParaRPr>
              </a:p>
            </p:txBody>
          </p:sp>
          <p:sp>
            <p:nvSpPr>
              <p:cNvPr id="21" name="Freeform 19"/>
              <p:cNvSpPr>
                <a:spLocks/>
              </p:cNvSpPr>
              <p:nvPr/>
            </p:nvSpPr>
            <p:spPr bwMode="hidden">
              <a:xfrm>
                <a:off x="684" y="2709"/>
                <a:ext cx="47" cy="78"/>
              </a:xfrm>
              <a:custGeom>
                <a:avLst/>
                <a:gdLst>
                  <a:gd name="T0" fmla="*/ 12 w 47"/>
                  <a:gd name="T1" fmla="*/ 72 h 78"/>
                  <a:gd name="T2" fmla="*/ 18 w 47"/>
                  <a:gd name="T3" fmla="*/ 60 h 78"/>
                  <a:gd name="T4" fmla="*/ 24 w 47"/>
                  <a:gd name="T5" fmla="*/ 54 h 78"/>
                  <a:gd name="T6" fmla="*/ 47 w 47"/>
                  <a:gd name="T7" fmla="*/ 0 h 78"/>
                  <a:gd name="T8" fmla="*/ 0 w 47"/>
                  <a:gd name="T9" fmla="*/ 78 h 78"/>
                  <a:gd name="T10" fmla="*/ 12 w 47"/>
                  <a:gd name="T11" fmla="*/ 72 h 78"/>
                  <a:gd name="T12" fmla="*/ 12 w 47"/>
                  <a:gd name="T13" fmla="*/ 72 h 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47" h="78">
                    <a:moveTo>
                      <a:pt x="12" y="72"/>
                    </a:moveTo>
                    <a:lnTo>
                      <a:pt x="18" y="60"/>
                    </a:lnTo>
                    <a:lnTo>
                      <a:pt x="24" y="54"/>
                    </a:lnTo>
                    <a:lnTo>
                      <a:pt x="47" y="0"/>
                    </a:lnTo>
                    <a:lnTo>
                      <a:pt x="0" y="78"/>
                    </a:lnTo>
                    <a:lnTo>
                      <a:pt x="12" y="7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GB">
                  <a:solidFill>
                    <a:srgbClr val="FFFFFF"/>
                  </a:solidFill>
                </a:endParaRPr>
              </a:p>
            </p:txBody>
          </p:sp>
          <p:sp>
            <p:nvSpPr>
              <p:cNvPr id="22" name="Freeform 20"/>
              <p:cNvSpPr>
                <a:spLocks/>
              </p:cNvSpPr>
              <p:nvPr/>
            </p:nvSpPr>
            <p:spPr bwMode="hidden">
              <a:xfrm>
                <a:off x="1284" y="2572"/>
                <a:ext cx="149" cy="419"/>
              </a:xfrm>
              <a:custGeom>
                <a:avLst/>
                <a:gdLst>
                  <a:gd name="T0" fmla="*/ 29 w 149"/>
                  <a:gd name="T1" fmla="*/ 96 h 419"/>
                  <a:gd name="T2" fmla="*/ 41 w 149"/>
                  <a:gd name="T3" fmla="*/ 126 h 419"/>
                  <a:gd name="T4" fmla="*/ 29 w 149"/>
                  <a:gd name="T5" fmla="*/ 161 h 419"/>
                  <a:gd name="T6" fmla="*/ 47 w 149"/>
                  <a:gd name="T7" fmla="*/ 149 h 419"/>
                  <a:gd name="T8" fmla="*/ 53 w 149"/>
                  <a:gd name="T9" fmla="*/ 347 h 419"/>
                  <a:gd name="T10" fmla="*/ 65 w 149"/>
                  <a:gd name="T11" fmla="*/ 371 h 419"/>
                  <a:gd name="T12" fmla="*/ 65 w 149"/>
                  <a:gd name="T13" fmla="*/ 377 h 419"/>
                  <a:gd name="T14" fmla="*/ 65 w 149"/>
                  <a:gd name="T15" fmla="*/ 389 h 419"/>
                  <a:gd name="T16" fmla="*/ 77 w 149"/>
                  <a:gd name="T17" fmla="*/ 395 h 419"/>
                  <a:gd name="T18" fmla="*/ 101 w 149"/>
                  <a:gd name="T19" fmla="*/ 407 h 419"/>
                  <a:gd name="T20" fmla="*/ 125 w 149"/>
                  <a:gd name="T21" fmla="*/ 413 h 419"/>
                  <a:gd name="T22" fmla="*/ 149 w 149"/>
                  <a:gd name="T23" fmla="*/ 419 h 419"/>
                  <a:gd name="T24" fmla="*/ 125 w 149"/>
                  <a:gd name="T25" fmla="*/ 395 h 419"/>
                  <a:gd name="T26" fmla="*/ 77 w 149"/>
                  <a:gd name="T27" fmla="*/ 365 h 419"/>
                  <a:gd name="T28" fmla="*/ 77 w 149"/>
                  <a:gd name="T29" fmla="*/ 365 h 419"/>
                  <a:gd name="T30" fmla="*/ 77 w 149"/>
                  <a:gd name="T31" fmla="*/ 353 h 419"/>
                  <a:gd name="T32" fmla="*/ 83 w 149"/>
                  <a:gd name="T33" fmla="*/ 329 h 419"/>
                  <a:gd name="T34" fmla="*/ 83 w 149"/>
                  <a:gd name="T35" fmla="*/ 293 h 419"/>
                  <a:gd name="T36" fmla="*/ 83 w 149"/>
                  <a:gd name="T37" fmla="*/ 257 h 419"/>
                  <a:gd name="T38" fmla="*/ 83 w 149"/>
                  <a:gd name="T39" fmla="*/ 221 h 419"/>
                  <a:gd name="T40" fmla="*/ 77 w 149"/>
                  <a:gd name="T41" fmla="*/ 185 h 419"/>
                  <a:gd name="T42" fmla="*/ 65 w 149"/>
                  <a:gd name="T43" fmla="*/ 155 h 419"/>
                  <a:gd name="T44" fmla="*/ 59 w 149"/>
                  <a:gd name="T45" fmla="*/ 143 h 419"/>
                  <a:gd name="T46" fmla="*/ 53 w 149"/>
                  <a:gd name="T47" fmla="*/ 137 h 419"/>
                  <a:gd name="T48" fmla="*/ 53 w 149"/>
                  <a:gd name="T49" fmla="*/ 120 h 419"/>
                  <a:gd name="T50" fmla="*/ 53 w 149"/>
                  <a:gd name="T51" fmla="*/ 108 h 419"/>
                  <a:gd name="T52" fmla="*/ 47 w 149"/>
                  <a:gd name="T53" fmla="*/ 90 h 419"/>
                  <a:gd name="T54" fmla="*/ 35 w 149"/>
                  <a:gd name="T55" fmla="*/ 54 h 419"/>
                  <a:gd name="T56" fmla="*/ 23 w 149"/>
                  <a:gd name="T57" fmla="*/ 18 h 419"/>
                  <a:gd name="T58" fmla="*/ 17 w 149"/>
                  <a:gd name="T59" fmla="*/ 6 h 419"/>
                  <a:gd name="T60" fmla="*/ 17 w 149"/>
                  <a:gd name="T61" fmla="*/ 0 h 419"/>
                  <a:gd name="T62" fmla="*/ 0 w 149"/>
                  <a:gd name="T63" fmla="*/ 6 h 419"/>
                  <a:gd name="T64" fmla="*/ 6 w 149"/>
                  <a:gd name="T65" fmla="*/ 114 h 419"/>
                  <a:gd name="T66" fmla="*/ 29 w 149"/>
                  <a:gd name="T67" fmla="*/ 96 h 419"/>
                  <a:gd name="T68" fmla="*/ 29 w 149"/>
                  <a:gd name="T69" fmla="*/ 96 h 419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149" h="419">
                    <a:moveTo>
                      <a:pt x="29" y="96"/>
                    </a:moveTo>
                    <a:lnTo>
                      <a:pt x="41" y="126"/>
                    </a:lnTo>
                    <a:lnTo>
                      <a:pt x="29" y="161"/>
                    </a:lnTo>
                    <a:lnTo>
                      <a:pt x="47" y="149"/>
                    </a:lnTo>
                    <a:lnTo>
                      <a:pt x="53" y="347"/>
                    </a:lnTo>
                    <a:lnTo>
                      <a:pt x="65" y="371"/>
                    </a:lnTo>
                    <a:lnTo>
                      <a:pt x="65" y="377"/>
                    </a:lnTo>
                    <a:lnTo>
                      <a:pt x="65" y="389"/>
                    </a:lnTo>
                    <a:lnTo>
                      <a:pt x="77" y="395"/>
                    </a:lnTo>
                    <a:lnTo>
                      <a:pt x="101" y="407"/>
                    </a:lnTo>
                    <a:lnTo>
                      <a:pt x="125" y="413"/>
                    </a:lnTo>
                    <a:lnTo>
                      <a:pt x="149" y="419"/>
                    </a:lnTo>
                    <a:lnTo>
                      <a:pt x="125" y="395"/>
                    </a:lnTo>
                    <a:lnTo>
                      <a:pt x="77" y="365"/>
                    </a:lnTo>
                    <a:lnTo>
                      <a:pt x="77" y="353"/>
                    </a:lnTo>
                    <a:lnTo>
                      <a:pt x="83" y="329"/>
                    </a:lnTo>
                    <a:lnTo>
                      <a:pt x="83" y="293"/>
                    </a:lnTo>
                    <a:lnTo>
                      <a:pt x="83" y="257"/>
                    </a:lnTo>
                    <a:lnTo>
                      <a:pt x="83" y="221"/>
                    </a:lnTo>
                    <a:lnTo>
                      <a:pt x="77" y="185"/>
                    </a:lnTo>
                    <a:lnTo>
                      <a:pt x="65" y="155"/>
                    </a:lnTo>
                    <a:lnTo>
                      <a:pt x="59" y="143"/>
                    </a:lnTo>
                    <a:lnTo>
                      <a:pt x="53" y="137"/>
                    </a:lnTo>
                    <a:lnTo>
                      <a:pt x="53" y="120"/>
                    </a:lnTo>
                    <a:lnTo>
                      <a:pt x="53" y="108"/>
                    </a:lnTo>
                    <a:lnTo>
                      <a:pt x="47" y="90"/>
                    </a:lnTo>
                    <a:lnTo>
                      <a:pt x="35" y="54"/>
                    </a:lnTo>
                    <a:lnTo>
                      <a:pt x="23" y="18"/>
                    </a:lnTo>
                    <a:lnTo>
                      <a:pt x="17" y="6"/>
                    </a:lnTo>
                    <a:lnTo>
                      <a:pt x="17" y="0"/>
                    </a:lnTo>
                    <a:lnTo>
                      <a:pt x="0" y="6"/>
                    </a:lnTo>
                    <a:lnTo>
                      <a:pt x="6" y="114"/>
                    </a:lnTo>
                    <a:lnTo>
                      <a:pt x="29" y="9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GB">
                  <a:solidFill>
                    <a:srgbClr val="FFFFFF"/>
                  </a:solidFill>
                </a:endParaRPr>
              </a:p>
            </p:txBody>
          </p:sp>
          <p:sp>
            <p:nvSpPr>
              <p:cNvPr id="23" name="Freeform 21"/>
              <p:cNvSpPr>
                <a:spLocks/>
              </p:cNvSpPr>
              <p:nvPr/>
            </p:nvSpPr>
            <p:spPr bwMode="hidden">
              <a:xfrm>
                <a:off x="1140" y="2434"/>
                <a:ext cx="167" cy="138"/>
              </a:xfrm>
              <a:custGeom>
                <a:avLst/>
                <a:gdLst>
                  <a:gd name="T0" fmla="*/ 102 w 167"/>
                  <a:gd name="T1" fmla="*/ 18 h 138"/>
                  <a:gd name="T2" fmla="*/ 96 w 167"/>
                  <a:gd name="T3" fmla="*/ 12 h 138"/>
                  <a:gd name="T4" fmla="*/ 90 w 167"/>
                  <a:gd name="T5" fmla="*/ 0 h 138"/>
                  <a:gd name="T6" fmla="*/ 78 w 167"/>
                  <a:gd name="T7" fmla="*/ 0 h 138"/>
                  <a:gd name="T8" fmla="*/ 66 w 167"/>
                  <a:gd name="T9" fmla="*/ 0 h 138"/>
                  <a:gd name="T10" fmla="*/ 60 w 167"/>
                  <a:gd name="T11" fmla="*/ 0 h 138"/>
                  <a:gd name="T12" fmla="*/ 48 w 167"/>
                  <a:gd name="T13" fmla="*/ 6 h 138"/>
                  <a:gd name="T14" fmla="*/ 36 w 167"/>
                  <a:gd name="T15" fmla="*/ 12 h 138"/>
                  <a:gd name="T16" fmla="*/ 30 w 167"/>
                  <a:gd name="T17" fmla="*/ 12 h 138"/>
                  <a:gd name="T18" fmla="*/ 24 w 167"/>
                  <a:gd name="T19" fmla="*/ 24 h 138"/>
                  <a:gd name="T20" fmla="*/ 18 w 167"/>
                  <a:gd name="T21" fmla="*/ 42 h 138"/>
                  <a:gd name="T22" fmla="*/ 6 w 167"/>
                  <a:gd name="T23" fmla="*/ 66 h 138"/>
                  <a:gd name="T24" fmla="*/ 0 w 167"/>
                  <a:gd name="T25" fmla="*/ 72 h 138"/>
                  <a:gd name="T26" fmla="*/ 42 w 167"/>
                  <a:gd name="T27" fmla="*/ 30 h 138"/>
                  <a:gd name="T28" fmla="*/ 30 w 167"/>
                  <a:gd name="T29" fmla="*/ 66 h 138"/>
                  <a:gd name="T30" fmla="*/ 96 w 167"/>
                  <a:gd name="T31" fmla="*/ 36 h 138"/>
                  <a:gd name="T32" fmla="*/ 120 w 167"/>
                  <a:gd name="T33" fmla="*/ 78 h 138"/>
                  <a:gd name="T34" fmla="*/ 120 w 167"/>
                  <a:gd name="T35" fmla="*/ 54 h 138"/>
                  <a:gd name="T36" fmla="*/ 167 w 167"/>
                  <a:gd name="T37" fmla="*/ 138 h 138"/>
                  <a:gd name="T38" fmla="*/ 167 w 167"/>
                  <a:gd name="T39" fmla="*/ 120 h 138"/>
                  <a:gd name="T40" fmla="*/ 161 w 167"/>
                  <a:gd name="T41" fmla="*/ 102 h 138"/>
                  <a:gd name="T42" fmla="*/ 138 w 167"/>
                  <a:gd name="T43" fmla="*/ 60 h 138"/>
                  <a:gd name="T44" fmla="*/ 114 w 167"/>
                  <a:gd name="T45" fmla="*/ 30 h 138"/>
                  <a:gd name="T46" fmla="*/ 108 w 167"/>
                  <a:gd name="T47" fmla="*/ 24 h 138"/>
                  <a:gd name="T48" fmla="*/ 102 w 167"/>
                  <a:gd name="T49" fmla="*/ 18 h 138"/>
                  <a:gd name="T50" fmla="*/ 102 w 167"/>
                  <a:gd name="T51" fmla="*/ 18 h 138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167" h="138">
                    <a:moveTo>
                      <a:pt x="102" y="18"/>
                    </a:moveTo>
                    <a:lnTo>
                      <a:pt x="96" y="12"/>
                    </a:lnTo>
                    <a:lnTo>
                      <a:pt x="90" y="0"/>
                    </a:lnTo>
                    <a:lnTo>
                      <a:pt x="78" y="0"/>
                    </a:lnTo>
                    <a:lnTo>
                      <a:pt x="66" y="0"/>
                    </a:lnTo>
                    <a:lnTo>
                      <a:pt x="60" y="0"/>
                    </a:lnTo>
                    <a:lnTo>
                      <a:pt x="48" y="6"/>
                    </a:lnTo>
                    <a:lnTo>
                      <a:pt x="36" y="12"/>
                    </a:lnTo>
                    <a:lnTo>
                      <a:pt x="30" y="12"/>
                    </a:lnTo>
                    <a:lnTo>
                      <a:pt x="24" y="24"/>
                    </a:lnTo>
                    <a:lnTo>
                      <a:pt x="18" y="42"/>
                    </a:lnTo>
                    <a:lnTo>
                      <a:pt x="6" y="66"/>
                    </a:lnTo>
                    <a:lnTo>
                      <a:pt x="0" y="72"/>
                    </a:lnTo>
                    <a:lnTo>
                      <a:pt x="42" y="30"/>
                    </a:lnTo>
                    <a:lnTo>
                      <a:pt x="30" y="66"/>
                    </a:lnTo>
                    <a:lnTo>
                      <a:pt x="96" y="36"/>
                    </a:lnTo>
                    <a:lnTo>
                      <a:pt x="120" y="78"/>
                    </a:lnTo>
                    <a:lnTo>
                      <a:pt x="120" y="54"/>
                    </a:lnTo>
                    <a:lnTo>
                      <a:pt x="167" y="138"/>
                    </a:lnTo>
                    <a:lnTo>
                      <a:pt x="167" y="120"/>
                    </a:lnTo>
                    <a:lnTo>
                      <a:pt x="161" y="102"/>
                    </a:lnTo>
                    <a:lnTo>
                      <a:pt x="138" y="60"/>
                    </a:lnTo>
                    <a:lnTo>
                      <a:pt x="114" y="30"/>
                    </a:lnTo>
                    <a:lnTo>
                      <a:pt x="108" y="24"/>
                    </a:lnTo>
                    <a:lnTo>
                      <a:pt x="102" y="1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GB">
                  <a:solidFill>
                    <a:srgbClr val="FFFFFF"/>
                  </a:solidFill>
                </a:endParaRPr>
              </a:p>
            </p:txBody>
          </p:sp>
          <p:sp>
            <p:nvSpPr>
              <p:cNvPr id="24" name="Freeform 22"/>
              <p:cNvSpPr>
                <a:spLocks/>
              </p:cNvSpPr>
              <p:nvPr/>
            </p:nvSpPr>
            <p:spPr bwMode="hidden">
              <a:xfrm>
                <a:off x="948" y="2314"/>
                <a:ext cx="113" cy="114"/>
              </a:xfrm>
              <a:custGeom>
                <a:avLst/>
                <a:gdLst>
                  <a:gd name="T0" fmla="*/ 0 w 113"/>
                  <a:gd name="T1" fmla="*/ 0 h 114"/>
                  <a:gd name="T2" fmla="*/ 6 w 113"/>
                  <a:gd name="T3" fmla="*/ 0 h 114"/>
                  <a:gd name="T4" fmla="*/ 24 w 113"/>
                  <a:gd name="T5" fmla="*/ 6 h 114"/>
                  <a:gd name="T6" fmla="*/ 48 w 113"/>
                  <a:gd name="T7" fmla="*/ 18 h 114"/>
                  <a:gd name="T8" fmla="*/ 71 w 113"/>
                  <a:gd name="T9" fmla="*/ 36 h 114"/>
                  <a:gd name="T10" fmla="*/ 83 w 113"/>
                  <a:gd name="T11" fmla="*/ 48 h 114"/>
                  <a:gd name="T12" fmla="*/ 95 w 113"/>
                  <a:gd name="T13" fmla="*/ 66 h 114"/>
                  <a:gd name="T14" fmla="*/ 107 w 113"/>
                  <a:gd name="T15" fmla="*/ 90 h 114"/>
                  <a:gd name="T16" fmla="*/ 113 w 113"/>
                  <a:gd name="T17" fmla="*/ 114 h 114"/>
                  <a:gd name="T18" fmla="*/ 83 w 113"/>
                  <a:gd name="T19" fmla="*/ 66 h 114"/>
                  <a:gd name="T20" fmla="*/ 60 w 113"/>
                  <a:gd name="T21" fmla="*/ 78 h 114"/>
                  <a:gd name="T22" fmla="*/ 71 w 113"/>
                  <a:gd name="T23" fmla="*/ 54 h 114"/>
                  <a:gd name="T24" fmla="*/ 12 w 113"/>
                  <a:gd name="T25" fmla="*/ 78 h 114"/>
                  <a:gd name="T26" fmla="*/ 60 w 113"/>
                  <a:gd name="T27" fmla="*/ 48 h 114"/>
                  <a:gd name="T28" fmla="*/ 60 w 113"/>
                  <a:gd name="T29" fmla="*/ 42 h 114"/>
                  <a:gd name="T30" fmla="*/ 54 w 113"/>
                  <a:gd name="T31" fmla="*/ 30 h 114"/>
                  <a:gd name="T32" fmla="*/ 36 w 113"/>
                  <a:gd name="T33" fmla="*/ 18 h 114"/>
                  <a:gd name="T34" fmla="*/ 0 w 113"/>
                  <a:gd name="T35" fmla="*/ 0 h 114"/>
                  <a:gd name="T36" fmla="*/ 0 w 113"/>
                  <a:gd name="T37" fmla="*/ 0 h 114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13" h="114">
                    <a:moveTo>
                      <a:pt x="0" y="0"/>
                    </a:moveTo>
                    <a:lnTo>
                      <a:pt x="6" y="0"/>
                    </a:lnTo>
                    <a:lnTo>
                      <a:pt x="24" y="6"/>
                    </a:lnTo>
                    <a:lnTo>
                      <a:pt x="48" y="18"/>
                    </a:lnTo>
                    <a:lnTo>
                      <a:pt x="71" y="36"/>
                    </a:lnTo>
                    <a:lnTo>
                      <a:pt x="83" y="48"/>
                    </a:lnTo>
                    <a:lnTo>
                      <a:pt x="95" y="66"/>
                    </a:lnTo>
                    <a:lnTo>
                      <a:pt x="107" y="90"/>
                    </a:lnTo>
                    <a:lnTo>
                      <a:pt x="113" y="114"/>
                    </a:lnTo>
                    <a:lnTo>
                      <a:pt x="83" y="66"/>
                    </a:lnTo>
                    <a:lnTo>
                      <a:pt x="60" y="78"/>
                    </a:lnTo>
                    <a:lnTo>
                      <a:pt x="71" y="54"/>
                    </a:lnTo>
                    <a:lnTo>
                      <a:pt x="12" y="78"/>
                    </a:lnTo>
                    <a:lnTo>
                      <a:pt x="60" y="48"/>
                    </a:lnTo>
                    <a:lnTo>
                      <a:pt x="60" y="42"/>
                    </a:lnTo>
                    <a:lnTo>
                      <a:pt x="54" y="30"/>
                    </a:lnTo>
                    <a:lnTo>
                      <a:pt x="36" y="1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GB">
                  <a:solidFill>
                    <a:srgbClr val="FFFFFF"/>
                  </a:solidFill>
                </a:endParaRPr>
              </a:p>
            </p:txBody>
          </p:sp>
          <p:sp>
            <p:nvSpPr>
              <p:cNvPr id="25" name="Freeform 23"/>
              <p:cNvSpPr>
                <a:spLocks/>
              </p:cNvSpPr>
              <p:nvPr/>
            </p:nvSpPr>
            <p:spPr bwMode="hidden">
              <a:xfrm>
                <a:off x="1122" y="2578"/>
                <a:ext cx="66" cy="60"/>
              </a:xfrm>
              <a:custGeom>
                <a:avLst/>
                <a:gdLst>
                  <a:gd name="T0" fmla="*/ 54 w 66"/>
                  <a:gd name="T1" fmla="*/ 0 h 60"/>
                  <a:gd name="T2" fmla="*/ 42 w 66"/>
                  <a:gd name="T3" fmla="*/ 18 h 60"/>
                  <a:gd name="T4" fmla="*/ 36 w 66"/>
                  <a:gd name="T5" fmla="*/ 6 h 60"/>
                  <a:gd name="T6" fmla="*/ 24 w 66"/>
                  <a:gd name="T7" fmla="*/ 30 h 60"/>
                  <a:gd name="T8" fmla="*/ 18 w 66"/>
                  <a:gd name="T9" fmla="*/ 36 h 60"/>
                  <a:gd name="T10" fmla="*/ 6 w 66"/>
                  <a:gd name="T11" fmla="*/ 48 h 60"/>
                  <a:gd name="T12" fmla="*/ 0 w 66"/>
                  <a:gd name="T13" fmla="*/ 60 h 60"/>
                  <a:gd name="T14" fmla="*/ 12 w 66"/>
                  <a:gd name="T15" fmla="*/ 54 h 60"/>
                  <a:gd name="T16" fmla="*/ 30 w 66"/>
                  <a:gd name="T17" fmla="*/ 36 h 60"/>
                  <a:gd name="T18" fmla="*/ 54 w 66"/>
                  <a:gd name="T19" fmla="*/ 18 h 60"/>
                  <a:gd name="T20" fmla="*/ 66 w 66"/>
                  <a:gd name="T21" fmla="*/ 6 h 60"/>
                  <a:gd name="T22" fmla="*/ 54 w 66"/>
                  <a:gd name="T23" fmla="*/ 0 h 60"/>
                  <a:gd name="T24" fmla="*/ 54 w 66"/>
                  <a:gd name="T25" fmla="*/ 0 h 6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66" h="60">
                    <a:moveTo>
                      <a:pt x="54" y="0"/>
                    </a:moveTo>
                    <a:lnTo>
                      <a:pt x="42" y="18"/>
                    </a:lnTo>
                    <a:lnTo>
                      <a:pt x="36" y="6"/>
                    </a:lnTo>
                    <a:lnTo>
                      <a:pt x="24" y="30"/>
                    </a:lnTo>
                    <a:lnTo>
                      <a:pt x="18" y="36"/>
                    </a:lnTo>
                    <a:lnTo>
                      <a:pt x="6" y="48"/>
                    </a:lnTo>
                    <a:lnTo>
                      <a:pt x="0" y="60"/>
                    </a:lnTo>
                    <a:lnTo>
                      <a:pt x="12" y="54"/>
                    </a:lnTo>
                    <a:lnTo>
                      <a:pt x="30" y="36"/>
                    </a:lnTo>
                    <a:lnTo>
                      <a:pt x="54" y="18"/>
                    </a:lnTo>
                    <a:lnTo>
                      <a:pt x="66" y="6"/>
                    </a:lnTo>
                    <a:lnTo>
                      <a:pt x="5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GB">
                  <a:solidFill>
                    <a:srgbClr val="FFFFFF"/>
                  </a:solidFill>
                </a:endParaRPr>
              </a:p>
            </p:txBody>
          </p:sp>
          <p:sp>
            <p:nvSpPr>
              <p:cNvPr id="26" name="Freeform 24"/>
              <p:cNvSpPr>
                <a:spLocks/>
              </p:cNvSpPr>
              <p:nvPr/>
            </p:nvSpPr>
            <p:spPr bwMode="hidden">
              <a:xfrm>
                <a:off x="942" y="2674"/>
                <a:ext cx="161" cy="179"/>
              </a:xfrm>
              <a:custGeom>
                <a:avLst/>
                <a:gdLst>
                  <a:gd name="T0" fmla="*/ 131 w 161"/>
                  <a:gd name="T1" fmla="*/ 53 h 179"/>
                  <a:gd name="T2" fmla="*/ 137 w 161"/>
                  <a:gd name="T3" fmla="*/ 53 h 179"/>
                  <a:gd name="T4" fmla="*/ 143 w 161"/>
                  <a:gd name="T5" fmla="*/ 41 h 179"/>
                  <a:gd name="T6" fmla="*/ 155 w 161"/>
                  <a:gd name="T7" fmla="*/ 35 h 179"/>
                  <a:gd name="T8" fmla="*/ 161 w 161"/>
                  <a:gd name="T9" fmla="*/ 24 h 179"/>
                  <a:gd name="T10" fmla="*/ 161 w 161"/>
                  <a:gd name="T11" fmla="*/ 12 h 179"/>
                  <a:gd name="T12" fmla="*/ 161 w 161"/>
                  <a:gd name="T13" fmla="*/ 0 h 179"/>
                  <a:gd name="T14" fmla="*/ 149 w 161"/>
                  <a:gd name="T15" fmla="*/ 24 h 179"/>
                  <a:gd name="T16" fmla="*/ 143 w 161"/>
                  <a:gd name="T17" fmla="*/ 35 h 179"/>
                  <a:gd name="T18" fmla="*/ 131 w 161"/>
                  <a:gd name="T19" fmla="*/ 35 h 179"/>
                  <a:gd name="T20" fmla="*/ 119 w 161"/>
                  <a:gd name="T21" fmla="*/ 41 h 179"/>
                  <a:gd name="T22" fmla="*/ 125 w 161"/>
                  <a:gd name="T23" fmla="*/ 53 h 179"/>
                  <a:gd name="T24" fmla="*/ 95 w 161"/>
                  <a:gd name="T25" fmla="*/ 95 h 179"/>
                  <a:gd name="T26" fmla="*/ 0 w 161"/>
                  <a:gd name="T27" fmla="*/ 137 h 179"/>
                  <a:gd name="T28" fmla="*/ 60 w 161"/>
                  <a:gd name="T29" fmla="*/ 119 h 179"/>
                  <a:gd name="T30" fmla="*/ 54 w 161"/>
                  <a:gd name="T31" fmla="*/ 125 h 179"/>
                  <a:gd name="T32" fmla="*/ 48 w 161"/>
                  <a:gd name="T33" fmla="*/ 131 h 179"/>
                  <a:gd name="T34" fmla="*/ 24 w 161"/>
                  <a:gd name="T35" fmla="*/ 155 h 179"/>
                  <a:gd name="T36" fmla="*/ 12 w 161"/>
                  <a:gd name="T37" fmla="*/ 167 h 179"/>
                  <a:gd name="T38" fmla="*/ 0 w 161"/>
                  <a:gd name="T39" fmla="*/ 173 h 179"/>
                  <a:gd name="T40" fmla="*/ 0 w 161"/>
                  <a:gd name="T41" fmla="*/ 179 h 179"/>
                  <a:gd name="T42" fmla="*/ 6 w 161"/>
                  <a:gd name="T43" fmla="*/ 173 h 179"/>
                  <a:gd name="T44" fmla="*/ 30 w 161"/>
                  <a:gd name="T45" fmla="*/ 155 h 179"/>
                  <a:gd name="T46" fmla="*/ 48 w 161"/>
                  <a:gd name="T47" fmla="*/ 143 h 179"/>
                  <a:gd name="T48" fmla="*/ 71 w 161"/>
                  <a:gd name="T49" fmla="*/ 125 h 179"/>
                  <a:gd name="T50" fmla="*/ 95 w 161"/>
                  <a:gd name="T51" fmla="*/ 107 h 179"/>
                  <a:gd name="T52" fmla="*/ 119 w 161"/>
                  <a:gd name="T53" fmla="*/ 77 h 179"/>
                  <a:gd name="T54" fmla="*/ 131 w 161"/>
                  <a:gd name="T55" fmla="*/ 59 h 179"/>
                  <a:gd name="T56" fmla="*/ 131 w 161"/>
                  <a:gd name="T57" fmla="*/ 53 h 179"/>
                  <a:gd name="T58" fmla="*/ 131 w 161"/>
                  <a:gd name="T59" fmla="*/ 53 h 179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0" t="0" r="r" b="b"/>
                <a:pathLst>
                  <a:path w="161" h="179">
                    <a:moveTo>
                      <a:pt x="131" y="53"/>
                    </a:moveTo>
                    <a:lnTo>
                      <a:pt x="137" y="53"/>
                    </a:lnTo>
                    <a:lnTo>
                      <a:pt x="143" y="41"/>
                    </a:lnTo>
                    <a:lnTo>
                      <a:pt x="155" y="35"/>
                    </a:lnTo>
                    <a:lnTo>
                      <a:pt x="161" y="24"/>
                    </a:lnTo>
                    <a:lnTo>
                      <a:pt x="161" y="12"/>
                    </a:lnTo>
                    <a:lnTo>
                      <a:pt x="161" y="0"/>
                    </a:lnTo>
                    <a:lnTo>
                      <a:pt x="149" y="24"/>
                    </a:lnTo>
                    <a:lnTo>
                      <a:pt x="143" y="35"/>
                    </a:lnTo>
                    <a:lnTo>
                      <a:pt x="131" y="35"/>
                    </a:lnTo>
                    <a:lnTo>
                      <a:pt x="119" y="41"/>
                    </a:lnTo>
                    <a:lnTo>
                      <a:pt x="125" y="53"/>
                    </a:lnTo>
                    <a:lnTo>
                      <a:pt x="95" y="95"/>
                    </a:lnTo>
                    <a:lnTo>
                      <a:pt x="0" y="137"/>
                    </a:lnTo>
                    <a:lnTo>
                      <a:pt x="60" y="119"/>
                    </a:lnTo>
                    <a:lnTo>
                      <a:pt x="54" y="125"/>
                    </a:lnTo>
                    <a:lnTo>
                      <a:pt x="48" y="131"/>
                    </a:lnTo>
                    <a:lnTo>
                      <a:pt x="24" y="155"/>
                    </a:lnTo>
                    <a:lnTo>
                      <a:pt x="12" y="167"/>
                    </a:lnTo>
                    <a:lnTo>
                      <a:pt x="0" y="173"/>
                    </a:lnTo>
                    <a:lnTo>
                      <a:pt x="0" y="179"/>
                    </a:lnTo>
                    <a:lnTo>
                      <a:pt x="6" y="173"/>
                    </a:lnTo>
                    <a:lnTo>
                      <a:pt x="30" y="155"/>
                    </a:lnTo>
                    <a:lnTo>
                      <a:pt x="48" y="143"/>
                    </a:lnTo>
                    <a:lnTo>
                      <a:pt x="71" y="125"/>
                    </a:lnTo>
                    <a:lnTo>
                      <a:pt x="95" y="107"/>
                    </a:lnTo>
                    <a:lnTo>
                      <a:pt x="119" y="77"/>
                    </a:lnTo>
                    <a:lnTo>
                      <a:pt x="131" y="59"/>
                    </a:lnTo>
                    <a:lnTo>
                      <a:pt x="131" y="53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GB">
                  <a:solidFill>
                    <a:srgbClr val="FFFFFF"/>
                  </a:solidFill>
                </a:endParaRPr>
              </a:p>
            </p:txBody>
          </p:sp>
          <p:sp>
            <p:nvSpPr>
              <p:cNvPr id="27" name="Freeform 25"/>
              <p:cNvSpPr>
                <a:spLocks/>
              </p:cNvSpPr>
              <p:nvPr/>
            </p:nvSpPr>
            <p:spPr bwMode="hidden">
              <a:xfrm>
                <a:off x="737" y="2763"/>
                <a:ext cx="73" cy="54"/>
              </a:xfrm>
              <a:custGeom>
                <a:avLst/>
                <a:gdLst>
                  <a:gd name="T0" fmla="*/ 24 w 72"/>
                  <a:gd name="T1" fmla="*/ 36 h 54"/>
                  <a:gd name="T2" fmla="*/ 53 w 72"/>
                  <a:gd name="T3" fmla="*/ 24 h 54"/>
                  <a:gd name="T4" fmla="*/ 65 w 72"/>
                  <a:gd name="T5" fmla="*/ 12 h 54"/>
                  <a:gd name="T6" fmla="*/ 71 w 72"/>
                  <a:gd name="T7" fmla="*/ 6 h 54"/>
                  <a:gd name="T8" fmla="*/ 77 w 72"/>
                  <a:gd name="T9" fmla="*/ 0 h 54"/>
                  <a:gd name="T10" fmla="*/ 47 w 72"/>
                  <a:gd name="T11" fmla="*/ 18 h 54"/>
                  <a:gd name="T12" fmla="*/ 30 w 72"/>
                  <a:gd name="T13" fmla="*/ 24 h 54"/>
                  <a:gd name="T14" fmla="*/ 24 w 72"/>
                  <a:gd name="T15" fmla="*/ 24 h 54"/>
                  <a:gd name="T16" fmla="*/ 18 w 72"/>
                  <a:gd name="T17" fmla="*/ 18 h 54"/>
                  <a:gd name="T18" fmla="*/ 12 w 72"/>
                  <a:gd name="T19" fmla="*/ 12 h 54"/>
                  <a:gd name="T20" fmla="*/ 0 w 72"/>
                  <a:gd name="T21" fmla="*/ 54 h 54"/>
                  <a:gd name="T22" fmla="*/ 12 w 72"/>
                  <a:gd name="T23" fmla="*/ 42 h 54"/>
                  <a:gd name="T24" fmla="*/ 24 w 72"/>
                  <a:gd name="T25" fmla="*/ 36 h 54"/>
                  <a:gd name="T26" fmla="*/ 24 w 72"/>
                  <a:gd name="T27" fmla="*/ 36 h 54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72" h="54">
                    <a:moveTo>
                      <a:pt x="24" y="36"/>
                    </a:moveTo>
                    <a:lnTo>
                      <a:pt x="48" y="24"/>
                    </a:lnTo>
                    <a:lnTo>
                      <a:pt x="60" y="12"/>
                    </a:lnTo>
                    <a:lnTo>
                      <a:pt x="66" y="6"/>
                    </a:lnTo>
                    <a:lnTo>
                      <a:pt x="72" y="0"/>
                    </a:lnTo>
                    <a:lnTo>
                      <a:pt x="42" y="18"/>
                    </a:lnTo>
                    <a:lnTo>
                      <a:pt x="30" y="24"/>
                    </a:lnTo>
                    <a:lnTo>
                      <a:pt x="24" y="24"/>
                    </a:lnTo>
                    <a:lnTo>
                      <a:pt x="18" y="18"/>
                    </a:lnTo>
                    <a:lnTo>
                      <a:pt x="12" y="12"/>
                    </a:lnTo>
                    <a:lnTo>
                      <a:pt x="0" y="54"/>
                    </a:lnTo>
                    <a:lnTo>
                      <a:pt x="12" y="42"/>
                    </a:lnTo>
                    <a:lnTo>
                      <a:pt x="24" y="3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GB">
                  <a:solidFill>
                    <a:srgbClr val="FFFFFF"/>
                  </a:solidFill>
                </a:endParaRPr>
              </a:p>
            </p:txBody>
          </p:sp>
          <p:sp>
            <p:nvSpPr>
              <p:cNvPr id="28" name="Freeform 26"/>
              <p:cNvSpPr>
                <a:spLocks/>
              </p:cNvSpPr>
              <p:nvPr/>
            </p:nvSpPr>
            <p:spPr bwMode="hidden">
              <a:xfrm>
                <a:off x="624" y="2889"/>
                <a:ext cx="12" cy="54"/>
              </a:xfrm>
              <a:custGeom>
                <a:avLst/>
                <a:gdLst>
                  <a:gd name="T0" fmla="*/ 12 w 12"/>
                  <a:gd name="T1" fmla="*/ 0 h 54"/>
                  <a:gd name="T2" fmla="*/ 0 w 12"/>
                  <a:gd name="T3" fmla="*/ 12 h 54"/>
                  <a:gd name="T4" fmla="*/ 0 w 12"/>
                  <a:gd name="T5" fmla="*/ 18 h 54"/>
                  <a:gd name="T6" fmla="*/ 6 w 12"/>
                  <a:gd name="T7" fmla="*/ 54 h 54"/>
                  <a:gd name="T8" fmla="*/ 12 w 12"/>
                  <a:gd name="T9" fmla="*/ 36 h 54"/>
                  <a:gd name="T10" fmla="*/ 12 w 12"/>
                  <a:gd name="T11" fmla="*/ 18 h 54"/>
                  <a:gd name="T12" fmla="*/ 12 w 12"/>
                  <a:gd name="T13" fmla="*/ 6 h 54"/>
                  <a:gd name="T14" fmla="*/ 12 w 12"/>
                  <a:gd name="T15" fmla="*/ 0 h 54"/>
                  <a:gd name="T16" fmla="*/ 12 w 12"/>
                  <a:gd name="T17" fmla="*/ 0 h 54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2" h="54">
                    <a:moveTo>
                      <a:pt x="12" y="0"/>
                    </a:moveTo>
                    <a:lnTo>
                      <a:pt x="0" y="12"/>
                    </a:lnTo>
                    <a:lnTo>
                      <a:pt x="0" y="18"/>
                    </a:lnTo>
                    <a:lnTo>
                      <a:pt x="6" y="54"/>
                    </a:lnTo>
                    <a:lnTo>
                      <a:pt x="12" y="36"/>
                    </a:lnTo>
                    <a:lnTo>
                      <a:pt x="12" y="18"/>
                    </a:lnTo>
                    <a:lnTo>
                      <a:pt x="12" y="6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GB">
                  <a:solidFill>
                    <a:srgbClr val="FFFFFF"/>
                  </a:solidFill>
                </a:endParaRPr>
              </a:p>
            </p:txBody>
          </p:sp>
          <p:sp>
            <p:nvSpPr>
              <p:cNvPr id="29" name="Freeform 27"/>
              <p:cNvSpPr>
                <a:spLocks/>
              </p:cNvSpPr>
              <p:nvPr/>
            </p:nvSpPr>
            <p:spPr bwMode="hidden">
              <a:xfrm>
                <a:off x="492" y="3021"/>
                <a:ext cx="48" cy="72"/>
              </a:xfrm>
              <a:custGeom>
                <a:avLst/>
                <a:gdLst>
                  <a:gd name="T0" fmla="*/ 48 w 48"/>
                  <a:gd name="T1" fmla="*/ 6 h 72"/>
                  <a:gd name="T2" fmla="*/ 48 w 48"/>
                  <a:gd name="T3" fmla="*/ 6 h 72"/>
                  <a:gd name="T4" fmla="*/ 48 w 48"/>
                  <a:gd name="T5" fmla="*/ 6 h 72"/>
                  <a:gd name="T6" fmla="*/ 48 w 48"/>
                  <a:gd name="T7" fmla="*/ 6 h 72"/>
                  <a:gd name="T8" fmla="*/ 6 w 48"/>
                  <a:gd name="T9" fmla="*/ 0 h 72"/>
                  <a:gd name="T10" fmla="*/ 42 w 48"/>
                  <a:gd name="T11" fmla="*/ 12 h 72"/>
                  <a:gd name="T12" fmla="*/ 42 w 48"/>
                  <a:gd name="T13" fmla="*/ 12 h 72"/>
                  <a:gd name="T14" fmla="*/ 0 w 48"/>
                  <a:gd name="T15" fmla="*/ 72 h 72"/>
                  <a:gd name="T16" fmla="*/ 18 w 48"/>
                  <a:gd name="T17" fmla="*/ 54 h 72"/>
                  <a:gd name="T18" fmla="*/ 18 w 48"/>
                  <a:gd name="T19" fmla="*/ 66 h 72"/>
                  <a:gd name="T20" fmla="*/ 48 w 48"/>
                  <a:gd name="T21" fmla="*/ 6 h 72"/>
                  <a:gd name="T22" fmla="*/ 48 w 48"/>
                  <a:gd name="T23" fmla="*/ 6 h 72"/>
                  <a:gd name="T24" fmla="*/ 48 w 48"/>
                  <a:gd name="T25" fmla="*/ 6 h 7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48" h="72">
                    <a:moveTo>
                      <a:pt x="48" y="6"/>
                    </a:moveTo>
                    <a:lnTo>
                      <a:pt x="48" y="6"/>
                    </a:lnTo>
                    <a:lnTo>
                      <a:pt x="6" y="0"/>
                    </a:lnTo>
                    <a:lnTo>
                      <a:pt x="42" y="12"/>
                    </a:lnTo>
                    <a:lnTo>
                      <a:pt x="0" y="72"/>
                    </a:lnTo>
                    <a:lnTo>
                      <a:pt x="18" y="54"/>
                    </a:lnTo>
                    <a:lnTo>
                      <a:pt x="18" y="66"/>
                    </a:lnTo>
                    <a:lnTo>
                      <a:pt x="48" y="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GB">
                  <a:solidFill>
                    <a:srgbClr val="FFFFFF"/>
                  </a:solidFill>
                </a:endParaRPr>
              </a:p>
            </p:txBody>
          </p:sp>
          <p:sp>
            <p:nvSpPr>
              <p:cNvPr id="30" name="Freeform 28"/>
              <p:cNvSpPr>
                <a:spLocks/>
              </p:cNvSpPr>
              <p:nvPr/>
            </p:nvSpPr>
            <p:spPr bwMode="hidden">
              <a:xfrm>
                <a:off x="437" y="3027"/>
                <a:ext cx="288" cy="84"/>
              </a:xfrm>
              <a:custGeom>
                <a:avLst/>
                <a:gdLst>
                  <a:gd name="T0" fmla="*/ 292 w 287"/>
                  <a:gd name="T1" fmla="*/ 0 h 84"/>
                  <a:gd name="T2" fmla="*/ 0 w 287"/>
                  <a:gd name="T3" fmla="*/ 84 h 84"/>
                  <a:gd name="T4" fmla="*/ 173 w 287"/>
                  <a:gd name="T5" fmla="*/ 36 h 84"/>
                  <a:gd name="T6" fmla="*/ 114 w 287"/>
                  <a:gd name="T7" fmla="*/ 60 h 84"/>
                  <a:gd name="T8" fmla="*/ 281 w 287"/>
                  <a:gd name="T9" fmla="*/ 18 h 84"/>
                  <a:gd name="T10" fmla="*/ 292 w 287"/>
                  <a:gd name="T11" fmla="*/ 0 h 84"/>
                  <a:gd name="T12" fmla="*/ 292 w 287"/>
                  <a:gd name="T13" fmla="*/ 0 h 8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287" h="84">
                    <a:moveTo>
                      <a:pt x="287" y="0"/>
                    </a:moveTo>
                    <a:lnTo>
                      <a:pt x="0" y="84"/>
                    </a:lnTo>
                    <a:lnTo>
                      <a:pt x="168" y="36"/>
                    </a:lnTo>
                    <a:lnTo>
                      <a:pt x="114" y="60"/>
                    </a:lnTo>
                    <a:lnTo>
                      <a:pt x="276" y="18"/>
                    </a:lnTo>
                    <a:lnTo>
                      <a:pt x="287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GB">
                  <a:solidFill>
                    <a:srgbClr val="FFFFFF"/>
                  </a:solidFill>
                </a:endParaRPr>
              </a:p>
            </p:txBody>
          </p:sp>
          <p:sp>
            <p:nvSpPr>
              <p:cNvPr id="31" name="Freeform 29"/>
              <p:cNvSpPr>
                <a:spLocks/>
              </p:cNvSpPr>
              <p:nvPr/>
            </p:nvSpPr>
            <p:spPr bwMode="hidden">
              <a:xfrm>
                <a:off x="828" y="3003"/>
                <a:ext cx="66" cy="108"/>
              </a:xfrm>
              <a:custGeom>
                <a:avLst/>
                <a:gdLst>
                  <a:gd name="T0" fmla="*/ 6 w 66"/>
                  <a:gd name="T1" fmla="*/ 0 h 108"/>
                  <a:gd name="T2" fmla="*/ 66 w 66"/>
                  <a:gd name="T3" fmla="*/ 6 h 108"/>
                  <a:gd name="T4" fmla="*/ 0 w 66"/>
                  <a:gd name="T5" fmla="*/ 84 h 108"/>
                  <a:gd name="T6" fmla="*/ 54 w 66"/>
                  <a:gd name="T7" fmla="*/ 24 h 108"/>
                  <a:gd name="T8" fmla="*/ 6 w 66"/>
                  <a:gd name="T9" fmla="*/ 108 h 108"/>
                  <a:gd name="T10" fmla="*/ 66 w 66"/>
                  <a:gd name="T11" fmla="*/ 6 h 108"/>
                  <a:gd name="T12" fmla="*/ 6 w 66"/>
                  <a:gd name="T13" fmla="*/ 0 h 108"/>
                  <a:gd name="T14" fmla="*/ 6 w 66"/>
                  <a:gd name="T15" fmla="*/ 0 h 10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66" h="108">
                    <a:moveTo>
                      <a:pt x="6" y="0"/>
                    </a:moveTo>
                    <a:lnTo>
                      <a:pt x="66" y="6"/>
                    </a:lnTo>
                    <a:lnTo>
                      <a:pt x="0" y="84"/>
                    </a:lnTo>
                    <a:lnTo>
                      <a:pt x="54" y="24"/>
                    </a:lnTo>
                    <a:lnTo>
                      <a:pt x="6" y="108"/>
                    </a:lnTo>
                    <a:lnTo>
                      <a:pt x="66" y="6"/>
                    </a:lnTo>
                    <a:lnTo>
                      <a:pt x="6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GB">
                  <a:solidFill>
                    <a:srgbClr val="FFFFFF"/>
                  </a:solidFill>
                </a:endParaRPr>
              </a:p>
            </p:txBody>
          </p:sp>
          <p:sp>
            <p:nvSpPr>
              <p:cNvPr id="32" name="Freeform 30"/>
              <p:cNvSpPr>
                <a:spLocks/>
              </p:cNvSpPr>
              <p:nvPr/>
            </p:nvSpPr>
            <p:spPr bwMode="hidden">
              <a:xfrm>
                <a:off x="366" y="3111"/>
                <a:ext cx="77" cy="42"/>
              </a:xfrm>
              <a:custGeom>
                <a:avLst/>
                <a:gdLst>
                  <a:gd name="T0" fmla="*/ 36 w 77"/>
                  <a:gd name="T1" fmla="*/ 0 h 42"/>
                  <a:gd name="T2" fmla="*/ 42 w 77"/>
                  <a:gd name="T3" fmla="*/ 0 h 42"/>
                  <a:gd name="T4" fmla="*/ 60 w 77"/>
                  <a:gd name="T5" fmla="*/ 6 h 42"/>
                  <a:gd name="T6" fmla="*/ 48 w 77"/>
                  <a:gd name="T7" fmla="*/ 6 h 42"/>
                  <a:gd name="T8" fmla="*/ 42 w 77"/>
                  <a:gd name="T9" fmla="*/ 6 h 42"/>
                  <a:gd name="T10" fmla="*/ 60 w 77"/>
                  <a:gd name="T11" fmla="*/ 6 h 42"/>
                  <a:gd name="T12" fmla="*/ 0 w 77"/>
                  <a:gd name="T13" fmla="*/ 24 h 42"/>
                  <a:gd name="T14" fmla="*/ 71 w 77"/>
                  <a:gd name="T15" fmla="*/ 6 h 42"/>
                  <a:gd name="T16" fmla="*/ 66 w 77"/>
                  <a:gd name="T17" fmla="*/ 42 h 42"/>
                  <a:gd name="T18" fmla="*/ 77 w 77"/>
                  <a:gd name="T19" fmla="*/ 6 h 42"/>
                  <a:gd name="T20" fmla="*/ 36 w 77"/>
                  <a:gd name="T21" fmla="*/ 0 h 42"/>
                  <a:gd name="T22" fmla="*/ 36 w 77"/>
                  <a:gd name="T23" fmla="*/ 0 h 42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77" h="42">
                    <a:moveTo>
                      <a:pt x="36" y="0"/>
                    </a:moveTo>
                    <a:lnTo>
                      <a:pt x="42" y="0"/>
                    </a:lnTo>
                    <a:lnTo>
                      <a:pt x="60" y="6"/>
                    </a:lnTo>
                    <a:lnTo>
                      <a:pt x="48" y="6"/>
                    </a:lnTo>
                    <a:lnTo>
                      <a:pt x="42" y="6"/>
                    </a:lnTo>
                    <a:lnTo>
                      <a:pt x="60" y="6"/>
                    </a:lnTo>
                    <a:lnTo>
                      <a:pt x="0" y="24"/>
                    </a:lnTo>
                    <a:lnTo>
                      <a:pt x="71" y="6"/>
                    </a:lnTo>
                    <a:lnTo>
                      <a:pt x="66" y="42"/>
                    </a:lnTo>
                    <a:lnTo>
                      <a:pt x="77" y="6"/>
                    </a:lnTo>
                    <a:lnTo>
                      <a:pt x="36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GB">
                  <a:solidFill>
                    <a:srgbClr val="FFFFFF"/>
                  </a:solidFill>
                </a:endParaRPr>
              </a:p>
            </p:txBody>
          </p:sp>
          <p:sp>
            <p:nvSpPr>
              <p:cNvPr id="33" name="Freeform 31"/>
              <p:cNvSpPr>
                <a:spLocks/>
              </p:cNvSpPr>
              <p:nvPr/>
            </p:nvSpPr>
            <p:spPr bwMode="hidden">
              <a:xfrm>
                <a:off x="498" y="3165"/>
                <a:ext cx="66" cy="30"/>
              </a:xfrm>
              <a:custGeom>
                <a:avLst/>
                <a:gdLst>
                  <a:gd name="T0" fmla="*/ 66 w 66"/>
                  <a:gd name="T1" fmla="*/ 6 h 30"/>
                  <a:gd name="T2" fmla="*/ 0 w 66"/>
                  <a:gd name="T3" fmla="*/ 0 h 30"/>
                  <a:gd name="T4" fmla="*/ 54 w 66"/>
                  <a:gd name="T5" fmla="*/ 6 h 30"/>
                  <a:gd name="T6" fmla="*/ 18 w 66"/>
                  <a:gd name="T7" fmla="*/ 18 h 30"/>
                  <a:gd name="T8" fmla="*/ 60 w 66"/>
                  <a:gd name="T9" fmla="*/ 12 h 30"/>
                  <a:gd name="T10" fmla="*/ 60 w 66"/>
                  <a:gd name="T11" fmla="*/ 30 h 30"/>
                  <a:gd name="T12" fmla="*/ 60 w 66"/>
                  <a:gd name="T13" fmla="*/ 30 h 30"/>
                  <a:gd name="T14" fmla="*/ 66 w 66"/>
                  <a:gd name="T15" fmla="*/ 6 h 30"/>
                  <a:gd name="T16" fmla="*/ 66 w 66"/>
                  <a:gd name="T17" fmla="*/ 6 h 3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66" h="30">
                    <a:moveTo>
                      <a:pt x="66" y="6"/>
                    </a:moveTo>
                    <a:lnTo>
                      <a:pt x="0" y="0"/>
                    </a:lnTo>
                    <a:lnTo>
                      <a:pt x="54" y="6"/>
                    </a:lnTo>
                    <a:lnTo>
                      <a:pt x="18" y="18"/>
                    </a:lnTo>
                    <a:lnTo>
                      <a:pt x="60" y="12"/>
                    </a:lnTo>
                    <a:lnTo>
                      <a:pt x="60" y="30"/>
                    </a:lnTo>
                    <a:lnTo>
                      <a:pt x="66" y="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GB">
                  <a:solidFill>
                    <a:srgbClr val="FFFFFF"/>
                  </a:solidFill>
                </a:endParaRPr>
              </a:p>
            </p:txBody>
          </p:sp>
          <p:sp>
            <p:nvSpPr>
              <p:cNvPr id="34" name="Freeform 32"/>
              <p:cNvSpPr>
                <a:spLocks/>
              </p:cNvSpPr>
              <p:nvPr/>
            </p:nvSpPr>
            <p:spPr bwMode="hidden">
              <a:xfrm>
                <a:off x="840" y="2919"/>
                <a:ext cx="18" cy="60"/>
              </a:xfrm>
              <a:custGeom>
                <a:avLst/>
                <a:gdLst>
                  <a:gd name="T0" fmla="*/ 0 w 18"/>
                  <a:gd name="T1" fmla="*/ 24 h 60"/>
                  <a:gd name="T2" fmla="*/ 12 w 18"/>
                  <a:gd name="T3" fmla="*/ 24 h 60"/>
                  <a:gd name="T4" fmla="*/ 12 w 18"/>
                  <a:gd name="T5" fmla="*/ 60 h 60"/>
                  <a:gd name="T6" fmla="*/ 18 w 18"/>
                  <a:gd name="T7" fmla="*/ 18 h 60"/>
                  <a:gd name="T8" fmla="*/ 18 w 18"/>
                  <a:gd name="T9" fmla="*/ 18 h 60"/>
                  <a:gd name="T10" fmla="*/ 18 w 18"/>
                  <a:gd name="T11" fmla="*/ 0 h 60"/>
                  <a:gd name="T12" fmla="*/ 12 w 18"/>
                  <a:gd name="T13" fmla="*/ 18 h 60"/>
                  <a:gd name="T14" fmla="*/ 0 w 18"/>
                  <a:gd name="T15" fmla="*/ 24 h 60"/>
                  <a:gd name="T16" fmla="*/ 0 w 18"/>
                  <a:gd name="T17" fmla="*/ 24 h 6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8" h="60">
                    <a:moveTo>
                      <a:pt x="0" y="24"/>
                    </a:moveTo>
                    <a:lnTo>
                      <a:pt x="12" y="24"/>
                    </a:lnTo>
                    <a:lnTo>
                      <a:pt x="12" y="60"/>
                    </a:lnTo>
                    <a:lnTo>
                      <a:pt x="18" y="18"/>
                    </a:lnTo>
                    <a:lnTo>
                      <a:pt x="18" y="0"/>
                    </a:lnTo>
                    <a:lnTo>
                      <a:pt x="12" y="18"/>
                    </a:lnTo>
                    <a:lnTo>
                      <a:pt x="0" y="2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GB">
                  <a:solidFill>
                    <a:srgbClr val="FFFFFF"/>
                  </a:solidFill>
                </a:endParaRPr>
              </a:p>
            </p:txBody>
          </p:sp>
          <p:sp>
            <p:nvSpPr>
              <p:cNvPr id="35" name="Freeform 33"/>
              <p:cNvSpPr>
                <a:spLocks/>
              </p:cNvSpPr>
              <p:nvPr/>
            </p:nvSpPr>
            <p:spPr bwMode="hidden">
              <a:xfrm>
                <a:off x="546" y="3021"/>
                <a:ext cx="6" cy="18"/>
              </a:xfrm>
              <a:custGeom>
                <a:avLst/>
                <a:gdLst>
                  <a:gd name="T0" fmla="*/ 6 w 6"/>
                  <a:gd name="T1" fmla="*/ 0 h 18"/>
                  <a:gd name="T2" fmla="*/ 0 w 6"/>
                  <a:gd name="T3" fmla="*/ 18 h 18"/>
                  <a:gd name="T4" fmla="*/ 6 w 6"/>
                  <a:gd name="T5" fmla="*/ 12 h 18"/>
                  <a:gd name="T6" fmla="*/ 6 w 6"/>
                  <a:gd name="T7" fmla="*/ 0 h 18"/>
                  <a:gd name="T8" fmla="*/ 6 w 6"/>
                  <a:gd name="T9" fmla="*/ 0 h 1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" h="18">
                    <a:moveTo>
                      <a:pt x="6" y="0"/>
                    </a:moveTo>
                    <a:lnTo>
                      <a:pt x="0" y="18"/>
                    </a:lnTo>
                    <a:lnTo>
                      <a:pt x="6" y="12"/>
                    </a:lnTo>
                    <a:lnTo>
                      <a:pt x="6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GB">
                  <a:solidFill>
                    <a:srgbClr val="FFFFFF"/>
                  </a:solidFill>
                </a:endParaRPr>
              </a:p>
            </p:txBody>
          </p:sp>
          <p:sp>
            <p:nvSpPr>
              <p:cNvPr id="36" name="Freeform 34"/>
              <p:cNvSpPr>
                <a:spLocks/>
              </p:cNvSpPr>
              <p:nvPr/>
            </p:nvSpPr>
            <p:spPr bwMode="hidden">
              <a:xfrm>
                <a:off x="534" y="2943"/>
                <a:ext cx="30" cy="78"/>
              </a:xfrm>
              <a:custGeom>
                <a:avLst/>
                <a:gdLst>
                  <a:gd name="T0" fmla="*/ 24 w 30"/>
                  <a:gd name="T1" fmla="*/ 6 h 78"/>
                  <a:gd name="T2" fmla="*/ 18 w 30"/>
                  <a:gd name="T3" fmla="*/ 24 h 78"/>
                  <a:gd name="T4" fmla="*/ 0 w 30"/>
                  <a:gd name="T5" fmla="*/ 18 h 78"/>
                  <a:gd name="T6" fmla="*/ 12 w 30"/>
                  <a:gd name="T7" fmla="*/ 30 h 78"/>
                  <a:gd name="T8" fmla="*/ 6 w 30"/>
                  <a:gd name="T9" fmla="*/ 42 h 78"/>
                  <a:gd name="T10" fmla="*/ 18 w 30"/>
                  <a:gd name="T11" fmla="*/ 78 h 78"/>
                  <a:gd name="T12" fmla="*/ 18 w 30"/>
                  <a:gd name="T13" fmla="*/ 24 h 78"/>
                  <a:gd name="T14" fmla="*/ 24 w 30"/>
                  <a:gd name="T15" fmla="*/ 12 h 78"/>
                  <a:gd name="T16" fmla="*/ 30 w 30"/>
                  <a:gd name="T17" fmla="*/ 6 h 78"/>
                  <a:gd name="T18" fmla="*/ 30 w 30"/>
                  <a:gd name="T19" fmla="*/ 6 h 78"/>
                  <a:gd name="T20" fmla="*/ 12 w 30"/>
                  <a:gd name="T21" fmla="*/ 0 h 78"/>
                  <a:gd name="T22" fmla="*/ 24 w 30"/>
                  <a:gd name="T23" fmla="*/ 6 h 78"/>
                  <a:gd name="T24" fmla="*/ 24 w 30"/>
                  <a:gd name="T25" fmla="*/ 6 h 7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30" h="78">
                    <a:moveTo>
                      <a:pt x="24" y="6"/>
                    </a:moveTo>
                    <a:lnTo>
                      <a:pt x="18" y="24"/>
                    </a:lnTo>
                    <a:lnTo>
                      <a:pt x="0" y="18"/>
                    </a:lnTo>
                    <a:lnTo>
                      <a:pt x="12" y="30"/>
                    </a:lnTo>
                    <a:lnTo>
                      <a:pt x="6" y="42"/>
                    </a:lnTo>
                    <a:lnTo>
                      <a:pt x="18" y="78"/>
                    </a:lnTo>
                    <a:lnTo>
                      <a:pt x="18" y="24"/>
                    </a:lnTo>
                    <a:lnTo>
                      <a:pt x="24" y="12"/>
                    </a:lnTo>
                    <a:lnTo>
                      <a:pt x="30" y="6"/>
                    </a:lnTo>
                    <a:lnTo>
                      <a:pt x="12" y="0"/>
                    </a:lnTo>
                    <a:lnTo>
                      <a:pt x="24" y="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GB">
                  <a:solidFill>
                    <a:srgbClr val="FFFFFF"/>
                  </a:solidFill>
                </a:endParaRPr>
              </a:p>
            </p:txBody>
          </p:sp>
          <p:sp>
            <p:nvSpPr>
              <p:cNvPr id="37" name="Freeform 35"/>
              <p:cNvSpPr>
                <a:spLocks/>
              </p:cNvSpPr>
              <p:nvPr/>
            </p:nvSpPr>
            <p:spPr bwMode="hidden">
              <a:xfrm>
                <a:off x="540" y="3039"/>
                <a:ext cx="24" cy="24"/>
              </a:xfrm>
              <a:custGeom>
                <a:avLst/>
                <a:gdLst>
                  <a:gd name="T0" fmla="*/ 6 w 24"/>
                  <a:gd name="T1" fmla="*/ 0 h 24"/>
                  <a:gd name="T2" fmla="*/ 0 w 24"/>
                  <a:gd name="T3" fmla="*/ 0 h 24"/>
                  <a:gd name="T4" fmla="*/ 6 w 24"/>
                  <a:gd name="T5" fmla="*/ 0 h 24"/>
                  <a:gd name="T6" fmla="*/ 12 w 24"/>
                  <a:gd name="T7" fmla="*/ 6 h 24"/>
                  <a:gd name="T8" fmla="*/ 24 w 24"/>
                  <a:gd name="T9" fmla="*/ 24 h 24"/>
                  <a:gd name="T10" fmla="*/ 24 w 24"/>
                  <a:gd name="T11" fmla="*/ 18 h 24"/>
                  <a:gd name="T12" fmla="*/ 18 w 24"/>
                  <a:gd name="T13" fmla="*/ 6 h 24"/>
                  <a:gd name="T14" fmla="*/ 12 w 24"/>
                  <a:gd name="T15" fmla="*/ 0 h 24"/>
                  <a:gd name="T16" fmla="*/ 6 w 24"/>
                  <a:gd name="T17" fmla="*/ 0 h 24"/>
                  <a:gd name="T18" fmla="*/ 6 w 24"/>
                  <a:gd name="T19" fmla="*/ 0 h 24"/>
                  <a:gd name="T20" fmla="*/ 6 w 24"/>
                  <a:gd name="T21" fmla="*/ 0 h 24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24" h="24">
                    <a:moveTo>
                      <a:pt x="6" y="0"/>
                    </a:moveTo>
                    <a:lnTo>
                      <a:pt x="0" y="0"/>
                    </a:lnTo>
                    <a:lnTo>
                      <a:pt x="6" y="0"/>
                    </a:lnTo>
                    <a:lnTo>
                      <a:pt x="12" y="6"/>
                    </a:lnTo>
                    <a:lnTo>
                      <a:pt x="24" y="24"/>
                    </a:lnTo>
                    <a:lnTo>
                      <a:pt x="24" y="18"/>
                    </a:lnTo>
                    <a:lnTo>
                      <a:pt x="18" y="6"/>
                    </a:lnTo>
                    <a:lnTo>
                      <a:pt x="12" y="0"/>
                    </a:lnTo>
                    <a:lnTo>
                      <a:pt x="6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GB">
                  <a:solidFill>
                    <a:srgbClr val="FFFFFF"/>
                  </a:solidFill>
                </a:endParaRPr>
              </a:p>
            </p:txBody>
          </p:sp>
          <p:sp>
            <p:nvSpPr>
              <p:cNvPr id="38" name="Freeform 36"/>
              <p:cNvSpPr>
                <a:spLocks/>
              </p:cNvSpPr>
              <p:nvPr/>
            </p:nvSpPr>
            <p:spPr bwMode="hidden">
              <a:xfrm>
                <a:off x="801" y="2681"/>
                <a:ext cx="215" cy="216"/>
              </a:xfrm>
              <a:custGeom>
                <a:avLst/>
                <a:gdLst>
                  <a:gd name="T0" fmla="*/ 215 w 215"/>
                  <a:gd name="T1" fmla="*/ 0 h 216"/>
                  <a:gd name="T2" fmla="*/ 147 w 215"/>
                  <a:gd name="T3" fmla="*/ 36 h 216"/>
                  <a:gd name="T4" fmla="*/ 132 w 215"/>
                  <a:gd name="T5" fmla="*/ 49 h 216"/>
                  <a:gd name="T6" fmla="*/ 104 w 215"/>
                  <a:gd name="T7" fmla="*/ 79 h 216"/>
                  <a:gd name="T8" fmla="*/ 87 w 215"/>
                  <a:gd name="T9" fmla="*/ 114 h 216"/>
                  <a:gd name="T10" fmla="*/ 48 w 215"/>
                  <a:gd name="T11" fmla="*/ 156 h 216"/>
                  <a:gd name="T12" fmla="*/ 42 w 215"/>
                  <a:gd name="T13" fmla="*/ 166 h 216"/>
                  <a:gd name="T14" fmla="*/ 29 w 215"/>
                  <a:gd name="T15" fmla="*/ 177 h 216"/>
                  <a:gd name="T16" fmla="*/ 0 w 215"/>
                  <a:gd name="T17" fmla="*/ 208 h 216"/>
                  <a:gd name="T18" fmla="*/ 48 w 215"/>
                  <a:gd name="T19" fmla="*/ 216 h 216"/>
                  <a:gd name="T20" fmla="*/ 215 w 215"/>
                  <a:gd name="T21" fmla="*/ 0 h 21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215" h="216">
                    <a:moveTo>
                      <a:pt x="215" y="0"/>
                    </a:moveTo>
                    <a:lnTo>
                      <a:pt x="147" y="36"/>
                    </a:lnTo>
                    <a:lnTo>
                      <a:pt x="132" y="49"/>
                    </a:lnTo>
                    <a:lnTo>
                      <a:pt x="104" y="79"/>
                    </a:lnTo>
                    <a:lnTo>
                      <a:pt x="87" y="114"/>
                    </a:lnTo>
                    <a:lnTo>
                      <a:pt x="48" y="156"/>
                    </a:lnTo>
                    <a:lnTo>
                      <a:pt x="42" y="166"/>
                    </a:lnTo>
                    <a:lnTo>
                      <a:pt x="29" y="177"/>
                    </a:lnTo>
                    <a:lnTo>
                      <a:pt x="0" y="208"/>
                    </a:lnTo>
                    <a:lnTo>
                      <a:pt x="48" y="216"/>
                    </a:lnTo>
                    <a:lnTo>
                      <a:pt x="215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GB">
                  <a:solidFill>
                    <a:srgbClr val="FFFFFF"/>
                  </a:solidFill>
                </a:endParaRPr>
              </a:p>
            </p:txBody>
          </p:sp>
          <p:sp>
            <p:nvSpPr>
              <p:cNvPr id="39" name="Freeform 37"/>
              <p:cNvSpPr>
                <a:spLocks/>
              </p:cNvSpPr>
              <p:nvPr/>
            </p:nvSpPr>
            <p:spPr bwMode="hidden">
              <a:xfrm>
                <a:off x="536" y="2710"/>
                <a:ext cx="212" cy="179"/>
              </a:xfrm>
              <a:custGeom>
                <a:avLst/>
                <a:gdLst>
                  <a:gd name="T0" fmla="*/ 212 w 212"/>
                  <a:gd name="T1" fmla="*/ 0 h 179"/>
                  <a:gd name="T2" fmla="*/ 144 w 212"/>
                  <a:gd name="T3" fmla="*/ 36 h 179"/>
                  <a:gd name="T4" fmla="*/ 0 w 212"/>
                  <a:gd name="T5" fmla="*/ 179 h 179"/>
                  <a:gd name="T6" fmla="*/ 177 w 212"/>
                  <a:gd name="T7" fmla="*/ 85 h 179"/>
                  <a:gd name="T8" fmla="*/ 212 w 212"/>
                  <a:gd name="T9" fmla="*/ 0 h 17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12" h="179">
                    <a:moveTo>
                      <a:pt x="212" y="0"/>
                    </a:moveTo>
                    <a:lnTo>
                      <a:pt x="144" y="36"/>
                    </a:lnTo>
                    <a:lnTo>
                      <a:pt x="0" y="179"/>
                    </a:lnTo>
                    <a:lnTo>
                      <a:pt x="177" y="85"/>
                    </a:lnTo>
                    <a:lnTo>
                      <a:pt x="212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GB">
                  <a:solidFill>
                    <a:srgbClr val="FFFFFF"/>
                  </a:solidFill>
                </a:endParaRPr>
              </a:p>
            </p:txBody>
          </p:sp>
          <p:sp>
            <p:nvSpPr>
              <p:cNvPr id="40" name="Freeform 38"/>
              <p:cNvSpPr>
                <a:spLocks/>
              </p:cNvSpPr>
              <p:nvPr/>
            </p:nvSpPr>
            <p:spPr bwMode="hidden">
              <a:xfrm>
                <a:off x="1037" y="2609"/>
                <a:ext cx="64" cy="79"/>
              </a:xfrm>
              <a:custGeom>
                <a:avLst/>
                <a:gdLst>
                  <a:gd name="T0" fmla="*/ 0 w 64"/>
                  <a:gd name="T1" fmla="*/ 22 h 79"/>
                  <a:gd name="T2" fmla="*/ 64 w 64"/>
                  <a:gd name="T3" fmla="*/ 79 h 79"/>
                  <a:gd name="T4" fmla="*/ 60 w 64"/>
                  <a:gd name="T5" fmla="*/ 0 h 79"/>
                  <a:gd name="T6" fmla="*/ 0 w 64"/>
                  <a:gd name="T7" fmla="*/ 22 h 7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4" h="79">
                    <a:moveTo>
                      <a:pt x="0" y="22"/>
                    </a:moveTo>
                    <a:lnTo>
                      <a:pt x="64" y="79"/>
                    </a:lnTo>
                    <a:lnTo>
                      <a:pt x="60" y="0"/>
                    </a:lnTo>
                    <a:lnTo>
                      <a:pt x="0" y="22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GB">
                  <a:solidFill>
                    <a:srgbClr val="FFFFFF"/>
                  </a:solidFill>
                </a:endParaRPr>
              </a:p>
            </p:txBody>
          </p:sp>
          <p:sp>
            <p:nvSpPr>
              <p:cNvPr id="41" name="Freeform 39"/>
              <p:cNvSpPr>
                <a:spLocks/>
              </p:cNvSpPr>
              <p:nvPr userDrawn="1"/>
            </p:nvSpPr>
            <p:spPr bwMode="hidden">
              <a:xfrm>
                <a:off x="867" y="2471"/>
                <a:ext cx="137" cy="207"/>
              </a:xfrm>
              <a:custGeom>
                <a:avLst/>
                <a:gdLst>
                  <a:gd name="T0" fmla="*/ 0 w 137"/>
                  <a:gd name="T1" fmla="*/ 0 h 207"/>
                  <a:gd name="T2" fmla="*/ 17 w 137"/>
                  <a:gd name="T3" fmla="*/ 87 h 207"/>
                  <a:gd name="T4" fmla="*/ 69 w 137"/>
                  <a:gd name="T5" fmla="*/ 154 h 207"/>
                  <a:gd name="T6" fmla="*/ 137 w 137"/>
                  <a:gd name="T7" fmla="*/ 207 h 207"/>
                  <a:gd name="T8" fmla="*/ 0 w 137"/>
                  <a:gd name="T9" fmla="*/ 0 h 20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7" h="207">
                    <a:moveTo>
                      <a:pt x="0" y="0"/>
                    </a:moveTo>
                    <a:lnTo>
                      <a:pt x="17" y="87"/>
                    </a:lnTo>
                    <a:lnTo>
                      <a:pt x="69" y="154"/>
                    </a:lnTo>
                    <a:lnTo>
                      <a:pt x="137" y="20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GB">
                  <a:solidFill>
                    <a:srgbClr val="FFFFFF"/>
                  </a:solidFill>
                </a:endParaRPr>
              </a:p>
            </p:txBody>
          </p:sp>
          <p:sp>
            <p:nvSpPr>
              <p:cNvPr id="42" name="Freeform 40"/>
              <p:cNvSpPr>
                <a:spLocks/>
              </p:cNvSpPr>
              <p:nvPr userDrawn="1"/>
            </p:nvSpPr>
            <p:spPr bwMode="hidden">
              <a:xfrm>
                <a:off x="817" y="2507"/>
                <a:ext cx="65" cy="222"/>
              </a:xfrm>
              <a:custGeom>
                <a:avLst/>
                <a:gdLst>
                  <a:gd name="T0" fmla="*/ 0 w 65"/>
                  <a:gd name="T1" fmla="*/ 222 h 222"/>
                  <a:gd name="T2" fmla="*/ 40 w 65"/>
                  <a:gd name="T3" fmla="*/ 142 h 222"/>
                  <a:gd name="T4" fmla="*/ 65 w 65"/>
                  <a:gd name="T5" fmla="*/ 72 h 222"/>
                  <a:gd name="T6" fmla="*/ 7 w 65"/>
                  <a:gd name="T7" fmla="*/ 0 h 222"/>
                  <a:gd name="T8" fmla="*/ 0 w 65"/>
                  <a:gd name="T9" fmla="*/ 222 h 22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5" h="222">
                    <a:moveTo>
                      <a:pt x="0" y="222"/>
                    </a:moveTo>
                    <a:lnTo>
                      <a:pt x="40" y="142"/>
                    </a:lnTo>
                    <a:lnTo>
                      <a:pt x="65" y="72"/>
                    </a:lnTo>
                    <a:lnTo>
                      <a:pt x="7" y="0"/>
                    </a:lnTo>
                    <a:lnTo>
                      <a:pt x="0" y="222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GB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286761" name="Rectangle 41"/>
          <p:cNvSpPr>
            <a:spLocks noGrp="1" noChangeArrowheads="1"/>
          </p:cNvSpPr>
          <p:nvPr>
            <p:ph type="ctrTitle"/>
          </p:nvPr>
        </p:nvSpPr>
        <p:spPr>
          <a:xfrm>
            <a:off x="685800" y="1447800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286762" name="Rectangle 42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203575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43" name="Rectangle 43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44" name="Rectangle 44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45" name="Rectangle 4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E4DBF6-1624-403D-ADC1-C169D4779117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45406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Rectangle 4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Rectangle 4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9FB8B1-3CFB-4B18-8B01-88654AEF3BDE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752554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Rectangle 4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Rectangle 4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C6D609-1F15-4AA2-B802-0CC5CCB1739F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976935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4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Rectangle 4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Rectangle 4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F32FC2-ECE4-493F-824F-AC64EE9EAFA6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730569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4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Rectangle 4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9" name="Rectangle 4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C6A342-ACF4-4925-9C7B-9D1FB333515B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487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0" y="2194562"/>
            <a:ext cx="40005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2194562"/>
            <a:ext cx="40005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F6BE9-BE48-4657-952A-B16F84D5263A}" type="datetimeFigureOut">
              <a:rPr lang="en-US" smtClean="0"/>
              <a:pPr/>
              <a:t>9/4/2020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96D5B-C28B-4E3D-AE21-F2380B7605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4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Rectangle 4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690153-68FE-45A8-8B2C-1DCABF41BE4A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525346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Rectangle 4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Rectangle 4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CB0302-0F4D-4266-B46C-0B38D3BDCB62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556436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Rectangle 4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Rectangle 4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8DBAAF-CE69-4DDD-974E-05292FD32DE3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84723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Rectangle 4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Rectangle 4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D999D5-1FC1-42F7-BDA1-C3D0E92EE57D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496892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Rectangle 4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Rectangle 4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09D2C6-6FA3-4BBD-AA8A-B73394660344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60311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8750"/>
            <a:ext cx="2057400" cy="59721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8750"/>
            <a:ext cx="6019800" cy="59721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Rectangle 4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Rectangle 4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048055-B4D3-41C7-A59A-0E3FAAD5DB8C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604940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8750"/>
            <a:ext cx="8229600" cy="12588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941763"/>
            <a:ext cx="8229600" cy="218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4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Rectangle 4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Rectangle 4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C0A5D3-10CD-4EC2-B873-901838523486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014335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8750"/>
            <a:ext cx="8229600" cy="12588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Online Image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endParaRPr lang="en-GB" noProof="0"/>
          </a:p>
        </p:txBody>
      </p:sp>
      <p:sp>
        <p:nvSpPr>
          <p:cNvPr id="5" name="Rectangle 4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Rectangle 4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Rectangle 4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2990D1-4BC6-43D6-BA33-46744653EFB0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213187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8750"/>
            <a:ext cx="8229600" cy="12588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pPr lvl="0"/>
            <a:endParaRPr lang="en-GB" noProof="0"/>
          </a:p>
        </p:txBody>
      </p:sp>
      <p:sp>
        <p:nvSpPr>
          <p:cNvPr id="4" name="Rectangle 4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Rectangle 4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Rectangle 4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48EDA8-070F-45EE-97A1-C159832E2E92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980751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A3BF5-5562-4858-9DEC-7BB84B39EC5E}" type="datetimeFigureOut">
              <a:rPr lang="en-US" smtClean="0">
                <a:solidFill>
                  <a:srgbClr val="DFDCB7"/>
                </a:solidFill>
              </a:rPr>
              <a:pPr/>
              <a:t>9/4/2020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FDCB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7813C-6594-4A4C-872B-DD13B82284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142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45795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8" y="2183802"/>
            <a:ext cx="3809993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2" y="3132669"/>
            <a:ext cx="3983831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2183802"/>
            <a:ext cx="382905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3132669"/>
            <a:ext cx="40005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F6BE9-BE48-4657-952A-B16F84D5263A}" type="datetimeFigureOut">
              <a:rPr lang="en-US" smtClean="0"/>
              <a:pPr/>
              <a:t>9/4/2020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96D5B-C28B-4E3D-AE21-F2380B7605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A3BF5-5562-4858-9DEC-7BB84B39EC5E}" type="datetimeFigureOut">
              <a:rPr lang="en-US" smtClean="0">
                <a:solidFill>
                  <a:srgbClr val="DFDCB7"/>
                </a:solidFill>
              </a:rPr>
              <a:pPr/>
              <a:t>9/4/2020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FDCB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7813C-6594-4A4C-872B-DD13B82284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46467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A3BF5-5562-4858-9DEC-7BB84B39EC5E}" type="datetimeFigureOut">
              <a:rPr lang="en-US" smtClean="0">
                <a:solidFill>
                  <a:srgbClr val="DFDCB7"/>
                </a:solidFill>
              </a:rPr>
              <a:pPr/>
              <a:t>9/4/2020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FDCB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7813C-6594-4A4C-872B-DD13B82284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19623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A3BF5-5562-4858-9DEC-7BB84B39EC5E}" type="datetimeFigureOut">
              <a:rPr lang="en-US" smtClean="0">
                <a:solidFill>
                  <a:srgbClr val="DFDCB7"/>
                </a:solidFill>
              </a:rPr>
              <a:pPr/>
              <a:t>9/4/2020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FDCB7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7813C-6594-4A4C-872B-DD13B82284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03598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A3BF5-5562-4858-9DEC-7BB84B39EC5E}" type="datetimeFigureOut">
              <a:rPr lang="en-US" smtClean="0">
                <a:solidFill>
                  <a:srgbClr val="DFDCB7"/>
                </a:solidFill>
              </a:rPr>
              <a:pPr/>
              <a:t>9/4/2020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FDCB7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7813C-6594-4A4C-872B-DD13B82284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58765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A3BF5-5562-4858-9DEC-7BB84B39EC5E}" type="datetimeFigureOut">
              <a:rPr lang="en-US" smtClean="0">
                <a:solidFill>
                  <a:srgbClr val="DFDCB7"/>
                </a:solidFill>
              </a:rPr>
              <a:pPr/>
              <a:t>9/4/2020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FDCB7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7813C-6594-4A4C-872B-DD13B82284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35932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A3BF5-5562-4858-9DEC-7BB84B39EC5E}" type="datetimeFigureOut">
              <a:rPr lang="en-US" smtClean="0">
                <a:solidFill>
                  <a:srgbClr val="DFDCB7"/>
                </a:solidFill>
              </a:rPr>
              <a:pPr/>
              <a:t>9/4/2020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FDCB7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7813C-6594-4A4C-872B-DD13B82284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384509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A3BF5-5562-4858-9DEC-7BB84B39EC5E}" type="datetimeFigureOut">
              <a:rPr lang="en-US" smtClean="0">
                <a:solidFill>
                  <a:srgbClr val="DFDCB7"/>
                </a:solidFill>
              </a:rPr>
              <a:pPr/>
              <a:t>9/4/2020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FDCB7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7813C-6594-4A4C-872B-DD13B822841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93089668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A3BF5-5562-4858-9DEC-7BB84B39EC5E}" type="datetimeFigureOut">
              <a:rPr lang="en-US" smtClean="0">
                <a:solidFill>
                  <a:srgbClr val="DFDCB7"/>
                </a:solidFill>
              </a:rPr>
              <a:pPr/>
              <a:t>9/4/2020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A7813C-6594-4A4C-872B-DD13B822841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>
              <a:solidFill>
                <a:srgbClr val="DFDCB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5608792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A3BF5-5562-4858-9DEC-7BB84B39EC5E}" type="datetimeFigureOut">
              <a:rPr lang="en-US" smtClean="0">
                <a:solidFill>
                  <a:srgbClr val="DFDCB7"/>
                </a:solidFill>
              </a:rPr>
              <a:pPr/>
              <a:t>9/4/2020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FDCB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7813C-6594-4A4C-872B-DD13B82284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244710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A3BF5-5562-4858-9DEC-7BB84B39EC5E}" type="datetimeFigureOut">
              <a:rPr lang="en-US" smtClean="0">
                <a:solidFill>
                  <a:srgbClr val="DFDCB7"/>
                </a:solidFill>
              </a:rPr>
              <a:pPr/>
              <a:t>9/4/2020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FDCB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7813C-6594-4A4C-872B-DD13B82284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810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F6BE9-BE48-4657-952A-B16F84D5263A}" type="datetimeFigureOut">
              <a:rPr lang="en-US" smtClean="0"/>
              <a:pPr/>
              <a:t>9/4/2020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96D5B-C28B-4E3D-AE21-F2380B7605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>
            <a:spLocks noGrp="1"/>
          </p:cNvSpPr>
          <p:nvPr>
            <p:ph type="title"/>
          </p:nvPr>
        </p:nvSpPr>
        <p:spPr>
          <a:xfrm>
            <a:off x="1047750" y="845500"/>
            <a:ext cx="6996600" cy="954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1131501" y="2070600"/>
            <a:ext cx="3339899" cy="3554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100000"/>
              <a:defRPr sz="1800"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1" name="Shape 201"/>
          <p:cNvSpPr txBox="1">
            <a:spLocks noGrp="1"/>
          </p:cNvSpPr>
          <p:nvPr>
            <p:ph type="body" idx="2"/>
          </p:nvPr>
        </p:nvSpPr>
        <p:spPr>
          <a:xfrm>
            <a:off x="4672563" y="2070600"/>
            <a:ext cx="3339899" cy="3554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100000"/>
              <a:defRPr sz="1800"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2" name="Shape 202"/>
          <p:cNvSpPr/>
          <p:nvPr/>
        </p:nvSpPr>
        <p:spPr>
          <a:xfrm>
            <a:off x="-28575" y="5929034"/>
            <a:ext cx="9191625" cy="949969"/>
          </a:xfrm>
          <a:custGeom>
            <a:avLst/>
            <a:gdLst/>
            <a:ahLst/>
            <a:cxnLst/>
            <a:rect l="0" t="0" r="0" b="0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203" name="Shape 203"/>
          <p:cNvSpPr/>
          <p:nvPr/>
        </p:nvSpPr>
        <p:spPr>
          <a:xfrm>
            <a:off x="-28575" y="6104148"/>
            <a:ext cx="9191625" cy="779251"/>
          </a:xfrm>
          <a:custGeom>
            <a:avLst/>
            <a:gdLst/>
            <a:ahLst/>
            <a:cxnLst/>
            <a:rect l="0" t="0" r="0" b="0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204" name="Shape 204"/>
          <p:cNvSpPr/>
          <p:nvPr/>
        </p:nvSpPr>
        <p:spPr>
          <a:xfrm rot="8100000">
            <a:off x="1847980" y="5670624"/>
            <a:ext cx="122612" cy="163483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>
              <a:solidFill>
                <a:srgbClr val="2F2B20"/>
              </a:solidFill>
            </a:endParaRPr>
          </a:p>
        </p:txBody>
      </p:sp>
      <p:sp>
        <p:nvSpPr>
          <p:cNvPr id="205" name="Shape 205"/>
          <p:cNvSpPr/>
          <p:nvPr/>
        </p:nvSpPr>
        <p:spPr>
          <a:xfrm rot="8100000">
            <a:off x="6038980" y="6049091"/>
            <a:ext cx="122612" cy="163483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>
              <a:solidFill>
                <a:srgbClr val="2F2B20"/>
              </a:solidFill>
            </a:endParaRPr>
          </a:p>
        </p:txBody>
      </p:sp>
      <p:sp>
        <p:nvSpPr>
          <p:cNvPr id="206" name="Shape 206"/>
          <p:cNvSpPr/>
          <p:nvPr/>
        </p:nvSpPr>
        <p:spPr>
          <a:xfrm rot="8100000">
            <a:off x="7181980" y="6093557"/>
            <a:ext cx="122612" cy="163483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>
              <a:solidFill>
                <a:srgbClr val="2F2B20"/>
              </a:solidFill>
            </a:endParaRPr>
          </a:p>
        </p:txBody>
      </p:sp>
      <p:grpSp>
        <p:nvGrpSpPr>
          <p:cNvPr id="207" name="Shape 207"/>
          <p:cNvGrpSpPr/>
          <p:nvPr/>
        </p:nvGrpSpPr>
        <p:grpSpPr>
          <a:xfrm>
            <a:off x="-9525" y="5949967"/>
            <a:ext cx="9167825" cy="793733"/>
            <a:chOff x="-9525" y="4462475"/>
            <a:chExt cx="9167825" cy="595300"/>
          </a:xfrm>
        </p:grpSpPr>
        <p:sp>
          <p:nvSpPr>
            <p:cNvPr id="208" name="Shape 208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0" t="0" r="0" b="0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  <p:sp>
          <p:nvSpPr>
            <p:cNvPr id="209" name="Shape 209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0" t="0" r="0" b="0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  <p:sp>
          <p:nvSpPr>
            <p:cNvPr id="210" name="Shape 210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0" t="0" r="0" b="0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</p:grpSp>
      <p:grpSp>
        <p:nvGrpSpPr>
          <p:cNvPr id="211" name="Shape 211"/>
          <p:cNvGrpSpPr/>
          <p:nvPr/>
        </p:nvGrpSpPr>
        <p:grpSpPr>
          <a:xfrm>
            <a:off x="-42837" y="5924650"/>
            <a:ext cx="9229574" cy="857049"/>
            <a:chOff x="-42837" y="4443487"/>
            <a:chExt cx="9229574" cy="642787"/>
          </a:xfrm>
        </p:grpSpPr>
        <p:sp>
          <p:nvSpPr>
            <p:cNvPr id="212" name="Shape 212"/>
            <p:cNvSpPr/>
            <p:nvPr/>
          </p:nvSpPr>
          <p:spPr>
            <a:xfrm>
              <a:off x="1114450" y="49006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213" name="Shape 213"/>
            <p:cNvSpPr/>
            <p:nvPr/>
          </p:nvSpPr>
          <p:spPr>
            <a:xfrm>
              <a:off x="1495450" y="502927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214" name="Shape 214"/>
            <p:cNvSpPr/>
            <p:nvPr/>
          </p:nvSpPr>
          <p:spPr>
            <a:xfrm>
              <a:off x="733450" y="497212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215" name="Shape 215"/>
            <p:cNvSpPr/>
            <p:nvPr/>
          </p:nvSpPr>
          <p:spPr>
            <a:xfrm>
              <a:off x="352450" y="49626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216" name="Shape 216"/>
            <p:cNvSpPr/>
            <p:nvPr/>
          </p:nvSpPr>
          <p:spPr>
            <a:xfrm>
              <a:off x="-42837" y="46054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217" name="Shape 217"/>
            <p:cNvSpPr/>
            <p:nvPr/>
          </p:nvSpPr>
          <p:spPr>
            <a:xfrm>
              <a:off x="1876450" y="48340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218" name="Shape 218"/>
            <p:cNvSpPr/>
            <p:nvPr/>
          </p:nvSpPr>
          <p:spPr>
            <a:xfrm>
              <a:off x="2257450" y="482925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219" name="Shape 219"/>
            <p:cNvSpPr/>
            <p:nvPr/>
          </p:nvSpPr>
          <p:spPr>
            <a:xfrm>
              <a:off x="2638450" y="454826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220" name="Shape 220"/>
            <p:cNvSpPr/>
            <p:nvPr/>
          </p:nvSpPr>
          <p:spPr>
            <a:xfrm>
              <a:off x="3019450" y="46149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221" name="Shape 221"/>
            <p:cNvSpPr/>
            <p:nvPr/>
          </p:nvSpPr>
          <p:spPr>
            <a:xfrm>
              <a:off x="3400450" y="46149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222" name="Shape 222"/>
            <p:cNvSpPr/>
            <p:nvPr/>
          </p:nvSpPr>
          <p:spPr>
            <a:xfrm>
              <a:off x="3781450" y="49483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223" name="Shape 223"/>
            <p:cNvSpPr/>
            <p:nvPr/>
          </p:nvSpPr>
          <p:spPr>
            <a:xfrm>
              <a:off x="4162450" y="49483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224" name="Shape 224"/>
            <p:cNvSpPr/>
            <p:nvPr/>
          </p:nvSpPr>
          <p:spPr>
            <a:xfrm>
              <a:off x="4543450" y="466732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225" name="Shape 225"/>
            <p:cNvSpPr/>
            <p:nvPr/>
          </p:nvSpPr>
          <p:spPr>
            <a:xfrm>
              <a:off x="4924450" y="45435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226" name="Shape 226"/>
            <p:cNvSpPr/>
            <p:nvPr/>
          </p:nvSpPr>
          <p:spPr>
            <a:xfrm>
              <a:off x="5305450" y="47721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227" name="Shape 227"/>
            <p:cNvSpPr/>
            <p:nvPr/>
          </p:nvSpPr>
          <p:spPr>
            <a:xfrm>
              <a:off x="5686450" y="47721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228" name="Shape 228"/>
            <p:cNvSpPr/>
            <p:nvPr/>
          </p:nvSpPr>
          <p:spPr>
            <a:xfrm>
              <a:off x="6067450" y="48483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229" name="Shape 229"/>
            <p:cNvSpPr/>
            <p:nvPr/>
          </p:nvSpPr>
          <p:spPr>
            <a:xfrm>
              <a:off x="6448450" y="47292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230" name="Shape 230"/>
            <p:cNvSpPr/>
            <p:nvPr/>
          </p:nvSpPr>
          <p:spPr>
            <a:xfrm>
              <a:off x="6829450" y="50245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231" name="Shape 231"/>
            <p:cNvSpPr/>
            <p:nvPr/>
          </p:nvSpPr>
          <p:spPr>
            <a:xfrm>
              <a:off x="7210450" y="50245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232" name="Shape 232"/>
            <p:cNvSpPr/>
            <p:nvPr/>
          </p:nvSpPr>
          <p:spPr>
            <a:xfrm>
              <a:off x="7591450" y="44434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233" name="Shape 233"/>
            <p:cNvSpPr/>
            <p:nvPr/>
          </p:nvSpPr>
          <p:spPr>
            <a:xfrm>
              <a:off x="7972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234" name="Shape 234"/>
            <p:cNvSpPr/>
            <p:nvPr/>
          </p:nvSpPr>
          <p:spPr>
            <a:xfrm>
              <a:off x="8353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235" name="Shape 235"/>
            <p:cNvSpPr/>
            <p:nvPr/>
          </p:nvSpPr>
          <p:spPr>
            <a:xfrm>
              <a:off x="8734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236" name="Shape 236"/>
            <p:cNvSpPr/>
            <p:nvPr/>
          </p:nvSpPr>
          <p:spPr>
            <a:xfrm>
              <a:off x="9129737" y="486735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</p:grpSp>
      <p:sp>
        <p:nvSpPr>
          <p:cNvPr id="237" name="Shape 237"/>
          <p:cNvSpPr/>
          <p:nvPr/>
        </p:nvSpPr>
        <p:spPr>
          <a:xfrm>
            <a:off x="2990701" y="6114934"/>
            <a:ext cx="114599" cy="1527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>
              <a:solidFill>
                <a:srgbClr val="2F2B20"/>
              </a:solidFill>
            </a:endParaRPr>
          </a:p>
        </p:txBody>
      </p:sp>
      <p:sp>
        <p:nvSpPr>
          <p:cNvPr id="238" name="Shape 238"/>
          <p:cNvSpPr/>
          <p:nvPr/>
        </p:nvSpPr>
        <p:spPr>
          <a:xfrm>
            <a:off x="1085701" y="6495934"/>
            <a:ext cx="114599" cy="1527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>
              <a:solidFill>
                <a:srgbClr val="2F2B20"/>
              </a:solidFill>
            </a:endParaRPr>
          </a:p>
        </p:txBody>
      </p:sp>
      <p:sp>
        <p:nvSpPr>
          <p:cNvPr id="239" name="Shape 239"/>
          <p:cNvSpPr/>
          <p:nvPr/>
        </p:nvSpPr>
        <p:spPr>
          <a:xfrm>
            <a:off x="4895701" y="6021375"/>
            <a:ext cx="114599" cy="1527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>
              <a:solidFill>
                <a:srgbClr val="2F2B20"/>
              </a:solidFill>
            </a:endParaRPr>
          </a:p>
        </p:txBody>
      </p:sp>
      <p:sp>
        <p:nvSpPr>
          <p:cNvPr id="240" name="Shape 240"/>
          <p:cNvSpPr/>
          <p:nvPr/>
        </p:nvSpPr>
        <p:spPr>
          <a:xfrm rot="8100000">
            <a:off x="8699949" y="5772224"/>
            <a:ext cx="122612" cy="163483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>
              <a:solidFill>
                <a:srgbClr val="2F2B2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8388146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/>
        </p:nvSpPr>
        <p:spPr>
          <a:xfrm>
            <a:off x="-26775" y="2677834"/>
            <a:ext cx="9210650" cy="4230167"/>
          </a:xfrm>
          <a:custGeom>
            <a:avLst/>
            <a:gdLst/>
            <a:ahLst/>
            <a:cxnLst/>
            <a:rect l="0" t="0" r="0" b="0"/>
            <a:pathLst>
              <a:path w="368426" h="126905" extrusionOk="0">
                <a:moveTo>
                  <a:pt x="309" y="263"/>
                </a:moveTo>
                <a:lnTo>
                  <a:pt x="16502" y="11294"/>
                </a:lnTo>
                <a:lnTo>
                  <a:pt x="31551" y="5122"/>
                </a:lnTo>
                <a:lnTo>
                  <a:pt x="62412" y="4991"/>
                </a:lnTo>
                <a:lnTo>
                  <a:pt x="77652" y="0"/>
                </a:lnTo>
                <a:lnTo>
                  <a:pt x="92892" y="13527"/>
                </a:lnTo>
                <a:lnTo>
                  <a:pt x="107942" y="21276"/>
                </a:lnTo>
                <a:lnTo>
                  <a:pt x="122991" y="21145"/>
                </a:lnTo>
                <a:lnTo>
                  <a:pt x="138993" y="10375"/>
                </a:lnTo>
                <a:lnTo>
                  <a:pt x="154043" y="7880"/>
                </a:lnTo>
                <a:lnTo>
                  <a:pt x="168711" y="2349"/>
                </a:lnTo>
                <a:lnTo>
                  <a:pt x="184332" y="14841"/>
                </a:lnTo>
                <a:lnTo>
                  <a:pt x="199572" y="15274"/>
                </a:lnTo>
                <a:lnTo>
                  <a:pt x="214622" y="25085"/>
                </a:lnTo>
                <a:lnTo>
                  <a:pt x="230052" y="25085"/>
                </a:lnTo>
                <a:lnTo>
                  <a:pt x="246054" y="20094"/>
                </a:lnTo>
                <a:lnTo>
                  <a:pt x="261104" y="20094"/>
                </a:lnTo>
                <a:lnTo>
                  <a:pt x="275391" y="11426"/>
                </a:lnTo>
                <a:lnTo>
                  <a:pt x="291584" y="16810"/>
                </a:lnTo>
                <a:lnTo>
                  <a:pt x="305871" y="8143"/>
                </a:lnTo>
                <a:lnTo>
                  <a:pt x="336732" y="8012"/>
                </a:lnTo>
                <a:lnTo>
                  <a:pt x="351782" y="11294"/>
                </a:lnTo>
                <a:lnTo>
                  <a:pt x="367593" y="2758"/>
                </a:lnTo>
                <a:lnTo>
                  <a:pt x="368426" y="126905"/>
                </a:lnTo>
                <a:lnTo>
                  <a:pt x="0" y="12636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74" name="Shape 74"/>
          <p:cNvSpPr/>
          <p:nvPr/>
        </p:nvSpPr>
        <p:spPr>
          <a:xfrm>
            <a:off x="-26775" y="2852933"/>
            <a:ext cx="9210650" cy="4055067"/>
          </a:xfrm>
          <a:custGeom>
            <a:avLst/>
            <a:gdLst/>
            <a:ahLst/>
            <a:cxnLst/>
            <a:rect l="0" t="0" r="0" b="0"/>
            <a:pathLst>
              <a:path w="368426" h="121652" extrusionOk="0">
                <a:moveTo>
                  <a:pt x="309" y="5516"/>
                </a:moveTo>
                <a:lnTo>
                  <a:pt x="16692" y="11214"/>
                </a:lnTo>
                <a:lnTo>
                  <a:pt x="47172" y="11214"/>
                </a:lnTo>
                <a:lnTo>
                  <a:pt x="62412" y="6843"/>
                </a:lnTo>
                <a:lnTo>
                  <a:pt x="77652" y="16156"/>
                </a:lnTo>
                <a:lnTo>
                  <a:pt x="92892" y="16156"/>
                </a:lnTo>
                <a:lnTo>
                  <a:pt x="107370" y="11214"/>
                </a:lnTo>
                <a:lnTo>
                  <a:pt x="122610" y="8173"/>
                </a:lnTo>
                <a:lnTo>
                  <a:pt x="138612" y="8173"/>
                </a:lnTo>
                <a:lnTo>
                  <a:pt x="153852" y="10834"/>
                </a:lnTo>
                <a:lnTo>
                  <a:pt x="168711" y="7603"/>
                </a:lnTo>
                <a:lnTo>
                  <a:pt x="183951" y="12734"/>
                </a:lnTo>
                <a:lnTo>
                  <a:pt x="199572" y="20527"/>
                </a:lnTo>
                <a:lnTo>
                  <a:pt x="214050" y="15205"/>
                </a:lnTo>
                <a:lnTo>
                  <a:pt x="229671" y="15205"/>
                </a:lnTo>
                <a:lnTo>
                  <a:pt x="245292" y="5892"/>
                </a:lnTo>
                <a:lnTo>
                  <a:pt x="260532" y="11214"/>
                </a:lnTo>
                <a:lnTo>
                  <a:pt x="275772" y="11214"/>
                </a:lnTo>
                <a:lnTo>
                  <a:pt x="291012" y="6843"/>
                </a:lnTo>
                <a:lnTo>
                  <a:pt x="321492" y="6843"/>
                </a:lnTo>
                <a:lnTo>
                  <a:pt x="336732" y="15966"/>
                </a:lnTo>
                <a:lnTo>
                  <a:pt x="351210" y="12734"/>
                </a:lnTo>
                <a:lnTo>
                  <a:pt x="367593" y="0"/>
                </a:lnTo>
                <a:lnTo>
                  <a:pt x="368426" y="121652"/>
                </a:lnTo>
                <a:lnTo>
                  <a:pt x="0" y="121652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75" name="Shape 75"/>
          <p:cNvSpPr/>
          <p:nvPr/>
        </p:nvSpPr>
        <p:spPr>
          <a:xfrm rot="8100000">
            <a:off x="1847980" y="2419424"/>
            <a:ext cx="122612" cy="163483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>
              <a:solidFill>
                <a:srgbClr val="2F2B20"/>
              </a:solidFill>
            </a:endParaRPr>
          </a:p>
        </p:txBody>
      </p:sp>
      <p:sp>
        <p:nvSpPr>
          <p:cNvPr id="76" name="Shape 76"/>
          <p:cNvSpPr/>
          <p:nvPr/>
        </p:nvSpPr>
        <p:spPr>
          <a:xfrm rot="8100000">
            <a:off x="6038980" y="2797891"/>
            <a:ext cx="122612" cy="163483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>
              <a:solidFill>
                <a:srgbClr val="2F2B20"/>
              </a:solidFill>
            </a:endParaRPr>
          </a:p>
        </p:txBody>
      </p:sp>
      <p:sp>
        <p:nvSpPr>
          <p:cNvPr id="77" name="Shape 77"/>
          <p:cNvSpPr/>
          <p:nvPr/>
        </p:nvSpPr>
        <p:spPr>
          <a:xfrm rot="8100000">
            <a:off x="7181980" y="2842357"/>
            <a:ext cx="122612" cy="163483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>
              <a:solidFill>
                <a:srgbClr val="2F2B20"/>
              </a:solidFill>
            </a:endParaRPr>
          </a:p>
        </p:txBody>
      </p:sp>
      <p:grpSp>
        <p:nvGrpSpPr>
          <p:cNvPr id="78" name="Shape 78"/>
          <p:cNvGrpSpPr/>
          <p:nvPr/>
        </p:nvGrpSpPr>
        <p:grpSpPr>
          <a:xfrm>
            <a:off x="-9525" y="2698767"/>
            <a:ext cx="9167825" cy="793733"/>
            <a:chOff x="-9525" y="4462475"/>
            <a:chExt cx="9167825" cy="595300"/>
          </a:xfrm>
        </p:grpSpPr>
        <p:sp>
          <p:nvSpPr>
            <p:cNvPr id="79" name="Shape 79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0" t="0" r="0" b="0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  <p:sp>
          <p:nvSpPr>
            <p:cNvPr id="80" name="Shape 80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0" t="0" r="0" b="0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  <p:sp>
          <p:nvSpPr>
            <p:cNvPr id="81" name="Shape 81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0" t="0" r="0" b="0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</p:grpSp>
      <p:grpSp>
        <p:nvGrpSpPr>
          <p:cNvPr id="82" name="Shape 82"/>
          <p:cNvGrpSpPr/>
          <p:nvPr/>
        </p:nvGrpSpPr>
        <p:grpSpPr>
          <a:xfrm>
            <a:off x="-42837" y="2673450"/>
            <a:ext cx="9229574" cy="857049"/>
            <a:chOff x="-42837" y="4443487"/>
            <a:chExt cx="9229574" cy="642787"/>
          </a:xfrm>
        </p:grpSpPr>
        <p:sp>
          <p:nvSpPr>
            <p:cNvPr id="83" name="Shape 83"/>
            <p:cNvSpPr/>
            <p:nvPr/>
          </p:nvSpPr>
          <p:spPr>
            <a:xfrm>
              <a:off x="1114450" y="49006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84" name="Shape 84"/>
            <p:cNvSpPr/>
            <p:nvPr/>
          </p:nvSpPr>
          <p:spPr>
            <a:xfrm>
              <a:off x="1495450" y="502927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85" name="Shape 85"/>
            <p:cNvSpPr/>
            <p:nvPr/>
          </p:nvSpPr>
          <p:spPr>
            <a:xfrm>
              <a:off x="733450" y="497212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86" name="Shape 86"/>
            <p:cNvSpPr/>
            <p:nvPr/>
          </p:nvSpPr>
          <p:spPr>
            <a:xfrm>
              <a:off x="352450" y="49626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87" name="Shape 87"/>
            <p:cNvSpPr/>
            <p:nvPr/>
          </p:nvSpPr>
          <p:spPr>
            <a:xfrm>
              <a:off x="-42837" y="46054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88" name="Shape 88"/>
            <p:cNvSpPr/>
            <p:nvPr/>
          </p:nvSpPr>
          <p:spPr>
            <a:xfrm>
              <a:off x="1876450" y="48340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89" name="Shape 89"/>
            <p:cNvSpPr/>
            <p:nvPr/>
          </p:nvSpPr>
          <p:spPr>
            <a:xfrm>
              <a:off x="2257450" y="482925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90" name="Shape 90"/>
            <p:cNvSpPr/>
            <p:nvPr/>
          </p:nvSpPr>
          <p:spPr>
            <a:xfrm>
              <a:off x="2638450" y="454826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91" name="Shape 91"/>
            <p:cNvSpPr/>
            <p:nvPr/>
          </p:nvSpPr>
          <p:spPr>
            <a:xfrm>
              <a:off x="3019450" y="46149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92" name="Shape 92"/>
            <p:cNvSpPr/>
            <p:nvPr/>
          </p:nvSpPr>
          <p:spPr>
            <a:xfrm>
              <a:off x="3400450" y="46149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93" name="Shape 93"/>
            <p:cNvSpPr/>
            <p:nvPr/>
          </p:nvSpPr>
          <p:spPr>
            <a:xfrm>
              <a:off x="3781450" y="49483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94" name="Shape 94"/>
            <p:cNvSpPr/>
            <p:nvPr/>
          </p:nvSpPr>
          <p:spPr>
            <a:xfrm>
              <a:off x="4162450" y="49483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95" name="Shape 95"/>
            <p:cNvSpPr/>
            <p:nvPr/>
          </p:nvSpPr>
          <p:spPr>
            <a:xfrm>
              <a:off x="4543450" y="466732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96" name="Shape 96"/>
            <p:cNvSpPr/>
            <p:nvPr/>
          </p:nvSpPr>
          <p:spPr>
            <a:xfrm>
              <a:off x="4924450" y="45435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97" name="Shape 97"/>
            <p:cNvSpPr/>
            <p:nvPr/>
          </p:nvSpPr>
          <p:spPr>
            <a:xfrm>
              <a:off x="5305450" y="47721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98" name="Shape 98"/>
            <p:cNvSpPr/>
            <p:nvPr/>
          </p:nvSpPr>
          <p:spPr>
            <a:xfrm>
              <a:off x="5686450" y="47721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99" name="Shape 99"/>
            <p:cNvSpPr/>
            <p:nvPr/>
          </p:nvSpPr>
          <p:spPr>
            <a:xfrm>
              <a:off x="6067450" y="48483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100" name="Shape 100"/>
            <p:cNvSpPr/>
            <p:nvPr/>
          </p:nvSpPr>
          <p:spPr>
            <a:xfrm>
              <a:off x="6448450" y="47292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101" name="Shape 101"/>
            <p:cNvSpPr/>
            <p:nvPr/>
          </p:nvSpPr>
          <p:spPr>
            <a:xfrm>
              <a:off x="6829450" y="50245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102" name="Shape 102"/>
            <p:cNvSpPr/>
            <p:nvPr/>
          </p:nvSpPr>
          <p:spPr>
            <a:xfrm>
              <a:off x="7210450" y="50245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103" name="Shape 103"/>
            <p:cNvSpPr/>
            <p:nvPr/>
          </p:nvSpPr>
          <p:spPr>
            <a:xfrm>
              <a:off x="7591450" y="44434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104" name="Shape 104"/>
            <p:cNvSpPr/>
            <p:nvPr/>
          </p:nvSpPr>
          <p:spPr>
            <a:xfrm>
              <a:off x="7972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105" name="Shape 105"/>
            <p:cNvSpPr/>
            <p:nvPr/>
          </p:nvSpPr>
          <p:spPr>
            <a:xfrm>
              <a:off x="8353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106" name="Shape 106"/>
            <p:cNvSpPr/>
            <p:nvPr/>
          </p:nvSpPr>
          <p:spPr>
            <a:xfrm>
              <a:off x="8734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107" name="Shape 107"/>
            <p:cNvSpPr/>
            <p:nvPr/>
          </p:nvSpPr>
          <p:spPr>
            <a:xfrm>
              <a:off x="9129737" y="486735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</p:grpSp>
      <p:sp>
        <p:nvSpPr>
          <p:cNvPr id="108" name="Shape 108"/>
          <p:cNvSpPr/>
          <p:nvPr/>
        </p:nvSpPr>
        <p:spPr>
          <a:xfrm>
            <a:off x="2990701" y="2863734"/>
            <a:ext cx="114599" cy="1527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>
              <a:solidFill>
                <a:srgbClr val="2F2B20"/>
              </a:solidFill>
            </a:endParaRPr>
          </a:p>
        </p:txBody>
      </p:sp>
      <p:sp>
        <p:nvSpPr>
          <p:cNvPr id="109" name="Shape 109"/>
          <p:cNvSpPr/>
          <p:nvPr/>
        </p:nvSpPr>
        <p:spPr>
          <a:xfrm>
            <a:off x="1085701" y="3244734"/>
            <a:ext cx="114599" cy="1527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>
              <a:solidFill>
                <a:srgbClr val="2F2B20"/>
              </a:solidFill>
            </a:endParaRPr>
          </a:p>
        </p:txBody>
      </p:sp>
      <p:sp>
        <p:nvSpPr>
          <p:cNvPr id="110" name="Shape 110"/>
          <p:cNvSpPr/>
          <p:nvPr/>
        </p:nvSpPr>
        <p:spPr>
          <a:xfrm>
            <a:off x="4895701" y="2770175"/>
            <a:ext cx="114599" cy="1527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>
              <a:solidFill>
                <a:srgbClr val="2F2B20"/>
              </a:solidFill>
            </a:endParaRPr>
          </a:p>
        </p:txBody>
      </p:sp>
      <p:sp>
        <p:nvSpPr>
          <p:cNvPr id="111" name="Shape 111"/>
          <p:cNvSpPr/>
          <p:nvPr/>
        </p:nvSpPr>
        <p:spPr>
          <a:xfrm rot="8100000">
            <a:off x="8699949" y="2521024"/>
            <a:ext cx="122612" cy="163483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>
              <a:solidFill>
                <a:srgbClr val="2F2B20"/>
              </a:solidFill>
            </a:endParaRPr>
          </a:p>
        </p:txBody>
      </p:sp>
      <p:sp>
        <p:nvSpPr>
          <p:cNvPr id="112" name="Shape 112"/>
          <p:cNvSpPr txBox="1">
            <a:spLocks noGrp="1"/>
          </p:cNvSpPr>
          <p:nvPr>
            <p:ph type="ctrTitle"/>
          </p:nvPr>
        </p:nvSpPr>
        <p:spPr>
          <a:xfrm>
            <a:off x="2309351" y="4041534"/>
            <a:ext cx="5214599" cy="15463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r" rtl="0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1pPr>
            <a:lvl2pPr algn="r" rtl="0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2pPr>
            <a:lvl3pPr algn="r" rtl="0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3pPr>
            <a:lvl4pPr algn="r" rtl="0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4pPr>
            <a:lvl5pPr algn="r" rtl="0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5pPr>
            <a:lvl6pPr algn="r" rtl="0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6pPr>
            <a:lvl7pPr algn="r" rtl="0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7pPr>
            <a:lvl8pPr algn="r" rtl="0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8pPr>
            <a:lvl9pPr algn="r" rtl="0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subTitle" idx="1"/>
          </p:nvPr>
        </p:nvSpPr>
        <p:spPr>
          <a:xfrm>
            <a:off x="2309441" y="5412334"/>
            <a:ext cx="5214599" cy="1046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r" rtl="0">
              <a:spcBef>
                <a:spcPts val="0"/>
              </a:spcBef>
              <a:buClr>
                <a:srgbClr val="FFFFFF"/>
              </a:buClr>
              <a:buNone/>
              <a:defRPr>
                <a:solidFill>
                  <a:srgbClr val="FFFFFF"/>
                </a:solidFill>
              </a:defRPr>
            </a:lvl1pPr>
            <a:lvl2pPr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2pPr>
            <a:lvl3pPr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3pPr>
            <a:lvl4pPr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4pPr>
            <a:lvl5pPr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5pPr>
            <a:lvl6pPr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6pPr>
            <a:lvl7pPr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7pPr>
            <a:lvl8pPr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8pPr>
            <a:lvl9pPr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45968425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1519976" y="2882401"/>
            <a:ext cx="6104099" cy="10931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SzPct val="100000"/>
              <a:defRPr sz="3000" i="1"/>
            </a:lvl1pPr>
            <a:lvl2pPr algn="ctr" rtl="0">
              <a:spcBef>
                <a:spcPts val="0"/>
              </a:spcBef>
              <a:buSzPct val="100000"/>
              <a:defRPr sz="3000" i="1"/>
            </a:lvl2pPr>
            <a:lvl3pPr algn="ctr" rtl="0">
              <a:spcBef>
                <a:spcPts val="0"/>
              </a:spcBef>
              <a:buSzPct val="100000"/>
              <a:defRPr sz="3000" i="1"/>
            </a:lvl3pPr>
            <a:lvl4pPr algn="ctr" rtl="0">
              <a:spcBef>
                <a:spcPts val="0"/>
              </a:spcBef>
              <a:buSzPct val="100000"/>
              <a:defRPr sz="3000" i="1"/>
            </a:lvl4pPr>
            <a:lvl5pPr algn="ctr" rtl="0">
              <a:spcBef>
                <a:spcPts val="0"/>
              </a:spcBef>
              <a:buSzPct val="100000"/>
              <a:defRPr sz="3000" i="1"/>
            </a:lvl5pPr>
            <a:lvl6pPr algn="ctr" rtl="0">
              <a:spcBef>
                <a:spcPts val="0"/>
              </a:spcBef>
              <a:buSzPct val="100000"/>
              <a:defRPr sz="3000" i="1"/>
            </a:lvl6pPr>
            <a:lvl7pPr algn="ctr" rtl="0">
              <a:spcBef>
                <a:spcPts val="0"/>
              </a:spcBef>
              <a:buSzPct val="100000"/>
              <a:defRPr sz="3000" i="1"/>
            </a:lvl7pPr>
            <a:lvl8pPr algn="ctr" rtl="0">
              <a:spcBef>
                <a:spcPts val="0"/>
              </a:spcBef>
              <a:buSzPct val="100000"/>
              <a:defRPr sz="3000" i="1"/>
            </a:lvl8pPr>
            <a:lvl9pPr algn="ctr">
              <a:spcBef>
                <a:spcPts val="0"/>
              </a:spcBef>
              <a:buSzPct val="100000"/>
              <a:defRPr sz="3000" i="1"/>
            </a:lvl9pPr>
          </a:lstStyle>
          <a:p>
            <a:endParaRPr/>
          </a:p>
        </p:txBody>
      </p:sp>
      <p:sp>
        <p:nvSpPr>
          <p:cNvPr id="116" name="Shape 116"/>
          <p:cNvSpPr txBox="1"/>
          <p:nvPr/>
        </p:nvSpPr>
        <p:spPr>
          <a:xfrm>
            <a:off x="3593400" y="737025"/>
            <a:ext cx="1957200" cy="871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sz="9600">
                <a:solidFill>
                  <a:srgbClr val="00CEF6"/>
                </a:solidFill>
              </a:rPr>
              <a:t>“</a:t>
            </a:r>
          </a:p>
        </p:txBody>
      </p:sp>
      <p:sp>
        <p:nvSpPr>
          <p:cNvPr id="117" name="Shape 117"/>
          <p:cNvSpPr/>
          <p:nvPr/>
        </p:nvSpPr>
        <p:spPr>
          <a:xfrm>
            <a:off x="-28575" y="5929034"/>
            <a:ext cx="9191625" cy="949969"/>
          </a:xfrm>
          <a:custGeom>
            <a:avLst/>
            <a:gdLst/>
            <a:ahLst/>
            <a:cxnLst/>
            <a:rect l="0" t="0" r="0" b="0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118" name="Shape 118"/>
          <p:cNvSpPr/>
          <p:nvPr/>
        </p:nvSpPr>
        <p:spPr>
          <a:xfrm>
            <a:off x="-28575" y="6104148"/>
            <a:ext cx="9191625" cy="779251"/>
          </a:xfrm>
          <a:custGeom>
            <a:avLst/>
            <a:gdLst/>
            <a:ahLst/>
            <a:cxnLst/>
            <a:rect l="0" t="0" r="0" b="0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119" name="Shape 119"/>
          <p:cNvSpPr/>
          <p:nvPr/>
        </p:nvSpPr>
        <p:spPr>
          <a:xfrm rot="8100000">
            <a:off x="1847980" y="5670624"/>
            <a:ext cx="122612" cy="163483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>
              <a:solidFill>
                <a:srgbClr val="2F2B20"/>
              </a:solidFill>
            </a:endParaRPr>
          </a:p>
        </p:txBody>
      </p:sp>
      <p:sp>
        <p:nvSpPr>
          <p:cNvPr id="120" name="Shape 120"/>
          <p:cNvSpPr/>
          <p:nvPr/>
        </p:nvSpPr>
        <p:spPr>
          <a:xfrm rot="8100000">
            <a:off x="6038980" y="6049091"/>
            <a:ext cx="122612" cy="163483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>
              <a:solidFill>
                <a:srgbClr val="2F2B20"/>
              </a:solidFill>
            </a:endParaRPr>
          </a:p>
        </p:txBody>
      </p:sp>
      <p:sp>
        <p:nvSpPr>
          <p:cNvPr id="121" name="Shape 121"/>
          <p:cNvSpPr/>
          <p:nvPr/>
        </p:nvSpPr>
        <p:spPr>
          <a:xfrm rot="8100000">
            <a:off x="7181980" y="6093557"/>
            <a:ext cx="122612" cy="163483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>
              <a:solidFill>
                <a:srgbClr val="2F2B20"/>
              </a:solidFill>
            </a:endParaRPr>
          </a:p>
        </p:txBody>
      </p:sp>
      <p:grpSp>
        <p:nvGrpSpPr>
          <p:cNvPr id="122" name="Shape 122"/>
          <p:cNvGrpSpPr/>
          <p:nvPr/>
        </p:nvGrpSpPr>
        <p:grpSpPr>
          <a:xfrm>
            <a:off x="-9525" y="5949967"/>
            <a:ext cx="9167825" cy="793733"/>
            <a:chOff x="-9525" y="4462475"/>
            <a:chExt cx="9167825" cy="595300"/>
          </a:xfrm>
        </p:grpSpPr>
        <p:sp>
          <p:nvSpPr>
            <p:cNvPr id="123" name="Shape 123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0" t="0" r="0" b="0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  <p:sp>
          <p:nvSpPr>
            <p:cNvPr id="124" name="Shape 124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0" t="0" r="0" b="0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  <p:sp>
          <p:nvSpPr>
            <p:cNvPr id="125" name="Shape 125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0" t="0" r="0" b="0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</p:grpSp>
      <p:grpSp>
        <p:nvGrpSpPr>
          <p:cNvPr id="126" name="Shape 126"/>
          <p:cNvGrpSpPr/>
          <p:nvPr/>
        </p:nvGrpSpPr>
        <p:grpSpPr>
          <a:xfrm>
            <a:off x="-42837" y="5924650"/>
            <a:ext cx="9229574" cy="857049"/>
            <a:chOff x="-42837" y="4443487"/>
            <a:chExt cx="9229574" cy="642787"/>
          </a:xfrm>
        </p:grpSpPr>
        <p:sp>
          <p:nvSpPr>
            <p:cNvPr id="127" name="Shape 127"/>
            <p:cNvSpPr/>
            <p:nvPr/>
          </p:nvSpPr>
          <p:spPr>
            <a:xfrm>
              <a:off x="1114450" y="49006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128" name="Shape 128"/>
            <p:cNvSpPr/>
            <p:nvPr/>
          </p:nvSpPr>
          <p:spPr>
            <a:xfrm>
              <a:off x="1495450" y="502927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129" name="Shape 129"/>
            <p:cNvSpPr/>
            <p:nvPr/>
          </p:nvSpPr>
          <p:spPr>
            <a:xfrm>
              <a:off x="733450" y="497212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130" name="Shape 130"/>
            <p:cNvSpPr/>
            <p:nvPr/>
          </p:nvSpPr>
          <p:spPr>
            <a:xfrm>
              <a:off x="352450" y="49626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131" name="Shape 131"/>
            <p:cNvSpPr/>
            <p:nvPr/>
          </p:nvSpPr>
          <p:spPr>
            <a:xfrm>
              <a:off x="-42837" y="46054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132" name="Shape 132"/>
            <p:cNvSpPr/>
            <p:nvPr/>
          </p:nvSpPr>
          <p:spPr>
            <a:xfrm>
              <a:off x="1876450" y="48340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133" name="Shape 133"/>
            <p:cNvSpPr/>
            <p:nvPr/>
          </p:nvSpPr>
          <p:spPr>
            <a:xfrm>
              <a:off x="2257450" y="482925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134" name="Shape 134"/>
            <p:cNvSpPr/>
            <p:nvPr/>
          </p:nvSpPr>
          <p:spPr>
            <a:xfrm>
              <a:off x="2638450" y="454826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135" name="Shape 135"/>
            <p:cNvSpPr/>
            <p:nvPr/>
          </p:nvSpPr>
          <p:spPr>
            <a:xfrm>
              <a:off x="3019450" y="46149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136" name="Shape 136"/>
            <p:cNvSpPr/>
            <p:nvPr/>
          </p:nvSpPr>
          <p:spPr>
            <a:xfrm>
              <a:off x="3400450" y="46149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137" name="Shape 137"/>
            <p:cNvSpPr/>
            <p:nvPr/>
          </p:nvSpPr>
          <p:spPr>
            <a:xfrm>
              <a:off x="3781450" y="49483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138" name="Shape 138"/>
            <p:cNvSpPr/>
            <p:nvPr/>
          </p:nvSpPr>
          <p:spPr>
            <a:xfrm>
              <a:off x="4162450" y="49483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139" name="Shape 139"/>
            <p:cNvSpPr/>
            <p:nvPr/>
          </p:nvSpPr>
          <p:spPr>
            <a:xfrm>
              <a:off x="4543450" y="466732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140" name="Shape 140"/>
            <p:cNvSpPr/>
            <p:nvPr/>
          </p:nvSpPr>
          <p:spPr>
            <a:xfrm>
              <a:off x="4924450" y="45435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141" name="Shape 141"/>
            <p:cNvSpPr/>
            <p:nvPr/>
          </p:nvSpPr>
          <p:spPr>
            <a:xfrm>
              <a:off x="5305450" y="47721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142" name="Shape 142"/>
            <p:cNvSpPr/>
            <p:nvPr/>
          </p:nvSpPr>
          <p:spPr>
            <a:xfrm>
              <a:off x="5686450" y="47721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143" name="Shape 143"/>
            <p:cNvSpPr/>
            <p:nvPr/>
          </p:nvSpPr>
          <p:spPr>
            <a:xfrm>
              <a:off x="6067450" y="48483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144" name="Shape 144"/>
            <p:cNvSpPr/>
            <p:nvPr/>
          </p:nvSpPr>
          <p:spPr>
            <a:xfrm>
              <a:off x="6448450" y="47292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145" name="Shape 145"/>
            <p:cNvSpPr/>
            <p:nvPr/>
          </p:nvSpPr>
          <p:spPr>
            <a:xfrm>
              <a:off x="6829450" y="50245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146" name="Shape 146"/>
            <p:cNvSpPr/>
            <p:nvPr/>
          </p:nvSpPr>
          <p:spPr>
            <a:xfrm>
              <a:off x="7210450" y="50245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147" name="Shape 147"/>
            <p:cNvSpPr/>
            <p:nvPr/>
          </p:nvSpPr>
          <p:spPr>
            <a:xfrm>
              <a:off x="7591450" y="44434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148" name="Shape 148"/>
            <p:cNvSpPr/>
            <p:nvPr/>
          </p:nvSpPr>
          <p:spPr>
            <a:xfrm>
              <a:off x="7972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149" name="Shape 149"/>
            <p:cNvSpPr/>
            <p:nvPr/>
          </p:nvSpPr>
          <p:spPr>
            <a:xfrm>
              <a:off x="8353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150" name="Shape 150"/>
            <p:cNvSpPr/>
            <p:nvPr/>
          </p:nvSpPr>
          <p:spPr>
            <a:xfrm>
              <a:off x="8734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151" name="Shape 151"/>
            <p:cNvSpPr/>
            <p:nvPr/>
          </p:nvSpPr>
          <p:spPr>
            <a:xfrm>
              <a:off x="9129737" y="486735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</p:grpSp>
      <p:sp>
        <p:nvSpPr>
          <p:cNvPr id="152" name="Shape 152"/>
          <p:cNvSpPr/>
          <p:nvPr/>
        </p:nvSpPr>
        <p:spPr>
          <a:xfrm>
            <a:off x="2990701" y="6114934"/>
            <a:ext cx="114599" cy="1527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>
              <a:solidFill>
                <a:srgbClr val="2F2B20"/>
              </a:solidFill>
            </a:endParaRPr>
          </a:p>
        </p:txBody>
      </p:sp>
      <p:sp>
        <p:nvSpPr>
          <p:cNvPr id="153" name="Shape 153"/>
          <p:cNvSpPr/>
          <p:nvPr/>
        </p:nvSpPr>
        <p:spPr>
          <a:xfrm>
            <a:off x="1085701" y="6495934"/>
            <a:ext cx="114599" cy="1527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>
              <a:solidFill>
                <a:srgbClr val="2F2B20"/>
              </a:solidFill>
            </a:endParaRPr>
          </a:p>
        </p:txBody>
      </p:sp>
      <p:sp>
        <p:nvSpPr>
          <p:cNvPr id="154" name="Shape 154"/>
          <p:cNvSpPr/>
          <p:nvPr/>
        </p:nvSpPr>
        <p:spPr>
          <a:xfrm>
            <a:off x="4895701" y="6021375"/>
            <a:ext cx="114599" cy="1527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>
              <a:solidFill>
                <a:srgbClr val="2F2B20"/>
              </a:solidFill>
            </a:endParaRPr>
          </a:p>
        </p:txBody>
      </p:sp>
      <p:sp>
        <p:nvSpPr>
          <p:cNvPr id="155" name="Shape 155"/>
          <p:cNvSpPr/>
          <p:nvPr/>
        </p:nvSpPr>
        <p:spPr>
          <a:xfrm rot="8100000">
            <a:off x="8699949" y="5772224"/>
            <a:ext cx="122612" cy="163483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>
              <a:solidFill>
                <a:srgbClr val="2F2B2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4786412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title"/>
          </p:nvPr>
        </p:nvSpPr>
        <p:spPr>
          <a:xfrm>
            <a:off x="1047750" y="845500"/>
            <a:ext cx="6996600" cy="954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1075850" y="2053567"/>
            <a:ext cx="6996600" cy="2562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9" name="Shape 159"/>
          <p:cNvSpPr/>
          <p:nvPr/>
        </p:nvSpPr>
        <p:spPr>
          <a:xfrm>
            <a:off x="-28575" y="5929034"/>
            <a:ext cx="9191625" cy="949969"/>
          </a:xfrm>
          <a:custGeom>
            <a:avLst/>
            <a:gdLst/>
            <a:ahLst/>
            <a:cxnLst/>
            <a:rect l="0" t="0" r="0" b="0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160" name="Shape 160"/>
          <p:cNvSpPr/>
          <p:nvPr/>
        </p:nvSpPr>
        <p:spPr>
          <a:xfrm>
            <a:off x="-28575" y="6104148"/>
            <a:ext cx="9191625" cy="779251"/>
          </a:xfrm>
          <a:custGeom>
            <a:avLst/>
            <a:gdLst/>
            <a:ahLst/>
            <a:cxnLst/>
            <a:rect l="0" t="0" r="0" b="0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161" name="Shape 161"/>
          <p:cNvSpPr/>
          <p:nvPr/>
        </p:nvSpPr>
        <p:spPr>
          <a:xfrm rot="8100000">
            <a:off x="1847980" y="5670624"/>
            <a:ext cx="122612" cy="163483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>
              <a:solidFill>
                <a:srgbClr val="2F2B20"/>
              </a:solidFill>
            </a:endParaRPr>
          </a:p>
        </p:txBody>
      </p:sp>
      <p:sp>
        <p:nvSpPr>
          <p:cNvPr id="162" name="Shape 162"/>
          <p:cNvSpPr/>
          <p:nvPr/>
        </p:nvSpPr>
        <p:spPr>
          <a:xfrm rot="8100000">
            <a:off x="6038980" y="6049091"/>
            <a:ext cx="122612" cy="163483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>
              <a:solidFill>
                <a:srgbClr val="2F2B20"/>
              </a:solidFill>
            </a:endParaRPr>
          </a:p>
        </p:txBody>
      </p:sp>
      <p:sp>
        <p:nvSpPr>
          <p:cNvPr id="163" name="Shape 163"/>
          <p:cNvSpPr/>
          <p:nvPr/>
        </p:nvSpPr>
        <p:spPr>
          <a:xfrm rot="8100000">
            <a:off x="7181980" y="6093557"/>
            <a:ext cx="122612" cy="163483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>
              <a:solidFill>
                <a:srgbClr val="2F2B20"/>
              </a:solidFill>
            </a:endParaRPr>
          </a:p>
        </p:txBody>
      </p:sp>
      <p:grpSp>
        <p:nvGrpSpPr>
          <p:cNvPr id="164" name="Shape 164"/>
          <p:cNvGrpSpPr/>
          <p:nvPr/>
        </p:nvGrpSpPr>
        <p:grpSpPr>
          <a:xfrm>
            <a:off x="-9525" y="5949967"/>
            <a:ext cx="9167825" cy="793733"/>
            <a:chOff x="-9525" y="4462475"/>
            <a:chExt cx="9167825" cy="595300"/>
          </a:xfrm>
        </p:grpSpPr>
        <p:sp>
          <p:nvSpPr>
            <p:cNvPr id="165" name="Shape 165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0" t="0" r="0" b="0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  <p:sp>
          <p:nvSpPr>
            <p:cNvPr id="166" name="Shape 166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0" t="0" r="0" b="0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  <p:sp>
          <p:nvSpPr>
            <p:cNvPr id="167" name="Shape 167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0" t="0" r="0" b="0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</p:grpSp>
      <p:grpSp>
        <p:nvGrpSpPr>
          <p:cNvPr id="168" name="Shape 168"/>
          <p:cNvGrpSpPr/>
          <p:nvPr/>
        </p:nvGrpSpPr>
        <p:grpSpPr>
          <a:xfrm>
            <a:off x="-42837" y="5924650"/>
            <a:ext cx="9229574" cy="857049"/>
            <a:chOff x="-42837" y="4443487"/>
            <a:chExt cx="9229574" cy="642787"/>
          </a:xfrm>
        </p:grpSpPr>
        <p:sp>
          <p:nvSpPr>
            <p:cNvPr id="169" name="Shape 169"/>
            <p:cNvSpPr/>
            <p:nvPr/>
          </p:nvSpPr>
          <p:spPr>
            <a:xfrm>
              <a:off x="1114450" y="49006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170" name="Shape 170"/>
            <p:cNvSpPr/>
            <p:nvPr/>
          </p:nvSpPr>
          <p:spPr>
            <a:xfrm>
              <a:off x="1495450" y="502927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171" name="Shape 171"/>
            <p:cNvSpPr/>
            <p:nvPr/>
          </p:nvSpPr>
          <p:spPr>
            <a:xfrm>
              <a:off x="733450" y="497212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172" name="Shape 172"/>
            <p:cNvSpPr/>
            <p:nvPr/>
          </p:nvSpPr>
          <p:spPr>
            <a:xfrm>
              <a:off x="352450" y="49626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173" name="Shape 173"/>
            <p:cNvSpPr/>
            <p:nvPr/>
          </p:nvSpPr>
          <p:spPr>
            <a:xfrm>
              <a:off x="-42837" y="46054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174" name="Shape 174"/>
            <p:cNvSpPr/>
            <p:nvPr/>
          </p:nvSpPr>
          <p:spPr>
            <a:xfrm>
              <a:off x="1876450" y="48340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175" name="Shape 175"/>
            <p:cNvSpPr/>
            <p:nvPr/>
          </p:nvSpPr>
          <p:spPr>
            <a:xfrm>
              <a:off x="2257450" y="482925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176" name="Shape 176"/>
            <p:cNvSpPr/>
            <p:nvPr/>
          </p:nvSpPr>
          <p:spPr>
            <a:xfrm>
              <a:off x="2638450" y="454826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177" name="Shape 177"/>
            <p:cNvSpPr/>
            <p:nvPr/>
          </p:nvSpPr>
          <p:spPr>
            <a:xfrm>
              <a:off x="3019450" y="46149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178" name="Shape 178"/>
            <p:cNvSpPr/>
            <p:nvPr/>
          </p:nvSpPr>
          <p:spPr>
            <a:xfrm>
              <a:off x="3400450" y="46149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179" name="Shape 179"/>
            <p:cNvSpPr/>
            <p:nvPr/>
          </p:nvSpPr>
          <p:spPr>
            <a:xfrm>
              <a:off x="3781450" y="49483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180" name="Shape 180"/>
            <p:cNvSpPr/>
            <p:nvPr/>
          </p:nvSpPr>
          <p:spPr>
            <a:xfrm>
              <a:off x="4162450" y="49483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181" name="Shape 181"/>
            <p:cNvSpPr/>
            <p:nvPr/>
          </p:nvSpPr>
          <p:spPr>
            <a:xfrm>
              <a:off x="4543450" y="466732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182" name="Shape 182"/>
            <p:cNvSpPr/>
            <p:nvPr/>
          </p:nvSpPr>
          <p:spPr>
            <a:xfrm>
              <a:off x="4924450" y="45435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183" name="Shape 183"/>
            <p:cNvSpPr/>
            <p:nvPr/>
          </p:nvSpPr>
          <p:spPr>
            <a:xfrm>
              <a:off x="5305450" y="47721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184" name="Shape 184"/>
            <p:cNvSpPr/>
            <p:nvPr/>
          </p:nvSpPr>
          <p:spPr>
            <a:xfrm>
              <a:off x="5686450" y="47721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185" name="Shape 185"/>
            <p:cNvSpPr/>
            <p:nvPr/>
          </p:nvSpPr>
          <p:spPr>
            <a:xfrm>
              <a:off x="6067450" y="48483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186" name="Shape 186"/>
            <p:cNvSpPr/>
            <p:nvPr/>
          </p:nvSpPr>
          <p:spPr>
            <a:xfrm>
              <a:off x="6448450" y="47292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187" name="Shape 187"/>
            <p:cNvSpPr/>
            <p:nvPr/>
          </p:nvSpPr>
          <p:spPr>
            <a:xfrm>
              <a:off x="6829450" y="50245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188" name="Shape 188"/>
            <p:cNvSpPr/>
            <p:nvPr/>
          </p:nvSpPr>
          <p:spPr>
            <a:xfrm>
              <a:off x="7210450" y="50245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189" name="Shape 189"/>
            <p:cNvSpPr/>
            <p:nvPr/>
          </p:nvSpPr>
          <p:spPr>
            <a:xfrm>
              <a:off x="7591450" y="44434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190" name="Shape 190"/>
            <p:cNvSpPr/>
            <p:nvPr/>
          </p:nvSpPr>
          <p:spPr>
            <a:xfrm>
              <a:off x="7972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191" name="Shape 191"/>
            <p:cNvSpPr/>
            <p:nvPr/>
          </p:nvSpPr>
          <p:spPr>
            <a:xfrm>
              <a:off x="8353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192" name="Shape 192"/>
            <p:cNvSpPr/>
            <p:nvPr/>
          </p:nvSpPr>
          <p:spPr>
            <a:xfrm>
              <a:off x="8734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193" name="Shape 193"/>
            <p:cNvSpPr/>
            <p:nvPr/>
          </p:nvSpPr>
          <p:spPr>
            <a:xfrm>
              <a:off x="9129737" y="486735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</p:grpSp>
      <p:sp>
        <p:nvSpPr>
          <p:cNvPr id="194" name="Shape 194"/>
          <p:cNvSpPr/>
          <p:nvPr/>
        </p:nvSpPr>
        <p:spPr>
          <a:xfrm>
            <a:off x="2990701" y="6114934"/>
            <a:ext cx="114599" cy="1527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>
              <a:solidFill>
                <a:srgbClr val="2F2B20"/>
              </a:solidFill>
            </a:endParaRPr>
          </a:p>
        </p:txBody>
      </p:sp>
      <p:sp>
        <p:nvSpPr>
          <p:cNvPr id="195" name="Shape 195"/>
          <p:cNvSpPr/>
          <p:nvPr/>
        </p:nvSpPr>
        <p:spPr>
          <a:xfrm>
            <a:off x="1085701" y="6495934"/>
            <a:ext cx="114599" cy="1527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>
              <a:solidFill>
                <a:srgbClr val="2F2B20"/>
              </a:solidFill>
            </a:endParaRPr>
          </a:p>
        </p:txBody>
      </p:sp>
      <p:sp>
        <p:nvSpPr>
          <p:cNvPr id="196" name="Shape 196"/>
          <p:cNvSpPr/>
          <p:nvPr/>
        </p:nvSpPr>
        <p:spPr>
          <a:xfrm>
            <a:off x="4895701" y="6021375"/>
            <a:ext cx="114599" cy="1527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>
              <a:solidFill>
                <a:srgbClr val="2F2B20"/>
              </a:solidFill>
            </a:endParaRPr>
          </a:p>
        </p:txBody>
      </p:sp>
      <p:sp>
        <p:nvSpPr>
          <p:cNvPr id="197" name="Shape 197"/>
          <p:cNvSpPr/>
          <p:nvPr/>
        </p:nvSpPr>
        <p:spPr>
          <a:xfrm rot="8100000">
            <a:off x="8699949" y="5772224"/>
            <a:ext cx="122612" cy="163483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>
              <a:solidFill>
                <a:srgbClr val="2F2B2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8710271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950" y="773113"/>
            <a:ext cx="8401050" cy="67468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50838" y="1600200"/>
            <a:ext cx="4141787" cy="47545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600200"/>
            <a:ext cx="4143375" cy="47545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629400"/>
            <a:ext cx="2133600" cy="168275"/>
          </a:xfrm>
        </p:spPr>
        <p:txBody>
          <a:bodyPr/>
          <a:lstStyle>
            <a:lvl1pPr>
              <a:defRPr/>
            </a:lvl1pPr>
          </a:lstStyle>
          <a:p>
            <a:endParaRPr lang="en-US" altLang="id-ID">
              <a:solidFill>
                <a:srgbClr val="DFDCB7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629400"/>
            <a:ext cx="2895600" cy="168275"/>
          </a:xfrm>
        </p:spPr>
        <p:txBody>
          <a:bodyPr/>
          <a:lstStyle>
            <a:lvl1pPr>
              <a:defRPr/>
            </a:lvl1pPr>
          </a:lstStyle>
          <a:p>
            <a:endParaRPr lang="en-US" altLang="id-ID">
              <a:solidFill>
                <a:srgbClr val="DFDCB7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629400"/>
            <a:ext cx="2133600" cy="168275"/>
          </a:xfrm>
        </p:spPr>
        <p:txBody>
          <a:bodyPr/>
          <a:lstStyle>
            <a:lvl1pPr>
              <a:defRPr/>
            </a:lvl1pPr>
          </a:lstStyle>
          <a:p>
            <a:fld id="{99C921C3-44F4-4CBD-84E0-72E0546DBB0A}" type="slidenum">
              <a:rPr lang="en-US" altLang="id-ID"/>
              <a:pPr/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1555748265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722" y="285750"/>
            <a:ext cx="7543800" cy="14509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22723" y="6459539"/>
            <a:ext cx="1853803" cy="365125"/>
          </a:xfrm>
        </p:spPr>
        <p:txBody>
          <a:bodyPr/>
          <a:lstStyle>
            <a:lvl1pPr>
              <a:defRPr/>
            </a:lvl1pPr>
          </a:lstStyle>
          <a:p>
            <a:fld id="{422927DA-EDA5-45F2-9ABF-55473CD02BAE}" type="datetime1">
              <a:rPr lang="en-US" altLang="zh-CN">
                <a:solidFill>
                  <a:srgbClr val="DFDCB7"/>
                </a:solidFill>
              </a:rPr>
              <a:pPr/>
              <a:t>9/4/2020</a:t>
            </a:fld>
            <a:endParaRPr lang="en-US" altLang="zh-CN" sz="1800">
              <a:solidFill>
                <a:srgbClr val="2F2B2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764632" y="6459539"/>
            <a:ext cx="3617119" cy="365125"/>
          </a:xfrm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DFDCB7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424738" y="6459539"/>
            <a:ext cx="984647" cy="365125"/>
          </a:xfrm>
        </p:spPr>
        <p:txBody>
          <a:bodyPr/>
          <a:lstStyle>
            <a:lvl1pPr>
              <a:defRPr/>
            </a:lvl1pPr>
          </a:lstStyle>
          <a:p>
            <a:fld id="{A049EF59-A409-4B2C-917E-22C6858A5F3E}" type="slidenum">
              <a:rPr lang="en-US" altLang="zh-CN"/>
              <a:pPr/>
              <a:t>‹#›</a:t>
            </a:fld>
            <a:endParaRPr lang="en-US" altLang="zh-CN">
              <a:solidFill>
                <a:srgbClr val="2F2B2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256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F6BE9-BE48-4657-952A-B16F84D5263A}" type="datetimeFigureOut">
              <a:rPr lang="en-US" smtClean="0"/>
              <a:pPr/>
              <a:t>9/4/2020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96D5B-C28B-4E3D-AE21-F2380B7605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46686" y="746762"/>
            <a:ext cx="4882964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3124202"/>
            <a:ext cx="30861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F6BE9-BE48-4657-952A-B16F84D5263A}" type="datetimeFigureOut">
              <a:rPr lang="en-US" smtClean="0"/>
              <a:pPr/>
              <a:t>9/4/2020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96D5B-C28B-4E3D-AE21-F2380B7605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1524000"/>
            <a:ext cx="51549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95928" y="751244"/>
            <a:ext cx="273372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3124202"/>
            <a:ext cx="515493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F6BE9-BE48-4657-952A-B16F84D5263A}" type="datetimeFigureOut">
              <a:rPr lang="en-US" smtClean="0"/>
              <a:pPr/>
              <a:t>9/4/2020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96D5B-C28B-4E3D-AE21-F2380B7605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Relationship Id="rId22" Type="http://schemas.openxmlformats.org/officeDocument/2006/relationships/image" Target="../media/image4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7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2" Type="http://schemas.openxmlformats.org/officeDocument/2006/relationships/slideLayout" Target="../slideLayouts/slideLayout36.xml"/><Relationship Id="rId16" Type="http://schemas.openxmlformats.org/officeDocument/2006/relationships/image" Target="../media/image5.png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slideLayout" Target="../slideLayouts/slideLayout48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slideLayout" Target="../slideLayouts/slideLayout61.xml"/><Relationship Id="rId18" Type="http://schemas.openxmlformats.org/officeDocument/2006/relationships/theme" Target="../theme/theme4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17" Type="http://schemas.openxmlformats.org/officeDocument/2006/relationships/slideLayout" Target="../slideLayouts/slideLayout65.xml"/><Relationship Id="rId2" Type="http://schemas.openxmlformats.org/officeDocument/2006/relationships/slideLayout" Target="../slideLayouts/slideLayout50.xml"/><Relationship Id="rId16" Type="http://schemas.openxmlformats.org/officeDocument/2006/relationships/slideLayout" Target="../slideLayouts/slideLayout64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5" Type="http://schemas.openxmlformats.org/officeDocument/2006/relationships/slideLayout" Target="../slideLayouts/slideLayout6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slideLayout" Target="../slideLayouts/slideLayout6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45795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2194561"/>
            <a:ext cx="81153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46520" y="6356351"/>
            <a:ext cx="21831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0F6BE9-BE48-4657-952A-B16F84D5263A}" type="datetimeFigureOut">
              <a:rPr lang="en-US" smtClean="0"/>
              <a:pPr/>
              <a:t>9/4/2020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350" y="6355846"/>
            <a:ext cx="5829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496D5B-C28B-4E3D-AE21-F2380B76059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43644"/>
            <a:ext cx="9144000" cy="714356"/>
          </a:xfrm>
          <a:prstGeom prst="rect">
            <a:avLst/>
          </a:prstGeom>
        </p:spPr>
      </p:pic>
      <p:pic>
        <p:nvPicPr>
          <p:cNvPr id="10" name="Picture 4" descr="E:\Image\Logo\04.png"/>
          <p:cNvPicPr>
            <a:picLocks noChangeAspect="1" noChangeArrowheads="1"/>
          </p:cNvPicPr>
          <p:nvPr/>
        </p:nvPicPr>
        <p:blipFill>
          <a:blip r:embed="rId21" cstate="print"/>
          <a:srcRect/>
          <a:stretch>
            <a:fillRect/>
          </a:stretch>
        </p:blipFill>
        <p:spPr bwMode="auto">
          <a:xfrm>
            <a:off x="6357950" y="27474"/>
            <a:ext cx="1714511" cy="686882"/>
          </a:xfrm>
          <a:prstGeom prst="rect">
            <a:avLst/>
          </a:prstGeom>
          <a:noFill/>
        </p:spPr>
      </p:pic>
      <p:pic>
        <p:nvPicPr>
          <p:cNvPr id="11" name="Picture 3" descr="D:\FRI\Sekprodi\logoFRI_content.jpg"/>
          <p:cNvPicPr>
            <a:picLocks noChangeAspect="1" noChangeArrowheads="1"/>
          </p:cNvPicPr>
          <p:nvPr/>
        </p:nvPicPr>
        <p:blipFill>
          <a:blip r:embed="rId22" cstate="print"/>
          <a:srcRect l="9375" r="6249" b="6249"/>
          <a:stretch>
            <a:fillRect/>
          </a:stretch>
        </p:blipFill>
        <p:spPr bwMode="auto">
          <a:xfrm>
            <a:off x="8286744" y="0"/>
            <a:ext cx="857256" cy="714381"/>
          </a:xfrm>
          <a:prstGeom prst="rect">
            <a:avLst/>
          </a:prstGeom>
          <a:noFill/>
        </p:spPr>
      </p:pic>
      <p:sp>
        <p:nvSpPr>
          <p:cNvPr id="12" name="Rectangle 11"/>
          <p:cNvSpPr/>
          <p:nvPr/>
        </p:nvSpPr>
        <p:spPr>
          <a:xfrm>
            <a:off x="8169619" y="0"/>
            <a:ext cx="45719" cy="7143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baseline="-250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45795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2194561"/>
            <a:ext cx="81153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46520" y="6356351"/>
            <a:ext cx="21831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0F6BE9-BE48-4657-952A-B16F84D5263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9/4/2020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350" y="6355846"/>
            <a:ext cx="5829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496D5B-C28B-4E3D-AE21-F2380B76059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43644"/>
            <a:ext cx="9144000" cy="714356"/>
          </a:xfrm>
          <a:prstGeom prst="rect">
            <a:avLst/>
          </a:prstGeom>
        </p:spPr>
      </p:pic>
      <p:pic>
        <p:nvPicPr>
          <p:cNvPr id="10" name="Picture 4" descr="E:\Image\Logo\04.png"/>
          <p:cNvPicPr>
            <a:picLocks noChangeAspect="1" noChangeArrowheads="1"/>
          </p:cNvPicPr>
          <p:nvPr/>
        </p:nvPicPr>
        <p:blipFill>
          <a:blip r:embed="rId21" cstate="print"/>
          <a:srcRect/>
          <a:stretch>
            <a:fillRect/>
          </a:stretch>
        </p:blipFill>
        <p:spPr bwMode="auto">
          <a:xfrm>
            <a:off x="6357950" y="27474"/>
            <a:ext cx="1714511" cy="686882"/>
          </a:xfrm>
          <a:prstGeom prst="rect">
            <a:avLst/>
          </a:prstGeom>
          <a:noFill/>
        </p:spPr>
      </p:pic>
      <p:pic>
        <p:nvPicPr>
          <p:cNvPr id="11" name="Picture 3" descr="D:\FRI\Sekprodi\logoFRI_content.jpg"/>
          <p:cNvPicPr>
            <a:picLocks noChangeAspect="1" noChangeArrowheads="1"/>
          </p:cNvPicPr>
          <p:nvPr/>
        </p:nvPicPr>
        <p:blipFill>
          <a:blip r:embed="rId22" cstate="print"/>
          <a:srcRect l="9375" r="6249" b="6249"/>
          <a:stretch>
            <a:fillRect/>
          </a:stretch>
        </p:blipFill>
        <p:spPr bwMode="auto">
          <a:xfrm>
            <a:off x="8286744" y="0"/>
            <a:ext cx="857256" cy="714381"/>
          </a:xfrm>
          <a:prstGeom prst="rect">
            <a:avLst/>
          </a:prstGeom>
          <a:noFill/>
        </p:spPr>
      </p:pic>
      <p:sp>
        <p:nvSpPr>
          <p:cNvPr id="12" name="Rectangle 11"/>
          <p:cNvSpPr/>
          <p:nvPr/>
        </p:nvSpPr>
        <p:spPr>
          <a:xfrm>
            <a:off x="8169619" y="0"/>
            <a:ext cx="45719" cy="7143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baseline="-250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805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2"/>
            </a:gs>
            <a:gs pos="100000">
              <a:schemeClr val="bg1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9140825" cy="6851650"/>
            <a:chOff x="0" y="0"/>
            <a:chExt cx="5758" cy="4316"/>
          </a:xfrm>
        </p:grpSpPr>
        <p:sp>
          <p:nvSpPr>
            <p:cNvPr id="1032" name="Freeform 3"/>
            <p:cNvSpPr>
              <a:spLocks/>
            </p:cNvSpPr>
            <p:nvPr/>
          </p:nvSpPr>
          <p:spPr bwMode="hidden">
            <a:xfrm>
              <a:off x="1812" y="2811"/>
              <a:ext cx="3946" cy="1505"/>
            </a:xfrm>
            <a:custGeom>
              <a:avLst/>
              <a:gdLst>
                <a:gd name="T0" fmla="*/ 149 w 3934"/>
                <a:gd name="T1" fmla="*/ 1505 h 1505"/>
                <a:gd name="T2" fmla="*/ 697 w 3934"/>
                <a:gd name="T3" fmla="*/ 1331 h 1505"/>
                <a:gd name="T4" fmla="*/ 1233 w 3934"/>
                <a:gd name="T5" fmla="*/ 1157 h 1505"/>
                <a:gd name="T6" fmla="*/ 1753 w 3934"/>
                <a:gd name="T7" fmla="*/ 977 h 1505"/>
                <a:gd name="T8" fmla="*/ 2253 w 3934"/>
                <a:gd name="T9" fmla="*/ 792 h 1505"/>
                <a:gd name="T10" fmla="*/ 2496 w 3934"/>
                <a:gd name="T11" fmla="*/ 696 h 1505"/>
                <a:gd name="T12" fmla="*/ 2730 w 3934"/>
                <a:gd name="T13" fmla="*/ 606 h 1505"/>
                <a:gd name="T14" fmla="*/ 2963 w 3934"/>
                <a:gd name="T15" fmla="*/ 510 h 1505"/>
                <a:gd name="T16" fmla="*/ 3189 w 3934"/>
                <a:gd name="T17" fmla="*/ 420 h 1505"/>
                <a:gd name="T18" fmla="*/ 3398 w 3934"/>
                <a:gd name="T19" fmla="*/ 324 h 1505"/>
                <a:gd name="T20" fmla="*/ 3606 w 3934"/>
                <a:gd name="T21" fmla="*/ 234 h 1505"/>
                <a:gd name="T22" fmla="*/ 3807 w 3934"/>
                <a:gd name="T23" fmla="*/ 138 h 1505"/>
                <a:gd name="T24" fmla="*/ 3994 w 3934"/>
                <a:gd name="T25" fmla="*/ 48 h 1505"/>
                <a:gd name="T26" fmla="*/ 3994 w 3934"/>
                <a:gd name="T27" fmla="*/ 0 h 1505"/>
                <a:gd name="T28" fmla="*/ 3800 w 3934"/>
                <a:gd name="T29" fmla="*/ 96 h 1505"/>
                <a:gd name="T30" fmla="*/ 3594 w 3934"/>
                <a:gd name="T31" fmla="*/ 192 h 1505"/>
                <a:gd name="T32" fmla="*/ 3380 w 3934"/>
                <a:gd name="T33" fmla="*/ 288 h 1505"/>
                <a:gd name="T34" fmla="*/ 3165 w 3934"/>
                <a:gd name="T35" fmla="*/ 384 h 1505"/>
                <a:gd name="T36" fmla="*/ 2933 w 3934"/>
                <a:gd name="T37" fmla="*/ 480 h 1505"/>
                <a:gd name="T38" fmla="*/ 2694 w 3934"/>
                <a:gd name="T39" fmla="*/ 576 h 1505"/>
                <a:gd name="T40" fmla="*/ 2444 w 3934"/>
                <a:gd name="T41" fmla="*/ 672 h 1505"/>
                <a:gd name="T42" fmla="*/ 2199 w 3934"/>
                <a:gd name="T43" fmla="*/ 768 h 1505"/>
                <a:gd name="T44" fmla="*/ 1937 w 3934"/>
                <a:gd name="T45" fmla="*/ 864 h 1505"/>
                <a:gd name="T46" fmla="*/ 1675 w 3934"/>
                <a:gd name="T47" fmla="*/ 960 h 1505"/>
                <a:gd name="T48" fmla="*/ 1127 w 3934"/>
                <a:gd name="T49" fmla="*/ 1145 h 1505"/>
                <a:gd name="T50" fmla="*/ 572 w 3934"/>
                <a:gd name="T51" fmla="*/ 1331 h 1505"/>
                <a:gd name="T52" fmla="*/ 0 w 3934"/>
                <a:gd name="T53" fmla="*/ 1505 h 1505"/>
                <a:gd name="T54" fmla="*/ 149 w 3934"/>
                <a:gd name="T55" fmla="*/ 1505 h 1505"/>
                <a:gd name="T56" fmla="*/ 149 w 3934"/>
                <a:gd name="T57" fmla="*/ 1505 h 150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3934" h="1505">
                  <a:moveTo>
                    <a:pt x="149" y="1505"/>
                  </a:moveTo>
                  <a:lnTo>
                    <a:pt x="687" y="1331"/>
                  </a:lnTo>
                  <a:lnTo>
                    <a:pt x="1213" y="1157"/>
                  </a:lnTo>
                  <a:lnTo>
                    <a:pt x="1728" y="977"/>
                  </a:lnTo>
                  <a:lnTo>
                    <a:pt x="2218" y="792"/>
                  </a:lnTo>
                  <a:lnTo>
                    <a:pt x="2457" y="696"/>
                  </a:lnTo>
                  <a:lnTo>
                    <a:pt x="2690" y="606"/>
                  </a:lnTo>
                  <a:lnTo>
                    <a:pt x="2918" y="510"/>
                  </a:lnTo>
                  <a:lnTo>
                    <a:pt x="3139" y="420"/>
                  </a:lnTo>
                  <a:lnTo>
                    <a:pt x="3348" y="324"/>
                  </a:lnTo>
                  <a:lnTo>
                    <a:pt x="3551" y="234"/>
                  </a:lnTo>
                  <a:lnTo>
                    <a:pt x="3749" y="138"/>
                  </a:lnTo>
                  <a:lnTo>
                    <a:pt x="3934" y="48"/>
                  </a:lnTo>
                  <a:lnTo>
                    <a:pt x="3934" y="0"/>
                  </a:lnTo>
                  <a:lnTo>
                    <a:pt x="3743" y="96"/>
                  </a:lnTo>
                  <a:lnTo>
                    <a:pt x="3539" y="192"/>
                  </a:lnTo>
                  <a:lnTo>
                    <a:pt x="3330" y="288"/>
                  </a:lnTo>
                  <a:lnTo>
                    <a:pt x="3115" y="384"/>
                  </a:lnTo>
                  <a:lnTo>
                    <a:pt x="2888" y="480"/>
                  </a:lnTo>
                  <a:lnTo>
                    <a:pt x="2654" y="576"/>
                  </a:lnTo>
                  <a:lnTo>
                    <a:pt x="2409" y="672"/>
                  </a:lnTo>
                  <a:lnTo>
                    <a:pt x="2164" y="768"/>
                  </a:lnTo>
                  <a:lnTo>
                    <a:pt x="1907" y="864"/>
                  </a:lnTo>
                  <a:lnTo>
                    <a:pt x="1650" y="960"/>
                  </a:lnTo>
                  <a:lnTo>
                    <a:pt x="1112" y="1145"/>
                  </a:lnTo>
                  <a:lnTo>
                    <a:pt x="562" y="1331"/>
                  </a:lnTo>
                  <a:lnTo>
                    <a:pt x="0" y="1505"/>
                  </a:lnTo>
                  <a:lnTo>
                    <a:pt x="149" y="1505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>
                <a:solidFill>
                  <a:srgbClr val="FFFFFF"/>
                </a:solidFill>
              </a:endParaRPr>
            </a:p>
          </p:txBody>
        </p:sp>
        <p:sp>
          <p:nvSpPr>
            <p:cNvPr id="1033" name="Freeform 4"/>
            <p:cNvSpPr>
              <a:spLocks/>
            </p:cNvSpPr>
            <p:nvPr/>
          </p:nvSpPr>
          <p:spPr bwMode="hidden">
            <a:xfrm>
              <a:off x="4025" y="3627"/>
              <a:ext cx="1733" cy="689"/>
            </a:xfrm>
            <a:custGeom>
              <a:avLst/>
              <a:gdLst>
                <a:gd name="T0" fmla="*/ 132 w 1728"/>
                <a:gd name="T1" fmla="*/ 689 h 689"/>
                <a:gd name="T2" fmla="*/ 560 w 1728"/>
                <a:gd name="T3" fmla="*/ 527 h 689"/>
                <a:gd name="T4" fmla="*/ 978 w 1728"/>
                <a:gd name="T5" fmla="*/ 365 h 689"/>
                <a:gd name="T6" fmla="*/ 1175 w 1728"/>
                <a:gd name="T7" fmla="*/ 287 h 689"/>
                <a:gd name="T8" fmla="*/ 1377 w 1728"/>
                <a:gd name="T9" fmla="*/ 203 h 689"/>
                <a:gd name="T10" fmla="*/ 1572 w 1728"/>
                <a:gd name="T11" fmla="*/ 126 h 689"/>
                <a:gd name="T12" fmla="*/ 1753 w 1728"/>
                <a:gd name="T13" fmla="*/ 48 h 689"/>
                <a:gd name="T14" fmla="*/ 1753 w 1728"/>
                <a:gd name="T15" fmla="*/ 0 h 689"/>
                <a:gd name="T16" fmla="*/ 1551 w 1728"/>
                <a:gd name="T17" fmla="*/ 84 h 689"/>
                <a:gd name="T18" fmla="*/ 1347 w 1728"/>
                <a:gd name="T19" fmla="*/ 167 h 689"/>
                <a:gd name="T20" fmla="*/ 1133 w 1728"/>
                <a:gd name="T21" fmla="*/ 257 h 689"/>
                <a:gd name="T22" fmla="*/ 918 w 1728"/>
                <a:gd name="T23" fmla="*/ 341 h 689"/>
                <a:gd name="T24" fmla="*/ 459 w 1728"/>
                <a:gd name="T25" fmla="*/ 515 h 689"/>
                <a:gd name="T26" fmla="*/ 0 w 1728"/>
                <a:gd name="T27" fmla="*/ 689 h 689"/>
                <a:gd name="T28" fmla="*/ 132 w 1728"/>
                <a:gd name="T29" fmla="*/ 689 h 689"/>
                <a:gd name="T30" fmla="*/ 132 w 1728"/>
                <a:gd name="T31" fmla="*/ 689 h 689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1728" h="689">
                  <a:moveTo>
                    <a:pt x="132" y="689"/>
                  </a:moveTo>
                  <a:lnTo>
                    <a:pt x="550" y="527"/>
                  </a:lnTo>
                  <a:lnTo>
                    <a:pt x="963" y="365"/>
                  </a:lnTo>
                  <a:lnTo>
                    <a:pt x="1160" y="287"/>
                  </a:lnTo>
                  <a:lnTo>
                    <a:pt x="1357" y="203"/>
                  </a:lnTo>
                  <a:lnTo>
                    <a:pt x="1549" y="126"/>
                  </a:lnTo>
                  <a:lnTo>
                    <a:pt x="1728" y="48"/>
                  </a:lnTo>
                  <a:lnTo>
                    <a:pt x="1728" y="0"/>
                  </a:lnTo>
                  <a:lnTo>
                    <a:pt x="1531" y="84"/>
                  </a:lnTo>
                  <a:lnTo>
                    <a:pt x="1327" y="167"/>
                  </a:lnTo>
                  <a:lnTo>
                    <a:pt x="1118" y="257"/>
                  </a:lnTo>
                  <a:lnTo>
                    <a:pt x="903" y="341"/>
                  </a:lnTo>
                  <a:lnTo>
                    <a:pt x="454" y="515"/>
                  </a:lnTo>
                  <a:lnTo>
                    <a:pt x="0" y="689"/>
                  </a:lnTo>
                  <a:lnTo>
                    <a:pt x="132" y="689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>
                <a:solidFill>
                  <a:srgbClr val="FFFFFF"/>
                </a:solidFill>
              </a:endParaRPr>
            </a:p>
          </p:txBody>
        </p:sp>
        <p:sp>
          <p:nvSpPr>
            <p:cNvPr id="1034" name="Freeform 5"/>
            <p:cNvSpPr>
              <a:spLocks/>
            </p:cNvSpPr>
            <p:nvPr/>
          </p:nvSpPr>
          <p:spPr bwMode="hidden">
            <a:xfrm>
              <a:off x="0" y="0"/>
              <a:ext cx="5578" cy="3447"/>
            </a:xfrm>
            <a:custGeom>
              <a:avLst/>
              <a:gdLst>
                <a:gd name="T0" fmla="*/ 5646 w 5561"/>
                <a:gd name="T1" fmla="*/ 929 h 3447"/>
                <a:gd name="T2" fmla="*/ 5622 w 5561"/>
                <a:gd name="T3" fmla="*/ 773 h 3447"/>
                <a:gd name="T4" fmla="*/ 5538 w 5561"/>
                <a:gd name="T5" fmla="*/ 629 h 3447"/>
                <a:gd name="T6" fmla="*/ 5407 w 5561"/>
                <a:gd name="T7" fmla="*/ 492 h 3447"/>
                <a:gd name="T8" fmla="*/ 5228 w 5561"/>
                <a:gd name="T9" fmla="*/ 366 h 3447"/>
                <a:gd name="T10" fmla="*/ 4996 w 5561"/>
                <a:gd name="T11" fmla="*/ 252 h 3447"/>
                <a:gd name="T12" fmla="*/ 4722 w 5561"/>
                <a:gd name="T13" fmla="*/ 144 h 3447"/>
                <a:gd name="T14" fmla="*/ 4406 w 5561"/>
                <a:gd name="T15" fmla="*/ 48 h 3447"/>
                <a:gd name="T16" fmla="*/ 4060 w 5561"/>
                <a:gd name="T17" fmla="*/ 0 h 3447"/>
                <a:gd name="T18" fmla="*/ 4424 w 5561"/>
                <a:gd name="T19" fmla="*/ 90 h 3447"/>
                <a:gd name="T20" fmla="*/ 4740 w 5561"/>
                <a:gd name="T21" fmla="*/ 192 h 3447"/>
                <a:gd name="T22" fmla="*/ 5008 w 5561"/>
                <a:gd name="T23" fmla="*/ 306 h 3447"/>
                <a:gd name="T24" fmla="*/ 5228 w 5561"/>
                <a:gd name="T25" fmla="*/ 426 h 3447"/>
                <a:gd name="T26" fmla="*/ 5395 w 5561"/>
                <a:gd name="T27" fmla="*/ 557 h 3447"/>
                <a:gd name="T28" fmla="*/ 5514 w 5561"/>
                <a:gd name="T29" fmla="*/ 701 h 3447"/>
                <a:gd name="T30" fmla="*/ 5574 w 5561"/>
                <a:gd name="T31" fmla="*/ 851 h 3447"/>
                <a:gd name="T32" fmla="*/ 5574 w 5561"/>
                <a:gd name="T33" fmla="*/ 1013 h 3447"/>
                <a:gd name="T34" fmla="*/ 5526 w 5561"/>
                <a:gd name="T35" fmla="*/ 1163 h 3447"/>
                <a:gd name="T36" fmla="*/ 5426 w 5561"/>
                <a:gd name="T37" fmla="*/ 1319 h 3447"/>
                <a:gd name="T38" fmla="*/ 5282 w 5561"/>
                <a:gd name="T39" fmla="*/ 1475 h 3447"/>
                <a:gd name="T40" fmla="*/ 5093 w 5561"/>
                <a:gd name="T41" fmla="*/ 1630 h 3447"/>
                <a:gd name="T42" fmla="*/ 4864 w 5561"/>
                <a:gd name="T43" fmla="*/ 1786 h 3447"/>
                <a:gd name="T44" fmla="*/ 4596 w 5561"/>
                <a:gd name="T45" fmla="*/ 1948 h 3447"/>
                <a:gd name="T46" fmla="*/ 4280 w 5561"/>
                <a:gd name="T47" fmla="*/ 2104 h 3447"/>
                <a:gd name="T48" fmla="*/ 3935 w 5561"/>
                <a:gd name="T49" fmla="*/ 2260 h 3447"/>
                <a:gd name="T50" fmla="*/ 3553 w 5561"/>
                <a:gd name="T51" fmla="*/ 2416 h 3447"/>
                <a:gd name="T52" fmla="*/ 3132 w 5561"/>
                <a:gd name="T53" fmla="*/ 2566 h 3447"/>
                <a:gd name="T54" fmla="*/ 2683 w 5561"/>
                <a:gd name="T55" fmla="*/ 2715 h 3447"/>
                <a:gd name="T56" fmla="*/ 2199 w 5561"/>
                <a:gd name="T57" fmla="*/ 2865 h 3447"/>
                <a:gd name="T58" fmla="*/ 1687 w 5561"/>
                <a:gd name="T59" fmla="*/ 3009 h 3447"/>
                <a:gd name="T60" fmla="*/ 1153 w 5561"/>
                <a:gd name="T61" fmla="*/ 3147 h 3447"/>
                <a:gd name="T62" fmla="*/ 590 w 5561"/>
                <a:gd name="T63" fmla="*/ 3279 h 3447"/>
                <a:gd name="T64" fmla="*/ 0 w 5561"/>
                <a:gd name="T65" fmla="*/ 3447 h 3447"/>
                <a:gd name="T66" fmla="*/ 882 w 5561"/>
                <a:gd name="T67" fmla="*/ 3249 h 3447"/>
                <a:gd name="T68" fmla="*/ 1437 w 5561"/>
                <a:gd name="T69" fmla="*/ 3105 h 3447"/>
                <a:gd name="T70" fmla="*/ 1967 w 5561"/>
                <a:gd name="T71" fmla="*/ 2961 h 3447"/>
                <a:gd name="T72" fmla="*/ 2471 w 5561"/>
                <a:gd name="T73" fmla="*/ 2817 h 3447"/>
                <a:gd name="T74" fmla="*/ 2945 w 5561"/>
                <a:gd name="T75" fmla="*/ 2668 h 3447"/>
                <a:gd name="T76" fmla="*/ 3380 w 5561"/>
                <a:gd name="T77" fmla="*/ 2512 h 3447"/>
                <a:gd name="T78" fmla="*/ 3788 w 5561"/>
                <a:gd name="T79" fmla="*/ 2356 h 3447"/>
                <a:gd name="T80" fmla="*/ 4161 w 5561"/>
                <a:gd name="T81" fmla="*/ 2200 h 3447"/>
                <a:gd name="T82" fmla="*/ 4495 w 5561"/>
                <a:gd name="T83" fmla="*/ 2038 h 3447"/>
                <a:gd name="T84" fmla="*/ 4791 w 5561"/>
                <a:gd name="T85" fmla="*/ 1876 h 3447"/>
                <a:gd name="T86" fmla="*/ 5044 w 5561"/>
                <a:gd name="T87" fmla="*/ 1720 h 3447"/>
                <a:gd name="T88" fmla="*/ 5258 w 5561"/>
                <a:gd name="T89" fmla="*/ 1559 h 3447"/>
                <a:gd name="T90" fmla="*/ 5420 w 5561"/>
                <a:gd name="T91" fmla="*/ 1397 h 3447"/>
                <a:gd name="T92" fmla="*/ 5544 w 5561"/>
                <a:gd name="T93" fmla="*/ 1241 h 3447"/>
                <a:gd name="T94" fmla="*/ 5622 w 5561"/>
                <a:gd name="T95" fmla="*/ 1085 h 3447"/>
                <a:gd name="T96" fmla="*/ 5640 w 5561"/>
                <a:gd name="T97" fmla="*/ 1007 h 3447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5561" h="3447">
                  <a:moveTo>
                    <a:pt x="5555" y="1007"/>
                  </a:moveTo>
                  <a:lnTo>
                    <a:pt x="5561" y="929"/>
                  </a:lnTo>
                  <a:lnTo>
                    <a:pt x="5555" y="851"/>
                  </a:lnTo>
                  <a:lnTo>
                    <a:pt x="5537" y="773"/>
                  </a:lnTo>
                  <a:lnTo>
                    <a:pt x="5501" y="701"/>
                  </a:lnTo>
                  <a:lnTo>
                    <a:pt x="5453" y="629"/>
                  </a:lnTo>
                  <a:lnTo>
                    <a:pt x="5399" y="563"/>
                  </a:lnTo>
                  <a:lnTo>
                    <a:pt x="5327" y="492"/>
                  </a:lnTo>
                  <a:lnTo>
                    <a:pt x="5244" y="432"/>
                  </a:lnTo>
                  <a:lnTo>
                    <a:pt x="5148" y="366"/>
                  </a:lnTo>
                  <a:lnTo>
                    <a:pt x="5040" y="306"/>
                  </a:lnTo>
                  <a:lnTo>
                    <a:pt x="4921" y="252"/>
                  </a:lnTo>
                  <a:lnTo>
                    <a:pt x="4795" y="198"/>
                  </a:lnTo>
                  <a:lnTo>
                    <a:pt x="4652" y="144"/>
                  </a:lnTo>
                  <a:lnTo>
                    <a:pt x="4502" y="90"/>
                  </a:lnTo>
                  <a:lnTo>
                    <a:pt x="4341" y="48"/>
                  </a:lnTo>
                  <a:lnTo>
                    <a:pt x="4167" y="0"/>
                  </a:lnTo>
                  <a:lnTo>
                    <a:pt x="4000" y="0"/>
                  </a:lnTo>
                  <a:lnTo>
                    <a:pt x="4185" y="42"/>
                  </a:lnTo>
                  <a:lnTo>
                    <a:pt x="4359" y="90"/>
                  </a:lnTo>
                  <a:lnTo>
                    <a:pt x="4520" y="138"/>
                  </a:lnTo>
                  <a:lnTo>
                    <a:pt x="4670" y="192"/>
                  </a:lnTo>
                  <a:lnTo>
                    <a:pt x="4807" y="246"/>
                  </a:lnTo>
                  <a:lnTo>
                    <a:pt x="4933" y="306"/>
                  </a:lnTo>
                  <a:lnTo>
                    <a:pt x="5046" y="366"/>
                  </a:lnTo>
                  <a:lnTo>
                    <a:pt x="5148" y="426"/>
                  </a:lnTo>
                  <a:lnTo>
                    <a:pt x="5238" y="492"/>
                  </a:lnTo>
                  <a:lnTo>
                    <a:pt x="5315" y="557"/>
                  </a:lnTo>
                  <a:lnTo>
                    <a:pt x="5381" y="629"/>
                  </a:lnTo>
                  <a:lnTo>
                    <a:pt x="5429" y="701"/>
                  </a:lnTo>
                  <a:lnTo>
                    <a:pt x="5465" y="779"/>
                  </a:lnTo>
                  <a:lnTo>
                    <a:pt x="5489" y="851"/>
                  </a:lnTo>
                  <a:lnTo>
                    <a:pt x="5495" y="935"/>
                  </a:lnTo>
                  <a:lnTo>
                    <a:pt x="5489" y="1013"/>
                  </a:lnTo>
                  <a:lnTo>
                    <a:pt x="5471" y="1091"/>
                  </a:lnTo>
                  <a:lnTo>
                    <a:pt x="5441" y="1163"/>
                  </a:lnTo>
                  <a:lnTo>
                    <a:pt x="5399" y="1241"/>
                  </a:lnTo>
                  <a:lnTo>
                    <a:pt x="5345" y="1319"/>
                  </a:lnTo>
                  <a:lnTo>
                    <a:pt x="5280" y="1397"/>
                  </a:lnTo>
                  <a:lnTo>
                    <a:pt x="5202" y="1475"/>
                  </a:lnTo>
                  <a:lnTo>
                    <a:pt x="5118" y="1553"/>
                  </a:lnTo>
                  <a:lnTo>
                    <a:pt x="5017" y="1630"/>
                  </a:lnTo>
                  <a:lnTo>
                    <a:pt x="4909" y="1708"/>
                  </a:lnTo>
                  <a:lnTo>
                    <a:pt x="4789" y="1786"/>
                  </a:lnTo>
                  <a:lnTo>
                    <a:pt x="4664" y="1870"/>
                  </a:lnTo>
                  <a:lnTo>
                    <a:pt x="4526" y="1948"/>
                  </a:lnTo>
                  <a:lnTo>
                    <a:pt x="4377" y="2026"/>
                  </a:lnTo>
                  <a:lnTo>
                    <a:pt x="4215" y="2104"/>
                  </a:lnTo>
                  <a:lnTo>
                    <a:pt x="4048" y="2182"/>
                  </a:lnTo>
                  <a:lnTo>
                    <a:pt x="3875" y="2260"/>
                  </a:lnTo>
                  <a:lnTo>
                    <a:pt x="3689" y="2338"/>
                  </a:lnTo>
                  <a:lnTo>
                    <a:pt x="3498" y="2416"/>
                  </a:lnTo>
                  <a:lnTo>
                    <a:pt x="3295" y="2488"/>
                  </a:lnTo>
                  <a:lnTo>
                    <a:pt x="3085" y="2566"/>
                  </a:lnTo>
                  <a:lnTo>
                    <a:pt x="2864" y="2644"/>
                  </a:lnTo>
                  <a:lnTo>
                    <a:pt x="2643" y="2715"/>
                  </a:lnTo>
                  <a:lnTo>
                    <a:pt x="2410" y="2793"/>
                  </a:lnTo>
                  <a:lnTo>
                    <a:pt x="2164" y="2865"/>
                  </a:lnTo>
                  <a:lnTo>
                    <a:pt x="1919" y="2937"/>
                  </a:lnTo>
                  <a:lnTo>
                    <a:pt x="1662" y="3009"/>
                  </a:lnTo>
                  <a:lnTo>
                    <a:pt x="1399" y="3075"/>
                  </a:lnTo>
                  <a:lnTo>
                    <a:pt x="1136" y="3147"/>
                  </a:lnTo>
                  <a:lnTo>
                    <a:pt x="861" y="3213"/>
                  </a:lnTo>
                  <a:lnTo>
                    <a:pt x="580" y="3279"/>
                  </a:lnTo>
                  <a:lnTo>
                    <a:pt x="0" y="3411"/>
                  </a:lnTo>
                  <a:lnTo>
                    <a:pt x="0" y="3447"/>
                  </a:lnTo>
                  <a:lnTo>
                    <a:pt x="586" y="3315"/>
                  </a:lnTo>
                  <a:lnTo>
                    <a:pt x="867" y="3249"/>
                  </a:lnTo>
                  <a:lnTo>
                    <a:pt x="1148" y="3177"/>
                  </a:lnTo>
                  <a:lnTo>
                    <a:pt x="1417" y="3105"/>
                  </a:lnTo>
                  <a:lnTo>
                    <a:pt x="1680" y="3039"/>
                  </a:lnTo>
                  <a:lnTo>
                    <a:pt x="1937" y="2961"/>
                  </a:lnTo>
                  <a:lnTo>
                    <a:pt x="2188" y="2889"/>
                  </a:lnTo>
                  <a:lnTo>
                    <a:pt x="2434" y="2817"/>
                  </a:lnTo>
                  <a:lnTo>
                    <a:pt x="2673" y="2739"/>
                  </a:lnTo>
                  <a:lnTo>
                    <a:pt x="2900" y="2668"/>
                  </a:lnTo>
                  <a:lnTo>
                    <a:pt x="3121" y="2590"/>
                  </a:lnTo>
                  <a:lnTo>
                    <a:pt x="3330" y="2512"/>
                  </a:lnTo>
                  <a:lnTo>
                    <a:pt x="3534" y="2434"/>
                  </a:lnTo>
                  <a:lnTo>
                    <a:pt x="3731" y="2356"/>
                  </a:lnTo>
                  <a:lnTo>
                    <a:pt x="3916" y="2278"/>
                  </a:lnTo>
                  <a:lnTo>
                    <a:pt x="4096" y="2200"/>
                  </a:lnTo>
                  <a:lnTo>
                    <a:pt x="4263" y="2116"/>
                  </a:lnTo>
                  <a:lnTo>
                    <a:pt x="4425" y="2038"/>
                  </a:lnTo>
                  <a:lnTo>
                    <a:pt x="4574" y="1960"/>
                  </a:lnTo>
                  <a:lnTo>
                    <a:pt x="4718" y="1876"/>
                  </a:lnTo>
                  <a:lnTo>
                    <a:pt x="4849" y="1798"/>
                  </a:lnTo>
                  <a:lnTo>
                    <a:pt x="4969" y="1720"/>
                  </a:lnTo>
                  <a:lnTo>
                    <a:pt x="5076" y="1636"/>
                  </a:lnTo>
                  <a:lnTo>
                    <a:pt x="5178" y="1559"/>
                  </a:lnTo>
                  <a:lnTo>
                    <a:pt x="5262" y="1481"/>
                  </a:lnTo>
                  <a:lnTo>
                    <a:pt x="5339" y="1397"/>
                  </a:lnTo>
                  <a:lnTo>
                    <a:pt x="5405" y="1319"/>
                  </a:lnTo>
                  <a:lnTo>
                    <a:pt x="5459" y="1241"/>
                  </a:lnTo>
                  <a:lnTo>
                    <a:pt x="5507" y="1163"/>
                  </a:lnTo>
                  <a:lnTo>
                    <a:pt x="5537" y="1085"/>
                  </a:lnTo>
                  <a:lnTo>
                    <a:pt x="5555" y="100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>
                <a:solidFill>
                  <a:srgbClr val="FFFFFF"/>
                </a:solidFill>
              </a:endParaRPr>
            </a:p>
          </p:txBody>
        </p:sp>
        <p:sp>
          <p:nvSpPr>
            <p:cNvPr id="285702" name="Freeform 6"/>
            <p:cNvSpPr>
              <a:spLocks/>
            </p:cNvSpPr>
            <p:nvPr/>
          </p:nvSpPr>
          <p:spPr bwMode="hidden">
            <a:xfrm>
              <a:off x="4942" y="0"/>
              <a:ext cx="816" cy="276"/>
            </a:xfrm>
            <a:custGeom>
              <a:avLst/>
              <a:gdLst>
                <a:gd name="T0" fmla="*/ 813 w 813"/>
                <a:gd name="T1" fmla="*/ 222 h 276"/>
                <a:gd name="T2" fmla="*/ 670 w 813"/>
                <a:gd name="T3" fmla="*/ 162 h 276"/>
                <a:gd name="T4" fmla="*/ 514 w 813"/>
                <a:gd name="T5" fmla="*/ 108 h 276"/>
                <a:gd name="T6" fmla="*/ 347 w 813"/>
                <a:gd name="T7" fmla="*/ 54 h 276"/>
                <a:gd name="T8" fmla="*/ 167 w 813"/>
                <a:gd name="T9" fmla="*/ 0 h 276"/>
                <a:gd name="T10" fmla="*/ 0 w 813"/>
                <a:gd name="T11" fmla="*/ 0 h 276"/>
                <a:gd name="T12" fmla="*/ 227 w 813"/>
                <a:gd name="T13" fmla="*/ 60 h 276"/>
                <a:gd name="T14" fmla="*/ 442 w 813"/>
                <a:gd name="T15" fmla="*/ 132 h 276"/>
                <a:gd name="T16" fmla="*/ 634 w 813"/>
                <a:gd name="T17" fmla="*/ 204 h 276"/>
                <a:gd name="T18" fmla="*/ 813 w 813"/>
                <a:gd name="T19" fmla="*/ 276 h 276"/>
                <a:gd name="T20" fmla="*/ 813 w 813"/>
                <a:gd name="T21" fmla="*/ 222 h 276"/>
                <a:gd name="T22" fmla="*/ 813 w 813"/>
                <a:gd name="T23" fmla="*/ 222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13" h="276">
                  <a:moveTo>
                    <a:pt x="813" y="222"/>
                  </a:moveTo>
                  <a:lnTo>
                    <a:pt x="670" y="162"/>
                  </a:lnTo>
                  <a:lnTo>
                    <a:pt x="514" y="108"/>
                  </a:lnTo>
                  <a:lnTo>
                    <a:pt x="347" y="54"/>
                  </a:lnTo>
                  <a:lnTo>
                    <a:pt x="167" y="0"/>
                  </a:lnTo>
                  <a:lnTo>
                    <a:pt x="0" y="0"/>
                  </a:lnTo>
                  <a:lnTo>
                    <a:pt x="227" y="60"/>
                  </a:lnTo>
                  <a:lnTo>
                    <a:pt x="442" y="132"/>
                  </a:lnTo>
                  <a:lnTo>
                    <a:pt x="634" y="204"/>
                  </a:lnTo>
                  <a:lnTo>
                    <a:pt x="813" y="276"/>
                  </a:lnTo>
                  <a:lnTo>
                    <a:pt x="813" y="222"/>
                  </a:lnTo>
                  <a:lnTo>
                    <a:pt x="813" y="222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50000">
                  <a:schemeClr val="bg2">
                    <a:gamma/>
                    <a:tint val="81961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 cmpd="sng">
                  <a:solidFill>
                    <a:srgbClr val="003399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GB">
                <a:solidFill>
                  <a:srgbClr val="FFFFFF"/>
                </a:solidFill>
              </a:endParaRPr>
            </a:p>
          </p:txBody>
        </p:sp>
        <p:sp>
          <p:nvSpPr>
            <p:cNvPr id="1036" name="Freeform 7"/>
            <p:cNvSpPr>
              <a:spLocks/>
            </p:cNvSpPr>
            <p:nvPr/>
          </p:nvSpPr>
          <p:spPr bwMode="hidden">
            <a:xfrm>
              <a:off x="0" y="1984"/>
              <a:ext cx="5758" cy="2098"/>
            </a:xfrm>
            <a:custGeom>
              <a:avLst/>
              <a:gdLst>
                <a:gd name="T0" fmla="*/ 5830 w 5740"/>
                <a:gd name="T1" fmla="*/ 0 h 2098"/>
                <a:gd name="T2" fmla="*/ 5728 w 5740"/>
                <a:gd name="T3" fmla="*/ 72 h 2098"/>
                <a:gd name="T4" fmla="*/ 5624 w 5740"/>
                <a:gd name="T5" fmla="*/ 138 h 2098"/>
                <a:gd name="T6" fmla="*/ 5508 w 5740"/>
                <a:gd name="T7" fmla="*/ 210 h 2098"/>
                <a:gd name="T8" fmla="*/ 5389 w 5740"/>
                <a:gd name="T9" fmla="*/ 276 h 2098"/>
                <a:gd name="T10" fmla="*/ 5132 w 5740"/>
                <a:gd name="T11" fmla="*/ 414 h 2098"/>
                <a:gd name="T12" fmla="*/ 4852 w 5740"/>
                <a:gd name="T13" fmla="*/ 552 h 2098"/>
                <a:gd name="T14" fmla="*/ 4548 w 5740"/>
                <a:gd name="T15" fmla="*/ 690 h 2098"/>
                <a:gd name="T16" fmla="*/ 4227 w 5740"/>
                <a:gd name="T17" fmla="*/ 827 h 2098"/>
                <a:gd name="T18" fmla="*/ 3887 w 5740"/>
                <a:gd name="T19" fmla="*/ 959 h 2098"/>
                <a:gd name="T20" fmla="*/ 3523 w 5740"/>
                <a:gd name="T21" fmla="*/ 1091 h 2098"/>
                <a:gd name="T22" fmla="*/ 3141 w 5740"/>
                <a:gd name="T23" fmla="*/ 1223 h 2098"/>
                <a:gd name="T24" fmla="*/ 2740 w 5740"/>
                <a:gd name="T25" fmla="*/ 1355 h 2098"/>
                <a:gd name="T26" fmla="*/ 2319 w 5740"/>
                <a:gd name="T27" fmla="*/ 1481 h 2098"/>
                <a:gd name="T28" fmla="*/ 1890 w 5740"/>
                <a:gd name="T29" fmla="*/ 1601 h 2098"/>
                <a:gd name="T30" fmla="*/ 1437 w 5740"/>
                <a:gd name="T31" fmla="*/ 1721 h 2098"/>
                <a:gd name="T32" fmla="*/ 972 w 5740"/>
                <a:gd name="T33" fmla="*/ 1834 h 2098"/>
                <a:gd name="T34" fmla="*/ 494 w 5740"/>
                <a:gd name="T35" fmla="*/ 1948 h 2098"/>
                <a:gd name="T36" fmla="*/ 0 w 5740"/>
                <a:gd name="T37" fmla="*/ 2056 h 2098"/>
                <a:gd name="T38" fmla="*/ 0 w 5740"/>
                <a:gd name="T39" fmla="*/ 2098 h 2098"/>
                <a:gd name="T40" fmla="*/ 487 w 5740"/>
                <a:gd name="T41" fmla="*/ 1990 h 2098"/>
                <a:gd name="T42" fmla="*/ 966 w 5740"/>
                <a:gd name="T43" fmla="*/ 1882 h 2098"/>
                <a:gd name="T44" fmla="*/ 1425 w 5740"/>
                <a:gd name="T45" fmla="*/ 1763 h 2098"/>
                <a:gd name="T46" fmla="*/ 1872 w 5740"/>
                <a:gd name="T47" fmla="*/ 1649 h 2098"/>
                <a:gd name="T48" fmla="*/ 2301 w 5740"/>
                <a:gd name="T49" fmla="*/ 1523 h 2098"/>
                <a:gd name="T50" fmla="*/ 2720 w 5740"/>
                <a:gd name="T51" fmla="*/ 1397 h 2098"/>
                <a:gd name="T52" fmla="*/ 3117 w 5740"/>
                <a:gd name="T53" fmla="*/ 1271 h 2098"/>
                <a:gd name="T54" fmla="*/ 3499 w 5740"/>
                <a:gd name="T55" fmla="*/ 1139 h 2098"/>
                <a:gd name="T56" fmla="*/ 3863 w 5740"/>
                <a:gd name="T57" fmla="*/ 1007 h 2098"/>
                <a:gd name="T58" fmla="*/ 4203 w 5740"/>
                <a:gd name="T59" fmla="*/ 875 h 2098"/>
                <a:gd name="T60" fmla="*/ 4530 w 5740"/>
                <a:gd name="T61" fmla="*/ 737 h 2098"/>
                <a:gd name="T62" fmla="*/ 4834 w 5740"/>
                <a:gd name="T63" fmla="*/ 600 h 2098"/>
                <a:gd name="T64" fmla="*/ 5120 w 5740"/>
                <a:gd name="T65" fmla="*/ 462 h 2098"/>
                <a:gd name="T66" fmla="*/ 5377 w 5740"/>
                <a:gd name="T67" fmla="*/ 324 h 2098"/>
                <a:gd name="T68" fmla="*/ 5618 w 5740"/>
                <a:gd name="T69" fmla="*/ 186 h 2098"/>
                <a:gd name="T70" fmla="*/ 5830 w 5740"/>
                <a:gd name="T71" fmla="*/ 48 h 2098"/>
                <a:gd name="T72" fmla="*/ 5830 w 5740"/>
                <a:gd name="T73" fmla="*/ 0 h 2098"/>
                <a:gd name="T74" fmla="*/ 5830 w 5740"/>
                <a:gd name="T75" fmla="*/ 0 h 209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5740" h="2098">
                  <a:moveTo>
                    <a:pt x="5740" y="0"/>
                  </a:moveTo>
                  <a:lnTo>
                    <a:pt x="5638" y="72"/>
                  </a:lnTo>
                  <a:lnTo>
                    <a:pt x="5537" y="138"/>
                  </a:lnTo>
                  <a:lnTo>
                    <a:pt x="5423" y="210"/>
                  </a:lnTo>
                  <a:lnTo>
                    <a:pt x="5304" y="276"/>
                  </a:lnTo>
                  <a:lnTo>
                    <a:pt x="5052" y="414"/>
                  </a:lnTo>
                  <a:lnTo>
                    <a:pt x="4777" y="552"/>
                  </a:lnTo>
                  <a:lnTo>
                    <a:pt x="4478" y="690"/>
                  </a:lnTo>
                  <a:lnTo>
                    <a:pt x="4162" y="827"/>
                  </a:lnTo>
                  <a:lnTo>
                    <a:pt x="3827" y="959"/>
                  </a:lnTo>
                  <a:lnTo>
                    <a:pt x="3468" y="1091"/>
                  </a:lnTo>
                  <a:lnTo>
                    <a:pt x="3091" y="1223"/>
                  </a:lnTo>
                  <a:lnTo>
                    <a:pt x="2697" y="1355"/>
                  </a:lnTo>
                  <a:lnTo>
                    <a:pt x="2284" y="1481"/>
                  </a:lnTo>
                  <a:lnTo>
                    <a:pt x="1860" y="1601"/>
                  </a:lnTo>
                  <a:lnTo>
                    <a:pt x="1417" y="1721"/>
                  </a:lnTo>
                  <a:lnTo>
                    <a:pt x="957" y="1834"/>
                  </a:lnTo>
                  <a:lnTo>
                    <a:pt x="484" y="1948"/>
                  </a:lnTo>
                  <a:lnTo>
                    <a:pt x="0" y="2056"/>
                  </a:lnTo>
                  <a:lnTo>
                    <a:pt x="0" y="2098"/>
                  </a:lnTo>
                  <a:lnTo>
                    <a:pt x="478" y="1990"/>
                  </a:lnTo>
                  <a:lnTo>
                    <a:pt x="951" y="1882"/>
                  </a:lnTo>
                  <a:lnTo>
                    <a:pt x="1405" y="1763"/>
                  </a:lnTo>
                  <a:lnTo>
                    <a:pt x="1842" y="1649"/>
                  </a:lnTo>
                  <a:lnTo>
                    <a:pt x="2266" y="1523"/>
                  </a:lnTo>
                  <a:lnTo>
                    <a:pt x="2679" y="1397"/>
                  </a:lnTo>
                  <a:lnTo>
                    <a:pt x="3067" y="1271"/>
                  </a:lnTo>
                  <a:lnTo>
                    <a:pt x="3444" y="1139"/>
                  </a:lnTo>
                  <a:lnTo>
                    <a:pt x="3803" y="1007"/>
                  </a:lnTo>
                  <a:lnTo>
                    <a:pt x="4138" y="875"/>
                  </a:lnTo>
                  <a:lnTo>
                    <a:pt x="4460" y="737"/>
                  </a:lnTo>
                  <a:lnTo>
                    <a:pt x="4759" y="600"/>
                  </a:lnTo>
                  <a:lnTo>
                    <a:pt x="5040" y="462"/>
                  </a:lnTo>
                  <a:lnTo>
                    <a:pt x="5292" y="324"/>
                  </a:lnTo>
                  <a:lnTo>
                    <a:pt x="5531" y="186"/>
                  </a:lnTo>
                  <a:lnTo>
                    <a:pt x="5740" y="48"/>
                  </a:lnTo>
                  <a:lnTo>
                    <a:pt x="574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>
                <a:solidFill>
                  <a:srgbClr val="FFFFFF"/>
                </a:solidFill>
              </a:endParaRPr>
            </a:p>
          </p:txBody>
        </p:sp>
        <p:sp>
          <p:nvSpPr>
            <p:cNvPr id="1037" name="Freeform 8"/>
            <p:cNvSpPr>
              <a:spLocks/>
            </p:cNvSpPr>
            <p:nvPr/>
          </p:nvSpPr>
          <p:spPr bwMode="hidden">
            <a:xfrm>
              <a:off x="0" y="102"/>
              <a:ext cx="1961" cy="1265"/>
            </a:xfrm>
            <a:custGeom>
              <a:avLst/>
              <a:gdLst>
                <a:gd name="T0" fmla="*/ 1985 w 1955"/>
                <a:gd name="T1" fmla="*/ 485 h 1265"/>
                <a:gd name="T2" fmla="*/ 1931 w 1955"/>
                <a:gd name="T3" fmla="*/ 390 h 1265"/>
                <a:gd name="T4" fmla="*/ 1795 w 1955"/>
                <a:gd name="T5" fmla="*/ 306 h 1265"/>
                <a:gd name="T6" fmla="*/ 1604 w 1955"/>
                <a:gd name="T7" fmla="*/ 228 h 1265"/>
                <a:gd name="T8" fmla="*/ 1347 w 1955"/>
                <a:gd name="T9" fmla="*/ 162 h 1265"/>
                <a:gd name="T10" fmla="*/ 1025 w 1955"/>
                <a:gd name="T11" fmla="*/ 102 h 1265"/>
                <a:gd name="T12" fmla="*/ 656 w 1955"/>
                <a:gd name="T13" fmla="*/ 54 h 1265"/>
                <a:gd name="T14" fmla="*/ 232 w 1955"/>
                <a:gd name="T15" fmla="*/ 18 h 1265"/>
                <a:gd name="T16" fmla="*/ 0 w 1955"/>
                <a:gd name="T17" fmla="*/ 12 h 1265"/>
                <a:gd name="T18" fmla="*/ 436 w 1955"/>
                <a:gd name="T19" fmla="*/ 48 h 1265"/>
                <a:gd name="T20" fmla="*/ 827 w 1955"/>
                <a:gd name="T21" fmla="*/ 90 h 1265"/>
                <a:gd name="T22" fmla="*/ 1168 w 1955"/>
                <a:gd name="T23" fmla="*/ 144 h 1265"/>
                <a:gd name="T24" fmla="*/ 1443 w 1955"/>
                <a:gd name="T25" fmla="*/ 204 h 1265"/>
                <a:gd name="T26" fmla="*/ 1663 w 1955"/>
                <a:gd name="T27" fmla="*/ 276 h 1265"/>
                <a:gd name="T28" fmla="*/ 1824 w 1955"/>
                <a:gd name="T29" fmla="*/ 360 h 1265"/>
                <a:gd name="T30" fmla="*/ 1913 w 1955"/>
                <a:gd name="T31" fmla="*/ 443 h 1265"/>
                <a:gd name="T32" fmla="*/ 1931 w 1955"/>
                <a:gd name="T33" fmla="*/ 539 h 1265"/>
                <a:gd name="T34" fmla="*/ 1884 w 1955"/>
                <a:gd name="T35" fmla="*/ 629 h 1265"/>
                <a:gd name="T36" fmla="*/ 1771 w 1955"/>
                <a:gd name="T37" fmla="*/ 719 h 1265"/>
                <a:gd name="T38" fmla="*/ 1604 w 1955"/>
                <a:gd name="T39" fmla="*/ 809 h 1265"/>
                <a:gd name="T40" fmla="*/ 1377 w 1955"/>
                <a:gd name="T41" fmla="*/ 899 h 1265"/>
                <a:gd name="T42" fmla="*/ 1103 w 1955"/>
                <a:gd name="T43" fmla="*/ 989 h 1265"/>
                <a:gd name="T44" fmla="*/ 775 w 1955"/>
                <a:gd name="T45" fmla="*/ 1073 h 1265"/>
                <a:gd name="T46" fmla="*/ 412 w 1955"/>
                <a:gd name="T47" fmla="*/ 1157 h 1265"/>
                <a:gd name="T48" fmla="*/ 0 w 1955"/>
                <a:gd name="T49" fmla="*/ 1241 h 1265"/>
                <a:gd name="T50" fmla="*/ 220 w 1955"/>
                <a:gd name="T51" fmla="*/ 1223 h 1265"/>
                <a:gd name="T52" fmla="*/ 620 w 1955"/>
                <a:gd name="T53" fmla="*/ 1139 h 1265"/>
                <a:gd name="T54" fmla="*/ 972 w 1955"/>
                <a:gd name="T55" fmla="*/ 1049 h 1265"/>
                <a:gd name="T56" fmla="*/ 1282 w 1955"/>
                <a:gd name="T57" fmla="*/ 959 h 1265"/>
                <a:gd name="T58" fmla="*/ 1538 w 1955"/>
                <a:gd name="T59" fmla="*/ 863 h 1265"/>
                <a:gd name="T60" fmla="*/ 1741 w 1955"/>
                <a:gd name="T61" fmla="*/ 767 h 1265"/>
                <a:gd name="T62" fmla="*/ 1890 w 1955"/>
                <a:gd name="T63" fmla="*/ 677 h 1265"/>
                <a:gd name="T64" fmla="*/ 1967 w 1955"/>
                <a:gd name="T65" fmla="*/ 581 h 1265"/>
                <a:gd name="T66" fmla="*/ 1985 w 1955"/>
                <a:gd name="T67" fmla="*/ 533 h 1265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955" h="1265">
                  <a:moveTo>
                    <a:pt x="1955" y="533"/>
                  </a:moveTo>
                  <a:lnTo>
                    <a:pt x="1955" y="485"/>
                  </a:lnTo>
                  <a:lnTo>
                    <a:pt x="1937" y="438"/>
                  </a:lnTo>
                  <a:lnTo>
                    <a:pt x="1901" y="390"/>
                  </a:lnTo>
                  <a:lnTo>
                    <a:pt x="1842" y="348"/>
                  </a:lnTo>
                  <a:lnTo>
                    <a:pt x="1770" y="306"/>
                  </a:lnTo>
                  <a:lnTo>
                    <a:pt x="1686" y="270"/>
                  </a:lnTo>
                  <a:lnTo>
                    <a:pt x="1579" y="228"/>
                  </a:lnTo>
                  <a:lnTo>
                    <a:pt x="1459" y="198"/>
                  </a:lnTo>
                  <a:lnTo>
                    <a:pt x="1327" y="162"/>
                  </a:lnTo>
                  <a:lnTo>
                    <a:pt x="1178" y="132"/>
                  </a:lnTo>
                  <a:lnTo>
                    <a:pt x="1010" y="102"/>
                  </a:lnTo>
                  <a:lnTo>
                    <a:pt x="837" y="78"/>
                  </a:lnTo>
                  <a:lnTo>
                    <a:pt x="646" y="54"/>
                  </a:lnTo>
                  <a:lnTo>
                    <a:pt x="442" y="36"/>
                  </a:lnTo>
                  <a:lnTo>
                    <a:pt x="227" y="18"/>
                  </a:lnTo>
                  <a:lnTo>
                    <a:pt x="0" y="0"/>
                  </a:lnTo>
                  <a:lnTo>
                    <a:pt x="0" y="12"/>
                  </a:lnTo>
                  <a:lnTo>
                    <a:pt x="221" y="30"/>
                  </a:lnTo>
                  <a:lnTo>
                    <a:pt x="431" y="48"/>
                  </a:lnTo>
                  <a:lnTo>
                    <a:pt x="628" y="66"/>
                  </a:lnTo>
                  <a:lnTo>
                    <a:pt x="813" y="90"/>
                  </a:lnTo>
                  <a:lnTo>
                    <a:pt x="987" y="114"/>
                  </a:lnTo>
                  <a:lnTo>
                    <a:pt x="1148" y="144"/>
                  </a:lnTo>
                  <a:lnTo>
                    <a:pt x="1292" y="174"/>
                  </a:lnTo>
                  <a:lnTo>
                    <a:pt x="1423" y="204"/>
                  </a:lnTo>
                  <a:lnTo>
                    <a:pt x="1537" y="240"/>
                  </a:lnTo>
                  <a:lnTo>
                    <a:pt x="1638" y="276"/>
                  </a:lnTo>
                  <a:lnTo>
                    <a:pt x="1728" y="318"/>
                  </a:lnTo>
                  <a:lnTo>
                    <a:pt x="1794" y="360"/>
                  </a:lnTo>
                  <a:lnTo>
                    <a:pt x="1848" y="402"/>
                  </a:lnTo>
                  <a:lnTo>
                    <a:pt x="1883" y="443"/>
                  </a:lnTo>
                  <a:lnTo>
                    <a:pt x="1901" y="491"/>
                  </a:lnTo>
                  <a:lnTo>
                    <a:pt x="1901" y="539"/>
                  </a:lnTo>
                  <a:lnTo>
                    <a:pt x="1883" y="587"/>
                  </a:lnTo>
                  <a:lnTo>
                    <a:pt x="1854" y="629"/>
                  </a:lnTo>
                  <a:lnTo>
                    <a:pt x="1806" y="677"/>
                  </a:lnTo>
                  <a:lnTo>
                    <a:pt x="1746" y="719"/>
                  </a:lnTo>
                  <a:lnTo>
                    <a:pt x="1668" y="767"/>
                  </a:lnTo>
                  <a:lnTo>
                    <a:pt x="1579" y="809"/>
                  </a:lnTo>
                  <a:lnTo>
                    <a:pt x="1471" y="857"/>
                  </a:lnTo>
                  <a:lnTo>
                    <a:pt x="1357" y="899"/>
                  </a:lnTo>
                  <a:lnTo>
                    <a:pt x="1226" y="941"/>
                  </a:lnTo>
                  <a:lnTo>
                    <a:pt x="1088" y="989"/>
                  </a:lnTo>
                  <a:lnTo>
                    <a:pt x="933" y="1031"/>
                  </a:lnTo>
                  <a:lnTo>
                    <a:pt x="765" y="1073"/>
                  </a:lnTo>
                  <a:lnTo>
                    <a:pt x="592" y="1115"/>
                  </a:lnTo>
                  <a:lnTo>
                    <a:pt x="407" y="1157"/>
                  </a:lnTo>
                  <a:lnTo>
                    <a:pt x="209" y="1199"/>
                  </a:lnTo>
                  <a:lnTo>
                    <a:pt x="0" y="1241"/>
                  </a:lnTo>
                  <a:lnTo>
                    <a:pt x="0" y="1265"/>
                  </a:lnTo>
                  <a:lnTo>
                    <a:pt x="215" y="1223"/>
                  </a:lnTo>
                  <a:lnTo>
                    <a:pt x="413" y="1181"/>
                  </a:lnTo>
                  <a:lnTo>
                    <a:pt x="610" y="1139"/>
                  </a:lnTo>
                  <a:lnTo>
                    <a:pt x="789" y="1091"/>
                  </a:lnTo>
                  <a:lnTo>
                    <a:pt x="957" y="1049"/>
                  </a:lnTo>
                  <a:lnTo>
                    <a:pt x="1118" y="1001"/>
                  </a:lnTo>
                  <a:lnTo>
                    <a:pt x="1262" y="959"/>
                  </a:lnTo>
                  <a:lnTo>
                    <a:pt x="1393" y="911"/>
                  </a:lnTo>
                  <a:lnTo>
                    <a:pt x="1513" y="863"/>
                  </a:lnTo>
                  <a:lnTo>
                    <a:pt x="1620" y="815"/>
                  </a:lnTo>
                  <a:lnTo>
                    <a:pt x="1716" y="767"/>
                  </a:lnTo>
                  <a:lnTo>
                    <a:pt x="1794" y="725"/>
                  </a:lnTo>
                  <a:lnTo>
                    <a:pt x="1860" y="677"/>
                  </a:lnTo>
                  <a:lnTo>
                    <a:pt x="1907" y="629"/>
                  </a:lnTo>
                  <a:lnTo>
                    <a:pt x="1937" y="581"/>
                  </a:lnTo>
                  <a:lnTo>
                    <a:pt x="1955" y="533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>
                <a:solidFill>
                  <a:srgbClr val="FFFFFF"/>
                </a:solidFill>
              </a:endParaRPr>
            </a:p>
          </p:txBody>
        </p:sp>
        <p:sp>
          <p:nvSpPr>
            <p:cNvPr id="1038" name="Freeform 9"/>
            <p:cNvSpPr>
              <a:spLocks/>
            </p:cNvSpPr>
            <p:nvPr/>
          </p:nvSpPr>
          <p:spPr bwMode="hidden">
            <a:xfrm>
              <a:off x="0" y="0"/>
              <a:ext cx="4709" cy="2901"/>
            </a:xfrm>
            <a:custGeom>
              <a:avLst/>
              <a:gdLst>
                <a:gd name="T0" fmla="*/ 4769 w 4694"/>
                <a:gd name="T1" fmla="*/ 797 h 2901"/>
                <a:gd name="T2" fmla="*/ 4739 w 4694"/>
                <a:gd name="T3" fmla="*/ 665 h 2901"/>
                <a:gd name="T4" fmla="*/ 4661 w 4694"/>
                <a:gd name="T5" fmla="*/ 540 h 2901"/>
                <a:gd name="T6" fmla="*/ 4536 w 4694"/>
                <a:gd name="T7" fmla="*/ 426 h 2901"/>
                <a:gd name="T8" fmla="*/ 4369 w 4694"/>
                <a:gd name="T9" fmla="*/ 312 h 2901"/>
                <a:gd name="T10" fmla="*/ 4149 w 4694"/>
                <a:gd name="T11" fmla="*/ 216 h 2901"/>
                <a:gd name="T12" fmla="*/ 3893 w 4694"/>
                <a:gd name="T13" fmla="*/ 120 h 2901"/>
                <a:gd name="T14" fmla="*/ 3595 w 4694"/>
                <a:gd name="T15" fmla="*/ 36 h 2901"/>
                <a:gd name="T16" fmla="*/ 3255 w 4694"/>
                <a:gd name="T17" fmla="*/ 0 h 2901"/>
                <a:gd name="T18" fmla="*/ 3595 w 4694"/>
                <a:gd name="T19" fmla="*/ 78 h 2901"/>
                <a:gd name="T20" fmla="*/ 3893 w 4694"/>
                <a:gd name="T21" fmla="*/ 162 h 2901"/>
                <a:gd name="T22" fmla="*/ 4149 w 4694"/>
                <a:gd name="T23" fmla="*/ 258 h 2901"/>
                <a:gd name="T24" fmla="*/ 4357 w 4694"/>
                <a:gd name="T25" fmla="*/ 366 h 2901"/>
                <a:gd name="T26" fmla="*/ 4513 w 4694"/>
                <a:gd name="T27" fmla="*/ 480 h 2901"/>
                <a:gd name="T28" fmla="*/ 4625 w 4694"/>
                <a:gd name="T29" fmla="*/ 605 h 2901"/>
                <a:gd name="T30" fmla="*/ 4685 w 4694"/>
                <a:gd name="T31" fmla="*/ 737 h 2901"/>
                <a:gd name="T32" fmla="*/ 4685 w 4694"/>
                <a:gd name="T33" fmla="*/ 875 h 2901"/>
                <a:gd name="T34" fmla="*/ 4643 w 4694"/>
                <a:gd name="T35" fmla="*/ 1001 h 2901"/>
                <a:gd name="T36" fmla="*/ 4561 w 4694"/>
                <a:gd name="T37" fmla="*/ 1127 h 2901"/>
                <a:gd name="T38" fmla="*/ 4441 w 4694"/>
                <a:gd name="T39" fmla="*/ 1259 h 2901"/>
                <a:gd name="T40" fmla="*/ 4284 w 4694"/>
                <a:gd name="T41" fmla="*/ 1385 h 2901"/>
                <a:gd name="T42" fmla="*/ 4089 w 4694"/>
                <a:gd name="T43" fmla="*/ 1517 h 2901"/>
                <a:gd name="T44" fmla="*/ 3863 w 4694"/>
                <a:gd name="T45" fmla="*/ 1648 h 2901"/>
                <a:gd name="T46" fmla="*/ 3601 w 4694"/>
                <a:gd name="T47" fmla="*/ 1774 h 2901"/>
                <a:gd name="T48" fmla="*/ 3311 w 4694"/>
                <a:gd name="T49" fmla="*/ 1906 h 2901"/>
                <a:gd name="T50" fmla="*/ 2988 w 4694"/>
                <a:gd name="T51" fmla="*/ 2032 h 2901"/>
                <a:gd name="T52" fmla="*/ 2635 w 4694"/>
                <a:gd name="T53" fmla="*/ 2164 h 2901"/>
                <a:gd name="T54" fmla="*/ 2259 w 4694"/>
                <a:gd name="T55" fmla="*/ 2284 h 2901"/>
                <a:gd name="T56" fmla="*/ 1854 w 4694"/>
                <a:gd name="T57" fmla="*/ 2410 h 2901"/>
                <a:gd name="T58" fmla="*/ 1421 w 4694"/>
                <a:gd name="T59" fmla="*/ 2530 h 2901"/>
                <a:gd name="T60" fmla="*/ 494 w 4694"/>
                <a:gd name="T61" fmla="*/ 2757 h 2901"/>
                <a:gd name="T62" fmla="*/ 0 w 4694"/>
                <a:gd name="T63" fmla="*/ 2901 h 2901"/>
                <a:gd name="T64" fmla="*/ 984 w 4694"/>
                <a:gd name="T65" fmla="*/ 2674 h 2901"/>
                <a:gd name="T66" fmla="*/ 1663 w 4694"/>
                <a:gd name="T67" fmla="*/ 2494 h 2901"/>
                <a:gd name="T68" fmla="*/ 2092 w 4694"/>
                <a:gd name="T69" fmla="*/ 2374 h 2901"/>
                <a:gd name="T70" fmla="*/ 2491 w 4694"/>
                <a:gd name="T71" fmla="*/ 2248 h 2901"/>
                <a:gd name="T72" fmla="*/ 2861 w 4694"/>
                <a:gd name="T73" fmla="*/ 2116 h 2901"/>
                <a:gd name="T74" fmla="*/ 3201 w 4694"/>
                <a:gd name="T75" fmla="*/ 1984 h 2901"/>
                <a:gd name="T76" fmla="*/ 3517 w 4694"/>
                <a:gd name="T77" fmla="*/ 1858 h 2901"/>
                <a:gd name="T78" fmla="*/ 3797 w 4694"/>
                <a:gd name="T79" fmla="*/ 1720 h 2901"/>
                <a:gd name="T80" fmla="*/ 4047 w 4694"/>
                <a:gd name="T81" fmla="*/ 1589 h 2901"/>
                <a:gd name="T82" fmla="*/ 4258 w 4694"/>
                <a:gd name="T83" fmla="*/ 1457 h 2901"/>
                <a:gd name="T84" fmla="*/ 4441 w 4694"/>
                <a:gd name="T85" fmla="*/ 1325 h 2901"/>
                <a:gd name="T86" fmla="*/ 4580 w 4694"/>
                <a:gd name="T87" fmla="*/ 1193 h 2901"/>
                <a:gd name="T88" fmla="*/ 4685 w 4694"/>
                <a:gd name="T89" fmla="*/ 1061 h 2901"/>
                <a:gd name="T90" fmla="*/ 4745 w 4694"/>
                <a:gd name="T91" fmla="*/ 935 h 2901"/>
                <a:gd name="T92" fmla="*/ 4763 w 4694"/>
                <a:gd name="T93" fmla="*/ 869 h 2901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4694" h="2901">
                  <a:moveTo>
                    <a:pt x="4688" y="869"/>
                  </a:moveTo>
                  <a:lnTo>
                    <a:pt x="4694" y="797"/>
                  </a:lnTo>
                  <a:lnTo>
                    <a:pt x="4688" y="731"/>
                  </a:lnTo>
                  <a:lnTo>
                    <a:pt x="4664" y="665"/>
                  </a:lnTo>
                  <a:lnTo>
                    <a:pt x="4634" y="599"/>
                  </a:lnTo>
                  <a:lnTo>
                    <a:pt x="4586" y="540"/>
                  </a:lnTo>
                  <a:lnTo>
                    <a:pt x="4532" y="480"/>
                  </a:lnTo>
                  <a:lnTo>
                    <a:pt x="4466" y="426"/>
                  </a:lnTo>
                  <a:lnTo>
                    <a:pt x="4389" y="366"/>
                  </a:lnTo>
                  <a:lnTo>
                    <a:pt x="4299" y="312"/>
                  </a:lnTo>
                  <a:lnTo>
                    <a:pt x="4197" y="264"/>
                  </a:lnTo>
                  <a:lnTo>
                    <a:pt x="4084" y="216"/>
                  </a:lnTo>
                  <a:lnTo>
                    <a:pt x="3964" y="168"/>
                  </a:lnTo>
                  <a:lnTo>
                    <a:pt x="3833" y="120"/>
                  </a:lnTo>
                  <a:lnTo>
                    <a:pt x="3689" y="78"/>
                  </a:lnTo>
                  <a:lnTo>
                    <a:pt x="3540" y="36"/>
                  </a:lnTo>
                  <a:lnTo>
                    <a:pt x="3378" y="0"/>
                  </a:lnTo>
                  <a:lnTo>
                    <a:pt x="3205" y="0"/>
                  </a:lnTo>
                  <a:lnTo>
                    <a:pt x="3378" y="36"/>
                  </a:lnTo>
                  <a:lnTo>
                    <a:pt x="3540" y="78"/>
                  </a:lnTo>
                  <a:lnTo>
                    <a:pt x="3689" y="120"/>
                  </a:lnTo>
                  <a:lnTo>
                    <a:pt x="3833" y="162"/>
                  </a:lnTo>
                  <a:lnTo>
                    <a:pt x="3964" y="210"/>
                  </a:lnTo>
                  <a:lnTo>
                    <a:pt x="4084" y="258"/>
                  </a:lnTo>
                  <a:lnTo>
                    <a:pt x="4191" y="312"/>
                  </a:lnTo>
                  <a:lnTo>
                    <a:pt x="4287" y="366"/>
                  </a:lnTo>
                  <a:lnTo>
                    <a:pt x="4371" y="420"/>
                  </a:lnTo>
                  <a:lnTo>
                    <a:pt x="4443" y="480"/>
                  </a:lnTo>
                  <a:lnTo>
                    <a:pt x="4502" y="540"/>
                  </a:lnTo>
                  <a:lnTo>
                    <a:pt x="4550" y="605"/>
                  </a:lnTo>
                  <a:lnTo>
                    <a:pt x="4586" y="671"/>
                  </a:lnTo>
                  <a:lnTo>
                    <a:pt x="4610" y="737"/>
                  </a:lnTo>
                  <a:lnTo>
                    <a:pt x="4616" y="803"/>
                  </a:lnTo>
                  <a:lnTo>
                    <a:pt x="4610" y="875"/>
                  </a:lnTo>
                  <a:lnTo>
                    <a:pt x="4592" y="935"/>
                  </a:lnTo>
                  <a:lnTo>
                    <a:pt x="4568" y="1001"/>
                  </a:lnTo>
                  <a:lnTo>
                    <a:pt x="4532" y="1067"/>
                  </a:lnTo>
                  <a:lnTo>
                    <a:pt x="4490" y="1127"/>
                  </a:lnTo>
                  <a:lnTo>
                    <a:pt x="4437" y="1193"/>
                  </a:lnTo>
                  <a:lnTo>
                    <a:pt x="4371" y="1259"/>
                  </a:lnTo>
                  <a:lnTo>
                    <a:pt x="4299" y="1325"/>
                  </a:lnTo>
                  <a:lnTo>
                    <a:pt x="4215" y="1385"/>
                  </a:lnTo>
                  <a:lnTo>
                    <a:pt x="4126" y="1451"/>
                  </a:lnTo>
                  <a:lnTo>
                    <a:pt x="4024" y="1517"/>
                  </a:lnTo>
                  <a:lnTo>
                    <a:pt x="3916" y="1583"/>
                  </a:lnTo>
                  <a:lnTo>
                    <a:pt x="3803" y="1648"/>
                  </a:lnTo>
                  <a:lnTo>
                    <a:pt x="3677" y="1714"/>
                  </a:lnTo>
                  <a:lnTo>
                    <a:pt x="3546" y="1774"/>
                  </a:lnTo>
                  <a:lnTo>
                    <a:pt x="3408" y="1840"/>
                  </a:lnTo>
                  <a:lnTo>
                    <a:pt x="3259" y="1906"/>
                  </a:lnTo>
                  <a:lnTo>
                    <a:pt x="3103" y="1972"/>
                  </a:lnTo>
                  <a:lnTo>
                    <a:pt x="2942" y="2032"/>
                  </a:lnTo>
                  <a:lnTo>
                    <a:pt x="2768" y="2098"/>
                  </a:lnTo>
                  <a:lnTo>
                    <a:pt x="2595" y="2164"/>
                  </a:lnTo>
                  <a:lnTo>
                    <a:pt x="2410" y="2224"/>
                  </a:lnTo>
                  <a:lnTo>
                    <a:pt x="2224" y="2284"/>
                  </a:lnTo>
                  <a:lnTo>
                    <a:pt x="2027" y="2350"/>
                  </a:lnTo>
                  <a:lnTo>
                    <a:pt x="1824" y="2410"/>
                  </a:lnTo>
                  <a:lnTo>
                    <a:pt x="1614" y="2470"/>
                  </a:lnTo>
                  <a:lnTo>
                    <a:pt x="1399" y="2530"/>
                  </a:lnTo>
                  <a:lnTo>
                    <a:pt x="957" y="2644"/>
                  </a:lnTo>
                  <a:lnTo>
                    <a:pt x="484" y="2757"/>
                  </a:lnTo>
                  <a:lnTo>
                    <a:pt x="0" y="2865"/>
                  </a:lnTo>
                  <a:lnTo>
                    <a:pt x="0" y="2901"/>
                  </a:lnTo>
                  <a:lnTo>
                    <a:pt x="496" y="2787"/>
                  </a:lnTo>
                  <a:lnTo>
                    <a:pt x="969" y="2674"/>
                  </a:lnTo>
                  <a:lnTo>
                    <a:pt x="1423" y="2554"/>
                  </a:lnTo>
                  <a:lnTo>
                    <a:pt x="1638" y="2494"/>
                  </a:lnTo>
                  <a:lnTo>
                    <a:pt x="1854" y="2434"/>
                  </a:lnTo>
                  <a:lnTo>
                    <a:pt x="2057" y="2374"/>
                  </a:lnTo>
                  <a:lnTo>
                    <a:pt x="2254" y="2308"/>
                  </a:lnTo>
                  <a:lnTo>
                    <a:pt x="2451" y="2248"/>
                  </a:lnTo>
                  <a:lnTo>
                    <a:pt x="2637" y="2182"/>
                  </a:lnTo>
                  <a:lnTo>
                    <a:pt x="2816" y="2116"/>
                  </a:lnTo>
                  <a:lnTo>
                    <a:pt x="2990" y="2050"/>
                  </a:lnTo>
                  <a:lnTo>
                    <a:pt x="3151" y="1984"/>
                  </a:lnTo>
                  <a:lnTo>
                    <a:pt x="3312" y="1924"/>
                  </a:lnTo>
                  <a:lnTo>
                    <a:pt x="3462" y="1858"/>
                  </a:lnTo>
                  <a:lnTo>
                    <a:pt x="3605" y="1792"/>
                  </a:lnTo>
                  <a:lnTo>
                    <a:pt x="3737" y="1720"/>
                  </a:lnTo>
                  <a:lnTo>
                    <a:pt x="3863" y="1654"/>
                  </a:lnTo>
                  <a:lnTo>
                    <a:pt x="3982" y="1589"/>
                  </a:lnTo>
                  <a:lnTo>
                    <a:pt x="4090" y="1523"/>
                  </a:lnTo>
                  <a:lnTo>
                    <a:pt x="4191" y="1457"/>
                  </a:lnTo>
                  <a:lnTo>
                    <a:pt x="4287" y="1391"/>
                  </a:lnTo>
                  <a:lnTo>
                    <a:pt x="4371" y="1325"/>
                  </a:lnTo>
                  <a:lnTo>
                    <a:pt x="4443" y="1259"/>
                  </a:lnTo>
                  <a:lnTo>
                    <a:pt x="4508" y="1193"/>
                  </a:lnTo>
                  <a:lnTo>
                    <a:pt x="4562" y="1127"/>
                  </a:lnTo>
                  <a:lnTo>
                    <a:pt x="4610" y="1061"/>
                  </a:lnTo>
                  <a:lnTo>
                    <a:pt x="4646" y="995"/>
                  </a:lnTo>
                  <a:lnTo>
                    <a:pt x="4670" y="935"/>
                  </a:lnTo>
                  <a:lnTo>
                    <a:pt x="4688" y="869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>
                <a:solidFill>
                  <a:srgbClr val="FFFFFF"/>
                </a:solidFill>
              </a:endParaRPr>
            </a:p>
          </p:txBody>
        </p:sp>
        <p:sp>
          <p:nvSpPr>
            <p:cNvPr id="1039" name="Freeform 10"/>
            <p:cNvSpPr>
              <a:spLocks/>
            </p:cNvSpPr>
            <p:nvPr/>
          </p:nvSpPr>
          <p:spPr bwMode="hidden">
            <a:xfrm>
              <a:off x="0" y="0"/>
              <a:ext cx="3773" cy="2356"/>
            </a:xfrm>
            <a:custGeom>
              <a:avLst/>
              <a:gdLst>
                <a:gd name="T0" fmla="*/ 3821 w 3761"/>
                <a:gd name="T1" fmla="*/ 719 h 2356"/>
                <a:gd name="T2" fmla="*/ 3791 w 3761"/>
                <a:gd name="T3" fmla="*/ 599 h 2356"/>
                <a:gd name="T4" fmla="*/ 3713 w 3761"/>
                <a:gd name="T5" fmla="*/ 486 h 2356"/>
                <a:gd name="T6" fmla="*/ 3577 w 3761"/>
                <a:gd name="T7" fmla="*/ 378 h 2356"/>
                <a:gd name="T8" fmla="*/ 3403 w 3761"/>
                <a:gd name="T9" fmla="*/ 282 h 2356"/>
                <a:gd name="T10" fmla="*/ 3177 w 3761"/>
                <a:gd name="T11" fmla="*/ 192 h 2356"/>
                <a:gd name="T12" fmla="*/ 2909 w 3761"/>
                <a:gd name="T13" fmla="*/ 108 h 2356"/>
                <a:gd name="T14" fmla="*/ 2599 w 3761"/>
                <a:gd name="T15" fmla="*/ 36 h 2356"/>
                <a:gd name="T16" fmla="*/ 2265 w 3761"/>
                <a:gd name="T17" fmla="*/ 0 h 2356"/>
                <a:gd name="T18" fmla="*/ 2617 w 3761"/>
                <a:gd name="T19" fmla="*/ 72 h 2356"/>
                <a:gd name="T20" fmla="*/ 2921 w 3761"/>
                <a:gd name="T21" fmla="*/ 150 h 2356"/>
                <a:gd name="T22" fmla="*/ 3189 w 3761"/>
                <a:gd name="T23" fmla="*/ 234 h 2356"/>
                <a:gd name="T24" fmla="*/ 3403 w 3761"/>
                <a:gd name="T25" fmla="*/ 330 h 2356"/>
                <a:gd name="T26" fmla="*/ 3571 w 3761"/>
                <a:gd name="T27" fmla="*/ 432 h 2356"/>
                <a:gd name="T28" fmla="*/ 3683 w 3761"/>
                <a:gd name="T29" fmla="*/ 545 h 2356"/>
                <a:gd name="T30" fmla="*/ 3743 w 3761"/>
                <a:gd name="T31" fmla="*/ 665 h 2356"/>
                <a:gd name="T32" fmla="*/ 3749 w 3761"/>
                <a:gd name="T33" fmla="*/ 791 h 2356"/>
                <a:gd name="T34" fmla="*/ 3713 w 3761"/>
                <a:gd name="T35" fmla="*/ 887 h 2356"/>
                <a:gd name="T36" fmla="*/ 3651 w 3761"/>
                <a:gd name="T37" fmla="*/ 989 h 2356"/>
                <a:gd name="T38" fmla="*/ 3553 w 3761"/>
                <a:gd name="T39" fmla="*/ 1091 h 2356"/>
                <a:gd name="T40" fmla="*/ 3427 w 3761"/>
                <a:gd name="T41" fmla="*/ 1187 h 2356"/>
                <a:gd name="T42" fmla="*/ 3273 w 3761"/>
                <a:gd name="T43" fmla="*/ 1289 h 2356"/>
                <a:gd name="T44" fmla="*/ 3093 w 3761"/>
                <a:gd name="T45" fmla="*/ 1391 h 2356"/>
                <a:gd name="T46" fmla="*/ 2879 w 3761"/>
                <a:gd name="T47" fmla="*/ 1493 h 2356"/>
                <a:gd name="T48" fmla="*/ 2647 w 3761"/>
                <a:gd name="T49" fmla="*/ 1589 h 2356"/>
                <a:gd name="T50" fmla="*/ 2110 w 3761"/>
                <a:gd name="T51" fmla="*/ 1786 h 2356"/>
                <a:gd name="T52" fmla="*/ 1484 w 3761"/>
                <a:gd name="T53" fmla="*/ 1972 h 2356"/>
                <a:gd name="T54" fmla="*/ 775 w 3761"/>
                <a:gd name="T55" fmla="*/ 2158 h 2356"/>
                <a:gd name="T56" fmla="*/ 0 w 3761"/>
                <a:gd name="T57" fmla="*/ 2326 h 2356"/>
                <a:gd name="T58" fmla="*/ 406 w 3761"/>
                <a:gd name="T59" fmla="*/ 2272 h 2356"/>
                <a:gd name="T60" fmla="*/ 1162 w 3761"/>
                <a:gd name="T61" fmla="*/ 2092 h 2356"/>
                <a:gd name="T62" fmla="*/ 1842 w 3761"/>
                <a:gd name="T63" fmla="*/ 1900 h 2356"/>
                <a:gd name="T64" fmla="*/ 2432 w 3761"/>
                <a:gd name="T65" fmla="*/ 1702 h 2356"/>
                <a:gd name="T66" fmla="*/ 2692 w 3761"/>
                <a:gd name="T67" fmla="*/ 1607 h 2356"/>
                <a:gd name="T68" fmla="*/ 2927 w 3761"/>
                <a:gd name="T69" fmla="*/ 1505 h 2356"/>
                <a:gd name="T70" fmla="*/ 3141 w 3761"/>
                <a:gd name="T71" fmla="*/ 1403 h 2356"/>
                <a:gd name="T72" fmla="*/ 3330 w 3761"/>
                <a:gd name="T73" fmla="*/ 1301 h 2356"/>
                <a:gd name="T74" fmla="*/ 3487 w 3761"/>
                <a:gd name="T75" fmla="*/ 1193 h 2356"/>
                <a:gd name="T76" fmla="*/ 3613 w 3761"/>
                <a:gd name="T77" fmla="*/ 1091 h 2356"/>
                <a:gd name="T78" fmla="*/ 3713 w 3761"/>
                <a:gd name="T79" fmla="*/ 989 h 2356"/>
                <a:gd name="T80" fmla="*/ 3779 w 3761"/>
                <a:gd name="T81" fmla="*/ 887 h 2356"/>
                <a:gd name="T82" fmla="*/ 3815 w 3761"/>
                <a:gd name="T83" fmla="*/ 785 h 235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3761" h="2356">
                  <a:moveTo>
                    <a:pt x="3755" y="785"/>
                  </a:moveTo>
                  <a:lnTo>
                    <a:pt x="3761" y="719"/>
                  </a:lnTo>
                  <a:lnTo>
                    <a:pt x="3755" y="659"/>
                  </a:lnTo>
                  <a:lnTo>
                    <a:pt x="3731" y="599"/>
                  </a:lnTo>
                  <a:lnTo>
                    <a:pt x="3701" y="545"/>
                  </a:lnTo>
                  <a:lnTo>
                    <a:pt x="3653" y="486"/>
                  </a:lnTo>
                  <a:lnTo>
                    <a:pt x="3593" y="432"/>
                  </a:lnTo>
                  <a:lnTo>
                    <a:pt x="3522" y="378"/>
                  </a:lnTo>
                  <a:lnTo>
                    <a:pt x="3444" y="330"/>
                  </a:lnTo>
                  <a:lnTo>
                    <a:pt x="3348" y="282"/>
                  </a:lnTo>
                  <a:lnTo>
                    <a:pt x="3241" y="234"/>
                  </a:lnTo>
                  <a:lnTo>
                    <a:pt x="3127" y="192"/>
                  </a:lnTo>
                  <a:lnTo>
                    <a:pt x="3002" y="150"/>
                  </a:lnTo>
                  <a:lnTo>
                    <a:pt x="2864" y="108"/>
                  </a:lnTo>
                  <a:lnTo>
                    <a:pt x="2715" y="72"/>
                  </a:lnTo>
                  <a:lnTo>
                    <a:pt x="2559" y="36"/>
                  </a:lnTo>
                  <a:lnTo>
                    <a:pt x="2392" y="0"/>
                  </a:lnTo>
                  <a:lnTo>
                    <a:pt x="2230" y="0"/>
                  </a:lnTo>
                  <a:lnTo>
                    <a:pt x="2410" y="36"/>
                  </a:lnTo>
                  <a:lnTo>
                    <a:pt x="2577" y="72"/>
                  </a:lnTo>
                  <a:lnTo>
                    <a:pt x="2732" y="108"/>
                  </a:lnTo>
                  <a:lnTo>
                    <a:pt x="2876" y="150"/>
                  </a:lnTo>
                  <a:lnTo>
                    <a:pt x="3014" y="192"/>
                  </a:lnTo>
                  <a:lnTo>
                    <a:pt x="3139" y="234"/>
                  </a:lnTo>
                  <a:lnTo>
                    <a:pt x="3253" y="282"/>
                  </a:lnTo>
                  <a:lnTo>
                    <a:pt x="3348" y="330"/>
                  </a:lnTo>
                  <a:lnTo>
                    <a:pt x="3438" y="384"/>
                  </a:lnTo>
                  <a:lnTo>
                    <a:pt x="3516" y="432"/>
                  </a:lnTo>
                  <a:lnTo>
                    <a:pt x="3576" y="492"/>
                  </a:lnTo>
                  <a:lnTo>
                    <a:pt x="3623" y="545"/>
                  </a:lnTo>
                  <a:lnTo>
                    <a:pt x="3665" y="605"/>
                  </a:lnTo>
                  <a:lnTo>
                    <a:pt x="3683" y="665"/>
                  </a:lnTo>
                  <a:lnTo>
                    <a:pt x="3695" y="725"/>
                  </a:lnTo>
                  <a:lnTo>
                    <a:pt x="3689" y="791"/>
                  </a:lnTo>
                  <a:lnTo>
                    <a:pt x="3677" y="839"/>
                  </a:lnTo>
                  <a:lnTo>
                    <a:pt x="3653" y="887"/>
                  </a:lnTo>
                  <a:lnTo>
                    <a:pt x="3629" y="941"/>
                  </a:lnTo>
                  <a:lnTo>
                    <a:pt x="3593" y="989"/>
                  </a:lnTo>
                  <a:lnTo>
                    <a:pt x="3546" y="1037"/>
                  </a:lnTo>
                  <a:lnTo>
                    <a:pt x="3498" y="1091"/>
                  </a:lnTo>
                  <a:lnTo>
                    <a:pt x="3438" y="1139"/>
                  </a:lnTo>
                  <a:lnTo>
                    <a:pt x="3372" y="1187"/>
                  </a:lnTo>
                  <a:lnTo>
                    <a:pt x="3301" y="1241"/>
                  </a:lnTo>
                  <a:lnTo>
                    <a:pt x="3223" y="1289"/>
                  </a:lnTo>
                  <a:lnTo>
                    <a:pt x="3133" y="1343"/>
                  </a:lnTo>
                  <a:lnTo>
                    <a:pt x="3043" y="1391"/>
                  </a:lnTo>
                  <a:lnTo>
                    <a:pt x="2942" y="1439"/>
                  </a:lnTo>
                  <a:lnTo>
                    <a:pt x="2834" y="1493"/>
                  </a:lnTo>
                  <a:lnTo>
                    <a:pt x="2727" y="1541"/>
                  </a:lnTo>
                  <a:lnTo>
                    <a:pt x="2607" y="1589"/>
                  </a:lnTo>
                  <a:lnTo>
                    <a:pt x="2356" y="1690"/>
                  </a:lnTo>
                  <a:lnTo>
                    <a:pt x="2075" y="1786"/>
                  </a:lnTo>
                  <a:lnTo>
                    <a:pt x="1782" y="1882"/>
                  </a:lnTo>
                  <a:lnTo>
                    <a:pt x="1459" y="1972"/>
                  </a:lnTo>
                  <a:lnTo>
                    <a:pt x="1124" y="2068"/>
                  </a:lnTo>
                  <a:lnTo>
                    <a:pt x="765" y="2158"/>
                  </a:lnTo>
                  <a:lnTo>
                    <a:pt x="389" y="2242"/>
                  </a:lnTo>
                  <a:lnTo>
                    <a:pt x="0" y="2326"/>
                  </a:lnTo>
                  <a:lnTo>
                    <a:pt x="0" y="2356"/>
                  </a:lnTo>
                  <a:lnTo>
                    <a:pt x="401" y="2272"/>
                  </a:lnTo>
                  <a:lnTo>
                    <a:pt x="777" y="2182"/>
                  </a:lnTo>
                  <a:lnTo>
                    <a:pt x="1142" y="2092"/>
                  </a:lnTo>
                  <a:lnTo>
                    <a:pt x="1483" y="1996"/>
                  </a:lnTo>
                  <a:lnTo>
                    <a:pt x="1812" y="1900"/>
                  </a:lnTo>
                  <a:lnTo>
                    <a:pt x="2111" y="1804"/>
                  </a:lnTo>
                  <a:lnTo>
                    <a:pt x="2392" y="1702"/>
                  </a:lnTo>
                  <a:lnTo>
                    <a:pt x="2523" y="1654"/>
                  </a:lnTo>
                  <a:lnTo>
                    <a:pt x="2649" y="1607"/>
                  </a:lnTo>
                  <a:lnTo>
                    <a:pt x="2768" y="1553"/>
                  </a:lnTo>
                  <a:lnTo>
                    <a:pt x="2882" y="1505"/>
                  </a:lnTo>
                  <a:lnTo>
                    <a:pt x="2990" y="1451"/>
                  </a:lnTo>
                  <a:lnTo>
                    <a:pt x="3091" y="1403"/>
                  </a:lnTo>
                  <a:lnTo>
                    <a:pt x="3187" y="1349"/>
                  </a:lnTo>
                  <a:lnTo>
                    <a:pt x="3277" y="1301"/>
                  </a:lnTo>
                  <a:lnTo>
                    <a:pt x="3354" y="1247"/>
                  </a:lnTo>
                  <a:lnTo>
                    <a:pt x="3432" y="1193"/>
                  </a:lnTo>
                  <a:lnTo>
                    <a:pt x="3498" y="1145"/>
                  </a:lnTo>
                  <a:lnTo>
                    <a:pt x="3558" y="1091"/>
                  </a:lnTo>
                  <a:lnTo>
                    <a:pt x="3611" y="1043"/>
                  </a:lnTo>
                  <a:lnTo>
                    <a:pt x="3653" y="989"/>
                  </a:lnTo>
                  <a:lnTo>
                    <a:pt x="3689" y="941"/>
                  </a:lnTo>
                  <a:lnTo>
                    <a:pt x="3719" y="887"/>
                  </a:lnTo>
                  <a:lnTo>
                    <a:pt x="3743" y="833"/>
                  </a:lnTo>
                  <a:lnTo>
                    <a:pt x="3755" y="785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>
                <a:solidFill>
                  <a:srgbClr val="FFFFFF"/>
                </a:solidFill>
              </a:endParaRPr>
            </a:p>
          </p:txBody>
        </p:sp>
        <p:sp>
          <p:nvSpPr>
            <p:cNvPr id="1040" name="Freeform 11"/>
            <p:cNvSpPr>
              <a:spLocks/>
            </p:cNvSpPr>
            <p:nvPr/>
          </p:nvSpPr>
          <p:spPr bwMode="hidden">
            <a:xfrm>
              <a:off x="0" y="0"/>
              <a:ext cx="2933" cy="1846"/>
            </a:xfrm>
            <a:custGeom>
              <a:avLst/>
              <a:gdLst>
                <a:gd name="T0" fmla="*/ 2969 w 2924"/>
                <a:gd name="T1" fmla="*/ 647 h 1846"/>
                <a:gd name="T2" fmla="*/ 2921 w 2924"/>
                <a:gd name="T3" fmla="*/ 528 h 1846"/>
                <a:gd name="T4" fmla="*/ 2793 w 2924"/>
                <a:gd name="T5" fmla="*/ 414 h 1846"/>
                <a:gd name="T6" fmla="*/ 2599 w 2924"/>
                <a:gd name="T7" fmla="*/ 318 h 1846"/>
                <a:gd name="T8" fmla="*/ 2337 w 2924"/>
                <a:gd name="T9" fmla="*/ 228 h 1846"/>
                <a:gd name="T10" fmla="*/ 2015 w 2924"/>
                <a:gd name="T11" fmla="*/ 150 h 1846"/>
                <a:gd name="T12" fmla="*/ 1633 w 2924"/>
                <a:gd name="T13" fmla="*/ 78 h 1846"/>
                <a:gd name="T14" fmla="*/ 1198 w 2924"/>
                <a:gd name="T15" fmla="*/ 24 h 1846"/>
                <a:gd name="T16" fmla="*/ 704 w 2924"/>
                <a:gd name="T17" fmla="*/ 0 h 1846"/>
                <a:gd name="T18" fmla="*/ 1210 w 2924"/>
                <a:gd name="T19" fmla="*/ 48 h 1846"/>
                <a:gd name="T20" fmla="*/ 1651 w 2924"/>
                <a:gd name="T21" fmla="*/ 108 h 1846"/>
                <a:gd name="T22" fmla="*/ 2039 w 2924"/>
                <a:gd name="T23" fmla="*/ 180 h 1846"/>
                <a:gd name="T24" fmla="*/ 2361 w 2924"/>
                <a:gd name="T25" fmla="*/ 264 h 1846"/>
                <a:gd name="T26" fmla="*/ 2611 w 2924"/>
                <a:gd name="T27" fmla="*/ 360 h 1846"/>
                <a:gd name="T28" fmla="*/ 2793 w 2924"/>
                <a:gd name="T29" fmla="*/ 468 h 1846"/>
                <a:gd name="T30" fmla="*/ 2891 w 2924"/>
                <a:gd name="T31" fmla="*/ 587 h 1846"/>
                <a:gd name="T32" fmla="*/ 2909 w 2924"/>
                <a:gd name="T33" fmla="*/ 713 h 1846"/>
                <a:gd name="T34" fmla="*/ 2885 w 2924"/>
                <a:gd name="T35" fmla="*/ 785 h 1846"/>
                <a:gd name="T36" fmla="*/ 2837 w 2924"/>
                <a:gd name="T37" fmla="*/ 857 h 1846"/>
                <a:gd name="T38" fmla="*/ 2665 w 2924"/>
                <a:gd name="T39" fmla="*/ 1001 h 1846"/>
                <a:gd name="T40" fmla="*/ 2403 w 2924"/>
                <a:gd name="T41" fmla="*/ 1145 h 1846"/>
                <a:gd name="T42" fmla="*/ 2063 w 2924"/>
                <a:gd name="T43" fmla="*/ 1289 h 1846"/>
                <a:gd name="T44" fmla="*/ 1651 w 2924"/>
                <a:gd name="T45" fmla="*/ 1433 h 1846"/>
                <a:gd name="T46" fmla="*/ 1162 w 2924"/>
                <a:gd name="T47" fmla="*/ 1571 h 1846"/>
                <a:gd name="T48" fmla="*/ 614 w 2924"/>
                <a:gd name="T49" fmla="*/ 1702 h 1846"/>
                <a:gd name="T50" fmla="*/ 0 w 2924"/>
                <a:gd name="T51" fmla="*/ 1828 h 1846"/>
                <a:gd name="T52" fmla="*/ 316 w 2924"/>
                <a:gd name="T53" fmla="*/ 1780 h 1846"/>
                <a:gd name="T54" fmla="*/ 912 w 2924"/>
                <a:gd name="T55" fmla="*/ 1648 h 1846"/>
                <a:gd name="T56" fmla="*/ 1437 w 2924"/>
                <a:gd name="T57" fmla="*/ 1511 h 1846"/>
                <a:gd name="T58" fmla="*/ 1901 w 2924"/>
                <a:gd name="T59" fmla="*/ 1367 h 1846"/>
                <a:gd name="T60" fmla="*/ 2289 w 2924"/>
                <a:gd name="T61" fmla="*/ 1223 h 1846"/>
                <a:gd name="T62" fmla="*/ 2599 w 2924"/>
                <a:gd name="T63" fmla="*/ 1079 h 1846"/>
                <a:gd name="T64" fmla="*/ 2819 w 2924"/>
                <a:gd name="T65" fmla="*/ 929 h 1846"/>
                <a:gd name="T66" fmla="*/ 2921 w 2924"/>
                <a:gd name="T67" fmla="*/ 815 h 1846"/>
                <a:gd name="T68" fmla="*/ 2957 w 2924"/>
                <a:gd name="T69" fmla="*/ 743 h 1846"/>
                <a:gd name="T70" fmla="*/ 2969 w 2924"/>
                <a:gd name="T71" fmla="*/ 707 h 184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2924" h="1846">
                  <a:moveTo>
                    <a:pt x="2924" y="707"/>
                  </a:moveTo>
                  <a:lnTo>
                    <a:pt x="2924" y="647"/>
                  </a:lnTo>
                  <a:lnTo>
                    <a:pt x="2912" y="581"/>
                  </a:lnTo>
                  <a:lnTo>
                    <a:pt x="2876" y="528"/>
                  </a:lnTo>
                  <a:lnTo>
                    <a:pt x="2822" y="468"/>
                  </a:lnTo>
                  <a:lnTo>
                    <a:pt x="2750" y="414"/>
                  </a:lnTo>
                  <a:lnTo>
                    <a:pt x="2667" y="366"/>
                  </a:lnTo>
                  <a:lnTo>
                    <a:pt x="2559" y="318"/>
                  </a:lnTo>
                  <a:lnTo>
                    <a:pt x="2440" y="270"/>
                  </a:lnTo>
                  <a:lnTo>
                    <a:pt x="2302" y="228"/>
                  </a:lnTo>
                  <a:lnTo>
                    <a:pt x="2153" y="186"/>
                  </a:lnTo>
                  <a:lnTo>
                    <a:pt x="1985" y="150"/>
                  </a:lnTo>
                  <a:lnTo>
                    <a:pt x="1806" y="114"/>
                  </a:lnTo>
                  <a:lnTo>
                    <a:pt x="1608" y="78"/>
                  </a:lnTo>
                  <a:lnTo>
                    <a:pt x="1399" y="54"/>
                  </a:lnTo>
                  <a:lnTo>
                    <a:pt x="1178" y="24"/>
                  </a:lnTo>
                  <a:lnTo>
                    <a:pt x="945" y="0"/>
                  </a:lnTo>
                  <a:lnTo>
                    <a:pt x="694" y="0"/>
                  </a:lnTo>
                  <a:lnTo>
                    <a:pt x="945" y="24"/>
                  </a:lnTo>
                  <a:lnTo>
                    <a:pt x="1190" y="48"/>
                  </a:lnTo>
                  <a:lnTo>
                    <a:pt x="1417" y="78"/>
                  </a:lnTo>
                  <a:lnTo>
                    <a:pt x="1626" y="108"/>
                  </a:lnTo>
                  <a:lnTo>
                    <a:pt x="1824" y="144"/>
                  </a:lnTo>
                  <a:lnTo>
                    <a:pt x="2009" y="180"/>
                  </a:lnTo>
                  <a:lnTo>
                    <a:pt x="2176" y="222"/>
                  </a:lnTo>
                  <a:lnTo>
                    <a:pt x="2326" y="264"/>
                  </a:lnTo>
                  <a:lnTo>
                    <a:pt x="2457" y="312"/>
                  </a:lnTo>
                  <a:lnTo>
                    <a:pt x="2571" y="360"/>
                  </a:lnTo>
                  <a:lnTo>
                    <a:pt x="2667" y="414"/>
                  </a:lnTo>
                  <a:lnTo>
                    <a:pt x="2750" y="468"/>
                  </a:lnTo>
                  <a:lnTo>
                    <a:pt x="2804" y="528"/>
                  </a:lnTo>
                  <a:lnTo>
                    <a:pt x="2846" y="587"/>
                  </a:lnTo>
                  <a:lnTo>
                    <a:pt x="2864" y="647"/>
                  </a:lnTo>
                  <a:lnTo>
                    <a:pt x="2864" y="713"/>
                  </a:lnTo>
                  <a:lnTo>
                    <a:pt x="2852" y="749"/>
                  </a:lnTo>
                  <a:lnTo>
                    <a:pt x="2840" y="785"/>
                  </a:lnTo>
                  <a:lnTo>
                    <a:pt x="2816" y="821"/>
                  </a:lnTo>
                  <a:lnTo>
                    <a:pt x="2792" y="857"/>
                  </a:lnTo>
                  <a:lnTo>
                    <a:pt x="2721" y="929"/>
                  </a:lnTo>
                  <a:lnTo>
                    <a:pt x="2625" y="1001"/>
                  </a:lnTo>
                  <a:lnTo>
                    <a:pt x="2505" y="1073"/>
                  </a:lnTo>
                  <a:lnTo>
                    <a:pt x="2368" y="1145"/>
                  </a:lnTo>
                  <a:lnTo>
                    <a:pt x="2212" y="1217"/>
                  </a:lnTo>
                  <a:lnTo>
                    <a:pt x="2033" y="1289"/>
                  </a:lnTo>
                  <a:lnTo>
                    <a:pt x="1842" y="1361"/>
                  </a:lnTo>
                  <a:lnTo>
                    <a:pt x="1626" y="1433"/>
                  </a:lnTo>
                  <a:lnTo>
                    <a:pt x="1393" y="1499"/>
                  </a:lnTo>
                  <a:lnTo>
                    <a:pt x="1142" y="1571"/>
                  </a:lnTo>
                  <a:lnTo>
                    <a:pt x="879" y="1636"/>
                  </a:lnTo>
                  <a:lnTo>
                    <a:pt x="604" y="1702"/>
                  </a:lnTo>
                  <a:lnTo>
                    <a:pt x="305" y="1768"/>
                  </a:lnTo>
                  <a:lnTo>
                    <a:pt x="0" y="1828"/>
                  </a:lnTo>
                  <a:lnTo>
                    <a:pt x="0" y="1846"/>
                  </a:lnTo>
                  <a:lnTo>
                    <a:pt x="311" y="1780"/>
                  </a:lnTo>
                  <a:lnTo>
                    <a:pt x="610" y="1714"/>
                  </a:lnTo>
                  <a:lnTo>
                    <a:pt x="897" y="1648"/>
                  </a:lnTo>
                  <a:lnTo>
                    <a:pt x="1166" y="1583"/>
                  </a:lnTo>
                  <a:lnTo>
                    <a:pt x="1417" y="1511"/>
                  </a:lnTo>
                  <a:lnTo>
                    <a:pt x="1656" y="1439"/>
                  </a:lnTo>
                  <a:lnTo>
                    <a:pt x="1871" y="1367"/>
                  </a:lnTo>
                  <a:lnTo>
                    <a:pt x="2075" y="1295"/>
                  </a:lnTo>
                  <a:lnTo>
                    <a:pt x="2254" y="1223"/>
                  </a:lnTo>
                  <a:lnTo>
                    <a:pt x="2416" y="1151"/>
                  </a:lnTo>
                  <a:lnTo>
                    <a:pt x="2559" y="1079"/>
                  </a:lnTo>
                  <a:lnTo>
                    <a:pt x="2679" y="1001"/>
                  </a:lnTo>
                  <a:lnTo>
                    <a:pt x="2774" y="929"/>
                  </a:lnTo>
                  <a:lnTo>
                    <a:pt x="2846" y="857"/>
                  </a:lnTo>
                  <a:lnTo>
                    <a:pt x="2876" y="815"/>
                  </a:lnTo>
                  <a:lnTo>
                    <a:pt x="2900" y="779"/>
                  </a:lnTo>
                  <a:lnTo>
                    <a:pt x="2912" y="743"/>
                  </a:lnTo>
                  <a:lnTo>
                    <a:pt x="2924" y="70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>
                <a:solidFill>
                  <a:srgbClr val="FFFFFF"/>
                </a:solidFill>
              </a:endParaRPr>
            </a:p>
          </p:txBody>
        </p:sp>
        <p:sp>
          <p:nvSpPr>
            <p:cNvPr id="1041" name="Freeform 12"/>
            <p:cNvSpPr>
              <a:spLocks/>
            </p:cNvSpPr>
            <p:nvPr/>
          </p:nvSpPr>
          <p:spPr bwMode="hidden">
            <a:xfrm>
              <a:off x="114" y="2847"/>
              <a:ext cx="1493" cy="204"/>
            </a:xfrm>
            <a:custGeom>
              <a:avLst/>
              <a:gdLst>
                <a:gd name="T0" fmla="*/ 1424 w 1488"/>
                <a:gd name="T1" fmla="*/ 204 h 204"/>
                <a:gd name="T2" fmla="*/ 0 w 1488"/>
                <a:gd name="T3" fmla="*/ 18 h 204"/>
                <a:gd name="T4" fmla="*/ 77 w 1488"/>
                <a:gd name="T5" fmla="*/ 0 h 204"/>
                <a:gd name="T6" fmla="*/ 1513 w 1488"/>
                <a:gd name="T7" fmla="*/ 186 h 204"/>
                <a:gd name="T8" fmla="*/ 1424 w 1488"/>
                <a:gd name="T9" fmla="*/ 204 h 204"/>
                <a:gd name="T10" fmla="*/ 1424 w 1488"/>
                <a:gd name="T11" fmla="*/ 204 h 20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488" h="204">
                  <a:moveTo>
                    <a:pt x="1399" y="204"/>
                  </a:moveTo>
                  <a:lnTo>
                    <a:pt x="0" y="18"/>
                  </a:lnTo>
                  <a:lnTo>
                    <a:pt x="77" y="0"/>
                  </a:lnTo>
                  <a:lnTo>
                    <a:pt x="1488" y="186"/>
                  </a:lnTo>
                  <a:lnTo>
                    <a:pt x="1399" y="20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>
                <a:solidFill>
                  <a:srgbClr val="FFFFFF"/>
                </a:solidFill>
              </a:endParaRPr>
            </a:p>
          </p:txBody>
        </p:sp>
        <p:sp>
          <p:nvSpPr>
            <p:cNvPr id="1042" name="Rectangle 13"/>
            <p:cNvSpPr>
              <a:spLocks noChangeArrowheads="1"/>
            </p:cNvSpPr>
            <p:nvPr/>
          </p:nvSpPr>
          <p:spPr bwMode="hidden">
            <a:xfrm>
              <a:off x="473" y="3105"/>
              <a:ext cx="1" cy="1"/>
            </a:xfrm>
            <a:prstGeom prst="rect">
              <a:avLst/>
            </a:prstGeom>
            <a:solidFill>
              <a:srgbClr val="1414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GB">
                <a:solidFill>
                  <a:srgbClr val="FFFFFF"/>
                </a:solidFill>
              </a:endParaRPr>
            </a:p>
          </p:txBody>
        </p:sp>
        <p:sp>
          <p:nvSpPr>
            <p:cNvPr id="1043" name="Rectangle 14"/>
            <p:cNvSpPr>
              <a:spLocks noChangeArrowheads="1"/>
            </p:cNvSpPr>
            <p:nvPr/>
          </p:nvSpPr>
          <p:spPr bwMode="hidden">
            <a:xfrm>
              <a:off x="473" y="3105"/>
              <a:ext cx="1" cy="1"/>
            </a:xfrm>
            <a:prstGeom prst="rect">
              <a:avLst/>
            </a:prstGeom>
            <a:solidFill>
              <a:srgbClr val="1414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GB">
                <a:solidFill>
                  <a:srgbClr val="FFFFFF"/>
                </a:solidFill>
              </a:endParaRPr>
            </a:p>
          </p:txBody>
        </p:sp>
        <p:grpSp>
          <p:nvGrpSpPr>
            <p:cNvPr id="1044" name="Group 15"/>
            <p:cNvGrpSpPr>
              <a:grpSpLocks/>
            </p:cNvGrpSpPr>
            <p:nvPr/>
          </p:nvGrpSpPr>
          <p:grpSpPr bwMode="auto">
            <a:xfrm>
              <a:off x="192" y="2284"/>
              <a:ext cx="1254" cy="923"/>
              <a:chOff x="192" y="2284"/>
              <a:chExt cx="1254" cy="923"/>
            </a:xfrm>
          </p:grpSpPr>
          <p:sp>
            <p:nvSpPr>
              <p:cNvPr id="1045" name="Freeform 16"/>
              <p:cNvSpPr>
                <a:spLocks/>
              </p:cNvSpPr>
              <p:nvPr/>
            </p:nvSpPr>
            <p:spPr bwMode="hidden">
              <a:xfrm>
                <a:off x="408" y="3009"/>
                <a:ext cx="47" cy="6"/>
              </a:xfrm>
              <a:custGeom>
                <a:avLst/>
                <a:gdLst>
                  <a:gd name="T0" fmla="*/ 47 w 47"/>
                  <a:gd name="T1" fmla="*/ 6 h 6"/>
                  <a:gd name="T2" fmla="*/ 0 w 47"/>
                  <a:gd name="T3" fmla="*/ 0 h 6"/>
                  <a:gd name="T4" fmla="*/ 0 w 47"/>
                  <a:gd name="T5" fmla="*/ 0 h 6"/>
                  <a:gd name="T6" fmla="*/ 47 w 47"/>
                  <a:gd name="T7" fmla="*/ 6 h 6"/>
                  <a:gd name="T8" fmla="*/ 47 w 47"/>
                  <a:gd name="T9" fmla="*/ 6 h 6"/>
                  <a:gd name="T10" fmla="*/ 47 w 47"/>
                  <a:gd name="T11" fmla="*/ 6 h 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7" h="6">
                    <a:moveTo>
                      <a:pt x="47" y="6"/>
                    </a:moveTo>
                    <a:lnTo>
                      <a:pt x="0" y="0"/>
                    </a:lnTo>
                    <a:lnTo>
                      <a:pt x="47" y="6"/>
                    </a:lnTo>
                    <a:close/>
                  </a:path>
                </a:pathLst>
              </a:custGeom>
              <a:solidFill>
                <a:srgbClr val="1414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GB">
                  <a:solidFill>
                    <a:srgbClr val="FFFFFF"/>
                  </a:solidFill>
                </a:endParaRPr>
              </a:p>
            </p:txBody>
          </p:sp>
          <p:sp>
            <p:nvSpPr>
              <p:cNvPr id="1046" name="Freeform 17"/>
              <p:cNvSpPr>
                <a:spLocks/>
              </p:cNvSpPr>
              <p:nvPr/>
            </p:nvSpPr>
            <p:spPr bwMode="hidden">
              <a:xfrm>
                <a:off x="912" y="2284"/>
                <a:ext cx="324" cy="162"/>
              </a:xfrm>
              <a:custGeom>
                <a:avLst/>
                <a:gdLst>
                  <a:gd name="T0" fmla="*/ 0 w 323"/>
                  <a:gd name="T1" fmla="*/ 24 h 162"/>
                  <a:gd name="T2" fmla="*/ 6 w 323"/>
                  <a:gd name="T3" fmla="*/ 24 h 162"/>
                  <a:gd name="T4" fmla="*/ 12 w 323"/>
                  <a:gd name="T5" fmla="*/ 18 h 162"/>
                  <a:gd name="T6" fmla="*/ 48 w 323"/>
                  <a:gd name="T7" fmla="*/ 6 h 162"/>
                  <a:gd name="T8" fmla="*/ 101 w 323"/>
                  <a:gd name="T9" fmla="*/ 0 h 162"/>
                  <a:gd name="T10" fmla="*/ 137 w 323"/>
                  <a:gd name="T11" fmla="*/ 6 h 162"/>
                  <a:gd name="T12" fmla="*/ 178 w 323"/>
                  <a:gd name="T13" fmla="*/ 18 h 162"/>
                  <a:gd name="T14" fmla="*/ 244 w 323"/>
                  <a:gd name="T15" fmla="*/ 54 h 162"/>
                  <a:gd name="T16" fmla="*/ 292 w 323"/>
                  <a:gd name="T17" fmla="*/ 90 h 162"/>
                  <a:gd name="T18" fmla="*/ 322 w 323"/>
                  <a:gd name="T19" fmla="*/ 114 h 162"/>
                  <a:gd name="T20" fmla="*/ 328 w 323"/>
                  <a:gd name="T21" fmla="*/ 126 h 162"/>
                  <a:gd name="T22" fmla="*/ 328 w 323"/>
                  <a:gd name="T23" fmla="*/ 126 h 162"/>
                  <a:gd name="T24" fmla="*/ 226 w 323"/>
                  <a:gd name="T25" fmla="*/ 162 h 162"/>
                  <a:gd name="T26" fmla="*/ 0 w 323"/>
                  <a:gd name="T27" fmla="*/ 24 h 162"/>
                  <a:gd name="T28" fmla="*/ 0 w 323"/>
                  <a:gd name="T29" fmla="*/ 24 h 162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323" h="162">
                    <a:moveTo>
                      <a:pt x="0" y="24"/>
                    </a:moveTo>
                    <a:lnTo>
                      <a:pt x="6" y="24"/>
                    </a:lnTo>
                    <a:lnTo>
                      <a:pt x="12" y="18"/>
                    </a:lnTo>
                    <a:lnTo>
                      <a:pt x="48" y="6"/>
                    </a:lnTo>
                    <a:lnTo>
                      <a:pt x="101" y="0"/>
                    </a:lnTo>
                    <a:lnTo>
                      <a:pt x="137" y="6"/>
                    </a:lnTo>
                    <a:lnTo>
                      <a:pt x="173" y="18"/>
                    </a:lnTo>
                    <a:lnTo>
                      <a:pt x="239" y="54"/>
                    </a:lnTo>
                    <a:lnTo>
                      <a:pt x="287" y="90"/>
                    </a:lnTo>
                    <a:lnTo>
                      <a:pt x="317" y="114"/>
                    </a:lnTo>
                    <a:lnTo>
                      <a:pt x="323" y="126"/>
                    </a:lnTo>
                    <a:lnTo>
                      <a:pt x="221" y="162"/>
                    </a:lnTo>
                    <a:lnTo>
                      <a:pt x="0" y="2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GB">
                  <a:solidFill>
                    <a:srgbClr val="FFFFFF"/>
                  </a:solidFill>
                </a:endParaRPr>
              </a:p>
            </p:txBody>
          </p:sp>
          <p:sp>
            <p:nvSpPr>
              <p:cNvPr id="1047" name="Freeform 18"/>
              <p:cNvSpPr>
                <a:spLocks noEditPoints="1"/>
              </p:cNvSpPr>
              <p:nvPr/>
            </p:nvSpPr>
            <p:spPr bwMode="hidden">
              <a:xfrm>
                <a:off x="192" y="2284"/>
                <a:ext cx="1254" cy="923"/>
              </a:xfrm>
              <a:custGeom>
                <a:avLst/>
                <a:gdLst>
                  <a:gd name="T0" fmla="*/ 1186 w 1250"/>
                  <a:gd name="T1" fmla="*/ 641 h 923"/>
                  <a:gd name="T2" fmla="*/ 1186 w 1250"/>
                  <a:gd name="T3" fmla="*/ 473 h 923"/>
                  <a:gd name="T4" fmla="*/ 1156 w 1250"/>
                  <a:gd name="T5" fmla="*/ 384 h 923"/>
                  <a:gd name="T6" fmla="*/ 1132 w 1250"/>
                  <a:gd name="T7" fmla="*/ 288 h 923"/>
                  <a:gd name="T8" fmla="*/ 1068 w 1250"/>
                  <a:gd name="T9" fmla="*/ 174 h 923"/>
                  <a:gd name="T10" fmla="*/ 996 w 1250"/>
                  <a:gd name="T11" fmla="*/ 96 h 923"/>
                  <a:gd name="T12" fmla="*/ 978 w 1250"/>
                  <a:gd name="T13" fmla="*/ 72 h 923"/>
                  <a:gd name="T14" fmla="*/ 906 w 1250"/>
                  <a:gd name="T15" fmla="*/ 18 h 923"/>
                  <a:gd name="T16" fmla="*/ 834 w 1250"/>
                  <a:gd name="T17" fmla="*/ 6 h 923"/>
                  <a:gd name="T18" fmla="*/ 722 w 1250"/>
                  <a:gd name="T19" fmla="*/ 24 h 923"/>
                  <a:gd name="T20" fmla="*/ 674 w 1250"/>
                  <a:gd name="T21" fmla="*/ 42 h 923"/>
                  <a:gd name="T22" fmla="*/ 578 w 1250"/>
                  <a:gd name="T23" fmla="*/ 120 h 923"/>
                  <a:gd name="T24" fmla="*/ 542 w 1250"/>
                  <a:gd name="T25" fmla="*/ 228 h 923"/>
                  <a:gd name="T26" fmla="*/ 519 w 1250"/>
                  <a:gd name="T27" fmla="*/ 348 h 923"/>
                  <a:gd name="T28" fmla="*/ 436 w 1250"/>
                  <a:gd name="T29" fmla="*/ 479 h 923"/>
                  <a:gd name="T30" fmla="*/ 418 w 1250"/>
                  <a:gd name="T31" fmla="*/ 539 h 923"/>
                  <a:gd name="T32" fmla="*/ 358 w 1250"/>
                  <a:gd name="T33" fmla="*/ 599 h 923"/>
                  <a:gd name="T34" fmla="*/ 310 w 1250"/>
                  <a:gd name="T35" fmla="*/ 629 h 923"/>
                  <a:gd name="T36" fmla="*/ 298 w 1250"/>
                  <a:gd name="T37" fmla="*/ 635 h 923"/>
                  <a:gd name="T38" fmla="*/ 262 w 1250"/>
                  <a:gd name="T39" fmla="*/ 677 h 923"/>
                  <a:gd name="T40" fmla="*/ 150 w 1250"/>
                  <a:gd name="T41" fmla="*/ 797 h 923"/>
                  <a:gd name="T42" fmla="*/ 54 w 1250"/>
                  <a:gd name="T43" fmla="*/ 839 h 923"/>
                  <a:gd name="T44" fmla="*/ 156 w 1250"/>
                  <a:gd name="T45" fmla="*/ 905 h 923"/>
                  <a:gd name="T46" fmla="*/ 245 w 1250"/>
                  <a:gd name="T47" fmla="*/ 869 h 923"/>
                  <a:gd name="T48" fmla="*/ 650 w 1250"/>
                  <a:gd name="T49" fmla="*/ 827 h 923"/>
                  <a:gd name="T50" fmla="*/ 710 w 1250"/>
                  <a:gd name="T51" fmla="*/ 725 h 923"/>
                  <a:gd name="T52" fmla="*/ 704 w 1250"/>
                  <a:gd name="T53" fmla="*/ 611 h 923"/>
                  <a:gd name="T54" fmla="*/ 791 w 1250"/>
                  <a:gd name="T55" fmla="*/ 551 h 923"/>
                  <a:gd name="T56" fmla="*/ 894 w 1250"/>
                  <a:gd name="T57" fmla="*/ 449 h 923"/>
                  <a:gd name="T58" fmla="*/ 924 w 1250"/>
                  <a:gd name="T59" fmla="*/ 414 h 923"/>
                  <a:gd name="T60" fmla="*/ 990 w 1250"/>
                  <a:gd name="T61" fmla="*/ 318 h 923"/>
                  <a:gd name="T62" fmla="*/ 1038 w 1250"/>
                  <a:gd name="T63" fmla="*/ 336 h 923"/>
                  <a:gd name="T64" fmla="*/ 1138 w 1250"/>
                  <a:gd name="T65" fmla="*/ 617 h 923"/>
                  <a:gd name="T66" fmla="*/ 1132 w 1250"/>
                  <a:gd name="T67" fmla="*/ 689 h 923"/>
                  <a:gd name="T68" fmla="*/ 1168 w 1250"/>
                  <a:gd name="T69" fmla="*/ 749 h 923"/>
                  <a:gd name="T70" fmla="*/ 1222 w 1250"/>
                  <a:gd name="T71" fmla="*/ 713 h 923"/>
                  <a:gd name="T72" fmla="*/ 1258 w 1250"/>
                  <a:gd name="T73" fmla="*/ 749 h 923"/>
                  <a:gd name="T74" fmla="*/ 1270 w 1250"/>
                  <a:gd name="T75" fmla="*/ 743 h 923"/>
                  <a:gd name="T76" fmla="*/ 704 w 1250"/>
                  <a:gd name="T77" fmla="*/ 264 h 923"/>
                  <a:gd name="T78" fmla="*/ 799 w 1250"/>
                  <a:gd name="T79" fmla="*/ 372 h 923"/>
                  <a:gd name="T80" fmla="*/ 776 w 1250"/>
                  <a:gd name="T81" fmla="*/ 443 h 923"/>
                  <a:gd name="T82" fmla="*/ 716 w 1250"/>
                  <a:gd name="T83" fmla="*/ 515 h 923"/>
                  <a:gd name="T84" fmla="*/ 668 w 1250"/>
                  <a:gd name="T85" fmla="*/ 569 h 923"/>
                  <a:gd name="T86" fmla="*/ 626 w 1250"/>
                  <a:gd name="T87" fmla="*/ 593 h 923"/>
                  <a:gd name="T88" fmla="*/ 584 w 1250"/>
                  <a:gd name="T89" fmla="*/ 617 h 923"/>
                  <a:gd name="T90" fmla="*/ 572 w 1250"/>
                  <a:gd name="T91" fmla="*/ 707 h 923"/>
                  <a:gd name="T92" fmla="*/ 358 w 1250"/>
                  <a:gd name="T93" fmla="*/ 755 h 923"/>
                  <a:gd name="T94" fmla="*/ 394 w 1250"/>
                  <a:gd name="T95" fmla="*/ 641 h 923"/>
                  <a:gd name="T96" fmla="*/ 430 w 1250"/>
                  <a:gd name="T97" fmla="*/ 647 h 923"/>
                  <a:gd name="T98" fmla="*/ 448 w 1250"/>
                  <a:gd name="T99" fmla="*/ 617 h 923"/>
                  <a:gd name="T100" fmla="*/ 578 w 1250"/>
                  <a:gd name="T101" fmla="*/ 515 h 923"/>
                  <a:gd name="T102" fmla="*/ 626 w 1250"/>
                  <a:gd name="T103" fmla="*/ 473 h 923"/>
                  <a:gd name="T104" fmla="*/ 650 w 1250"/>
                  <a:gd name="T105" fmla="*/ 396 h 923"/>
                  <a:gd name="T106" fmla="*/ 650 w 1250"/>
                  <a:gd name="T107" fmla="*/ 378 h 923"/>
                  <a:gd name="T108" fmla="*/ 674 w 1250"/>
                  <a:gd name="T109" fmla="*/ 270 h 923"/>
                  <a:gd name="T110" fmla="*/ 692 w 1250"/>
                  <a:gd name="T111" fmla="*/ 192 h 923"/>
                  <a:gd name="T112" fmla="*/ 704 w 1250"/>
                  <a:gd name="T113" fmla="*/ 264 h 923"/>
                  <a:gd name="T114" fmla="*/ 542 w 1250"/>
                  <a:gd name="T115" fmla="*/ 455 h 923"/>
                  <a:gd name="T116" fmla="*/ 644 w 1250"/>
                  <a:gd name="T117" fmla="*/ 803 h 923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</a:gdLst>
                <a:ahLst/>
                <a:cxnLst>
                  <a:cxn ang="T118">
                    <a:pos x="T0" y="T1"/>
                  </a:cxn>
                  <a:cxn ang="T119">
                    <a:pos x="T2" y="T3"/>
                  </a:cxn>
                  <a:cxn ang="T120">
                    <a:pos x="T4" y="T5"/>
                  </a:cxn>
                  <a:cxn ang="T121">
                    <a:pos x="T6" y="T7"/>
                  </a:cxn>
                  <a:cxn ang="T122">
                    <a:pos x="T8" y="T9"/>
                  </a:cxn>
                  <a:cxn ang="T123">
                    <a:pos x="T10" y="T11"/>
                  </a:cxn>
                  <a:cxn ang="T124">
                    <a:pos x="T12" y="T13"/>
                  </a:cxn>
                  <a:cxn ang="T125">
                    <a:pos x="T14" y="T15"/>
                  </a:cxn>
                  <a:cxn ang="T126">
                    <a:pos x="T16" y="T17"/>
                  </a:cxn>
                  <a:cxn ang="T127">
                    <a:pos x="T18" y="T19"/>
                  </a:cxn>
                  <a:cxn ang="T128">
                    <a:pos x="T20" y="T21"/>
                  </a:cxn>
                  <a:cxn ang="T129">
                    <a:pos x="T22" y="T23"/>
                  </a:cxn>
                  <a:cxn ang="T130">
                    <a:pos x="T24" y="T25"/>
                  </a:cxn>
                  <a:cxn ang="T131">
                    <a:pos x="T26" y="T27"/>
                  </a:cxn>
                  <a:cxn ang="T132">
                    <a:pos x="T28" y="T29"/>
                  </a:cxn>
                  <a:cxn ang="T133">
                    <a:pos x="T30" y="T31"/>
                  </a:cxn>
                  <a:cxn ang="T134">
                    <a:pos x="T32" y="T33"/>
                  </a:cxn>
                  <a:cxn ang="T135">
                    <a:pos x="T34" y="T35"/>
                  </a:cxn>
                  <a:cxn ang="T136">
                    <a:pos x="T36" y="T37"/>
                  </a:cxn>
                  <a:cxn ang="T137">
                    <a:pos x="T38" y="T39"/>
                  </a:cxn>
                  <a:cxn ang="T138">
                    <a:pos x="T40" y="T41"/>
                  </a:cxn>
                  <a:cxn ang="T139">
                    <a:pos x="T42" y="T43"/>
                  </a:cxn>
                  <a:cxn ang="T140">
                    <a:pos x="T44" y="T45"/>
                  </a:cxn>
                  <a:cxn ang="T141">
                    <a:pos x="T46" y="T47"/>
                  </a:cxn>
                  <a:cxn ang="T142">
                    <a:pos x="T48" y="T49"/>
                  </a:cxn>
                  <a:cxn ang="T143">
                    <a:pos x="T50" y="T51"/>
                  </a:cxn>
                  <a:cxn ang="T144">
                    <a:pos x="T52" y="T53"/>
                  </a:cxn>
                  <a:cxn ang="T145">
                    <a:pos x="T54" y="T55"/>
                  </a:cxn>
                  <a:cxn ang="T146">
                    <a:pos x="T56" y="T57"/>
                  </a:cxn>
                  <a:cxn ang="T147">
                    <a:pos x="T58" y="T59"/>
                  </a:cxn>
                  <a:cxn ang="T148">
                    <a:pos x="T60" y="T61"/>
                  </a:cxn>
                  <a:cxn ang="T149">
                    <a:pos x="T62" y="T63"/>
                  </a:cxn>
                  <a:cxn ang="T150">
                    <a:pos x="T64" y="T65"/>
                  </a:cxn>
                  <a:cxn ang="T151">
                    <a:pos x="T66" y="T67"/>
                  </a:cxn>
                  <a:cxn ang="T152">
                    <a:pos x="T68" y="T69"/>
                  </a:cxn>
                  <a:cxn ang="T153">
                    <a:pos x="T70" y="T71"/>
                  </a:cxn>
                  <a:cxn ang="T154">
                    <a:pos x="T72" y="T73"/>
                  </a:cxn>
                  <a:cxn ang="T155">
                    <a:pos x="T74" y="T75"/>
                  </a:cxn>
                  <a:cxn ang="T156">
                    <a:pos x="T76" y="T77"/>
                  </a:cxn>
                  <a:cxn ang="T157">
                    <a:pos x="T78" y="T79"/>
                  </a:cxn>
                  <a:cxn ang="T158">
                    <a:pos x="T80" y="T81"/>
                  </a:cxn>
                  <a:cxn ang="T159">
                    <a:pos x="T82" y="T83"/>
                  </a:cxn>
                  <a:cxn ang="T160">
                    <a:pos x="T84" y="T85"/>
                  </a:cxn>
                  <a:cxn ang="T161">
                    <a:pos x="T86" y="T87"/>
                  </a:cxn>
                  <a:cxn ang="T162">
                    <a:pos x="T88" y="T89"/>
                  </a:cxn>
                  <a:cxn ang="T163">
                    <a:pos x="T90" y="T91"/>
                  </a:cxn>
                  <a:cxn ang="T164">
                    <a:pos x="T92" y="T93"/>
                  </a:cxn>
                  <a:cxn ang="T165">
                    <a:pos x="T94" y="T95"/>
                  </a:cxn>
                  <a:cxn ang="T166">
                    <a:pos x="T96" y="T97"/>
                  </a:cxn>
                  <a:cxn ang="T167">
                    <a:pos x="T98" y="T99"/>
                  </a:cxn>
                  <a:cxn ang="T168">
                    <a:pos x="T100" y="T101"/>
                  </a:cxn>
                  <a:cxn ang="T169">
                    <a:pos x="T102" y="T103"/>
                  </a:cxn>
                  <a:cxn ang="T170">
                    <a:pos x="T104" y="T105"/>
                  </a:cxn>
                  <a:cxn ang="T171">
                    <a:pos x="T106" y="T107"/>
                  </a:cxn>
                  <a:cxn ang="T172">
                    <a:pos x="T108" y="T109"/>
                  </a:cxn>
                  <a:cxn ang="T173">
                    <a:pos x="T110" y="T111"/>
                  </a:cxn>
                  <a:cxn ang="T174">
                    <a:pos x="T112" y="T113"/>
                  </a:cxn>
                  <a:cxn ang="T175">
                    <a:pos x="T114" y="T115"/>
                  </a:cxn>
                  <a:cxn ang="T176">
                    <a:pos x="T116" y="T117"/>
                  </a:cxn>
                </a:cxnLst>
                <a:rect l="0" t="0" r="r" b="b"/>
                <a:pathLst>
                  <a:path w="1250" h="923">
                    <a:moveTo>
                      <a:pt x="1244" y="713"/>
                    </a:moveTo>
                    <a:lnTo>
                      <a:pt x="1214" y="683"/>
                    </a:lnTo>
                    <a:lnTo>
                      <a:pt x="1166" y="653"/>
                    </a:lnTo>
                    <a:lnTo>
                      <a:pt x="1166" y="641"/>
                    </a:lnTo>
                    <a:lnTo>
                      <a:pt x="1172" y="617"/>
                    </a:lnTo>
                    <a:lnTo>
                      <a:pt x="1172" y="581"/>
                    </a:lnTo>
                    <a:lnTo>
                      <a:pt x="1172" y="545"/>
                    </a:lnTo>
                    <a:lnTo>
                      <a:pt x="1172" y="509"/>
                    </a:lnTo>
                    <a:lnTo>
                      <a:pt x="1166" y="473"/>
                    </a:lnTo>
                    <a:lnTo>
                      <a:pt x="1154" y="443"/>
                    </a:lnTo>
                    <a:lnTo>
                      <a:pt x="1148" y="431"/>
                    </a:lnTo>
                    <a:lnTo>
                      <a:pt x="1142" y="425"/>
                    </a:lnTo>
                    <a:lnTo>
                      <a:pt x="1142" y="408"/>
                    </a:lnTo>
                    <a:lnTo>
                      <a:pt x="1136" y="384"/>
                    </a:lnTo>
                    <a:lnTo>
                      <a:pt x="1130" y="354"/>
                    </a:lnTo>
                    <a:lnTo>
                      <a:pt x="1118" y="324"/>
                    </a:lnTo>
                    <a:lnTo>
                      <a:pt x="1106" y="300"/>
                    </a:lnTo>
                    <a:lnTo>
                      <a:pt x="1112" y="294"/>
                    </a:lnTo>
                    <a:lnTo>
                      <a:pt x="1112" y="288"/>
                    </a:lnTo>
                    <a:lnTo>
                      <a:pt x="1112" y="270"/>
                    </a:lnTo>
                    <a:lnTo>
                      <a:pt x="1106" y="252"/>
                    </a:lnTo>
                    <a:lnTo>
                      <a:pt x="1083" y="210"/>
                    </a:lnTo>
                    <a:lnTo>
                      <a:pt x="1059" y="180"/>
                    </a:lnTo>
                    <a:lnTo>
                      <a:pt x="1053" y="174"/>
                    </a:lnTo>
                    <a:lnTo>
                      <a:pt x="1047" y="168"/>
                    </a:lnTo>
                    <a:lnTo>
                      <a:pt x="1041" y="126"/>
                    </a:lnTo>
                    <a:lnTo>
                      <a:pt x="1017" y="114"/>
                    </a:lnTo>
                    <a:lnTo>
                      <a:pt x="987" y="90"/>
                    </a:lnTo>
                    <a:lnTo>
                      <a:pt x="981" y="96"/>
                    </a:lnTo>
                    <a:lnTo>
                      <a:pt x="981" y="102"/>
                    </a:lnTo>
                    <a:lnTo>
                      <a:pt x="975" y="120"/>
                    </a:lnTo>
                    <a:lnTo>
                      <a:pt x="975" y="108"/>
                    </a:lnTo>
                    <a:lnTo>
                      <a:pt x="969" y="90"/>
                    </a:lnTo>
                    <a:lnTo>
                      <a:pt x="963" y="72"/>
                    </a:lnTo>
                    <a:lnTo>
                      <a:pt x="963" y="66"/>
                    </a:lnTo>
                    <a:lnTo>
                      <a:pt x="933" y="42"/>
                    </a:lnTo>
                    <a:lnTo>
                      <a:pt x="921" y="36"/>
                    </a:lnTo>
                    <a:lnTo>
                      <a:pt x="915" y="30"/>
                    </a:lnTo>
                    <a:lnTo>
                      <a:pt x="891" y="18"/>
                    </a:lnTo>
                    <a:lnTo>
                      <a:pt x="885" y="18"/>
                    </a:lnTo>
                    <a:lnTo>
                      <a:pt x="867" y="18"/>
                    </a:lnTo>
                    <a:lnTo>
                      <a:pt x="855" y="18"/>
                    </a:lnTo>
                    <a:lnTo>
                      <a:pt x="849" y="18"/>
                    </a:lnTo>
                    <a:lnTo>
                      <a:pt x="819" y="6"/>
                    </a:lnTo>
                    <a:lnTo>
                      <a:pt x="796" y="0"/>
                    </a:lnTo>
                    <a:lnTo>
                      <a:pt x="772" y="6"/>
                    </a:lnTo>
                    <a:lnTo>
                      <a:pt x="754" y="18"/>
                    </a:lnTo>
                    <a:lnTo>
                      <a:pt x="730" y="18"/>
                    </a:lnTo>
                    <a:lnTo>
                      <a:pt x="712" y="24"/>
                    </a:lnTo>
                    <a:lnTo>
                      <a:pt x="700" y="30"/>
                    </a:lnTo>
                    <a:lnTo>
                      <a:pt x="694" y="30"/>
                    </a:lnTo>
                    <a:lnTo>
                      <a:pt x="688" y="30"/>
                    </a:lnTo>
                    <a:lnTo>
                      <a:pt x="664" y="42"/>
                    </a:lnTo>
                    <a:lnTo>
                      <a:pt x="628" y="60"/>
                    </a:lnTo>
                    <a:lnTo>
                      <a:pt x="586" y="90"/>
                    </a:lnTo>
                    <a:lnTo>
                      <a:pt x="574" y="108"/>
                    </a:lnTo>
                    <a:lnTo>
                      <a:pt x="562" y="120"/>
                    </a:lnTo>
                    <a:lnTo>
                      <a:pt x="568" y="120"/>
                    </a:lnTo>
                    <a:lnTo>
                      <a:pt x="568" y="114"/>
                    </a:lnTo>
                    <a:lnTo>
                      <a:pt x="550" y="150"/>
                    </a:lnTo>
                    <a:lnTo>
                      <a:pt x="538" y="192"/>
                    </a:lnTo>
                    <a:lnTo>
                      <a:pt x="532" y="216"/>
                    </a:lnTo>
                    <a:lnTo>
                      <a:pt x="532" y="228"/>
                    </a:lnTo>
                    <a:lnTo>
                      <a:pt x="527" y="246"/>
                    </a:lnTo>
                    <a:lnTo>
                      <a:pt x="521" y="276"/>
                    </a:lnTo>
                    <a:lnTo>
                      <a:pt x="515" y="312"/>
                    </a:lnTo>
                    <a:lnTo>
                      <a:pt x="509" y="348"/>
                    </a:lnTo>
                    <a:lnTo>
                      <a:pt x="473" y="390"/>
                    </a:lnTo>
                    <a:lnTo>
                      <a:pt x="473" y="396"/>
                    </a:lnTo>
                    <a:lnTo>
                      <a:pt x="467" y="402"/>
                    </a:lnTo>
                    <a:lnTo>
                      <a:pt x="449" y="437"/>
                    </a:lnTo>
                    <a:lnTo>
                      <a:pt x="431" y="479"/>
                    </a:lnTo>
                    <a:lnTo>
                      <a:pt x="419" y="521"/>
                    </a:lnTo>
                    <a:lnTo>
                      <a:pt x="413" y="527"/>
                    </a:lnTo>
                    <a:lnTo>
                      <a:pt x="413" y="533"/>
                    </a:lnTo>
                    <a:lnTo>
                      <a:pt x="413" y="539"/>
                    </a:lnTo>
                    <a:lnTo>
                      <a:pt x="353" y="599"/>
                    </a:lnTo>
                    <a:lnTo>
                      <a:pt x="347" y="599"/>
                    </a:lnTo>
                    <a:lnTo>
                      <a:pt x="341" y="599"/>
                    </a:lnTo>
                    <a:lnTo>
                      <a:pt x="335" y="611"/>
                    </a:lnTo>
                    <a:lnTo>
                      <a:pt x="311" y="629"/>
                    </a:lnTo>
                    <a:lnTo>
                      <a:pt x="305" y="629"/>
                    </a:lnTo>
                    <a:lnTo>
                      <a:pt x="299" y="629"/>
                    </a:lnTo>
                    <a:lnTo>
                      <a:pt x="299" y="635"/>
                    </a:lnTo>
                    <a:lnTo>
                      <a:pt x="293" y="635"/>
                    </a:lnTo>
                    <a:lnTo>
                      <a:pt x="257" y="659"/>
                    </a:lnTo>
                    <a:lnTo>
                      <a:pt x="257" y="665"/>
                    </a:lnTo>
                    <a:lnTo>
                      <a:pt x="257" y="677"/>
                    </a:lnTo>
                    <a:lnTo>
                      <a:pt x="257" y="701"/>
                    </a:lnTo>
                    <a:lnTo>
                      <a:pt x="257" y="719"/>
                    </a:lnTo>
                    <a:lnTo>
                      <a:pt x="257" y="731"/>
                    </a:lnTo>
                    <a:lnTo>
                      <a:pt x="216" y="725"/>
                    </a:lnTo>
                    <a:lnTo>
                      <a:pt x="150" y="797"/>
                    </a:lnTo>
                    <a:lnTo>
                      <a:pt x="150" y="827"/>
                    </a:lnTo>
                    <a:lnTo>
                      <a:pt x="174" y="827"/>
                    </a:lnTo>
                    <a:lnTo>
                      <a:pt x="114" y="845"/>
                    </a:lnTo>
                    <a:lnTo>
                      <a:pt x="108" y="851"/>
                    </a:lnTo>
                    <a:lnTo>
                      <a:pt x="54" y="839"/>
                    </a:lnTo>
                    <a:lnTo>
                      <a:pt x="0" y="857"/>
                    </a:lnTo>
                    <a:lnTo>
                      <a:pt x="0" y="875"/>
                    </a:lnTo>
                    <a:lnTo>
                      <a:pt x="102" y="893"/>
                    </a:lnTo>
                    <a:lnTo>
                      <a:pt x="96" y="893"/>
                    </a:lnTo>
                    <a:lnTo>
                      <a:pt x="156" y="905"/>
                    </a:lnTo>
                    <a:lnTo>
                      <a:pt x="168" y="899"/>
                    </a:lnTo>
                    <a:lnTo>
                      <a:pt x="311" y="923"/>
                    </a:lnTo>
                    <a:lnTo>
                      <a:pt x="365" y="911"/>
                    </a:lnTo>
                    <a:lnTo>
                      <a:pt x="371" y="887"/>
                    </a:lnTo>
                    <a:lnTo>
                      <a:pt x="240" y="869"/>
                    </a:lnTo>
                    <a:lnTo>
                      <a:pt x="240" y="863"/>
                    </a:lnTo>
                    <a:lnTo>
                      <a:pt x="497" y="791"/>
                    </a:lnTo>
                    <a:lnTo>
                      <a:pt x="503" y="809"/>
                    </a:lnTo>
                    <a:lnTo>
                      <a:pt x="640" y="827"/>
                    </a:lnTo>
                    <a:lnTo>
                      <a:pt x="700" y="725"/>
                    </a:lnTo>
                    <a:lnTo>
                      <a:pt x="658" y="719"/>
                    </a:lnTo>
                    <a:lnTo>
                      <a:pt x="664" y="653"/>
                    </a:lnTo>
                    <a:lnTo>
                      <a:pt x="670" y="623"/>
                    </a:lnTo>
                    <a:lnTo>
                      <a:pt x="694" y="611"/>
                    </a:lnTo>
                    <a:lnTo>
                      <a:pt x="694" y="605"/>
                    </a:lnTo>
                    <a:lnTo>
                      <a:pt x="718" y="587"/>
                    </a:lnTo>
                    <a:lnTo>
                      <a:pt x="748" y="569"/>
                    </a:lnTo>
                    <a:lnTo>
                      <a:pt x="778" y="551"/>
                    </a:lnTo>
                    <a:lnTo>
                      <a:pt x="796" y="533"/>
                    </a:lnTo>
                    <a:lnTo>
                      <a:pt x="819" y="515"/>
                    </a:lnTo>
                    <a:lnTo>
                      <a:pt x="843" y="497"/>
                    </a:lnTo>
                    <a:lnTo>
                      <a:pt x="867" y="467"/>
                    </a:lnTo>
                    <a:lnTo>
                      <a:pt x="879" y="449"/>
                    </a:lnTo>
                    <a:lnTo>
                      <a:pt x="879" y="443"/>
                    </a:lnTo>
                    <a:lnTo>
                      <a:pt x="885" y="443"/>
                    </a:lnTo>
                    <a:lnTo>
                      <a:pt x="891" y="431"/>
                    </a:lnTo>
                    <a:lnTo>
                      <a:pt x="903" y="425"/>
                    </a:lnTo>
                    <a:lnTo>
                      <a:pt x="909" y="414"/>
                    </a:lnTo>
                    <a:lnTo>
                      <a:pt x="909" y="390"/>
                    </a:lnTo>
                    <a:lnTo>
                      <a:pt x="903" y="360"/>
                    </a:lnTo>
                    <a:lnTo>
                      <a:pt x="927" y="348"/>
                    </a:lnTo>
                    <a:lnTo>
                      <a:pt x="951" y="330"/>
                    </a:lnTo>
                    <a:lnTo>
                      <a:pt x="975" y="318"/>
                    </a:lnTo>
                    <a:lnTo>
                      <a:pt x="993" y="300"/>
                    </a:lnTo>
                    <a:lnTo>
                      <a:pt x="999" y="306"/>
                    </a:lnTo>
                    <a:lnTo>
                      <a:pt x="1011" y="306"/>
                    </a:lnTo>
                    <a:lnTo>
                      <a:pt x="1023" y="336"/>
                    </a:lnTo>
                    <a:lnTo>
                      <a:pt x="1071" y="449"/>
                    </a:lnTo>
                    <a:lnTo>
                      <a:pt x="1071" y="467"/>
                    </a:lnTo>
                    <a:lnTo>
                      <a:pt x="1077" y="497"/>
                    </a:lnTo>
                    <a:lnTo>
                      <a:pt x="1101" y="563"/>
                    </a:lnTo>
                    <a:lnTo>
                      <a:pt x="1118" y="617"/>
                    </a:lnTo>
                    <a:lnTo>
                      <a:pt x="1124" y="641"/>
                    </a:lnTo>
                    <a:lnTo>
                      <a:pt x="1124" y="653"/>
                    </a:lnTo>
                    <a:lnTo>
                      <a:pt x="1118" y="659"/>
                    </a:lnTo>
                    <a:lnTo>
                      <a:pt x="1112" y="671"/>
                    </a:lnTo>
                    <a:lnTo>
                      <a:pt x="1112" y="689"/>
                    </a:lnTo>
                    <a:lnTo>
                      <a:pt x="1118" y="701"/>
                    </a:lnTo>
                    <a:lnTo>
                      <a:pt x="1124" y="719"/>
                    </a:lnTo>
                    <a:lnTo>
                      <a:pt x="1130" y="737"/>
                    </a:lnTo>
                    <a:lnTo>
                      <a:pt x="1136" y="749"/>
                    </a:lnTo>
                    <a:lnTo>
                      <a:pt x="1148" y="749"/>
                    </a:lnTo>
                    <a:lnTo>
                      <a:pt x="1154" y="743"/>
                    </a:lnTo>
                    <a:lnTo>
                      <a:pt x="1154" y="725"/>
                    </a:lnTo>
                    <a:lnTo>
                      <a:pt x="1148" y="707"/>
                    </a:lnTo>
                    <a:lnTo>
                      <a:pt x="1148" y="701"/>
                    </a:lnTo>
                    <a:lnTo>
                      <a:pt x="1202" y="713"/>
                    </a:lnTo>
                    <a:lnTo>
                      <a:pt x="1208" y="719"/>
                    </a:lnTo>
                    <a:lnTo>
                      <a:pt x="1214" y="737"/>
                    </a:lnTo>
                    <a:lnTo>
                      <a:pt x="1220" y="749"/>
                    </a:lnTo>
                    <a:lnTo>
                      <a:pt x="1232" y="755"/>
                    </a:lnTo>
                    <a:lnTo>
                      <a:pt x="1238" y="749"/>
                    </a:lnTo>
                    <a:lnTo>
                      <a:pt x="1232" y="737"/>
                    </a:lnTo>
                    <a:lnTo>
                      <a:pt x="1238" y="749"/>
                    </a:lnTo>
                    <a:lnTo>
                      <a:pt x="1244" y="755"/>
                    </a:lnTo>
                    <a:lnTo>
                      <a:pt x="1250" y="749"/>
                    </a:lnTo>
                    <a:lnTo>
                      <a:pt x="1250" y="743"/>
                    </a:lnTo>
                    <a:lnTo>
                      <a:pt x="1250" y="731"/>
                    </a:lnTo>
                    <a:lnTo>
                      <a:pt x="1244" y="719"/>
                    </a:lnTo>
                    <a:lnTo>
                      <a:pt x="1244" y="713"/>
                    </a:lnTo>
                    <a:close/>
                    <a:moveTo>
                      <a:pt x="694" y="264"/>
                    </a:moveTo>
                    <a:lnTo>
                      <a:pt x="700" y="276"/>
                    </a:lnTo>
                    <a:lnTo>
                      <a:pt x="712" y="288"/>
                    </a:lnTo>
                    <a:lnTo>
                      <a:pt x="742" y="330"/>
                    </a:lnTo>
                    <a:lnTo>
                      <a:pt x="778" y="360"/>
                    </a:lnTo>
                    <a:lnTo>
                      <a:pt x="784" y="372"/>
                    </a:lnTo>
                    <a:lnTo>
                      <a:pt x="790" y="378"/>
                    </a:lnTo>
                    <a:lnTo>
                      <a:pt x="796" y="384"/>
                    </a:lnTo>
                    <a:lnTo>
                      <a:pt x="790" y="431"/>
                    </a:lnTo>
                    <a:lnTo>
                      <a:pt x="766" y="443"/>
                    </a:lnTo>
                    <a:lnTo>
                      <a:pt x="748" y="461"/>
                    </a:lnTo>
                    <a:lnTo>
                      <a:pt x="724" y="485"/>
                    </a:lnTo>
                    <a:lnTo>
                      <a:pt x="712" y="503"/>
                    </a:lnTo>
                    <a:lnTo>
                      <a:pt x="712" y="509"/>
                    </a:lnTo>
                    <a:lnTo>
                      <a:pt x="706" y="515"/>
                    </a:lnTo>
                    <a:lnTo>
                      <a:pt x="688" y="533"/>
                    </a:lnTo>
                    <a:lnTo>
                      <a:pt x="670" y="551"/>
                    </a:lnTo>
                    <a:lnTo>
                      <a:pt x="658" y="563"/>
                    </a:lnTo>
                    <a:lnTo>
                      <a:pt x="658" y="569"/>
                    </a:lnTo>
                    <a:lnTo>
                      <a:pt x="652" y="569"/>
                    </a:lnTo>
                    <a:lnTo>
                      <a:pt x="652" y="575"/>
                    </a:lnTo>
                    <a:lnTo>
                      <a:pt x="640" y="581"/>
                    </a:lnTo>
                    <a:lnTo>
                      <a:pt x="616" y="593"/>
                    </a:lnTo>
                    <a:lnTo>
                      <a:pt x="604" y="599"/>
                    </a:lnTo>
                    <a:lnTo>
                      <a:pt x="592" y="605"/>
                    </a:lnTo>
                    <a:lnTo>
                      <a:pt x="586" y="611"/>
                    </a:lnTo>
                    <a:lnTo>
                      <a:pt x="574" y="617"/>
                    </a:lnTo>
                    <a:lnTo>
                      <a:pt x="562" y="629"/>
                    </a:lnTo>
                    <a:lnTo>
                      <a:pt x="550" y="635"/>
                    </a:lnTo>
                    <a:lnTo>
                      <a:pt x="550" y="653"/>
                    </a:lnTo>
                    <a:lnTo>
                      <a:pt x="556" y="677"/>
                    </a:lnTo>
                    <a:lnTo>
                      <a:pt x="562" y="707"/>
                    </a:lnTo>
                    <a:lnTo>
                      <a:pt x="538" y="737"/>
                    </a:lnTo>
                    <a:lnTo>
                      <a:pt x="377" y="785"/>
                    </a:lnTo>
                    <a:lnTo>
                      <a:pt x="365" y="761"/>
                    </a:lnTo>
                    <a:lnTo>
                      <a:pt x="359" y="755"/>
                    </a:lnTo>
                    <a:lnTo>
                      <a:pt x="353" y="755"/>
                    </a:lnTo>
                    <a:lnTo>
                      <a:pt x="359" y="683"/>
                    </a:lnTo>
                    <a:lnTo>
                      <a:pt x="365" y="671"/>
                    </a:lnTo>
                    <a:lnTo>
                      <a:pt x="371" y="665"/>
                    </a:lnTo>
                    <a:lnTo>
                      <a:pt x="389" y="641"/>
                    </a:lnTo>
                    <a:lnTo>
                      <a:pt x="413" y="629"/>
                    </a:lnTo>
                    <a:lnTo>
                      <a:pt x="431" y="611"/>
                    </a:lnTo>
                    <a:lnTo>
                      <a:pt x="419" y="623"/>
                    </a:lnTo>
                    <a:lnTo>
                      <a:pt x="419" y="629"/>
                    </a:lnTo>
                    <a:lnTo>
                      <a:pt x="425" y="647"/>
                    </a:lnTo>
                    <a:lnTo>
                      <a:pt x="425" y="659"/>
                    </a:lnTo>
                    <a:lnTo>
                      <a:pt x="431" y="665"/>
                    </a:lnTo>
                    <a:lnTo>
                      <a:pt x="437" y="659"/>
                    </a:lnTo>
                    <a:lnTo>
                      <a:pt x="443" y="635"/>
                    </a:lnTo>
                    <a:lnTo>
                      <a:pt x="443" y="617"/>
                    </a:lnTo>
                    <a:lnTo>
                      <a:pt x="443" y="605"/>
                    </a:lnTo>
                    <a:lnTo>
                      <a:pt x="491" y="575"/>
                    </a:lnTo>
                    <a:lnTo>
                      <a:pt x="527" y="545"/>
                    </a:lnTo>
                    <a:lnTo>
                      <a:pt x="550" y="527"/>
                    </a:lnTo>
                    <a:lnTo>
                      <a:pt x="568" y="515"/>
                    </a:lnTo>
                    <a:lnTo>
                      <a:pt x="586" y="503"/>
                    </a:lnTo>
                    <a:lnTo>
                      <a:pt x="598" y="497"/>
                    </a:lnTo>
                    <a:lnTo>
                      <a:pt x="610" y="485"/>
                    </a:lnTo>
                    <a:lnTo>
                      <a:pt x="616" y="479"/>
                    </a:lnTo>
                    <a:lnTo>
                      <a:pt x="616" y="473"/>
                    </a:lnTo>
                    <a:lnTo>
                      <a:pt x="628" y="455"/>
                    </a:lnTo>
                    <a:lnTo>
                      <a:pt x="634" y="431"/>
                    </a:lnTo>
                    <a:lnTo>
                      <a:pt x="640" y="408"/>
                    </a:lnTo>
                    <a:lnTo>
                      <a:pt x="640" y="402"/>
                    </a:lnTo>
                    <a:lnTo>
                      <a:pt x="640" y="396"/>
                    </a:lnTo>
                    <a:lnTo>
                      <a:pt x="628" y="396"/>
                    </a:lnTo>
                    <a:lnTo>
                      <a:pt x="634" y="396"/>
                    </a:lnTo>
                    <a:lnTo>
                      <a:pt x="634" y="390"/>
                    </a:lnTo>
                    <a:lnTo>
                      <a:pt x="640" y="378"/>
                    </a:lnTo>
                    <a:lnTo>
                      <a:pt x="652" y="336"/>
                    </a:lnTo>
                    <a:lnTo>
                      <a:pt x="664" y="300"/>
                    </a:lnTo>
                    <a:lnTo>
                      <a:pt x="664" y="282"/>
                    </a:lnTo>
                    <a:lnTo>
                      <a:pt x="670" y="276"/>
                    </a:lnTo>
                    <a:lnTo>
                      <a:pt x="664" y="270"/>
                    </a:lnTo>
                    <a:lnTo>
                      <a:pt x="658" y="258"/>
                    </a:lnTo>
                    <a:lnTo>
                      <a:pt x="646" y="246"/>
                    </a:lnTo>
                    <a:lnTo>
                      <a:pt x="640" y="240"/>
                    </a:lnTo>
                    <a:lnTo>
                      <a:pt x="676" y="258"/>
                    </a:lnTo>
                    <a:lnTo>
                      <a:pt x="682" y="192"/>
                    </a:lnTo>
                    <a:lnTo>
                      <a:pt x="682" y="198"/>
                    </a:lnTo>
                    <a:lnTo>
                      <a:pt x="682" y="222"/>
                    </a:lnTo>
                    <a:lnTo>
                      <a:pt x="688" y="246"/>
                    </a:lnTo>
                    <a:lnTo>
                      <a:pt x="694" y="264"/>
                    </a:lnTo>
                    <a:close/>
                    <a:moveTo>
                      <a:pt x="532" y="455"/>
                    </a:moveTo>
                    <a:lnTo>
                      <a:pt x="527" y="461"/>
                    </a:lnTo>
                    <a:lnTo>
                      <a:pt x="532" y="449"/>
                    </a:lnTo>
                    <a:lnTo>
                      <a:pt x="532" y="455"/>
                    </a:lnTo>
                    <a:close/>
                    <a:moveTo>
                      <a:pt x="634" y="803"/>
                    </a:moveTo>
                    <a:lnTo>
                      <a:pt x="634" y="803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GB">
                  <a:solidFill>
                    <a:srgbClr val="FFFFFF"/>
                  </a:solidFill>
                </a:endParaRPr>
              </a:p>
            </p:txBody>
          </p:sp>
          <p:sp>
            <p:nvSpPr>
              <p:cNvPr id="1048" name="Freeform 19"/>
              <p:cNvSpPr>
                <a:spLocks/>
              </p:cNvSpPr>
              <p:nvPr/>
            </p:nvSpPr>
            <p:spPr bwMode="hidden">
              <a:xfrm>
                <a:off x="684" y="2709"/>
                <a:ext cx="47" cy="78"/>
              </a:xfrm>
              <a:custGeom>
                <a:avLst/>
                <a:gdLst>
                  <a:gd name="T0" fmla="*/ 12 w 47"/>
                  <a:gd name="T1" fmla="*/ 72 h 78"/>
                  <a:gd name="T2" fmla="*/ 18 w 47"/>
                  <a:gd name="T3" fmla="*/ 60 h 78"/>
                  <a:gd name="T4" fmla="*/ 24 w 47"/>
                  <a:gd name="T5" fmla="*/ 54 h 78"/>
                  <a:gd name="T6" fmla="*/ 47 w 47"/>
                  <a:gd name="T7" fmla="*/ 0 h 78"/>
                  <a:gd name="T8" fmla="*/ 0 w 47"/>
                  <a:gd name="T9" fmla="*/ 78 h 78"/>
                  <a:gd name="T10" fmla="*/ 12 w 47"/>
                  <a:gd name="T11" fmla="*/ 72 h 78"/>
                  <a:gd name="T12" fmla="*/ 12 w 47"/>
                  <a:gd name="T13" fmla="*/ 72 h 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47" h="78">
                    <a:moveTo>
                      <a:pt x="12" y="72"/>
                    </a:moveTo>
                    <a:lnTo>
                      <a:pt x="18" y="60"/>
                    </a:lnTo>
                    <a:lnTo>
                      <a:pt x="24" y="54"/>
                    </a:lnTo>
                    <a:lnTo>
                      <a:pt x="47" y="0"/>
                    </a:lnTo>
                    <a:lnTo>
                      <a:pt x="0" y="78"/>
                    </a:lnTo>
                    <a:lnTo>
                      <a:pt x="12" y="7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GB">
                  <a:solidFill>
                    <a:srgbClr val="FFFFFF"/>
                  </a:solidFill>
                </a:endParaRPr>
              </a:p>
            </p:txBody>
          </p:sp>
          <p:sp>
            <p:nvSpPr>
              <p:cNvPr id="1049" name="Freeform 20"/>
              <p:cNvSpPr>
                <a:spLocks/>
              </p:cNvSpPr>
              <p:nvPr/>
            </p:nvSpPr>
            <p:spPr bwMode="hidden">
              <a:xfrm>
                <a:off x="1284" y="2572"/>
                <a:ext cx="149" cy="419"/>
              </a:xfrm>
              <a:custGeom>
                <a:avLst/>
                <a:gdLst>
                  <a:gd name="T0" fmla="*/ 29 w 149"/>
                  <a:gd name="T1" fmla="*/ 96 h 419"/>
                  <a:gd name="T2" fmla="*/ 41 w 149"/>
                  <a:gd name="T3" fmla="*/ 126 h 419"/>
                  <a:gd name="T4" fmla="*/ 29 w 149"/>
                  <a:gd name="T5" fmla="*/ 161 h 419"/>
                  <a:gd name="T6" fmla="*/ 47 w 149"/>
                  <a:gd name="T7" fmla="*/ 149 h 419"/>
                  <a:gd name="T8" fmla="*/ 53 w 149"/>
                  <a:gd name="T9" fmla="*/ 347 h 419"/>
                  <a:gd name="T10" fmla="*/ 65 w 149"/>
                  <a:gd name="T11" fmla="*/ 371 h 419"/>
                  <a:gd name="T12" fmla="*/ 65 w 149"/>
                  <a:gd name="T13" fmla="*/ 377 h 419"/>
                  <a:gd name="T14" fmla="*/ 65 w 149"/>
                  <a:gd name="T15" fmla="*/ 389 h 419"/>
                  <a:gd name="T16" fmla="*/ 77 w 149"/>
                  <a:gd name="T17" fmla="*/ 395 h 419"/>
                  <a:gd name="T18" fmla="*/ 101 w 149"/>
                  <a:gd name="T19" fmla="*/ 407 h 419"/>
                  <a:gd name="T20" fmla="*/ 125 w 149"/>
                  <a:gd name="T21" fmla="*/ 413 h 419"/>
                  <a:gd name="T22" fmla="*/ 149 w 149"/>
                  <a:gd name="T23" fmla="*/ 419 h 419"/>
                  <a:gd name="T24" fmla="*/ 125 w 149"/>
                  <a:gd name="T25" fmla="*/ 395 h 419"/>
                  <a:gd name="T26" fmla="*/ 77 w 149"/>
                  <a:gd name="T27" fmla="*/ 365 h 419"/>
                  <a:gd name="T28" fmla="*/ 77 w 149"/>
                  <a:gd name="T29" fmla="*/ 365 h 419"/>
                  <a:gd name="T30" fmla="*/ 77 w 149"/>
                  <a:gd name="T31" fmla="*/ 353 h 419"/>
                  <a:gd name="T32" fmla="*/ 83 w 149"/>
                  <a:gd name="T33" fmla="*/ 329 h 419"/>
                  <a:gd name="T34" fmla="*/ 83 w 149"/>
                  <a:gd name="T35" fmla="*/ 293 h 419"/>
                  <a:gd name="T36" fmla="*/ 83 w 149"/>
                  <a:gd name="T37" fmla="*/ 257 h 419"/>
                  <a:gd name="T38" fmla="*/ 83 w 149"/>
                  <a:gd name="T39" fmla="*/ 221 h 419"/>
                  <a:gd name="T40" fmla="*/ 77 w 149"/>
                  <a:gd name="T41" fmla="*/ 185 h 419"/>
                  <a:gd name="T42" fmla="*/ 65 w 149"/>
                  <a:gd name="T43" fmla="*/ 155 h 419"/>
                  <a:gd name="T44" fmla="*/ 59 w 149"/>
                  <a:gd name="T45" fmla="*/ 143 h 419"/>
                  <a:gd name="T46" fmla="*/ 53 w 149"/>
                  <a:gd name="T47" fmla="*/ 137 h 419"/>
                  <a:gd name="T48" fmla="*/ 53 w 149"/>
                  <a:gd name="T49" fmla="*/ 120 h 419"/>
                  <a:gd name="T50" fmla="*/ 53 w 149"/>
                  <a:gd name="T51" fmla="*/ 108 h 419"/>
                  <a:gd name="T52" fmla="*/ 47 w 149"/>
                  <a:gd name="T53" fmla="*/ 90 h 419"/>
                  <a:gd name="T54" fmla="*/ 35 w 149"/>
                  <a:gd name="T55" fmla="*/ 54 h 419"/>
                  <a:gd name="T56" fmla="*/ 23 w 149"/>
                  <a:gd name="T57" fmla="*/ 18 h 419"/>
                  <a:gd name="T58" fmla="*/ 17 w 149"/>
                  <a:gd name="T59" fmla="*/ 6 h 419"/>
                  <a:gd name="T60" fmla="*/ 17 w 149"/>
                  <a:gd name="T61" fmla="*/ 0 h 419"/>
                  <a:gd name="T62" fmla="*/ 0 w 149"/>
                  <a:gd name="T63" fmla="*/ 6 h 419"/>
                  <a:gd name="T64" fmla="*/ 6 w 149"/>
                  <a:gd name="T65" fmla="*/ 114 h 419"/>
                  <a:gd name="T66" fmla="*/ 29 w 149"/>
                  <a:gd name="T67" fmla="*/ 96 h 419"/>
                  <a:gd name="T68" fmla="*/ 29 w 149"/>
                  <a:gd name="T69" fmla="*/ 96 h 419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149" h="419">
                    <a:moveTo>
                      <a:pt x="29" y="96"/>
                    </a:moveTo>
                    <a:lnTo>
                      <a:pt x="41" y="126"/>
                    </a:lnTo>
                    <a:lnTo>
                      <a:pt x="29" y="161"/>
                    </a:lnTo>
                    <a:lnTo>
                      <a:pt x="47" y="149"/>
                    </a:lnTo>
                    <a:lnTo>
                      <a:pt x="53" y="347"/>
                    </a:lnTo>
                    <a:lnTo>
                      <a:pt x="65" y="371"/>
                    </a:lnTo>
                    <a:lnTo>
                      <a:pt x="65" y="377"/>
                    </a:lnTo>
                    <a:lnTo>
                      <a:pt x="65" y="389"/>
                    </a:lnTo>
                    <a:lnTo>
                      <a:pt x="77" y="395"/>
                    </a:lnTo>
                    <a:lnTo>
                      <a:pt x="101" y="407"/>
                    </a:lnTo>
                    <a:lnTo>
                      <a:pt x="125" y="413"/>
                    </a:lnTo>
                    <a:lnTo>
                      <a:pt x="149" y="419"/>
                    </a:lnTo>
                    <a:lnTo>
                      <a:pt x="125" y="395"/>
                    </a:lnTo>
                    <a:lnTo>
                      <a:pt x="77" y="365"/>
                    </a:lnTo>
                    <a:lnTo>
                      <a:pt x="77" y="353"/>
                    </a:lnTo>
                    <a:lnTo>
                      <a:pt x="83" y="329"/>
                    </a:lnTo>
                    <a:lnTo>
                      <a:pt x="83" y="293"/>
                    </a:lnTo>
                    <a:lnTo>
                      <a:pt x="83" y="257"/>
                    </a:lnTo>
                    <a:lnTo>
                      <a:pt x="83" y="221"/>
                    </a:lnTo>
                    <a:lnTo>
                      <a:pt x="77" y="185"/>
                    </a:lnTo>
                    <a:lnTo>
                      <a:pt x="65" y="155"/>
                    </a:lnTo>
                    <a:lnTo>
                      <a:pt x="59" y="143"/>
                    </a:lnTo>
                    <a:lnTo>
                      <a:pt x="53" y="137"/>
                    </a:lnTo>
                    <a:lnTo>
                      <a:pt x="53" y="120"/>
                    </a:lnTo>
                    <a:lnTo>
                      <a:pt x="53" y="108"/>
                    </a:lnTo>
                    <a:lnTo>
                      <a:pt x="47" y="90"/>
                    </a:lnTo>
                    <a:lnTo>
                      <a:pt x="35" y="54"/>
                    </a:lnTo>
                    <a:lnTo>
                      <a:pt x="23" y="18"/>
                    </a:lnTo>
                    <a:lnTo>
                      <a:pt x="17" y="6"/>
                    </a:lnTo>
                    <a:lnTo>
                      <a:pt x="17" y="0"/>
                    </a:lnTo>
                    <a:lnTo>
                      <a:pt x="0" y="6"/>
                    </a:lnTo>
                    <a:lnTo>
                      <a:pt x="6" y="114"/>
                    </a:lnTo>
                    <a:lnTo>
                      <a:pt x="29" y="9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GB">
                  <a:solidFill>
                    <a:srgbClr val="FFFFFF"/>
                  </a:solidFill>
                </a:endParaRPr>
              </a:p>
            </p:txBody>
          </p:sp>
          <p:sp>
            <p:nvSpPr>
              <p:cNvPr id="1050" name="Freeform 21"/>
              <p:cNvSpPr>
                <a:spLocks/>
              </p:cNvSpPr>
              <p:nvPr/>
            </p:nvSpPr>
            <p:spPr bwMode="hidden">
              <a:xfrm>
                <a:off x="1140" y="2434"/>
                <a:ext cx="167" cy="138"/>
              </a:xfrm>
              <a:custGeom>
                <a:avLst/>
                <a:gdLst>
                  <a:gd name="T0" fmla="*/ 102 w 167"/>
                  <a:gd name="T1" fmla="*/ 18 h 138"/>
                  <a:gd name="T2" fmla="*/ 96 w 167"/>
                  <a:gd name="T3" fmla="*/ 12 h 138"/>
                  <a:gd name="T4" fmla="*/ 90 w 167"/>
                  <a:gd name="T5" fmla="*/ 0 h 138"/>
                  <a:gd name="T6" fmla="*/ 78 w 167"/>
                  <a:gd name="T7" fmla="*/ 0 h 138"/>
                  <a:gd name="T8" fmla="*/ 66 w 167"/>
                  <a:gd name="T9" fmla="*/ 0 h 138"/>
                  <a:gd name="T10" fmla="*/ 60 w 167"/>
                  <a:gd name="T11" fmla="*/ 0 h 138"/>
                  <a:gd name="T12" fmla="*/ 48 w 167"/>
                  <a:gd name="T13" fmla="*/ 6 h 138"/>
                  <a:gd name="T14" fmla="*/ 36 w 167"/>
                  <a:gd name="T15" fmla="*/ 12 h 138"/>
                  <a:gd name="T16" fmla="*/ 30 w 167"/>
                  <a:gd name="T17" fmla="*/ 12 h 138"/>
                  <a:gd name="T18" fmla="*/ 24 w 167"/>
                  <a:gd name="T19" fmla="*/ 24 h 138"/>
                  <a:gd name="T20" fmla="*/ 18 w 167"/>
                  <a:gd name="T21" fmla="*/ 42 h 138"/>
                  <a:gd name="T22" fmla="*/ 6 w 167"/>
                  <a:gd name="T23" fmla="*/ 66 h 138"/>
                  <a:gd name="T24" fmla="*/ 0 w 167"/>
                  <a:gd name="T25" fmla="*/ 72 h 138"/>
                  <a:gd name="T26" fmla="*/ 42 w 167"/>
                  <a:gd name="T27" fmla="*/ 30 h 138"/>
                  <a:gd name="T28" fmla="*/ 30 w 167"/>
                  <a:gd name="T29" fmla="*/ 66 h 138"/>
                  <a:gd name="T30" fmla="*/ 96 w 167"/>
                  <a:gd name="T31" fmla="*/ 36 h 138"/>
                  <a:gd name="T32" fmla="*/ 120 w 167"/>
                  <a:gd name="T33" fmla="*/ 78 h 138"/>
                  <a:gd name="T34" fmla="*/ 120 w 167"/>
                  <a:gd name="T35" fmla="*/ 54 h 138"/>
                  <a:gd name="T36" fmla="*/ 167 w 167"/>
                  <a:gd name="T37" fmla="*/ 138 h 138"/>
                  <a:gd name="T38" fmla="*/ 167 w 167"/>
                  <a:gd name="T39" fmla="*/ 120 h 138"/>
                  <a:gd name="T40" fmla="*/ 161 w 167"/>
                  <a:gd name="T41" fmla="*/ 102 h 138"/>
                  <a:gd name="T42" fmla="*/ 138 w 167"/>
                  <a:gd name="T43" fmla="*/ 60 h 138"/>
                  <a:gd name="T44" fmla="*/ 114 w 167"/>
                  <a:gd name="T45" fmla="*/ 30 h 138"/>
                  <a:gd name="T46" fmla="*/ 108 w 167"/>
                  <a:gd name="T47" fmla="*/ 24 h 138"/>
                  <a:gd name="T48" fmla="*/ 102 w 167"/>
                  <a:gd name="T49" fmla="*/ 18 h 138"/>
                  <a:gd name="T50" fmla="*/ 102 w 167"/>
                  <a:gd name="T51" fmla="*/ 18 h 138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167" h="138">
                    <a:moveTo>
                      <a:pt x="102" y="18"/>
                    </a:moveTo>
                    <a:lnTo>
                      <a:pt x="96" y="12"/>
                    </a:lnTo>
                    <a:lnTo>
                      <a:pt x="90" y="0"/>
                    </a:lnTo>
                    <a:lnTo>
                      <a:pt x="78" y="0"/>
                    </a:lnTo>
                    <a:lnTo>
                      <a:pt x="66" y="0"/>
                    </a:lnTo>
                    <a:lnTo>
                      <a:pt x="60" y="0"/>
                    </a:lnTo>
                    <a:lnTo>
                      <a:pt x="48" y="6"/>
                    </a:lnTo>
                    <a:lnTo>
                      <a:pt x="36" y="12"/>
                    </a:lnTo>
                    <a:lnTo>
                      <a:pt x="30" y="12"/>
                    </a:lnTo>
                    <a:lnTo>
                      <a:pt x="24" y="24"/>
                    </a:lnTo>
                    <a:lnTo>
                      <a:pt x="18" y="42"/>
                    </a:lnTo>
                    <a:lnTo>
                      <a:pt x="6" y="66"/>
                    </a:lnTo>
                    <a:lnTo>
                      <a:pt x="0" y="72"/>
                    </a:lnTo>
                    <a:lnTo>
                      <a:pt x="42" y="30"/>
                    </a:lnTo>
                    <a:lnTo>
                      <a:pt x="30" y="66"/>
                    </a:lnTo>
                    <a:lnTo>
                      <a:pt x="96" y="36"/>
                    </a:lnTo>
                    <a:lnTo>
                      <a:pt x="120" y="78"/>
                    </a:lnTo>
                    <a:lnTo>
                      <a:pt x="120" y="54"/>
                    </a:lnTo>
                    <a:lnTo>
                      <a:pt x="167" y="138"/>
                    </a:lnTo>
                    <a:lnTo>
                      <a:pt x="167" y="120"/>
                    </a:lnTo>
                    <a:lnTo>
                      <a:pt x="161" y="102"/>
                    </a:lnTo>
                    <a:lnTo>
                      <a:pt x="138" y="60"/>
                    </a:lnTo>
                    <a:lnTo>
                      <a:pt x="114" y="30"/>
                    </a:lnTo>
                    <a:lnTo>
                      <a:pt x="108" y="24"/>
                    </a:lnTo>
                    <a:lnTo>
                      <a:pt x="102" y="1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GB">
                  <a:solidFill>
                    <a:srgbClr val="FFFFFF"/>
                  </a:solidFill>
                </a:endParaRPr>
              </a:p>
            </p:txBody>
          </p:sp>
          <p:sp>
            <p:nvSpPr>
              <p:cNvPr id="1051" name="Freeform 22"/>
              <p:cNvSpPr>
                <a:spLocks/>
              </p:cNvSpPr>
              <p:nvPr/>
            </p:nvSpPr>
            <p:spPr bwMode="hidden">
              <a:xfrm>
                <a:off x="948" y="2314"/>
                <a:ext cx="113" cy="114"/>
              </a:xfrm>
              <a:custGeom>
                <a:avLst/>
                <a:gdLst>
                  <a:gd name="T0" fmla="*/ 0 w 113"/>
                  <a:gd name="T1" fmla="*/ 0 h 114"/>
                  <a:gd name="T2" fmla="*/ 6 w 113"/>
                  <a:gd name="T3" fmla="*/ 0 h 114"/>
                  <a:gd name="T4" fmla="*/ 24 w 113"/>
                  <a:gd name="T5" fmla="*/ 6 h 114"/>
                  <a:gd name="T6" fmla="*/ 48 w 113"/>
                  <a:gd name="T7" fmla="*/ 18 h 114"/>
                  <a:gd name="T8" fmla="*/ 71 w 113"/>
                  <a:gd name="T9" fmla="*/ 36 h 114"/>
                  <a:gd name="T10" fmla="*/ 83 w 113"/>
                  <a:gd name="T11" fmla="*/ 48 h 114"/>
                  <a:gd name="T12" fmla="*/ 95 w 113"/>
                  <a:gd name="T13" fmla="*/ 66 h 114"/>
                  <a:gd name="T14" fmla="*/ 107 w 113"/>
                  <a:gd name="T15" fmla="*/ 90 h 114"/>
                  <a:gd name="T16" fmla="*/ 113 w 113"/>
                  <a:gd name="T17" fmla="*/ 114 h 114"/>
                  <a:gd name="T18" fmla="*/ 83 w 113"/>
                  <a:gd name="T19" fmla="*/ 66 h 114"/>
                  <a:gd name="T20" fmla="*/ 60 w 113"/>
                  <a:gd name="T21" fmla="*/ 78 h 114"/>
                  <a:gd name="T22" fmla="*/ 71 w 113"/>
                  <a:gd name="T23" fmla="*/ 54 h 114"/>
                  <a:gd name="T24" fmla="*/ 12 w 113"/>
                  <a:gd name="T25" fmla="*/ 78 h 114"/>
                  <a:gd name="T26" fmla="*/ 60 w 113"/>
                  <a:gd name="T27" fmla="*/ 48 h 114"/>
                  <a:gd name="T28" fmla="*/ 60 w 113"/>
                  <a:gd name="T29" fmla="*/ 42 h 114"/>
                  <a:gd name="T30" fmla="*/ 54 w 113"/>
                  <a:gd name="T31" fmla="*/ 30 h 114"/>
                  <a:gd name="T32" fmla="*/ 36 w 113"/>
                  <a:gd name="T33" fmla="*/ 18 h 114"/>
                  <a:gd name="T34" fmla="*/ 0 w 113"/>
                  <a:gd name="T35" fmla="*/ 0 h 114"/>
                  <a:gd name="T36" fmla="*/ 0 w 113"/>
                  <a:gd name="T37" fmla="*/ 0 h 114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13" h="114">
                    <a:moveTo>
                      <a:pt x="0" y="0"/>
                    </a:moveTo>
                    <a:lnTo>
                      <a:pt x="6" y="0"/>
                    </a:lnTo>
                    <a:lnTo>
                      <a:pt x="24" y="6"/>
                    </a:lnTo>
                    <a:lnTo>
                      <a:pt x="48" y="18"/>
                    </a:lnTo>
                    <a:lnTo>
                      <a:pt x="71" y="36"/>
                    </a:lnTo>
                    <a:lnTo>
                      <a:pt x="83" y="48"/>
                    </a:lnTo>
                    <a:lnTo>
                      <a:pt x="95" y="66"/>
                    </a:lnTo>
                    <a:lnTo>
                      <a:pt x="107" y="90"/>
                    </a:lnTo>
                    <a:lnTo>
                      <a:pt x="113" y="114"/>
                    </a:lnTo>
                    <a:lnTo>
                      <a:pt x="83" y="66"/>
                    </a:lnTo>
                    <a:lnTo>
                      <a:pt x="60" y="78"/>
                    </a:lnTo>
                    <a:lnTo>
                      <a:pt x="71" y="54"/>
                    </a:lnTo>
                    <a:lnTo>
                      <a:pt x="12" y="78"/>
                    </a:lnTo>
                    <a:lnTo>
                      <a:pt x="60" y="48"/>
                    </a:lnTo>
                    <a:lnTo>
                      <a:pt x="60" y="42"/>
                    </a:lnTo>
                    <a:lnTo>
                      <a:pt x="54" y="30"/>
                    </a:lnTo>
                    <a:lnTo>
                      <a:pt x="36" y="1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GB">
                  <a:solidFill>
                    <a:srgbClr val="FFFFFF"/>
                  </a:solidFill>
                </a:endParaRPr>
              </a:p>
            </p:txBody>
          </p:sp>
          <p:sp>
            <p:nvSpPr>
              <p:cNvPr id="1052" name="Freeform 23"/>
              <p:cNvSpPr>
                <a:spLocks/>
              </p:cNvSpPr>
              <p:nvPr/>
            </p:nvSpPr>
            <p:spPr bwMode="hidden">
              <a:xfrm>
                <a:off x="1122" y="2578"/>
                <a:ext cx="66" cy="60"/>
              </a:xfrm>
              <a:custGeom>
                <a:avLst/>
                <a:gdLst>
                  <a:gd name="T0" fmla="*/ 54 w 66"/>
                  <a:gd name="T1" fmla="*/ 0 h 60"/>
                  <a:gd name="T2" fmla="*/ 42 w 66"/>
                  <a:gd name="T3" fmla="*/ 18 h 60"/>
                  <a:gd name="T4" fmla="*/ 36 w 66"/>
                  <a:gd name="T5" fmla="*/ 6 h 60"/>
                  <a:gd name="T6" fmla="*/ 24 w 66"/>
                  <a:gd name="T7" fmla="*/ 30 h 60"/>
                  <a:gd name="T8" fmla="*/ 18 w 66"/>
                  <a:gd name="T9" fmla="*/ 36 h 60"/>
                  <a:gd name="T10" fmla="*/ 6 w 66"/>
                  <a:gd name="T11" fmla="*/ 48 h 60"/>
                  <a:gd name="T12" fmla="*/ 0 w 66"/>
                  <a:gd name="T13" fmla="*/ 60 h 60"/>
                  <a:gd name="T14" fmla="*/ 12 w 66"/>
                  <a:gd name="T15" fmla="*/ 54 h 60"/>
                  <a:gd name="T16" fmla="*/ 30 w 66"/>
                  <a:gd name="T17" fmla="*/ 36 h 60"/>
                  <a:gd name="T18" fmla="*/ 54 w 66"/>
                  <a:gd name="T19" fmla="*/ 18 h 60"/>
                  <a:gd name="T20" fmla="*/ 66 w 66"/>
                  <a:gd name="T21" fmla="*/ 6 h 60"/>
                  <a:gd name="T22" fmla="*/ 54 w 66"/>
                  <a:gd name="T23" fmla="*/ 0 h 60"/>
                  <a:gd name="T24" fmla="*/ 54 w 66"/>
                  <a:gd name="T25" fmla="*/ 0 h 6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66" h="60">
                    <a:moveTo>
                      <a:pt x="54" y="0"/>
                    </a:moveTo>
                    <a:lnTo>
                      <a:pt x="42" y="18"/>
                    </a:lnTo>
                    <a:lnTo>
                      <a:pt x="36" y="6"/>
                    </a:lnTo>
                    <a:lnTo>
                      <a:pt x="24" y="30"/>
                    </a:lnTo>
                    <a:lnTo>
                      <a:pt x="18" y="36"/>
                    </a:lnTo>
                    <a:lnTo>
                      <a:pt x="6" y="48"/>
                    </a:lnTo>
                    <a:lnTo>
                      <a:pt x="0" y="60"/>
                    </a:lnTo>
                    <a:lnTo>
                      <a:pt x="12" y="54"/>
                    </a:lnTo>
                    <a:lnTo>
                      <a:pt x="30" y="36"/>
                    </a:lnTo>
                    <a:lnTo>
                      <a:pt x="54" y="18"/>
                    </a:lnTo>
                    <a:lnTo>
                      <a:pt x="66" y="6"/>
                    </a:lnTo>
                    <a:lnTo>
                      <a:pt x="5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GB">
                  <a:solidFill>
                    <a:srgbClr val="FFFFFF"/>
                  </a:solidFill>
                </a:endParaRPr>
              </a:p>
            </p:txBody>
          </p:sp>
          <p:sp>
            <p:nvSpPr>
              <p:cNvPr id="1053" name="Freeform 24"/>
              <p:cNvSpPr>
                <a:spLocks/>
              </p:cNvSpPr>
              <p:nvPr/>
            </p:nvSpPr>
            <p:spPr bwMode="hidden">
              <a:xfrm>
                <a:off x="942" y="2674"/>
                <a:ext cx="161" cy="179"/>
              </a:xfrm>
              <a:custGeom>
                <a:avLst/>
                <a:gdLst>
                  <a:gd name="T0" fmla="*/ 131 w 161"/>
                  <a:gd name="T1" fmla="*/ 53 h 179"/>
                  <a:gd name="T2" fmla="*/ 137 w 161"/>
                  <a:gd name="T3" fmla="*/ 53 h 179"/>
                  <a:gd name="T4" fmla="*/ 143 w 161"/>
                  <a:gd name="T5" fmla="*/ 41 h 179"/>
                  <a:gd name="T6" fmla="*/ 155 w 161"/>
                  <a:gd name="T7" fmla="*/ 35 h 179"/>
                  <a:gd name="T8" fmla="*/ 161 w 161"/>
                  <a:gd name="T9" fmla="*/ 24 h 179"/>
                  <a:gd name="T10" fmla="*/ 161 w 161"/>
                  <a:gd name="T11" fmla="*/ 12 h 179"/>
                  <a:gd name="T12" fmla="*/ 161 w 161"/>
                  <a:gd name="T13" fmla="*/ 0 h 179"/>
                  <a:gd name="T14" fmla="*/ 149 w 161"/>
                  <a:gd name="T15" fmla="*/ 24 h 179"/>
                  <a:gd name="T16" fmla="*/ 143 w 161"/>
                  <a:gd name="T17" fmla="*/ 35 h 179"/>
                  <a:gd name="T18" fmla="*/ 131 w 161"/>
                  <a:gd name="T19" fmla="*/ 35 h 179"/>
                  <a:gd name="T20" fmla="*/ 119 w 161"/>
                  <a:gd name="T21" fmla="*/ 41 h 179"/>
                  <a:gd name="T22" fmla="*/ 125 w 161"/>
                  <a:gd name="T23" fmla="*/ 53 h 179"/>
                  <a:gd name="T24" fmla="*/ 95 w 161"/>
                  <a:gd name="T25" fmla="*/ 95 h 179"/>
                  <a:gd name="T26" fmla="*/ 0 w 161"/>
                  <a:gd name="T27" fmla="*/ 137 h 179"/>
                  <a:gd name="T28" fmla="*/ 60 w 161"/>
                  <a:gd name="T29" fmla="*/ 119 h 179"/>
                  <a:gd name="T30" fmla="*/ 54 w 161"/>
                  <a:gd name="T31" fmla="*/ 125 h 179"/>
                  <a:gd name="T32" fmla="*/ 48 w 161"/>
                  <a:gd name="T33" fmla="*/ 131 h 179"/>
                  <a:gd name="T34" fmla="*/ 24 w 161"/>
                  <a:gd name="T35" fmla="*/ 155 h 179"/>
                  <a:gd name="T36" fmla="*/ 12 w 161"/>
                  <a:gd name="T37" fmla="*/ 167 h 179"/>
                  <a:gd name="T38" fmla="*/ 0 w 161"/>
                  <a:gd name="T39" fmla="*/ 173 h 179"/>
                  <a:gd name="T40" fmla="*/ 0 w 161"/>
                  <a:gd name="T41" fmla="*/ 179 h 179"/>
                  <a:gd name="T42" fmla="*/ 6 w 161"/>
                  <a:gd name="T43" fmla="*/ 173 h 179"/>
                  <a:gd name="T44" fmla="*/ 30 w 161"/>
                  <a:gd name="T45" fmla="*/ 155 h 179"/>
                  <a:gd name="T46" fmla="*/ 48 w 161"/>
                  <a:gd name="T47" fmla="*/ 143 h 179"/>
                  <a:gd name="T48" fmla="*/ 71 w 161"/>
                  <a:gd name="T49" fmla="*/ 125 h 179"/>
                  <a:gd name="T50" fmla="*/ 95 w 161"/>
                  <a:gd name="T51" fmla="*/ 107 h 179"/>
                  <a:gd name="T52" fmla="*/ 119 w 161"/>
                  <a:gd name="T53" fmla="*/ 77 h 179"/>
                  <a:gd name="T54" fmla="*/ 131 w 161"/>
                  <a:gd name="T55" fmla="*/ 59 h 179"/>
                  <a:gd name="T56" fmla="*/ 131 w 161"/>
                  <a:gd name="T57" fmla="*/ 53 h 179"/>
                  <a:gd name="T58" fmla="*/ 131 w 161"/>
                  <a:gd name="T59" fmla="*/ 53 h 179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0" t="0" r="r" b="b"/>
                <a:pathLst>
                  <a:path w="161" h="179">
                    <a:moveTo>
                      <a:pt x="131" y="53"/>
                    </a:moveTo>
                    <a:lnTo>
                      <a:pt x="137" y="53"/>
                    </a:lnTo>
                    <a:lnTo>
                      <a:pt x="143" y="41"/>
                    </a:lnTo>
                    <a:lnTo>
                      <a:pt x="155" y="35"/>
                    </a:lnTo>
                    <a:lnTo>
                      <a:pt x="161" y="24"/>
                    </a:lnTo>
                    <a:lnTo>
                      <a:pt x="161" y="12"/>
                    </a:lnTo>
                    <a:lnTo>
                      <a:pt x="161" y="0"/>
                    </a:lnTo>
                    <a:lnTo>
                      <a:pt x="149" y="24"/>
                    </a:lnTo>
                    <a:lnTo>
                      <a:pt x="143" y="35"/>
                    </a:lnTo>
                    <a:lnTo>
                      <a:pt x="131" y="35"/>
                    </a:lnTo>
                    <a:lnTo>
                      <a:pt x="119" y="41"/>
                    </a:lnTo>
                    <a:lnTo>
                      <a:pt x="125" y="53"/>
                    </a:lnTo>
                    <a:lnTo>
                      <a:pt x="95" y="95"/>
                    </a:lnTo>
                    <a:lnTo>
                      <a:pt x="0" y="137"/>
                    </a:lnTo>
                    <a:lnTo>
                      <a:pt x="60" y="119"/>
                    </a:lnTo>
                    <a:lnTo>
                      <a:pt x="54" y="125"/>
                    </a:lnTo>
                    <a:lnTo>
                      <a:pt x="48" y="131"/>
                    </a:lnTo>
                    <a:lnTo>
                      <a:pt x="24" y="155"/>
                    </a:lnTo>
                    <a:lnTo>
                      <a:pt x="12" y="167"/>
                    </a:lnTo>
                    <a:lnTo>
                      <a:pt x="0" y="173"/>
                    </a:lnTo>
                    <a:lnTo>
                      <a:pt x="0" y="179"/>
                    </a:lnTo>
                    <a:lnTo>
                      <a:pt x="6" y="173"/>
                    </a:lnTo>
                    <a:lnTo>
                      <a:pt x="30" y="155"/>
                    </a:lnTo>
                    <a:lnTo>
                      <a:pt x="48" y="143"/>
                    </a:lnTo>
                    <a:lnTo>
                      <a:pt x="71" y="125"/>
                    </a:lnTo>
                    <a:lnTo>
                      <a:pt x="95" y="107"/>
                    </a:lnTo>
                    <a:lnTo>
                      <a:pt x="119" y="77"/>
                    </a:lnTo>
                    <a:lnTo>
                      <a:pt x="131" y="59"/>
                    </a:lnTo>
                    <a:lnTo>
                      <a:pt x="131" y="53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GB">
                  <a:solidFill>
                    <a:srgbClr val="FFFFFF"/>
                  </a:solidFill>
                </a:endParaRPr>
              </a:p>
            </p:txBody>
          </p:sp>
          <p:sp>
            <p:nvSpPr>
              <p:cNvPr id="1054" name="Freeform 25"/>
              <p:cNvSpPr>
                <a:spLocks/>
              </p:cNvSpPr>
              <p:nvPr/>
            </p:nvSpPr>
            <p:spPr bwMode="hidden">
              <a:xfrm>
                <a:off x="737" y="2763"/>
                <a:ext cx="73" cy="54"/>
              </a:xfrm>
              <a:custGeom>
                <a:avLst/>
                <a:gdLst>
                  <a:gd name="T0" fmla="*/ 24 w 72"/>
                  <a:gd name="T1" fmla="*/ 36 h 54"/>
                  <a:gd name="T2" fmla="*/ 53 w 72"/>
                  <a:gd name="T3" fmla="*/ 24 h 54"/>
                  <a:gd name="T4" fmla="*/ 65 w 72"/>
                  <a:gd name="T5" fmla="*/ 12 h 54"/>
                  <a:gd name="T6" fmla="*/ 71 w 72"/>
                  <a:gd name="T7" fmla="*/ 6 h 54"/>
                  <a:gd name="T8" fmla="*/ 77 w 72"/>
                  <a:gd name="T9" fmla="*/ 0 h 54"/>
                  <a:gd name="T10" fmla="*/ 47 w 72"/>
                  <a:gd name="T11" fmla="*/ 18 h 54"/>
                  <a:gd name="T12" fmla="*/ 30 w 72"/>
                  <a:gd name="T13" fmla="*/ 24 h 54"/>
                  <a:gd name="T14" fmla="*/ 24 w 72"/>
                  <a:gd name="T15" fmla="*/ 24 h 54"/>
                  <a:gd name="T16" fmla="*/ 18 w 72"/>
                  <a:gd name="T17" fmla="*/ 18 h 54"/>
                  <a:gd name="T18" fmla="*/ 12 w 72"/>
                  <a:gd name="T19" fmla="*/ 12 h 54"/>
                  <a:gd name="T20" fmla="*/ 0 w 72"/>
                  <a:gd name="T21" fmla="*/ 54 h 54"/>
                  <a:gd name="T22" fmla="*/ 12 w 72"/>
                  <a:gd name="T23" fmla="*/ 42 h 54"/>
                  <a:gd name="T24" fmla="*/ 24 w 72"/>
                  <a:gd name="T25" fmla="*/ 36 h 54"/>
                  <a:gd name="T26" fmla="*/ 24 w 72"/>
                  <a:gd name="T27" fmla="*/ 36 h 54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72" h="54">
                    <a:moveTo>
                      <a:pt x="24" y="36"/>
                    </a:moveTo>
                    <a:lnTo>
                      <a:pt x="48" y="24"/>
                    </a:lnTo>
                    <a:lnTo>
                      <a:pt x="60" y="12"/>
                    </a:lnTo>
                    <a:lnTo>
                      <a:pt x="66" y="6"/>
                    </a:lnTo>
                    <a:lnTo>
                      <a:pt x="72" y="0"/>
                    </a:lnTo>
                    <a:lnTo>
                      <a:pt x="42" y="18"/>
                    </a:lnTo>
                    <a:lnTo>
                      <a:pt x="30" y="24"/>
                    </a:lnTo>
                    <a:lnTo>
                      <a:pt x="24" y="24"/>
                    </a:lnTo>
                    <a:lnTo>
                      <a:pt x="18" y="18"/>
                    </a:lnTo>
                    <a:lnTo>
                      <a:pt x="12" y="12"/>
                    </a:lnTo>
                    <a:lnTo>
                      <a:pt x="0" y="54"/>
                    </a:lnTo>
                    <a:lnTo>
                      <a:pt x="12" y="42"/>
                    </a:lnTo>
                    <a:lnTo>
                      <a:pt x="24" y="3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GB">
                  <a:solidFill>
                    <a:srgbClr val="FFFFFF"/>
                  </a:solidFill>
                </a:endParaRPr>
              </a:p>
            </p:txBody>
          </p:sp>
          <p:sp>
            <p:nvSpPr>
              <p:cNvPr id="1055" name="Freeform 26"/>
              <p:cNvSpPr>
                <a:spLocks/>
              </p:cNvSpPr>
              <p:nvPr/>
            </p:nvSpPr>
            <p:spPr bwMode="hidden">
              <a:xfrm>
                <a:off x="624" y="2889"/>
                <a:ext cx="12" cy="54"/>
              </a:xfrm>
              <a:custGeom>
                <a:avLst/>
                <a:gdLst>
                  <a:gd name="T0" fmla="*/ 12 w 12"/>
                  <a:gd name="T1" fmla="*/ 0 h 54"/>
                  <a:gd name="T2" fmla="*/ 0 w 12"/>
                  <a:gd name="T3" fmla="*/ 12 h 54"/>
                  <a:gd name="T4" fmla="*/ 0 w 12"/>
                  <a:gd name="T5" fmla="*/ 18 h 54"/>
                  <a:gd name="T6" fmla="*/ 6 w 12"/>
                  <a:gd name="T7" fmla="*/ 54 h 54"/>
                  <a:gd name="T8" fmla="*/ 12 w 12"/>
                  <a:gd name="T9" fmla="*/ 36 h 54"/>
                  <a:gd name="T10" fmla="*/ 12 w 12"/>
                  <a:gd name="T11" fmla="*/ 18 h 54"/>
                  <a:gd name="T12" fmla="*/ 12 w 12"/>
                  <a:gd name="T13" fmla="*/ 6 h 54"/>
                  <a:gd name="T14" fmla="*/ 12 w 12"/>
                  <a:gd name="T15" fmla="*/ 0 h 54"/>
                  <a:gd name="T16" fmla="*/ 12 w 12"/>
                  <a:gd name="T17" fmla="*/ 0 h 54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2" h="54">
                    <a:moveTo>
                      <a:pt x="12" y="0"/>
                    </a:moveTo>
                    <a:lnTo>
                      <a:pt x="0" y="12"/>
                    </a:lnTo>
                    <a:lnTo>
                      <a:pt x="0" y="18"/>
                    </a:lnTo>
                    <a:lnTo>
                      <a:pt x="6" y="54"/>
                    </a:lnTo>
                    <a:lnTo>
                      <a:pt x="12" y="36"/>
                    </a:lnTo>
                    <a:lnTo>
                      <a:pt x="12" y="18"/>
                    </a:lnTo>
                    <a:lnTo>
                      <a:pt x="12" y="6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GB">
                  <a:solidFill>
                    <a:srgbClr val="FFFFFF"/>
                  </a:solidFill>
                </a:endParaRPr>
              </a:p>
            </p:txBody>
          </p:sp>
          <p:sp>
            <p:nvSpPr>
              <p:cNvPr id="1056" name="Freeform 27"/>
              <p:cNvSpPr>
                <a:spLocks/>
              </p:cNvSpPr>
              <p:nvPr/>
            </p:nvSpPr>
            <p:spPr bwMode="hidden">
              <a:xfrm>
                <a:off x="492" y="3021"/>
                <a:ext cx="48" cy="72"/>
              </a:xfrm>
              <a:custGeom>
                <a:avLst/>
                <a:gdLst>
                  <a:gd name="T0" fmla="*/ 48 w 48"/>
                  <a:gd name="T1" fmla="*/ 6 h 72"/>
                  <a:gd name="T2" fmla="*/ 48 w 48"/>
                  <a:gd name="T3" fmla="*/ 6 h 72"/>
                  <a:gd name="T4" fmla="*/ 48 w 48"/>
                  <a:gd name="T5" fmla="*/ 6 h 72"/>
                  <a:gd name="T6" fmla="*/ 48 w 48"/>
                  <a:gd name="T7" fmla="*/ 6 h 72"/>
                  <a:gd name="T8" fmla="*/ 6 w 48"/>
                  <a:gd name="T9" fmla="*/ 0 h 72"/>
                  <a:gd name="T10" fmla="*/ 42 w 48"/>
                  <a:gd name="T11" fmla="*/ 12 h 72"/>
                  <a:gd name="T12" fmla="*/ 42 w 48"/>
                  <a:gd name="T13" fmla="*/ 12 h 72"/>
                  <a:gd name="T14" fmla="*/ 0 w 48"/>
                  <a:gd name="T15" fmla="*/ 72 h 72"/>
                  <a:gd name="T16" fmla="*/ 18 w 48"/>
                  <a:gd name="T17" fmla="*/ 54 h 72"/>
                  <a:gd name="T18" fmla="*/ 18 w 48"/>
                  <a:gd name="T19" fmla="*/ 66 h 72"/>
                  <a:gd name="T20" fmla="*/ 48 w 48"/>
                  <a:gd name="T21" fmla="*/ 6 h 72"/>
                  <a:gd name="T22" fmla="*/ 48 w 48"/>
                  <a:gd name="T23" fmla="*/ 6 h 72"/>
                  <a:gd name="T24" fmla="*/ 48 w 48"/>
                  <a:gd name="T25" fmla="*/ 6 h 7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48" h="72">
                    <a:moveTo>
                      <a:pt x="48" y="6"/>
                    </a:moveTo>
                    <a:lnTo>
                      <a:pt x="48" y="6"/>
                    </a:lnTo>
                    <a:lnTo>
                      <a:pt x="6" y="0"/>
                    </a:lnTo>
                    <a:lnTo>
                      <a:pt x="42" y="12"/>
                    </a:lnTo>
                    <a:lnTo>
                      <a:pt x="0" y="72"/>
                    </a:lnTo>
                    <a:lnTo>
                      <a:pt x="18" y="54"/>
                    </a:lnTo>
                    <a:lnTo>
                      <a:pt x="18" y="66"/>
                    </a:lnTo>
                    <a:lnTo>
                      <a:pt x="48" y="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GB">
                  <a:solidFill>
                    <a:srgbClr val="FFFFFF"/>
                  </a:solidFill>
                </a:endParaRPr>
              </a:p>
            </p:txBody>
          </p:sp>
          <p:sp>
            <p:nvSpPr>
              <p:cNvPr id="1057" name="Freeform 28"/>
              <p:cNvSpPr>
                <a:spLocks/>
              </p:cNvSpPr>
              <p:nvPr/>
            </p:nvSpPr>
            <p:spPr bwMode="hidden">
              <a:xfrm>
                <a:off x="437" y="3027"/>
                <a:ext cx="288" cy="84"/>
              </a:xfrm>
              <a:custGeom>
                <a:avLst/>
                <a:gdLst>
                  <a:gd name="T0" fmla="*/ 292 w 287"/>
                  <a:gd name="T1" fmla="*/ 0 h 84"/>
                  <a:gd name="T2" fmla="*/ 0 w 287"/>
                  <a:gd name="T3" fmla="*/ 84 h 84"/>
                  <a:gd name="T4" fmla="*/ 173 w 287"/>
                  <a:gd name="T5" fmla="*/ 36 h 84"/>
                  <a:gd name="T6" fmla="*/ 114 w 287"/>
                  <a:gd name="T7" fmla="*/ 60 h 84"/>
                  <a:gd name="T8" fmla="*/ 281 w 287"/>
                  <a:gd name="T9" fmla="*/ 18 h 84"/>
                  <a:gd name="T10" fmla="*/ 292 w 287"/>
                  <a:gd name="T11" fmla="*/ 0 h 84"/>
                  <a:gd name="T12" fmla="*/ 292 w 287"/>
                  <a:gd name="T13" fmla="*/ 0 h 8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287" h="84">
                    <a:moveTo>
                      <a:pt x="287" y="0"/>
                    </a:moveTo>
                    <a:lnTo>
                      <a:pt x="0" y="84"/>
                    </a:lnTo>
                    <a:lnTo>
                      <a:pt x="168" y="36"/>
                    </a:lnTo>
                    <a:lnTo>
                      <a:pt x="114" y="60"/>
                    </a:lnTo>
                    <a:lnTo>
                      <a:pt x="276" y="18"/>
                    </a:lnTo>
                    <a:lnTo>
                      <a:pt x="287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GB">
                  <a:solidFill>
                    <a:srgbClr val="FFFFFF"/>
                  </a:solidFill>
                </a:endParaRPr>
              </a:p>
            </p:txBody>
          </p:sp>
          <p:sp>
            <p:nvSpPr>
              <p:cNvPr id="1058" name="Freeform 29"/>
              <p:cNvSpPr>
                <a:spLocks/>
              </p:cNvSpPr>
              <p:nvPr/>
            </p:nvSpPr>
            <p:spPr bwMode="hidden">
              <a:xfrm>
                <a:off x="828" y="3003"/>
                <a:ext cx="66" cy="108"/>
              </a:xfrm>
              <a:custGeom>
                <a:avLst/>
                <a:gdLst>
                  <a:gd name="T0" fmla="*/ 6 w 66"/>
                  <a:gd name="T1" fmla="*/ 0 h 108"/>
                  <a:gd name="T2" fmla="*/ 66 w 66"/>
                  <a:gd name="T3" fmla="*/ 6 h 108"/>
                  <a:gd name="T4" fmla="*/ 0 w 66"/>
                  <a:gd name="T5" fmla="*/ 84 h 108"/>
                  <a:gd name="T6" fmla="*/ 54 w 66"/>
                  <a:gd name="T7" fmla="*/ 24 h 108"/>
                  <a:gd name="T8" fmla="*/ 6 w 66"/>
                  <a:gd name="T9" fmla="*/ 108 h 108"/>
                  <a:gd name="T10" fmla="*/ 66 w 66"/>
                  <a:gd name="T11" fmla="*/ 6 h 108"/>
                  <a:gd name="T12" fmla="*/ 6 w 66"/>
                  <a:gd name="T13" fmla="*/ 0 h 108"/>
                  <a:gd name="T14" fmla="*/ 6 w 66"/>
                  <a:gd name="T15" fmla="*/ 0 h 10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66" h="108">
                    <a:moveTo>
                      <a:pt x="6" y="0"/>
                    </a:moveTo>
                    <a:lnTo>
                      <a:pt x="66" y="6"/>
                    </a:lnTo>
                    <a:lnTo>
                      <a:pt x="0" y="84"/>
                    </a:lnTo>
                    <a:lnTo>
                      <a:pt x="54" y="24"/>
                    </a:lnTo>
                    <a:lnTo>
                      <a:pt x="6" y="108"/>
                    </a:lnTo>
                    <a:lnTo>
                      <a:pt x="66" y="6"/>
                    </a:lnTo>
                    <a:lnTo>
                      <a:pt x="6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GB">
                  <a:solidFill>
                    <a:srgbClr val="FFFFFF"/>
                  </a:solidFill>
                </a:endParaRPr>
              </a:p>
            </p:txBody>
          </p:sp>
          <p:sp>
            <p:nvSpPr>
              <p:cNvPr id="1059" name="Freeform 30"/>
              <p:cNvSpPr>
                <a:spLocks/>
              </p:cNvSpPr>
              <p:nvPr/>
            </p:nvSpPr>
            <p:spPr bwMode="hidden">
              <a:xfrm>
                <a:off x="366" y="3111"/>
                <a:ext cx="77" cy="42"/>
              </a:xfrm>
              <a:custGeom>
                <a:avLst/>
                <a:gdLst>
                  <a:gd name="T0" fmla="*/ 36 w 77"/>
                  <a:gd name="T1" fmla="*/ 0 h 42"/>
                  <a:gd name="T2" fmla="*/ 42 w 77"/>
                  <a:gd name="T3" fmla="*/ 0 h 42"/>
                  <a:gd name="T4" fmla="*/ 60 w 77"/>
                  <a:gd name="T5" fmla="*/ 6 h 42"/>
                  <a:gd name="T6" fmla="*/ 48 w 77"/>
                  <a:gd name="T7" fmla="*/ 6 h 42"/>
                  <a:gd name="T8" fmla="*/ 42 w 77"/>
                  <a:gd name="T9" fmla="*/ 6 h 42"/>
                  <a:gd name="T10" fmla="*/ 60 w 77"/>
                  <a:gd name="T11" fmla="*/ 6 h 42"/>
                  <a:gd name="T12" fmla="*/ 0 w 77"/>
                  <a:gd name="T13" fmla="*/ 24 h 42"/>
                  <a:gd name="T14" fmla="*/ 71 w 77"/>
                  <a:gd name="T15" fmla="*/ 6 h 42"/>
                  <a:gd name="T16" fmla="*/ 66 w 77"/>
                  <a:gd name="T17" fmla="*/ 42 h 42"/>
                  <a:gd name="T18" fmla="*/ 77 w 77"/>
                  <a:gd name="T19" fmla="*/ 6 h 42"/>
                  <a:gd name="T20" fmla="*/ 36 w 77"/>
                  <a:gd name="T21" fmla="*/ 0 h 42"/>
                  <a:gd name="T22" fmla="*/ 36 w 77"/>
                  <a:gd name="T23" fmla="*/ 0 h 42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77" h="42">
                    <a:moveTo>
                      <a:pt x="36" y="0"/>
                    </a:moveTo>
                    <a:lnTo>
                      <a:pt x="42" y="0"/>
                    </a:lnTo>
                    <a:lnTo>
                      <a:pt x="60" y="6"/>
                    </a:lnTo>
                    <a:lnTo>
                      <a:pt x="48" y="6"/>
                    </a:lnTo>
                    <a:lnTo>
                      <a:pt x="42" y="6"/>
                    </a:lnTo>
                    <a:lnTo>
                      <a:pt x="60" y="6"/>
                    </a:lnTo>
                    <a:lnTo>
                      <a:pt x="0" y="24"/>
                    </a:lnTo>
                    <a:lnTo>
                      <a:pt x="71" y="6"/>
                    </a:lnTo>
                    <a:lnTo>
                      <a:pt x="66" y="42"/>
                    </a:lnTo>
                    <a:lnTo>
                      <a:pt x="77" y="6"/>
                    </a:lnTo>
                    <a:lnTo>
                      <a:pt x="36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GB">
                  <a:solidFill>
                    <a:srgbClr val="FFFFFF"/>
                  </a:solidFill>
                </a:endParaRPr>
              </a:p>
            </p:txBody>
          </p:sp>
          <p:sp>
            <p:nvSpPr>
              <p:cNvPr id="1060" name="Freeform 31"/>
              <p:cNvSpPr>
                <a:spLocks/>
              </p:cNvSpPr>
              <p:nvPr/>
            </p:nvSpPr>
            <p:spPr bwMode="hidden">
              <a:xfrm>
                <a:off x="498" y="3165"/>
                <a:ext cx="66" cy="30"/>
              </a:xfrm>
              <a:custGeom>
                <a:avLst/>
                <a:gdLst>
                  <a:gd name="T0" fmla="*/ 66 w 66"/>
                  <a:gd name="T1" fmla="*/ 6 h 30"/>
                  <a:gd name="T2" fmla="*/ 0 w 66"/>
                  <a:gd name="T3" fmla="*/ 0 h 30"/>
                  <a:gd name="T4" fmla="*/ 54 w 66"/>
                  <a:gd name="T5" fmla="*/ 6 h 30"/>
                  <a:gd name="T6" fmla="*/ 18 w 66"/>
                  <a:gd name="T7" fmla="*/ 18 h 30"/>
                  <a:gd name="T8" fmla="*/ 60 w 66"/>
                  <a:gd name="T9" fmla="*/ 12 h 30"/>
                  <a:gd name="T10" fmla="*/ 60 w 66"/>
                  <a:gd name="T11" fmla="*/ 30 h 30"/>
                  <a:gd name="T12" fmla="*/ 60 w 66"/>
                  <a:gd name="T13" fmla="*/ 30 h 30"/>
                  <a:gd name="T14" fmla="*/ 66 w 66"/>
                  <a:gd name="T15" fmla="*/ 6 h 30"/>
                  <a:gd name="T16" fmla="*/ 66 w 66"/>
                  <a:gd name="T17" fmla="*/ 6 h 3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66" h="30">
                    <a:moveTo>
                      <a:pt x="66" y="6"/>
                    </a:moveTo>
                    <a:lnTo>
                      <a:pt x="0" y="0"/>
                    </a:lnTo>
                    <a:lnTo>
                      <a:pt x="54" y="6"/>
                    </a:lnTo>
                    <a:lnTo>
                      <a:pt x="18" y="18"/>
                    </a:lnTo>
                    <a:lnTo>
                      <a:pt x="60" y="12"/>
                    </a:lnTo>
                    <a:lnTo>
                      <a:pt x="60" y="30"/>
                    </a:lnTo>
                    <a:lnTo>
                      <a:pt x="66" y="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GB">
                  <a:solidFill>
                    <a:srgbClr val="FFFFFF"/>
                  </a:solidFill>
                </a:endParaRPr>
              </a:p>
            </p:txBody>
          </p:sp>
          <p:sp>
            <p:nvSpPr>
              <p:cNvPr id="1061" name="Freeform 32"/>
              <p:cNvSpPr>
                <a:spLocks/>
              </p:cNvSpPr>
              <p:nvPr/>
            </p:nvSpPr>
            <p:spPr bwMode="hidden">
              <a:xfrm>
                <a:off x="840" y="2919"/>
                <a:ext cx="18" cy="60"/>
              </a:xfrm>
              <a:custGeom>
                <a:avLst/>
                <a:gdLst>
                  <a:gd name="T0" fmla="*/ 0 w 18"/>
                  <a:gd name="T1" fmla="*/ 24 h 60"/>
                  <a:gd name="T2" fmla="*/ 12 w 18"/>
                  <a:gd name="T3" fmla="*/ 24 h 60"/>
                  <a:gd name="T4" fmla="*/ 12 w 18"/>
                  <a:gd name="T5" fmla="*/ 60 h 60"/>
                  <a:gd name="T6" fmla="*/ 18 w 18"/>
                  <a:gd name="T7" fmla="*/ 18 h 60"/>
                  <a:gd name="T8" fmla="*/ 18 w 18"/>
                  <a:gd name="T9" fmla="*/ 18 h 60"/>
                  <a:gd name="T10" fmla="*/ 18 w 18"/>
                  <a:gd name="T11" fmla="*/ 0 h 60"/>
                  <a:gd name="T12" fmla="*/ 12 w 18"/>
                  <a:gd name="T13" fmla="*/ 18 h 60"/>
                  <a:gd name="T14" fmla="*/ 0 w 18"/>
                  <a:gd name="T15" fmla="*/ 24 h 60"/>
                  <a:gd name="T16" fmla="*/ 0 w 18"/>
                  <a:gd name="T17" fmla="*/ 24 h 6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8" h="60">
                    <a:moveTo>
                      <a:pt x="0" y="24"/>
                    </a:moveTo>
                    <a:lnTo>
                      <a:pt x="12" y="24"/>
                    </a:lnTo>
                    <a:lnTo>
                      <a:pt x="12" y="60"/>
                    </a:lnTo>
                    <a:lnTo>
                      <a:pt x="18" y="18"/>
                    </a:lnTo>
                    <a:lnTo>
                      <a:pt x="18" y="0"/>
                    </a:lnTo>
                    <a:lnTo>
                      <a:pt x="12" y="18"/>
                    </a:lnTo>
                    <a:lnTo>
                      <a:pt x="0" y="2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GB">
                  <a:solidFill>
                    <a:srgbClr val="FFFFFF"/>
                  </a:solidFill>
                </a:endParaRPr>
              </a:p>
            </p:txBody>
          </p:sp>
          <p:sp>
            <p:nvSpPr>
              <p:cNvPr id="1062" name="Freeform 33"/>
              <p:cNvSpPr>
                <a:spLocks/>
              </p:cNvSpPr>
              <p:nvPr/>
            </p:nvSpPr>
            <p:spPr bwMode="hidden">
              <a:xfrm>
                <a:off x="546" y="3021"/>
                <a:ext cx="6" cy="18"/>
              </a:xfrm>
              <a:custGeom>
                <a:avLst/>
                <a:gdLst>
                  <a:gd name="T0" fmla="*/ 6 w 6"/>
                  <a:gd name="T1" fmla="*/ 0 h 18"/>
                  <a:gd name="T2" fmla="*/ 0 w 6"/>
                  <a:gd name="T3" fmla="*/ 18 h 18"/>
                  <a:gd name="T4" fmla="*/ 6 w 6"/>
                  <a:gd name="T5" fmla="*/ 12 h 18"/>
                  <a:gd name="T6" fmla="*/ 6 w 6"/>
                  <a:gd name="T7" fmla="*/ 0 h 18"/>
                  <a:gd name="T8" fmla="*/ 6 w 6"/>
                  <a:gd name="T9" fmla="*/ 0 h 1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" h="18">
                    <a:moveTo>
                      <a:pt x="6" y="0"/>
                    </a:moveTo>
                    <a:lnTo>
                      <a:pt x="0" y="18"/>
                    </a:lnTo>
                    <a:lnTo>
                      <a:pt x="6" y="12"/>
                    </a:lnTo>
                    <a:lnTo>
                      <a:pt x="6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GB">
                  <a:solidFill>
                    <a:srgbClr val="FFFFFF"/>
                  </a:solidFill>
                </a:endParaRPr>
              </a:p>
            </p:txBody>
          </p:sp>
          <p:sp>
            <p:nvSpPr>
              <p:cNvPr id="1063" name="Freeform 34"/>
              <p:cNvSpPr>
                <a:spLocks/>
              </p:cNvSpPr>
              <p:nvPr/>
            </p:nvSpPr>
            <p:spPr bwMode="hidden">
              <a:xfrm>
                <a:off x="534" y="2943"/>
                <a:ext cx="30" cy="78"/>
              </a:xfrm>
              <a:custGeom>
                <a:avLst/>
                <a:gdLst>
                  <a:gd name="T0" fmla="*/ 24 w 30"/>
                  <a:gd name="T1" fmla="*/ 6 h 78"/>
                  <a:gd name="T2" fmla="*/ 18 w 30"/>
                  <a:gd name="T3" fmla="*/ 24 h 78"/>
                  <a:gd name="T4" fmla="*/ 0 w 30"/>
                  <a:gd name="T5" fmla="*/ 18 h 78"/>
                  <a:gd name="T6" fmla="*/ 12 w 30"/>
                  <a:gd name="T7" fmla="*/ 30 h 78"/>
                  <a:gd name="T8" fmla="*/ 6 w 30"/>
                  <a:gd name="T9" fmla="*/ 42 h 78"/>
                  <a:gd name="T10" fmla="*/ 18 w 30"/>
                  <a:gd name="T11" fmla="*/ 78 h 78"/>
                  <a:gd name="T12" fmla="*/ 18 w 30"/>
                  <a:gd name="T13" fmla="*/ 24 h 78"/>
                  <a:gd name="T14" fmla="*/ 24 w 30"/>
                  <a:gd name="T15" fmla="*/ 12 h 78"/>
                  <a:gd name="T16" fmla="*/ 30 w 30"/>
                  <a:gd name="T17" fmla="*/ 6 h 78"/>
                  <a:gd name="T18" fmla="*/ 30 w 30"/>
                  <a:gd name="T19" fmla="*/ 6 h 78"/>
                  <a:gd name="T20" fmla="*/ 12 w 30"/>
                  <a:gd name="T21" fmla="*/ 0 h 78"/>
                  <a:gd name="T22" fmla="*/ 24 w 30"/>
                  <a:gd name="T23" fmla="*/ 6 h 78"/>
                  <a:gd name="T24" fmla="*/ 24 w 30"/>
                  <a:gd name="T25" fmla="*/ 6 h 7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30" h="78">
                    <a:moveTo>
                      <a:pt x="24" y="6"/>
                    </a:moveTo>
                    <a:lnTo>
                      <a:pt x="18" y="24"/>
                    </a:lnTo>
                    <a:lnTo>
                      <a:pt x="0" y="18"/>
                    </a:lnTo>
                    <a:lnTo>
                      <a:pt x="12" y="30"/>
                    </a:lnTo>
                    <a:lnTo>
                      <a:pt x="6" y="42"/>
                    </a:lnTo>
                    <a:lnTo>
                      <a:pt x="18" y="78"/>
                    </a:lnTo>
                    <a:lnTo>
                      <a:pt x="18" y="24"/>
                    </a:lnTo>
                    <a:lnTo>
                      <a:pt x="24" y="12"/>
                    </a:lnTo>
                    <a:lnTo>
                      <a:pt x="30" y="6"/>
                    </a:lnTo>
                    <a:lnTo>
                      <a:pt x="12" y="0"/>
                    </a:lnTo>
                    <a:lnTo>
                      <a:pt x="24" y="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GB">
                  <a:solidFill>
                    <a:srgbClr val="FFFFFF"/>
                  </a:solidFill>
                </a:endParaRPr>
              </a:p>
            </p:txBody>
          </p:sp>
          <p:sp>
            <p:nvSpPr>
              <p:cNvPr id="1064" name="Freeform 35"/>
              <p:cNvSpPr>
                <a:spLocks/>
              </p:cNvSpPr>
              <p:nvPr/>
            </p:nvSpPr>
            <p:spPr bwMode="hidden">
              <a:xfrm>
                <a:off x="540" y="3039"/>
                <a:ext cx="24" cy="24"/>
              </a:xfrm>
              <a:custGeom>
                <a:avLst/>
                <a:gdLst>
                  <a:gd name="T0" fmla="*/ 6 w 24"/>
                  <a:gd name="T1" fmla="*/ 0 h 24"/>
                  <a:gd name="T2" fmla="*/ 0 w 24"/>
                  <a:gd name="T3" fmla="*/ 0 h 24"/>
                  <a:gd name="T4" fmla="*/ 6 w 24"/>
                  <a:gd name="T5" fmla="*/ 0 h 24"/>
                  <a:gd name="T6" fmla="*/ 12 w 24"/>
                  <a:gd name="T7" fmla="*/ 6 h 24"/>
                  <a:gd name="T8" fmla="*/ 24 w 24"/>
                  <a:gd name="T9" fmla="*/ 24 h 24"/>
                  <a:gd name="T10" fmla="*/ 24 w 24"/>
                  <a:gd name="T11" fmla="*/ 18 h 24"/>
                  <a:gd name="T12" fmla="*/ 18 w 24"/>
                  <a:gd name="T13" fmla="*/ 6 h 24"/>
                  <a:gd name="T14" fmla="*/ 12 w 24"/>
                  <a:gd name="T15" fmla="*/ 0 h 24"/>
                  <a:gd name="T16" fmla="*/ 6 w 24"/>
                  <a:gd name="T17" fmla="*/ 0 h 24"/>
                  <a:gd name="T18" fmla="*/ 6 w 24"/>
                  <a:gd name="T19" fmla="*/ 0 h 24"/>
                  <a:gd name="T20" fmla="*/ 6 w 24"/>
                  <a:gd name="T21" fmla="*/ 0 h 24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24" h="24">
                    <a:moveTo>
                      <a:pt x="6" y="0"/>
                    </a:moveTo>
                    <a:lnTo>
                      <a:pt x="0" y="0"/>
                    </a:lnTo>
                    <a:lnTo>
                      <a:pt x="6" y="0"/>
                    </a:lnTo>
                    <a:lnTo>
                      <a:pt x="12" y="6"/>
                    </a:lnTo>
                    <a:lnTo>
                      <a:pt x="24" y="24"/>
                    </a:lnTo>
                    <a:lnTo>
                      <a:pt x="24" y="18"/>
                    </a:lnTo>
                    <a:lnTo>
                      <a:pt x="18" y="6"/>
                    </a:lnTo>
                    <a:lnTo>
                      <a:pt x="12" y="0"/>
                    </a:lnTo>
                    <a:lnTo>
                      <a:pt x="6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GB">
                  <a:solidFill>
                    <a:srgbClr val="FFFFFF"/>
                  </a:solidFill>
                </a:endParaRPr>
              </a:p>
            </p:txBody>
          </p:sp>
          <p:sp>
            <p:nvSpPr>
              <p:cNvPr id="1065" name="Freeform 36"/>
              <p:cNvSpPr>
                <a:spLocks/>
              </p:cNvSpPr>
              <p:nvPr/>
            </p:nvSpPr>
            <p:spPr bwMode="hidden">
              <a:xfrm>
                <a:off x="801" y="2681"/>
                <a:ext cx="215" cy="216"/>
              </a:xfrm>
              <a:custGeom>
                <a:avLst/>
                <a:gdLst>
                  <a:gd name="T0" fmla="*/ 215 w 215"/>
                  <a:gd name="T1" fmla="*/ 0 h 216"/>
                  <a:gd name="T2" fmla="*/ 147 w 215"/>
                  <a:gd name="T3" fmla="*/ 36 h 216"/>
                  <a:gd name="T4" fmla="*/ 132 w 215"/>
                  <a:gd name="T5" fmla="*/ 49 h 216"/>
                  <a:gd name="T6" fmla="*/ 104 w 215"/>
                  <a:gd name="T7" fmla="*/ 79 h 216"/>
                  <a:gd name="T8" fmla="*/ 87 w 215"/>
                  <a:gd name="T9" fmla="*/ 114 h 216"/>
                  <a:gd name="T10" fmla="*/ 48 w 215"/>
                  <a:gd name="T11" fmla="*/ 156 h 216"/>
                  <a:gd name="T12" fmla="*/ 42 w 215"/>
                  <a:gd name="T13" fmla="*/ 166 h 216"/>
                  <a:gd name="T14" fmla="*/ 29 w 215"/>
                  <a:gd name="T15" fmla="*/ 177 h 216"/>
                  <a:gd name="T16" fmla="*/ 0 w 215"/>
                  <a:gd name="T17" fmla="*/ 208 h 216"/>
                  <a:gd name="T18" fmla="*/ 48 w 215"/>
                  <a:gd name="T19" fmla="*/ 216 h 216"/>
                  <a:gd name="T20" fmla="*/ 215 w 215"/>
                  <a:gd name="T21" fmla="*/ 0 h 21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215" h="216">
                    <a:moveTo>
                      <a:pt x="215" y="0"/>
                    </a:moveTo>
                    <a:lnTo>
                      <a:pt x="147" y="36"/>
                    </a:lnTo>
                    <a:lnTo>
                      <a:pt x="132" y="49"/>
                    </a:lnTo>
                    <a:lnTo>
                      <a:pt x="104" y="79"/>
                    </a:lnTo>
                    <a:lnTo>
                      <a:pt x="87" y="114"/>
                    </a:lnTo>
                    <a:lnTo>
                      <a:pt x="48" y="156"/>
                    </a:lnTo>
                    <a:lnTo>
                      <a:pt x="42" y="166"/>
                    </a:lnTo>
                    <a:lnTo>
                      <a:pt x="29" y="177"/>
                    </a:lnTo>
                    <a:lnTo>
                      <a:pt x="0" y="208"/>
                    </a:lnTo>
                    <a:lnTo>
                      <a:pt x="48" y="216"/>
                    </a:lnTo>
                    <a:lnTo>
                      <a:pt x="215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GB">
                  <a:solidFill>
                    <a:srgbClr val="FFFFFF"/>
                  </a:solidFill>
                </a:endParaRPr>
              </a:p>
            </p:txBody>
          </p:sp>
          <p:sp>
            <p:nvSpPr>
              <p:cNvPr id="1066" name="Freeform 37"/>
              <p:cNvSpPr>
                <a:spLocks/>
              </p:cNvSpPr>
              <p:nvPr/>
            </p:nvSpPr>
            <p:spPr bwMode="hidden">
              <a:xfrm>
                <a:off x="536" y="2710"/>
                <a:ext cx="212" cy="179"/>
              </a:xfrm>
              <a:custGeom>
                <a:avLst/>
                <a:gdLst>
                  <a:gd name="T0" fmla="*/ 212 w 212"/>
                  <a:gd name="T1" fmla="*/ 0 h 179"/>
                  <a:gd name="T2" fmla="*/ 144 w 212"/>
                  <a:gd name="T3" fmla="*/ 36 h 179"/>
                  <a:gd name="T4" fmla="*/ 0 w 212"/>
                  <a:gd name="T5" fmla="*/ 179 h 179"/>
                  <a:gd name="T6" fmla="*/ 177 w 212"/>
                  <a:gd name="T7" fmla="*/ 85 h 179"/>
                  <a:gd name="T8" fmla="*/ 212 w 212"/>
                  <a:gd name="T9" fmla="*/ 0 h 17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12" h="179">
                    <a:moveTo>
                      <a:pt x="212" y="0"/>
                    </a:moveTo>
                    <a:lnTo>
                      <a:pt x="144" y="36"/>
                    </a:lnTo>
                    <a:lnTo>
                      <a:pt x="0" y="179"/>
                    </a:lnTo>
                    <a:lnTo>
                      <a:pt x="177" y="85"/>
                    </a:lnTo>
                    <a:lnTo>
                      <a:pt x="212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GB">
                  <a:solidFill>
                    <a:srgbClr val="FFFFFF"/>
                  </a:solidFill>
                </a:endParaRPr>
              </a:p>
            </p:txBody>
          </p:sp>
          <p:sp>
            <p:nvSpPr>
              <p:cNvPr id="1067" name="Freeform 38"/>
              <p:cNvSpPr>
                <a:spLocks/>
              </p:cNvSpPr>
              <p:nvPr/>
            </p:nvSpPr>
            <p:spPr bwMode="hidden">
              <a:xfrm>
                <a:off x="1037" y="2609"/>
                <a:ext cx="64" cy="79"/>
              </a:xfrm>
              <a:custGeom>
                <a:avLst/>
                <a:gdLst>
                  <a:gd name="T0" fmla="*/ 0 w 64"/>
                  <a:gd name="T1" fmla="*/ 22 h 79"/>
                  <a:gd name="T2" fmla="*/ 64 w 64"/>
                  <a:gd name="T3" fmla="*/ 79 h 79"/>
                  <a:gd name="T4" fmla="*/ 60 w 64"/>
                  <a:gd name="T5" fmla="*/ 0 h 79"/>
                  <a:gd name="T6" fmla="*/ 0 w 64"/>
                  <a:gd name="T7" fmla="*/ 22 h 7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4" h="79">
                    <a:moveTo>
                      <a:pt x="0" y="22"/>
                    </a:moveTo>
                    <a:lnTo>
                      <a:pt x="64" y="79"/>
                    </a:lnTo>
                    <a:lnTo>
                      <a:pt x="60" y="0"/>
                    </a:lnTo>
                    <a:lnTo>
                      <a:pt x="0" y="22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GB">
                  <a:solidFill>
                    <a:srgbClr val="FFFFFF"/>
                  </a:solidFill>
                </a:endParaRPr>
              </a:p>
            </p:txBody>
          </p:sp>
          <p:sp>
            <p:nvSpPr>
              <p:cNvPr id="1068" name="Freeform 39"/>
              <p:cNvSpPr>
                <a:spLocks/>
              </p:cNvSpPr>
              <p:nvPr userDrawn="1"/>
            </p:nvSpPr>
            <p:spPr bwMode="hidden">
              <a:xfrm>
                <a:off x="867" y="2471"/>
                <a:ext cx="137" cy="207"/>
              </a:xfrm>
              <a:custGeom>
                <a:avLst/>
                <a:gdLst>
                  <a:gd name="T0" fmla="*/ 0 w 137"/>
                  <a:gd name="T1" fmla="*/ 0 h 207"/>
                  <a:gd name="T2" fmla="*/ 17 w 137"/>
                  <a:gd name="T3" fmla="*/ 87 h 207"/>
                  <a:gd name="T4" fmla="*/ 69 w 137"/>
                  <a:gd name="T5" fmla="*/ 154 h 207"/>
                  <a:gd name="T6" fmla="*/ 137 w 137"/>
                  <a:gd name="T7" fmla="*/ 207 h 207"/>
                  <a:gd name="T8" fmla="*/ 0 w 137"/>
                  <a:gd name="T9" fmla="*/ 0 h 20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7" h="207">
                    <a:moveTo>
                      <a:pt x="0" y="0"/>
                    </a:moveTo>
                    <a:lnTo>
                      <a:pt x="17" y="87"/>
                    </a:lnTo>
                    <a:lnTo>
                      <a:pt x="69" y="154"/>
                    </a:lnTo>
                    <a:lnTo>
                      <a:pt x="137" y="20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GB">
                  <a:solidFill>
                    <a:srgbClr val="FFFFFF"/>
                  </a:solidFill>
                </a:endParaRPr>
              </a:p>
            </p:txBody>
          </p:sp>
          <p:sp>
            <p:nvSpPr>
              <p:cNvPr id="1069" name="Freeform 40"/>
              <p:cNvSpPr>
                <a:spLocks/>
              </p:cNvSpPr>
              <p:nvPr userDrawn="1"/>
            </p:nvSpPr>
            <p:spPr bwMode="hidden">
              <a:xfrm>
                <a:off x="817" y="2507"/>
                <a:ext cx="65" cy="222"/>
              </a:xfrm>
              <a:custGeom>
                <a:avLst/>
                <a:gdLst>
                  <a:gd name="T0" fmla="*/ 0 w 65"/>
                  <a:gd name="T1" fmla="*/ 222 h 222"/>
                  <a:gd name="T2" fmla="*/ 40 w 65"/>
                  <a:gd name="T3" fmla="*/ 142 h 222"/>
                  <a:gd name="T4" fmla="*/ 65 w 65"/>
                  <a:gd name="T5" fmla="*/ 72 h 222"/>
                  <a:gd name="T6" fmla="*/ 7 w 65"/>
                  <a:gd name="T7" fmla="*/ 0 h 222"/>
                  <a:gd name="T8" fmla="*/ 0 w 65"/>
                  <a:gd name="T9" fmla="*/ 222 h 22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5" h="222">
                    <a:moveTo>
                      <a:pt x="0" y="222"/>
                    </a:moveTo>
                    <a:lnTo>
                      <a:pt x="40" y="142"/>
                    </a:lnTo>
                    <a:lnTo>
                      <a:pt x="65" y="72"/>
                    </a:lnTo>
                    <a:lnTo>
                      <a:pt x="7" y="0"/>
                    </a:lnTo>
                    <a:lnTo>
                      <a:pt x="0" y="222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GB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285737" name="Rectangle 4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8750"/>
            <a:ext cx="8229600" cy="1258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85738" name="Rectangle 4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85739" name="Rectangle 4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85740" name="Rectangle 4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85741" name="Rectangle 4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CD2412B-544A-488E-BCAD-5D30C73C9E01}" type="slidenum">
              <a:rPr lang="en-US">
                <a:solidFill>
                  <a:srgbClr val="FFFFFF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8848234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Blip>
          <a:blip r:embed="rId16"/>
        </a:buBlip>
        <a:defRPr sz="32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Blip>
          <a:blip r:embed="rId16"/>
        </a:buBlip>
        <a:defRPr sz="24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Blip>
          <a:blip r:embed="rId16"/>
        </a:buBlip>
        <a:defRPr sz="20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ACA7813C-6594-4A4C-872B-DD13B822841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>
              <a:solidFill>
                <a:srgbClr val="DFDCB7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580A3BF5-5562-4858-9DEC-7BB84B39EC5E}" type="datetimeFigureOut">
              <a:rPr lang="en-US" smtClean="0">
                <a:solidFill>
                  <a:srgbClr val="DFDCB7"/>
                </a:solidFill>
              </a:rPr>
              <a:pPr/>
              <a:t>9/4/2020</a:t>
            </a:fld>
            <a:endParaRPr lang="en-US">
              <a:solidFill>
                <a:srgbClr val="DFDCB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5069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  <p:sldLayoutId id="2147483755" r:id="rId17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png"/><Relationship Id="rId4" Type="http://schemas.openxmlformats.org/officeDocument/2006/relationships/image" Target="../media/image17.e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8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5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50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55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tmp"/><Relationship Id="rId1" Type="http://schemas.openxmlformats.org/officeDocument/2006/relationships/slideLayout" Target="../slideLayouts/slideLayout50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tmp"/><Relationship Id="rId1" Type="http://schemas.openxmlformats.org/officeDocument/2006/relationships/slideLayout" Target="../slideLayouts/slideLayout50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tmp"/><Relationship Id="rId2" Type="http://schemas.openxmlformats.org/officeDocument/2006/relationships/image" Target="../media/image27.tmp"/><Relationship Id="rId1" Type="http://schemas.openxmlformats.org/officeDocument/2006/relationships/slideLayout" Target="../slideLayouts/slideLayout5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/>
              <a:t>Organizational influences, project life cycle AND </a:t>
            </a:r>
            <a:br>
              <a:rPr lang="en-US" sz="3600" dirty="0"/>
            </a:br>
            <a:r>
              <a:rPr lang="en-US" sz="3600" dirty="0"/>
              <a:t>Project Management processes </a:t>
            </a:r>
          </a:p>
        </p:txBody>
      </p:sp>
    </p:spTree>
    <p:extLst>
      <p:ext uri="{BB962C8B-B14F-4D97-AF65-F5344CB8AC3E}">
        <p14:creationId xmlns:p14="http://schemas.microsoft.com/office/powerpoint/2010/main" val="2630393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1" y="171450"/>
            <a:ext cx="8229600" cy="971550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>
            <a:normAutofit/>
          </a:bodyPr>
          <a:lstStyle/>
          <a:p>
            <a:pPr algn="l" eaLnBrk="1" hangingPunct="1">
              <a:defRPr/>
            </a:pPr>
            <a:r>
              <a:rPr lang="en-US" sz="2800" b="1" dirty="0"/>
              <a:t>ORGANISASI GUGUS TUGAS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610600" cy="5029200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normAutofit/>
          </a:bodyPr>
          <a:lstStyle/>
          <a:p>
            <a:pPr marL="0" indent="0" eaLnBrk="1" hangingPunct="1">
              <a:lnSpc>
                <a:spcPct val="80000"/>
              </a:lnSpc>
              <a:buNone/>
              <a:defRPr/>
            </a:pPr>
            <a:r>
              <a:rPr lang="en-US" sz="2400" dirty="0" err="1"/>
              <a:t>Kelebihan</a:t>
            </a:r>
            <a:r>
              <a:rPr lang="en-US" sz="2400" dirty="0"/>
              <a:t>, </a:t>
            </a:r>
            <a:r>
              <a:rPr lang="en-US" sz="2400" dirty="0" err="1"/>
              <a:t>diantaranya</a:t>
            </a:r>
            <a:r>
              <a:rPr lang="en-US" sz="2400" dirty="0"/>
              <a:t> :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400" dirty="0" err="1"/>
              <a:t>Berstatus</a:t>
            </a:r>
            <a:r>
              <a:rPr lang="en-US" sz="2400" dirty="0"/>
              <a:t> </a:t>
            </a:r>
            <a:r>
              <a:rPr lang="en-US" sz="2400" dirty="0" err="1"/>
              <a:t>mandiri</a:t>
            </a:r>
            <a:r>
              <a:rPr lang="en-US" sz="2400" dirty="0"/>
              <a:t> </a:t>
            </a:r>
            <a:r>
              <a:rPr lang="en-US" sz="2400" dirty="0" err="1"/>
              <a:t>seperti</a:t>
            </a:r>
            <a:r>
              <a:rPr lang="en-US" sz="2400" dirty="0"/>
              <a:t> </a:t>
            </a:r>
            <a:r>
              <a:rPr lang="en-US" sz="2400" dirty="0" err="1"/>
              <a:t>bidang</a:t>
            </a:r>
            <a:r>
              <a:rPr lang="en-US" sz="2400" dirty="0"/>
              <a:t> </a:t>
            </a:r>
            <a:r>
              <a:rPr lang="en-US" sz="2400" dirty="0" err="1"/>
              <a:t>fungsional</a:t>
            </a:r>
            <a:r>
              <a:rPr lang="en-US" sz="2400" dirty="0"/>
              <a:t> </a:t>
            </a:r>
            <a:r>
              <a:rPr lang="en-US" sz="2400" dirty="0" err="1"/>
              <a:t>lainnya</a:t>
            </a:r>
            <a:endParaRPr lang="en-US" sz="2400" dirty="0"/>
          </a:p>
          <a:p>
            <a:pPr eaLnBrk="1" hangingPunct="1">
              <a:lnSpc>
                <a:spcPct val="80000"/>
              </a:lnSpc>
              <a:defRPr/>
            </a:pPr>
            <a:r>
              <a:rPr lang="en-US" sz="2400" dirty="0" err="1"/>
              <a:t>Manajer</a:t>
            </a:r>
            <a:r>
              <a:rPr lang="en-US" sz="2400" dirty="0"/>
              <a:t> </a:t>
            </a:r>
            <a:r>
              <a:rPr lang="en-US" sz="2400" dirty="0" err="1"/>
              <a:t>proyek</a:t>
            </a:r>
            <a:r>
              <a:rPr lang="en-US" sz="2400" dirty="0"/>
              <a:t> </a:t>
            </a:r>
            <a:r>
              <a:rPr lang="en-US" sz="2400" dirty="0" err="1"/>
              <a:t>mempunyai</a:t>
            </a:r>
            <a:r>
              <a:rPr lang="en-US" sz="2400" dirty="0"/>
              <a:t> </a:t>
            </a:r>
            <a:r>
              <a:rPr lang="en-US" sz="2400" dirty="0" err="1"/>
              <a:t>otoritas</a:t>
            </a:r>
            <a:r>
              <a:rPr lang="en-US" sz="2400" dirty="0"/>
              <a:t> </a:t>
            </a:r>
            <a:r>
              <a:rPr lang="en-US" sz="2400" dirty="0" err="1"/>
              <a:t>penuh</a:t>
            </a:r>
            <a:r>
              <a:rPr lang="en-US" sz="2400" dirty="0"/>
              <a:t> </a:t>
            </a:r>
            <a:r>
              <a:rPr lang="en-US" sz="2400" dirty="0" err="1"/>
              <a:t>atas</a:t>
            </a:r>
            <a:r>
              <a:rPr lang="en-US" sz="2400" dirty="0"/>
              <a:t> </a:t>
            </a:r>
            <a:r>
              <a:rPr lang="en-US" sz="2400" dirty="0" err="1"/>
              <a:t>pekerjaan</a:t>
            </a:r>
            <a:r>
              <a:rPr lang="en-US" sz="2400" dirty="0"/>
              <a:t> </a:t>
            </a:r>
            <a:r>
              <a:rPr lang="en-US" sz="2400" dirty="0" err="1"/>
              <a:t>proyek</a:t>
            </a:r>
            <a:endParaRPr lang="en-US" sz="2400" dirty="0"/>
          </a:p>
          <a:p>
            <a:pPr eaLnBrk="1" hangingPunct="1">
              <a:lnSpc>
                <a:spcPct val="80000"/>
              </a:lnSpc>
              <a:defRPr/>
            </a:pPr>
            <a:r>
              <a:rPr lang="en-US" sz="2400" dirty="0" err="1"/>
              <a:t>Tenaga</a:t>
            </a:r>
            <a:r>
              <a:rPr lang="en-US" sz="2400" dirty="0"/>
              <a:t> </a:t>
            </a:r>
            <a:r>
              <a:rPr lang="en-US" sz="2400" dirty="0" err="1"/>
              <a:t>pelaksana</a:t>
            </a:r>
            <a:r>
              <a:rPr lang="en-US" sz="2400" dirty="0"/>
              <a:t>/ </a:t>
            </a:r>
            <a:r>
              <a:rPr lang="en-US" sz="2400" dirty="0" err="1"/>
              <a:t>ahli</a:t>
            </a:r>
            <a:r>
              <a:rPr lang="en-US" sz="2400" dirty="0"/>
              <a:t> di </a:t>
            </a:r>
            <a:r>
              <a:rPr lang="en-US" sz="2400" dirty="0" err="1"/>
              <a:t>pindah</a:t>
            </a:r>
            <a:r>
              <a:rPr lang="en-US" sz="2400" dirty="0"/>
              <a:t> </a:t>
            </a:r>
            <a:r>
              <a:rPr lang="en-US" sz="2400" dirty="0" err="1"/>
              <a:t>ke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bidang</a:t>
            </a:r>
            <a:r>
              <a:rPr lang="en-US" sz="2400" dirty="0"/>
              <a:t> </a:t>
            </a:r>
            <a:r>
              <a:rPr lang="en-US" sz="2400" dirty="0" err="1"/>
              <a:t>proyek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bertanggung</a:t>
            </a:r>
            <a:r>
              <a:rPr lang="en-US" sz="2400" dirty="0"/>
              <a:t> </a:t>
            </a:r>
            <a:r>
              <a:rPr lang="en-US" sz="2400" dirty="0" err="1"/>
              <a:t>jawab</a:t>
            </a:r>
            <a:r>
              <a:rPr lang="en-US" sz="2400" dirty="0"/>
              <a:t> </a:t>
            </a:r>
            <a:r>
              <a:rPr lang="en-US" sz="2400" dirty="0" err="1"/>
              <a:t>pada</a:t>
            </a:r>
            <a:r>
              <a:rPr lang="en-US" sz="2400" dirty="0"/>
              <a:t> </a:t>
            </a:r>
            <a:r>
              <a:rPr lang="en-US" sz="2400" dirty="0" err="1"/>
              <a:t>manajer</a:t>
            </a:r>
            <a:r>
              <a:rPr lang="en-US" sz="2400" dirty="0"/>
              <a:t> </a:t>
            </a:r>
            <a:r>
              <a:rPr lang="en-US" sz="2400" dirty="0" err="1"/>
              <a:t>proyek</a:t>
            </a:r>
            <a:endParaRPr lang="en-US" sz="2400" dirty="0"/>
          </a:p>
          <a:p>
            <a:pPr eaLnBrk="1" hangingPunct="1">
              <a:lnSpc>
                <a:spcPct val="80000"/>
              </a:lnSpc>
              <a:defRPr/>
            </a:pPr>
            <a:r>
              <a:rPr lang="en-US" sz="2400" dirty="0" err="1"/>
              <a:t>Sedikit</a:t>
            </a:r>
            <a:r>
              <a:rPr lang="en-US" sz="2400" dirty="0"/>
              <a:t> </a:t>
            </a:r>
            <a:r>
              <a:rPr lang="en-US" sz="2400" dirty="0" err="1"/>
              <a:t>memerlukan</a:t>
            </a:r>
            <a:r>
              <a:rPr lang="en-US" sz="2400" dirty="0"/>
              <a:t> </a:t>
            </a:r>
            <a:r>
              <a:rPr lang="en-US" sz="2400" dirty="0" err="1"/>
              <a:t>dukungan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bidang</a:t>
            </a:r>
            <a:r>
              <a:rPr lang="en-US" sz="2400" dirty="0"/>
              <a:t> </a:t>
            </a:r>
            <a:r>
              <a:rPr lang="en-US" sz="2400" dirty="0" err="1"/>
              <a:t>fungsional</a:t>
            </a:r>
            <a:r>
              <a:rPr lang="en-US" sz="2400" dirty="0"/>
              <a:t> </a:t>
            </a:r>
            <a:r>
              <a:rPr lang="en-US" sz="2400" dirty="0" err="1"/>
              <a:t>lainnya</a:t>
            </a:r>
            <a:endParaRPr lang="en-US" sz="2400" dirty="0"/>
          </a:p>
          <a:p>
            <a:pPr eaLnBrk="1" hangingPunct="1">
              <a:lnSpc>
                <a:spcPct val="80000"/>
              </a:lnSpc>
              <a:defRPr/>
            </a:pPr>
            <a:r>
              <a:rPr lang="en-US" sz="2400" dirty="0" err="1"/>
              <a:t>Susunan</a:t>
            </a:r>
            <a:r>
              <a:rPr lang="en-US" sz="2400" dirty="0"/>
              <a:t> </a:t>
            </a:r>
            <a:r>
              <a:rPr lang="en-US" sz="2400" dirty="0" err="1"/>
              <a:t>komando</a:t>
            </a:r>
            <a:r>
              <a:rPr lang="en-US" sz="2400" dirty="0"/>
              <a:t> </a:t>
            </a:r>
            <a:r>
              <a:rPr lang="en-US" sz="2400" dirty="0" err="1"/>
              <a:t>tunggal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komunikasi</a:t>
            </a:r>
            <a:r>
              <a:rPr lang="en-US" sz="2400" dirty="0"/>
              <a:t> </a:t>
            </a:r>
            <a:r>
              <a:rPr lang="en-US" sz="2400" dirty="0" err="1"/>
              <a:t>pendek</a:t>
            </a:r>
            <a:r>
              <a:rPr lang="en-US" sz="2400" dirty="0"/>
              <a:t> </a:t>
            </a:r>
            <a:r>
              <a:rPr lang="en-US" sz="2400" dirty="0" err="1"/>
              <a:t>sehingga</a:t>
            </a:r>
            <a:r>
              <a:rPr lang="en-US" sz="2400" dirty="0"/>
              <a:t> </a:t>
            </a:r>
            <a:r>
              <a:rPr lang="en-US" sz="2400" dirty="0" err="1"/>
              <a:t>cepat</a:t>
            </a:r>
            <a:r>
              <a:rPr lang="en-US" sz="2400" dirty="0"/>
              <a:t> </a:t>
            </a:r>
            <a:r>
              <a:rPr lang="en-US" sz="2400" dirty="0" err="1"/>
              <a:t>adanya</a:t>
            </a:r>
            <a:r>
              <a:rPr lang="en-US" sz="2400" dirty="0"/>
              <a:t> </a:t>
            </a:r>
            <a:r>
              <a:rPr lang="en-US" sz="2400" dirty="0" err="1"/>
              <a:t>tindakan</a:t>
            </a:r>
            <a:r>
              <a:rPr lang="en-US" sz="2400" dirty="0"/>
              <a:t> (</a:t>
            </a:r>
            <a:r>
              <a:rPr lang="en-US" sz="2400" dirty="0" err="1"/>
              <a:t>efektif</a:t>
            </a:r>
            <a:r>
              <a:rPr lang="en-US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9592646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5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53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2" dur="1" fill="hold"/>
                                        <p:tgtEl>
                                          <p:spTgt spid="53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1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8248650" cy="609600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>
                <a:solidFill>
                  <a:prstClr val="black"/>
                </a:solidFill>
              </a:rPr>
              <a:t>ORGANISASI GUGUS TUGAS</a:t>
            </a:r>
            <a:endParaRPr lang="en-GB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76400"/>
            <a:ext cx="8115300" cy="4024125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Kekurangan</a:t>
            </a:r>
            <a:r>
              <a:rPr lang="en-US" dirty="0"/>
              <a:t>, </a:t>
            </a:r>
            <a:r>
              <a:rPr lang="en-US" dirty="0" err="1"/>
              <a:t>diantaranya</a:t>
            </a:r>
            <a:r>
              <a:rPr lang="en-US" dirty="0"/>
              <a:t> :</a:t>
            </a:r>
          </a:p>
          <a:p>
            <a:r>
              <a:rPr lang="en-US" dirty="0" err="1"/>
              <a:t>Kurang</a:t>
            </a:r>
            <a:r>
              <a:rPr lang="en-US" dirty="0"/>
              <a:t> </a:t>
            </a:r>
            <a:r>
              <a:rPr lang="en-US" dirty="0" err="1"/>
              <a:t>efisien</a:t>
            </a:r>
            <a:r>
              <a:rPr lang="en-US" dirty="0"/>
              <a:t> </a:t>
            </a:r>
            <a:r>
              <a:rPr lang="en-US" dirty="0" err="1"/>
              <a:t>penggunaan</a:t>
            </a:r>
            <a:r>
              <a:rPr lang="en-US" dirty="0"/>
              <a:t> </a:t>
            </a:r>
            <a:r>
              <a:rPr lang="en-US" dirty="0" err="1"/>
              <a:t>sumber</a:t>
            </a:r>
            <a:r>
              <a:rPr lang="en-US" dirty="0"/>
              <a:t> </a:t>
            </a:r>
            <a:r>
              <a:rPr lang="en-US" dirty="0" err="1"/>
              <a:t>daya</a:t>
            </a:r>
            <a:r>
              <a:rPr lang="en-US" dirty="0"/>
              <a:t> </a:t>
            </a:r>
            <a:r>
              <a:rPr lang="en-US" dirty="0" err="1"/>
              <a:t>terutama</a:t>
            </a:r>
            <a:r>
              <a:rPr lang="en-US" dirty="0"/>
              <a:t> </a:t>
            </a:r>
            <a:r>
              <a:rPr lang="en-US" dirty="0" err="1"/>
              <a:t>bila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proyek</a:t>
            </a:r>
            <a:endParaRPr lang="en-US" dirty="0"/>
          </a:p>
          <a:p>
            <a:r>
              <a:rPr lang="en-US" dirty="0" err="1"/>
              <a:t>Penggunaannya</a:t>
            </a:r>
            <a:r>
              <a:rPr lang="en-US" dirty="0"/>
              <a:t> </a:t>
            </a:r>
            <a:r>
              <a:rPr lang="en-US" dirty="0" err="1"/>
              <a:t>terbatas</a:t>
            </a:r>
            <a:r>
              <a:rPr lang="en-US" dirty="0"/>
              <a:t> (</a:t>
            </a:r>
            <a:r>
              <a:rPr lang="en-US" dirty="0" err="1"/>
              <a:t>proyek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 </a:t>
            </a:r>
            <a:r>
              <a:rPr lang="en-US" dirty="0" err="1"/>
              <a:t>sekali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amat</a:t>
            </a:r>
            <a:r>
              <a:rPr lang="en-US" dirty="0"/>
              <a:t> </a:t>
            </a:r>
            <a:r>
              <a:rPr lang="en-US" dirty="0" err="1"/>
              <a:t>berguna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jangka</a:t>
            </a:r>
            <a:r>
              <a:rPr lang="en-US" dirty="0"/>
              <a:t> </a:t>
            </a:r>
            <a:r>
              <a:rPr lang="en-US" dirty="0" err="1"/>
              <a:t>panjang</a:t>
            </a:r>
            <a:r>
              <a:rPr lang="en-US" dirty="0"/>
              <a:t>)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6900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5272" y="457200"/>
            <a:ext cx="8248650" cy="835827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>
                <a:solidFill>
                  <a:prstClr val="black"/>
                </a:solidFill>
              </a:rPr>
              <a:t>ORGANISASI </a:t>
            </a:r>
            <a:r>
              <a:rPr lang="en-US" sz="3200" b="1" dirty="0" err="1">
                <a:solidFill>
                  <a:prstClr val="black"/>
                </a:solidFill>
              </a:rPr>
              <a:t>matriks</a:t>
            </a:r>
            <a:endParaRPr lang="en-GB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675" y="1752600"/>
            <a:ext cx="8115300" cy="402412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Organisasi</a:t>
            </a:r>
            <a:r>
              <a:rPr lang="en-US" dirty="0"/>
              <a:t> </a:t>
            </a:r>
            <a:r>
              <a:rPr lang="en-US" dirty="0" err="1"/>
              <a:t>matriks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3 </a:t>
            </a:r>
            <a:r>
              <a:rPr lang="en-US" dirty="0" err="1"/>
              <a:t>klasifikasi</a:t>
            </a:r>
            <a:r>
              <a:rPr lang="en-US" dirty="0"/>
              <a:t>, </a:t>
            </a:r>
            <a:r>
              <a:rPr lang="en-US" dirty="0" err="1"/>
              <a:t>tergantung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tingkat</a:t>
            </a:r>
            <a:r>
              <a:rPr lang="en-US" dirty="0"/>
              <a:t> </a:t>
            </a:r>
            <a:r>
              <a:rPr lang="en-US" dirty="0" err="1"/>
              <a:t>kewenangannya</a:t>
            </a:r>
            <a:r>
              <a:rPr lang="en-US" dirty="0"/>
              <a:t> :</a:t>
            </a:r>
          </a:p>
          <a:p>
            <a:r>
              <a:rPr lang="en-US" dirty="0"/>
              <a:t>Weak matrix</a:t>
            </a:r>
          </a:p>
          <a:p>
            <a:r>
              <a:rPr lang="en-US" dirty="0"/>
              <a:t>Strong matrix</a:t>
            </a:r>
          </a:p>
          <a:p>
            <a:r>
              <a:rPr lang="en-US" dirty="0"/>
              <a:t>Balanced matrix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79517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525" y="609600"/>
            <a:ext cx="8324850" cy="835827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>
                <a:solidFill>
                  <a:prstClr val="black"/>
                </a:solidFill>
              </a:rPr>
              <a:t>ORGANISASI </a:t>
            </a:r>
            <a:r>
              <a:rPr lang="en-US" sz="3200" b="1" dirty="0" err="1">
                <a:solidFill>
                  <a:prstClr val="black"/>
                </a:solidFill>
              </a:rPr>
              <a:t>matriks</a:t>
            </a:r>
            <a:endParaRPr lang="en-GB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8413" y="1752600"/>
            <a:ext cx="7773074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227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pPr algn="l">
              <a:defRPr/>
            </a:pPr>
            <a:r>
              <a:rPr lang="en-US" sz="3200" dirty="0"/>
              <a:t>WEAK MATRIX</a:t>
            </a:r>
          </a:p>
        </p:txBody>
      </p:sp>
      <p:sp>
        <p:nvSpPr>
          <p:cNvPr id="68611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114800"/>
          </a:xfrm>
        </p:spPr>
        <p:txBody>
          <a:bodyPr>
            <a:normAutofit lnSpcReduction="10000"/>
          </a:bodyPr>
          <a:lstStyle/>
          <a:p>
            <a:pPr marL="271463" indent="0">
              <a:buNone/>
              <a:defRPr/>
            </a:pPr>
            <a:r>
              <a:rPr lang="en-US" dirty="0"/>
              <a:t>Weak matrix organization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karakteristik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organisasi</a:t>
            </a:r>
            <a:r>
              <a:rPr lang="en-US" dirty="0"/>
              <a:t> </a:t>
            </a:r>
            <a:r>
              <a:rPr lang="en-US" dirty="0" err="1"/>
              <a:t>fungsional</a:t>
            </a:r>
            <a:r>
              <a:rPr lang="en-US" dirty="0"/>
              <a:t>, </a:t>
            </a:r>
            <a:r>
              <a:rPr lang="en-US" dirty="0" err="1"/>
              <a:t>manajer</a:t>
            </a:r>
            <a:r>
              <a:rPr lang="en-US" dirty="0"/>
              <a:t> </a:t>
            </a:r>
            <a:r>
              <a:rPr lang="en-US" dirty="0" err="1"/>
              <a:t>proyek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berfungsi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koordinator</a:t>
            </a:r>
            <a:r>
              <a:rPr lang="en-US" dirty="0"/>
              <a:t>; </a:t>
            </a:r>
            <a:r>
              <a:rPr lang="en-US" dirty="0" err="1"/>
              <a:t>koordinator</a:t>
            </a:r>
            <a:r>
              <a:rPr lang="en-US" dirty="0"/>
              <a:t> </a:t>
            </a:r>
            <a:r>
              <a:rPr lang="en-US" dirty="0" err="1"/>
              <a:t>proyek</a:t>
            </a:r>
            <a:r>
              <a:rPr lang="en-US" dirty="0"/>
              <a:t> </a:t>
            </a:r>
            <a:r>
              <a:rPr lang="en-US" dirty="0" err="1"/>
              <a:t>mempunyai</a:t>
            </a:r>
            <a:r>
              <a:rPr lang="en-US" dirty="0"/>
              <a:t> </a:t>
            </a:r>
            <a:r>
              <a:rPr lang="en-US" dirty="0" err="1"/>
              <a:t>kewenangan</a:t>
            </a:r>
            <a:r>
              <a:rPr lang="en-US" dirty="0"/>
              <a:t> yang minimal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mengambil</a:t>
            </a:r>
            <a:r>
              <a:rPr lang="en-US" dirty="0"/>
              <a:t> </a:t>
            </a:r>
            <a:r>
              <a:rPr lang="en-US" dirty="0" err="1"/>
              <a:t>keputusan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lapor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manajer</a:t>
            </a:r>
            <a:r>
              <a:rPr lang="en-US" dirty="0"/>
              <a:t>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tinggi</a:t>
            </a:r>
            <a:endParaRPr lang="en-US" dirty="0"/>
          </a:p>
          <a:p>
            <a:pPr marL="271463" indent="0">
              <a:buFont typeface="Arial" panose="020B0604020202020204" pitchFamily="34" charset="0"/>
              <a:buNone/>
              <a:defRPr/>
            </a:pPr>
            <a:endParaRPr lang="en-US" dirty="0"/>
          </a:p>
          <a:p>
            <a:pPr marL="271463" indent="0">
              <a:buFont typeface="Arial" panose="020B0604020202020204" pitchFamily="34" charset="0"/>
              <a:buNone/>
              <a:defRPr/>
            </a:pPr>
            <a:r>
              <a:rPr lang="en-US" dirty="0" err="1"/>
              <a:t>Suatu</a:t>
            </a:r>
            <a:r>
              <a:rPr lang="en-US" dirty="0"/>
              <a:t> unit </a:t>
            </a:r>
            <a:r>
              <a:rPr lang="en-US" dirty="0" err="1"/>
              <a:t>organisasi</a:t>
            </a:r>
            <a:r>
              <a:rPr lang="en-US" dirty="0"/>
              <a:t> </a:t>
            </a:r>
            <a:r>
              <a:rPr lang="en-US" dirty="0" err="1"/>
              <a:t>ditunjuk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koordinator</a:t>
            </a:r>
            <a:r>
              <a:rPr lang="en-US" dirty="0"/>
              <a:t> </a:t>
            </a:r>
            <a:r>
              <a:rPr lang="en-US" dirty="0" err="1"/>
              <a:t>proyek</a:t>
            </a:r>
            <a:r>
              <a:rPr lang="en-US" dirty="0"/>
              <a:t>  </a:t>
            </a:r>
            <a:r>
              <a:rPr lang="en-US" dirty="0" err="1"/>
              <a:t>dan</a:t>
            </a:r>
            <a:r>
              <a:rPr lang="en-US" dirty="0"/>
              <a:t> unit </a:t>
            </a:r>
            <a:r>
              <a:rPr lang="en-US" dirty="0" err="1"/>
              <a:t>organisasi</a:t>
            </a:r>
            <a:r>
              <a:rPr lang="en-US" dirty="0"/>
              <a:t> lain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anggota</a:t>
            </a:r>
            <a:r>
              <a:rPr lang="en-US" dirty="0"/>
              <a:t>.</a:t>
            </a:r>
          </a:p>
          <a:p>
            <a:pPr marL="271463" indent="0">
              <a:buFont typeface="Arial" panose="020B0604020202020204" pitchFamily="34" charset="0"/>
              <a:buNone/>
              <a:defRPr/>
            </a:pPr>
            <a:endParaRPr lang="en-US" dirty="0"/>
          </a:p>
          <a:p>
            <a:pPr marL="271463" indent="0">
              <a:buFont typeface="Arial" panose="020B0604020202020204" pitchFamily="34" charset="0"/>
              <a:buNone/>
              <a:defRPr/>
            </a:pPr>
            <a:r>
              <a:rPr lang="en-US" dirty="0" err="1"/>
              <a:t>Misal</a:t>
            </a:r>
            <a:r>
              <a:rPr lang="en-US" dirty="0"/>
              <a:t> :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Pengembangan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Baru</a:t>
            </a:r>
            <a:r>
              <a:rPr lang="en-US" dirty="0"/>
              <a:t>,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Pengembangan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Koordinator</a:t>
            </a:r>
            <a:r>
              <a:rPr lang="en-US" dirty="0"/>
              <a:t>,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Produksi</a:t>
            </a:r>
            <a:r>
              <a:rPr lang="en-US" dirty="0"/>
              <a:t>,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Pemasaran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Bagian</a:t>
            </a:r>
            <a:r>
              <a:rPr lang="en-US" dirty="0"/>
              <a:t> SDM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anggota</a:t>
            </a:r>
            <a:r>
              <a:rPr lang="en-US" dirty="0"/>
              <a:t> Tim </a:t>
            </a:r>
          </a:p>
        </p:txBody>
      </p:sp>
    </p:spTree>
    <p:extLst>
      <p:ext uri="{BB962C8B-B14F-4D97-AF65-F5344CB8AC3E}">
        <p14:creationId xmlns:p14="http://schemas.microsoft.com/office/powerpoint/2010/main" val="1370763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764373"/>
            <a:ext cx="8248650" cy="1293028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>
            <a:normAutofit/>
          </a:bodyPr>
          <a:lstStyle/>
          <a:p>
            <a:pPr algn="l" eaLnBrk="1" hangingPunct="1">
              <a:defRPr/>
            </a:pPr>
            <a:r>
              <a:rPr lang="en-US" sz="3200" b="1" dirty="0"/>
              <a:t>WEAK MATRIX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057400"/>
            <a:ext cx="8610600" cy="3733799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eaLnBrk="1" hangingPunct="1">
              <a:defRPr/>
            </a:pPr>
            <a:r>
              <a:rPr lang="en-US" dirty="0" err="1"/>
              <a:t>Koordinator</a:t>
            </a:r>
            <a:r>
              <a:rPr lang="en-US" dirty="0"/>
              <a:t> </a:t>
            </a:r>
            <a:r>
              <a:rPr lang="en-US" dirty="0" err="1"/>
              <a:t>proyek</a:t>
            </a:r>
            <a:r>
              <a:rPr lang="en-US" dirty="0"/>
              <a:t> </a:t>
            </a:r>
            <a:r>
              <a:rPr lang="en-US" dirty="0" err="1"/>
              <a:t>berfungsi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staf</a:t>
            </a:r>
            <a:r>
              <a:rPr lang="en-US" dirty="0"/>
              <a:t> / </a:t>
            </a:r>
            <a:r>
              <a:rPr lang="en-US" dirty="0" err="1"/>
              <a:t>penasehat</a:t>
            </a:r>
            <a:r>
              <a:rPr lang="en-US" dirty="0"/>
              <a:t> </a:t>
            </a:r>
            <a:r>
              <a:rPr lang="en-US" dirty="0" err="1"/>
              <a:t>manajer</a:t>
            </a:r>
            <a:r>
              <a:rPr lang="en-US" dirty="0"/>
              <a:t> </a:t>
            </a:r>
            <a:r>
              <a:rPr lang="en-US" dirty="0" err="1"/>
              <a:t>lini</a:t>
            </a:r>
            <a:endParaRPr lang="en-US" dirty="0"/>
          </a:p>
          <a:p>
            <a:pPr eaLnBrk="1" hangingPunct="1">
              <a:defRPr/>
            </a:pPr>
            <a:r>
              <a:rPr lang="en-US" dirty="0" err="1"/>
              <a:t>Koordinator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tugasnya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prosedur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bukan</a:t>
            </a:r>
            <a:r>
              <a:rPr lang="en-US" dirty="0"/>
              <a:t> </a:t>
            </a:r>
            <a:r>
              <a:rPr lang="en-US" dirty="0" err="1"/>
              <a:t>wewenang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manajer</a:t>
            </a:r>
            <a:r>
              <a:rPr lang="en-US" dirty="0"/>
              <a:t> </a:t>
            </a:r>
            <a:r>
              <a:rPr lang="en-US" dirty="0" err="1"/>
              <a:t>lini</a:t>
            </a:r>
            <a:endParaRPr lang="en-US" dirty="0"/>
          </a:p>
          <a:p>
            <a:pPr eaLnBrk="1" hangingPunct="1">
              <a:defRPr/>
            </a:pP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berfungsi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pusat</a:t>
            </a:r>
            <a:r>
              <a:rPr lang="en-US" dirty="0"/>
              <a:t> </a:t>
            </a:r>
            <a:r>
              <a:rPr lang="en-US" dirty="0" err="1"/>
              <a:t>informasi</a:t>
            </a:r>
            <a:endParaRPr lang="en-US" dirty="0"/>
          </a:p>
          <a:p>
            <a:pPr eaLnBrk="1" hangingPunct="1">
              <a:defRPr/>
            </a:pP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bertindak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efektif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menjalankan</a:t>
            </a:r>
            <a:r>
              <a:rPr lang="en-US" dirty="0"/>
              <a:t> </a:t>
            </a:r>
            <a:r>
              <a:rPr lang="en-US" dirty="0" err="1"/>
              <a:t>kepemimpinan</a:t>
            </a:r>
            <a:r>
              <a:rPr lang="en-US" dirty="0"/>
              <a:t> </a:t>
            </a:r>
            <a:r>
              <a:rPr lang="en-US" dirty="0" err="1"/>
              <a:t>proyek</a:t>
            </a:r>
            <a:r>
              <a:rPr lang="en-US" dirty="0"/>
              <a:t> (</a:t>
            </a:r>
            <a:r>
              <a:rPr lang="en-US" dirty="0" err="1"/>
              <a:t>otoritas</a:t>
            </a:r>
            <a:r>
              <a:rPr lang="en-US" dirty="0"/>
              <a:t> </a:t>
            </a:r>
            <a:r>
              <a:rPr lang="en-US" dirty="0" err="1"/>
              <a:t>biasanya</a:t>
            </a:r>
            <a:r>
              <a:rPr lang="en-US" dirty="0"/>
              <a:t> minimal)</a:t>
            </a:r>
          </a:p>
        </p:txBody>
      </p:sp>
    </p:spTree>
    <p:extLst>
      <p:ext uri="{BB962C8B-B14F-4D97-AF65-F5344CB8AC3E}">
        <p14:creationId xmlns:p14="http://schemas.microsoft.com/office/powerpoint/2010/main" val="2628936865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5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7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324850" cy="1293028"/>
          </a:xfrm>
        </p:spPr>
        <p:txBody>
          <a:bodyPr/>
          <a:lstStyle/>
          <a:p>
            <a:pPr algn="l"/>
            <a:r>
              <a:rPr lang="en-US" sz="3200" b="1" dirty="0">
                <a:solidFill>
                  <a:prstClr val="black"/>
                </a:solidFill>
              </a:rPr>
              <a:t>ORGANISASI </a:t>
            </a:r>
            <a:r>
              <a:rPr lang="en-US" sz="3200" b="1" dirty="0" err="1">
                <a:solidFill>
                  <a:prstClr val="black"/>
                </a:solidFill>
              </a:rPr>
              <a:t>matriks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1828800"/>
            <a:ext cx="790572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311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838200"/>
            <a:ext cx="8229600" cy="579438"/>
          </a:xfrm>
        </p:spPr>
        <p:txBody>
          <a:bodyPr lIns="90488" tIns="44450" rIns="90488" bIns="44450">
            <a:normAutofit fontScale="90000"/>
          </a:bodyPr>
          <a:lstStyle/>
          <a:p>
            <a:pPr algn="l" eaLnBrk="1" hangingPunct="1">
              <a:defRPr/>
            </a:pPr>
            <a:r>
              <a:rPr lang="en-US" sz="3600" b="1" dirty="0"/>
              <a:t>Strong matrix organization</a:t>
            </a:r>
            <a:endParaRPr lang="en-US" sz="4000" b="1" dirty="0"/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05000"/>
            <a:ext cx="8229600" cy="2819400"/>
          </a:xfrm>
        </p:spPr>
        <p:txBody>
          <a:bodyPr lIns="90488" tIns="44450" rIns="90488" bIns="44450">
            <a:normAutofit lnSpcReduction="10000"/>
          </a:bodyPr>
          <a:lstStyle/>
          <a:p>
            <a:pPr>
              <a:defRPr/>
            </a:pPr>
            <a:r>
              <a:rPr lang="en-US" dirty="0"/>
              <a:t>Strong matrix organization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karakteristik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organisasi</a:t>
            </a:r>
            <a:r>
              <a:rPr lang="en-US" dirty="0"/>
              <a:t> </a:t>
            </a:r>
            <a:r>
              <a:rPr lang="en-US" dirty="0" err="1"/>
              <a:t>gugus</a:t>
            </a:r>
            <a:r>
              <a:rPr lang="en-US" dirty="0"/>
              <a:t> </a:t>
            </a:r>
            <a:r>
              <a:rPr lang="en-US" dirty="0" err="1"/>
              <a:t>tugas</a:t>
            </a:r>
            <a:r>
              <a:rPr lang="en-US" dirty="0"/>
              <a:t>; </a:t>
            </a:r>
            <a:r>
              <a:rPr lang="en-US" dirty="0" err="1"/>
              <a:t>manajer</a:t>
            </a:r>
            <a:r>
              <a:rPr lang="en-US" dirty="0"/>
              <a:t> </a:t>
            </a:r>
            <a:r>
              <a:rPr lang="en-US" dirty="0" err="1"/>
              <a:t>proyek</a:t>
            </a:r>
            <a:r>
              <a:rPr lang="en-US" dirty="0"/>
              <a:t> full time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otoritas</a:t>
            </a:r>
            <a:r>
              <a:rPr lang="en-US" dirty="0"/>
              <a:t> </a:t>
            </a:r>
            <a:r>
              <a:rPr lang="en-US" dirty="0" err="1"/>
              <a:t>penuh</a:t>
            </a:r>
            <a:r>
              <a:rPr lang="en-US" dirty="0"/>
              <a:t> </a:t>
            </a:r>
            <a:r>
              <a:rPr lang="en-US" dirty="0" err="1"/>
              <a:t>atas</a:t>
            </a:r>
            <a:r>
              <a:rPr lang="en-US" dirty="0"/>
              <a:t> </a:t>
            </a:r>
            <a:r>
              <a:rPr lang="en-US" dirty="0" err="1"/>
              <a:t>proyek</a:t>
            </a:r>
            <a:endParaRPr lang="en-US" dirty="0"/>
          </a:p>
          <a:p>
            <a:pPr eaLnBrk="1" hangingPunct="1">
              <a:defRPr/>
            </a:pPr>
            <a:r>
              <a:rPr lang="en-US" dirty="0" err="1"/>
              <a:t>Adanya</a:t>
            </a:r>
            <a:r>
              <a:rPr lang="en-US" dirty="0"/>
              <a:t> Unit Program </a:t>
            </a:r>
            <a:r>
              <a:rPr lang="en-US" dirty="0" err="1"/>
              <a:t>dan</a:t>
            </a:r>
            <a:r>
              <a:rPr lang="en-US" dirty="0"/>
              <a:t> Unit </a:t>
            </a:r>
            <a:r>
              <a:rPr lang="en-US" dirty="0" err="1"/>
              <a:t>Sumber</a:t>
            </a:r>
            <a:endParaRPr lang="en-US" dirty="0"/>
          </a:p>
          <a:p>
            <a:pPr eaLnBrk="1" hangingPunct="1">
              <a:defRPr/>
            </a:pPr>
            <a:r>
              <a:rPr lang="en-US" dirty="0"/>
              <a:t>Unit Program </a:t>
            </a:r>
            <a:r>
              <a:rPr lang="en-US" dirty="0" err="1"/>
              <a:t>adalah</a:t>
            </a:r>
            <a:r>
              <a:rPr lang="en-US" dirty="0"/>
              <a:t> unit yang </a:t>
            </a:r>
            <a:r>
              <a:rPr lang="en-US" dirty="0" err="1"/>
              <a:t>merencanakan</a:t>
            </a:r>
            <a:r>
              <a:rPr lang="en-US" dirty="0"/>
              <a:t> </a:t>
            </a:r>
            <a:r>
              <a:rPr lang="en-US" dirty="0" err="1"/>
              <a:t>proyek</a:t>
            </a:r>
            <a:r>
              <a:rPr lang="en-US" dirty="0"/>
              <a:t> </a:t>
            </a:r>
            <a:r>
              <a:rPr lang="en-US" dirty="0" err="1"/>
              <a:t>proyek</a:t>
            </a:r>
            <a:endParaRPr lang="en-US" dirty="0"/>
          </a:p>
          <a:p>
            <a:pPr eaLnBrk="1" hangingPunct="1">
              <a:defRPr/>
            </a:pPr>
            <a:r>
              <a:rPr lang="en-US" dirty="0"/>
              <a:t>Unit </a:t>
            </a:r>
            <a:r>
              <a:rPr lang="en-US" dirty="0" err="1"/>
              <a:t>sumber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unit yang </a:t>
            </a:r>
            <a:r>
              <a:rPr lang="en-US" dirty="0" err="1"/>
              <a:t>ada</a:t>
            </a:r>
            <a:r>
              <a:rPr lang="en-US" dirty="0"/>
              <a:t>: </a:t>
            </a:r>
            <a:r>
              <a:rPr lang="en-US" dirty="0" err="1"/>
              <a:t>pengembangan,produksi</a:t>
            </a:r>
            <a:r>
              <a:rPr lang="en-US" dirty="0"/>
              <a:t>, </a:t>
            </a:r>
            <a:r>
              <a:rPr lang="en-US" dirty="0" err="1"/>
              <a:t>pemasaran</a:t>
            </a:r>
            <a:r>
              <a:rPr lang="en-US" dirty="0"/>
              <a:t>, SDM</a:t>
            </a:r>
          </a:p>
        </p:txBody>
      </p:sp>
    </p:spTree>
    <p:extLst>
      <p:ext uri="{BB962C8B-B14F-4D97-AF65-F5344CB8AC3E}">
        <p14:creationId xmlns:p14="http://schemas.microsoft.com/office/powerpoint/2010/main" val="3458196018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5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800100"/>
            <a:ext cx="7778750" cy="1104900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>
            <a:normAutofit fontScale="90000"/>
          </a:bodyPr>
          <a:lstStyle/>
          <a:p>
            <a:pPr algn="l">
              <a:defRPr/>
            </a:pPr>
            <a:r>
              <a:rPr lang="en-US" b="1" dirty="0"/>
              <a:t>Strong matrix organization</a:t>
            </a:r>
            <a:endParaRPr lang="en-US" sz="4000" b="1" dirty="0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057400"/>
            <a:ext cx="8686800" cy="4267200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eaLnBrk="1" hangingPunct="1">
              <a:defRPr/>
            </a:pPr>
            <a:r>
              <a:rPr lang="en-US" dirty="0" err="1"/>
              <a:t>Penanggung</a:t>
            </a:r>
            <a:r>
              <a:rPr lang="en-US" dirty="0"/>
              <a:t> </a:t>
            </a:r>
            <a:r>
              <a:rPr lang="en-US" dirty="0" err="1"/>
              <a:t>jawab</a:t>
            </a:r>
            <a:r>
              <a:rPr lang="en-US" dirty="0"/>
              <a:t> </a:t>
            </a:r>
            <a:r>
              <a:rPr lang="en-US" dirty="0" err="1"/>
              <a:t>tunggal</a:t>
            </a:r>
            <a:r>
              <a:rPr lang="en-US" dirty="0"/>
              <a:t> </a:t>
            </a:r>
          </a:p>
          <a:p>
            <a:pPr eaLnBrk="1" hangingPunct="1">
              <a:defRPr/>
            </a:pPr>
            <a:r>
              <a:rPr lang="en-US" dirty="0"/>
              <a:t>“Sharing” </a:t>
            </a:r>
            <a:r>
              <a:rPr lang="en-US" dirty="0" err="1"/>
              <a:t>sumber</a:t>
            </a:r>
            <a:r>
              <a:rPr lang="en-US" dirty="0"/>
              <a:t> </a:t>
            </a:r>
            <a:r>
              <a:rPr lang="en-US" dirty="0" err="1"/>
              <a:t>daya</a:t>
            </a:r>
            <a:endParaRPr lang="en-US" dirty="0"/>
          </a:p>
          <a:p>
            <a:pPr eaLnBrk="1" hangingPunct="1">
              <a:defRPr/>
            </a:pPr>
            <a:r>
              <a:rPr lang="en-US" dirty="0" err="1"/>
              <a:t>Profesi</a:t>
            </a:r>
            <a:r>
              <a:rPr lang="en-US" dirty="0"/>
              <a:t> </a:t>
            </a:r>
            <a:r>
              <a:rPr lang="en-US" dirty="0" err="1"/>
              <a:t>spesialis</a:t>
            </a:r>
            <a:r>
              <a:rPr lang="en-US" dirty="0"/>
              <a:t> </a:t>
            </a:r>
            <a:r>
              <a:rPr lang="en-US" dirty="0" err="1"/>
              <a:t>terpelihara</a:t>
            </a:r>
            <a:endParaRPr lang="en-US" dirty="0"/>
          </a:p>
          <a:p>
            <a:pPr eaLnBrk="1" hangingPunct="1">
              <a:defRPr/>
            </a:pPr>
            <a:r>
              <a:rPr lang="en-US" dirty="0" err="1"/>
              <a:t>Struktur</a:t>
            </a:r>
            <a:r>
              <a:rPr lang="en-US" dirty="0"/>
              <a:t> </a:t>
            </a:r>
            <a:r>
              <a:rPr lang="en-US" dirty="0" err="1"/>
              <a:t>kompleks</a:t>
            </a:r>
            <a:r>
              <a:rPr lang="en-US" dirty="0"/>
              <a:t> , </a:t>
            </a:r>
            <a:r>
              <a:rPr lang="en-US" dirty="0" err="1"/>
              <a:t>mudah</a:t>
            </a:r>
            <a:r>
              <a:rPr lang="en-US" dirty="0"/>
              <a:t> </a:t>
            </a:r>
            <a:r>
              <a:rPr lang="en-US" dirty="0" err="1"/>
              <a:t>menimbulkan</a:t>
            </a:r>
            <a:r>
              <a:rPr lang="en-US" dirty="0"/>
              <a:t> </a:t>
            </a:r>
            <a:r>
              <a:rPr lang="en-US" dirty="0" err="1"/>
              <a:t>konflik</a:t>
            </a:r>
            <a:r>
              <a:rPr lang="en-US" dirty="0"/>
              <a:t> </a:t>
            </a:r>
            <a:r>
              <a:rPr lang="en-US" dirty="0" err="1"/>
              <a:t>antar</a:t>
            </a:r>
            <a:r>
              <a:rPr lang="en-US" dirty="0"/>
              <a:t> </a:t>
            </a:r>
            <a:r>
              <a:rPr lang="en-US" dirty="0" err="1"/>
              <a:t>organisasi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antar</a:t>
            </a:r>
            <a:r>
              <a:rPr lang="en-US" dirty="0"/>
              <a:t> </a:t>
            </a:r>
            <a:r>
              <a:rPr lang="en-US" dirty="0" err="1"/>
              <a:t>individu</a:t>
            </a:r>
            <a:r>
              <a:rPr lang="en-US" dirty="0"/>
              <a:t> (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jalur</a:t>
            </a:r>
            <a:r>
              <a:rPr lang="en-US" dirty="0"/>
              <a:t> </a:t>
            </a:r>
            <a:r>
              <a:rPr lang="en-US" dirty="0" err="1"/>
              <a:t>pelaporan</a:t>
            </a:r>
            <a:r>
              <a:rPr lang="en-US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643343907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5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401762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>
            <a:normAutofit/>
          </a:bodyPr>
          <a:lstStyle/>
          <a:p>
            <a:pPr algn="l" eaLnBrk="1" hangingPunct="1">
              <a:defRPr/>
            </a:pPr>
            <a:r>
              <a:rPr lang="en-US" sz="3200" b="1" dirty="0" err="1"/>
              <a:t>Kelebihan</a:t>
            </a:r>
            <a:r>
              <a:rPr lang="en-US" sz="3200" b="1" dirty="0"/>
              <a:t> strong matrix organization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981200"/>
            <a:ext cx="8534400" cy="4495800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normAutofit lnSpcReduction="100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400"/>
              <a:t>Adanya penanggung jawab tunggal, maka kepentingan proyek dapat dijaga dan diperjuangkan terus-menerus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/>
              <a:t>Tanggapan atas persoalan dengan cepat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/>
              <a:t>Memungkinkan sharing sumber daya termasuk tenaga spesialis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/>
              <a:t>Karena tetap terikat dengan induk organisasi masing-masing, keahlian profesi dapat dipelihara dan ditingkatkan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/>
              <a:t>Petugas proyek punya tempat bernaung, bila proyek tak lagi memerlukan. Hal ini memberikan rasa  aman dan ada pembinaan karir.</a:t>
            </a:r>
          </a:p>
        </p:txBody>
      </p:sp>
    </p:spTree>
    <p:extLst>
      <p:ext uri="{BB962C8B-B14F-4D97-AF65-F5344CB8AC3E}">
        <p14:creationId xmlns:p14="http://schemas.microsoft.com/office/powerpoint/2010/main" val="2427003446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5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57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57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57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57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7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Content Placeholder 2">
            <a:extLst>
              <a:ext uri="{FF2B5EF4-FFF2-40B4-BE49-F238E27FC236}">
                <a16:creationId xmlns:a16="http://schemas.microsoft.com/office/drawing/2014/main" id="{78D0F0A7-EF79-4F3A-B618-F48A76C859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2370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2400" dirty="0"/>
              <a:t>Pada </a:t>
            </a:r>
            <a:r>
              <a:rPr lang="en-US" altLang="en-US" sz="2400" dirty="0" err="1"/>
              <a:t>akhir</a:t>
            </a:r>
            <a:r>
              <a:rPr lang="en-US" altLang="en-US" sz="2400" dirty="0"/>
              <a:t> </a:t>
            </a:r>
            <a:r>
              <a:rPr lang="en-US" altLang="en-US" sz="2400" dirty="0" err="1"/>
              <a:t>pertemuan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ini</a:t>
            </a:r>
            <a:r>
              <a:rPr lang="en-US" altLang="en-US" sz="2400" dirty="0"/>
              <a:t>, </a:t>
            </a:r>
            <a:r>
              <a:rPr lang="en-US" altLang="en-US" sz="2400" dirty="0" err="1"/>
              <a:t>diharapkan</a:t>
            </a:r>
            <a:r>
              <a:rPr lang="en-US" altLang="en-US" sz="2400" dirty="0"/>
              <a:t> :</a:t>
            </a:r>
          </a:p>
          <a:p>
            <a:pPr lvl="0"/>
            <a:r>
              <a:rPr lang="en-US" dirty="0" err="1"/>
              <a:t>Mahasiswa</a:t>
            </a:r>
            <a:r>
              <a:rPr lang="en-US" dirty="0"/>
              <a:t> </a:t>
            </a:r>
            <a:r>
              <a:rPr lang="en-US" dirty="0" err="1"/>
              <a:t>mampu</a:t>
            </a:r>
            <a:r>
              <a:rPr lang="en-US" dirty="0"/>
              <a:t> </a:t>
            </a:r>
            <a:r>
              <a:rPr lang="en-US" dirty="0" err="1"/>
              <a:t>memahami</a:t>
            </a:r>
            <a:r>
              <a:rPr lang="en-US" dirty="0"/>
              <a:t> </a:t>
            </a:r>
            <a:r>
              <a:rPr lang="en-US" dirty="0" err="1"/>
              <a:t>faktor-faktor</a:t>
            </a:r>
            <a:r>
              <a:rPr lang="en-US" dirty="0"/>
              <a:t> </a:t>
            </a:r>
            <a:r>
              <a:rPr lang="en-US" dirty="0" err="1"/>
              <a:t>organisasi</a:t>
            </a:r>
            <a:r>
              <a:rPr lang="en-US" dirty="0"/>
              <a:t> yang </a:t>
            </a:r>
            <a:r>
              <a:rPr lang="en-US" dirty="0" err="1"/>
              <a:t>berpengaruh</a:t>
            </a:r>
            <a:r>
              <a:rPr lang="en-US" dirty="0"/>
              <a:t> pada </a:t>
            </a:r>
            <a:r>
              <a:rPr lang="en-US" dirty="0" err="1"/>
              <a:t>proyek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Mahasiswa</a:t>
            </a:r>
            <a:r>
              <a:rPr lang="en-US" dirty="0"/>
              <a:t> </a:t>
            </a:r>
            <a:r>
              <a:rPr lang="en-US" dirty="0" err="1"/>
              <a:t>mampu</a:t>
            </a:r>
            <a:r>
              <a:rPr lang="en-US" dirty="0"/>
              <a:t> </a:t>
            </a:r>
            <a:r>
              <a:rPr lang="en-US" dirty="0" err="1"/>
              <a:t>memahami</a:t>
            </a:r>
            <a:r>
              <a:rPr lang="en-US" dirty="0"/>
              <a:t> </a:t>
            </a:r>
            <a:r>
              <a:rPr lang="en-US" dirty="0" err="1"/>
              <a:t>konsep</a:t>
            </a:r>
            <a:r>
              <a:rPr lang="en-US" dirty="0"/>
              <a:t> </a:t>
            </a:r>
            <a:r>
              <a:rPr lang="en-US" dirty="0" err="1"/>
              <a:t>Siklus</a:t>
            </a:r>
            <a:r>
              <a:rPr lang="en-US" dirty="0"/>
              <a:t> </a:t>
            </a:r>
            <a:r>
              <a:rPr lang="en-US" dirty="0" err="1"/>
              <a:t>Proyek</a:t>
            </a:r>
            <a:endParaRPr lang="en-US" dirty="0"/>
          </a:p>
          <a:p>
            <a:pPr lvl="0"/>
            <a:r>
              <a:rPr lang="en-US" dirty="0" err="1"/>
              <a:t>Mahasiswa</a:t>
            </a:r>
            <a:r>
              <a:rPr lang="en-US" dirty="0"/>
              <a:t> </a:t>
            </a:r>
            <a:r>
              <a:rPr lang="en-US" dirty="0" err="1"/>
              <a:t>mampu</a:t>
            </a:r>
            <a:r>
              <a:rPr lang="en-US" dirty="0"/>
              <a:t> </a:t>
            </a:r>
            <a:r>
              <a:rPr lang="en-US" dirty="0" err="1"/>
              <a:t>menyusun</a:t>
            </a:r>
            <a:r>
              <a:rPr lang="en-US" dirty="0"/>
              <a:t> </a:t>
            </a:r>
            <a:r>
              <a:rPr lang="en-US" dirty="0" err="1"/>
              <a:t>struktur</a:t>
            </a:r>
            <a:r>
              <a:rPr lang="en-US" dirty="0"/>
              <a:t> </a:t>
            </a:r>
            <a:r>
              <a:rPr lang="en-US" dirty="0" err="1"/>
              <a:t>organisasi</a:t>
            </a:r>
            <a:r>
              <a:rPr lang="en-US" dirty="0"/>
              <a:t> </a:t>
            </a:r>
            <a:r>
              <a:rPr lang="en-US" dirty="0" err="1"/>
              <a:t>proyek</a:t>
            </a:r>
            <a:r>
              <a:rPr lang="en-US" dirty="0"/>
              <a:t> yang </a:t>
            </a:r>
            <a:r>
              <a:rPr lang="en-US" dirty="0" err="1"/>
              <a:t>tepat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Mahasiswa</a:t>
            </a:r>
            <a:r>
              <a:rPr lang="en-US" dirty="0"/>
              <a:t> </a:t>
            </a:r>
            <a:r>
              <a:rPr lang="en-US" dirty="0" err="1"/>
              <a:t>mampu</a:t>
            </a:r>
            <a:r>
              <a:rPr lang="en-US" dirty="0"/>
              <a:t> </a:t>
            </a:r>
            <a:r>
              <a:rPr lang="en-US" dirty="0" err="1"/>
              <a:t>memahami</a:t>
            </a:r>
            <a:r>
              <a:rPr lang="en-US" dirty="0"/>
              <a:t> </a:t>
            </a:r>
            <a:r>
              <a:rPr lang="en-US" dirty="0" err="1"/>
              <a:t>konsep</a:t>
            </a:r>
            <a:r>
              <a:rPr lang="en-US" dirty="0"/>
              <a:t> Agile</a:t>
            </a:r>
          </a:p>
          <a:p>
            <a:pPr lvl="0"/>
            <a:r>
              <a:rPr lang="en-US" dirty="0" err="1"/>
              <a:t>Mahasiswa</a:t>
            </a:r>
            <a:r>
              <a:rPr lang="en-US" dirty="0"/>
              <a:t> </a:t>
            </a:r>
            <a:r>
              <a:rPr lang="en-US" dirty="0" err="1"/>
              <a:t>mampu</a:t>
            </a:r>
            <a:r>
              <a:rPr lang="en-US" dirty="0"/>
              <a:t> </a:t>
            </a:r>
            <a:r>
              <a:rPr lang="en-US" dirty="0" err="1"/>
              <a:t>memahami</a:t>
            </a:r>
            <a:r>
              <a:rPr lang="en-US" dirty="0"/>
              <a:t> proses-proses yang </a:t>
            </a:r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manajemen</a:t>
            </a:r>
            <a:r>
              <a:rPr lang="en-US" dirty="0"/>
              <a:t> </a:t>
            </a:r>
            <a:r>
              <a:rPr lang="en-US" dirty="0" err="1"/>
              <a:t>proyek</a:t>
            </a:r>
            <a:r>
              <a:rPr lang="en-US" dirty="0"/>
              <a:t> </a:t>
            </a:r>
          </a:p>
          <a:p>
            <a:pPr algn="ctr">
              <a:buNone/>
            </a:pPr>
            <a:endParaRPr lang="en-US" altLang="en-US" sz="2800" dirty="0"/>
          </a:p>
        </p:txBody>
      </p:sp>
      <p:sp>
        <p:nvSpPr>
          <p:cNvPr id="53251" name="Title 1">
            <a:extLst>
              <a:ext uri="{FF2B5EF4-FFF2-40B4-BE49-F238E27FC236}">
                <a16:creationId xmlns:a16="http://schemas.microsoft.com/office/drawing/2014/main" id="{FC89424B-DACE-4575-B2C9-40BBC5F78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447800"/>
          </a:xfrm>
        </p:spPr>
        <p:txBody>
          <a:bodyPr>
            <a:normAutofit/>
          </a:bodyPr>
          <a:lstStyle/>
          <a:p>
            <a:pPr algn="l" eaLnBrk="1" hangingPunct="1"/>
            <a:r>
              <a:rPr lang="en-US" altLang="en-US" sz="2800" b="1" dirty="0"/>
              <a:t>SASARAN MATERI PERKULIAHAN</a:t>
            </a:r>
          </a:p>
        </p:txBody>
      </p:sp>
    </p:spTree>
    <p:extLst>
      <p:ext uri="{BB962C8B-B14F-4D97-AF65-F5344CB8AC3E}">
        <p14:creationId xmlns:p14="http://schemas.microsoft.com/office/powerpoint/2010/main" val="2557306406"/>
      </p:ext>
    </p:extLst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4373"/>
            <a:ext cx="8477250" cy="988227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>
            <a:normAutofit/>
          </a:bodyPr>
          <a:lstStyle/>
          <a:p>
            <a:pPr algn="l" eaLnBrk="1" hangingPunct="1">
              <a:defRPr/>
            </a:pPr>
            <a:r>
              <a:rPr lang="en-US" sz="3200" b="1" dirty="0" err="1"/>
              <a:t>Kelemahan</a:t>
            </a:r>
            <a:r>
              <a:rPr lang="en-US" sz="3200" b="1" dirty="0"/>
              <a:t> strong matrix organization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905000"/>
            <a:ext cx="8839200" cy="4800600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eaLnBrk="1" hangingPunct="1">
              <a:defRPr/>
            </a:pPr>
            <a:r>
              <a:rPr lang="en-US" sz="2800"/>
              <a:t>Banyak anggota organisasi yang terlibat, di mana organisasi (misal engineering) tersebut juga melayani proyek-proyek lain, berebut prioritas.</a:t>
            </a:r>
          </a:p>
          <a:p>
            <a:pPr eaLnBrk="1" hangingPunct="1">
              <a:defRPr/>
            </a:pPr>
            <a:r>
              <a:rPr lang="en-US" sz="2800"/>
              <a:t>Terdapat dua jalur pelaporan, sering membingungkan dan mudah disalahgunakan</a:t>
            </a:r>
          </a:p>
          <a:p>
            <a:pPr eaLnBrk="1" hangingPunct="1">
              <a:defRPr/>
            </a:pPr>
            <a:r>
              <a:rPr lang="en-US" sz="2800"/>
              <a:t>Tanggung jawab pencapaian sasaran proyek berada pada Project Manajer dan tim inti proyek, tapi pelaksanaan pekerjaan oleh organisasi bukan di bawah komandonya.</a:t>
            </a:r>
          </a:p>
        </p:txBody>
      </p:sp>
    </p:spTree>
    <p:extLst>
      <p:ext uri="{BB962C8B-B14F-4D97-AF65-F5344CB8AC3E}">
        <p14:creationId xmlns:p14="http://schemas.microsoft.com/office/powerpoint/2010/main" val="217413393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5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3" grpId="0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675" y="533400"/>
            <a:ext cx="8172450" cy="607227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>
                <a:solidFill>
                  <a:prstClr val="black"/>
                </a:solidFill>
              </a:rPr>
              <a:t>ORGANISASI </a:t>
            </a:r>
            <a:r>
              <a:rPr lang="en-US" sz="3200" b="1" dirty="0" err="1">
                <a:solidFill>
                  <a:prstClr val="black"/>
                </a:solidFill>
              </a:rPr>
              <a:t>matriks</a:t>
            </a:r>
            <a:endParaRPr lang="en-GB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1752600"/>
            <a:ext cx="7848600" cy="3734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445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4373"/>
            <a:ext cx="8020050" cy="1293028"/>
          </a:xfrm>
        </p:spPr>
        <p:txBody>
          <a:bodyPr/>
          <a:lstStyle/>
          <a:p>
            <a:pPr algn="l"/>
            <a:r>
              <a:rPr lang="en-US" dirty="0"/>
              <a:t>Balanced matrix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Balanced matrix organization, </a:t>
            </a:r>
            <a:r>
              <a:rPr lang="en-GB" dirty="0" err="1"/>
              <a:t>manajer</a:t>
            </a:r>
            <a:r>
              <a:rPr lang="en-GB" dirty="0"/>
              <a:t> </a:t>
            </a:r>
            <a:r>
              <a:rPr lang="en-GB" dirty="0" err="1"/>
              <a:t>proyek</a:t>
            </a:r>
            <a:r>
              <a:rPr lang="en-GB" dirty="0"/>
              <a:t> </a:t>
            </a:r>
            <a:r>
              <a:rPr lang="en-GB" dirty="0" err="1"/>
              <a:t>tidak</a:t>
            </a:r>
            <a:r>
              <a:rPr lang="en-GB" dirty="0"/>
              <a:t> </a:t>
            </a:r>
            <a:r>
              <a:rPr lang="en-GB" dirty="0" err="1"/>
              <a:t>dilengkapi</a:t>
            </a:r>
            <a:r>
              <a:rPr lang="en-GB" dirty="0"/>
              <a:t> </a:t>
            </a:r>
            <a:r>
              <a:rPr lang="en-GB" dirty="0" err="1"/>
              <a:t>dengan</a:t>
            </a:r>
            <a:r>
              <a:rPr lang="en-GB" dirty="0"/>
              <a:t> </a:t>
            </a:r>
            <a:r>
              <a:rPr lang="en-GB" dirty="0" err="1"/>
              <a:t>otoritas</a:t>
            </a:r>
            <a:r>
              <a:rPr lang="en-GB" dirty="0"/>
              <a:t> </a:t>
            </a:r>
            <a:r>
              <a:rPr lang="en-GB" dirty="0" err="1"/>
              <a:t>penuh</a:t>
            </a:r>
            <a:r>
              <a:rPr lang="en-GB" dirty="0"/>
              <a:t> </a:t>
            </a:r>
            <a:r>
              <a:rPr lang="en-GB" dirty="0" err="1"/>
              <a:t>atas</a:t>
            </a:r>
            <a:r>
              <a:rPr lang="en-GB" dirty="0"/>
              <a:t> </a:t>
            </a:r>
            <a:r>
              <a:rPr lang="en-GB" dirty="0" err="1"/>
              <a:t>pendanaan</a:t>
            </a:r>
            <a:r>
              <a:rPr lang="en-GB" dirty="0"/>
              <a:t> </a:t>
            </a:r>
            <a:r>
              <a:rPr lang="en-GB" dirty="0" err="1"/>
              <a:t>proyek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1969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3874" y="457200"/>
            <a:ext cx="8096250" cy="1066800"/>
          </a:xfrm>
        </p:spPr>
        <p:txBody>
          <a:bodyPr>
            <a:normAutofit fontScale="90000"/>
          </a:bodyPr>
          <a:lstStyle/>
          <a:p>
            <a:pPr algn="l"/>
            <a:r>
              <a:rPr lang="en-US" sz="2400" b="1" dirty="0"/>
              <a:t>PERBANDINGAN STRUKTUR ORGANISASI </a:t>
            </a:r>
            <a:br>
              <a:rPr lang="en-US" sz="2400" b="1" dirty="0"/>
            </a:br>
            <a:r>
              <a:rPr lang="en-US" sz="2400" b="1" dirty="0"/>
              <a:t>FUNGSIONAL, MATRIX, DAN GUGUS TUGAS PADA PROYEK</a:t>
            </a:r>
            <a:endParaRPr lang="en-GB" sz="24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1676400"/>
            <a:ext cx="7772400" cy="4136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080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764373"/>
            <a:ext cx="8115300" cy="1293028"/>
          </a:xfrm>
        </p:spPr>
        <p:txBody>
          <a:bodyPr/>
          <a:lstStyle/>
          <a:p>
            <a:pPr algn="l"/>
            <a:r>
              <a:rPr lang="en-US" dirty="0"/>
              <a:t>Composite organization</a:t>
            </a:r>
            <a:endParaRPr lang="en-GB" dirty="0"/>
          </a:p>
        </p:txBody>
      </p:sp>
      <p:pic>
        <p:nvPicPr>
          <p:cNvPr id="5" name="Content Placeholder 5" descr="[Project_Management_Institute]_A_Guide_to_the_Proj(BookZZ.org).pdf - Adobe Acrobat Reader DC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41" t="23116" r="28594" b="6824"/>
          <a:stretch/>
        </p:blipFill>
        <p:spPr>
          <a:xfrm>
            <a:off x="514350" y="2193925"/>
            <a:ext cx="7867649" cy="4024313"/>
          </a:xfrm>
        </p:spPr>
      </p:pic>
    </p:spTree>
    <p:extLst>
      <p:ext uri="{BB962C8B-B14F-4D97-AF65-F5344CB8AC3E}">
        <p14:creationId xmlns:p14="http://schemas.microsoft.com/office/powerpoint/2010/main" val="2268910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142999"/>
            <a:ext cx="8324850" cy="914401"/>
          </a:xfrm>
        </p:spPr>
        <p:txBody>
          <a:bodyPr>
            <a:normAutofit/>
          </a:bodyPr>
          <a:lstStyle/>
          <a:p>
            <a:pPr algn="l"/>
            <a:r>
              <a:rPr lang="en-US" sz="2800" dirty="0" err="1"/>
              <a:t>Pemilihan</a:t>
            </a:r>
            <a:r>
              <a:rPr lang="en-US" sz="2800" dirty="0"/>
              <a:t> </a:t>
            </a:r>
            <a:r>
              <a:rPr lang="en-US" sz="2800" dirty="0" err="1"/>
              <a:t>struktur</a:t>
            </a:r>
            <a:r>
              <a:rPr lang="en-US" sz="2800" dirty="0"/>
              <a:t> </a:t>
            </a:r>
            <a:r>
              <a:rPr lang="en-US" sz="2800" dirty="0" err="1"/>
              <a:t>organisasi</a:t>
            </a:r>
            <a:r>
              <a:rPr lang="en-US" sz="2800" dirty="0"/>
              <a:t> </a:t>
            </a:r>
            <a:r>
              <a:rPr lang="en-US" sz="2800" dirty="0" err="1"/>
              <a:t>proyek</a:t>
            </a:r>
            <a:endParaRPr lang="en-GB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Pemilihan</a:t>
            </a:r>
            <a:r>
              <a:rPr lang="en-US" dirty="0"/>
              <a:t> </a:t>
            </a:r>
            <a:r>
              <a:rPr lang="en-US" dirty="0" err="1"/>
              <a:t>Struktur</a:t>
            </a:r>
            <a:r>
              <a:rPr lang="en-US" dirty="0"/>
              <a:t> </a:t>
            </a:r>
            <a:r>
              <a:rPr lang="en-US" dirty="0" err="1"/>
              <a:t>Organisasi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kewenangan</a:t>
            </a:r>
            <a:r>
              <a:rPr lang="en-US" dirty="0"/>
              <a:t> Senior Leader (</a:t>
            </a:r>
            <a:r>
              <a:rPr lang="en-US" dirty="0" err="1"/>
              <a:t>Direksi</a:t>
            </a:r>
            <a:r>
              <a:rPr lang="en-US" dirty="0"/>
              <a:t>)</a:t>
            </a:r>
          </a:p>
          <a:p>
            <a:r>
              <a:rPr lang="en-US" dirty="0" err="1"/>
              <a:t>Dasar</a:t>
            </a:r>
            <a:r>
              <a:rPr lang="en-US" dirty="0"/>
              <a:t> </a:t>
            </a:r>
            <a:r>
              <a:rPr lang="en-US" dirty="0" err="1"/>
              <a:t>pertimbangan</a:t>
            </a:r>
            <a:r>
              <a:rPr lang="en-US" dirty="0"/>
              <a:t> </a:t>
            </a:r>
            <a:r>
              <a:rPr lang="en-US" dirty="0" err="1"/>
              <a:t>mencakup</a:t>
            </a:r>
            <a:r>
              <a:rPr lang="en-US" dirty="0"/>
              <a:t> </a:t>
            </a:r>
            <a:r>
              <a:rPr lang="en-US" dirty="0" err="1"/>
              <a:t>diantaranya</a:t>
            </a:r>
            <a:r>
              <a:rPr lang="en-US" dirty="0"/>
              <a:t> 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err="1"/>
              <a:t>Karakteristik</a:t>
            </a:r>
            <a:r>
              <a:rPr lang="en-US" dirty="0"/>
              <a:t> </a:t>
            </a:r>
            <a:r>
              <a:rPr lang="en-US" dirty="0" err="1"/>
              <a:t>Potensi</a:t>
            </a:r>
            <a:r>
              <a:rPr lang="en-US" dirty="0"/>
              <a:t> </a:t>
            </a:r>
            <a:r>
              <a:rPr lang="en-US" dirty="0" err="1"/>
              <a:t>Proyek</a:t>
            </a: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err="1"/>
              <a:t>Karakteristik</a:t>
            </a:r>
            <a:r>
              <a:rPr lang="en-US" dirty="0"/>
              <a:t> / </a:t>
            </a:r>
            <a:r>
              <a:rPr lang="en-US" dirty="0" err="1"/>
              <a:t>kelebihan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kekurangan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alternative </a:t>
            </a:r>
            <a:r>
              <a:rPr lang="en-US" dirty="0" err="1"/>
              <a:t>struktur</a:t>
            </a:r>
            <a:r>
              <a:rPr lang="en-US" dirty="0"/>
              <a:t> yang </a:t>
            </a:r>
            <a:r>
              <a:rPr lang="en-US" dirty="0" err="1"/>
              <a:t>ada</a:t>
            </a: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err="1"/>
              <a:t>Preferensi</a:t>
            </a:r>
            <a:r>
              <a:rPr lang="en-US" dirty="0"/>
              <a:t> </a:t>
            </a:r>
            <a:r>
              <a:rPr lang="en-US" dirty="0" err="1"/>
              <a:t>budaya</a:t>
            </a:r>
            <a:endParaRPr lang="en-US" dirty="0"/>
          </a:p>
          <a:p>
            <a:r>
              <a:rPr lang="en-US" dirty="0" err="1"/>
              <a:t>Struktur</a:t>
            </a:r>
            <a:r>
              <a:rPr lang="en-US" dirty="0"/>
              <a:t> </a:t>
            </a:r>
            <a:r>
              <a:rPr lang="en-US" dirty="0" err="1"/>
              <a:t>Organisasi</a:t>
            </a:r>
            <a:r>
              <a:rPr lang="en-US" dirty="0"/>
              <a:t> </a:t>
            </a:r>
            <a:r>
              <a:rPr lang="en-US" dirty="0" err="1"/>
              <a:t>Fungsional</a:t>
            </a:r>
            <a:r>
              <a:rPr lang="en-US" dirty="0"/>
              <a:t> </a:t>
            </a:r>
            <a:r>
              <a:rPr lang="en-US" dirty="0" err="1"/>
              <a:t>dipilih</a:t>
            </a:r>
            <a:r>
              <a:rPr lang="en-US" dirty="0"/>
              <a:t> </a:t>
            </a:r>
            <a:r>
              <a:rPr lang="en-US" dirty="0" err="1"/>
              <a:t>bila</a:t>
            </a:r>
            <a:r>
              <a:rPr lang="en-US" dirty="0"/>
              <a:t> 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err="1"/>
              <a:t>Fokus</a:t>
            </a:r>
            <a:r>
              <a:rPr lang="en-US" dirty="0"/>
              <a:t> </a:t>
            </a:r>
            <a:r>
              <a:rPr lang="en-US" dirty="0" err="1"/>
              <a:t>utama</a:t>
            </a:r>
            <a:r>
              <a:rPr lang="en-US" dirty="0"/>
              <a:t> </a:t>
            </a:r>
            <a:r>
              <a:rPr lang="en-US" dirty="0" err="1"/>
              <a:t>proyek</a:t>
            </a:r>
            <a:r>
              <a:rPr lang="en-US" dirty="0"/>
              <a:t> </a:t>
            </a:r>
            <a:r>
              <a:rPr lang="en-US" dirty="0" err="1"/>
              <a:t>berupa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teknologi</a:t>
            </a: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err="1"/>
              <a:t>Proyek</a:t>
            </a:r>
            <a:r>
              <a:rPr lang="en-US" dirty="0"/>
              <a:t> </a:t>
            </a:r>
            <a:r>
              <a:rPr lang="en-US" dirty="0" err="1"/>
              <a:t>memerlukan</a:t>
            </a:r>
            <a:r>
              <a:rPr lang="en-US" dirty="0"/>
              <a:t> </a:t>
            </a:r>
            <a:r>
              <a:rPr lang="en-US" dirty="0" err="1"/>
              <a:t>investasi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peralatan</a:t>
            </a:r>
            <a:r>
              <a:rPr lang="en-US" dirty="0"/>
              <a:t> / </a:t>
            </a:r>
            <a:r>
              <a:rPr lang="en-US" dirty="0" err="1"/>
              <a:t>bangunan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348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1066799"/>
            <a:ext cx="8115300" cy="990601"/>
          </a:xfrm>
        </p:spPr>
        <p:txBody>
          <a:bodyPr>
            <a:normAutofit/>
          </a:bodyPr>
          <a:lstStyle/>
          <a:p>
            <a:pPr algn="l"/>
            <a:r>
              <a:rPr lang="en-US" sz="2800" dirty="0" err="1"/>
              <a:t>Pemilihan</a:t>
            </a:r>
            <a:r>
              <a:rPr lang="en-US" sz="2800" dirty="0"/>
              <a:t> </a:t>
            </a:r>
            <a:r>
              <a:rPr lang="en-US" sz="2800" dirty="0" err="1"/>
              <a:t>struktur</a:t>
            </a:r>
            <a:r>
              <a:rPr lang="en-US" sz="2800" dirty="0"/>
              <a:t> </a:t>
            </a:r>
            <a:r>
              <a:rPr lang="en-US" sz="2800" dirty="0" err="1"/>
              <a:t>organisasi</a:t>
            </a:r>
            <a:r>
              <a:rPr lang="en-US" sz="2800" dirty="0"/>
              <a:t> </a:t>
            </a:r>
            <a:r>
              <a:rPr lang="en-US" sz="2800" dirty="0" err="1"/>
              <a:t>proyek</a:t>
            </a:r>
            <a:endParaRPr lang="en-GB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Struktur</a:t>
            </a:r>
            <a:r>
              <a:rPr lang="en-US" dirty="0"/>
              <a:t> </a:t>
            </a:r>
            <a:r>
              <a:rPr lang="en-US" dirty="0" err="1"/>
              <a:t>organisasi</a:t>
            </a:r>
            <a:r>
              <a:rPr lang="en-US" dirty="0"/>
              <a:t> </a:t>
            </a:r>
            <a:r>
              <a:rPr lang="en-US" dirty="0" err="1"/>
              <a:t>gugus</a:t>
            </a:r>
            <a:r>
              <a:rPr lang="en-US" dirty="0"/>
              <a:t> </a:t>
            </a:r>
            <a:r>
              <a:rPr lang="en-US" dirty="0" err="1"/>
              <a:t>tugas</a:t>
            </a:r>
            <a:r>
              <a:rPr lang="en-US" dirty="0"/>
              <a:t> (</a:t>
            </a:r>
            <a:r>
              <a:rPr lang="en-US" dirty="0" err="1"/>
              <a:t>projectized</a:t>
            </a:r>
            <a:r>
              <a:rPr lang="en-US" dirty="0"/>
              <a:t>) </a:t>
            </a:r>
            <a:r>
              <a:rPr lang="en-US" dirty="0" err="1"/>
              <a:t>dipilih</a:t>
            </a:r>
            <a:r>
              <a:rPr lang="en-US" dirty="0"/>
              <a:t> </a:t>
            </a:r>
            <a:r>
              <a:rPr lang="en-US" dirty="0" err="1"/>
              <a:t>bila</a:t>
            </a:r>
            <a:r>
              <a:rPr lang="en-US" dirty="0"/>
              <a:t>  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Perusahaan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proyek</a:t>
            </a:r>
            <a:r>
              <a:rPr lang="en-US" dirty="0"/>
              <a:t> </a:t>
            </a:r>
            <a:r>
              <a:rPr lang="en-US" dirty="0" err="1"/>
              <a:t>sejenis</a:t>
            </a:r>
            <a:r>
              <a:rPr lang="en-US" dirty="0"/>
              <a:t> (</a:t>
            </a:r>
            <a:r>
              <a:rPr lang="en-US" dirty="0" err="1"/>
              <a:t>misalnya</a:t>
            </a:r>
            <a:r>
              <a:rPr lang="en-US" dirty="0"/>
              <a:t> </a:t>
            </a:r>
            <a:r>
              <a:rPr lang="en-US" dirty="0" err="1"/>
              <a:t>proyek-proyek</a:t>
            </a:r>
            <a:r>
              <a:rPr lang="en-US" dirty="0"/>
              <a:t> </a:t>
            </a:r>
            <a:r>
              <a:rPr lang="en-US" dirty="0" err="1"/>
              <a:t>konstruksi</a:t>
            </a:r>
            <a:r>
              <a:rPr lang="en-US" dirty="0"/>
              <a:t>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err="1"/>
              <a:t>Proyeknya</a:t>
            </a:r>
            <a:r>
              <a:rPr lang="en-US" dirty="0"/>
              <a:t>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spesifik</a:t>
            </a:r>
            <a:r>
              <a:rPr lang="en-US" dirty="0"/>
              <a:t>, </a:t>
            </a:r>
            <a:r>
              <a:rPr lang="en-US" dirty="0" err="1"/>
              <a:t>unik</a:t>
            </a:r>
            <a:r>
              <a:rPr lang="en-US" dirty="0"/>
              <a:t>, </a:t>
            </a:r>
            <a:r>
              <a:rPr lang="en-US" dirty="0" err="1"/>
              <a:t>memerlukan</a:t>
            </a:r>
            <a:r>
              <a:rPr lang="en-US" dirty="0"/>
              <a:t> </a:t>
            </a:r>
            <a:r>
              <a:rPr lang="en-US" dirty="0" err="1"/>
              <a:t>pengendalian</a:t>
            </a:r>
            <a:r>
              <a:rPr lang="en-US" dirty="0"/>
              <a:t> yang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hati-hati</a:t>
            </a:r>
            <a:r>
              <a:rPr lang="en-US" dirty="0"/>
              <a:t> (</a:t>
            </a:r>
            <a:r>
              <a:rPr lang="en-US" dirty="0" err="1"/>
              <a:t>misalnya</a:t>
            </a:r>
            <a:r>
              <a:rPr lang="en-US" dirty="0"/>
              <a:t> </a:t>
            </a:r>
            <a:r>
              <a:rPr lang="en-US" dirty="0" err="1"/>
              <a:t>pengembangan</a:t>
            </a:r>
            <a:r>
              <a:rPr lang="en-US" dirty="0"/>
              <a:t> </a:t>
            </a:r>
            <a:r>
              <a:rPr lang="en-US" dirty="0" err="1"/>
              <a:t>lini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baru</a:t>
            </a:r>
            <a:r>
              <a:rPr lang="en-US" dirty="0"/>
              <a:t>)</a:t>
            </a:r>
          </a:p>
          <a:p>
            <a:r>
              <a:rPr lang="en-US" dirty="0" err="1"/>
              <a:t>Struktur</a:t>
            </a:r>
            <a:r>
              <a:rPr lang="en-US" dirty="0"/>
              <a:t> </a:t>
            </a:r>
            <a:r>
              <a:rPr lang="en-US" dirty="0" err="1"/>
              <a:t>organisasi</a:t>
            </a:r>
            <a:r>
              <a:rPr lang="en-US" dirty="0"/>
              <a:t> </a:t>
            </a:r>
            <a:r>
              <a:rPr lang="en-US" dirty="0" err="1"/>
              <a:t>matrik</a:t>
            </a:r>
            <a:r>
              <a:rPr lang="en-US" dirty="0"/>
              <a:t> </a:t>
            </a:r>
            <a:r>
              <a:rPr lang="en-US" dirty="0" err="1"/>
              <a:t>dipilih</a:t>
            </a:r>
            <a:r>
              <a:rPr lang="en-US" dirty="0"/>
              <a:t> </a:t>
            </a:r>
            <a:r>
              <a:rPr lang="en-US" dirty="0" err="1"/>
              <a:t>bila</a:t>
            </a:r>
            <a:r>
              <a:rPr lang="en-US" dirty="0"/>
              <a:t> 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err="1"/>
              <a:t>Proyek</a:t>
            </a:r>
            <a:r>
              <a:rPr lang="en-US" dirty="0"/>
              <a:t> </a:t>
            </a:r>
            <a:r>
              <a:rPr lang="en-US" dirty="0" err="1"/>
              <a:t>memerlukan</a:t>
            </a:r>
            <a:r>
              <a:rPr lang="en-US" dirty="0"/>
              <a:t> </a:t>
            </a:r>
            <a:r>
              <a:rPr lang="en-US" dirty="0" err="1"/>
              <a:t>integrasi</a:t>
            </a:r>
            <a:r>
              <a:rPr lang="en-US" dirty="0"/>
              <a:t> input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teknologi</a:t>
            </a:r>
            <a:r>
              <a:rPr lang="en-US" dirty="0"/>
              <a:t> </a:t>
            </a:r>
            <a:r>
              <a:rPr lang="en-US" dirty="0" err="1"/>
              <a:t>canggih</a:t>
            </a:r>
            <a:r>
              <a:rPr lang="en-US" dirty="0"/>
              <a:t> </a:t>
            </a:r>
            <a:r>
              <a:rPr lang="en-US" dirty="0" err="1"/>
              <a:t>namun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memerlukan</a:t>
            </a:r>
            <a:r>
              <a:rPr lang="en-US" dirty="0"/>
              <a:t> </a:t>
            </a:r>
            <a:r>
              <a:rPr lang="en-US" dirty="0" err="1"/>
              <a:t>tenaga</a:t>
            </a:r>
            <a:r>
              <a:rPr lang="en-US" dirty="0"/>
              <a:t> </a:t>
            </a:r>
            <a:r>
              <a:rPr lang="en-US" dirty="0" err="1"/>
              <a:t>ahli</a:t>
            </a:r>
            <a:r>
              <a:rPr lang="en-US" dirty="0"/>
              <a:t> yang full time</a:t>
            </a:r>
          </a:p>
          <a:p>
            <a:pPr marL="914400" lvl="2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9840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764373"/>
            <a:ext cx="8115300" cy="1293028"/>
          </a:xfrm>
        </p:spPr>
        <p:txBody>
          <a:bodyPr/>
          <a:lstStyle/>
          <a:p>
            <a:pPr algn="l"/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kasus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Objektif</a:t>
            </a:r>
            <a:r>
              <a:rPr lang="en-US" dirty="0"/>
              <a:t> </a:t>
            </a:r>
            <a:r>
              <a:rPr lang="en-US" dirty="0" err="1"/>
              <a:t>proyek</a:t>
            </a:r>
            <a:r>
              <a:rPr lang="en-US" dirty="0"/>
              <a:t> : </a:t>
            </a:r>
            <a:r>
              <a:rPr lang="en-US" dirty="0" err="1"/>
              <a:t>mendesign</a:t>
            </a:r>
            <a:r>
              <a:rPr lang="en-US" dirty="0"/>
              <a:t>, </a:t>
            </a:r>
            <a:r>
              <a:rPr lang="en-US" dirty="0" err="1"/>
              <a:t>membuat</a:t>
            </a:r>
            <a:r>
              <a:rPr lang="en-US" dirty="0"/>
              <a:t> dan </a:t>
            </a:r>
            <a:r>
              <a:rPr lang="en-US" dirty="0" err="1"/>
              <a:t>memasarkan</a:t>
            </a:r>
            <a:r>
              <a:rPr lang="en-US" dirty="0"/>
              <a:t> laptop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spesifikasi</a:t>
            </a:r>
            <a:r>
              <a:rPr lang="en-US" dirty="0"/>
              <a:t> : </a:t>
            </a:r>
            <a:r>
              <a:rPr lang="en-US" dirty="0" err="1"/>
              <a:t>kompatibel</a:t>
            </a:r>
            <a:r>
              <a:rPr lang="en-US" dirty="0"/>
              <a:t> pada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paket</a:t>
            </a:r>
            <a:r>
              <a:rPr lang="en-US" dirty="0"/>
              <a:t> software, </a:t>
            </a:r>
            <a:r>
              <a:rPr lang="en-US" dirty="0" err="1"/>
              <a:t>aman</a:t>
            </a:r>
            <a:r>
              <a:rPr lang="en-US" dirty="0"/>
              <a:t>, </a:t>
            </a:r>
            <a:r>
              <a:rPr lang="en-US" dirty="0" err="1"/>
              <a:t>mempunyai</a:t>
            </a:r>
            <a:r>
              <a:rPr lang="en-US" dirty="0"/>
              <a:t> </a:t>
            </a:r>
            <a:r>
              <a:rPr lang="en-US" dirty="0" err="1"/>
              <a:t>fasilitas</a:t>
            </a:r>
            <a:r>
              <a:rPr lang="en-US" dirty="0"/>
              <a:t> video &amp; audio, </a:t>
            </a:r>
            <a:r>
              <a:rPr lang="en-US" dirty="0" err="1"/>
              <a:t>kompetibel</a:t>
            </a:r>
            <a:r>
              <a:rPr lang="en-US" dirty="0"/>
              <a:t> pada pasar </a:t>
            </a:r>
            <a:r>
              <a:rPr lang="en-US" dirty="0" err="1"/>
              <a:t>Eropa</a:t>
            </a:r>
            <a:r>
              <a:rPr lang="en-US" dirty="0"/>
              <a:t> dan </a:t>
            </a:r>
            <a:r>
              <a:rPr lang="en-US" dirty="0" err="1"/>
              <a:t>memenuhi</a:t>
            </a:r>
            <a:r>
              <a:rPr lang="en-US" dirty="0"/>
              <a:t> </a:t>
            </a:r>
            <a:r>
              <a:rPr lang="en-US" dirty="0" err="1"/>
              <a:t>standar</a:t>
            </a:r>
            <a:r>
              <a:rPr lang="en-US" dirty="0"/>
              <a:t> “Green”  Amerika,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harga</a:t>
            </a:r>
            <a:r>
              <a:rPr lang="en-US" dirty="0"/>
              <a:t> 10% </a:t>
            </a:r>
            <a:r>
              <a:rPr lang="en-US" dirty="0" err="1"/>
              <a:t>dibawah</a:t>
            </a:r>
            <a:r>
              <a:rPr lang="en-US" dirty="0"/>
              <a:t> </a:t>
            </a:r>
            <a:r>
              <a:rPr lang="en-US" dirty="0" err="1"/>
              <a:t>pesaing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8095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4373"/>
            <a:ext cx="8401050" cy="1293028"/>
          </a:xfrm>
        </p:spPr>
        <p:txBody>
          <a:bodyPr/>
          <a:lstStyle/>
          <a:p>
            <a:pPr algn="l"/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kasus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0869975"/>
              </p:ext>
            </p:extLst>
          </p:nvPr>
        </p:nvGraphicFramePr>
        <p:xfrm>
          <a:off x="304800" y="2193925"/>
          <a:ext cx="8324850" cy="397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81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Tugas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Utama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Unit </a:t>
                      </a:r>
                      <a:r>
                        <a:rPr lang="en-US" dirty="0" err="1"/>
                        <a:t>Organisasi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Write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Spesification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Marketing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Div</a:t>
                      </a:r>
                      <a:r>
                        <a:rPr lang="en-US" baseline="0" dirty="0"/>
                        <a:t> &amp; R&amp;D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Design Hardware, do</a:t>
                      </a:r>
                      <a:r>
                        <a:rPr lang="en-US" baseline="0" dirty="0"/>
                        <a:t> initial test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R&amp;D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Engineer hardware for production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Eng. </a:t>
                      </a:r>
                      <a:r>
                        <a:rPr lang="en-US" dirty="0" err="1"/>
                        <a:t>Dept</a:t>
                      </a:r>
                      <a:r>
                        <a:rPr lang="en-US" dirty="0"/>
                        <a:t>, Manufacturing</a:t>
                      </a:r>
                      <a:r>
                        <a:rPr lang="en-US" baseline="0" dirty="0"/>
                        <a:t> Div.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Set up production line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Eng. </a:t>
                      </a:r>
                      <a:r>
                        <a:rPr lang="en-US" dirty="0" err="1"/>
                        <a:t>Dept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Mfg</a:t>
                      </a:r>
                      <a:r>
                        <a:rPr lang="en-US" dirty="0"/>
                        <a:t> Div.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Manufacture</a:t>
                      </a:r>
                      <a:r>
                        <a:rPr lang="en-US" baseline="0" dirty="0"/>
                        <a:t> small run, conduct quality and reliability test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Mfg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Div</a:t>
                      </a:r>
                      <a:r>
                        <a:rPr lang="en-US" dirty="0"/>
                        <a:t>, QA </a:t>
                      </a:r>
                      <a:r>
                        <a:rPr lang="en-US" dirty="0" err="1"/>
                        <a:t>Dept</a:t>
                      </a:r>
                      <a:r>
                        <a:rPr lang="en-US" dirty="0"/>
                        <a:t>, Exec. VP Staff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Write (or adopt)</a:t>
                      </a:r>
                      <a:r>
                        <a:rPr lang="en-US" baseline="0" dirty="0"/>
                        <a:t> operating system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Soft Prod. </a:t>
                      </a:r>
                      <a:r>
                        <a:rPr lang="en-US" dirty="0" err="1"/>
                        <a:t>Div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Test operating system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QA </a:t>
                      </a:r>
                      <a:r>
                        <a:rPr lang="en-US" dirty="0" err="1"/>
                        <a:t>Dept</a:t>
                      </a:r>
                      <a:r>
                        <a:rPr lang="en-US" dirty="0"/>
                        <a:t>, Exec. VP Staff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Write (or adopt) application software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Software Prod. </a:t>
                      </a:r>
                      <a:r>
                        <a:rPr lang="en-US" dirty="0" err="1"/>
                        <a:t>Div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Test application software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QA </a:t>
                      </a:r>
                      <a:r>
                        <a:rPr lang="en-GB" dirty="0" err="1"/>
                        <a:t>Dept</a:t>
                      </a:r>
                      <a:r>
                        <a:rPr lang="en-GB" dirty="0"/>
                        <a:t>, Exec. VP Staff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4561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64373"/>
            <a:ext cx="8248650" cy="1293028"/>
          </a:xfrm>
        </p:spPr>
        <p:txBody>
          <a:bodyPr/>
          <a:lstStyle/>
          <a:p>
            <a:pPr algn="l"/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kasus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7926552"/>
              </p:ext>
            </p:extLst>
          </p:nvPr>
        </p:nvGraphicFramePr>
        <p:xfrm>
          <a:off x="514350" y="2193925"/>
          <a:ext cx="8115300" cy="2941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57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57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Tugas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Utama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Unit </a:t>
                      </a:r>
                      <a:r>
                        <a:rPr lang="en-US" dirty="0" err="1"/>
                        <a:t>Organisasi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Prepare full documentation,</a:t>
                      </a:r>
                      <a:r>
                        <a:rPr lang="en-US" baseline="0" dirty="0"/>
                        <a:t> repair and user manuals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Tech. Writing Section (Eng. Div.) and Tech Writing Section (Software Prod. Div.)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Set up service system with manual and spare part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Tech. Writing Section (Eng. Div.) and Tech Writing Section (Software Prod. Div.)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Prepare marketing program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Marketing Div.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Prepare marketing demonstrations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Marketing Div.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996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533400"/>
            <a:ext cx="7778750" cy="1371600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/>
          <a:lstStyle/>
          <a:p>
            <a:pPr algn="l" eaLnBrk="1" hangingPunct="1">
              <a:defRPr/>
            </a:pPr>
            <a:r>
              <a:rPr lang="en-US" b="1" dirty="0" err="1"/>
              <a:t>Struktur</a:t>
            </a:r>
            <a:r>
              <a:rPr lang="en-US" b="1" dirty="0"/>
              <a:t> ORGANISASI  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229600" cy="4800600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eaLnBrk="1" hangingPunct="1">
              <a:defRPr/>
            </a:pPr>
            <a:endParaRPr lang="en-US" b="1" dirty="0"/>
          </a:p>
          <a:p>
            <a:pPr eaLnBrk="1" hangingPunct="1">
              <a:defRPr/>
            </a:pPr>
            <a:r>
              <a:rPr lang="en-US" b="1" dirty="0" err="1"/>
              <a:t>Organisasi</a:t>
            </a:r>
            <a:r>
              <a:rPr lang="en-US" b="1" dirty="0"/>
              <a:t> </a:t>
            </a:r>
            <a:r>
              <a:rPr lang="en-US" b="1" dirty="0" err="1"/>
              <a:t>Fungsional</a:t>
            </a:r>
            <a:endParaRPr lang="en-US" b="1" dirty="0"/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en-US" b="1" dirty="0"/>
          </a:p>
          <a:p>
            <a:pPr eaLnBrk="1" hangingPunct="1">
              <a:defRPr/>
            </a:pPr>
            <a:r>
              <a:rPr lang="en-US" b="1" dirty="0" err="1"/>
              <a:t>Organisasi</a:t>
            </a:r>
            <a:r>
              <a:rPr lang="en-US" b="1" dirty="0"/>
              <a:t> </a:t>
            </a:r>
            <a:r>
              <a:rPr lang="en-US" b="1" dirty="0" err="1"/>
              <a:t>Gugus</a:t>
            </a:r>
            <a:r>
              <a:rPr lang="en-US" b="1" dirty="0"/>
              <a:t> </a:t>
            </a:r>
            <a:r>
              <a:rPr lang="en-US" b="1" dirty="0" err="1"/>
              <a:t>Tugas</a:t>
            </a:r>
            <a:r>
              <a:rPr lang="en-US" b="1" dirty="0"/>
              <a:t> (Projectized)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en-US" b="1" dirty="0"/>
          </a:p>
          <a:p>
            <a:pPr eaLnBrk="1" hangingPunct="1">
              <a:defRPr/>
            </a:pPr>
            <a:r>
              <a:rPr lang="en-US" b="1" dirty="0" err="1"/>
              <a:t>Organisasi</a:t>
            </a:r>
            <a:r>
              <a:rPr lang="en-US" b="1" dirty="0"/>
              <a:t> </a:t>
            </a:r>
            <a:r>
              <a:rPr lang="en-US" b="1" dirty="0" err="1"/>
              <a:t>Matriks</a:t>
            </a:r>
            <a:r>
              <a:rPr lang="en-US" b="1" dirty="0"/>
              <a:t> (weak matrix, balanced matrix, strong matrix)</a:t>
            </a:r>
          </a:p>
        </p:txBody>
      </p:sp>
    </p:spTree>
    <p:extLst>
      <p:ext uri="{BB962C8B-B14F-4D97-AF65-F5344CB8AC3E}">
        <p14:creationId xmlns:p14="http://schemas.microsoft.com/office/powerpoint/2010/main" val="1792769012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50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9" grpId="0" build="p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764373"/>
            <a:ext cx="8115300" cy="1293028"/>
          </a:xfrm>
        </p:spPr>
        <p:txBody>
          <a:bodyPr/>
          <a:lstStyle/>
          <a:p>
            <a:pPr algn="l"/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kasus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Mencakup</a:t>
            </a:r>
            <a:r>
              <a:rPr lang="en-US" dirty="0"/>
              <a:t> 7 </a:t>
            </a:r>
            <a:r>
              <a:rPr lang="en-US" dirty="0" err="1"/>
              <a:t>kategori</a:t>
            </a:r>
            <a:r>
              <a:rPr lang="en-US" dirty="0"/>
              <a:t> </a:t>
            </a:r>
            <a:r>
              <a:rPr lang="en-US" dirty="0" err="1"/>
              <a:t>pekerjaan</a:t>
            </a:r>
            <a:r>
              <a:rPr lang="en-US" dirty="0"/>
              <a:t> :</a:t>
            </a:r>
          </a:p>
          <a:p>
            <a:r>
              <a:rPr lang="en-US" dirty="0"/>
              <a:t>Develop &amp; prioritize requirement</a:t>
            </a:r>
          </a:p>
          <a:p>
            <a:r>
              <a:rPr lang="en-US" dirty="0"/>
              <a:t>Design, build, &amp; test hardware</a:t>
            </a:r>
          </a:p>
          <a:p>
            <a:r>
              <a:rPr lang="en-US" dirty="0"/>
              <a:t>Design, build, &amp; test software</a:t>
            </a:r>
          </a:p>
          <a:p>
            <a:r>
              <a:rPr lang="en-US" dirty="0"/>
              <a:t>Set up production and services/repair system with spare and manual</a:t>
            </a:r>
          </a:p>
          <a:p>
            <a:r>
              <a:rPr lang="en-US" dirty="0"/>
              <a:t>Prepare and implement make-or-buy analysis</a:t>
            </a:r>
          </a:p>
          <a:p>
            <a:r>
              <a:rPr lang="en-US" dirty="0"/>
              <a:t>Develop release plan</a:t>
            </a:r>
          </a:p>
          <a:p>
            <a:r>
              <a:rPr lang="en-US" dirty="0"/>
              <a:t>Design marketing effort with demonstration, brochures and manuals.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02402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64373"/>
            <a:ext cx="8248650" cy="1293028"/>
          </a:xfrm>
        </p:spPr>
        <p:txBody>
          <a:bodyPr/>
          <a:lstStyle/>
          <a:p>
            <a:pPr algn="l"/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kasus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Pengelolaan</a:t>
            </a:r>
            <a:r>
              <a:rPr lang="en-US" dirty="0"/>
              <a:t> </a:t>
            </a:r>
            <a:r>
              <a:rPr lang="en-US" dirty="0" err="1"/>
              <a:t>proyek</a:t>
            </a:r>
            <a:r>
              <a:rPr lang="en-US" dirty="0"/>
              <a:t> </a:t>
            </a:r>
            <a:r>
              <a:rPr lang="en-US" dirty="0" err="1"/>
              <a:t>memerlukan</a:t>
            </a:r>
            <a:r>
              <a:rPr lang="en-US" dirty="0"/>
              <a:t> </a:t>
            </a:r>
            <a:r>
              <a:rPr lang="en-US" dirty="0" err="1"/>
              <a:t>elemen-elemen</a:t>
            </a:r>
            <a:r>
              <a:rPr lang="en-US" dirty="0"/>
              <a:t> :</a:t>
            </a:r>
          </a:p>
          <a:p>
            <a:r>
              <a:rPr lang="en-US" dirty="0"/>
              <a:t>Group to design the hardware and software</a:t>
            </a:r>
          </a:p>
          <a:p>
            <a:r>
              <a:rPr lang="en-US" dirty="0"/>
              <a:t>Group to test </a:t>
            </a:r>
            <a:r>
              <a:rPr lang="en-US" dirty="0" err="1"/>
              <a:t>hareware</a:t>
            </a:r>
            <a:r>
              <a:rPr lang="en-US" dirty="0"/>
              <a:t> &amp; write &amp; test software</a:t>
            </a:r>
          </a:p>
          <a:p>
            <a:r>
              <a:rPr lang="en-US" dirty="0"/>
              <a:t>A group to engineer the production system for the hardware</a:t>
            </a:r>
          </a:p>
          <a:p>
            <a:r>
              <a:rPr lang="en-US" dirty="0"/>
              <a:t>A group to design the marketing program</a:t>
            </a:r>
          </a:p>
          <a:p>
            <a:r>
              <a:rPr lang="en-US" dirty="0"/>
              <a:t>A group to prepare all appropriate documents and manuals</a:t>
            </a:r>
          </a:p>
          <a:p>
            <a:r>
              <a:rPr lang="en-US" dirty="0"/>
              <a:t>A group to administer all the above groups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2087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1"/>
            <a:ext cx="8248650" cy="4572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kasus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0" y="1219201"/>
            <a:ext cx="8115300" cy="499948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/>
              <a:t>Karakteristik</a:t>
            </a:r>
            <a:r>
              <a:rPr lang="en-US" dirty="0"/>
              <a:t> </a:t>
            </a:r>
            <a:r>
              <a:rPr lang="en-US" dirty="0" err="1"/>
              <a:t>Proyek</a:t>
            </a:r>
            <a:r>
              <a:rPr lang="en-US" dirty="0"/>
              <a:t> 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Sifat</a:t>
            </a:r>
            <a:r>
              <a:rPr lang="en-US" dirty="0"/>
              <a:t>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penting</a:t>
            </a:r>
            <a:r>
              <a:rPr lang="en-US" dirty="0"/>
              <a:t>,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menguasai</a:t>
            </a:r>
            <a:r>
              <a:rPr lang="en-US" dirty="0"/>
              <a:t> </a:t>
            </a:r>
            <a:r>
              <a:rPr lang="en-US" dirty="0" err="1"/>
              <a:t>pasar</a:t>
            </a:r>
            <a:r>
              <a:rPr lang="en-US" dirty="0"/>
              <a:t> </a:t>
            </a:r>
            <a:r>
              <a:rPr lang="en-US" dirty="0" err="1"/>
              <a:t>eropa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amerika</a:t>
            </a:r>
            <a:r>
              <a:rPr lang="en-US" dirty="0"/>
              <a:t>,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meningkatkan</a:t>
            </a:r>
            <a:r>
              <a:rPr lang="en-US" dirty="0"/>
              <a:t> </a:t>
            </a:r>
            <a:r>
              <a:rPr lang="en-US" dirty="0" err="1"/>
              <a:t>penguasaan</a:t>
            </a:r>
            <a:r>
              <a:rPr lang="en-US" dirty="0"/>
              <a:t> </a:t>
            </a:r>
            <a:r>
              <a:rPr lang="en-US" dirty="0" err="1"/>
              <a:t>pasar</a:t>
            </a:r>
            <a:r>
              <a:rPr lang="en-US" dirty="0"/>
              <a:t> (Market Share)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Melibatkan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fungsi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Melibatkan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keahlian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Tim Ahli </a:t>
            </a:r>
            <a:r>
              <a:rPr lang="en-US" dirty="0" err="1"/>
              <a:t>perlu</a:t>
            </a:r>
            <a:r>
              <a:rPr lang="en-US" dirty="0"/>
              <a:t> fulltime?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err="1"/>
              <a:t>Struktur</a:t>
            </a:r>
            <a:r>
              <a:rPr lang="en-US" dirty="0"/>
              <a:t> </a:t>
            </a:r>
            <a:r>
              <a:rPr lang="en-US" dirty="0" err="1"/>
              <a:t>Organisasi</a:t>
            </a:r>
            <a:r>
              <a:rPr lang="en-US" dirty="0"/>
              <a:t> </a:t>
            </a:r>
            <a:r>
              <a:rPr lang="en-US" dirty="0" err="1"/>
              <a:t>Proyek</a:t>
            </a:r>
            <a:r>
              <a:rPr lang="en-US" dirty="0"/>
              <a:t> : Strong Matrix / Projectized</a:t>
            </a:r>
          </a:p>
          <a:p>
            <a:pPr marL="722313" indent="-279400">
              <a:buFont typeface="Wingdings" panose="05000000000000000000" pitchFamily="2" charset="2"/>
              <a:buChar char="ü"/>
            </a:pPr>
            <a:r>
              <a:rPr lang="en-GB" dirty="0" err="1"/>
              <a:t>Proyeknya</a:t>
            </a:r>
            <a:r>
              <a:rPr lang="en-GB" dirty="0"/>
              <a:t> </a:t>
            </a:r>
            <a:r>
              <a:rPr lang="en-GB" dirty="0" err="1"/>
              <a:t>sangat</a:t>
            </a:r>
            <a:r>
              <a:rPr lang="en-GB" dirty="0"/>
              <a:t> </a:t>
            </a:r>
            <a:r>
              <a:rPr lang="en-GB" dirty="0" err="1"/>
              <a:t>spesifik</a:t>
            </a:r>
            <a:r>
              <a:rPr lang="en-GB" dirty="0"/>
              <a:t>, </a:t>
            </a:r>
            <a:r>
              <a:rPr lang="en-GB" dirty="0" err="1"/>
              <a:t>unik</a:t>
            </a:r>
            <a:r>
              <a:rPr lang="en-GB" dirty="0"/>
              <a:t>, </a:t>
            </a:r>
            <a:r>
              <a:rPr lang="en-GB" dirty="0" err="1"/>
              <a:t>memerlukan</a:t>
            </a:r>
            <a:r>
              <a:rPr lang="en-GB" dirty="0"/>
              <a:t> </a:t>
            </a:r>
            <a:r>
              <a:rPr lang="en-GB" dirty="0" err="1"/>
              <a:t>pengendalian</a:t>
            </a:r>
            <a:r>
              <a:rPr lang="en-GB" dirty="0"/>
              <a:t> yang </a:t>
            </a:r>
            <a:r>
              <a:rPr lang="en-GB" dirty="0" err="1"/>
              <a:t>sangat</a:t>
            </a:r>
            <a:r>
              <a:rPr lang="en-GB" dirty="0"/>
              <a:t> </a:t>
            </a:r>
            <a:r>
              <a:rPr lang="en-GB" dirty="0" err="1"/>
              <a:t>hati-hati</a:t>
            </a:r>
            <a:r>
              <a:rPr lang="en-GB" dirty="0"/>
              <a:t> (</a:t>
            </a:r>
            <a:r>
              <a:rPr lang="en-GB" dirty="0" err="1"/>
              <a:t>pengembangan</a:t>
            </a:r>
            <a:r>
              <a:rPr lang="en-GB" dirty="0"/>
              <a:t> </a:t>
            </a:r>
            <a:r>
              <a:rPr lang="en-GB" dirty="0" err="1"/>
              <a:t>lini</a:t>
            </a:r>
            <a:r>
              <a:rPr lang="en-GB" dirty="0"/>
              <a:t> </a:t>
            </a:r>
            <a:r>
              <a:rPr lang="en-GB" dirty="0" err="1"/>
              <a:t>produk</a:t>
            </a:r>
            <a:r>
              <a:rPr lang="en-GB" dirty="0"/>
              <a:t> </a:t>
            </a:r>
            <a:r>
              <a:rPr lang="en-GB" dirty="0" err="1"/>
              <a:t>baru</a:t>
            </a:r>
            <a:r>
              <a:rPr lang="en-GB" dirty="0"/>
              <a:t>)</a:t>
            </a:r>
          </a:p>
          <a:p>
            <a:pPr marL="722313" indent="-279400">
              <a:buFont typeface="Wingdings" panose="05000000000000000000" pitchFamily="2" charset="2"/>
              <a:buChar char="ü"/>
            </a:pPr>
            <a:r>
              <a:rPr lang="en-GB" dirty="0" err="1"/>
              <a:t>Proyek</a:t>
            </a:r>
            <a:r>
              <a:rPr lang="en-GB" dirty="0"/>
              <a:t> </a:t>
            </a:r>
            <a:r>
              <a:rPr lang="en-GB" dirty="0" err="1"/>
              <a:t>memerlukan</a:t>
            </a:r>
            <a:r>
              <a:rPr lang="en-GB" dirty="0"/>
              <a:t> </a:t>
            </a:r>
            <a:r>
              <a:rPr lang="en-GB" dirty="0" err="1"/>
              <a:t>integrasi</a:t>
            </a:r>
            <a:r>
              <a:rPr lang="en-GB" dirty="0"/>
              <a:t> input </a:t>
            </a:r>
            <a:r>
              <a:rPr lang="en-GB" dirty="0" err="1"/>
              <a:t>dari</a:t>
            </a:r>
            <a:r>
              <a:rPr lang="en-GB" dirty="0"/>
              <a:t> </a:t>
            </a:r>
            <a:r>
              <a:rPr lang="en-GB" dirty="0" err="1"/>
              <a:t>beberapa</a:t>
            </a:r>
            <a:r>
              <a:rPr lang="en-GB" dirty="0"/>
              <a:t> </a:t>
            </a:r>
            <a:r>
              <a:rPr lang="en-GB" dirty="0" err="1"/>
              <a:t>fungsi</a:t>
            </a:r>
            <a:r>
              <a:rPr lang="en-GB" dirty="0"/>
              <a:t> </a:t>
            </a:r>
            <a:r>
              <a:rPr lang="en-GB" dirty="0" err="1"/>
              <a:t>dan</a:t>
            </a:r>
            <a:r>
              <a:rPr lang="en-GB" dirty="0"/>
              <a:t> </a:t>
            </a:r>
            <a:r>
              <a:rPr lang="en-GB" dirty="0" err="1"/>
              <a:t>menggunakan</a:t>
            </a:r>
            <a:r>
              <a:rPr lang="en-GB" dirty="0"/>
              <a:t> </a:t>
            </a:r>
            <a:r>
              <a:rPr lang="en-GB" dirty="0" err="1"/>
              <a:t>teknologi</a:t>
            </a:r>
            <a:r>
              <a:rPr lang="en-GB" dirty="0"/>
              <a:t> </a:t>
            </a:r>
            <a:r>
              <a:rPr lang="en-GB" dirty="0" err="1"/>
              <a:t>canggih</a:t>
            </a:r>
            <a:r>
              <a:rPr lang="en-GB" dirty="0"/>
              <a:t> </a:t>
            </a:r>
            <a:r>
              <a:rPr lang="en-GB" dirty="0" err="1"/>
              <a:t>namun</a:t>
            </a:r>
            <a:r>
              <a:rPr lang="en-GB" dirty="0"/>
              <a:t> </a:t>
            </a:r>
            <a:r>
              <a:rPr lang="en-GB" dirty="0" err="1"/>
              <a:t>tidak</a:t>
            </a:r>
            <a:r>
              <a:rPr lang="en-GB" dirty="0"/>
              <a:t> </a:t>
            </a:r>
            <a:r>
              <a:rPr lang="en-GB" dirty="0" err="1"/>
              <a:t>memerlukan</a:t>
            </a:r>
            <a:r>
              <a:rPr lang="en-GB" dirty="0"/>
              <a:t> </a:t>
            </a:r>
            <a:r>
              <a:rPr lang="en-GB" dirty="0" err="1"/>
              <a:t>tenaga</a:t>
            </a:r>
            <a:r>
              <a:rPr lang="en-GB" dirty="0"/>
              <a:t> </a:t>
            </a:r>
            <a:r>
              <a:rPr lang="en-GB" dirty="0" err="1"/>
              <a:t>ahli</a:t>
            </a:r>
            <a:r>
              <a:rPr lang="en-GB" dirty="0"/>
              <a:t> yang full time</a:t>
            </a:r>
          </a:p>
          <a:p>
            <a:pPr>
              <a:buFont typeface="Wingdings" panose="05000000000000000000" pitchFamily="2" charset="2"/>
              <a:buChar char="Ø"/>
            </a:pPr>
            <a:endParaRPr lang="en-GB" dirty="0"/>
          </a:p>
          <a:p>
            <a:pPr>
              <a:buFont typeface="Wingdings" panose="05000000000000000000" pitchFamily="2" charset="2"/>
              <a:buChar char="Ø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23940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764373"/>
            <a:ext cx="8115300" cy="1293028"/>
          </a:xfrm>
        </p:spPr>
        <p:txBody>
          <a:bodyPr>
            <a:normAutofit/>
          </a:bodyPr>
          <a:lstStyle/>
          <a:p>
            <a:pPr algn="l"/>
            <a:r>
              <a:rPr lang="en-US" sz="3200" dirty="0" err="1"/>
              <a:t>Faktor</a:t>
            </a:r>
            <a:r>
              <a:rPr lang="en-US" sz="3200" dirty="0"/>
              <a:t> </a:t>
            </a:r>
            <a:r>
              <a:rPr lang="en-US" sz="3200" dirty="0" err="1"/>
              <a:t>faktor</a:t>
            </a:r>
            <a:r>
              <a:rPr lang="en-US" sz="3200" dirty="0"/>
              <a:t> </a:t>
            </a:r>
            <a:r>
              <a:rPr lang="en-US" sz="3200" dirty="0" err="1"/>
              <a:t>organisasi</a:t>
            </a:r>
            <a:r>
              <a:rPr lang="en-US" sz="3200" dirty="0"/>
              <a:t> </a:t>
            </a:r>
            <a:br>
              <a:rPr lang="en-US" sz="3200" dirty="0"/>
            </a:br>
            <a:r>
              <a:rPr lang="en-US" sz="3200" dirty="0" err="1"/>
              <a:t>lainnya</a:t>
            </a:r>
            <a:r>
              <a:rPr lang="en-US" sz="3200" dirty="0"/>
              <a:t> yang </a:t>
            </a:r>
            <a:r>
              <a:rPr lang="en-US" sz="3200" dirty="0" err="1"/>
              <a:t>berpengaruh</a:t>
            </a:r>
            <a:endParaRPr lang="en-GB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Budaya</a:t>
            </a:r>
            <a:r>
              <a:rPr lang="en-US" dirty="0"/>
              <a:t> </a:t>
            </a:r>
            <a:r>
              <a:rPr lang="en-US" dirty="0" err="1"/>
              <a:t>Organisasi</a:t>
            </a:r>
            <a:endParaRPr lang="en-US" dirty="0"/>
          </a:p>
          <a:p>
            <a:r>
              <a:rPr lang="en-US" dirty="0"/>
              <a:t>Model </a:t>
            </a:r>
            <a:r>
              <a:rPr lang="en-US" dirty="0" err="1"/>
              <a:t>Komunikasi</a:t>
            </a:r>
            <a:r>
              <a:rPr lang="en-US" dirty="0"/>
              <a:t> </a:t>
            </a:r>
            <a:r>
              <a:rPr lang="en-US" dirty="0" err="1"/>
              <a:t>Organisasi</a:t>
            </a:r>
            <a:endParaRPr lang="en-US" dirty="0"/>
          </a:p>
          <a:p>
            <a:r>
              <a:rPr lang="en-US" dirty="0" err="1"/>
              <a:t>Aset-aset</a:t>
            </a:r>
            <a:r>
              <a:rPr lang="en-US" dirty="0"/>
              <a:t> Proses </a:t>
            </a:r>
            <a:r>
              <a:rPr lang="en-US" dirty="0" err="1"/>
              <a:t>Organisasi</a:t>
            </a:r>
            <a:r>
              <a:rPr lang="en-US" dirty="0"/>
              <a:t> </a:t>
            </a:r>
          </a:p>
          <a:p>
            <a:r>
              <a:rPr lang="en-US" dirty="0" err="1"/>
              <a:t>Faktor-faktor</a:t>
            </a:r>
            <a:r>
              <a:rPr lang="en-US" dirty="0"/>
              <a:t> </a:t>
            </a:r>
            <a:r>
              <a:rPr lang="en-US" dirty="0" err="1"/>
              <a:t>Lingkungan</a:t>
            </a:r>
            <a:r>
              <a:rPr lang="en-US" dirty="0"/>
              <a:t> Perusahaan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51027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4373"/>
            <a:ext cx="8324850" cy="1293028"/>
          </a:xfrm>
        </p:spPr>
        <p:txBody>
          <a:bodyPr/>
          <a:lstStyle/>
          <a:p>
            <a:pPr algn="l"/>
            <a:r>
              <a:rPr lang="en-US" dirty="0" err="1"/>
              <a:t>Budaya</a:t>
            </a:r>
            <a:r>
              <a:rPr lang="en-US" dirty="0"/>
              <a:t> </a:t>
            </a:r>
            <a:r>
              <a:rPr lang="en-US" dirty="0" err="1"/>
              <a:t>organisasi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Didalamnya</a:t>
            </a:r>
            <a:r>
              <a:rPr lang="en-US" dirty="0"/>
              <a:t> </a:t>
            </a:r>
            <a:r>
              <a:rPr lang="en-US" dirty="0" err="1"/>
              <a:t>mencakup</a:t>
            </a:r>
            <a:r>
              <a:rPr lang="en-US" dirty="0"/>
              <a:t> </a:t>
            </a:r>
            <a:r>
              <a:rPr lang="en-US" dirty="0" err="1"/>
              <a:t>diantaranya</a:t>
            </a:r>
            <a:r>
              <a:rPr lang="en-US" dirty="0"/>
              <a:t> 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Visi</a:t>
            </a:r>
            <a:r>
              <a:rPr lang="en-US" dirty="0"/>
              <a:t>, </a:t>
            </a:r>
            <a:r>
              <a:rPr lang="en-US" dirty="0" err="1"/>
              <a:t>Misi</a:t>
            </a:r>
            <a:r>
              <a:rPr lang="en-US" dirty="0"/>
              <a:t>, Values, Beliefs and Expectations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Regulations, Policies, Method, and Procedures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Motivation &amp; Reward System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Risk Tolerance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Code of conduct, work ethic, and work hours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75093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764373"/>
            <a:ext cx="8115300" cy="1293028"/>
          </a:xfrm>
        </p:spPr>
        <p:txBody>
          <a:bodyPr/>
          <a:lstStyle/>
          <a:p>
            <a:pPr algn="l"/>
            <a:r>
              <a:rPr lang="en-US" dirty="0"/>
              <a:t>Model </a:t>
            </a:r>
            <a:r>
              <a:rPr lang="en-US" dirty="0" err="1"/>
              <a:t>komunikasi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Model-model </a:t>
            </a:r>
            <a:r>
              <a:rPr lang="en-US" dirty="0" err="1"/>
              <a:t>komunikasi</a:t>
            </a:r>
            <a:r>
              <a:rPr lang="en-US" dirty="0"/>
              <a:t> </a:t>
            </a:r>
            <a:r>
              <a:rPr lang="en-US" dirty="0" err="1"/>
              <a:t>tsb</a:t>
            </a:r>
            <a:r>
              <a:rPr lang="en-US" dirty="0"/>
              <a:t> </a:t>
            </a:r>
            <a:r>
              <a:rPr lang="en-US" dirty="0" err="1"/>
              <a:t>diantaranya</a:t>
            </a:r>
            <a:r>
              <a:rPr lang="en-US" dirty="0"/>
              <a:t> 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Rapat-rapat</a:t>
            </a:r>
            <a:r>
              <a:rPr lang="en-US" dirty="0"/>
              <a:t> </a:t>
            </a:r>
            <a:r>
              <a:rPr lang="en-US" dirty="0" err="1"/>
              <a:t>koordinasi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Forum-forum </a:t>
            </a:r>
            <a:r>
              <a:rPr lang="en-US" dirty="0" err="1"/>
              <a:t>komunikasi</a:t>
            </a:r>
            <a:r>
              <a:rPr lang="en-US" dirty="0"/>
              <a:t>, </a:t>
            </a:r>
            <a:r>
              <a:rPr lang="en-US" dirty="0" err="1"/>
              <a:t>termasuk</a:t>
            </a:r>
            <a:r>
              <a:rPr lang="en-US" dirty="0"/>
              <a:t> media yang </a:t>
            </a:r>
            <a:r>
              <a:rPr lang="en-US" dirty="0" err="1"/>
              <a:t>digunakan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Pelaporan</a:t>
            </a:r>
            <a:r>
              <a:rPr lang="en-US" dirty="0"/>
              <a:t> </a:t>
            </a:r>
            <a:r>
              <a:rPr lang="en-US" dirty="0" err="1"/>
              <a:t>kemajuan</a:t>
            </a:r>
            <a:r>
              <a:rPr lang="en-US" dirty="0"/>
              <a:t> </a:t>
            </a:r>
            <a:r>
              <a:rPr lang="en-US" dirty="0" err="1"/>
              <a:t>penyelesaian</a:t>
            </a:r>
            <a:r>
              <a:rPr lang="en-US" dirty="0"/>
              <a:t> </a:t>
            </a:r>
            <a:r>
              <a:rPr lang="en-US" dirty="0" err="1"/>
              <a:t>proyek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89691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764373"/>
            <a:ext cx="8115300" cy="1293028"/>
          </a:xfrm>
        </p:spPr>
        <p:txBody>
          <a:bodyPr>
            <a:normAutofit/>
          </a:bodyPr>
          <a:lstStyle/>
          <a:p>
            <a:pPr algn="l"/>
            <a:r>
              <a:rPr lang="en-US" sz="3200" dirty="0"/>
              <a:t>Organizational process assets</a:t>
            </a:r>
            <a:endParaRPr lang="en-GB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Organizational Process Assets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kumpulan</a:t>
            </a:r>
            <a:r>
              <a:rPr lang="en-US" dirty="0"/>
              <a:t> </a:t>
            </a:r>
            <a:r>
              <a:rPr lang="en-US" dirty="0" err="1"/>
              <a:t>rencana</a:t>
            </a:r>
            <a:r>
              <a:rPr lang="en-US" dirty="0"/>
              <a:t>, proses, </a:t>
            </a:r>
            <a:r>
              <a:rPr lang="en-US" dirty="0" err="1"/>
              <a:t>kebijakan</a:t>
            </a:r>
            <a:r>
              <a:rPr lang="en-US" dirty="0"/>
              <a:t>, </a:t>
            </a:r>
            <a:r>
              <a:rPr lang="en-US" dirty="0" err="1"/>
              <a:t>prosedur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pengetahuan</a:t>
            </a:r>
            <a:r>
              <a:rPr lang="en-US" dirty="0"/>
              <a:t> </a:t>
            </a:r>
            <a:r>
              <a:rPr lang="en-US" dirty="0" err="1"/>
              <a:t>khusus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organisasi</a:t>
            </a:r>
            <a:endParaRPr lang="en-US" dirty="0"/>
          </a:p>
          <a:p>
            <a:r>
              <a:rPr lang="en-US" dirty="0" err="1"/>
              <a:t>Meliputi</a:t>
            </a:r>
            <a:r>
              <a:rPr lang="en-US" dirty="0"/>
              <a:t> 2 </a:t>
            </a:r>
            <a:r>
              <a:rPr lang="en-US" dirty="0" err="1"/>
              <a:t>kategori</a:t>
            </a: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Proses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Prosedur</a:t>
            </a: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err="1"/>
              <a:t>Pengetahuan</a:t>
            </a:r>
            <a:r>
              <a:rPr lang="en-US" dirty="0"/>
              <a:t> </a:t>
            </a:r>
            <a:r>
              <a:rPr lang="en-US" dirty="0" err="1"/>
              <a:t>khusus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13321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801D7-2CE2-498A-8192-F44EE736D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350" y="764373"/>
            <a:ext cx="8115300" cy="1293028"/>
          </a:xfrm>
        </p:spPr>
        <p:txBody>
          <a:bodyPr>
            <a:normAutofit fontScale="90000"/>
          </a:bodyPr>
          <a:lstStyle/>
          <a:p>
            <a:pPr marL="228600" lvl="0" indent="-228600" algn="l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dirty="0" err="1"/>
              <a:t>Faktor-faktor</a:t>
            </a:r>
            <a:r>
              <a:rPr lang="en-US" sz="2400" dirty="0"/>
              <a:t> </a:t>
            </a:r>
            <a:r>
              <a:rPr lang="en-US" sz="2400" dirty="0" err="1"/>
              <a:t>Lingkungan</a:t>
            </a:r>
            <a:r>
              <a:rPr lang="en-US" sz="2400" dirty="0"/>
              <a:t> Perusahaan</a:t>
            </a:r>
            <a:br>
              <a:rPr lang="en-GB" sz="2400" dirty="0"/>
            </a:br>
            <a:r>
              <a:rPr lang="en-US" sz="2200" cap="none" dirty="0" err="1">
                <a:solidFill>
                  <a:prstClr val="black"/>
                </a:solidFill>
                <a:ea typeface="+mn-ea"/>
                <a:cs typeface="+mn-cs"/>
              </a:rPr>
              <a:t>Kondisi-kondisi</a:t>
            </a:r>
            <a:r>
              <a:rPr lang="en-US" sz="2200" cap="none" dirty="0">
                <a:solidFill>
                  <a:prstClr val="black"/>
                </a:solidFill>
                <a:ea typeface="+mn-ea"/>
                <a:cs typeface="+mn-cs"/>
              </a:rPr>
              <a:t> </a:t>
            </a:r>
            <a:r>
              <a:rPr lang="en-US" sz="2200" cap="none" dirty="0" err="1">
                <a:solidFill>
                  <a:prstClr val="black"/>
                </a:solidFill>
                <a:ea typeface="+mn-ea"/>
                <a:cs typeface="+mn-cs"/>
              </a:rPr>
              <a:t>diluar</a:t>
            </a:r>
            <a:r>
              <a:rPr lang="en-US" sz="2200" cap="none" dirty="0">
                <a:solidFill>
                  <a:prstClr val="black"/>
                </a:solidFill>
                <a:ea typeface="+mn-ea"/>
                <a:cs typeface="+mn-cs"/>
              </a:rPr>
              <a:t> </a:t>
            </a:r>
            <a:r>
              <a:rPr lang="en-US" sz="2200" cap="none" dirty="0" err="1">
                <a:solidFill>
                  <a:prstClr val="black"/>
                </a:solidFill>
                <a:ea typeface="+mn-ea"/>
                <a:cs typeface="+mn-cs"/>
              </a:rPr>
              <a:t>kendali</a:t>
            </a:r>
            <a:r>
              <a:rPr lang="en-US" sz="2200" cap="none" dirty="0">
                <a:solidFill>
                  <a:prstClr val="black"/>
                </a:solidFill>
                <a:ea typeface="+mn-ea"/>
                <a:cs typeface="+mn-cs"/>
              </a:rPr>
              <a:t> Tim </a:t>
            </a:r>
            <a:r>
              <a:rPr lang="en-US" sz="2200" cap="none" dirty="0" err="1">
                <a:solidFill>
                  <a:prstClr val="black"/>
                </a:solidFill>
                <a:ea typeface="+mn-ea"/>
                <a:cs typeface="+mn-cs"/>
              </a:rPr>
              <a:t>Proyek</a:t>
            </a:r>
            <a:r>
              <a:rPr lang="en-US" sz="2200" cap="none" dirty="0">
                <a:solidFill>
                  <a:prstClr val="black"/>
                </a:solidFill>
                <a:ea typeface="+mn-ea"/>
                <a:cs typeface="+mn-cs"/>
              </a:rPr>
              <a:t> </a:t>
            </a:r>
            <a:r>
              <a:rPr lang="en-US" sz="2200" cap="none" dirty="0" err="1">
                <a:solidFill>
                  <a:prstClr val="black"/>
                </a:solidFill>
                <a:ea typeface="+mn-ea"/>
                <a:cs typeface="+mn-cs"/>
              </a:rPr>
              <a:t>baik</a:t>
            </a:r>
            <a:r>
              <a:rPr lang="en-US" sz="2200" cap="none" dirty="0">
                <a:solidFill>
                  <a:prstClr val="black"/>
                </a:solidFill>
                <a:ea typeface="+mn-ea"/>
                <a:cs typeface="+mn-cs"/>
              </a:rPr>
              <a:t> yang </a:t>
            </a:r>
            <a:r>
              <a:rPr lang="en-US" sz="2200" cap="none" dirty="0" err="1">
                <a:solidFill>
                  <a:prstClr val="black"/>
                </a:solidFill>
                <a:ea typeface="+mn-ea"/>
                <a:cs typeface="+mn-cs"/>
              </a:rPr>
              <a:t>ada</a:t>
            </a:r>
            <a:r>
              <a:rPr lang="en-US" sz="2200" cap="none" dirty="0">
                <a:solidFill>
                  <a:prstClr val="black"/>
                </a:solidFill>
                <a:ea typeface="+mn-ea"/>
                <a:cs typeface="+mn-cs"/>
              </a:rPr>
              <a:t> di Internal Perusahaan </a:t>
            </a:r>
            <a:r>
              <a:rPr lang="en-US" sz="2200" cap="none" dirty="0" err="1">
                <a:solidFill>
                  <a:prstClr val="black"/>
                </a:solidFill>
                <a:ea typeface="+mn-ea"/>
                <a:cs typeface="+mn-cs"/>
              </a:rPr>
              <a:t>maupun</a:t>
            </a:r>
            <a:r>
              <a:rPr lang="en-US" sz="2200" cap="none" dirty="0">
                <a:solidFill>
                  <a:prstClr val="black"/>
                </a:solidFill>
                <a:ea typeface="+mn-ea"/>
                <a:cs typeface="+mn-cs"/>
              </a:rPr>
              <a:t> </a:t>
            </a:r>
            <a:r>
              <a:rPr lang="en-US" sz="2200" cap="none" dirty="0" err="1">
                <a:solidFill>
                  <a:prstClr val="black"/>
                </a:solidFill>
                <a:ea typeface="+mn-ea"/>
                <a:cs typeface="+mn-cs"/>
              </a:rPr>
              <a:t>Eksternal</a:t>
            </a:r>
            <a:r>
              <a:rPr lang="en-US" sz="2200" cap="none" dirty="0">
                <a:solidFill>
                  <a:prstClr val="black"/>
                </a:solidFill>
                <a:ea typeface="+mn-ea"/>
                <a:cs typeface="+mn-cs"/>
              </a:rPr>
              <a:t> Perusahaan</a:t>
            </a:r>
            <a:br>
              <a:rPr lang="en-US" sz="2200" cap="none" dirty="0">
                <a:solidFill>
                  <a:prstClr val="black"/>
                </a:solidFill>
                <a:ea typeface="+mn-ea"/>
                <a:cs typeface="+mn-cs"/>
              </a:rPr>
            </a:b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EE890-3ACF-43EF-BC5F-E855D733C6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Kondisi-kondisi</a:t>
            </a:r>
            <a:r>
              <a:rPr lang="en-US" dirty="0"/>
              <a:t> di internal </a:t>
            </a:r>
            <a:r>
              <a:rPr lang="en-US" dirty="0" err="1"/>
              <a:t>perusahaan</a:t>
            </a:r>
            <a:r>
              <a:rPr lang="en-US" dirty="0"/>
              <a:t> </a:t>
            </a:r>
            <a:r>
              <a:rPr lang="en-US" dirty="0" err="1"/>
              <a:t>diantaranya</a:t>
            </a:r>
            <a:r>
              <a:rPr lang="en-US" dirty="0"/>
              <a:t> :</a:t>
            </a:r>
          </a:p>
          <a:p>
            <a:pPr marL="515938" indent="-339725">
              <a:buFont typeface="Wingdings" panose="05000000000000000000" pitchFamily="2" charset="2"/>
              <a:buChar char="§"/>
            </a:pPr>
            <a:r>
              <a:rPr lang="en-US" dirty="0"/>
              <a:t>Organizational culture, structure, and governance</a:t>
            </a:r>
          </a:p>
          <a:p>
            <a:pPr marL="515938" indent="-339725">
              <a:buFont typeface="Wingdings" panose="05000000000000000000" pitchFamily="2" charset="2"/>
              <a:buChar char="§"/>
            </a:pPr>
            <a:r>
              <a:rPr lang="en-US" dirty="0"/>
              <a:t>Geographic distribution of facilities and resources</a:t>
            </a:r>
          </a:p>
          <a:p>
            <a:pPr marL="515938" indent="-339725">
              <a:buFont typeface="Wingdings" panose="05000000000000000000" pitchFamily="2" charset="2"/>
              <a:buChar char="§"/>
            </a:pPr>
            <a:r>
              <a:rPr lang="en-US" dirty="0"/>
              <a:t> Infrastructure</a:t>
            </a:r>
          </a:p>
          <a:p>
            <a:pPr marL="515938" indent="-339725">
              <a:buFont typeface="Wingdings" panose="05000000000000000000" pitchFamily="2" charset="2"/>
              <a:buChar char="§"/>
            </a:pPr>
            <a:r>
              <a:rPr lang="en-US" dirty="0"/>
              <a:t> Information technology software</a:t>
            </a:r>
          </a:p>
          <a:p>
            <a:pPr marL="515938" indent="-339725">
              <a:buFont typeface="Wingdings" panose="05000000000000000000" pitchFamily="2" charset="2"/>
              <a:buChar char="§"/>
            </a:pPr>
            <a:r>
              <a:rPr lang="en-US" dirty="0"/>
              <a:t> Resource availability</a:t>
            </a:r>
          </a:p>
          <a:p>
            <a:pPr marL="515938" indent="-339725">
              <a:buFont typeface="Wingdings" panose="05000000000000000000" pitchFamily="2" charset="2"/>
              <a:buChar char="§"/>
            </a:pPr>
            <a:r>
              <a:rPr lang="en-US" dirty="0"/>
              <a:t>Employee capability</a:t>
            </a:r>
          </a:p>
        </p:txBody>
      </p:sp>
    </p:spTree>
    <p:extLst>
      <p:ext uri="{BB962C8B-B14F-4D97-AF65-F5344CB8AC3E}">
        <p14:creationId xmlns:p14="http://schemas.microsoft.com/office/powerpoint/2010/main" val="2947157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FB4D2-F9FC-49C1-AB45-4523153EC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350" y="381001"/>
            <a:ext cx="8115300" cy="990600"/>
          </a:xfrm>
        </p:spPr>
        <p:txBody>
          <a:bodyPr/>
          <a:lstStyle/>
          <a:p>
            <a:pPr algn="l"/>
            <a:r>
              <a:rPr lang="en-US" sz="2200" dirty="0" err="1">
                <a:solidFill>
                  <a:prstClr val="black"/>
                </a:solidFill>
              </a:rPr>
              <a:t>Faktor-faktor</a:t>
            </a:r>
            <a:r>
              <a:rPr lang="en-US" sz="2200" dirty="0">
                <a:solidFill>
                  <a:prstClr val="black"/>
                </a:solidFill>
              </a:rPr>
              <a:t> </a:t>
            </a:r>
            <a:r>
              <a:rPr lang="en-US" sz="2200" dirty="0" err="1">
                <a:solidFill>
                  <a:prstClr val="black"/>
                </a:solidFill>
              </a:rPr>
              <a:t>Lingkungan</a:t>
            </a:r>
            <a:r>
              <a:rPr lang="en-US" sz="2200" dirty="0">
                <a:solidFill>
                  <a:prstClr val="black"/>
                </a:solidFill>
              </a:rPr>
              <a:t> Perusahaan</a:t>
            </a:r>
            <a:br>
              <a:rPr lang="en-GB" sz="2200" dirty="0">
                <a:solidFill>
                  <a:prstClr val="black"/>
                </a:solidFill>
              </a:rPr>
            </a:br>
            <a:r>
              <a:rPr lang="en-US" sz="2000" cap="none" dirty="0" err="1">
                <a:solidFill>
                  <a:prstClr val="black"/>
                </a:solidFill>
              </a:rPr>
              <a:t>Kondisi-kondisi</a:t>
            </a:r>
            <a:r>
              <a:rPr lang="en-US" sz="2000" cap="none" dirty="0">
                <a:solidFill>
                  <a:prstClr val="black"/>
                </a:solidFill>
              </a:rPr>
              <a:t> </a:t>
            </a:r>
            <a:r>
              <a:rPr lang="en-US" sz="2000" cap="none" dirty="0" err="1">
                <a:solidFill>
                  <a:prstClr val="black"/>
                </a:solidFill>
              </a:rPr>
              <a:t>diluar</a:t>
            </a:r>
            <a:r>
              <a:rPr lang="en-US" sz="2000" cap="none" dirty="0">
                <a:solidFill>
                  <a:prstClr val="black"/>
                </a:solidFill>
              </a:rPr>
              <a:t> </a:t>
            </a:r>
            <a:r>
              <a:rPr lang="en-US" sz="2000" cap="none" dirty="0" err="1">
                <a:solidFill>
                  <a:prstClr val="black"/>
                </a:solidFill>
              </a:rPr>
              <a:t>kendali</a:t>
            </a:r>
            <a:r>
              <a:rPr lang="en-US" sz="2000" cap="none" dirty="0">
                <a:solidFill>
                  <a:prstClr val="black"/>
                </a:solidFill>
              </a:rPr>
              <a:t> Tim </a:t>
            </a:r>
            <a:r>
              <a:rPr lang="en-US" sz="2000" cap="none" dirty="0" err="1">
                <a:solidFill>
                  <a:prstClr val="black"/>
                </a:solidFill>
              </a:rPr>
              <a:t>Proyek</a:t>
            </a:r>
            <a:r>
              <a:rPr lang="en-US" sz="2000" cap="none" dirty="0">
                <a:solidFill>
                  <a:prstClr val="black"/>
                </a:solidFill>
              </a:rPr>
              <a:t> </a:t>
            </a:r>
            <a:r>
              <a:rPr lang="en-US" sz="2000" cap="none" dirty="0" err="1">
                <a:solidFill>
                  <a:prstClr val="black"/>
                </a:solidFill>
              </a:rPr>
              <a:t>baik</a:t>
            </a:r>
            <a:r>
              <a:rPr lang="en-US" sz="2000" cap="none" dirty="0">
                <a:solidFill>
                  <a:prstClr val="black"/>
                </a:solidFill>
              </a:rPr>
              <a:t> yang </a:t>
            </a:r>
            <a:r>
              <a:rPr lang="en-US" sz="2000" cap="none" dirty="0" err="1">
                <a:solidFill>
                  <a:prstClr val="black"/>
                </a:solidFill>
              </a:rPr>
              <a:t>ada</a:t>
            </a:r>
            <a:r>
              <a:rPr lang="en-US" sz="2000" cap="none" dirty="0">
                <a:solidFill>
                  <a:prstClr val="black"/>
                </a:solidFill>
              </a:rPr>
              <a:t> di Internal Perusahaan </a:t>
            </a:r>
            <a:r>
              <a:rPr lang="en-US" sz="2000" cap="none" dirty="0" err="1">
                <a:solidFill>
                  <a:prstClr val="black"/>
                </a:solidFill>
              </a:rPr>
              <a:t>maupun</a:t>
            </a:r>
            <a:r>
              <a:rPr lang="en-US" sz="2000" cap="none" dirty="0">
                <a:solidFill>
                  <a:prstClr val="black"/>
                </a:solidFill>
              </a:rPr>
              <a:t> </a:t>
            </a:r>
            <a:r>
              <a:rPr lang="en-US" sz="2000" cap="none" dirty="0" err="1">
                <a:solidFill>
                  <a:prstClr val="black"/>
                </a:solidFill>
              </a:rPr>
              <a:t>Eksternal</a:t>
            </a:r>
            <a:r>
              <a:rPr lang="en-US" sz="2000" cap="none" dirty="0">
                <a:solidFill>
                  <a:prstClr val="black"/>
                </a:solidFill>
              </a:rPr>
              <a:t> Perusahaan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C27C1-371C-474A-9FEC-744CA30B4F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Kondisi-kondisi</a:t>
            </a:r>
            <a:r>
              <a:rPr lang="en-US" dirty="0"/>
              <a:t> di </a:t>
            </a:r>
            <a:r>
              <a:rPr lang="en-US" dirty="0" err="1"/>
              <a:t>eksternal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 </a:t>
            </a:r>
            <a:r>
              <a:rPr lang="en-US" dirty="0" err="1"/>
              <a:t>diantaranya</a:t>
            </a:r>
            <a:r>
              <a:rPr lang="en-US" dirty="0"/>
              <a:t> :</a:t>
            </a:r>
          </a:p>
          <a:p>
            <a:pPr marL="633413" indent="-352425">
              <a:buFont typeface="Wingdings" panose="05000000000000000000" pitchFamily="2" charset="2"/>
              <a:buChar char="§"/>
            </a:pPr>
            <a:r>
              <a:rPr lang="en-US" dirty="0"/>
              <a:t>Marketplace conditions</a:t>
            </a:r>
          </a:p>
          <a:p>
            <a:pPr marL="633413" indent="-352425">
              <a:buFont typeface="Wingdings" panose="05000000000000000000" pitchFamily="2" charset="2"/>
              <a:buChar char="§"/>
            </a:pPr>
            <a:r>
              <a:rPr lang="en-US" dirty="0"/>
              <a:t>Social and cultural influences and issues</a:t>
            </a:r>
          </a:p>
          <a:p>
            <a:pPr marL="633413" indent="-352425">
              <a:buFont typeface="Wingdings" panose="05000000000000000000" pitchFamily="2" charset="2"/>
              <a:buChar char="§"/>
            </a:pPr>
            <a:r>
              <a:rPr lang="en-US" dirty="0"/>
              <a:t>Legal restrictions</a:t>
            </a:r>
          </a:p>
          <a:p>
            <a:pPr marL="633413" indent="-352425">
              <a:buFont typeface="Wingdings" panose="05000000000000000000" pitchFamily="2" charset="2"/>
              <a:buChar char="§"/>
            </a:pPr>
            <a:r>
              <a:rPr lang="en-US" dirty="0"/>
              <a:t>Commercial databases</a:t>
            </a:r>
          </a:p>
          <a:p>
            <a:pPr marL="633413" indent="-352425">
              <a:buFont typeface="Wingdings" panose="05000000000000000000" pitchFamily="2" charset="2"/>
              <a:buChar char="§"/>
            </a:pPr>
            <a:r>
              <a:rPr lang="en-US" dirty="0"/>
              <a:t>Academic research</a:t>
            </a:r>
          </a:p>
          <a:p>
            <a:pPr marL="633413" indent="-352425">
              <a:buFont typeface="Wingdings" panose="05000000000000000000" pitchFamily="2" charset="2"/>
              <a:buChar char="§"/>
            </a:pPr>
            <a:r>
              <a:rPr lang="en-US" dirty="0"/>
              <a:t>Government or industry standards</a:t>
            </a:r>
          </a:p>
          <a:p>
            <a:pPr marL="633413" indent="-352425">
              <a:buFont typeface="Wingdings" panose="05000000000000000000" pitchFamily="2" charset="2"/>
              <a:buChar char="§"/>
            </a:pPr>
            <a:r>
              <a:rPr lang="en-US" dirty="0"/>
              <a:t>Financial considerations</a:t>
            </a:r>
          </a:p>
          <a:p>
            <a:pPr marL="633413" indent="-352425">
              <a:buFont typeface="Wingdings" panose="05000000000000000000" pitchFamily="2" charset="2"/>
              <a:buChar char="§"/>
            </a:pPr>
            <a:r>
              <a:rPr lang="en-US" dirty="0"/>
              <a:t>Physical environmental elements</a:t>
            </a:r>
          </a:p>
        </p:txBody>
      </p:sp>
    </p:spTree>
    <p:extLst>
      <p:ext uri="{BB962C8B-B14F-4D97-AF65-F5344CB8AC3E}">
        <p14:creationId xmlns:p14="http://schemas.microsoft.com/office/powerpoint/2010/main" val="828854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764373"/>
            <a:ext cx="8115300" cy="1293028"/>
          </a:xfrm>
        </p:spPr>
        <p:txBody>
          <a:bodyPr/>
          <a:lstStyle/>
          <a:p>
            <a:pPr algn="l"/>
            <a:r>
              <a:rPr lang="en-US" dirty="0"/>
              <a:t>Project stakeholders</a:t>
            </a:r>
            <a:endParaRPr lang="en-GB" dirty="0"/>
          </a:p>
        </p:txBody>
      </p:sp>
      <p:pic>
        <p:nvPicPr>
          <p:cNvPr id="4" name="Content Placeholder 3" descr="[Project_Management_Institute]_A_Guide_to_the_Proj(BookZZ.org).pdf - Adobe Acrobat Reader DC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61" t="17436" r="15342" b="4931"/>
          <a:stretch/>
        </p:blipFill>
        <p:spPr>
          <a:xfrm>
            <a:off x="514350" y="2193925"/>
            <a:ext cx="7943850" cy="4024313"/>
          </a:xfrm>
        </p:spPr>
      </p:pic>
    </p:spTree>
    <p:extLst>
      <p:ext uri="{BB962C8B-B14F-4D97-AF65-F5344CB8AC3E}">
        <p14:creationId xmlns:p14="http://schemas.microsoft.com/office/powerpoint/2010/main" val="2364718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4373"/>
            <a:ext cx="8096250" cy="1293028"/>
          </a:xfrm>
        </p:spPr>
        <p:txBody>
          <a:bodyPr>
            <a:normAutofit/>
          </a:bodyPr>
          <a:lstStyle/>
          <a:p>
            <a:pPr algn="l"/>
            <a:r>
              <a:rPr lang="en-US" sz="3200" dirty="0" err="1"/>
              <a:t>Organisasi</a:t>
            </a:r>
            <a:r>
              <a:rPr lang="en-US" sz="3200" dirty="0"/>
              <a:t> </a:t>
            </a:r>
            <a:r>
              <a:rPr lang="en-US" sz="3200" dirty="0" err="1"/>
              <a:t>fungsional</a:t>
            </a:r>
            <a:endParaRPr lang="en-GB" sz="3200" dirty="0"/>
          </a:p>
        </p:txBody>
      </p:sp>
      <p:pic>
        <p:nvPicPr>
          <p:cNvPr id="4" name="Content Placeholder 3" descr="[Project_Management_Institute]_A_Guide_to_the_Proj(BookZZ.org).pdf - Adobe Acrobat Reader DC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06" t="24615" r="28662" b="16687"/>
          <a:stretch/>
        </p:blipFill>
        <p:spPr>
          <a:xfrm>
            <a:off x="533400" y="2286000"/>
            <a:ext cx="8096250" cy="3886200"/>
          </a:xfrm>
        </p:spPr>
      </p:pic>
    </p:spTree>
    <p:extLst>
      <p:ext uri="{BB962C8B-B14F-4D97-AF65-F5344CB8AC3E}">
        <p14:creationId xmlns:p14="http://schemas.microsoft.com/office/powerpoint/2010/main" val="3546087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764373"/>
            <a:ext cx="8115300" cy="1293028"/>
          </a:xfrm>
        </p:spPr>
        <p:txBody>
          <a:bodyPr/>
          <a:lstStyle/>
          <a:p>
            <a:pPr algn="l"/>
            <a:r>
              <a:rPr lang="en-US" dirty="0"/>
              <a:t>Project Governance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Tata </a:t>
            </a:r>
            <a:r>
              <a:rPr lang="en-US" dirty="0" err="1"/>
              <a:t>kelola</a:t>
            </a:r>
            <a:r>
              <a:rPr lang="en-US" dirty="0"/>
              <a:t> </a:t>
            </a:r>
            <a:r>
              <a:rPr lang="en-US" dirty="0" err="1"/>
              <a:t>proyek</a:t>
            </a:r>
            <a:r>
              <a:rPr lang="en-US" dirty="0"/>
              <a:t>, </a:t>
            </a:r>
            <a:r>
              <a:rPr lang="en-US" dirty="0" err="1"/>
              <a:t>disusun</a:t>
            </a:r>
            <a:r>
              <a:rPr lang="en-US" dirty="0"/>
              <a:t> agar </a:t>
            </a:r>
            <a:r>
              <a:rPr lang="en-US" dirty="0" err="1"/>
              <a:t>pengelolaan</a:t>
            </a:r>
            <a:r>
              <a:rPr lang="en-US" dirty="0"/>
              <a:t> </a:t>
            </a:r>
            <a:r>
              <a:rPr lang="en-US" dirty="0" err="1"/>
              <a:t>proyek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memuaskan</a:t>
            </a:r>
            <a:r>
              <a:rPr lang="en-US" dirty="0"/>
              <a:t> </a:t>
            </a:r>
            <a:r>
              <a:rPr lang="en-US" dirty="0" err="1"/>
              <a:t>keseluruhan</a:t>
            </a:r>
            <a:r>
              <a:rPr lang="en-US" dirty="0"/>
              <a:t> stakeholder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mencapai</a:t>
            </a:r>
            <a:r>
              <a:rPr lang="en-US" dirty="0"/>
              <a:t> </a:t>
            </a:r>
            <a:r>
              <a:rPr lang="en-US" dirty="0" err="1"/>
              <a:t>objektif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.</a:t>
            </a:r>
          </a:p>
          <a:p>
            <a:r>
              <a:rPr lang="en-US" dirty="0"/>
              <a:t>Framework </a:t>
            </a:r>
            <a:r>
              <a:rPr lang="en-US" dirty="0" err="1"/>
              <a:t>tata</a:t>
            </a:r>
            <a:r>
              <a:rPr lang="en-US" dirty="0"/>
              <a:t> </a:t>
            </a:r>
            <a:r>
              <a:rPr lang="en-US" dirty="0" err="1"/>
              <a:t>kelola</a:t>
            </a:r>
            <a:r>
              <a:rPr lang="en-US" dirty="0"/>
              <a:t> </a:t>
            </a:r>
            <a:r>
              <a:rPr lang="en-US" dirty="0" err="1"/>
              <a:t>proyek</a:t>
            </a:r>
            <a:r>
              <a:rPr lang="en-US" dirty="0"/>
              <a:t> </a:t>
            </a:r>
            <a:r>
              <a:rPr lang="en-US" dirty="0" err="1"/>
              <a:t>mencakup</a:t>
            </a:r>
            <a:r>
              <a:rPr lang="en-US" dirty="0"/>
              <a:t> : </a:t>
            </a:r>
            <a:r>
              <a:rPr lang="en-US" dirty="0" err="1"/>
              <a:t>struktur</a:t>
            </a:r>
            <a:r>
              <a:rPr lang="en-US" dirty="0"/>
              <a:t>, proses, model-model </a:t>
            </a:r>
            <a:r>
              <a:rPr lang="en-US" dirty="0" err="1"/>
              <a:t>pengambilan</a:t>
            </a:r>
            <a:r>
              <a:rPr lang="en-US" dirty="0"/>
              <a:t> </a:t>
            </a:r>
            <a:r>
              <a:rPr lang="en-US" dirty="0" err="1"/>
              <a:t>keputusan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tools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mengelola</a:t>
            </a:r>
            <a:r>
              <a:rPr lang="en-US" dirty="0"/>
              <a:t> </a:t>
            </a:r>
            <a:r>
              <a:rPr lang="en-US" dirty="0" err="1"/>
              <a:t>proyek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194948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764373"/>
            <a:ext cx="8115300" cy="1293028"/>
          </a:xfrm>
        </p:spPr>
        <p:txBody>
          <a:bodyPr/>
          <a:lstStyle/>
          <a:p>
            <a:pPr algn="l"/>
            <a:r>
              <a:rPr lang="en-US" dirty="0"/>
              <a:t>Project governance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/>
              <a:t>Elemen-elemen</a:t>
            </a:r>
            <a:r>
              <a:rPr lang="en-US" dirty="0"/>
              <a:t> </a:t>
            </a:r>
            <a:r>
              <a:rPr lang="en-US" dirty="0" err="1"/>
              <a:t>tata</a:t>
            </a:r>
            <a:r>
              <a:rPr lang="en-US" dirty="0"/>
              <a:t> </a:t>
            </a:r>
            <a:r>
              <a:rPr lang="en-US" dirty="0" err="1"/>
              <a:t>kelola</a:t>
            </a:r>
            <a:r>
              <a:rPr lang="en-US" dirty="0"/>
              <a:t> </a:t>
            </a:r>
            <a:r>
              <a:rPr lang="en-US" dirty="0" err="1"/>
              <a:t>proyek</a:t>
            </a:r>
            <a:r>
              <a:rPr lang="en-US" dirty="0"/>
              <a:t> </a:t>
            </a:r>
            <a:r>
              <a:rPr lang="en-US" dirty="0" err="1"/>
              <a:t>diantaranya</a:t>
            </a:r>
            <a:r>
              <a:rPr lang="en-US" dirty="0"/>
              <a:t> </a:t>
            </a:r>
            <a:r>
              <a:rPr lang="en-US" dirty="0" err="1"/>
              <a:t>meliputi</a:t>
            </a:r>
            <a:r>
              <a:rPr lang="en-US" dirty="0"/>
              <a:t> : </a:t>
            </a:r>
          </a:p>
          <a:p>
            <a:r>
              <a:rPr lang="en-US" dirty="0" err="1"/>
              <a:t>Ukuran</a:t>
            </a:r>
            <a:r>
              <a:rPr lang="en-US" dirty="0"/>
              <a:t> </a:t>
            </a:r>
            <a:r>
              <a:rPr lang="en-US" dirty="0" err="1"/>
              <a:t>kesuksesan</a:t>
            </a:r>
            <a:r>
              <a:rPr lang="en-US" dirty="0"/>
              <a:t> </a:t>
            </a:r>
            <a:r>
              <a:rPr lang="en-US" dirty="0" err="1"/>
              <a:t>proyek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kriteria</a:t>
            </a:r>
            <a:r>
              <a:rPr lang="en-US" dirty="0"/>
              <a:t> </a:t>
            </a:r>
            <a:r>
              <a:rPr lang="en-US" dirty="0" err="1"/>
              <a:t>penerimaannya</a:t>
            </a:r>
            <a:endParaRPr lang="en-US" dirty="0"/>
          </a:p>
          <a:p>
            <a:r>
              <a:rPr lang="en-US" dirty="0"/>
              <a:t>Proses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mengidentifikasi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menyelesaikan</a:t>
            </a:r>
            <a:r>
              <a:rPr lang="en-US" dirty="0"/>
              <a:t> </a:t>
            </a:r>
            <a:r>
              <a:rPr lang="en-US" dirty="0" err="1"/>
              <a:t>isu-isu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pengerjaan</a:t>
            </a:r>
            <a:r>
              <a:rPr lang="en-US" dirty="0"/>
              <a:t> </a:t>
            </a:r>
            <a:r>
              <a:rPr lang="en-US" dirty="0" err="1"/>
              <a:t>proyek</a:t>
            </a:r>
            <a:endParaRPr lang="en-US" dirty="0"/>
          </a:p>
          <a:p>
            <a:r>
              <a:rPr lang="en-US" dirty="0" err="1"/>
              <a:t>Hubungan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team </a:t>
            </a:r>
            <a:r>
              <a:rPr lang="en-US" dirty="0" err="1"/>
              <a:t>proyek</a:t>
            </a:r>
            <a:r>
              <a:rPr lang="en-US" dirty="0"/>
              <a:t>, unit-unit </a:t>
            </a:r>
            <a:r>
              <a:rPr lang="en-US" dirty="0" err="1"/>
              <a:t>organisasi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stake holder </a:t>
            </a:r>
            <a:r>
              <a:rPr lang="en-US" dirty="0" err="1"/>
              <a:t>eksternal</a:t>
            </a:r>
            <a:endParaRPr lang="en-US" dirty="0"/>
          </a:p>
          <a:p>
            <a:r>
              <a:rPr lang="en-US" dirty="0"/>
              <a:t>Diagram </a:t>
            </a:r>
            <a:r>
              <a:rPr lang="en-US" dirty="0" err="1"/>
              <a:t>organisasi</a:t>
            </a:r>
            <a:r>
              <a:rPr lang="en-US" dirty="0"/>
              <a:t> </a:t>
            </a:r>
            <a:r>
              <a:rPr lang="en-US" dirty="0" err="1"/>
              <a:t>proyek</a:t>
            </a:r>
            <a:endParaRPr lang="en-US" dirty="0"/>
          </a:p>
          <a:p>
            <a:r>
              <a:rPr lang="en-US" dirty="0"/>
              <a:t>Proses &amp; </a:t>
            </a:r>
            <a:r>
              <a:rPr lang="en-US" dirty="0" err="1"/>
              <a:t>prosedur</a:t>
            </a:r>
            <a:r>
              <a:rPr lang="en-US" dirty="0"/>
              <a:t> </a:t>
            </a:r>
            <a:r>
              <a:rPr lang="en-US" dirty="0" err="1"/>
              <a:t>komunikasi</a:t>
            </a:r>
            <a:endParaRPr lang="en-US" dirty="0"/>
          </a:p>
          <a:p>
            <a:r>
              <a:rPr lang="en-US" dirty="0"/>
              <a:t>Proses </a:t>
            </a:r>
            <a:r>
              <a:rPr lang="en-US" dirty="0" err="1"/>
              <a:t>pengambilan</a:t>
            </a:r>
            <a:r>
              <a:rPr lang="en-US" dirty="0"/>
              <a:t> </a:t>
            </a:r>
            <a:r>
              <a:rPr lang="en-US" dirty="0" err="1"/>
              <a:t>keputusan</a:t>
            </a:r>
            <a:endParaRPr lang="en-US" dirty="0"/>
          </a:p>
          <a:p>
            <a:r>
              <a:rPr lang="en-US" dirty="0" err="1"/>
              <a:t>Pendekatan</a:t>
            </a:r>
            <a:r>
              <a:rPr lang="en-US" dirty="0"/>
              <a:t> </a:t>
            </a:r>
            <a:r>
              <a:rPr lang="en-US" dirty="0" err="1"/>
              <a:t>siklus</a:t>
            </a:r>
            <a:r>
              <a:rPr lang="en-US" dirty="0"/>
              <a:t> </a:t>
            </a:r>
            <a:r>
              <a:rPr lang="en-US" dirty="0" err="1"/>
              <a:t>proyek</a:t>
            </a:r>
            <a:endParaRPr lang="en-US" dirty="0"/>
          </a:p>
          <a:p>
            <a:r>
              <a:rPr lang="en-US" dirty="0"/>
              <a:t>Proses </a:t>
            </a:r>
            <a:r>
              <a:rPr lang="en-US" dirty="0" err="1"/>
              <a:t>untuk</a:t>
            </a:r>
            <a:r>
              <a:rPr lang="en-US" dirty="0"/>
              <a:t> review </a:t>
            </a:r>
            <a:r>
              <a:rPr lang="en-US" dirty="0" err="1"/>
              <a:t>dan</a:t>
            </a:r>
            <a:r>
              <a:rPr lang="en-US" dirty="0"/>
              <a:t> approval </a:t>
            </a:r>
            <a:r>
              <a:rPr lang="en-US" dirty="0" err="1"/>
              <a:t>bila</a:t>
            </a:r>
            <a:r>
              <a:rPr lang="en-US" dirty="0"/>
              <a:t> </a:t>
            </a:r>
            <a:r>
              <a:rPr lang="en-US" dirty="0" err="1"/>
              <a:t>terjadi</a:t>
            </a:r>
            <a:r>
              <a:rPr lang="en-US" dirty="0"/>
              <a:t> </a:t>
            </a:r>
            <a:r>
              <a:rPr lang="en-US" dirty="0" err="1"/>
              <a:t>perubahan</a:t>
            </a:r>
            <a:r>
              <a:rPr lang="en-US" dirty="0"/>
              <a:t> </a:t>
            </a:r>
            <a:r>
              <a:rPr lang="en-US" dirty="0" err="1"/>
              <a:t>anggaran</a:t>
            </a:r>
            <a:r>
              <a:rPr lang="en-US" dirty="0"/>
              <a:t>, scope, </a:t>
            </a:r>
            <a:r>
              <a:rPr lang="en-US" dirty="0" err="1"/>
              <a:t>kualitas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jadwal</a:t>
            </a:r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4016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764373"/>
            <a:ext cx="8115300" cy="1293028"/>
          </a:xfrm>
        </p:spPr>
        <p:txBody>
          <a:bodyPr/>
          <a:lstStyle/>
          <a:p>
            <a:pPr algn="l"/>
            <a:r>
              <a:rPr lang="en-US" dirty="0"/>
              <a:t>Project team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err="1"/>
              <a:t>Terdiri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: </a:t>
            </a:r>
          </a:p>
          <a:p>
            <a:r>
              <a:rPr lang="en-US" dirty="0" err="1"/>
              <a:t>Manajer</a:t>
            </a:r>
            <a:r>
              <a:rPr lang="en-US" dirty="0"/>
              <a:t> </a:t>
            </a:r>
            <a:r>
              <a:rPr lang="en-US" dirty="0" err="1"/>
              <a:t>Proyek</a:t>
            </a:r>
            <a:endParaRPr lang="en-US" dirty="0"/>
          </a:p>
          <a:p>
            <a:r>
              <a:rPr lang="en-US" dirty="0"/>
              <a:t>Project </a:t>
            </a:r>
            <a:r>
              <a:rPr lang="en-US" dirty="0" err="1"/>
              <a:t>manajemen</a:t>
            </a:r>
            <a:r>
              <a:rPr lang="en-US" dirty="0"/>
              <a:t> staff, </a:t>
            </a:r>
            <a:r>
              <a:rPr lang="en-US" dirty="0" err="1"/>
              <a:t>berfungsi</a:t>
            </a:r>
            <a:r>
              <a:rPr lang="en-US" dirty="0"/>
              <a:t> </a:t>
            </a:r>
            <a:r>
              <a:rPr lang="en-US" dirty="0" err="1"/>
              <a:t>menyusun</a:t>
            </a:r>
            <a:r>
              <a:rPr lang="en-US" dirty="0"/>
              <a:t> </a:t>
            </a:r>
            <a:r>
              <a:rPr lang="en-US" dirty="0" err="1"/>
              <a:t>jadwal</a:t>
            </a:r>
            <a:r>
              <a:rPr lang="en-US" dirty="0"/>
              <a:t>, </a:t>
            </a:r>
            <a:r>
              <a:rPr lang="en-US" dirty="0" err="1"/>
              <a:t>anggaran</a:t>
            </a:r>
            <a:r>
              <a:rPr lang="en-US" dirty="0"/>
              <a:t>, </a:t>
            </a:r>
            <a:r>
              <a:rPr lang="en-US" dirty="0" err="1"/>
              <a:t>pelaporan</a:t>
            </a:r>
            <a:r>
              <a:rPr lang="en-US" dirty="0"/>
              <a:t> &amp; </a:t>
            </a:r>
            <a:r>
              <a:rPr lang="en-US" dirty="0" err="1"/>
              <a:t>pengendalian</a:t>
            </a:r>
            <a:r>
              <a:rPr lang="en-US" dirty="0"/>
              <a:t>, </a:t>
            </a:r>
            <a:r>
              <a:rPr lang="en-US" dirty="0" err="1"/>
              <a:t>komunikasi</a:t>
            </a:r>
            <a:r>
              <a:rPr lang="en-US" dirty="0"/>
              <a:t>, </a:t>
            </a:r>
            <a:r>
              <a:rPr lang="en-US" dirty="0" err="1"/>
              <a:t>mengelola</a:t>
            </a:r>
            <a:r>
              <a:rPr lang="en-US" dirty="0"/>
              <a:t> </a:t>
            </a:r>
            <a:r>
              <a:rPr lang="en-US" dirty="0" err="1"/>
              <a:t>resiko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pendukung</a:t>
            </a:r>
            <a:r>
              <a:rPr lang="en-US" dirty="0"/>
              <a:t> </a:t>
            </a:r>
            <a:r>
              <a:rPr lang="en-US" dirty="0" err="1"/>
              <a:t>administrasi</a:t>
            </a:r>
            <a:r>
              <a:rPr lang="en-US" dirty="0"/>
              <a:t>.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melaksanakan</a:t>
            </a:r>
            <a:r>
              <a:rPr lang="en-US" dirty="0"/>
              <a:t> </a:t>
            </a:r>
            <a:r>
              <a:rPr lang="en-US" dirty="0" err="1"/>
              <a:t>fungsinya</a:t>
            </a:r>
            <a:r>
              <a:rPr lang="en-US" dirty="0"/>
              <a:t> di support </a:t>
            </a:r>
            <a:r>
              <a:rPr lang="en-US" dirty="0" err="1"/>
              <a:t>oleh</a:t>
            </a:r>
            <a:r>
              <a:rPr lang="en-US" dirty="0"/>
              <a:t> PMO.</a:t>
            </a:r>
          </a:p>
          <a:p>
            <a:r>
              <a:rPr lang="en-US" dirty="0"/>
              <a:t>Project staff,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pelaksana</a:t>
            </a:r>
            <a:r>
              <a:rPr lang="en-US" dirty="0"/>
              <a:t> </a:t>
            </a:r>
            <a:r>
              <a:rPr lang="en-US" dirty="0" err="1"/>
              <a:t>proyek</a:t>
            </a:r>
            <a:r>
              <a:rPr lang="en-US" dirty="0"/>
              <a:t>.</a:t>
            </a:r>
          </a:p>
          <a:p>
            <a:r>
              <a:rPr lang="en-US" dirty="0"/>
              <a:t>Supporting experts, </a:t>
            </a:r>
            <a:r>
              <a:rPr lang="en-US" dirty="0" err="1"/>
              <a:t>didalamnya</a:t>
            </a:r>
            <a:r>
              <a:rPr lang="en-US" dirty="0"/>
              <a:t> </a:t>
            </a:r>
            <a:r>
              <a:rPr lang="en-US" dirty="0" err="1"/>
              <a:t>termasuk</a:t>
            </a:r>
            <a:r>
              <a:rPr lang="en-US" dirty="0"/>
              <a:t> financial management, logistics, legal, safety, engineering, quality control. </a:t>
            </a:r>
            <a:r>
              <a:rPr lang="en-US" dirty="0" err="1"/>
              <a:t>Mereka</a:t>
            </a:r>
            <a:r>
              <a:rPr lang="en-US" dirty="0"/>
              <a:t> </a:t>
            </a:r>
            <a:r>
              <a:rPr lang="en-US" dirty="0" err="1"/>
              <a:t>bisal</a:t>
            </a:r>
            <a:r>
              <a:rPr lang="en-US" dirty="0"/>
              <a:t> full time </a:t>
            </a:r>
            <a:r>
              <a:rPr lang="en-US" dirty="0" err="1"/>
              <a:t>atau</a:t>
            </a:r>
            <a:r>
              <a:rPr lang="en-US" dirty="0"/>
              <a:t> part time (</a:t>
            </a:r>
            <a:r>
              <a:rPr lang="en-US" dirty="0" err="1"/>
              <a:t>terlibat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keahliannya</a:t>
            </a:r>
            <a:r>
              <a:rPr lang="en-US" dirty="0"/>
              <a:t> </a:t>
            </a:r>
            <a:r>
              <a:rPr lang="en-US" dirty="0" err="1"/>
              <a:t>diperlukan</a:t>
            </a:r>
            <a:r>
              <a:rPr lang="en-US" dirty="0"/>
              <a:t>).</a:t>
            </a:r>
          </a:p>
          <a:p>
            <a:r>
              <a:rPr lang="en-US" dirty="0"/>
              <a:t>User / Customer Representatives, </a:t>
            </a:r>
            <a:r>
              <a:rPr lang="en-US" dirty="0" err="1"/>
              <a:t>penerima</a:t>
            </a:r>
            <a:r>
              <a:rPr lang="en-US" dirty="0"/>
              <a:t> output </a:t>
            </a:r>
            <a:r>
              <a:rPr lang="en-US" dirty="0" err="1"/>
              <a:t>proyek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16241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764373"/>
            <a:ext cx="8115300" cy="1293028"/>
          </a:xfrm>
        </p:spPr>
        <p:txBody>
          <a:bodyPr/>
          <a:lstStyle/>
          <a:p>
            <a:pPr algn="l"/>
            <a:r>
              <a:rPr lang="en-US" dirty="0"/>
              <a:t>Project team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Sellers, </a:t>
            </a:r>
            <a:r>
              <a:rPr lang="en-US" dirty="0" err="1"/>
              <a:t>disebut</a:t>
            </a:r>
            <a:r>
              <a:rPr lang="en-US" dirty="0"/>
              <a:t> </a:t>
            </a:r>
            <a:r>
              <a:rPr lang="en-US" dirty="0" err="1"/>
              <a:t>juga</a:t>
            </a:r>
            <a:r>
              <a:rPr lang="en-US" dirty="0"/>
              <a:t> vendors, suppliers,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kontraktor</a:t>
            </a:r>
            <a:r>
              <a:rPr lang="en-US" dirty="0"/>
              <a:t>. </a:t>
            </a:r>
            <a:r>
              <a:rPr lang="en-US" dirty="0" err="1"/>
              <a:t>Pihak</a:t>
            </a:r>
            <a:r>
              <a:rPr lang="en-US" dirty="0"/>
              <a:t> (Perusahaan) </a:t>
            </a:r>
            <a:r>
              <a:rPr lang="en-US" dirty="0" err="1"/>
              <a:t>eksternal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komponen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menyediakan</a:t>
            </a:r>
            <a:r>
              <a:rPr lang="en-US" dirty="0"/>
              <a:t> </a:t>
            </a:r>
            <a:r>
              <a:rPr lang="en-US" dirty="0" err="1"/>
              <a:t>jasa</a:t>
            </a:r>
            <a:r>
              <a:rPr lang="en-US" dirty="0"/>
              <a:t> yang </a:t>
            </a:r>
            <a:r>
              <a:rPr lang="en-US" dirty="0" err="1"/>
              <a:t>diperlukan</a:t>
            </a:r>
            <a:r>
              <a:rPr lang="en-US" dirty="0"/>
              <a:t> </a:t>
            </a:r>
            <a:r>
              <a:rPr lang="en-US" dirty="0" err="1"/>
              <a:t>proyek</a:t>
            </a:r>
            <a:endParaRPr lang="en-US" dirty="0"/>
          </a:p>
          <a:p>
            <a:r>
              <a:rPr lang="en-US" dirty="0"/>
              <a:t>Business partners (</a:t>
            </a:r>
            <a:r>
              <a:rPr lang="en-US" dirty="0" err="1"/>
              <a:t>Mitra</a:t>
            </a:r>
            <a:r>
              <a:rPr lang="en-US" dirty="0"/>
              <a:t>), </a:t>
            </a:r>
            <a:r>
              <a:rPr lang="en-US" dirty="0" err="1"/>
              <a:t>perusahaan</a:t>
            </a:r>
            <a:r>
              <a:rPr lang="en-US" dirty="0"/>
              <a:t> </a:t>
            </a:r>
            <a:r>
              <a:rPr lang="en-US" dirty="0" err="1"/>
              <a:t>eksternal</a:t>
            </a:r>
            <a:r>
              <a:rPr lang="en-US" dirty="0"/>
              <a:t> yang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hubungan</a:t>
            </a:r>
            <a:r>
              <a:rPr lang="en-US" dirty="0"/>
              <a:t> </a:t>
            </a:r>
            <a:r>
              <a:rPr lang="en-US" dirty="0" err="1"/>
              <a:t>khusus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, </a:t>
            </a:r>
            <a:r>
              <a:rPr lang="en-US" dirty="0" err="1"/>
              <a:t>diantaranya</a:t>
            </a:r>
            <a:r>
              <a:rPr lang="en-US" dirty="0"/>
              <a:t> : </a:t>
            </a:r>
            <a:r>
              <a:rPr lang="en-US" dirty="0" err="1"/>
              <a:t>penyedia</a:t>
            </a:r>
            <a:r>
              <a:rPr lang="en-US" dirty="0"/>
              <a:t> </a:t>
            </a:r>
            <a:r>
              <a:rPr lang="en-US" dirty="0" err="1"/>
              <a:t>jasa</a:t>
            </a:r>
            <a:r>
              <a:rPr lang="en-US" dirty="0"/>
              <a:t> training &amp; </a:t>
            </a:r>
            <a:r>
              <a:rPr lang="en-US" dirty="0" err="1"/>
              <a:t>sertifikasi</a:t>
            </a:r>
            <a:r>
              <a:rPr lang="en-US" dirty="0"/>
              <a:t>. </a:t>
            </a:r>
          </a:p>
          <a:p>
            <a:pPr marL="0" indent="0">
              <a:buNone/>
            </a:pPr>
            <a:r>
              <a:rPr lang="en-US" dirty="0" err="1"/>
              <a:t>Hubungan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</a:t>
            </a:r>
            <a:r>
              <a:rPr lang="en-US" dirty="0" err="1"/>
              <a:t>Manajer</a:t>
            </a:r>
            <a:r>
              <a:rPr lang="en-US" dirty="0"/>
              <a:t> </a:t>
            </a:r>
            <a:r>
              <a:rPr lang="en-US" dirty="0" err="1"/>
              <a:t>Proyek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Team : </a:t>
            </a:r>
          </a:p>
          <a:p>
            <a:r>
              <a:rPr lang="en-US" dirty="0"/>
              <a:t>Dedicated</a:t>
            </a:r>
          </a:p>
          <a:p>
            <a:r>
              <a:rPr lang="en-US" dirty="0"/>
              <a:t>Part-time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34574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764373"/>
            <a:ext cx="7639050" cy="1293028"/>
          </a:xfrm>
        </p:spPr>
        <p:txBody>
          <a:bodyPr/>
          <a:lstStyle/>
          <a:p>
            <a:pPr algn="l"/>
            <a:r>
              <a:rPr lang="en-US" dirty="0"/>
              <a:t>Project lifecycle</a:t>
            </a:r>
            <a:endParaRPr lang="en-GB" dirty="0"/>
          </a:p>
        </p:txBody>
      </p:sp>
      <p:pic>
        <p:nvPicPr>
          <p:cNvPr id="4" name="Content Placeholder 3" descr="[Project_Management_Institute]_A_Guide_to_the_Proj(BookZZ.org).pdf - Adobe Acrobat Reader DC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61" t="17436" r="17380" b="3037"/>
          <a:stretch/>
        </p:blipFill>
        <p:spPr>
          <a:xfrm>
            <a:off x="685800" y="2193925"/>
            <a:ext cx="7620000" cy="4024313"/>
          </a:xfrm>
        </p:spPr>
      </p:pic>
    </p:spTree>
    <p:extLst>
      <p:ext uri="{BB962C8B-B14F-4D97-AF65-F5344CB8AC3E}">
        <p14:creationId xmlns:p14="http://schemas.microsoft.com/office/powerpoint/2010/main" val="3928931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764373"/>
            <a:ext cx="8115300" cy="1293028"/>
          </a:xfrm>
        </p:spPr>
        <p:txBody>
          <a:bodyPr/>
          <a:lstStyle/>
          <a:p>
            <a:pPr algn="l"/>
            <a:r>
              <a:rPr lang="en-US" dirty="0"/>
              <a:t>Project life cycle</a:t>
            </a:r>
            <a:endParaRPr lang="en-GB" dirty="0"/>
          </a:p>
        </p:txBody>
      </p:sp>
      <p:pic>
        <p:nvPicPr>
          <p:cNvPr id="4" name="Content Placeholder 3" descr="[Project_Management_Institute]_A_Guide_to_the_Proj(BookZZ.org).pdf - Adobe Acrobat Reader DC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00" t="19329" r="13303"/>
          <a:stretch/>
        </p:blipFill>
        <p:spPr>
          <a:xfrm>
            <a:off x="514350" y="2193925"/>
            <a:ext cx="7867649" cy="4024313"/>
          </a:xfrm>
        </p:spPr>
      </p:pic>
    </p:spTree>
    <p:extLst>
      <p:ext uri="{BB962C8B-B14F-4D97-AF65-F5344CB8AC3E}">
        <p14:creationId xmlns:p14="http://schemas.microsoft.com/office/powerpoint/2010/main" val="864125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4" name="Object 2">
            <a:hlinkClick r:id="" action="ppaction://ole?verb=0"/>
          </p:cNvPr>
          <p:cNvGraphicFramePr>
            <a:graphicFrameLocks/>
          </p:cNvGraphicFramePr>
          <p:nvPr/>
        </p:nvGraphicFramePr>
        <p:xfrm>
          <a:off x="219075" y="125413"/>
          <a:ext cx="8783638" cy="6427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5" name="Visio" r:id="rId3" imgW="7439093" imgH="5038659" progId="Visio.Drawing.11">
                  <p:embed/>
                </p:oleObj>
              </mc:Choice>
              <mc:Fallback>
                <p:oleObj name="Visio" r:id="rId3" imgW="7439093" imgH="5038659" progId="Visio.Drawing.11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075" y="125413"/>
                        <a:ext cx="8783638" cy="6427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609600" y="457200"/>
            <a:ext cx="822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5"/>
              </a:buBlip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5"/>
              </a:buBlip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0" fontAlgn="base" hangingPunct="0">
              <a:spcAft>
                <a:spcPct val="0"/>
              </a:spcAft>
              <a:buClrTx/>
              <a:buFontTx/>
              <a:buNone/>
            </a:pPr>
            <a:r>
              <a:rPr lang="en-US" sz="1800" b="1">
                <a:solidFill>
                  <a:srgbClr val="FFFFFF"/>
                </a:solidFill>
                <a:latin typeface="Book Antiqua" panose="02040602050305030304" pitchFamily="18" charset="0"/>
              </a:rPr>
              <a:t>Siklus Hidup Proyek Menurut Meredith dalam buku </a:t>
            </a:r>
            <a:r>
              <a:rPr lang="en-US" sz="1800" b="1" i="1">
                <a:solidFill>
                  <a:srgbClr val="FFFFFF"/>
                </a:solidFill>
                <a:latin typeface="Book Antiqua" panose="02040602050305030304" pitchFamily="18" charset="0"/>
              </a:rPr>
              <a:t>Project Management</a:t>
            </a:r>
          </a:p>
        </p:txBody>
      </p:sp>
    </p:spTree>
    <p:extLst>
      <p:ext uri="{BB962C8B-B14F-4D97-AF65-F5344CB8AC3E}">
        <p14:creationId xmlns:p14="http://schemas.microsoft.com/office/powerpoint/2010/main" val="372880144"/>
      </p:ext>
    </p:extLst>
  </p:cSld>
  <p:clrMapOvr>
    <a:masterClrMapping/>
  </p:clrMapOvr>
  <p:transition>
    <p:random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4"/>
              </a:buBlip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4"/>
              </a:buBlip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  <p:graphicFrame>
        <p:nvGraphicFramePr>
          <p:cNvPr id="6148" name="Object 4">
            <a:hlinkClick r:id="" action="ppaction://ole?verb=0"/>
          </p:cNvPr>
          <p:cNvGraphicFramePr>
            <a:graphicFrameLocks/>
          </p:cNvGraphicFramePr>
          <p:nvPr/>
        </p:nvGraphicFramePr>
        <p:xfrm>
          <a:off x="685800" y="304800"/>
          <a:ext cx="7835900" cy="6321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0" name="VISIO" r:id="rId5" imgW="5802480" imgH="4665960" progId="Visio.Drawing.5">
                  <p:embed/>
                </p:oleObj>
              </mc:Choice>
              <mc:Fallback>
                <p:oleObj name="VISIO" r:id="rId5" imgW="5802480" imgH="4665960" progId="Visio.Drawing.5">
                  <p:embed/>
                  <p:pic>
                    <p:nvPicPr>
                      <p:cNvPr id="6148" name="Object 4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304800"/>
                        <a:ext cx="7835900" cy="6321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FFCCCC"/>
                                </a:gs>
                                <a:gs pos="50000">
                                  <a:schemeClr val="bg1"/>
                                </a:gs>
                                <a:gs pos="100000">
                                  <a:srgbClr val="FFCCCC"/>
                                </a:gs>
                              </a:gsLst>
                              <a:lin ang="54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2178050" y="242888"/>
            <a:ext cx="2674938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4"/>
              </a:buBlip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Menurut PWG. Moris</a:t>
            </a:r>
          </a:p>
        </p:txBody>
      </p:sp>
    </p:spTree>
    <p:extLst>
      <p:ext uri="{BB962C8B-B14F-4D97-AF65-F5344CB8AC3E}">
        <p14:creationId xmlns:p14="http://schemas.microsoft.com/office/powerpoint/2010/main" val="1808863439"/>
      </p:ext>
    </p:extLst>
  </p:cSld>
  <p:clrMapOvr>
    <a:masterClrMapping/>
  </p:clrMapOvr>
  <p:transition>
    <p:random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64373"/>
            <a:ext cx="7791450" cy="1293028"/>
          </a:xfrm>
        </p:spPr>
        <p:txBody>
          <a:bodyPr/>
          <a:lstStyle/>
          <a:p>
            <a:pPr algn="l"/>
            <a:r>
              <a:rPr lang="en-US" dirty="0"/>
              <a:t>Project phases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Pengerjaan</a:t>
            </a:r>
            <a:r>
              <a:rPr lang="en-US" dirty="0"/>
              <a:t> </a:t>
            </a:r>
            <a:r>
              <a:rPr lang="en-US" dirty="0" err="1"/>
              <a:t>proyek</a:t>
            </a:r>
            <a:r>
              <a:rPr lang="en-US" dirty="0"/>
              <a:t> </a:t>
            </a:r>
            <a:r>
              <a:rPr lang="en-US" dirty="0" err="1"/>
              <a:t>dibagi</a:t>
            </a:r>
            <a:r>
              <a:rPr lang="en-US" dirty="0"/>
              <a:t> </a:t>
            </a:r>
            <a:r>
              <a:rPr lang="en-US" dirty="0" err="1"/>
              <a:t>kedalam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phase.</a:t>
            </a:r>
          </a:p>
          <a:p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pembagian</a:t>
            </a:r>
            <a:r>
              <a:rPr lang="en-US" dirty="0"/>
              <a:t> phase </a:t>
            </a:r>
            <a:r>
              <a:rPr lang="en-US" dirty="0" err="1"/>
              <a:t>ini</a:t>
            </a:r>
            <a:r>
              <a:rPr lang="en-US" dirty="0"/>
              <a:t>, </a:t>
            </a:r>
            <a:r>
              <a:rPr lang="en-US" dirty="0" err="1"/>
              <a:t>aktivitas</a:t>
            </a:r>
            <a:r>
              <a:rPr lang="en-US" dirty="0"/>
              <a:t> </a:t>
            </a:r>
            <a:r>
              <a:rPr lang="en-US" dirty="0" err="1"/>
              <a:t>perencanaan</a:t>
            </a:r>
            <a:r>
              <a:rPr lang="en-US" dirty="0"/>
              <a:t> &amp; </a:t>
            </a:r>
            <a:r>
              <a:rPr lang="en-US" dirty="0" err="1"/>
              <a:t>pengendalian</a:t>
            </a:r>
            <a:r>
              <a:rPr lang="en-US" dirty="0"/>
              <a:t> </a:t>
            </a:r>
            <a:r>
              <a:rPr lang="en-US" dirty="0" err="1"/>
              <a:t>proyek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mudah</a:t>
            </a:r>
            <a:r>
              <a:rPr lang="en-US" dirty="0"/>
              <a:t>. </a:t>
            </a:r>
          </a:p>
          <a:p>
            <a:r>
              <a:rPr lang="en-US" dirty="0" err="1"/>
              <a:t>Setiap</a:t>
            </a:r>
            <a:r>
              <a:rPr lang="en-US" dirty="0"/>
              <a:t> phase </a:t>
            </a:r>
            <a:r>
              <a:rPr lang="en-US" dirty="0" err="1"/>
              <a:t>terdefinisi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jelas</a:t>
            </a:r>
            <a:r>
              <a:rPr lang="en-US" dirty="0"/>
              <a:t> </a:t>
            </a:r>
            <a:r>
              <a:rPr lang="en-US" dirty="0" err="1"/>
              <a:t>outputnya</a:t>
            </a:r>
            <a:r>
              <a:rPr lang="en-US" dirty="0"/>
              <a:t>, </a:t>
            </a:r>
            <a:r>
              <a:rPr lang="en-US" dirty="0" err="1"/>
              <a:t>spesifik</a:t>
            </a:r>
            <a:r>
              <a:rPr lang="en-US" dirty="0"/>
              <a:t>, </a:t>
            </a:r>
            <a:r>
              <a:rPr lang="en-US" dirty="0" err="1"/>
              <a:t>unik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penyelesaian</a:t>
            </a:r>
            <a:r>
              <a:rPr lang="en-US" dirty="0"/>
              <a:t> </a:t>
            </a:r>
            <a:r>
              <a:rPr lang="en-US" dirty="0" err="1"/>
              <a:t>proyek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keseluruhan</a:t>
            </a:r>
            <a:r>
              <a:rPr lang="en-US" dirty="0"/>
              <a:t>.</a:t>
            </a:r>
          </a:p>
          <a:p>
            <a:r>
              <a:rPr lang="en-US" dirty="0" err="1"/>
              <a:t>Setiap</a:t>
            </a:r>
            <a:r>
              <a:rPr lang="en-US" dirty="0"/>
              <a:t> phase </a:t>
            </a:r>
            <a:r>
              <a:rPr lang="en-US" dirty="0" err="1"/>
              <a:t>memerlukan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&amp;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penyelesaian</a:t>
            </a:r>
            <a:r>
              <a:rPr lang="en-US" dirty="0"/>
              <a:t> yang </a:t>
            </a:r>
            <a:r>
              <a:rPr lang="en-US" dirty="0" err="1"/>
              <a:t>berbeda</a:t>
            </a:r>
            <a:r>
              <a:rPr lang="en-US" dirty="0"/>
              <a:t>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5540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64373"/>
            <a:ext cx="8248650" cy="1293028"/>
          </a:xfrm>
        </p:spPr>
        <p:txBody>
          <a:bodyPr/>
          <a:lstStyle/>
          <a:p>
            <a:pPr algn="l"/>
            <a:r>
              <a:rPr lang="en-US" dirty="0"/>
              <a:t>Project phases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Jumlah</a:t>
            </a:r>
            <a:r>
              <a:rPr lang="en-US" dirty="0"/>
              <a:t> phase, </a:t>
            </a:r>
            <a:r>
              <a:rPr lang="en-US" dirty="0" err="1"/>
              <a:t>keperluan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phase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tingkat</a:t>
            </a:r>
            <a:r>
              <a:rPr lang="en-US" dirty="0"/>
              <a:t> </a:t>
            </a:r>
            <a:r>
              <a:rPr lang="en-US" dirty="0" err="1"/>
              <a:t>pengendaliannya</a:t>
            </a:r>
            <a:r>
              <a:rPr lang="en-US" dirty="0"/>
              <a:t> </a:t>
            </a:r>
            <a:r>
              <a:rPr lang="en-US" dirty="0" err="1"/>
              <a:t>tergantung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ukuran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kompleksitas</a:t>
            </a:r>
            <a:r>
              <a:rPr lang="en-US" dirty="0"/>
              <a:t> </a:t>
            </a:r>
            <a:r>
              <a:rPr lang="en-US" dirty="0" err="1"/>
              <a:t>proyek</a:t>
            </a:r>
            <a:r>
              <a:rPr lang="en-US" dirty="0"/>
              <a:t>.</a:t>
            </a:r>
          </a:p>
          <a:p>
            <a:r>
              <a:rPr lang="en-US" dirty="0" err="1"/>
              <a:t>Bila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phase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, project phases </a:t>
            </a:r>
            <a:r>
              <a:rPr lang="en-US" dirty="0" err="1"/>
              <a:t>umumnya</a:t>
            </a:r>
            <a:r>
              <a:rPr lang="en-US" dirty="0"/>
              <a:t> </a:t>
            </a:r>
            <a:r>
              <a:rPr lang="en-US" dirty="0" err="1"/>
              <a:t>diselesaikan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berurutan</a:t>
            </a:r>
            <a:r>
              <a:rPr lang="en-US" dirty="0"/>
              <a:t> (sequential relationship), </a:t>
            </a:r>
            <a:r>
              <a:rPr lang="en-US" dirty="0" err="1"/>
              <a:t>namun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pula </a:t>
            </a:r>
            <a:r>
              <a:rPr lang="en-US" dirty="0" err="1"/>
              <a:t>terjadi</a:t>
            </a:r>
            <a:r>
              <a:rPr lang="en-US" dirty="0"/>
              <a:t> overlapping (overlapping relationship)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04262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64373"/>
            <a:ext cx="8248650" cy="1293028"/>
          </a:xfrm>
        </p:spPr>
        <p:txBody>
          <a:bodyPr>
            <a:normAutofit/>
          </a:bodyPr>
          <a:lstStyle/>
          <a:p>
            <a:pPr algn="l"/>
            <a:r>
              <a:rPr lang="en-US" sz="3200" dirty="0" err="1"/>
              <a:t>Organisasi</a:t>
            </a:r>
            <a:r>
              <a:rPr lang="en-US" sz="3200" dirty="0"/>
              <a:t> </a:t>
            </a:r>
            <a:r>
              <a:rPr lang="en-US" sz="3200" dirty="0" err="1"/>
              <a:t>fungsional</a:t>
            </a:r>
            <a:endParaRPr lang="en-GB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karyawan</a:t>
            </a:r>
            <a:r>
              <a:rPr lang="en-US" dirty="0"/>
              <a:t> </a:t>
            </a:r>
            <a:r>
              <a:rPr lang="en-US" dirty="0" err="1"/>
              <a:t>punya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atasan</a:t>
            </a:r>
            <a:endParaRPr lang="en-US" dirty="0"/>
          </a:p>
          <a:p>
            <a:r>
              <a:rPr lang="en-US" dirty="0"/>
              <a:t>Staff </a:t>
            </a:r>
            <a:r>
              <a:rPr lang="en-US" dirty="0" err="1"/>
              <a:t>dikelompokkan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: </a:t>
            </a:r>
            <a:r>
              <a:rPr lang="en-US" dirty="0" err="1"/>
              <a:t>produksi</a:t>
            </a:r>
            <a:r>
              <a:rPr lang="en-US" dirty="0"/>
              <a:t>, </a:t>
            </a:r>
            <a:r>
              <a:rPr lang="en-US" dirty="0" err="1"/>
              <a:t>pemasaran</a:t>
            </a:r>
            <a:r>
              <a:rPr lang="en-US" dirty="0"/>
              <a:t>, </a:t>
            </a:r>
            <a:r>
              <a:rPr lang="en-US" dirty="0" err="1"/>
              <a:t>akuntansi</a:t>
            </a:r>
            <a:r>
              <a:rPr lang="en-US" dirty="0"/>
              <a:t>, </a:t>
            </a:r>
            <a:r>
              <a:rPr lang="en-US" dirty="0" err="1"/>
              <a:t>teknik</a:t>
            </a:r>
            <a:r>
              <a:rPr lang="en-US" dirty="0"/>
              <a:t>, </a:t>
            </a:r>
            <a:r>
              <a:rPr lang="en-US" dirty="0" err="1"/>
              <a:t>dll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top level</a:t>
            </a:r>
          </a:p>
          <a:p>
            <a:r>
              <a:rPr lang="en-US" dirty="0" err="1"/>
              <a:t>Setiap</a:t>
            </a:r>
            <a:r>
              <a:rPr lang="en-US" dirty="0"/>
              <a:t> unit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pekerjaan</a:t>
            </a:r>
            <a:r>
              <a:rPr lang="en-US" dirty="0"/>
              <a:t> </a:t>
            </a:r>
            <a:r>
              <a:rPr lang="en-US" dirty="0" err="1"/>
              <a:t>proyek</a:t>
            </a:r>
            <a:r>
              <a:rPr lang="en-US" dirty="0"/>
              <a:t> </a:t>
            </a:r>
            <a:r>
              <a:rPr lang="en-US" dirty="0" err="1"/>
              <a:t>independen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unit </a:t>
            </a:r>
            <a:r>
              <a:rPr lang="en-US" dirty="0" err="1"/>
              <a:t>lainnya</a:t>
            </a:r>
            <a:r>
              <a:rPr lang="en-US" dirty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18047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64373"/>
            <a:ext cx="7791450" cy="1293028"/>
          </a:xfrm>
        </p:spPr>
        <p:txBody>
          <a:bodyPr/>
          <a:lstStyle/>
          <a:p>
            <a:pPr algn="l"/>
            <a:r>
              <a:rPr lang="en-US" dirty="0"/>
              <a:t>Project phases</a:t>
            </a:r>
            <a:endParaRPr lang="en-GB" dirty="0"/>
          </a:p>
        </p:txBody>
      </p:sp>
      <p:pic>
        <p:nvPicPr>
          <p:cNvPr id="4" name="Content Placeholder 3" descr="[Project_Management_Institute]_A_Guide_to_the_Proj(BookZZ.org).pdf - Adobe Acrobat Reader DC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20" t="21223" r="14322" b="20079"/>
          <a:stretch/>
        </p:blipFill>
        <p:spPr>
          <a:xfrm>
            <a:off x="838200" y="2438400"/>
            <a:ext cx="7391400" cy="4038600"/>
          </a:xfrm>
        </p:spPr>
      </p:pic>
    </p:spTree>
    <p:extLst>
      <p:ext uri="{BB962C8B-B14F-4D97-AF65-F5344CB8AC3E}">
        <p14:creationId xmlns:p14="http://schemas.microsoft.com/office/powerpoint/2010/main" val="3443290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4373"/>
            <a:ext cx="7943850" cy="1293028"/>
          </a:xfrm>
        </p:spPr>
        <p:txBody>
          <a:bodyPr/>
          <a:lstStyle/>
          <a:p>
            <a:pPr algn="l"/>
            <a:r>
              <a:rPr lang="en-US" dirty="0"/>
              <a:t>Project phases</a:t>
            </a:r>
            <a:endParaRPr lang="en-GB" dirty="0"/>
          </a:p>
        </p:txBody>
      </p:sp>
      <p:pic>
        <p:nvPicPr>
          <p:cNvPr id="4" name="Content Placeholder 3" descr="[Project_Management_Institute]_A_Guide_to_the_Proj(BookZZ.org).pdf - Adobe Acrobat Reader DC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61" t="34478" r="16361" b="21973"/>
          <a:stretch/>
        </p:blipFill>
        <p:spPr>
          <a:xfrm>
            <a:off x="685800" y="2514600"/>
            <a:ext cx="7467600" cy="3581400"/>
          </a:xfrm>
        </p:spPr>
      </p:pic>
    </p:spTree>
    <p:extLst>
      <p:ext uri="{BB962C8B-B14F-4D97-AF65-F5344CB8AC3E}">
        <p14:creationId xmlns:p14="http://schemas.microsoft.com/office/powerpoint/2010/main" val="823355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764373"/>
            <a:ext cx="7867650" cy="1293028"/>
          </a:xfrm>
        </p:spPr>
        <p:txBody>
          <a:bodyPr/>
          <a:lstStyle/>
          <a:p>
            <a:pPr algn="l"/>
            <a:r>
              <a:rPr lang="en-US" dirty="0"/>
              <a:t>Project phases</a:t>
            </a:r>
            <a:endParaRPr lang="en-GB" dirty="0"/>
          </a:p>
        </p:txBody>
      </p:sp>
      <p:pic>
        <p:nvPicPr>
          <p:cNvPr id="6" name="Content Placeholder 5" descr="[Project_Management_Institute]_A_Guide_to_the_Proj(BookZZ.org).pdf - Adobe Acrobat Reader DC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22" t="32584" r="14322"/>
          <a:stretch/>
        </p:blipFill>
        <p:spPr>
          <a:xfrm>
            <a:off x="304800" y="2438400"/>
            <a:ext cx="8324850" cy="3779838"/>
          </a:xfrm>
        </p:spPr>
      </p:pic>
    </p:spTree>
    <p:extLst>
      <p:ext uri="{BB962C8B-B14F-4D97-AF65-F5344CB8AC3E}">
        <p14:creationId xmlns:p14="http://schemas.microsoft.com/office/powerpoint/2010/main" val="2476433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4373"/>
            <a:ext cx="7943850" cy="1293028"/>
          </a:xfrm>
        </p:spPr>
        <p:txBody>
          <a:bodyPr/>
          <a:lstStyle/>
          <a:p>
            <a:pPr algn="l"/>
            <a:r>
              <a:rPr lang="en-US" dirty="0"/>
              <a:t>Project phases</a:t>
            </a:r>
            <a:endParaRPr lang="en-GB" dirty="0"/>
          </a:p>
        </p:txBody>
      </p:sp>
      <p:pic>
        <p:nvPicPr>
          <p:cNvPr id="6" name="Content Placeholder 5" descr="[Project_Management_Institute]_A_Guide_to_the_Proj(BookZZ.org).pdf - Adobe Acrobat Reader DC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55" t="23116" r="22477" b="6824"/>
          <a:stretch/>
        </p:blipFill>
        <p:spPr>
          <a:xfrm>
            <a:off x="685800" y="2286000"/>
            <a:ext cx="7620000" cy="4038600"/>
          </a:xfrm>
        </p:spPr>
      </p:pic>
    </p:spTree>
    <p:extLst>
      <p:ext uri="{BB962C8B-B14F-4D97-AF65-F5344CB8AC3E}">
        <p14:creationId xmlns:p14="http://schemas.microsoft.com/office/powerpoint/2010/main" val="936984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3DABF-87E8-42CE-858F-F47AFBCC1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sz="3600" dirty="0"/>
              <a:t>Project Management Process </a:t>
            </a:r>
          </a:p>
        </p:txBody>
      </p:sp>
      <p:pic>
        <p:nvPicPr>
          <p:cNvPr id="9" name="Content Placeholder 8" descr="Screen Clipping">
            <a:extLst>
              <a:ext uri="{FF2B5EF4-FFF2-40B4-BE49-F238E27FC236}">
                <a16:creationId xmlns:a16="http://schemas.microsoft.com/office/drawing/2014/main" id="{6367CEFA-E33D-4E6E-A3B3-84CBD5FFB8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21" y="2066655"/>
            <a:ext cx="7220958" cy="3867690"/>
          </a:xfrm>
        </p:spPr>
      </p:pic>
    </p:spTree>
    <p:extLst>
      <p:ext uri="{BB962C8B-B14F-4D97-AF65-F5344CB8AC3E}">
        <p14:creationId xmlns:p14="http://schemas.microsoft.com/office/powerpoint/2010/main" val="418064346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48650" cy="762000"/>
          </a:xfrm>
        </p:spPr>
        <p:txBody>
          <a:bodyPr/>
          <a:lstStyle/>
          <a:p>
            <a:pPr algn="l"/>
            <a:r>
              <a:rPr lang="en-US" sz="2800" dirty="0">
                <a:solidFill>
                  <a:prstClr val="black"/>
                </a:solidFill>
              </a:rPr>
              <a:t>Project Management processes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0" y="1295400"/>
            <a:ext cx="8115300" cy="4923287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800" dirty="0" err="1">
                <a:solidFill>
                  <a:prstClr val="black"/>
                </a:solidFill>
              </a:rPr>
              <a:t>Mencakup</a:t>
            </a:r>
            <a:r>
              <a:rPr lang="en-US" sz="2800" dirty="0">
                <a:solidFill>
                  <a:prstClr val="black"/>
                </a:solidFill>
              </a:rPr>
              <a:t> 5 </a:t>
            </a:r>
            <a:r>
              <a:rPr lang="en-US" sz="2800" dirty="0" err="1">
                <a:solidFill>
                  <a:prstClr val="black"/>
                </a:solidFill>
              </a:rPr>
              <a:t>kategori</a:t>
            </a:r>
            <a:r>
              <a:rPr lang="en-US" sz="2800" dirty="0">
                <a:solidFill>
                  <a:prstClr val="black"/>
                </a:solidFill>
              </a:rPr>
              <a:t> proses 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>
                <a:solidFill>
                  <a:prstClr val="black"/>
                </a:solidFill>
              </a:rPr>
              <a:t>Initiating Process Group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>
                <a:solidFill>
                  <a:prstClr val="black"/>
                </a:solidFill>
              </a:rPr>
              <a:t>Planning Process Group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>
                <a:solidFill>
                  <a:prstClr val="black"/>
                </a:solidFill>
              </a:rPr>
              <a:t>Executing Process Group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>
                <a:solidFill>
                  <a:prstClr val="black"/>
                </a:solidFill>
              </a:rPr>
              <a:t>Monitoring &amp; Controlling Process Group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>
                <a:solidFill>
                  <a:prstClr val="black"/>
                </a:solidFill>
              </a:rPr>
              <a:t>Closing Process Group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 err="1">
                <a:solidFill>
                  <a:prstClr val="black"/>
                </a:solidFill>
              </a:rPr>
              <a:t>Setiap</a:t>
            </a:r>
            <a:r>
              <a:rPr lang="en-US" sz="2800" dirty="0">
                <a:solidFill>
                  <a:prstClr val="black"/>
                </a:solidFill>
              </a:rPr>
              <a:t> </a:t>
            </a:r>
            <a:r>
              <a:rPr lang="en-US" sz="2800" dirty="0" err="1">
                <a:solidFill>
                  <a:prstClr val="black"/>
                </a:solidFill>
              </a:rPr>
              <a:t>kelompok</a:t>
            </a:r>
            <a:r>
              <a:rPr lang="en-US" sz="2800" dirty="0">
                <a:solidFill>
                  <a:prstClr val="black"/>
                </a:solidFill>
              </a:rPr>
              <a:t> proses </a:t>
            </a:r>
            <a:r>
              <a:rPr lang="en-US" sz="2800" dirty="0" err="1">
                <a:solidFill>
                  <a:prstClr val="black"/>
                </a:solidFill>
              </a:rPr>
              <a:t>memiliki</a:t>
            </a:r>
            <a:r>
              <a:rPr lang="en-US" sz="2800" dirty="0">
                <a:solidFill>
                  <a:prstClr val="black"/>
                </a:solidFill>
              </a:rPr>
              <a:t> input &amp; output yang </a:t>
            </a:r>
            <a:r>
              <a:rPr lang="en-US" sz="2800" dirty="0" err="1">
                <a:solidFill>
                  <a:prstClr val="black"/>
                </a:solidFill>
              </a:rPr>
              <a:t>spesifik</a:t>
            </a:r>
            <a:r>
              <a:rPr lang="en-US" sz="2800" dirty="0">
                <a:solidFill>
                  <a:prstClr val="black"/>
                </a:solidFill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prstClr val="black"/>
                </a:solidFill>
              </a:rPr>
              <a:t>Output </a:t>
            </a:r>
            <a:r>
              <a:rPr lang="en-US" sz="2800" dirty="0" err="1">
                <a:solidFill>
                  <a:prstClr val="black"/>
                </a:solidFill>
              </a:rPr>
              <a:t>suatu</a:t>
            </a:r>
            <a:r>
              <a:rPr lang="en-US" sz="2800" dirty="0">
                <a:solidFill>
                  <a:prstClr val="black"/>
                </a:solidFill>
              </a:rPr>
              <a:t> proses </a:t>
            </a:r>
            <a:r>
              <a:rPr lang="en-US" sz="2800" dirty="0" err="1">
                <a:solidFill>
                  <a:prstClr val="black"/>
                </a:solidFill>
              </a:rPr>
              <a:t>menjadi</a:t>
            </a:r>
            <a:r>
              <a:rPr lang="en-US" sz="2800" dirty="0">
                <a:solidFill>
                  <a:prstClr val="black"/>
                </a:solidFill>
              </a:rPr>
              <a:t> input </a:t>
            </a:r>
            <a:r>
              <a:rPr lang="en-US" sz="2800" dirty="0" err="1">
                <a:solidFill>
                  <a:prstClr val="black"/>
                </a:solidFill>
              </a:rPr>
              <a:t>untuk</a:t>
            </a:r>
            <a:r>
              <a:rPr lang="en-US" sz="2800" dirty="0">
                <a:solidFill>
                  <a:prstClr val="black"/>
                </a:solidFill>
              </a:rPr>
              <a:t> proses </a:t>
            </a:r>
            <a:r>
              <a:rPr lang="en-US" sz="2800" dirty="0" err="1">
                <a:solidFill>
                  <a:prstClr val="black"/>
                </a:solidFill>
              </a:rPr>
              <a:t>berikutnya</a:t>
            </a:r>
            <a:r>
              <a:rPr lang="en-US" sz="2800" dirty="0">
                <a:solidFill>
                  <a:prstClr val="black"/>
                </a:solidFill>
              </a:rPr>
              <a:t>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6970391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Screen Clipping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700314"/>
            <a:ext cx="7086600" cy="6172200"/>
          </a:xfrm>
        </p:spPr>
      </p:pic>
    </p:spTree>
    <p:extLst>
      <p:ext uri="{BB962C8B-B14F-4D97-AF65-F5344CB8AC3E}">
        <p14:creationId xmlns:p14="http://schemas.microsoft.com/office/powerpoint/2010/main" val="199292588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[Project_Management_Institute]_A_Guide_to_the_Proj(BookZZ.org).pdf - Adobe Acrobat Reader DC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97" t="30691" r="40826" b="16291"/>
          <a:stretch/>
        </p:blipFill>
        <p:spPr>
          <a:xfrm>
            <a:off x="381000" y="710021"/>
            <a:ext cx="7315200" cy="5995580"/>
          </a:xfrm>
        </p:spPr>
      </p:pic>
    </p:spTree>
    <p:extLst>
      <p:ext uri="{BB962C8B-B14F-4D97-AF65-F5344CB8AC3E}">
        <p14:creationId xmlns:p14="http://schemas.microsoft.com/office/powerpoint/2010/main" val="334692178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5B2458C-7B3E-4776-9632-9B2498D53A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381000"/>
            <a:ext cx="7391399" cy="5962977"/>
          </a:xfrm>
        </p:spPr>
      </p:pic>
    </p:spTree>
    <p:extLst>
      <p:ext uri="{BB962C8B-B14F-4D97-AF65-F5344CB8AC3E}">
        <p14:creationId xmlns:p14="http://schemas.microsoft.com/office/powerpoint/2010/main" val="361645412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E76448C-2A50-4233-A5BD-2981468345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828802"/>
            <a:ext cx="7391400" cy="3667332"/>
          </a:xfrm>
        </p:spPr>
      </p:pic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D5444760-8948-4CFB-8EFD-7BFD2AA7E0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0"/>
            <a:ext cx="5639587" cy="1190791"/>
          </a:xfrm>
        </p:spPr>
      </p:pic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id="{34991285-CB47-4729-9278-F565E4132D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"/>
            <a:ext cx="73152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909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>
          <a:xfrm>
            <a:off x="457200" y="764373"/>
            <a:ext cx="8172450" cy="759627"/>
          </a:xfrm>
        </p:spPr>
        <p:txBody>
          <a:bodyPr>
            <a:normAutofit/>
          </a:bodyPr>
          <a:lstStyle/>
          <a:p>
            <a:pPr algn="l">
              <a:defRPr/>
            </a:pPr>
            <a:r>
              <a:rPr lang="en-US" sz="3200" dirty="0" err="1"/>
              <a:t>Organisasi</a:t>
            </a:r>
            <a:r>
              <a:rPr lang="en-US" sz="3200" dirty="0"/>
              <a:t> </a:t>
            </a:r>
            <a:r>
              <a:rPr lang="en-US" sz="3200" dirty="0" err="1"/>
              <a:t>Fungsional</a:t>
            </a:r>
            <a:endParaRPr lang="en-US" sz="3200" dirty="0"/>
          </a:p>
        </p:txBody>
      </p:sp>
      <p:sp>
        <p:nvSpPr>
          <p:cNvPr id="66563" name="Content Placeholder 2"/>
          <p:cNvSpPr>
            <a:spLocks noGrp="1"/>
          </p:cNvSpPr>
          <p:nvPr>
            <p:ph idx="1"/>
          </p:nvPr>
        </p:nvSpPr>
        <p:spPr>
          <a:xfrm>
            <a:off x="457200" y="2057401"/>
            <a:ext cx="8229600" cy="3840162"/>
          </a:xfrm>
        </p:spPr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en-US" sz="3000" dirty="0" err="1"/>
              <a:t>Proyek</a:t>
            </a:r>
            <a:r>
              <a:rPr lang="en-US" sz="3000" dirty="0"/>
              <a:t> </a:t>
            </a:r>
            <a:r>
              <a:rPr lang="en-US" sz="3000" dirty="0" err="1"/>
              <a:t>ditangani</a:t>
            </a:r>
            <a:r>
              <a:rPr lang="en-US" sz="3000" dirty="0"/>
              <a:t> </a:t>
            </a:r>
            <a:r>
              <a:rPr lang="en-US" sz="3000" dirty="0" err="1"/>
              <a:t>oleh</a:t>
            </a:r>
            <a:r>
              <a:rPr lang="en-US" sz="3000" dirty="0"/>
              <a:t> Unit </a:t>
            </a:r>
            <a:r>
              <a:rPr lang="en-US" sz="3000" dirty="0" err="1"/>
              <a:t>Organisasi</a:t>
            </a:r>
            <a:r>
              <a:rPr lang="en-US" sz="3000" dirty="0"/>
              <a:t> Yang </a:t>
            </a:r>
            <a:r>
              <a:rPr lang="en-US" sz="3000" dirty="0" err="1"/>
              <a:t>ada</a:t>
            </a:r>
            <a:r>
              <a:rPr lang="en-US" sz="3000" dirty="0"/>
              <a:t> </a:t>
            </a:r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sz="3000" dirty="0" err="1"/>
              <a:t>misalnya</a:t>
            </a:r>
            <a:r>
              <a:rPr lang="en-US" sz="3000" dirty="0"/>
              <a:t> : </a:t>
            </a:r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sz="3000" dirty="0"/>
              <a:t> - </a:t>
            </a:r>
            <a:r>
              <a:rPr lang="en-US" sz="3000" dirty="0" err="1"/>
              <a:t>Pengembangan</a:t>
            </a:r>
            <a:r>
              <a:rPr lang="en-US" sz="3000" dirty="0"/>
              <a:t> </a:t>
            </a:r>
            <a:r>
              <a:rPr lang="en-US" sz="3000" dirty="0" err="1"/>
              <a:t>produk</a:t>
            </a:r>
            <a:r>
              <a:rPr lang="en-US" sz="3000" dirty="0"/>
              <a:t> </a:t>
            </a:r>
            <a:r>
              <a:rPr lang="en-US" sz="3000" dirty="0" err="1"/>
              <a:t>baru</a:t>
            </a:r>
            <a:r>
              <a:rPr lang="en-US" sz="3000" dirty="0"/>
              <a:t> </a:t>
            </a:r>
            <a:r>
              <a:rPr lang="en-US" sz="3000" dirty="0" err="1"/>
              <a:t>dilakukan</a:t>
            </a:r>
            <a:r>
              <a:rPr lang="en-US" sz="3000" dirty="0"/>
              <a:t> </a:t>
            </a:r>
            <a:r>
              <a:rPr lang="en-US" sz="3000" dirty="0" err="1"/>
              <a:t>oleh</a:t>
            </a:r>
            <a:r>
              <a:rPr lang="en-US" sz="3000" dirty="0"/>
              <a:t> </a:t>
            </a:r>
            <a:r>
              <a:rPr lang="en-US" sz="3000" dirty="0" err="1"/>
              <a:t>Bagian</a:t>
            </a:r>
            <a:r>
              <a:rPr lang="en-US" sz="3000" dirty="0"/>
              <a:t> </a:t>
            </a:r>
            <a:r>
              <a:rPr lang="en-US" sz="3000" dirty="0" err="1"/>
              <a:t>Pengembangan</a:t>
            </a:r>
            <a:endParaRPr lang="en-US" sz="3000" dirty="0"/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sz="3000" dirty="0"/>
              <a:t> - </a:t>
            </a:r>
            <a:r>
              <a:rPr lang="en-US" sz="3000" dirty="0" err="1"/>
              <a:t>Rekrutmen</a:t>
            </a:r>
            <a:r>
              <a:rPr lang="en-US" sz="3000" dirty="0"/>
              <a:t> </a:t>
            </a:r>
            <a:r>
              <a:rPr lang="en-US" sz="3000" dirty="0" err="1"/>
              <a:t>Tenaga</a:t>
            </a:r>
            <a:r>
              <a:rPr lang="en-US" sz="3000" dirty="0"/>
              <a:t> </a:t>
            </a:r>
            <a:r>
              <a:rPr lang="en-US" sz="3000" dirty="0" err="1"/>
              <a:t>Kerja</a:t>
            </a:r>
            <a:r>
              <a:rPr lang="en-US" sz="3000" dirty="0"/>
              <a:t> </a:t>
            </a:r>
            <a:r>
              <a:rPr lang="en-US" sz="3000" dirty="0" err="1"/>
              <a:t>baru</a:t>
            </a:r>
            <a:r>
              <a:rPr lang="en-US" sz="3000" dirty="0"/>
              <a:t> </a:t>
            </a:r>
            <a:r>
              <a:rPr lang="en-US" sz="3000" dirty="0" err="1"/>
              <a:t>dilakukan</a:t>
            </a:r>
            <a:r>
              <a:rPr lang="en-US" sz="3000" dirty="0"/>
              <a:t> </a:t>
            </a:r>
            <a:r>
              <a:rPr lang="en-US" sz="3000" dirty="0" err="1"/>
              <a:t>oleh</a:t>
            </a:r>
            <a:r>
              <a:rPr lang="en-US" sz="3000" dirty="0"/>
              <a:t> </a:t>
            </a:r>
            <a:r>
              <a:rPr lang="en-US" sz="3000" dirty="0" err="1"/>
              <a:t>Bagian</a:t>
            </a:r>
            <a:r>
              <a:rPr lang="en-US" sz="3000" dirty="0"/>
              <a:t> SDM</a:t>
            </a:r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sz="3000" dirty="0"/>
              <a:t> - </a:t>
            </a:r>
            <a:r>
              <a:rPr lang="en-US" sz="3000" dirty="0" err="1"/>
              <a:t>Penyelesaian</a:t>
            </a:r>
            <a:r>
              <a:rPr lang="en-US" sz="3000" dirty="0"/>
              <a:t> </a:t>
            </a:r>
            <a:r>
              <a:rPr lang="en-US" sz="3000" dirty="0" err="1"/>
              <a:t>masalah</a:t>
            </a:r>
            <a:r>
              <a:rPr lang="en-US" sz="3000" dirty="0"/>
              <a:t> </a:t>
            </a:r>
            <a:r>
              <a:rPr lang="en-US" sz="3000" dirty="0" err="1"/>
              <a:t>barang”dead</a:t>
            </a:r>
            <a:r>
              <a:rPr lang="en-US" sz="3000" dirty="0"/>
              <a:t> stock” </a:t>
            </a:r>
            <a:r>
              <a:rPr lang="en-US" sz="3000" dirty="0" err="1"/>
              <a:t>dilakukan</a:t>
            </a:r>
            <a:r>
              <a:rPr lang="en-US" sz="3000" dirty="0"/>
              <a:t> </a:t>
            </a:r>
            <a:r>
              <a:rPr lang="en-US" sz="3000" dirty="0" err="1"/>
              <a:t>oleh</a:t>
            </a:r>
            <a:r>
              <a:rPr lang="en-US" sz="3000" dirty="0"/>
              <a:t> </a:t>
            </a:r>
            <a:r>
              <a:rPr lang="en-US" sz="3000" dirty="0" err="1"/>
              <a:t>Bagian</a:t>
            </a:r>
            <a:r>
              <a:rPr lang="en-US" sz="3000" dirty="0"/>
              <a:t> </a:t>
            </a:r>
            <a:r>
              <a:rPr lang="en-US" sz="3000" dirty="0" err="1"/>
              <a:t>Produksi</a:t>
            </a:r>
            <a:endParaRPr lang="en-US" sz="3000" dirty="0"/>
          </a:p>
          <a:p>
            <a:pPr>
              <a:buFont typeface="Arial" panose="020B0604020202020204" pitchFamily="34" charset="0"/>
              <a:buNone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567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64373"/>
            <a:ext cx="8248650" cy="1293028"/>
          </a:xfrm>
        </p:spPr>
        <p:txBody>
          <a:bodyPr>
            <a:normAutofit/>
          </a:bodyPr>
          <a:lstStyle/>
          <a:p>
            <a:pPr algn="l"/>
            <a:r>
              <a:rPr lang="en-US" sz="3200" dirty="0" err="1"/>
              <a:t>Organisasi</a:t>
            </a:r>
            <a:r>
              <a:rPr lang="en-US" sz="3200" dirty="0"/>
              <a:t> </a:t>
            </a:r>
            <a:r>
              <a:rPr lang="en-US" sz="3200" dirty="0" err="1"/>
              <a:t>fungsional</a:t>
            </a:r>
            <a:endParaRPr lang="en-GB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Kelebihan</a:t>
            </a:r>
            <a:r>
              <a:rPr lang="en-US" dirty="0"/>
              <a:t>, </a:t>
            </a:r>
            <a:r>
              <a:rPr lang="en-US" dirty="0" err="1"/>
              <a:t>diantaranya</a:t>
            </a:r>
            <a:r>
              <a:rPr lang="en-US" dirty="0"/>
              <a:t> :</a:t>
            </a:r>
          </a:p>
          <a:p>
            <a:r>
              <a:rPr lang="en-US" dirty="0" err="1"/>
              <a:t>Pemanfaatan</a:t>
            </a:r>
            <a:r>
              <a:rPr lang="en-US" dirty="0"/>
              <a:t> staff </a:t>
            </a:r>
            <a:r>
              <a:rPr lang="en-US" dirty="0" err="1"/>
              <a:t>fleksibel</a:t>
            </a:r>
            <a:endParaRPr lang="en-US" dirty="0"/>
          </a:p>
          <a:p>
            <a:r>
              <a:rPr lang="en-US" dirty="0" err="1"/>
              <a:t>Tenaga</a:t>
            </a:r>
            <a:r>
              <a:rPr lang="en-US" dirty="0"/>
              <a:t> </a:t>
            </a:r>
            <a:r>
              <a:rPr lang="en-US" dirty="0" err="1"/>
              <a:t>ahli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proyek</a:t>
            </a:r>
            <a:r>
              <a:rPr lang="en-US" dirty="0"/>
              <a:t> yang </a:t>
            </a:r>
            <a:r>
              <a:rPr lang="en-US" dirty="0" err="1"/>
              <a:t>berbeda</a:t>
            </a:r>
            <a:endParaRPr lang="en-US" dirty="0"/>
          </a:p>
          <a:p>
            <a:r>
              <a:rPr lang="en-US" dirty="0"/>
              <a:t>Para </a:t>
            </a:r>
            <a:r>
              <a:rPr lang="en-US" dirty="0" err="1"/>
              <a:t>tenaga</a:t>
            </a:r>
            <a:r>
              <a:rPr lang="en-US" dirty="0"/>
              <a:t> </a:t>
            </a:r>
            <a:r>
              <a:rPr lang="en-US" dirty="0" err="1"/>
              <a:t>ahli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dikelompokkan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bidangnya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sharing </a:t>
            </a:r>
            <a:r>
              <a:rPr lang="en-US" dirty="0" err="1"/>
              <a:t>pengetahuan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pengalaman</a:t>
            </a:r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00208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764373"/>
            <a:ext cx="8324850" cy="1293028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>
            <a:normAutofit/>
          </a:bodyPr>
          <a:lstStyle/>
          <a:p>
            <a:pPr algn="l" eaLnBrk="1" hangingPunct="1">
              <a:defRPr/>
            </a:pPr>
            <a:r>
              <a:rPr lang="en-US" sz="3200" b="1" dirty="0"/>
              <a:t>ORGANISASI FUNGSIONAL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209800"/>
            <a:ext cx="8610600" cy="4114800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normAutofit lnSpcReduction="10000"/>
          </a:bodyPr>
          <a:lstStyle/>
          <a:p>
            <a:pPr marL="0" indent="0" eaLnBrk="1" hangingPunct="1">
              <a:buNone/>
              <a:defRPr/>
            </a:pPr>
            <a:r>
              <a:rPr lang="en-US" dirty="0" err="1"/>
              <a:t>Kelemahan</a:t>
            </a:r>
            <a:r>
              <a:rPr lang="en-US" dirty="0"/>
              <a:t>, </a:t>
            </a:r>
            <a:r>
              <a:rPr lang="en-US" dirty="0" err="1"/>
              <a:t>diantaranya</a:t>
            </a:r>
            <a:r>
              <a:rPr lang="en-US" dirty="0"/>
              <a:t> :</a:t>
            </a:r>
          </a:p>
          <a:p>
            <a:pPr eaLnBrk="1" hangingPunct="1">
              <a:defRPr/>
            </a:pPr>
            <a:r>
              <a:rPr lang="en-US" dirty="0" err="1"/>
              <a:t>Kurang</a:t>
            </a:r>
            <a:r>
              <a:rPr lang="en-US" dirty="0"/>
              <a:t> </a:t>
            </a:r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penekanan</a:t>
            </a:r>
            <a:r>
              <a:rPr lang="en-US" dirty="0"/>
              <a:t> </a:t>
            </a:r>
            <a:r>
              <a:rPr lang="en-US" dirty="0" err="1"/>
              <a:t>kepentingan</a:t>
            </a:r>
            <a:r>
              <a:rPr lang="en-US" dirty="0"/>
              <a:t> </a:t>
            </a:r>
            <a:r>
              <a:rPr lang="en-US" dirty="0" err="1"/>
              <a:t>proyek</a:t>
            </a:r>
            <a:endParaRPr lang="en-US" dirty="0"/>
          </a:p>
          <a:p>
            <a:pPr eaLnBrk="1" hangingPunct="1">
              <a:defRPr/>
            </a:pP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individu</a:t>
            </a:r>
            <a:r>
              <a:rPr lang="en-US" dirty="0"/>
              <a:t> yang </a:t>
            </a:r>
            <a:r>
              <a:rPr lang="en-US" dirty="0" err="1"/>
              <a:t>diberikan</a:t>
            </a:r>
            <a:r>
              <a:rPr lang="en-US" dirty="0"/>
              <a:t> </a:t>
            </a:r>
            <a:r>
              <a:rPr lang="en-US" dirty="0" err="1"/>
              <a:t>tanggungjawab</a:t>
            </a:r>
            <a:r>
              <a:rPr lang="en-US" dirty="0"/>
              <a:t> </a:t>
            </a:r>
            <a:r>
              <a:rPr lang="en-US" dirty="0" err="1"/>
              <a:t>penuh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menangani</a:t>
            </a:r>
            <a:r>
              <a:rPr lang="en-US" dirty="0"/>
              <a:t> </a:t>
            </a:r>
            <a:r>
              <a:rPr lang="en-US" dirty="0" err="1"/>
              <a:t>proyek</a:t>
            </a:r>
            <a:endParaRPr lang="en-US" dirty="0"/>
          </a:p>
          <a:p>
            <a:pPr eaLnBrk="1" hangingPunct="1">
              <a:defRPr/>
            </a:pPr>
            <a:r>
              <a:rPr lang="en-US" dirty="0" err="1"/>
              <a:t>Motivasi</a:t>
            </a:r>
            <a:r>
              <a:rPr lang="en-US" dirty="0"/>
              <a:t> </a:t>
            </a:r>
            <a:r>
              <a:rPr lang="en-US" dirty="0" err="1"/>
              <a:t>karyawan</a:t>
            </a:r>
            <a:r>
              <a:rPr lang="en-US" dirty="0"/>
              <a:t> yang </a:t>
            </a:r>
            <a:r>
              <a:rPr lang="en-US" dirty="0" err="1"/>
              <a:t>ditugaskan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proyek</a:t>
            </a:r>
            <a:r>
              <a:rPr lang="en-US" dirty="0"/>
              <a:t> </a:t>
            </a:r>
            <a:r>
              <a:rPr lang="en-US" dirty="0" err="1"/>
              <a:t>cenderung</a:t>
            </a:r>
            <a:r>
              <a:rPr lang="en-US" dirty="0"/>
              <a:t> </a:t>
            </a:r>
            <a:r>
              <a:rPr lang="en-US" dirty="0" err="1"/>
              <a:t>lemah</a:t>
            </a:r>
            <a:endParaRPr lang="en-US" dirty="0"/>
          </a:p>
          <a:p>
            <a:pPr eaLnBrk="1" hangingPunct="1">
              <a:defRPr/>
            </a:pPr>
            <a:r>
              <a:rPr lang="en-US" dirty="0" err="1"/>
              <a:t>Arus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 </a:t>
            </a:r>
            <a:r>
              <a:rPr lang="en-US" dirty="0" err="1"/>
              <a:t>horisontal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sulit</a:t>
            </a:r>
            <a:r>
              <a:rPr lang="en-US" dirty="0"/>
              <a:t> </a:t>
            </a:r>
            <a:r>
              <a:rPr lang="en-US" dirty="0" err="1"/>
              <a:t>terlaksana</a:t>
            </a:r>
            <a:r>
              <a:rPr lang="en-US" dirty="0"/>
              <a:t> (yang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arus</a:t>
            </a:r>
            <a:r>
              <a:rPr lang="en-US" dirty="0"/>
              <a:t> </a:t>
            </a:r>
            <a:r>
              <a:rPr lang="en-US" dirty="0" err="1"/>
              <a:t>vertikal</a:t>
            </a:r>
            <a:r>
              <a:rPr lang="en-US" dirty="0"/>
              <a:t>)</a:t>
            </a:r>
          </a:p>
          <a:p>
            <a:pPr eaLnBrk="1" hangingPunct="1">
              <a:defRPr/>
            </a:pPr>
            <a:r>
              <a:rPr lang="en-US" dirty="0" err="1"/>
              <a:t>Lambat</a:t>
            </a:r>
            <a:r>
              <a:rPr lang="en-US" dirty="0"/>
              <a:t> </a:t>
            </a:r>
            <a:r>
              <a:rPr lang="en-US" dirty="0" err="1"/>
              <a:t>menanggapi</a:t>
            </a:r>
            <a:r>
              <a:rPr lang="en-US" dirty="0"/>
              <a:t> </a:t>
            </a:r>
            <a:r>
              <a:rPr lang="en-US" dirty="0" err="1"/>
              <a:t>adanya</a:t>
            </a:r>
            <a:r>
              <a:rPr lang="en-US" dirty="0"/>
              <a:t> </a:t>
            </a:r>
            <a:r>
              <a:rPr lang="en-US" dirty="0" err="1"/>
              <a:t>perubahan</a:t>
            </a:r>
            <a:r>
              <a:rPr lang="en-US" dirty="0"/>
              <a:t> </a:t>
            </a:r>
            <a:r>
              <a:rPr lang="en-US" dirty="0" err="1"/>
              <a:t>apalagi</a:t>
            </a:r>
            <a:r>
              <a:rPr lang="en-US" dirty="0"/>
              <a:t> di </a:t>
            </a:r>
            <a:r>
              <a:rPr lang="en-US" dirty="0" err="1"/>
              <a:t>luar</a:t>
            </a:r>
            <a:r>
              <a:rPr lang="en-US" dirty="0"/>
              <a:t> </a:t>
            </a:r>
            <a:r>
              <a:rPr lang="en-US" dirty="0" err="1"/>
              <a:t>perencanaan</a:t>
            </a:r>
            <a:endParaRPr lang="en-US" dirty="0"/>
          </a:p>
          <a:p>
            <a:pPr eaLnBrk="1" hangingPunct="1">
              <a:defRPr/>
            </a:pP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efektif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proyek</a:t>
            </a:r>
            <a:r>
              <a:rPr lang="en-US" dirty="0"/>
              <a:t> yang </a:t>
            </a:r>
            <a:r>
              <a:rPr lang="en-US" dirty="0" err="1"/>
              <a:t>komplek</a:t>
            </a:r>
            <a:r>
              <a:rPr lang="en-US" dirty="0"/>
              <a:t>, </a:t>
            </a:r>
            <a:r>
              <a:rPr lang="en-US" dirty="0" err="1"/>
              <a:t>mungkin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dipakai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proyek</a:t>
            </a:r>
            <a:r>
              <a:rPr lang="en-US" dirty="0"/>
              <a:t> </a:t>
            </a:r>
            <a:r>
              <a:rPr lang="en-US" dirty="0" err="1"/>
              <a:t>kecil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sederhana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057307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2" dur="1" fill="hold"/>
                                        <p:tgtEl>
                                          <p:spTgt spid="5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1" fill="hold"/>
                                        <p:tgtEl>
                                          <p:spTgt spid="51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3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0"/>
            <a:ext cx="8324850" cy="762000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/>
              <a:t>ORGANISASI GUGUS TUGAS</a:t>
            </a:r>
            <a:endParaRPr lang="en-GB" sz="3200" dirty="0"/>
          </a:p>
        </p:txBody>
      </p:sp>
      <p:pic>
        <p:nvPicPr>
          <p:cNvPr id="4" name="Content Placeholder 3" descr="[Project_Management_Institute]_A_Guide_to_the_Proj(BookZZ.org).pdf - Adobe Acrobat Reader DC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22" t="32584" r="29613" b="3038"/>
          <a:stretch/>
        </p:blipFill>
        <p:spPr>
          <a:xfrm>
            <a:off x="762000" y="1752600"/>
            <a:ext cx="7686675" cy="4419600"/>
          </a:xfrm>
        </p:spPr>
      </p:pic>
    </p:spTree>
    <p:extLst>
      <p:ext uri="{BB962C8B-B14F-4D97-AF65-F5344CB8AC3E}">
        <p14:creationId xmlns:p14="http://schemas.microsoft.com/office/powerpoint/2010/main" val="448652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jpeg"/></Relationships>
</file>

<file path=ppt/theme/theme1.xml><?xml version="1.0" encoding="utf-8"?>
<a:theme xmlns:a="http://schemas.openxmlformats.org/drawingml/2006/main" name="slide default FRI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Vapor Trail">
      <a:maj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ppt/theme/theme2.xml><?xml version="1.0" encoding="utf-8"?>
<a:theme xmlns:a="http://schemas.openxmlformats.org/drawingml/2006/main" name="1_slide default FRI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Vapor Trail">
      <a:maj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ppt/theme/theme3.xml><?xml version="1.0" encoding="utf-8"?>
<a:theme xmlns:a="http://schemas.openxmlformats.org/drawingml/2006/main" name="Competition">
  <a:themeElements>
    <a:clrScheme name="Competition 2">
      <a:dk1>
        <a:srgbClr val="800000"/>
      </a:dk1>
      <a:lt1>
        <a:srgbClr val="FFFFFF"/>
      </a:lt1>
      <a:dk2>
        <a:srgbClr val="FF9900"/>
      </a:dk2>
      <a:lt2>
        <a:srgbClr val="FFFF99"/>
      </a:lt2>
      <a:accent1>
        <a:srgbClr val="FF5050"/>
      </a:accent1>
      <a:accent2>
        <a:srgbClr val="CC3300"/>
      </a:accent2>
      <a:accent3>
        <a:srgbClr val="FFCAAA"/>
      </a:accent3>
      <a:accent4>
        <a:srgbClr val="DADADA"/>
      </a:accent4>
      <a:accent5>
        <a:srgbClr val="FFB3B3"/>
      </a:accent5>
      <a:accent6>
        <a:srgbClr val="B92D00"/>
      </a:accent6>
      <a:hlink>
        <a:srgbClr val="FFFF99"/>
      </a:hlink>
      <a:folHlink>
        <a:srgbClr val="FFCC00"/>
      </a:folHlink>
    </a:clrScheme>
    <a:fontScheme name="Competition">
      <a:majorFont>
        <a:latin typeface="Arial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</a:defRPr>
        </a:defPPr>
      </a:lstStyle>
    </a:lnDef>
  </a:objectDefaults>
  <a:extraClrSchemeLst>
    <a:extraClrScheme>
      <a:clrScheme name="Competition 1">
        <a:dk1>
          <a:srgbClr val="5C1F00"/>
        </a:dk1>
        <a:lt1>
          <a:srgbClr val="FFFFFF"/>
        </a:lt1>
        <a:dk2>
          <a:srgbClr val="990000"/>
        </a:dk2>
        <a:lt2>
          <a:srgbClr val="FFF9BB"/>
        </a:lt2>
        <a:accent1>
          <a:srgbClr val="FF3300"/>
        </a:accent1>
        <a:accent2>
          <a:srgbClr val="B86D52"/>
        </a:accent2>
        <a:accent3>
          <a:srgbClr val="CAAAAA"/>
        </a:accent3>
        <a:accent4>
          <a:srgbClr val="DADADA"/>
        </a:accent4>
        <a:accent5>
          <a:srgbClr val="FFADAA"/>
        </a:accent5>
        <a:accent6>
          <a:srgbClr val="A66249"/>
        </a:accent6>
        <a:hlink>
          <a:srgbClr val="FF9900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etition 2">
        <a:dk1>
          <a:srgbClr val="800000"/>
        </a:dk1>
        <a:lt1>
          <a:srgbClr val="FFFFFF"/>
        </a:lt1>
        <a:dk2>
          <a:srgbClr val="FF9900"/>
        </a:dk2>
        <a:lt2>
          <a:srgbClr val="FFFF99"/>
        </a:lt2>
        <a:accent1>
          <a:srgbClr val="FF5050"/>
        </a:accent1>
        <a:accent2>
          <a:srgbClr val="CC3300"/>
        </a:accent2>
        <a:accent3>
          <a:srgbClr val="FFCAAA"/>
        </a:accent3>
        <a:accent4>
          <a:srgbClr val="DADADA"/>
        </a:accent4>
        <a:accent5>
          <a:srgbClr val="FFB3B3"/>
        </a:accent5>
        <a:accent6>
          <a:srgbClr val="B92D00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etition 3">
        <a:dk1>
          <a:srgbClr val="2A5400"/>
        </a:dk1>
        <a:lt1>
          <a:srgbClr val="FFFFFF"/>
        </a:lt1>
        <a:dk2>
          <a:srgbClr val="4A9400"/>
        </a:dk2>
        <a:lt2>
          <a:srgbClr val="F3F2D9"/>
        </a:lt2>
        <a:accent1>
          <a:srgbClr val="99CC00"/>
        </a:accent1>
        <a:accent2>
          <a:srgbClr val="6B4A39"/>
        </a:accent2>
        <a:accent3>
          <a:srgbClr val="B1C8AA"/>
        </a:accent3>
        <a:accent4>
          <a:srgbClr val="DADADA"/>
        </a:accent4>
        <a:accent5>
          <a:srgbClr val="CAE2AA"/>
        </a:accent5>
        <a:accent6>
          <a:srgbClr val="604233"/>
        </a:accent6>
        <a:hlink>
          <a:srgbClr val="E2BC5E"/>
        </a:hlink>
        <a:folHlink>
          <a:srgbClr val="AB7F6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etition 4">
        <a:dk1>
          <a:srgbClr val="005A58"/>
        </a:dk1>
        <a:lt1>
          <a:srgbClr val="FFFFFF"/>
        </a:lt1>
        <a:dk2>
          <a:srgbClr val="009E9A"/>
        </a:dk2>
        <a:lt2>
          <a:srgbClr val="C5EBE4"/>
        </a:lt2>
        <a:accent1>
          <a:srgbClr val="0099CC"/>
        </a:accent1>
        <a:accent2>
          <a:srgbClr val="339933"/>
        </a:accent2>
        <a:accent3>
          <a:srgbClr val="AACCCA"/>
        </a:accent3>
        <a:accent4>
          <a:srgbClr val="DADADA"/>
        </a:accent4>
        <a:accent5>
          <a:srgbClr val="AACAE2"/>
        </a:accent5>
        <a:accent6>
          <a:srgbClr val="2D8A2D"/>
        </a:accent6>
        <a:hlink>
          <a:srgbClr val="00FF99"/>
        </a:hlink>
        <a:folHlink>
          <a:srgbClr val="4CD2D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etition 5">
        <a:dk1>
          <a:srgbClr val="000070"/>
        </a:dk1>
        <a:lt1>
          <a:srgbClr val="FFFFFF"/>
        </a:lt1>
        <a:dk2>
          <a:srgbClr val="0000FF"/>
        </a:dk2>
        <a:lt2>
          <a:srgbClr val="C5C5FF"/>
        </a:lt2>
        <a:accent1>
          <a:srgbClr val="0099FF"/>
        </a:accent1>
        <a:accent2>
          <a:srgbClr val="7883B4"/>
        </a:accent2>
        <a:accent3>
          <a:srgbClr val="AAAAFF"/>
        </a:accent3>
        <a:accent4>
          <a:srgbClr val="DADADA"/>
        </a:accent4>
        <a:accent5>
          <a:srgbClr val="AACAFF"/>
        </a:accent5>
        <a:accent6>
          <a:srgbClr val="6C76A3"/>
        </a:accent6>
        <a:hlink>
          <a:srgbClr val="00FFFF"/>
        </a:hlink>
        <a:folHlink>
          <a:srgbClr val="2DBF68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etition 6">
        <a:dk1>
          <a:srgbClr val="4D4D4D"/>
        </a:dk1>
        <a:lt1>
          <a:srgbClr val="FFFFFF"/>
        </a:lt1>
        <a:dk2>
          <a:srgbClr val="8202E2"/>
        </a:dk2>
        <a:lt2>
          <a:srgbClr val="CCCCFF"/>
        </a:lt2>
        <a:accent1>
          <a:srgbClr val="CC99FF"/>
        </a:accent1>
        <a:accent2>
          <a:srgbClr val="666699"/>
        </a:accent2>
        <a:accent3>
          <a:srgbClr val="C1AAEE"/>
        </a:accent3>
        <a:accent4>
          <a:srgbClr val="DADADA"/>
        </a:accent4>
        <a:accent5>
          <a:srgbClr val="E2CAFF"/>
        </a:accent5>
        <a:accent6>
          <a:srgbClr val="5C5C8A"/>
        </a:accent6>
        <a:hlink>
          <a:srgbClr val="FF7C80"/>
        </a:hlink>
        <a:folHlink>
          <a:srgbClr val="FF505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etition 7">
        <a:dk1>
          <a:srgbClr val="575863"/>
        </a:dk1>
        <a:lt1>
          <a:srgbClr val="FFFFFF"/>
        </a:lt1>
        <a:dk2>
          <a:srgbClr val="818982"/>
        </a:dk2>
        <a:lt2>
          <a:srgbClr val="EAEAEA"/>
        </a:lt2>
        <a:accent1>
          <a:srgbClr val="CC6600"/>
        </a:accent1>
        <a:accent2>
          <a:srgbClr val="A4A686"/>
        </a:accent2>
        <a:accent3>
          <a:srgbClr val="C1C4C1"/>
        </a:accent3>
        <a:accent4>
          <a:srgbClr val="DADADA"/>
        </a:accent4>
        <a:accent5>
          <a:srgbClr val="E2B8AA"/>
        </a:accent5>
        <a:accent6>
          <a:srgbClr val="949679"/>
        </a:accent6>
        <a:hlink>
          <a:srgbClr val="CCCC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etition 8">
        <a:dk1>
          <a:srgbClr val="000000"/>
        </a:dk1>
        <a:lt1>
          <a:srgbClr val="FFFFFF"/>
        </a:lt1>
        <a:dk2>
          <a:srgbClr val="000000"/>
        </a:dk2>
        <a:lt2>
          <a:srgbClr val="CDCDCD"/>
        </a:lt2>
        <a:accent1>
          <a:srgbClr val="CDD9F7"/>
        </a:accent1>
        <a:accent2>
          <a:srgbClr val="99FF33"/>
        </a:accent2>
        <a:accent3>
          <a:srgbClr val="FFFFFF"/>
        </a:accent3>
        <a:accent4>
          <a:srgbClr val="000000"/>
        </a:accent4>
        <a:accent5>
          <a:srgbClr val="E3E9FA"/>
        </a:accent5>
        <a:accent6>
          <a:srgbClr val="8AE72D"/>
        </a:accent6>
        <a:hlink>
          <a:srgbClr val="0033CC"/>
        </a:hlink>
        <a:folHlink>
          <a:srgbClr val="66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slide default FRI.thmx</Template>
  <TotalTime>1834</TotalTime>
  <Words>1834</Words>
  <Application>Microsoft Office PowerPoint</Application>
  <PresentationFormat>On-screen Show (4:3)</PresentationFormat>
  <Paragraphs>269</Paragraphs>
  <Slides>59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4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59</vt:i4>
      </vt:variant>
    </vt:vector>
  </HeadingPairs>
  <TitlesOfParts>
    <vt:vector size="73" baseType="lpstr">
      <vt:lpstr>Arial</vt:lpstr>
      <vt:lpstr>Book Antiqua</vt:lpstr>
      <vt:lpstr>Calibri</vt:lpstr>
      <vt:lpstr>Cambria</vt:lpstr>
      <vt:lpstr>Century Gothic</vt:lpstr>
      <vt:lpstr>Times New Roman</vt:lpstr>
      <vt:lpstr>Verdana</vt:lpstr>
      <vt:lpstr>Wingdings</vt:lpstr>
      <vt:lpstr>slide default FRI</vt:lpstr>
      <vt:lpstr>1_slide default FRI</vt:lpstr>
      <vt:lpstr>Competition</vt:lpstr>
      <vt:lpstr>Adjacency</vt:lpstr>
      <vt:lpstr>Visio</vt:lpstr>
      <vt:lpstr>VISIO</vt:lpstr>
      <vt:lpstr>Organizational influences, project life cycle AND  Project Management processes </vt:lpstr>
      <vt:lpstr>SASARAN MATERI PERKULIAHAN</vt:lpstr>
      <vt:lpstr>Struktur ORGANISASI  </vt:lpstr>
      <vt:lpstr>Organisasi fungsional</vt:lpstr>
      <vt:lpstr>Organisasi fungsional</vt:lpstr>
      <vt:lpstr>Organisasi Fungsional</vt:lpstr>
      <vt:lpstr>Organisasi fungsional</vt:lpstr>
      <vt:lpstr>ORGANISASI FUNGSIONAL</vt:lpstr>
      <vt:lpstr>ORGANISASI GUGUS TUGAS</vt:lpstr>
      <vt:lpstr>ORGANISASI GUGUS TUGAS</vt:lpstr>
      <vt:lpstr>ORGANISASI GUGUS TUGAS</vt:lpstr>
      <vt:lpstr>ORGANISASI matriks</vt:lpstr>
      <vt:lpstr>ORGANISASI matriks</vt:lpstr>
      <vt:lpstr>WEAK MATRIX</vt:lpstr>
      <vt:lpstr>WEAK MATRIX</vt:lpstr>
      <vt:lpstr>ORGANISASI matriks</vt:lpstr>
      <vt:lpstr>Strong matrix organization</vt:lpstr>
      <vt:lpstr>Strong matrix organization</vt:lpstr>
      <vt:lpstr>Kelebihan strong matrix organization</vt:lpstr>
      <vt:lpstr>Kelemahan strong matrix organization</vt:lpstr>
      <vt:lpstr>ORGANISASI matriks</vt:lpstr>
      <vt:lpstr>Balanced matrix</vt:lpstr>
      <vt:lpstr>PERBANDINGAN STRUKTUR ORGANISASI  FUNGSIONAL, MATRIX, DAN GUGUS TUGAS PADA PROYEK</vt:lpstr>
      <vt:lpstr>Composite organization</vt:lpstr>
      <vt:lpstr>Pemilihan struktur organisasi proyek</vt:lpstr>
      <vt:lpstr>Pemilihan struktur organisasi proyek</vt:lpstr>
      <vt:lpstr>Contoh kasus</vt:lpstr>
      <vt:lpstr>Contoh kasus</vt:lpstr>
      <vt:lpstr>Contoh kasus</vt:lpstr>
      <vt:lpstr>Contoh kasus</vt:lpstr>
      <vt:lpstr>Contoh kasus</vt:lpstr>
      <vt:lpstr>Contoh kasus</vt:lpstr>
      <vt:lpstr>Faktor faktor organisasi  lainnya yang berpengaruh</vt:lpstr>
      <vt:lpstr>Budaya organisasi</vt:lpstr>
      <vt:lpstr>Model komunikasi</vt:lpstr>
      <vt:lpstr>Organizational process assets</vt:lpstr>
      <vt:lpstr>Faktor-faktor Lingkungan Perusahaan Kondisi-kondisi diluar kendali Tim Proyek baik yang ada di Internal Perusahaan maupun Eksternal Perusahaan </vt:lpstr>
      <vt:lpstr>Faktor-faktor Lingkungan Perusahaan Kondisi-kondisi diluar kendali Tim Proyek baik yang ada di Internal Perusahaan maupun Eksternal Perusahaan</vt:lpstr>
      <vt:lpstr>Project stakeholders</vt:lpstr>
      <vt:lpstr>Project Governance</vt:lpstr>
      <vt:lpstr>Project governance</vt:lpstr>
      <vt:lpstr>Project team</vt:lpstr>
      <vt:lpstr>Project team</vt:lpstr>
      <vt:lpstr>Project lifecycle</vt:lpstr>
      <vt:lpstr>Project life cycle</vt:lpstr>
      <vt:lpstr>PowerPoint Presentation</vt:lpstr>
      <vt:lpstr>PowerPoint Presentation</vt:lpstr>
      <vt:lpstr>Project phases</vt:lpstr>
      <vt:lpstr>Project phases</vt:lpstr>
      <vt:lpstr>Project phases</vt:lpstr>
      <vt:lpstr>Project phases</vt:lpstr>
      <vt:lpstr>Project phases</vt:lpstr>
      <vt:lpstr>Project phases</vt:lpstr>
      <vt:lpstr>Project Management Process </vt:lpstr>
      <vt:lpstr>Project Management processes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EKONOMI TEKNIK</dc:title>
  <dc:creator>lenovo</dc:creator>
  <cp:lastModifiedBy>Dinisa</cp:lastModifiedBy>
  <cp:revision>173</cp:revision>
  <dcterms:created xsi:type="dcterms:W3CDTF">2014-03-05T18:05:44Z</dcterms:created>
  <dcterms:modified xsi:type="dcterms:W3CDTF">2020-09-04T00:30:39Z</dcterms:modified>
</cp:coreProperties>
</file>