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 id="2147483708" r:id="rId3"/>
  </p:sldMasterIdLst>
  <p:notesMasterIdLst>
    <p:notesMasterId r:id="rId91"/>
  </p:notesMasterIdLst>
  <p:sldIdLst>
    <p:sldId id="326" r:id="rId4"/>
    <p:sldId id="374" r:id="rId5"/>
    <p:sldId id="327" r:id="rId6"/>
    <p:sldId id="329" r:id="rId7"/>
    <p:sldId id="453" r:id="rId8"/>
    <p:sldId id="406" r:id="rId9"/>
    <p:sldId id="394" r:id="rId10"/>
    <p:sldId id="331" r:id="rId11"/>
    <p:sldId id="332" r:id="rId12"/>
    <p:sldId id="461" r:id="rId13"/>
    <p:sldId id="407" r:id="rId14"/>
    <p:sldId id="333" r:id="rId15"/>
    <p:sldId id="334" r:id="rId16"/>
    <p:sldId id="464" r:id="rId17"/>
    <p:sldId id="335" r:id="rId18"/>
    <p:sldId id="336" r:id="rId19"/>
    <p:sldId id="409" r:id="rId20"/>
    <p:sldId id="337" r:id="rId21"/>
    <p:sldId id="465" r:id="rId22"/>
    <p:sldId id="338" r:id="rId23"/>
    <p:sldId id="398" r:id="rId24"/>
    <p:sldId id="399" r:id="rId25"/>
    <p:sldId id="404" r:id="rId26"/>
    <p:sldId id="405" r:id="rId27"/>
    <p:sldId id="339" r:id="rId28"/>
    <p:sldId id="340" r:id="rId29"/>
    <p:sldId id="411" r:id="rId30"/>
    <p:sldId id="412" r:id="rId31"/>
    <p:sldId id="341" r:id="rId32"/>
    <p:sldId id="342" r:id="rId33"/>
    <p:sldId id="343" r:id="rId34"/>
    <p:sldId id="414" r:id="rId35"/>
    <p:sldId id="415" r:id="rId36"/>
    <p:sldId id="417" r:id="rId37"/>
    <p:sldId id="345" r:id="rId38"/>
    <p:sldId id="467" r:id="rId39"/>
    <p:sldId id="421" r:id="rId40"/>
    <p:sldId id="468" r:id="rId41"/>
    <p:sldId id="346" r:id="rId42"/>
    <p:sldId id="347" r:id="rId43"/>
    <p:sldId id="422" r:id="rId44"/>
    <p:sldId id="424" r:id="rId45"/>
    <p:sldId id="350" r:id="rId46"/>
    <p:sldId id="426" r:id="rId47"/>
    <p:sldId id="351" r:id="rId48"/>
    <p:sldId id="352" r:id="rId49"/>
    <p:sldId id="353" r:id="rId50"/>
    <p:sldId id="428" r:id="rId51"/>
    <p:sldId id="430" r:id="rId52"/>
    <p:sldId id="431" r:id="rId53"/>
    <p:sldId id="470" r:id="rId54"/>
    <p:sldId id="471" r:id="rId55"/>
    <p:sldId id="432" r:id="rId56"/>
    <p:sldId id="436" r:id="rId57"/>
    <p:sldId id="437" r:id="rId58"/>
    <p:sldId id="439" r:id="rId59"/>
    <p:sldId id="442" r:id="rId60"/>
    <p:sldId id="444" r:id="rId61"/>
    <p:sldId id="446" r:id="rId62"/>
    <p:sldId id="354" r:id="rId63"/>
    <p:sldId id="355" r:id="rId64"/>
    <p:sldId id="450" r:id="rId65"/>
    <p:sldId id="448" r:id="rId66"/>
    <p:sldId id="356" r:id="rId67"/>
    <p:sldId id="452" r:id="rId68"/>
    <p:sldId id="357" r:id="rId69"/>
    <p:sldId id="358" r:id="rId70"/>
    <p:sldId id="359" r:id="rId71"/>
    <p:sldId id="360" r:id="rId72"/>
    <p:sldId id="475" r:id="rId73"/>
    <p:sldId id="361" r:id="rId74"/>
    <p:sldId id="387" r:id="rId75"/>
    <p:sldId id="474" r:id="rId76"/>
    <p:sldId id="362" r:id="rId77"/>
    <p:sldId id="363" r:id="rId78"/>
    <p:sldId id="364" r:id="rId79"/>
    <p:sldId id="459" r:id="rId80"/>
    <p:sldId id="365" r:id="rId81"/>
    <p:sldId id="366" r:id="rId82"/>
    <p:sldId id="367" r:id="rId83"/>
    <p:sldId id="472" r:id="rId84"/>
    <p:sldId id="462" r:id="rId85"/>
    <p:sldId id="368" r:id="rId86"/>
    <p:sldId id="369" r:id="rId87"/>
    <p:sldId id="370" r:id="rId88"/>
    <p:sldId id="371" r:id="rId89"/>
    <p:sldId id="389"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35" autoAdjust="0"/>
    <p:restoredTop sz="94660"/>
  </p:normalViewPr>
  <p:slideViewPr>
    <p:cSldViewPr>
      <p:cViewPr varScale="1">
        <p:scale>
          <a:sx n="65" d="100"/>
          <a:sy n="65" d="100"/>
        </p:scale>
        <p:origin x="1230" y="4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2130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89CE0-C267-4E98-A1A8-53F9877CF700}" type="datetimeFigureOut">
              <a:rPr lang="en-GB" smtClean="0"/>
              <a:t>06/10/2021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6A4FC-D00D-4A8E-9D5F-E046473C54FD}" type="slidenum">
              <a:rPr lang="en-GB" smtClean="0"/>
              <a:t>‹#›</a:t>
            </a:fld>
            <a:endParaRPr lang="en-GB"/>
          </a:p>
        </p:txBody>
      </p:sp>
    </p:spTree>
    <p:extLst>
      <p:ext uri="{BB962C8B-B14F-4D97-AF65-F5344CB8AC3E}">
        <p14:creationId xmlns:p14="http://schemas.microsoft.com/office/powerpoint/2010/main" val="408829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86388"/>
            <a:ext cx="9144000" cy="1571612"/>
          </a:xfrm>
          <a:prstGeom prst="rect">
            <a:avLst/>
          </a:prstGeom>
        </p:spPr>
      </p:pic>
      <p:sp>
        <p:nvSpPr>
          <p:cNvPr id="2" name="Title 1"/>
          <p:cNvSpPr>
            <a:spLocks noGrp="1"/>
          </p:cNvSpPr>
          <p:nvPr>
            <p:ph type="ctrTitle"/>
          </p:nvPr>
        </p:nvSpPr>
        <p:spPr>
          <a:xfrm>
            <a:off x="1028700" y="1803405"/>
            <a:ext cx="70866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028700" y="3632201"/>
            <a:ext cx="70866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1" y="4314328"/>
            <a:ext cx="2183130" cy="374642"/>
          </a:xfrm>
        </p:spPr>
        <p:txBody>
          <a:bodyPr/>
          <a:lstStyle/>
          <a:p>
            <a:fld id="{BD0F6BE9-BE48-4657-952A-B16F84D5263A}" type="datetimeFigureOut">
              <a:rPr lang="en-US" smtClean="0"/>
              <a:pPr/>
              <a:t>10/6/2021</a:t>
            </a:fld>
            <a:endParaRPr lang="en-US"/>
          </a:p>
        </p:txBody>
      </p:sp>
      <p:sp>
        <p:nvSpPr>
          <p:cNvPr id="5" name="Footer Placeholder 4"/>
          <p:cNvSpPr>
            <a:spLocks noGrp="1"/>
          </p:cNvSpPr>
          <p:nvPr>
            <p:ph type="ftr" sz="quarter" idx="11"/>
          </p:nvPr>
        </p:nvSpPr>
        <p:spPr>
          <a:xfrm>
            <a:off x="1028700" y="4323848"/>
            <a:ext cx="4800600" cy="365125"/>
          </a:xfrm>
        </p:spPr>
        <p:txBody>
          <a:bodyPr/>
          <a:lstStyle/>
          <a:p>
            <a:endParaRPr lang="en-US"/>
          </a:p>
        </p:txBody>
      </p:sp>
      <p:sp>
        <p:nvSpPr>
          <p:cNvPr id="6" name="Slide Number Placeholder 5"/>
          <p:cNvSpPr>
            <a:spLocks noGrp="1"/>
          </p:cNvSpPr>
          <p:nvPr>
            <p:ph type="sldNum" sz="quarter" idx="12"/>
          </p:nvPr>
        </p:nvSpPr>
        <p:spPr>
          <a:xfrm>
            <a:off x="6057900" y="1430869"/>
            <a:ext cx="2057400" cy="365125"/>
          </a:xfrm>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4697363"/>
            <a:ext cx="8116526"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941442"/>
            <a:ext cx="811638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5516718"/>
            <a:ext cx="81153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0" y="753535"/>
            <a:ext cx="81153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68350" y="3649135"/>
            <a:ext cx="7597887"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a:xfrm>
            <a:off x="514351" y="379944"/>
            <a:ext cx="5243619" cy="365125"/>
          </a:xfrm>
        </p:spPr>
        <p:txBody>
          <a:bodyPr/>
          <a:lstStyle/>
          <a:p>
            <a:endParaRPr lang="en-US"/>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51" y="753534"/>
            <a:ext cx="7613650"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365559"/>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768351" y="3959865"/>
            <a:ext cx="7613650"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a:xfrm>
            <a:off x="514351" y="379944"/>
            <a:ext cx="5243619" cy="365125"/>
          </a:xfrm>
        </p:spPr>
        <p:txBody>
          <a:bodyPr/>
          <a:lstStyle/>
          <a:p>
            <a:endParaRPr lang="en-US"/>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pPr/>
              <a:t>‹#›</a:t>
            </a:fld>
            <a:endParaRPr lang="en-US"/>
          </a:p>
        </p:txBody>
      </p:sp>
      <p:sp>
        <p:nvSpPr>
          <p:cNvPr id="9" name="TextBox 8"/>
          <p:cNvSpPr txBox="1"/>
          <p:nvPr/>
        </p:nvSpPr>
        <p:spPr>
          <a:xfrm>
            <a:off x="357188" y="9334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8238173" y="270129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72" y="1124704"/>
            <a:ext cx="7609640"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68351" y="3648318"/>
            <a:ext cx="7608491"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78886"/>
            <a:ext cx="2183130" cy="365125"/>
          </a:xfrm>
        </p:spPr>
        <p:txBody>
          <a:bodyPr/>
          <a:lstStyle>
            <a:lvl1pPr algn="r">
              <a:defRPr/>
            </a:lvl1p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a:xfrm>
            <a:off x="514351" y="378886"/>
            <a:ext cx="5243619" cy="365125"/>
          </a:xfrm>
        </p:spPr>
        <p:txBody>
          <a:bodyPr/>
          <a:lstStyle/>
          <a:p>
            <a:endParaRPr lang="en-US"/>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2" y="762002"/>
            <a:ext cx="645794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2202080"/>
            <a:ext cx="2592324"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49" y="2904565"/>
            <a:ext cx="2592324"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276600" y="2201333"/>
            <a:ext cx="2592324"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275144" y="2904067"/>
            <a:ext cx="2592324"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6038850" y="2192866"/>
            <a:ext cx="2592324"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6038851" y="2904565"/>
            <a:ext cx="2592324"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0F6BE9-BE48-4657-952A-B16F84D5263A}"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45794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4" y="4191003"/>
            <a:ext cx="2588687"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6464" y="2362200"/>
            <a:ext cx="25886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16464" y="4873767"/>
            <a:ext cx="2588687"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80699" y="4191003"/>
            <a:ext cx="2586701"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80697" y="2362200"/>
            <a:ext cx="258670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280700" y="4873766"/>
            <a:ext cx="2586701"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6037299" y="4191003"/>
            <a:ext cx="259235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37392" y="2362200"/>
            <a:ext cx="258590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6037299" y="4873764"/>
            <a:ext cx="2589334"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0F6BE9-BE48-4657-952A-B16F84D5263A}"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2194562"/>
            <a:ext cx="81153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6BE9-BE48-4657-952A-B16F84D5263A}"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Vertical Title 1"/>
          <p:cNvSpPr>
            <a:spLocks noGrp="1"/>
          </p:cNvSpPr>
          <p:nvPr>
            <p:ph type="title" orient="vert"/>
          </p:nvPr>
        </p:nvSpPr>
        <p:spPr>
          <a:xfrm>
            <a:off x="7086600" y="745069"/>
            <a:ext cx="154305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1" y="745070"/>
            <a:ext cx="615315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379944"/>
            <a:ext cx="2183130" cy="365125"/>
          </a:xfrm>
        </p:spPr>
        <p:txBody>
          <a:bodyPr/>
          <a:lstStyle>
            <a:lvl1pPr algn="r">
              <a:defRPr/>
            </a:lvl1pPr>
          </a:lstStyle>
          <a:p>
            <a:fld id="{BD0F6BE9-BE48-4657-952A-B16F84D5263A}" type="datetimeFigureOut">
              <a:rPr lang="en-US" smtClean="0"/>
              <a:pPr/>
              <a:t>10/6/2021</a:t>
            </a:fld>
            <a:endParaRPr lang="en-US"/>
          </a:p>
        </p:txBody>
      </p:sp>
      <p:sp>
        <p:nvSpPr>
          <p:cNvPr id="5" name="Footer Placeholder 4"/>
          <p:cNvSpPr>
            <a:spLocks noGrp="1"/>
          </p:cNvSpPr>
          <p:nvPr>
            <p:ph type="ftr" sz="quarter" idx="11"/>
          </p:nvPr>
        </p:nvSpPr>
        <p:spPr>
          <a:xfrm>
            <a:off x="514351" y="381003"/>
            <a:ext cx="5243619" cy="365125"/>
          </a:xfrm>
        </p:spPr>
        <p:txBody>
          <a:bodyPr/>
          <a:lstStyle/>
          <a:p>
            <a:endParaRPr lang="en-US"/>
          </a:p>
        </p:txBody>
      </p:sp>
      <p:sp>
        <p:nvSpPr>
          <p:cNvPr id="6" name="Slide Number Placeholder 5"/>
          <p:cNvSpPr>
            <a:spLocks noGrp="1"/>
          </p:cNvSpPr>
          <p:nvPr>
            <p:ph type="sldNum" sz="quarter" idx="12"/>
          </p:nvPr>
        </p:nvSpPr>
        <p:spPr>
          <a:xfrm>
            <a:off x="8146840" y="381003"/>
            <a:ext cx="482811" cy="365125"/>
          </a:xfrm>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286388"/>
            <a:ext cx="9144000" cy="1571612"/>
          </a:xfrm>
          <a:prstGeom prst="rect">
            <a:avLst/>
          </a:prstGeom>
        </p:spPr>
      </p:pic>
      <p:sp>
        <p:nvSpPr>
          <p:cNvPr id="2" name="Title 1"/>
          <p:cNvSpPr>
            <a:spLocks noGrp="1"/>
          </p:cNvSpPr>
          <p:nvPr>
            <p:ph type="ctrTitle"/>
          </p:nvPr>
        </p:nvSpPr>
        <p:spPr>
          <a:xfrm>
            <a:off x="1028700" y="1803405"/>
            <a:ext cx="70866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028700" y="3632201"/>
            <a:ext cx="70866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1" y="4314328"/>
            <a:ext cx="2183130" cy="374642"/>
          </a:xfrm>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11"/>
          </p:nvPr>
        </p:nvSpPr>
        <p:spPr>
          <a:xfrm>
            <a:off x="1028700" y="4323848"/>
            <a:ext cx="4800600" cy="365125"/>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057900" y="1430869"/>
            <a:ext cx="2057400"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4758956"/>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7644035"/>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6BE9-BE48-4657-952A-B16F84D5263A}"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2" y="753536"/>
            <a:ext cx="81152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768350" y="3641726"/>
            <a:ext cx="786765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11"/>
          </p:nvPr>
        </p:nvSpPr>
        <p:spPr>
          <a:xfrm>
            <a:off x="514351" y="381004"/>
            <a:ext cx="5243619" cy="364065"/>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146840" y="381003"/>
            <a:ext cx="482811"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49922"/>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2194562"/>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194562"/>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57728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45795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8" y="2183802"/>
            <a:ext cx="3809993"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2" y="3132669"/>
            <a:ext cx="398383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183802"/>
            <a:ext cx="382905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132669"/>
            <a:ext cx="40005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5052186"/>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290130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772968"/>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746686" y="746762"/>
            <a:ext cx="4882964"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124202"/>
            <a:ext cx="30861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855463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51549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751244"/>
            <a:ext cx="273372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3124202"/>
            <a:ext cx="515493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85792"/>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4697363"/>
            <a:ext cx="8116526"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941442"/>
            <a:ext cx="811638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5516718"/>
            <a:ext cx="81153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5703329"/>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0" y="753535"/>
            <a:ext cx="81153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68350" y="3649135"/>
            <a:ext cx="7597887"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a:xfrm>
            <a:off x="514351" y="379944"/>
            <a:ext cx="5243619"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85951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51" y="753534"/>
            <a:ext cx="7613650"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365559"/>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768351" y="3959865"/>
            <a:ext cx="7613650"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a:xfrm>
            <a:off x="514351" y="379944"/>
            <a:ext cx="5243619"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p:nvSpPr>
        <p:spPr>
          <a:xfrm>
            <a:off x="357188" y="9334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8238173" y="270129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2267620684"/>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514352" y="753536"/>
            <a:ext cx="81152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768350" y="3641726"/>
            <a:ext cx="786765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381003"/>
            <a:ext cx="2183130" cy="365125"/>
          </a:xfrm>
        </p:spPr>
        <p:txBody>
          <a:bodyPr/>
          <a:lstStyle>
            <a:lvl1pPr algn="r">
              <a:defRPr/>
            </a:lvl1pPr>
          </a:lstStyle>
          <a:p>
            <a:fld id="{BD0F6BE9-BE48-4657-952A-B16F84D5263A}" type="datetimeFigureOut">
              <a:rPr lang="en-US" smtClean="0"/>
              <a:pPr/>
              <a:t>10/6/2021</a:t>
            </a:fld>
            <a:endParaRPr lang="en-US"/>
          </a:p>
        </p:txBody>
      </p:sp>
      <p:sp>
        <p:nvSpPr>
          <p:cNvPr id="5" name="Footer Placeholder 4"/>
          <p:cNvSpPr>
            <a:spLocks noGrp="1"/>
          </p:cNvSpPr>
          <p:nvPr>
            <p:ph type="ftr" sz="quarter" idx="11"/>
          </p:nvPr>
        </p:nvSpPr>
        <p:spPr>
          <a:xfrm>
            <a:off x="514351" y="381004"/>
            <a:ext cx="5243619" cy="364065"/>
          </a:xfrm>
        </p:spPr>
        <p:txBody>
          <a:bodyPr/>
          <a:lstStyle/>
          <a:p>
            <a:endParaRPr lang="en-US"/>
          </a:p>
        </p:txBody>
      </p:sp>
      <p:sp>
        <p:nvSpPr>
          <p:cNvPr id="6" name="Slide Number Placeholder 5"/>
          <p:cNvSpPr>
            <a:spLocks noGrp="1"/>
          </p:cNvSpPr>
          <p:nvPr>
            <p:ph type="sldNum" sz="quarter" idx="12"/>
          </p:nvPr>
        </p:nvSpPr>
        <p:spPr>
          <a:xfrm>
            <a:off x="8146840" y="381003"/>
            <a:ext cx="482811" cy="365125"/>
          </a:xfrm>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title"/>
          </p:nvPr>
        </p:nvSpPr>
        <p:spPr>
          <a:xfrm>
            <a:off x="768372" y="1124704"/>
            <a:ext cx="7609640"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68351" y="3648318"/>
            <a:ext cx="7608491"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860839" y="378886"/>
            <a:ext cx="2183130" cy="365125"/>
          </a:xfrm>
        </p:spPr>
        <p:txBody>
          <a:bodyPr/>
          <a:lstStyle>
            <a:lvl1pPr algn="r">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6" name="Footer Placeholder 5"/>
          <p:cNvSpPr>
            <a:spLocks noGrp="1"/>
          </p:cNvSpPr>
          <p:nvPr>
            <p:ph type="ftr" sz="quarter" idx="11"/>
          </p:nvPr>
        </p:nvSpPr>
        <p:spPr>
          <a:xfrm>
            <a:off x="514351" y="378886"/>
            <a:ext cx="5243619"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146840" y="381003"/>
            <a:ext cx="482811"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0049083"/>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2" y="762002"/>
            <a:ext cx="645794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2202080"/>
            <a:ext cx="2592324"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4349" y="2904565"/>
            <a:ext cx="2592324"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276600" y="2201333"/>
            <a:ext cx="2592324"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275144" y="2904067"/>
            <a:ext cx="2592324"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6038850" y="2192866"/>
            <a:ext cx="2592324"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6038851" y="2904565"/>
            <a:ext cx="2592324"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8345659"/>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45794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4" y="4191003"/>
            <a:ext cx="2588687"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6464" y="2362200"/>
            <a:ext cx="258868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16464" y="4873767"/>
            <a:ext cx="2588687"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80699" y="4191003"/>
            <a:ext cx="2586701"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80697" y="2362200"/>
            <a:ext cx="258670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280700" y="4873766"/>
            <a:ext cx="2586701"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6037299" y="4191003"/>
            <a:ext cx="259235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37392" y="2362200"/>
            <a:ext cx="258590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6037299" y="4873764"/>
            <a:ext cx="2589334"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2459162"/>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2194562"/>
            <a:ext cx="81153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17260"/>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Vertical Title 1"/>
          <p:cNvSpPr>
            <a:spLocks noGrp="1"/>
          </p:cNvSpPr>
          <p:nvPr>
            <p:ph type="title" orient="vert"/>
          </p:nvPr>
        </p:nvSpPr>
        <p:spPr>
          <a:xfrm>
            <a:off x="7086600" y="745069"/>
            <a:ext cx="154305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1" y="745070"/>
            <a:ext cx="615315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379944"/>
            <a:ext cx="2183130" cy="365125"/>
          </a:xfrm>
        </p:spPr>
        <p:txBody>
          <a:bodyPr/>
          <a:lstStyle>
            <a:lvl1pPr algn="r">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11"/>
          </p:nvPr>
        </p:nvSpPr>
        <p:spPr>
          <a:xfrm>
            <a:off x="514351" y="381003"/>
            <a:ext cx="5243619" cy="365125"/>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146840" y="381003"/>
            <a:ext cx="482811" cy="365125"/>
          </a:xfrm>
        </p:spPr>
        <p:txBody>
          <a:body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032116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2606860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13813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3479418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18852722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351794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2194562"/>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194562"/>
            <a:ext cx="40005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21575361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35439061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ACA7813C-6594-4A4C-872B-DD13B822841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3134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9" name="Slide Number Placeholder 8"/>
          <p:cNvSpPr>
            <a:spLocks noGrp="1"/>
          </p:cNvSpPr>
          <p:nvPr>
            <p:ph type="sldNum" sz="quarter" idx="11"/>
          </p:nvPr>
        </p:nvSpPr>
        <p:spPr/>
        <p:txBody>
          <a:bodyPr/>
          <a:lstStyle/>
          <a:p>
            <a:fld id="{ACA7813C-6594-4A4C-872B-DD13B822841C}"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32984890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14322734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A3BF5-5562-4858-9DEC-7BB84B39EC5E}" type="datetimeFigureOut">
              <a:rPr lang="en-US" smtClean="0">
                <a:solidFill>
                  <a:srgbClr val="DFDCB7"/>
                </a:solidFill>
              </a:rPr>
              <a:pPr/>
              <a:t>10/6/2021</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ACA7813C-6594-4A4C-872B-DD13B822841C}" type="slidenum">
              <a:rPr lang="en-US" smtClean="0"/>
              <a:pPr/>
              <a:t>‹#›</a:t>
            </a:fld>
            <a:endParaRPr lang="en-US"/>
          </a:p>
        </p:txBody>
      </p:sp>
    </p:spTree>
    <p:extLst>
      <p:ext uri="{BB962C8B-B14F-4D97-AF65-F5344CB8AC3E}">
        <p14:creationId xmlns:p14="http://schemas.microsoft.com/office/powerpoint/2010/main" val="14496466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7750" y="845500"/>
            <a:ext cx="6996600" cy="954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0" name="Shape 200"/>
          <p:cNvSpPr txBox="1">
            <a:spLocks noGrp="1"/>
          </p:cNvSpPr>
          <p:nvPr>
            <p:ph type="body" idx="1"/>
          </p:nvPr>
        </p:nvSpPr>
        <p:spPr>
          <a:xfrm>
            <a:off x="1131501" y="2070600"/>
            <a:ext cx="3339899" cy="35543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1" name="Shape 201"/>
          <p:cNvSpPr txBox="1">
            <a:spLocks noGrp="1"/>
          </p:cNvSpPr>
          <p:nvPr>
            <p:ph type="body" idx="2"/>
          </p:nvPr>
        </p:nvSpPr>
        <p:spPr>
          <a:xfrm>
            <a:off x="4672563" y="2070600"/>
            <a:ext cx="3339899" cy="35543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p:nvPr/>
        </p:nvSpPr>
        <p:spPr>
          <a:xfrm>
            <a:off x="-28575" y="5929034"/>
            <a:ext cx="9191625" cy="949969"/>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3" name="Shape 203"/>
          <p:cNvSpPr/>
          <p:nvPr/>
        </p:nvSpPr>
        <p:spPr>
          <a:xfrm>
            <a:off x="-28575" y="6104148"/>
            <a:ext cx="9191625" cy="779251"/>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4" name="Shape 204"/>
          <p:cNvSpPr/>
          <p:nvPr/>
        </p:nvSpPr>
        <p:spPr>
          <a:xfrm rot="8100000">
            <a:off x="1847980" y="5670624"/>
            <a:ext cx="122612" cy="163483"/>
          </a:xfrm>
          <a:prstGeom prst="teardrop">
            <a:avLst>
              <a:gd name="adj" fmla="val 100000"/>
            </a:avLst>
          </a:prstGeom>
          <a:solidFill>
            <a:srgbClr val="AFF000"/>
          </a:solidFill>
          <a:ln>
            <a:noFill/>
          </a:ln>
        </p:spPr>
        <p:txBody>
          <a:bodyPr lIns="91425" tIns="91425" rIns="91425" bIns="91425" anchor="ctr" anchorCtr="0">
            <a:noAutofit/>
          </a:bodyPr>
          <a:lstStyle/>
          <a:p>
            <a:endParaRPr>
              <a:solidFill>
                <a:srgbClr val="2F2B20"/>
              </a:solidFill>
            </a:endParaRPr>
          </a:p>
        </p:txBody>
      </p:sp>
      <p:sp>
        <p:nvSpPr>
          <p:cNvPr id="205" name="Shape 205"/>
          <p:cNvSpPr/>
          <p:nvPr/>
        </p:nvSpPr>
        <p:spPr>
          <a:xfrm rot="8100000">
            <a:off x="6038980" y="6049091"/>
            <a:ext cx="122612" cy="163483"/>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206" name="Shape 206"/>
          <p:cNvSpPr/>
          <p:nvPr/>
        </p:nvSpPr>
        <p:spPr>
          <a:xfrm rot="8100000">
            <a:off x="7181980" y="6093557"/>
            <a:ext cx="122612" cy="163483"/>
          </a:xfrm>
          <a:prstGeom prst="teardrop">
            <a:avLst>
              <a:gd name="adj" fmla="val 100000"/>
            </a:avLst>
          </a:prstGeom>
          <a:solidFill>
            <a:srgbClr val="00CEF6"/>
          </a:solidFill>
          <a:ln>
            <a:noFill/>
          </a:ln>
        </p:spPr>
        <p:txBody>
          <a:bodyPr lIns="91425" tIns="91425" rIns="91425" bIns="91425" anchor="ctr" anchorCtr="0">
            <a:noAutofit/>
          </a:bodyPr>
          <a:lstStyle/>
          <a:p>
            <a:endParaRPr>
              <a:solidFill>
                <a:srgbClr val="2F2B20"/>
              </a:solidFill>
            </a:endParaRPr>
          </a:p>
        </p:txBody>
      </p:sp>
      <p:grpSp>
        <p:nvGrpSpPr>
          <p:cNvPr id="207" name="Shape 207"/>
          <p:cNvGrpSpPr/>
          <p:nvPr/>
        </p:nvGrpSpPr>
        <p:grpSpPr>
          <a:xfrm>
            <a:off x="-9525" y="5949967"/>
            <a:ext cx="9167825" cy="793733"/>
            <a:chOff x="-9525" y="4462475"/>
            <a:chExt cx="9167825" cy="595300"/>
          </a:xfrm>
        </p:grpSpPr>
        <p:sp>
          <p:nvSpPr>
            <p:cNvPr id="208" name="Shape 20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09" name="Shape 20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1" name="Shape 211"/>
          <p:cNvGrpSpPr/>
          <p:nvPr/>
        </p:nvGrpSpPr>
        <p:grpSpPr>
          <a:xfrm>
            <a:off x="-42837" y="5924650"/>
            <a:ext cx="9229574" cy="857049"/>
            <a:chOff x="-42837" y="4443487"/>
            <a:chExt cx="9229574" cy="642787"/>
          </a:xfrm>
        </p:grpSpPr>
        <p:sp>
          <p:nvSpPr>
            <p:cNvPr id="212" name="Shape 21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3" name="Shape 21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4" name="Shape 21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5" name="Shape 21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6" name="Shape 21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7" name="Shape 21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8" name="Shape 21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19" name="Shape 21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0" name="Shape 22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1" name="Shape 22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2" name="Shape 22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3" name="Shape 22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4" name="Shape 22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5" name="Shape 22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6" name="Shape 22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7" name="Shape 22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8" name="Shape 22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29" name="Shape 22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0" name="Shape 23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1" name="Shape 23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2" name="Shape 23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3" name="Shape 23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4" name="Shape 23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5" name="Shape 23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236" name="Shape 23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grpSp>
      <p:sp>
        <p:nvSpPr>
          <p:cNvPr id="237" name="Shape 237"/>
          <p:cNvSpPr/>
          <p:nvPr/>
        </p:nvSpPr>
        <p:spPr>
          <a:xfrm>
            <a:off x="2990701" y="6114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238" name="Shape 238"/>
          <p:cNvSpPr/>
          <p:nvPr/>
        </p:nvSpPr>
        <p:spPr>
          <a:xfrm>
            <a:off x="1085701" y="6495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239" name="Shape 239"/>
          <p:cNvSpPr/>
          <p:nvPr/>
        </p:nvSpPr>
        <p:spPr>
          <a:xfrm>
            <a:off x="4895701" y="6021375"/>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240" name="Shape 240"/>
          <p:cNvSpPr/>
          <p:nvPr/>
        </p:nvSpPr>
        <p:spPr>
          <a:xfrm rot="8100000">
            <a:off x="8699949" y="5772224"/>
            <a:ext cx="122612" cy="163483"/>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Tree>
    <p:extLst>
      <p:ext uri="{BB962C8B-B14F-4D97-AF65-F5344CB8AC3E}">
        <p14:creationId xmlns:p14="http://schemas.microsoft.com/office/powerpoint/2010/main" val="3552647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Subtitle">
    <p:spTree>
      <p:nvGrpSpPr>
        <p:cNvPr id="1" name="Shape 72"/>
        <p:cNvGrpSpPr/>
        <p:nvPr/>
      </p:nvGrpSpPr>
      <p:grpSpPr>
        <a:xfrm>
          <a:off x="0" y="0"/>
          <a:ext cx="0" cy="0"/>
          <a:chOff x="0" y="0"/>
          <a:chExt cx="0" cy="0"/>
        </a:xfrm>
      </p:grpSpPr>
      <p:sp>
        <p:nvSpPr>
          <p:cNvPr id="73" name="Shape 73"/>
          <p:cNvSpPr/>
          <p:nvPr/>
        </p:nvSpPr>
        <p:spPr>
          <a:xfrm>
            <a:off x="-26775" y="2677834"/>
            <a:ext cx="9210650" cy="4230167"/>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4" name="Shape 74"/>
          <p:cNvSpPr/>
          <p:nvPr/>
        </p:nvSpPr>
        <p:spPr>
          <a:xfrm>
            <a:off x="-26775" y="2852933"/>
            <a:ext cx="9210650" cy="4055067"/>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5" name="Shape 75"/>
          <p:cNvSpPr/>
          <p:nvPr/>
        </p:nvSpPr>
        <p:spPr>
          <a:xfrm rot="8100000">
            <a:off x="1847980" y="2419424"/>
            <a:ext cx="122612" cy="163483"/>
          </a:xfrm>
          <a:prstGeom prst="teardrop">
            <a:avLst>
              <a:gd name="adj" fmla="val 100000"/>
            </a:avLst>
          </a:prstGeom>
          <a:solidFill>
            <a:srgbClr val="AFF000"/>
          </a:solidFill>
          <a:ln>
            <a:noFill/>
          </a:ln>
        </p:spPr>
        <p:txBody>
          <a:bodyPr lIns="91425" tIns="91425" rIns="91425" bIns="91425" anchor="ctr" anchorCtr="0">
            <a:noAutofit/>
          </a:bodyPr>
          <a:lstStyle/>
          <a:p>
            <a:endParaRPr>
              <a:solidFill>
                <a:srgbClr val="2F2B20"/>
              </a:solidFill>
            </a:endParaRPr>
          </a:p>
        </p:txBody>
      </p:sp>
      <p:sp>
        <p:nvSpPr>
          <p:cNvPr id="76" name="Shape 76"/>
          <p:cNvSpPr/>
          <p:nvPr/>
        </p:nvSpPr>
        <p:spPr>
          <a:xfrm rot="8100000">
            <a:off x="6038980" y="2797891"/>
            <a:ext cx="122612" cy="163483"/>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77" name="Shape 77"/>
          <p:cNvSpPr/>
          <p:nvPr/>
        </p:nvSpPr>
        <p:spPr>
          <a:xfrm rot="8100000">
            <a:off x="7181980" y="2842357"/>
            <a:ext cx="122612" cy="163483"/>
          </a:xfrm>
          <a:prstGeom prst="teardrop">
            <a:avLst>
              <a:gd name="adj" fmla="val 100000"/>
            </a:avLst>
          </a:prstGeom>
          <a:solidFill>
            <a:srgbClr val="00CEF6"/>
          </a:solidFill>
          <a:ln>
            <a:noFill/>
          </a:ln>
        </p:spPr>
        <p:txBody>
          <a:bodyPr lIns="91425" tIns="91425" rIns="91425" bIns="91425" anchor="ctr" anchorCtr="0">
            <a:noAutofit/>
          </a:bodyPr>
          <a:lstStyle/>
          <a:p>
            <a:endParaRPr>
              <a:solidFill>
                <a:srgbClr val="2F2B20"/>
              </a:solidFill>
            </a:endParaRPr>
          </a:p>
        </p:txBody>
      </p:sp>
      <p:grpSp>
        <p:nvGrpSpPr>
          <p:cNvPr id="78" name="Shape 78"/>
          <p:cNvGrpSpPr/>
          <p:nvPr/>
        </p:nvGrpSpPr>
        <p:grpSpPr>
          <a:xfrm>
            <a:off x="-9525" y="2698767"/>
            <a:ext cx="9167825" cy="793733"/>
            <a:chOff x="-9525" y="4462475"/>
            <a:chExt cx="9167825" cy="595300"/>
          </a:xfrm>
        </p:grpSpPr>
        <p:sp>
          <p:nvSpPr>
            <p:cNvPr id="79" name="Shape 7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0" name="Shape 8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2" name="Shape 82"/>
          <p:cNvGrpSpPr/>
          <p:nvPr/>
        </p:nvGrpSpPr>
        <p:grpSpPr>
          <a:xfrm>
            <a:off x="-42837" y="2673450"/>
            <a:ext cx="9229574" cy="857049"/>
            <a:chOff x="-42837" y="4443487"/>
            <a:chExt cx="9229574" cy="642787"/>
          </a:xfrm>
        </p:grpSpPr>
        <p:sp>
          <p:nvSpPr>
            <p:cNvPr id="83" name="Shape 8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4" name="Shape 8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5" name="Shape 8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6" name="Shape 8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7" name="Shape 8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8" name="Shape 8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89" name="Shape 8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0" name="Shape 9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1" name="Shape 9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2" name="Shape 9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3" name="Shape 9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4" name="Shape 9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5" name="Shape 9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6" name="Shape 9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7" name="Shape 9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8" name="Shape 9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99" name="Shape 9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0" name="Shape 10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1" name="Shape 10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2" name="Shape 10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3" name="Shape 10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4" name="Shape 10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5" name="Shape 10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6" name="Shape 10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07" name="Shape 10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grpSp>
      <p:sp>
        <p:nvSpPr>
          <p:cNvPr id="108" name="Shape 108"/>
          <p:cNvSpPr/>
          <p:nvPr/>
        </p:nvSpPr>
        <p:spPr>
          <a:xfrm>
            <a:off x="2990701" y="28637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09" name="Shape 109"/>
          <p:cNvSpPr/>
          <p:nvPr/>
        </p:nvSpPr>
        <p:spPr>
          <a:xfrm>
            <a:off x="1085701" y="32447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10" name="Shape 110"/>
          <p:cNvSpPr/>
          <p:nvPr/>
        </p:nvSpPr>
        <p:spPr>
          <a:xfrm>
            <a:off x="4895701" y="2770175"/>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11" name="Shape 111"/>
          <p:cNvSpPr/>
          <p:nvPr/>
        </p:nvSpPr>
        <p:spPr>
          <a:xfrm rot="8100000">
            <a:off x="8699949" y="2521024"/>
            <a:ext cx="122612" cy="163483"/>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12" name="Shape 112"/>
          <p:cNvSpPr txBox="1">
            <a:spLocks noGrp="1"/>
          </p:cNvSpPr>
          <p:nvPr>
            <p:ph type="ctrTitle"/>
          </p:nvPr>
        </p:nvSpPr>
        <p:spPr>
          <a:xfrm>
            <a:off x="2309351" y="4041534"/>
            <a:ext cx="5214599" cy="1546399"/>
          </a:xfrm>
          <a:prstGeom prst="rect">
            <a:avLst/>
          </a:prstGeom>
        </p:spPr>
        <p:txBody>
          <a:bodyPr lIns="91425" tIns="91425" rIns="91425" bIns="91425" anchor="b" anchorCtr="0"/>
          <a:lstStyle>
            <a:lvl1pPr algn="r" rtl="0">
              <a:spcBef>
                <a:spcPts val="0"/>
              </a:spcBef>
              <a:buClr>
                <a:srgbClr val="FFFFFF"/>
              </a:buClr>
              <a:buSzPct val="100000"/>
              <a:defRPr sz="3600">
                <a:solidFill>
                  <a:srgbClr val="FFFFFF"/>
                </a:solidFill>
              </a:defRPr>
            </a:lvl1pPr>
            <a:lvl2pPr algn="r" rtl="0">
              <a:spcBef>
                <a:spcPts val="0"/>
              </a:spcBef>
              <a:buClr>
                <a:srgbClr val="FFFFFF"/>
              </a:buClr>
              <a:buSzPct val="100000"/>
              <a:defRPr sz="3600">
                <a:solidFill>
                  <a:srgbClr val="FFFFFF"/>
                </a:solidFill>
              </a:defRPr>
            </a:lvl2pPr>
            <a:lvl3pPr algn="r" rtl="0">
              <a:spcBef>
                <a:spcPts val="0"/>
              </a:spcBef>
              <a:buClr>
                <a:srgbClr val="FFFFFF"/>
              </a:buClr>
              <a:buSzPct val="100000"/>
              <a:defRPr sz="3600">
                <a:solidFill>
                  <a:srgbClr val="FFFFFF"/>
                </a:solidFill>
              </a:defRPr>
            </a:lvl3pPr>
            <a:lvl4pPr algn="r" rtl="0">
              <a:spcBef>
                <a:spcPts val="0"/>
              </a:spcBef>
              <a:buClr>
                <a:srgbClr val="FFFFFF"/>
              </a:buClr>
              <a:buSzPct val="100000"/>
              <a:defRPr sz="3600">
                <a:solidFill>
                  <a:srgbClr val="FFFFFF"/>
                </a:solidFill>
              </a:defRPr>
            </a:lvl4pPr>
            <a:lvl5pPr algn="r" rtl="0">
              <a:spcBef>
                <a:spcPts val="0"/>
              </a:spcBef>
              <a:buClr>
                <a:srgbClr val="FFFFFF"/>
              </a:buClr>
              <a:buSzPct val="100000"/>
              <a:defRPr sz="3600">
                <a:solidFill>
                  <a:srgbClr val="FFFFFF"/>
                </a:solidFill>
              </a:defRPr>
            </a:lvl5pPr>
            <a:lvl6pPr algn="r" rtl="0">
              <a:spcBef>
                <a:spcPts val="0"/>
              </a:spcBef>
              <a:buClr>
                <a:srgbClr val="FFFFFF"/>
              </a:buClr>
              <a:buSzPct val="100000"/>
              <a:defRPr sz="3600">
                <a:solidFill>
                  <a:srgbClr val="FFFFFF"/>
                </a:solidFill>
              </a:defRPr>
            </a:lvl6pPr>
            <a:lvl7pPr algn="r" rtl="0">
              <a:spcBef>
                <a:spcPts val="0"/>
              </a:spcBef>
              <a:buClr>
                <a:srgbClr val="FFFFFF"/>
              </a:buClr>
              <a:buSzPct val="100000"/>
              <a:defRPr sz="3600">
                <a:solidFill>
                  <a:srgbClr val="FFFFFF"/>
                </a:solidFill>
              </a:defRPr>
            </a:lvl7pPr>
            <a:lvl8pPr algn="r" rtl="0">
              <a:spcBef>
                <a:spcPts val="0"/>
              </a:spcBef>
              <a:buClr>
                <a:srgbClr val="FFFFFF"/>
              </a:buClr>
              <a:buSzPct val="100000"/>
              <a:defRPr sz="3600">
                <a:solidFill>
                  <a:srgbClr val="FFFFFF"/>
                </a:solidFill>
              </a:defRPr>
            </a:lvl8pPr>
            <a:lvl9pPr algn="r" rtl="0">
              <a:spcBef>
                <a:spcPts val="0"/>
              </a:spcBef>
              <a:buClr>
                <a:srgbClr val="FFFFFF"/>
              </a:buClr>
              <a:buSzPct val="100000"/>
              <a:defRPr sz="3600">
                <a:solidFill>
                  <a:srgbClr val="FFFFFF"/>
                </a:solidFill>
              </a:defRPr>
            </a:lvl9pPr>
          </a:lstStyle>
          <a:p>
            <a:endParaRPr/>
          </a:p>
        </p:txBody>
      </p:sp>
      <p:sp>
        <p:nvSpPr>
          <p:cNvPr id="113" name="Shape 113"/>
          <p:cNvSpPr txBox="1">
            <a:spLocks noGrp="1"/>
          </p:cNvSpPr>
          <p:nvPr>
            <p:ph type="subTitle" idx="1"/>
          </p:nvPr>
        </p:nvSpPr>
        <p:spPr>
          <a:xfrm>
            <a:off x="2309441" y="5412334"/>
            <a:ext cx="5214599" cy="1046399"/>
          </a:xfrm>
          <a:prstGeom prst="rect">
            <a:avLst/>
          </a:prstGeom>
        </p:spPr>
        <p:txBody>
          <a:bodyPr lIns="91425" tIns="91425" rIns="91425" bIns="91425" anchor="t" anchorCtr="0"/>
          <a:lstStyle>
            <a:lvl1pPr algn="r" rtl="0">
              <a:spcBef>
                <a:spcPts val="0"/>
              </a:spcBef>
              <a:buClr>
                <a:srgbClr val="FFFFFF"/>
              </a:buClr>
              <a:buNone/>
              <a:defRPr>
                <a:solidFill>
                  <a:srgbClr val="FFFFFF"/>
                </a:solidFill>
              </a:defRPr>
            </a:lvl1pPr>
            <a:lvl2pPr algn="r" rtl="0">
              <a:spcBef>
                <a:spcPts val="0"/>
              </a:spcBef>
              <a:buClr>
                <a:srgbClr val="FFFFFF"/>
              </a:buClr>
              <a:buSzPct val="100000"/>
              <a:buNone/>
              <a:defRPr sz="3000">
                <a:solidFill>
                  <a:srgbClr val="FFFFFF"/>
                </a:solidFill>
              </a:defRPr>
            </a:lvl2pPr>
            <a:lvl3pPr algn="r" rtl="0">
              <a:spcBef>
                <a:spcPts val="0"/>
              </a:spcBef>
              <a:buClr>
                <a:srgbClr val="FFFFFF"/>
              </a:buClr>
              <a:buSzPct val="100000"/>
              <a:buNone/>
              <a:defRPr sz="3000">
                <a:solidFill>
                  <a:srgbClr val="FFFFFF"/>
                </a:solidFill>
              </a:defRPr>
            </a:lvl3pPr>
            <a:lvl4pPr algn="r" rtl="0">
              <a:spcBef>
                <a:spcPts val="0"/>
              </a:spcBef>
              <a:buClr>
                <a:srgbClr val="FFFFFF"/>
              </a:buClr>
              <a:buSzPct val="100000"/>
              <a:buNone/>
              <a:defRPr sz="3000">
                <a:solidFill>
                  <a:srgbClr val="FFFFFF"/>
                </a:solidFill>
              </a:defRPr>
            </a:lvl4pPr>
            <a:lvl5pPr algn="r" rtl="0">
              <a:spcBef>
                <a:spcPts val="0"/>
              </a:spcBef>
              <a:buClr>
                <a:srgbClr val="FFFFFF"/>
              </a:buClr>
              <a:buSzPct val="100000"/>
              <a:buNone/>
              <a:defRPr sz="3000">
                <a:solidFill>
                  <a:srgbClr val="FFFFFF"/>
                </a:solidFill>
              </a:defRPr>
            </a:lvl5pPr>
            <a:lvl6pPr algn="r" rtl="0">
              <a:spcBef>
                <a:spcPts val="0"/>
              </a:spcBef>
              <a:buClr>
                <a:srgbClr val="FFFFFF"/>
              </a:buClr>
              <a:buSzPct val="100000"/>
              <a:buNone/>
              <a:defRPr sz="3000">
                <a:solidFill>
                  <a:srgbClr val="FFFFFF"/>
                </a:solidFill>
              </a:defRPr>
            </a:lvl6pPr>
            <a:lvl7pPr algn="r" rtl="0">
              <a:spcBef>
                <a:spcPts val="0"/>
              </a:spcBef>
              <a:buClr>
                <a:srgbClr val="FFFFFF"/>
              </a:buClr>
              <a:buSzPct val="100000"/>
              <a:buNone/>
              <a:defRPr sz="3000">
                <a:solidFill>
                  <a:srgbClr val="FFFFFF"/>
                </a:solidFill>
              </a:defRPr>
            </a:lvl7pPr>
            <a:lvl8pPr algn="r" rtl="0">
              <a:spcBef>
                <a:spcPts val="0"/>
              </a:spcBef>
              <a:buClr>
                <a:srgbClr val="FFFFFF"/>
              </a:buClr>
              <a:buSzPct val="100000"/>
              <a:buNone/>
              <a:defRPr sz="3000">
                <a:solidFill>
                  <a:srgbClr val="FFFFFF"/>
                </a:solidFill>
              </a:defRPr>
            </a:lvl8pPr>
            <a:lvl9pPr algn="r" rtl="0">
              <a:spcBef>
                <a:spcPts val="0"/>
              </a:spcBef>
              <a:buClr>
                <a:srgbClr val="FFFFFF"/>
              </a:buClr>
              <a:buSzPct val="100000"/>
              <a:buNone/>
              <a:defRPr sz="3000">
                <a:solidFill>
                  <a:srgbClr val="FFFFFF"/>
                </a:solidFill>
              </a:defRPr>
            </a:lvl9pPr>
          </a:lstStyle>
          <a:p>
            <a:endParaRPr/>
          </a:p>
        </p:txBody>
      </p:sp>
    </p:spTree>
    <p:extLst>
      <p:ext uri="{BB962C8B-B14F-4D97-AF65-F5344CB8AC3E}">
        <p14:creationId xmlns:p14="http://schemas.microsoft.com/office/powerpoint/2010/main" val="22090214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Quote">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1519976" y="2882401"/>
            <a:ext cx="6104099" cy="1093199"/>
          </a:xfrm>
          <a:prstGeom prst="rect">
            <a:avLst/>
          </a:prstGeom>
        </p:spPr>
        <p:txBody>
          <a:bodyPr lIns="91425" tIns="91425" rIns="91425" bIns="91425" anchor="ctr" anchorCtr="0"/>
          <a:lstStyle>
            <a:lvl1pPr algn="ctr" rtl="0">
              <a:spcBef>
                <a:spcPts val="0"/>
              </a:spcBef>
              <a:buSzPct val="100000"/>
              <a:defRPr sz="3000" i="1"/>
            </a:lvl1pPr>
            <a:lvl2pPr algn="ctr" rtl="0">
              <a:spcBef>
                <a:spcPts val="0"/>
              </a:spcBef>
              <a:buSzPct val="100000"/>
              <a:defRPr sz="3000" i="1"/>
            </a:lvl2pPr>
            <a:lvl3pPr algn="ctr" rtl="0">
              <a:spcBef>
                <a:spcPts val="0"/>
              </a:spcBef>
              <a:buSzPct val="100000"/>
              <a:defRPr sz="3000" i="1"/>
            </a:lvl3pPr>
            <a:lvl4pPr algn="ctr" rtl="0">
              <a:spcBef>
                <a:spcPts val="0"/>
              </a:spcBef>
              <a:buSzPct val="100000"/>
              <a:defRPr sz="3000" i="1"/>
            </a:lvl4pPr>
            <a:lvl5pPr algn="ctr" rtl="0">
              <a:spcBef>
                <a:spcPts val="0"/>
              </a:spcBef>
              <a:buSzPct val="100000"/>
              <a:defRPr sz="3000" i="1"/>
            </a:lvl5pPr>
            <a:lvl6pPr algn="ctr" rtl="0">
              <a:spcBef>
                <a:spcPts val="0"/>
              </a:spcBef>
              <a:buSzPct val="100000"/>
              <a:defRPr sz="3000" i="1"/>
            </a:lvl6pPr>
            <a:lvl7pPr algn="ctr" rtl="0">
              <a:spcBef>
                <a:spcPts val="0"/>
              </a:spcBef>
              <a:buSzPct val="100000"/>
              <a:defRPr sz="3000" i="1"/>
            </a:lvl7pPr>
            <a:lvl8pPr algn="ctr" rtl="0">
              <a:spcBef>
                <a:spcPts val="0"/>
              </a:spcBef>
              <a:buSzPct val="100000"/>
              <a:defRPr sz="3000" i="1"/>
            </a:lvl8pPr>
            <a:lvl9pPr algn="ctr">
              <a:spcBef>
                <a:spcPts val="0"/>
              </a:spcBef>
              <a:buSzPct val="100000"/>
              <a:defRPr sz="3000" i="1"/>
            </a:lvl9pPr>
          </a:lstStyle>
          <a:p>
            <a:endParaRPr/>
          </a:p>
        </p:txBody>
      </p:sp>
      <p:sp>
        <p:nvSpPr>
          <p:cNvPr id="116" name="Shape 116"/>
          <p:cNvSpPr txBox="1"/>
          <p:nvPr/>
        </p:nvSpPr>
        <p:spPr>
          <a:xfrm>
            <a:off x="3593400" y="737025"/>
            <a:ext cx="1957200" cy="871599"/>
          </a:xfrm>
          <a:prstGeom prst="rect">
            <a:avLst/>
          </a:prstGeom>
          <a:noFill/>
          <a:ln>
            <a:noFill/>
          </a:ln>
        </p:spPr>
        <p:txBody>
          <a:bodyPr lIns="91425" tIns="91425" rIns="91425" bIns="91425" anchor="t" anchorCtr="0">
            <a:noAutofit/>
          </a:bodyPr>
          <a:lstStyle/>
          <a:p>
            <a:pPr algn="ctr"/>
            <a:r>
              <a:rPr lang="en" sz="9600">
                <a:solidFill>
                  <a:srgbClr val="00CEF6"/>
                </a:solidFill>
              </a:rPr>
              <a:t>“</a:t>
            </a:r>
          </a:p>
        </p:txBody>
      </p:sp>
      <p:sp>
        <p:nvSpPr>
          <p:cNvPr id="117" name="Shape 117"/>
          <p:cNvSpPr/>
          <p:nvPr/>
        </p:nvSpPr>
        <p:spPr>
          <a:xfrm>
            <a:off x="-28575" y="5929034"/>
            <a:ext cx="9191625" cy="949969"/>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8" name="Shape 118"/>
          <p:cNvSpPr/>
          <p:nvPr/>
        </p:nvSpPr>
        <p:spPr>
          <a:xfrm>
            <a:off x="-28575" y="6104148"/>
            <a:ext cx="9191625" cy="779251"/>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19" name="Shape 119"/>
          <p:cNvSpPr/>
          <p:nvPr/>
        </p:nvSpPr>
        <p:spPr>
          <a:xfrm rot="8100000">
            <a:off x="1847980" y="5670624"/>
            <a:ext cx="122612" cy="163483"/>
          </a:xfrm>
          <a:prstGeom prst="teardrop">
            <a:avLst>
              <a:gd name="adj" fmla="val 100000"/>
            </a:avLst>
          </a:prstGeom>
          <a:solidFill>
            <a:srgbClr val="AFF000"/>
          </a:solidFill>
          <a:ln>
            <a:noFill/>
          </a:ln>
        </p:spPr>
        <p:txBody>
          <a:bodyPr lIns="91425" tIns="91425" rIns="91425" bIns="91425" anchor="ctr" anchorCtr="0">
            <a:noAutofit/>
          </a:bodyPr>
          <a:lstStyle/>
          <a:p>
            <a:endParaRPr>
              <a:solidFill>
                <a:srgbClr val="2F2B20"/>
              </a:solidFill>
            </a:endParaRPr>
          </a:p>
        </p:txBody>
      </p:sp>
      <p:sp>
        <p:nvSpPr>
          <p:cNvPr id="120" name="Shape 120"/>
          <p:cNvSpPr/>
          <p:nvPr/>
        </p:nvSpPr>
        <p:spPr>
          <a:xfrm rot="8100000">
            <a:off x="6038980" y="6049091"/>
            <a:ext cx="122612" cy="163483"/>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21" name="Shape 121"/>
          <p:cNvSpPr/>
          <p:nvPr/>
        </p:nvSpPr>
        <p:spPr>
          <a:xfrm rot="8100000">
            <a:off x="7181980" y="6093557"/>
            <a:ext cx="122612" cy="163483"/>
          </a:xfrm>
          <a:prstGeom prst="teardrop">
            <a:avLst>
              <a:gd name="adj" fmla="val 100000"/>
            </a:avLst>
          </a:prstGeom>
          <a:solidFill>
            <a:srgbClr val="00CEF6"/>
          </a:solidFill>
          <a:ln>
            <a:noFill/>
          </a:ln>
        </p:spPr>
        <p:txBody>
          <a:bodyPr lIns="91425" tIns="91425" rIns="91425" bIns="91425" anchor="ctr" anchorCtr="0">
            <a:noAutofit/>
          </a:bodyPr>
          <a:lstStyle/>
          <a:p>
            <a:endParaRPr>
              <a:solidFill>
                <a:srgbClr val="2F2B20"/>
              </a:solidFill>
            </a:endParaRPr>
          </a:p>
        </p:txBody>
      </p:sp>
      <p:grpSp>
        <p:nvGrpSpPr>
          <p:cNvPr id="122" name="Shape 122"/>
          <p:cNvGrpSpPr/>
          <p:nvPr/>
        </p:nvGrpSpPr>
        <p:grpSpPr>
          <a:xfrm>
            <a:off x="-9525" y="5949967"/>
            <a:ext cx="9167825" cy="793733"/>
            <a:chOff x="-9525" y="4462475"/>
            <a:chExt cx="9167825" cy="595300"/>
          </a:xfrm>
        </p:grpSpPr>
        <p:sp>
          <p:nvSpPr>
            <p:cNvPr id="123" name="Shape 12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4" name="Shape 12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6" name="Shape 126"/>
          <p:cNvGrpSpPr/>
          <p:nvPr/>
        </p:nvGrpSpPr>
        <p:grpSpPr>
          <a:xfrm>
            <a:off x="-42837" y="5924650"/>
            <a:ext cx="9229574" cy="857049"/>
            <a:chOff x="-42837" y="4443487"/>
            <a:chExt cx="9229574" cy="642787"/>
          </a:xfrm>
        </p:grpSpPr>
        <p:sp>
          <p:nvSpPr>
            <p:cNvPr id="127" name="Shape 12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28" name="Shape 12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29" name="Shape 12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0" name="Shape 13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1" name="Shape 13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2" name="Shape 13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3" name="Shape 13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4" name="Shape 13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5" name="Shape 13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6" name="Shape 13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7" name="Shape 13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8" name="Shape 13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39" name="Shape 13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0" name="Shape 14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1" name="Shape 14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2" name="Shape 14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3" name="Shape 14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4" name="Shape 14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5" name="Shape 14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6" name="Shape 14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7" name="Shape 14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8" name="Shape 14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49" name="Shape 14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50" name="Shape 15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51" name="Shape 15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grpSp>
      <p:sp>
        <p:nvSpPr>
          <p:cNvPr id="152" name="Shape 152"/>
          <p:cNvSpPr/>
          <p:nvPr/>
        </p:nvSpPr>
        <p:spPr>
          <a:xfrm>
            <a:off x="2990701" y="6114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53" name="Shape 153"/>
          <p:cNvSpPr/>
          <p:nvPr/>
        </p:nvSpPr>
        <p:spPr>
          <a:xfrm>
            <a:off x="1085701" y="6495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54" name="Shape 154"/>
          <p:cNvSpPr/>
          <p:nvPr/>
        </p:nvSpPr>
        <p:spPr>
          <a:xfrm>
            <a:off x="4895701" y="6021375"/>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55" name="Shape 155"/>
          <p:cNvSpPr/>
          <p:nvPr/>
        </p:nvSpPr>
        <p:spPr>
          <a:xfrm rot="8100000">
            <a:off x="8699949" y="5772224"/>
            <a:ext cx="122612" cy="163483"/>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Tree>
    <p:extLst>
      <p:ext uri="{BB962C8B-B14F-4D97-AF65-F5344CB8AC3E}">
        <p14:creationId xmlns:p14="http://schemas.microsoft.com/office/powerpoint/2010/main" val="1962376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845500"/>
            <a:ext cx="6996600" cy="954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2053567"/>
            <a:ext cx="6996600" cy="25627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5929034"/>
            <a:ext cx="9191625" cy="949969"/>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6104148"/>
            <a:ext cx="9191625" cy="779251"/>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5670624"/>
            <a:ext cx="122612" cy="163483"/>
          </a:xfrm>
          <a:prstGeom prst="teardrop">
            <a:avLst>
              <a:gd name="adj" fmla="val 100000"/>
            </a:avLst>
          </a:prstGeom>
          <a:solidFill>
            <a:srgbClr val="AFF000"/>
          </a:solidFill>
          <a:ln>
            <a:noFill/>
          </a:ln>
        </p:spPr>
        <p:txBody>
          <a:bodyPr lIns="91425" tIns="91425" rIns="91425" bIns="91425" anchor="ctr" anchorCtr="0">
            <a:noAutofit/>
          </a:bodyPr>
          <a:lstStyle/>
          <a:p>
            <a:endParaRPr>
              <a:solidFill>
                <a:srgbClr val="2F2B20"/>
              </a:solidFill>
            </a:endParaRPr>
          </a:p>
        </p:txBody>
      </p:sp>
      <p:sp>
        <p:nvSpPr>
          <p:cNvPr id="162" name="Shape 162"/>
          <p:cNvSpPr/>
          <p:nvPr/>
        </p:nvSpPr>
        <p:spPr>
          <a:xfrm rot="8100000">
            <a:off x="6038980" y="6049091"/>
            <a:ext cx="122612" cy="163483"/>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63" name="Shape 163"/>
          <p:cNvSpPr/>
          <p:nvPr/>
        </p:nvSpPr>
        <p:spPr>
          <a:xfrm rot="8100000">
            <a:off x="7181980" y="6093557"/>
            <a:ext cx="122612" cy="163483"/>
          </a:xfrm>
          <a:prstGeom prst="teardrop">
            <a:avLst>
              <a:gd name="adj" fmla="val 100000"/>
            </a:avLst>
          </a:prstGeom>
          <a:solidFill>
            <a:srgbClr val="00CEF6"/>
          </a:solidFill>
          <a:ln>
            <a:noFill/>
          </a:ln>
        </p:spPr>
        <p:txBody>
          <a:bodyPr lIns="91425" tIns="91425" rIns="91425" bIns="91425" anchor="ctr" anchorCtr="0">
            <a:noAutofit/>
          </a:bodyPr>
          <a:lstStyle/>
          <a:p>
            <a:endParaRPr>
              <a:solidFill>
                <a:srgbClr val="2F2B20"/>
              </a:solidFill>
            </a:endParaRPr>
          </a:p>
        </p:txBody>
      </p:sp>
      <p:grpSp>
        <p:nvGrpSpPr>
          <p:cNvPr id="164" name="Shape 164"/>
          <p:cNvGrpSpPr/>
          <p:nvPr/>
        </p:nvGrpSpPr>
        <p:grpSpPr>
          <a:xfrm>
            <a:off x="-9525" y="5949967"/>
            <a:ext cx="9167825" cy="793733"/>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5924650"/>
            <a:ext cx="9229574" cy="857049"/>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endParaRPr>
                <a:solidFill>
                  <a:srgbClr val="2F2B20"/>
                </a:solidFill>
              </a:endParaRPr>
            </a:p>
          </p:txBody>
        </p:sp>
      </p:grpSp>
      <p:sp>
        <p:nvSpPr>
          <p:cNvPr id="194" name="Shape 194"/>
          <p:cNvSpPr/>
          <p:nvPr/>
        </p:nvSpPr>
        <p:spPr>
          <a:xfrm>
            <a:off x="2990701" y="6114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95" name="Shape 195"/>
          <p:cNvSpPr/>
          <p:nvPr/>
        </p:nvSpPr>
        <p:spPr>
          <a:xfrm>
            <a:off x="1085701" y="6495934"/>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96" name="Shape 196"/>
          <p:cNvSpPr/>
          <p:nvPr/>
        </p:nvSpPr>
        <p:spPr>
          <a:xfrm>
            <a:off x="4895701" y="6021375"/>
            <a:ext cx="114599" cy="1527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
        <p:nvSpPr>
          <p:cNvPr id="197" name="Shape 197"/>
          <p:cNvSpPr/>
          <p:nvPr/>
        </p:nvSpPr>
        <p:spPr>
          <a:xfrm rot="8100000">
            <a:off x="8699949" y="5772224"/>
            <a:ext cx="122612" cy="163483"/>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endParaRPr>
              <a:solidFill>
                <a:srgbClr val="2F2B20"/>
              </a:solidFill>
            </a:endParaRPr>
          </a:p>
        </p:txBody>
      </p:sp>
    </p:spTree>
    <p:extLst>
      <p:ext uri="{BB962C8B-B14F-4D97-AF65-F5344CB8AC3E}">
        <p14:creationId xmlns:p14="http://schemas.microsoft.com/office/powerpoint/2010/main" val="294381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45795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8" y="2183802"/>
            <a:ext cx="3809993"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2" y="3132669"/>
            <a:ext cx="398383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2183802"/>
            <a:ext cx="382905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132669"/>
            <a:ext cx="40005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0F6BE9-BE48-4657-952A-B16F84D5263A}" type="datetimeFigureOut">
              <a:rPr lang="en-US" smtClean="0"/>
              <a:pPr/>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1950" y="773113"/>
            <a:ext cx="8401050" cy="674687"/>
          </a:xfrm>
        </p:spPr>
        <p:txBody>
          <a:bodyPr/>
          <a:lstStyle/>
          <a:p>
            <a:r>
              <a:rPr lang="en-US"/>
              <a:t>Click to edit Master title style</a:t>
            </a:r>
            <a:endParaRPr lang="id-ID"/>
          </a:p>
        </p:txBody>
      </p:sp>
      <p:sp>
        <p:nvSpPr>
          <p:cNvPr id="3" name="Text Placeholder 2"/>
          <p:cNvSpPr>
            <a:spLocks noGrp="1"/>
          </p:cNvSpPr>
          <p:nvPr>
            <p:ph type="body" sz="half" idx="1"/>
          </p:nvPr>
        </p:nvSpPr>
        <p:spPr>
          <a:xfrm>
            <a:off x="350838" y="1600200"/>
            <a:ext cx="4141787" cy="4754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5025" y="1600200"/>
            <a:ext cx="4143375" cy="4754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457200" y="6629400"/>
            <a:ext cx="2133600" cy="168275"/>
          </a:xfrm>
        </p:spPr>
        <p:txBody>
          <a:bodyPr/>
          <a:lstStyle>
            <a:lvl1pPr>
              <a:defRPr/>
            </a:lvl1pPr>
          </a:lstStyle>
          <a:p>
            <a:endParaRPr lang="en-US" altLang="id-ID">
              <a:solidFill>
                <a:srgbClr val="DFDCB7"/>
              </a:solidFill>
            </a:endParaRPr>
          </a:p>
        </p:txBody>
      </p:sp>
      <p:sp>
        <p:nvSpPr>
          <p:cNvPr id="6" name="Footer Placeholder 5"/>
          <p:cNvSpPr>
            <a:spLocks noGrp="1"/>
          </p:cNvSpPr>
          <p:nvPr>
            <p:ph type="ftr" sz="quarter" idx="11"/>
          </p:nvPr>
        </p:nvSpPr>
        <p:spPr>
          <a:xfrm>
            <a:off x="3124200" y="6629400"/>
            <a:ext cx="2895600" cy="168275"/>
          </a:xfrm>
        </p:spPr>
        <p:txBody>
          <a:bodyPr/>
          <a:lstStyle>
            <a:lvl1pPr>
              <a:defRPr/>
            </a:lvl1pPr>
          </a:lstStyle>
          <a:p>
            <a:endParaRPr lang="en-US" altLang="id-ID">
              <a:solidFill>
                <a:srgbClr val="DFDCB7"/>
              </a:solidFill>
            </a:endParaRPr>
          </a:p>
        </p:txBody>
      </p:sp>
      <p:sp>
        <p:nvSpPr>
          <p:cNvPr id="7" name="Slide Number Placeholder 6"/>
          <p:cNvSpPr>
            <a:spLocks noGrp="1"/>
          </p:cNvSpPr>
          <p:nvPr>
            <p:ph type="sldNum" sz="quarter" idx="12"/>
          </p:nvPr>
        </p:nvSpPr>
        <p:spPr>
          <a:xfrm>
            <a:off x="6553200" y="6629400"/>
            <a:ext cx="2133600" cy="168275"/>
          </a:xfrm>
        </p:spPr>
        <p:txBody>
          <a:bodyPr/>
          <a:lstStyle>
            <a:lvl1pPr>
              <a:defRPr/>
            </a:lvl1pPr>
          </a:lstStyle>
          <a:p>
            <a:fld id="{99C921C3-44F4-4CBD-84E0-72E0546DBB0A}" type="slidenum">
              <a:rPr lang="en-US" altLang="id-ID"/>
              <a:pPr/>
              <a:t>‹#›</a:t>
            </a:fld>
            <a:endParaRPr lang="en-US" altLang="id-ID"/>
          </a:p>
        </p:txBody>
      </p:sp>
    </p:spTree>
    <p:extLst>
      <p:ext uri="{BB962C8B-B14F-4D97-AF65-F5344CB8AC3E}">
        <p14:creationId xmlns:p14="http://schemas.microsoft.com/office/powerpoint/2010/main" val="29551805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22722" y="285750"/>
            <a:ext cx="7543800" cy="1450975"/>
          </a:xfrm>
        </p:spPr>
        <p:txBody>
          <a:bodyPr/>
          <a:lstStyle/>
          <a:p>
            <a:r>
              <a:rPr lang="en-US"/>
              <a:t>Click to edit Master title style</a:t>
            </a:r>
          </a:p>
        </p:txBody>
      </p:sp>
      <p:sp>
        <p:nvSpPr>
          <p:cNvPr id="3" name="Date Placeholder 2"/>
          <p:cNvSpPr>
            <a:spLocks noGrp="1"/>
          </p:cNvSpPr>
          <p:nvPr>
            <p:ph type="dt" sz="half" idx="10"/>
          </p:nvPr>
        </p:nvSpPr>
        <p:spPr>
          <a:xfrm>
            <a:off x="822723" y="6459539"/>
            <a:ext cx="1853803" cy="365125"/>
          </a:xfrm>
        </p:spPr>
        <p:txBody>
          <a:bodyPr/>
          <a:lstStyle>
            <a:lvl1pPr>
              <a:defRPr/>
            </a:lvl1pPr>
          </a:lstStyle>
          <a:p>
            <a:fld id="{422927DA-EDA5-45F2-9ABF-55473CD02BAE}" type="datetime1">
              <a:rPr lang="en-US" altLang="zh-CN">
                <a:solidFill>
                  <a:srgbClr val="DFDCB7"/>
                </a:solidFill>
              </a:rPr>
              <a:pPr/>
              <a:t>10/6/2021</a:t>
            </a:fld>
            <a:endParaRPr lang="en-US" altLang="zh-CN" sz="1800">
              <a:solidFill>
                <a:srgbClr val="2F2B20"/>
              </a:solidFill>
            </a:endParaRPr>
          </a:p>
        </p:txBody>
      </p:sp>
      <p:sp>
        <p:nvSpPr>
          <p:cNvPr id="4" name="Footer Placeholder 3"/>
          <p:cNvSpPr>
            <a:spLocks noGrp="1"/>
          </p:cNvSpPr>
          <p:nvPr>
            <p:ph type="ftr" sz="quarter" idx="11"/>
          </p:nvPr>
        </p:nvSpPr>
        <p:spPr>
          <a:xfrm>
            <a:off x="2764632" y="6459539"/>
            <a:ext cx="3617119" cy="365125"/>
          </a:xfrm>
        </p:spPr>
        <p:txBody>
          <a:bodyPr/>
          <a:lstStyle>
            <a:lvl1pPr>
              <a:defRPr/>
            </a:lvl1pPr>
          </a:lstStyle>
          <a:p>
            <a:endParaRPr lang="en-US">
              <a:solidFill>
                <a:srgbClr val="DFDCB7"/>
              </a:solidFill>
            </a:endParaRPr>
          </a:p>
        </p:txBody>
      </p:sp>
      <p:sp>
        <p:nvSpPr>
          <p:cNvPr id="5" name="Slide Number Placeholder 4"/>
          <p:cNvSpPr>
            <a:spLocks noGrp="1"/>
          </p:cNvSpPr>
          <p:nvPr>
            <p:ph type="sldNum" sz="quarter" idx="12"/>
          </p:nvPr>
        </p:nvSpPr>
        <p:spPr>
          <a:xfrm>
            <a:off x="7424738" y="6459539"/>
            <a:ext cx="984647" cy="365125"/>
          </a:xfrm>
        </p:spPr>
        <p:txBody>
          <a:bodyPr/>
          <a:lstStyle>
            <a:lvl1pPr>
              <a:defRPr/>
            </a:lvl1pPr>
          </a:lstStyle>
          <a:p>
            <a:fld id="{A049EF59-A409-4B2C-917E-22C6858A5F3E}" type="slidenum">
              <a:rPr lang="en-US" altLang="zh-CN"/>
              <a:pPr/>
              <a:t>‹#›</a:t>
            </a:fld>
            <a:endParaRPr lang="en-US" altLang="zh-CN">
              <a:solidFill>
                <a:srgbClr val="2F2B20"/>
              </a:solidFill>
            </a:endParaRPr>
          </a:p>
        </p:txBody>
      </p:sp>
    </p:spTree>
    <p:extLst>
      <p:ext uri="{BB962C8B-B14F-4D97-AF65-F5344CB8AC3E}">
        <p14:creationId xmlns:p14="http://schemas.microsoft.com/office/powerpoint/2010/main" val="2540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0F6BE9-BE48-4657-952A-B16F84D5263A}"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F6BE9-BE48-4657-952A-B16F84D5263A}" type="datetimeFigureOut">
              <a:rPr lang="en-US" smtClean="0"/>
              <a:pPr/>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746686" y="746762"/>
            <a:ext cx="4882964"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124202"/>
            <a:ext cx="30861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524000"/>
            <a:ext cx="51549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751244"/>
            <a:ext cx="273372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14350" y="3124202"/>
            <a:ext cx="515493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F6BE9-BE48-4657-952A-B16F84D5263A}"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96D5B-C28B-4E3D-AE21-F2380B760597}"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Placeholder 1"/>
          <p:cNvSpPr>
            <a:spLocks noGrp="1"/>
          </p:cNvSpPr>
          <p:nvPr>
            <p:ph type="title"/>
          </p:nvPr>
        </p:nvSpPr>
        <p:spPr>
          <a:xfrm>
            <a:off x="2171700" y="764373"/>
            <a:ext cx="645795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2194561"/>
            <a:ext cx="81153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6356351"/>
            <a:ext cx="218313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0F6BE9-BE48-4657-952A-B16F84D5263A}" type="datetimeFigureOut">
              <a:rPr lang="en-US" smtClean="0"/>
              <a:pPr/>
              <a:t>10/6/2021</a:t>
            </a:fld>
            <a:endParaRPr lang="en-US"/>
          </a:p>
        </p:txBody>
      </p:sp>
      <p:sp>
        <p:nvSpPr>
          <p:cNvPr id="5" name="Footer Placeholder 4"/>
          <p:cNvSpPr>
            <a:spLocks noGrp="1"/>
          </p:cNvSpPr>
          <p:nvPr>
            <p:ph type="ftr" sz="quarter" idx="3"/>
          </p:nvPr>
        </p:nvSpPr>
        <p:spPr>
          <a:xfrm>
            <a:off x="514350" y="6355846"/>
            <a:ext cx="58293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496D5B-C28B-4E3D-AE21-F2380B760597}" type="slidenum">
              <a:rPr lang="en-US" smtClean="0"/>
              <a:pPr/>
              <a:t>‹#›</a:t>
            </a:fld>
            <a:endParaRPr lang="en-US"/>
          </a:p>
        </p:txBody>
      </p:sp>
      <p:pic>
        <p:nvPicPr>
          <p:cNvPr id="9" name="Picture 8" descr="C3-HD-BTM.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0" y="6143644"/>
            <a:ext cx="9144000" cy="714356"/>
          </a:xfrm>
          <a:prstGeom prst="rect">
            <a:avLst/>
          </a:prstGeom>
        </p:spPr>
      </p:pic>
      <p:pic>
        <p:nvPicPr>
          <p:cNvPr id="10" name="Picture 4" descr="E:\Image\Logo\04.png"/>
          <p:cNvPicPr>
            <a:picLocks noChangeAspect="1" noChangeArrowheads="1"/>
          </p:cNvPicPr>
          <p:nvPr/>
        </p:nvPicPr>
        <p:blipFill>
          <a:blip r:embed="rId21" cstate="print"/>
          <a:srcRect/>
          <a:stretch>
            <a:fillRect/>
          </a:stretch>
        </p:blipFill>
        <p:spPr bwMode="auto">
          <a:xfrm>
            <a:off x="6357950" y="27474"/>
            <a:ext cx="1714511" cy="686882"/>
          </a:xfrm>
          <a:prstGeom prst="rect">
            <a:avLst/>
          </a:prstGeom>
          <a:noFill/>
        </p:spPr>
      </p:pic>
      <p:pic>
        <p:nvPicPr>
          <p:cNvPr id="11" name="Picture 3" descr="D:\FRI\Sekprodi\logoFRI_content.jpg"/>
          <p:cNvPicPr>
            <a:picLocks noChangeAspect="1" noChangeArrowheads="1"/>
          </p:cNvPicPr>
          <p:nvPr/>
        </p:nvPicPr>
        <p:blipFill>
          <a:blip r:embed="rId22" cstate="print"/>
          <a:srcRect l="9375" r="6249" b="6249"/>
          <a:stretch>
            <a:fillRect/>
          </a:stretch>
        </p:blipFill>
        <p:spPr bwMode="auto">
          <a:xfrm>
            <a:off x="8286744" y="0"/>
            <a:ext cx="857256" cy="714381"/>
          </a:xfrm>
          <a:prstGeom prst="rect">
            <a:avLst/>
          </a:prstGeom>
          <a:noFill/>
        </p:spPr>
      </p:pic>
      <p:sp>
        <p:nvSpPr>
          <p:cNvPr id="12" name="Rectangle 11"/>
          <p:cNvSpPr/>
          <p:nvPr/>
        </p:nvSpPr>
        <p:spPr>
          <a:xfrm>
            <a:off x="8169619" y="0"/>
            <a:ext cx="45719" cy="71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aseline="-2500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Placeholder 1"/>
          <p:cNvSpPr>
            <a:spLocks noGrp="1"/>
          </p:cNvSpPr>
          <p:nvPr>
            <p:ph type="title"/>
          </p:nvPr>
        </p:nvSpPr>
        <p:spPr>
          <a:xfrm>
            <a:off x="2171700" y="764373"/>
            <a:ext cx="645795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2194561"/>
            <a:ext cx="81153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6356351"/>
            <a:ext cx="218313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0F6BE9-BE48-4657-952A-B16F84D5263A}" type="datetimeFigureOut">
              <a:rPr lang="en-US" smtClean="0">
                <a:solidFill>
                  <a:prstClr val="black">
                    <a:tint val="75000"/>
                  </a:prstClr>
                </a:solidFill>
              </a:rPr>
              <a:pPr/>
              <a:t>10/6/2021</a:t>
            </a:fld>
            <a:endParaRPr lang="en-US">
              <a:solidFill>
                <a:prstClr val="black">
                  <a:tint val="75000"/>
                </a:prstClr>
              </a:solidFill>
            </a:endParaRPr>
          </a:p>
        </p:txBody>
      </p:sp>
      <p:sp>
        <p:nvSpPr>
          <p:cNvPr id="5" name="Footer Placeholder 4"/>
          <p:cNvSpPr>
            <a:spLocks noGrp="1"/>
          </p:cNvSpPr>
          <p:nvPr>
            <p:ph type="ftr" sz="quarter" idx="3"/>
          </p:nvPr>
        </p:nvSpPr>
        <p:spPr>
          <a:xfrm>
            <a:off x="514350" y="6355846"/>
            <a:ext cx="58293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72250" y="381001"/>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496D5B-C28B-4E3D-AE21-F2380B760597}" type="slidenum">
              <a:rPr lang="en-US" smtClean="0">
                <a:solidFill>
                  <a:prstClr val="black">
                    <a:tint val="75000"/>
                  </a:prstClr>
                </a:solidFill>
              </a:rPr>
              <a:pPr/>
              <a:t>‹#›</a:t>
            </a:fld>
            <a:endParaRPr lang="en-US">
              <a:solidFill>
                <a:prstClr val="black">
                  <a:tint val="75000"/>
                </a:prstClr>
              </a:solidFill>
            </a:endParaRPr>
          </a:p>
        </p:txBody>
      </p:sp>
      <p:pic>
        <p:nvPicPr>
          <p:cNvPr id="9" name="Picture 8" descr="C3-HD-BTM.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0" y="6143644"/>
            <a:ext cx="9144000" cy="714356"/>
          </a:xfrm>
          <a:prstGeom prst="rect">
            <a:avLst/>
          </a:prstGeom>
        </p:spPr>
      </p:pic>
      <p:pic>
        <p:nvPicPr>
          <p:cNvPr id="10" name="Picture 4" descr="E:\Image\Logo\04.png"/>
          <p:cNvPicPr>
            <a:picLocks noChangeAspect="1" noChangeArrowheads="1"/>
          </p:cNvPicPr>
          <p:nvPr/>
        </p:nvPicPr>
        <p:blipFill>
          <a:blip r:embed="rId21" cstate="print"/>
          <a:srcRect/>
          <a:stretch>
            <a:fillRect/>
          </a:stretch>
        </p:blipFill>
        <p:spPr bwMode="auto">
          <a:xfrm>
            <a:off x="6357950" y="27474"/>
            <a:ext cx="1714511" cy="686882"/>
          </a:xfrm>
          <a:prstGeom prst="rect">
            <a:avLst/>
          </a:prstGeom>
          <a:noFill/>
        </p:spPr>
      </p:pic>
      <p:pic>
        <p:nvPicPr>
          <p:cNvPr id="11" name="Picture 3" descr="D:\FRI\Sekprodi\logoFRI_content.jpg"/>
          <p:cNvPicPr>
            <a:picLocks noChangeAspect="1" noChangeArrowheads="1"/>
          </p:cNvPicPr>
          <p:nvPr/>
        </p:nvPicPr>
        <p:blipFill>
          <a:blip r:embed="rId22" cstate="print"/>
          <a:srcRect l="9375" r="6249" b="6249"/>
          <a:stretch>
            <a:fillRect/>
          </a:stretch>
        </p:blipFill>
        <p:spPr bwMode="auto">
          <a:xfrm>
            <a:off x="8286744" y="0"/>
            <a:ext cx="857256" cy="714381"/>
          </a:xfrm>
          <a:prstGeom prst="rect">
            <a:avLst/>
          </a:prstGeom>
          <a:noFill/>
        </p:spPr>
      </p:pic>
      <p:sp>
        <p:nvSpPr>
          <p:cNvPr id="12" name="Rectangle 11"/>
          <p:cNvSpPr/>
          <p:nvPr/>
        </p:nvSpPr>
        <p:spPr>
          <a:xfrm>
            <a:off x="8169619" y="0"/>
            <a:ext cx="45719" cy="714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aseline="-25000" dirty="0">
              <a:solidFill>
                <a:prstClr val="white"/>
              </a:solidFill>
            </a:endParaRPr>
          </a:p>
        </p:txBody>
      </p:sp>
    </p:spTree>
    <p:extLst>
      <p:ext uri="{BB962C8B-B14F-4D97-AF65-F5344CB8AC3E}">
        <p14:creationId xmlns:p14="http://schemas.microsoft.com/office/powerpoint/2010/main" val="4158052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CA7813C-6594-4A4C-872B-DD13B822841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0A3BF5-5562-4858-9DEC-7BB84B39EC5E}" type="datetimeFigureOut">
              <a:rPr lang="en-US" smtClean="0">
                <a:solidFill>
                  <a:srgbClr val="DFDCB7"/>
                </a:solidFill>
              </a:rPr>
              <a:pPr/>
              <a:t>10/6/2021</a:t>
            </a:fld>
            <a:endParaRPr lang="en-US">
              <a:solidFill>
                <a:srgbClr val="DFDCB7"/>
              </a:solidFill>
            </a:endParaRPr>
          </a:p>
        </p:txBody>
      </p:sp>
    </p:spTree>
    <p:extLst>
      <p:ext uri="{BB962C8B-B14F-4D97-AF65-F5344CB8AC3E}">
        <p14:creationId xmlns:p14="http://schemas.microsoft.com/office/powerpoint/2010/main" val="40416140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1.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0.gif"/><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52400" y="152400"/>
            <a:ext cx="8153400" cy="6553200"/>
          </a:xfrm>
          <a:prstGeom prst="rect">
            <a:avLst/>
          </a:prstGeom>
          <a:noFill/>
          <a:ln w="63500" cmpd="tri">
            <a:solidFill>
              <a:schemeClr val="accent1">
                <a:shade val="95000"/>
                <a:satMod val="105000"/>
              </a:schemeClr>
            </a:solidFill>
            <a:prstDash val="solid"/>
          </a:ln>
          <a:effectLst>
            <a:reflection blurRad="6350" stA="50000" endA="300" endPos="55500" dist="101600" dir="5400000" sy="-100000" algn="bl" rotWithShape="0"/>
          </a:effectLst>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buClr>
                <a:srgbClr val="A9A57C"/>
              </a:buClr>
            </a:pPr>
            <a:r>
              <a:rPr lang="en-US" sz="2400" b="1" dirty="0">
                <a:solidFill>
                  <a:srgbClr val="2F2B20">
                    <a:lumMod val="75000"/>
                    <a:lumOff val="25000"/>
                  </a:srgbClr>
                </a:solidFill>
                <a:latin typeface="Adobe Caslon Pro Bold" pitchFamily="18" charset="0"/>
              </a:rPr>
              <a:t> </a:t>
            </a:r>
          </a:p>
          <a:p>
            <a:pPr algn="ctr">
              <a:buClr>
                <a:srgbClr val="A9A57C"/>
              </a:buClr>
            </a:pPr>
            <a:endParaRPr lang="en-US" sz="3600" b="1" dirty="0">
              <a:solidFill>
                <a:srgbClr val="2F2B20">
                  <a:lumMod val="75000"/>
                  <a:lumOff val="25000"/>
                </a:srgbClr>
              </a:solidFill>
            </a:endParaRPr>
          </a:p>
          <a:p>
            <a:pPr algn="ctr">
              <a:buClr>
                <a:srgbClr val="A9A57C"/>
              </a:buClr>
            </a:pPr>
            <a:endParaRPr lang="en-US" sz="3600" b="1" dirty="0">
              <a:solidFill>
                <a:srgbClr val="2F2B20">
                  <a:lumMod val="75000"/>
                  <a:lumOff val="25000"/>
                </a:srgbClr>
              </a:solidFill>
            </a:endParaRPr>
          </a:p>
          <a:p>
            <a:pPr algn="ctr">
              <a:buClr>
                <a:srgbClr val="A9A57C"/>
              </a:buClr>
            </a:pPr>
            <a:endParaRPr lang="en-US" sz="3600" b="1" cap="all" dirty="0">
              <a:solidFill>
                <a:srgbClr val="2F2B20">
                  <a:lumMod val="75000"/>
                  <a:lumOff val="25000"/>
                </a:srgbClr>
              </a:solidFill>
            </a:endParaRPr>
          </a:p>
          <a:p>
            <a:pPr algn="ctr">
              <a:buClr>
                <a:srgbClr val="A9A57C"/>
              </a:buClr>
            </a:pPr>
            <a:endParaRPr lang="en-US" sz="3200" cap="all" dirty="0">
              <a:solidFill>
                <a:prstClr val="black"/>
              </a:solidFill>
            </a:endParaRPr>
          </a:p>
          <a:p>
            <a:pPr algn="ctr">
              <a:buClr>
                <a:srgbClr val="A9A57C"/>
              </a:buClr>
            </a:pPr>
            <a:r>
              <a:rPr lang="en-US" sz="3200" b="1" dirty="0">
                <a:solidFill>
                  <a:srgbClr val="2F2B20">
                    <a:lumMod val="75000"/>
                    <a:lumOff val="25000"/>
                  </a:srgbClr>
                </a:solidFill>
                <a:effectLst>
                  <a:reflection blurRad="6350" stA="60000" endA="900" endPos="60000" dist="60007" dir="5400000" sy="-100000" algn="bl" rotWithShape="0"/>
                </a:effectLst>
              </a:rPr>
              <a:t>PROJECT INTEGRATION MANAGEMENT</a:t>
            </a:r>
          </a:p>
        </p:txBody>
      </p:sp>
      <p:pic>
        <p:nvPicPr>
          <p:cNvPr id="9" name="Picture 2"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7" descr="1"/>
          <p:cNvPicPr>
            <a:picLocks noChangeAspect="1" noChangeArrowheads="1"/>
          </p:cNvPicPr>
          <p:nvPr/>
        </p:nvPicPr>
        <p:blipFill>
          <a:blip r:embed="rId3" cstate="print">
            <a:extLst>
              <a:ext uri="{28A0092B-C50C-407E-A947-70E740481C1C}">
                <a14:useLocalDpi xmlns:a14="http://schemas.microsoft.com/office/drawing/2010/main" val="0"/>
              </a:ext>
            </a:extLst>
          </a:blip>
          <a:srcRect b="28612"/>
          <a:stretch>
            <a:fillRect/>
          </a:stretch>
        </p:blipFill>
        <p:spPr bwMode="auto">
          <a:xfrm>
            <a:off x="6553200" y="4751294"/>
            <a:ext cx="17018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C3DE67A-4572-4353-9B01-799CB7DDA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54759"/>
            <a:ext cx="7620001" cy="3548481"/>
          </a:xfrm>
          <a:prstGeom prst="rect">
            <a:avLst/>
          </a:prstGeom>
        </p:spPr>
      </p:pic>
    </p:spTree>
    <p:extLst>
      <p:ext uri="{BB962C8B-B14F-4D97-AF65-F5344CB8AC3E}">
        <p14:creationId xmlns:p14="http://schemas.microsoft.com/office/powerpoint/2010/main" val="427120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DFF59D-D0B7-4075-939B-BF48987A84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
            <a:ext cx="7391400" cy="6629400"/>
          </a:xfrm>
        </p:spPr>
      </p:pic>
    </p:spTree>
    <p:extLst>
      <p:ext uri="{BB962C8B-B14F-4D97-AF65-F5344CB8AC3E}">
        <p14:creationId xmlns:p14="http://schemas.microsoft.com/office/powerpoint/2010/main" val="57964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315200" cy="1036638"/>
          </a:xfrm>
        </p:spPr>
        <p:txBody>
          <a:bodyPr/>
          <a:lstStyle/>
          <a:p>
            <a:r>
              <a:rPr lang="en-US" sz="3600" b="1" dirty="0">
                <a:latin typeface="Calibri" panose="020F0502020204030204" pitchFamily="34" charset="0"/>
              </a:rPr>
              <a:t>Developing Project Charter: </a:t>
            </a:r>
            <a:r>
              <a:rPr lang="en-US" sz="3600" b="1" dirty="0">
                <a:solidFill>
                  <a:srgbClr val="FFC000"/>
                </a:solidFill>
                <a:latin typeface="Calibri" panose="020F0502020204030204" pitchFamily="34" charset="0"/>
              </a:rPr>
              <a:t>Inputs</a:t>
            </a:r>
          </a:p>
        </p:txBody>
      </p:sp>
      <p:sp>
        <p:nvSpPr>
          <p:cNvPr id="3" name="Content Placeholder 2"/>
          <p:cNvSpPr>
            <a:spLocks noGrp="1"/>
          </p:cNvSpPr>
          <p:nvPr>
            <p:ph sz="half" idx="1"/>
          </p:nvPr>
        </p:nvSpPr>
        <p:spPr>
          <a:xfrm>
            <a:off x="457200" y="2057401"/>
            <a:ext cx="3602705" cy="1219200"/>
          </a:xfrm>
        </p:spPr>
        <p:txBody>
          <a:bodyPr>
            <a:normAutofit/>
          </a:bodyPr>
          <a:lstStyle/>
          <a:p>
            <a:pPr marL="0" indent="0">
              <a:buNone/>
            </a:pPr>
            <a:r>
              <a:rPr lang="en-US" dirty="0">
                <a:solidFill>
                  <a:schemeClr val="tx1">
                    <a:lumMod val="75000"/>
                    <a:lumOff val="25000"/>
                  </a:schemeClr>
                </a:solidFill>
              </a:rPr>
              <a:t>1. </a:t>
            </a:r>
            <a:r>
              <a:rPr lang="en-US" sz="1900" dirty="0">
                <a:solidFill>
                  <a:schemeClr val="tx1">
                    <a:lumMod val="75000"/>
                    <a:lumOff val="25000"/>
                  </a:schemeClr>
                </a:solidFill>
              </a:rPr>
              <a:t>Business Documents</a:t>
            </a:r>
            <a:endParaRPr lang="en-US" sz="1700" dirty="0">
              <a:solidFill>
                <a:schemeClr val="tx1">
                  <a:lumMod val="75000"/>
                  <a:lumOff val="25000"/>
                </a:schemeClr>
              </a:solidFill>
            </a:endParaRPr>
          </a:p>
          <a:p>
            <a:pPr marL="511175" lvl="1" indent="-161925">
              <a:buFont typeface="Wingdings" panose="05000000000000000000" pitchFamily="2" charset="2"/>
              <a:buChar char="q"/>
              <a:tabLst>
                <a:tab pos="511175" algn="l"/>
              </a:tabLst>
            </a:pPr>
            <a:r>
              <a:rPr lang="en-US" sz="1700" dirty="0">
                <a:solidFill>
                  <a:schemeClr val="tx1">
                    <a:lumMod val="75000"/>
                    <a:lumOff val="25000"/>
                  </a:schemeClr>
                </a:solidFill>
              </a:rPr>
              <a:t> Business Case</a:t>
            </a:r>
          </a:p>
          <a:p>
            <a:pPr marL="382588" lvl="1" indent="-33338">
              <a:buFont typeface="Wingdings" panose="05000000000000000000" pitchFamily="2" charset="2"/>
              <a:buChar char="q"/>
            </a:pPr>
            <a:r>
              <a:rPr lang="en-US" sz="1700" dirty="0">
                <a:solidFill>
                  <a:schemeClr val="tx1">
                    <a:lumMod val="75000"/>
                    <a:lumOff val="25000"/>
                  </a:schemeClr>
                </a:solidFill>
              </a:rPr>
              <a:t> Benefits Management Plan</a:t>
            </a:r>
          </a:p>
          <a:p>
            <a:pPr marL="200025" lvl="1" indent="-79375">
              <a:buNone/>
            </a:pPr>
            <a:endParaRPr lang="en-US" dirty="0">
              <a:solidFill>
                <a:schemeClr val="tx1">
                  <a:lumMod val="75000"/>
                  <a:lumOff val="25000"/>
                </a:schemeClr>
              </a:solidFill>
            </a:endParaRPr>
          </a:p>
        </p:txBody>
      </p:sp>
      <p:sp>
        <p:nvSpPr>
          <p:cNvPr id="4" name="Content Placeholder 3"/>
          <p:cNvSpPr>
            <a:spLocks noGrp="1"/>
          </p:cNvSpPr>
          <p:nvPr>
            <p:ph sz="half" idx="2"/>
          </p:nvPr>
        </p:nvSpPr>
        <p:spPr>
          <a:xfrm>
            <a:off x="4191000" y="2057400"/>
            <a:ext cx="3581400" cy="4029362"/>
          </a:xfrm>
        </p:spPr>
        <p:txBody>
          <a:bodyPr>
            <a:normAutofit lnSpcReduction="10000"/>
          </a:bodyPr>
          <a:lstStyle/>
          <a:p>
            <a:pPr marL="200025" lvl="1" indent="-79375">
              <a:buNone/>
            </a:pPr>
            <a:r>
              <a:rPr lang="en-US" dirty="0">
                <a:solidFill>
                  <a:schemeClr val="tx1">
                    <a:lumMod val="75000"/>
                    <a:lumOff val="25000"/>
                  </a:schemeClr>
                </a:solidFill>
              </a:rPr>
              <a:t>1.1. </a:t>
            </a:r>
            <a:r>
              <a:rPr lang="en-US" sz="1800" dirty="0">
                <a:solidFill>
                  <a:schemeClr val="tx1">
                    <a:lumMod val="75000"/>
                    <a:lumOff val="25000"/>
                  </a:schemeClr>
                </a:solidFill>
              </a:rPr>
              <a:t>Business Case </a:t>
            </a:r>
          </a:p>
          <a:p>
            <a:pPr marL="349250" lvl="1" indent="0">
              <a:buNone/>
            </a:pPr>
            <a:r>
              <a:rPr lang="id-ID" sz="1800" dirty="0">
                <a:solidFill>
                  <a:schemeClr val="tx1">
                    <a:lumMod val="75000"/>
                    <a:lumOff val="25000"/>
                  </a:schemeClr>
                </a:solidFill>
              </a:rPr>
              <a:t>memberikan informasi yang diperlukan dari sudut pandang bisnis untuk menentukan apakah proyek</a:t>
            </a:r>
            <a:r>
              <a:rPr lang="en-US" sz="1800" dirty="0">
                <a:solidFill>
                  <a:schemeClr val="tx1">
                    <a:lumMod val="75000"/>
                    <a:lumOff val="25000"/>
                  </a:schemeClr>
                </a:solidFill>
              </a:rPr>
              <a:t> </a:t>
            </a:r>
            <a:r>
              <a:rPr lang="id-ID" sz="1800" dirty="0">
                <a:solidFill>
                  <a:schemeClr val="tx1">
                    <a:lumMod val="75000"/>
                    <a:lumOff val="25000"/>
                  </a:schemeClr>
                </a:solidFill>
              </a:rPr>
              <a:t>tersebut bernilai atau tidak, untuk melakukan investasi sesuai dengan yang dibutuhkan</a:t>
            </a:r>
            <a:endParaRPr lang="en-US" sz="1800" dirty="0">
              <a:solidFill>
                <a:schemeClr val="tx1">
                  <a:lumMod val="75000"/>
                  <a:lumOff val="25000"/>
                </a:schemeClr>
              </a:solidFill>
            </a:endParaRPr>
          </a:p>
          <a:p>
            <a:pPr marL="349250" lvl="1" indent="0">
              <a:buNone/>
            </a:pPr>
            <a:r>
              <a:rPr lang="en-US" sz="1800" dirty="0" err="1">
                <a:solidFill>
                  <a:schemeClr val="tx1">
                    <a:lumMod val="75000"/>
                    <a:lumOff val="25000"/>
                  </a:schemeClr>
                </a:solidFill>
              </a:rPr>
              <a:t>Referensi</a:t>
            </a:r>
            <a:r>
              <a:rPr lang="en-US" sz="1800" dirty="0">
                <a:solidFill>
                  <a:schemeClr val="tx1">
                    <a:lumMod val="75000"/>
                    <a:lumOff val="25000"/>
                  </a:schemeClr>
                </a:solidFill>
              </a:rPr>
              <a:t> :</a:t>
            </a:r>
          </a:p>
          <a:p>
            <a:pPr marL="635000" lvl="1" indent="-285750">
              <a:buFont typeface="Wingdings" panose="05000000000000000000" pitchFamily="2" charset="2"/>
              <a:buChar char="q"/>
            </a:pPr>
            <a:r>
              <a:rPr lang="en-US" sz="1800" dirty="0" err="1">
                <a:solidFill>
                  <a:schemeClr val="tx1">
                    <a:lumMod val="75000"/>
                    <a:lumOff val="25000"/>
                  </a:schemeClr>
                </a:solidFill>
              </a:rPr>
              <a:t>Kebutuhan</a:t>
            </a:r>
            <a:r>
              <a:rPr lang="en-US" sz="1800" dirty="0">
                <a:solidFill>
                  <a:schemeClr val="tx1">
                    <a:lumMod val="75000"/>
                    <a:lumOff val="25000"/>
                  </a:schemeClr>
                </a:solidFill>
              </a:rPr>
              <a:t> </a:t>
            </a:r>
            <a:r>
              <a:rPr lang="en-US" sz="1800" dirty="0" err="1">
                <a:solidFill>
                  <a:schemeClr val="tx1">
                    <a:lumMod val="75000"/>
                    <a:lumOff val="25000"/>
                  </a:schemeClr>
                </a:solidFill>
              </a:rPr>
              <a:t>Organisasi</a:t>
            </a:r>
            <a:endParaRPr lang="en-US" sz="1800" dirty="0">
              <a:solidFill>
                <a:schemeClr val="tx1">
                  <a:lumMod val="75000"/>
                  <a:lumOff val="25000"/>
                </a:schemeClr>
              </a:solidFill>
            </a:endParaRPr>
          </a:p>
          <a:p>
            <a:pPr marL="635000" lvl="1" indent="-285750">
              <a:buFont typeface="Wingdings" panose="05000000000000000000" pitchFamily="2" charset="2"/>
              <a:buChar char="q"/>
            </a:pPr>
            <a:r>
              <a:rPr lang="en-US" sz="1800" dirty="0" err="1">
                <a:solidFill>
                  <a:schemeClr val="tx1">
                    <a:lumMod val="75000"/>
                    <a:lumOff val="25000"/>
                  </a:schemeClr>
                </a:solidFill>
              </a:rPr>
              <a:t>Permintaan</a:t>
            </a:r>
            <a:r>
              <a:rPr lang="en-US" sz="1800" dirty="0">
                <a:solidFill>
                  <a:schemeClr val="tx1">
                    <a:lumMod val="75000"/>
                    <a:lumOff val="25000"/>
                  </a:schemeClr>
                </a:solidFill>
              </a:rPr>
              <a:t> </a:t>
            </a:r>
            <a:r>
              <a:rPr lang="en-US" sz="1800" dirty="0" err="1">
                <a:solidFill>
                  <a:schemeClr val="tx1">
                    <a:lumMod val="75000"/>
                    <a:lumOff val="25000"/>
                  </a:schemeClr>
                </a:solidFill>
              </a:rPr>
              <a:t>konsumen</a:t>
            </a:r>
            <a:r>
              <a:rPr lang="en-US" sz="1800" dirty="0">
                <a:solidFill>
                  <a:schemeClr val="tx1">
                    <a:lumMod val="75000"/>
                    <a:lumOff val="25000"/>
                  </a:schemeClr>
                </a:solidFill>
              </a:rPr>
              <a:t> </a:t>
            </a:r>
          </a:p>
          <a:p>
            <a:pPr marL="635000" lvl="1" indent="-285750">
              <a:buFont typeface="Wingdings" panose="05000000000000000000" pitchFamily="2" charset="2"/>
              <a:buChar char="q"/>
            </a:pPr>
            <a:r>
              <a:rPr lang="en-US" sz="1800" dirty="0" err="1">
                <a:solidFill>
                  <a:schemeClr val="tx1">
                    <a:lumMod val="75000"/>
                    <a:lumOff val="25000"/>
                  </a:schemeClr>
                </a:solidFill>
              </a:rPr>
              <a:t>Aspek</a:t>
            </a:r>
            <a:r>
              <a:rPr lang="en-US" sz="1800" dirty="0">
                <a:solidFill>
                  <a:schemeClr val="tx1">
                    <a:lumMod val="75000"/>
                    <a:lumOff val="25000"/>
                  </a:schemeClr>
                </a:solidFill>
              </a:rPr>
              <a:t> </a:t>
            </a:r>
            <a:r>
              <a:rPr lang="en-US" sz="1800" dirty="0" err="1">
                <a:solidFill>
                  <a:schemeClr val="tx1">
                    <a:lumMod val="75000"/>
                    <a:lumOff val="25000"/>
                  </a:schemeClr>
                </a:solidFill>
              </a:rPr>
              <a:t>Sosial</a:t>
            </a:r>
            <a:endParaRPr lang="en-US" sz="1800" dirty="0">
              <a:solidFill>
                <a:schemeClr val="tx1">
                  <a:lumMod val="75000"/>
                  <a:lumOff val="25000"/>
                </a:schemeClr>
              </a:solidFill>
            </a:endParaRPr>
          </a:p>
          <a:p>
            <a:pPr marL="635000" lvl="1" indent="-285750">
              <a:buFont typeface="Wingdings" panose="05000000000000000000" pitchFamily="2" charset="2"/>
              <a:buChar char="q"/>
            </a:pPr>
            <a:r>
              <a:rPr lang="en-US" sz="1800" dirty="0" err="1">
                <a:solidFill>
                  <a:schemeClr val="tx1">
                    <a:lumMod val="75000"/>
                    <a:lumOff val="25000"/>
                  </a:schemeClr>
                </a:solidFill>
              </a:rPr>
              <a:t>Dampak</a:t>
            </a:r>
            <a:r>
              <a:rPr lang="en-US" sz="1800" dirty="0">
                <a:solidFill>
                  <a:schemeClr val="tx1">
                    <a:lumMod val="75000"/>
                    <a:lumOff val="25000"/>
                  </a:schemeClr>
                </a:solidFill>
              </a:rPr>
              <a:t> </a:t>
            </a:r>
            <a:r>
              <a:rPr lang="en-US" sz="1800" dirty="0" err="1">
                <a:solidFill>
                  <a:schemeClr val="tx1">
                    <a:lumMod val="75000"/>
                    <a:lumOff val="25000"/>
                  </a:schemeClr>
                </a:solidFill>
              </a:rPr>
              <a:t>Ekologi</a:t>
            </a:r>
            <a:endParaRPr lang="id-ID" sz="1800" dirty="0">
              <a:solidFill>
                <a:schemeClr val="tx1">
                  <a:lumMod val="75000"/>
                  <a:lumOff val="25000"/>
                </a:schemeClr>
              </a:solidFill>
            </a:endParaRPr>
          </a:p>
          <a:p>
            <a:endParaRPr lang="en-US"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78945E95-9849-4F19-8AA7-FD640A97994E}"/>
              </a:ext>
            </a:extLst>
          </p:cNvPr>
          <p:cNvSpPr txBox="1">
            <a:spLocks/>
          </p:cNvSpPr>
          <p:nvPr/>
        </p:nvSpPr>
        <p:spPr>
          <a:xfrm>
            <a:off x="522747" y="3581400"/>
            <a:ext cx="3602705" cy="3124200"/>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4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8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800" kern="1200">
                <a:solidFill>
                  <a:schemeClr val="tx1"/>
                </a:solidFill>
                <a:latin typeface="+mn-lt"/>
                <a:ea typeface="+mn-ea"/>
                <a:cs typeface="+mn-cs"/>
              </a:defRPr>
            </a:lvl9pPr>
          </a:lstStyle>
          <a:p>
            <a:pPr marL="0" indent="0">
              <a:buNone/>
            </a:pPr>
            <a:r>
              <a:rPr lang="en-US" sz="3200" dirty="0">
                <a:solidFill>
                  <a:schemeClr val="tx1">
                    <a:lumMod val="75000"/>
                    <a:lumOff val="25000"/>
                  </a:schemeClr>
                </a:solidFill>
              </a:rPr>
              <a:t>1.2. </a:t>
            </a:r>
            <a:r>
              <a:rPr lang="en-US" sz="2300" dirty="0">
                <a:solidFill>
                  <a:schemeClr val="tx1">
                    <a:lumMod val="75000"/>
                    <a:lumOff val="25000"/>
                  </a:schemeClr>
                </a:solidFill>
              </a:rPr>
              <a:t>Benefits Management Plan</a:t>
            </a:r>
          </a:p>
          <a:p>
            <a:pPr marL="0" indent="0">
              <a:buNone/>
            </a:pPr>
            <a:r>
              <a:rPr lang="en-US" sz="2300" dirty="0" err="1">
                <a:solidFill>
                  <a:schemeClr val="tx1">
                    <a:lumMod val="75000"/>
                    <a:lumOff val="25000"/>
                  </a:schemeClr>
                </a:solidFill>
              </a:rPr>
              <a:t>Memberikan</a:t>
            </a:r>
            <a:r>
              <a:rPr lang="en-US" sz="2300" dirty="0">
                <a:solidFill>
                  <a:schemeClr val="tx1">
                    <a:lumMod val="75000"/>
                    <a:lumOff val="25000"/>
                  </a:schemeClr>
                </a:solidFill>
              </a:rPr>
              <a:t> </a:t>
            </a:r>
            <a:r>
              <a:rPr lang="en-US" sz="2300" dirty="0" err="1">
                <a:solidFill>
                  <a:schemeClr val="tx1">
                    <a:lumMod val="75000"/>
                    <a:lumOff val="25000"/>
                  </a:schemeClr>
                </a:solidFill>
              </a:rPr>
              <a:t>informasi</a:t>
            </a:r>
            <a:r>
              <a:rPr lang="en-US" sz="2300" dirty="0">
                <a:solidFill>
                  <a:schemeClr val="tx1">
                    <a:lumMod val="75000"/>
                    <a:lumOff val="25000"/>
                  </a:schemeClr>
                </a:solidFill>
              </a:rPr>
              <a:t> </a:t>
            </a:r>
            <a:r>
              <a:rPr lang="en-US" sz="2300" dirty="0" err="1">
                <a:solidFill>
                  <a:schemeClr val="tx1">
                    <a:lumMod val="75000"/>
                    <a:lumOff val="25000"/>
                  </a:schemeClr>
                </a:solidFill>
              </a:rPr>
              <a:t>bagaimana</a:t>
            </a:r>
            <a:r>
              <a:rPr lang="en-US" sz="2300" dirty="0">
                <a:solidFill>
                  <a:schemeClr val="tx1">
                    <a:lumMod val="75000"/>
                    <a:lumOff val="25000"/>
                  </a:schemeClr>
                </a:solidFill>
              </a:rPr>
              <a:t> &amp; </a:t>
            </a:r>
            <a:r>
              <a:rPr lang="en-US" sz="2300" dirty="0" err="1">
                <a:solidFill>
                  <a:schemeClr val="tx1">
                    <a:lumMod val="75000"/>
                    <a:lumOff val="25000"/>
                  </a:schemeClr>
                </a:solidFill>
              </a:rPr>
              <a:t>kapan</a:t>
            </a:r>
            <a:r>
              <a:rPr lang="en-US" sz="2300" dirty="0">
                <a:solidFill>
                  <a:schemeClr val="tx1">
                    <a:lumMod val="75000"/>
                    <a:lumOff val="25000"/>
                  </a:schemeClr>
                </a:solidFill>
              </a:rPr>
              <a:t> benefit </a:t>
            </a:r>
            <a:r>
              <a:rPr lang="en-US" sz="2300" dirty="0" err="1">
                <a:solidFill>
                  <a:schemeClr val="tx1">
                    <a:lumMod val="75000"/>
                    <a:lumOff val="25000"/>
                  </a:schemeClr>
                </a:solidFill>
              </a:rPr>
              <a:t>dari</a:t>
            </a:r>
            <a:r>
              <a:rPr lang="en-US" sz="2300" dirty="0">
                <a:solidFill>
                  <a:schemeClr val="tx1">
                    <a:lumMod val="75000"/>
                    <a:lumOff val="25000"/>
                  </a:schemeClr>
                </a:solidFill>
              </a:rPr>
              <a:t> </a:t>
            </a:r>
            <a:r>
              <a:rPr lang="en-US" sz="2300" dirty="0" err="1">
                <a:solidFill>
                  <a:schemeClr val="tx1">
                    <a:lumMod val="75000"/>
                    <a:lumOff val="25000"/>
                  </a:schemeClr>
                </a:solidFill>
              </a:rPr>
              <a:t>proyek</a:t>
            </a:r>
            <a:r>
              <a:rPr lang="en-US" sz="2300" dirty="0">
                <a:solidFill>
                  <a:schemeClr val="tx1">
                    <a:lumMod val="75000"/>
                    <a:lumOff val="25000"/>
                  </a:schemeClr>
                </a:solidFill>
              </a:rPr>
              <a:t> </a:t>
            </a:r>
            <a:r>
              <a:rPr lang="en-US" sz="2300" dirty="0" err="1">
                <a:solidFill>
                  <a:schemeClr val="tx1">
                    <a:lumMod val="75000"/>
                    <a:lumOff val="25000"/>
                  </a:schemeClr>
                </a:solidFill>
              </a:rPr>
              <a:t>akan</a:t>
            </a:r>
            <a:r>
              <a:rPr lang="en-US" sz="2300" dirty="0">
                <a:solidFill>
                  <a:schemeClr val="tx1">
                    <a:lumMod val="75000"/>
                    <a:lumOff val="25000"/>
                  </a:schemeClr>
                </a:solidFill>
              </a:rPr>
              <a:t> di-deliver </a:t>
            </a:r>
            <a:r>
              <a:rPr lang="en-US" sz="2300" dirty="0" err="1">
                <a:solidFill>
                  <a:schemeClr val="tx1">
                    <a:lumMod val="75000"/>
                    <a:lumOff val="25000"/>
                  </a:schemeClr>
                </a:solidFill>
              </a:rPr>
              <a:t>serta</a:t>
            </a:r>
            <a:r>
              <a:rPr lang="en-US" sz="2300" dirty="0">
                <a:solidFill>
                  <a:schemeClr val="tx1">
                    <a:lumMod val="75000"/>
                    <a:lumOff val="25000"/>
                  </a:schemeClr>
                </a:solidFill>
              </a:rPr>
              <a:t> </a:t>
            </a:r>
            <a:r>
              <a:rPr lang="en-US" sz="2300" dirty="0" err="1">
                <a:solidFill>
                  <a:schemeClr val="tx1">
                    <a:lumMod val="75000"/>
                    <a:lumOff val="25000"/>
                  </a:schemeClr>
                </a:solidFill>
              </a:rPr>
              <a:t>mekanisme</a:t>
            </a:r>
            <a:r>
              <a:rPr lang="en-US" sz="2300" dirty="0">
                <a:solidFill>
                  <a:schemeClr val="tx1">
                    <a:lumMod val="75000"/>
                    <a:lumOff val="25000"/>
                  </a:schemeClr>
                </a:solidFill>
              </a:rPr>
              <a:t> </a:t>
            </a:r>
            <a:r>
              <a:rPr lang="en-US" sz="2300" dirty="0" err="1">
                <a:solidFill>
                  <a:schemeClr val="tx1">
                    <a:lumMod val="75000"/>
                    <a:lumOff val="25000"/>
                  </a:schemeClr>
                </a:solidFill>
              </a:rPr>
              <a:t>pengukurannya</a:t>
            </a:r>
            <a:endParaRPr lang="en-US" sz="2300" dirty="0">
              <a:solidFill>
                <a:schemeClr val="tx1">
                  <a:lumMod val="75000"/>
                  <a:lumOff val="25000"/>
                </a:schemeClr>
              </a:solidFill>
            </a:endParaRPr>
          </a:p>
          <a:p>
            <a:pPr marL="349250" lvl="1" indent="0">
              <a:buClr>
                <a:srgbClr val="9CBEBD"/>
              </a:buClr>
              <a:buNone/>
            </a:pPr>
            <a:r>
              <a:rPr lang="en-US" sz="2300" dirty="0" err="1">
                <a:solidFill>
                  <a:srgbClr val="2F2B20">
                    <a:lumMod val="75000"/>
                    <a:lumOff val="25000"/>
                  </a:srgbClr>
                </a:solidFill>
              </a:rPr>
              <a:t>Referensi</a:t>
            </a:r>
            <a:r>
              <a:rPr lang="en-US" sz="2300" dirty="0">
                <a:solidFill>
                  <a:srgbClr val="2F2B20">
                    <a:lumMod val="75000"/>
                    <a:lumOff val="25000"/>
                  </a:srgbClr>
                </a:solidFill>
              </a:rPr>
              <a:t> :</a:t>
            </a:r>
          </a:p>
          <a:p>
            <a:pPr marL="635000" lvl="1" indent="-285750">
              <a:buClr>
                <a:srgbClr val="9CBEBD"/>
              </a:buClr>
              <a:buFont typeface="Wingdings" panose="05000000000000000000" pitchFamily="2" charset="2"/>
              <a:buChar char="q"/>
            </a:pPr>
            <a:r>
              <a:rPr lang="en-US" sz="2300" dirty="0">
                <a:solidFill>
                  <a:srgbClr val="2F2B20">
                    <a:lumMod val="75000"/>
                    <a:lumOff val="25000"/>
                  </a:srgbClr>
                </a:solidFill>
              </a:rPr>
              <a:t>Target benefit</a:t>
            </a:r>
          </a:p>
          <a:p>
            <a:pPr marL="635000" lvl="1" indent="-285750">
              <a:buClr>
                <a:srgbClr val="9CBEBD"/>
              </a:buClr>
              <a:buFont typeface="Wingdings" panose="05000000000000000000" pitchFamily="2" charset="2"/>
              <a:buChar char="q"/>
            </a:pPr>
            <a:r>
              <a:rPr lang="en-US" sz="2300" dirty="0">
                <a:solidFill>
                  <a:srgbClr val="2F2B20">
                    <a:lumMod val="75000"/>
                    <a:lumOff val="25000"/>
                  </a:srgbClr>
                </a:solidFill>
              </a:rPr>
              <a:t>Timeframe</a:t>
            </a:r>
          </a:p>
          <a:p>
            <a:pPr marL="635000" lvl="1" indent="-285750">
              <a:buClr>
                <a:srgbClr val="9CBEBD"/>
              </a:buClr>
              <a:buFont typeface="Wingdings" panose="05000000000000000000" pitchFamily="2" charset="2"/>
              <a:buChar char="q"/>
            </a:pPr>
            <a:r>
              <a:rPr lang="en-US" sz="2300" dirty="0">
                <a:solidFill>
                  <a:srgbClr val="2F2B20">
                    <a:lumMod val="75000"/>
                    <a:lumOff val="25000"/>
                  </a:srgbClr>
                </a:solidFill>
              </a:rPr>
              <a:t>Metrics</a:t>
            </a:r>
          </a:p>
          <a:p>
            <a:pPr marL="635000" lvl="1" indent="-285750">
              <a:buClr>
                <a:srgbClr val="9CBEBD"/>
              </a:buClr>
              <a:buFont typeface="Wingdings" panose="05000000000000000000" pitchFamily="2" charset="2"/>
              <a:buChar char="q"/>
            </a:pPr>
            <a:r>
              <a:rPr lang="en-US" sz="2300" dirty="0">
                <a:solidFill>
                  <a:srgbClr val="2F2B20">
                    <a:lumMod val="75000"/>
                    <a:lumOff val="25000"/>
                  </a:srgbClr>
                </a:solidFill>
              </a:rPr>
              <a:t>Assumptions</a:t>
            </a:r>
            <a:endParaRPr lang="id-ID" sz="2300" dirty="0">
              <a:solidFill>
                <a:srgbClr val="2F2B20">
                  <a:lumMod val="75000"/>
                  <a:lumOff val="25000"/>
                </a:srgbClr>
              </a:solidFill>
            </a:endParaRPr>
          </a:p>
          <a:p>
            <a:pPr marL="0" indent="0">
              <a:buNone/>
            </a:pPr>
            <a:endParaRPr lang="en-US" sz="3200" dirty="0">
              <a:solidFill>
                <a:schemeClr val="tx1">
                  <a:lumMod val="75000"/>
                  <a:lumOff val="25000"/>
                </a:schemeClr>
              </a:solidFill>
            </a:endParaRPr>
          </a:p>
          <a:p>
            <a:pPr marL="200025" lvl="1" indent="-79375">
              <a:buFont typeface="Arial" pitchFamily="34" charset="0"/>
              <a:buNone/>
            </a:pPr>
            <a:endParaRPr lang="en-US" dirty="0">
              <a:solidFill>
                <a:schemeClr val="tx1">
                  <a:lumMod val="75000"/>
                  <a:lumOff val="25000"/>
                </a:schemeClr>
              </a:solidFill>
            </a:endParaRPr>
          </a:p>
        </p:txBody>
      </p:sp>
    </p:spTree>
    <p:extLst>
      <p:ext uri="{BB962C8B-B14F-4D97-AF65-F5344CB8AC3E}">
        <p14:creationId xmlns:p14="http://schemas.microsoft.com/office/powerpoint/2010/main" val="134344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lstStyle/>
          <a:p>
            <a:r>
              <a:rPr lang="en-US" sz="3200" b="1" dirty="0">
                <a:latin typeface="Calibri" panose="020F0502020204030204" pitchFamily="34" charset="0"/>
              </a:rPr>
              <a:t>Developing Project Charter: </a:t>
            </a:r>
            <a:r>
              <a:rPr lang="en-US" sz="3200" b="1" dirty="0">
                <a:solidFill>
                  <a:srgbClr val="FFC000"/>
                </a:solidFill>
                <a:latin typeface="Calibri" panose="020F0502020204030204" pitchFamily="34" charset="0"/>
              </a:rPr>
              <a:t>Inputs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1"/>
          </p:nvPr>
        </p:nvSpPr>
        <p:spPr>
          <a:xfrm>
            <a:off x="457200" y="914400"/>
            <a:ext cx="7620000" cy="5486400"/>
          </a:xfrm>
        </p:spPr>
        <p:txBody>
          <a:bodyPr/>
          <a:lstStyle/>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2. Contract</a:t>
            </a:r>
          </a:p>
          <a:p>
            <a:pPr marL="236538" indent="0">
              <a:buNone/>
            </a:pPr>
            <a:r>
              <a:rPr lang="en-US" dirty="0">
                <a:solidFill>
                  <a:schemeClr val="tx1">
                    <a:lumMod val="75000"/>
                    <a:lumOff val="25000"/>
                  </a:schemeClr>
                </a:solidFill>
              </a:rPr>
              <a:t>M</a:t>
            </a:r>
            <a:r>
              <a:rPr lang="id-ID" dirty="0">
                <a:solidFill>
                  <a:schemeClr val="tx1">
                    <a:lumMod val="75000"/>
                    <a:lumOff val="25000"/>
                  </a:schemeClr>
                </a:solidFill>
              </a:rPr>
              <a:t>erupakan kegiatan awal sebelum proyek dikerjakan dan ditandatangani oleh kedua belah pihak yaitu pihak yang punya proyek dan pihak pelaksana proyek</a:t>
            </a: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3. Enterprise </a:t>
            </a:r>
            <a:r>
              <a:rPr lang="en-US" dirty="0" err="1">
                <a:solidFill>
                  <a:schemeClr val="tx1">
                    <a:lumMod val="75000"/>
                    <a:lumOff val="25000"/>
                  </a:schemeClr>
                </a:solidFill>
              </a:rPr>
              <a:t>Enviromental</a:t>
            </a:r>
            <a:r>
              <a:rPr lang="en-US" dirty="0">
                <a:solidFill>
                  <a:schemeClr val="tx1">
                    <a:lumMod val="75000"/>
                    <a:lumOff val="25000"/>
                  </a:schemeClr>
                </a:solidFill>
              </a:rPr>
              <a:t> Factor</a:t>
            </a:r>
          </a:p>
          <a:p>
            <a:pPr marL="236538" indent="0">
              <a:buNone/>
            </a:pPr>
            <a:r>
              <a:rPr lang="en-US" dirty="0" err="1">
                <a:solidFill>
                  <a:schemeClr val="tx1">
                    <a:lumMod val="75000"/>
                    <a:lumOff val="25000"/>
                  </a:schemeClr>
                </a:solidFill>
              </a:rPr>
              <a:t>Mengacu</a:t>
            </a:r>
            <a:r>
              <a:rPr lang="en-US" dirty="0">
                <a:solidFill>
                  <a:schemeClr val="tx1">
                    <a:lumMod val="75000"/>
                    <a:lumOff val="25000"/>
                  </a:schemeClr>
                </a:solidFill>
              </a:rPr>
              <a:t> pada factor external dan internal di </a:t>
            </a:r>
            <a:r>
              <a:rPr lang="en-US" dirty="0" err="1">
                <a:solidFill>
                  <a:schemeClr val="tx1">
                    <a:lumMod val="75000"/>
                    <a:lumOff val="25000"/>
                  </a:schemeClr>
                </a:solidFill>
              </a:rPr>
              <a:t>lingkungan</a:t>
            </a:r>
            <a:r>
              <a:rPr lang="en-US" dirty="0">
                <a:solidFill>
                  <a:schemeClr val="tx1">
                    <a:lumMod val="75000"/>
                    <a:lumOff val="25000"/>
                  </a:schemeClr>
                </a:solidFill>
              </a:rPr>
              <a:t> </a:t>
            </a:r>
            <a:r>
              <a:rPr lang="en-US" dirty="0" err="1">
                <a:solidFill>
                  <a:schemeClr val="tx1">
                    <a:lumMod val="75000"/>
                    <a:lumOff val="25000"/>
                  </a:schemeClr>
                </a:solidFill>
              </a:rPr>
              <a:t>perusahaan</a:t>
            </a:r>
            <a:r>
              <a:rPr lang="en-US" dirty="0">
                <a:solidFill>
                  <a:schemeClr val="tx1">
                    <a:lumMod val="75000"/>
                    <a:lumOff val="25000"/>
                  </a:schemeClr>
                </a:solidFill>
              </a:rPr>
              <a:t>, </a:t>
            </a:r>
            <a:r>
              <a:rPr lang="en-US" dirty="0" err="1">
                <a:solidFill>
                  <a:schemeClr val="tx1">
                    <a:lumMod val="75000"/>
                    <a:lumOff val="25000"/>
                  </a:schemeClr>
                </a:solidFill>
              </a:rPr>
              <a:t>diantaranya</a:t>
            </a:r>
            <a:r>
              <a:rPr lang="en-US" dirty="0">
                <a:solidFill>
                  <a:schemeClr val="tx1">
                    <a:lumMod val="75000"/>
                    <a:lumOff val="25000"/>
                  </a:schemeClr>
                </a:solidFill>
              </a:rPr>
              <a:t> :</a:t>
            </a:r>
          </a:p>
          <a:p>
            <a:pPr marL="574675" indent="-342900">
              <a:buFont typeface="Wingdings" panose="05000000000000000000" pitchFamily="2" charset="2"/>
              <a:buChar char="§"/>
            </a:pPr>
            <a:r>
              <a:rPr lang="en-US" dirty="0">
                <a:solidFill>
                  <a:schemeClr val="tx1">
                    <a:lumMod val="75000"/>
                    <a:lumOff val="25000"/>
                  </a:schemeClr>
                </a:solidFill>
              </a:rPr>
              <a:t>Legal and regulatory requirements</a:t>
            </a:r>
          </a:p>
          <a:p>
            <a:pPr marL="574675" indent="-342900">
              <a:buFont typeface="Wingdings" panose="05000000000000000000" pitchFamily="2" charset="2"/>
              <a:buChar char="§"/>
            </a:pPr>
            <a:r>
              <a:rPr lang="en-US" dirty="0">
                <a:solidFill>
                  <a:schemeClr val="tx1">
                    <a:lumMod val="75000"/>
                    <a:lumOff val="25000"/>
                  </a:schemeClr>
                </a:solidFill>
              </a:rPr>
              <a:t>Marketplace conditions,</a:t>
            </a:r>
          </a:p>
          <a:p>
            <a:pPr marL="574675" indent="-342900">
              <a:buFont typeface="Wingdings" panose="05000000000000000000" pitchFamily="2" charset="2"/>
              <a:buChar char="§"/>
            </a:pPr>
            <a:r>
              <a:rPr lang="en-US" dirty="0">
                <a:solidFill>
                  <a:schemeClr val="tx1">
                    <a:lumMod val="75000"/>
                    <a:lumOff val="25000"/>
                  </a:schemeClr>
                </a:solidFill>
              </a:rPr>
              <a:t>Organizational culture and political climate,</a:t>
            </a:r>
          </a:p>
          <a:p>
            <a:pPr marL="574675" indent="-342900">
              <a:buFont typeface="Wingdings" panose="05000000000000000000" pitchFamily="2" charset="2"/>
              <a:buChar char="§"/>
            </a:pPr>
            <a:r>
              <a:rPr lang="en-US" dirty="0">
                <a:solidFill>
                  <a:schemeClr val="tx1">
                    <a:lumMod val="75000"/>
                    <a:lumOff val="25000"/>
                  </a:schemeClr>
                </a:solidFill>
              </a:rPr>
              <a:t>Stakeholders’ expectations and risk thresholds.</a:t>
            </a: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endParaRPr lang="id-ID" dirty="0">
              <a:solidFill>
                <a:schemeClr val="tx1">
                  <a:lumMod val="75000"/>
                  <a:lumOff val="25000"/>
                </a:schemeClr>
              </a:solidFill>
            </a:endParaRPr>
          </a:p>
          <a:p>
            <a:pPr marL="0" indent="0">
              <a:buNone/>
            </a:pP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56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Developing Project Charter: </a:t>
            </a:r>
            <a:r>
              <a:rPr lang="en-US" sz="3200" b="1" dirty="0">
                <a:solidFill>
                  <a:srgbClr val="FFC000"/>
                </a:solidFill>
                <a:latin typeface="Calibri" panose="020F0502020204030204" pitchFamily="34" charset="0"/>
              </a:rPr>
              <a:t>Inputs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1"/>
          </p:nvPr>
        </p:nvSpPr>
        <p:spPr/>
        <p:txBody>
          <a:bodyPr/>
          <a:lstStyle/>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4. Organization process asset</a:t>
            </a:r>
          </a:p>
          <a:p>
            <a:pPr marL="236538" indent="0">
              <a:buNone/>
            </a:pPr>
            <a:r>
              <a:rPr lang="en-US" dirty="0" err="1">
                <a:solidFill>
                  <a:schemeClr val="tx1">
                    <a:lumMod val="75000"/>
                    <a:lumOff val="25000"/>
                  </a:schemeClr>
                </a:solidFill>
              </a:rPr>
              <a:t>Mengacu</a:t>
            </a:r>
            <a:r>
              <a:rPr lang="en-US" dirty="0">
                <a:solidFill>
                  <a:schemeClr val="tx1">
                    <a:lumMod val="75000"/>
                    <a:lumOff val="25000"/>
                  </a:schemeClr>
                </a:solidFill>
              </a:rPr>
              <a:t> </a:t>
            </a:r>
            <a:r>
              <a:rPr lang="en-US" dirty="0" err="1">
                <a:solidFill>
                  <a:schemeClr val="tx1">
                    <a:lumMod val="75000"/>
                    <a:lumOff val="25000"/>
                  </a:schemeClr>
                </a:solidFill>
              </a:rPr>
              <a:t>kepada</a:t>
            </a:r>
            <a:r>
              <a:rPr lang="en-US" dirty="0">
                <a:solidFill>
                  <a:schemeClr val="tx1">
                    <a:lumMod val="75000"/>
                    <a:lumOff val="25000"/>
                  </a:schemeClr>
                </a:solidFill>
              </a:rPr>
              <a:t> </a:t>
            </a:r>
            <a:r>
              <a:rPr lang="en-US" dirty="0" err="1">
                <a:solidFill>
                  <a:schemeClr val="tx1">
                    <a:lumMod val="75000"/>
                    <a:lumOff val="25000"/>
                  </a:schemeClr>
                </a:solidFill>
              </a:rPr>
              <a:t>kebijakan</a:t>
            </a:r>
            <a:r>
              <a:rPr lang="en-US" dirty="0">
                <a:solidFill>
                  <a:schemeClr val="tx1">
                    <a:lumMod val="75000"/>
                    <a:lumOff val="25000"/>
                  </a:schemeClr>
                </a:solidFill>
              </a:rPr>
              <a:t>, </a:t>
            </a:r>
            <a:r>
              <a:rPr lang="en-US" dirty="0" err="1">
                <a:solidFill>
                  <a:schemeClr val="tx1">
                    <a:lumMod val="75000"/>
                    <a:lumOff val="25000"/>
                  </a:schemeClr>
                </a:solidFill>
              </a:rPr>
              <a:t>prosedur</a:t>
            </a:r>
            <a:r>
              <a:rPr lang="en-US" dirty="0">
                <a:solidFill>
                  <a:schemeClr val="tx1">
                    <a:lumMod val="75000"/>
                    <a:lumOff val="25000"/>
                  </a:schemeClr>
                </a:solidFill>
              </a:rPr>
              <a:t>, process yang </a:t>
            </a:r>
            <a:r>
              <a:rPr lang="en-US" dirty="0" err="1">
                <a:solidFill>
                  <a:schemeClr val="tx1">
                    <a:lumMod val="75000"/>
                    <a:lumOff val="25000"/>
                  </a:schemeClr>
                </a:solidFill>
              </a:rPr>
              <a:t>sudah</a:t>
            </a:r>
            <a:r>
              <a:rPr lang="en-US" dirty="0">
                <a:solidFill>
                  <a:schemeClr val="tx1">
                    <a:lumMod val="75000"/>
                    <a:lumOff val="25000"/>
                  </a:schemeClr>
                </a:solidFill>
              </a:rPr>
              <a:t> </a:t>
            </a:r>
            <a:r>
              <a:rPr lang="en-US" dirty="0" err="1">
                <a:solidFill>
                  <a:schemeClr val="tx1">
                    <a:lumMod val="75000"/>
                    <a:lumOff val="25000"/>
                  </a:schemeClr>
                </a:solidFill>
              </a:rPr>
              <a:t>berjalan</a:t>
            </a:r>
            <a:r>
              <a:rPr lang="en-US" dirty="0">
                <a:solidFill>
                  <a:schemeClr val="tx1">
                    <a:lumMod val="75000"/>
                    <a:lumOff val="25000"/>
                  </a:schemeClr>
                </a:solidFill>
              </a:rPr>
              <a:t> di internal </a:t>
            </a:r>
            <a:r>
              <a:rPr lang="en-US" dirty="0" err="1">
                <a:solidFill>
                  <a:schemeClr val="tx1">
                    <a:lumMod val="75000"/>
                    <a:lumOff val="25000"/>
                  </a:schemeClr>
                </a:solidFill>
              </a:rPr>
              <a:t>perusahaan</a:t>
            </a:r>
            <a:r>
              <a:rPr lang="en-US" dirty="0">
                <a:solidFill>
                  <a:schemeClr val="tx1">
                    <a:lumMod val="75000"/>
                    <a:lumOff val="25000"/>
                  </a:schemeClr>
                </a:solidFill>
              </a:rPr>
              <a:t>, </a:t>
            </a:r>
            <a:r>
              <a:rPr lang="en-US" dirty="0" err="1">
                <a:solidFill>
                  <a:schemeClr val="tx1">
                    <a:lumMod val="75000"/>
                    <a:lumOff val="25000"/>
                  </a:schemeClr>
                </a:solidFill>
              </a:rPr>
              <a:t>seperti</a:t>
            </a:r>
            <a:r>
              <a:rPr lang="en-US" dirty="0">
                <a:solidFill>
                  <a:schemeClr val="tx1">
                    <a:lumMod val="75000"/>
                    <a:lumOff val="25000"/>
                  </a:schemeClr>
                </a:solidFill>
              </a:rPr>
              <a:t> :</a:t>
            </a:r>
          </a:p>
          <a:p>
            <a:pPr marL="633413" indent="-342900">
              <a:buFont typeface="Wingdings" panose="05000000000000000000" pitchFamily="2" charset="2"/>
              <a:buChar char="§"/>
            </a:pPr>
            <a:r>
              <a:rPr lang="en-US" dirty="0">
                <a:solidFill>
                  <a:schemeClr val="tx1">
                    <a:lumMod val="75000"/>
                    <a:lumOff val="25000"/>
                  </a:schemeClr>
                </a:solidFill>
              </a:rPr>
              <a:t>Organizational standard policies, processes, and procedures</a:t>
            </a:r>
          </a:p>
          <a:p>
            <a:pPr marL="633413" indent="-342900">
              <a:buFont typeface="Wingdings" panose="05000000000000000000" pitchFamily="2" charset="2"/>
              <a:buChar char="§"/>
            </a:pPr>
            <a:r>
              <a:rPr lang="en-US" dirty="0">
                <a:solidFill>
                  <a:schemeClr val="tx1">
                    <a:lumMod val="75000"/>
                    <a:lumOff val="25000"/>
                  </a:schemeClr>
                </a:solidFill>
              </a:rPr>
              <a:t>Portfolio, program, and project governance framework</a:t>
            </a:r>
          </a:p>
          <a:p>
            <a:pPr marL="633413" indent="-342900">
              <a:buFont typeface="Wingdings" panose="05000000000000000000" pitchFamily="2" charset="2"/>
              <a:buChar char="§"/>
            </a:pPr>
            <a:r>
              <a:rPr lang="en-US" dirty="0">
                <a:solidFill>
                  <a:schemeClr val="tx1">
                    <a:lumMod val="75000"/>
                    <a:lumOff val="25000"/>
                  </a:schemeClr>
                </a:solidFill>
              </a:rPr>
              <a:t>Monitoring and reporting methods</a:t>
            </a:r>
          </a:p>
          <a:p>
            <a:pPr marL="633413" indent="-342900">
              <a:buFont typeface="Wingdings" panose="05000000000000000000" pitchFamily="2" charset="2"/>
              <a:buChar char="§"/>
            </a:pPr>
            <a:r>
              <a:rPr lang="en-US" dirty="0">
                <a:solidFill>
                  <a:schemeClr val="tx1">
                    <a:lumMod val="75000"/>
                    <a:lumOff val="25000"/>
                  </a:schemeClr>
                </a:solidFill>
              </a:rPr>
              <a:t>Templates</a:t>
            </a:r>
          </a:p>
          <a:p>
            <a:pPr marL="633413" indent="-342900">
              <a:buFont typeface="Wingdings" panose="05000000000000000000" pitchFamily="2" charset="2"/>
              <a:buChar char="§"/>
            </a:pPr>
            <a:r>
              <a:rPr lang="en-US" dirty="0">
                <a:solidFill>
                  <a:schemeClr val="tx1">
                    <a:lumMod val="75000"/>
                    <a:lumOff val="25000"/>
                  </a:schemeClr>
                </a:solidFill>
              </a:rPr>
              <a:t>Historical information and lessons learned repository</a:t>
            </a:r>
          </a:p>
          <a:p>
            <a:pPr marL="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endParaRPr lang="id-ID" dirty="0">
              <a:solidFill>
                <a:schemeClr val="tx1">
                  <a:lumMod val="75000"/>
                  <a:lumOff val="25000"/>
                </a:schemeClr>
              </a:solidFill>
            </a:endParaRPr>
          </a:p>
          <a:p>
            <a:pPr marL="0" indent="0">
              <a:buNone/>
            </a:pP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4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Project Charter : </a:t>
            </a:r>
            <a:r>
              <a:rPr lang="en-US" sz="3200" b="1" dirty="0">
                <a:solidFill>
                  <a:srgbClr val="FFC000"/>
                </a:solidFill>
                <a:latin typeface="Calibri" panose="020F0502020204030204" pitchFamily="34" charset="0"/>
              </a:rPr>
              <a:t>Tools and Technique</a:t>
            </a:r>
          </a:p>
        </p:txBody>
      </p:sp>
      <p:sp>
        <p:nvSpPr>
          <p:cNvPr id="3" name="Content Placeholder 2"/>
          <p:cNvSpPr>
            <a:spLocks noGrp="1"/>
          </p:cNvSpPr>
          <p:nvPr>
            <p:ph idx="1"/>
          </p:nvPr>
        </p:nvSpPr>
        <p:spPr>
          <a:xfrm>
            <a:off x="435895" y="2180497"/>
            <a:ext cx="7488905" cy="2836672"/>
          </a:xfrm>
        </p:spPr>
        <p:txBody>
          <a:bodyPr>
            <a:normAutofit fontScale="92500" lnSpcReduction="10000"/>
          </a:bodyPr>
          <a:lstStyle/>
          <a:p>
            <a:pPr marL="114300" indent="0">
              <a:buNone/>
            </a:pPr>
            <a:r>
              <a:rPr lang="en-US" dirty="0">
                <a:solidFill>
                  <a:schemeClr val="tx1">
                    <a:lumMod val="75000"/>
                    <a:lumOff val="25000"/>
                  </a:schemeClr>
                </a:solidFill>
              </a:rPr>
              <a:t>Expert </a:t>
            </a:r>
            <a:r>
              <a:rPr lang="en-US" dirty="0" err="1">
                <a:solidFill>
                  <a:schemeClr val="tx1">
                    <a:lumMod val="75000"/>
                    <a:lumOff val="25000"/>
                  </a:schemeClr>
                </a:solidFill>
              </a:rPr>
              <a:t>Judgement</a:t>
            </a: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	</a:t>
            </a:r>
            <a:r>
              <a:rPr lang="en-US" dirty="0" err="1">
                <a:solidFill>
                  <a:schemeClr val="tx1">
                    <a:lumMod val="75000"/>
                    <a:lumOff val="25000"/>
                  </a:schemeClr>
                </a:solidFill>
              </a:rPr>
              <a:t>Dibutuhkan</a:t>
            </a:r>
            <a:r>
              <a:rPr lang="en-US" dirty="0">
                <a:solidFill>
                  <a:schemeClr val="tx1">
                    <a:lumMod val="75000"/>
                    <a:lumOff val="25000"/>
                  </a:schemeClr>
                </a:solidFill>
              </a:rPr>
              <a:t> </a:t>
            </a:r>
            <a:r>
              <a:rPr lang="en-US" dirty="0" err="1">
                <a:solidFill>
                  <a:schemeClr val="tx1">
                    <a:lumMod val="75000"/>
                    <a:lumOff val="25000"/>
                  </a:schemeClr>
                </a:solidFill>
              </a:rPr>
              <a:t>tenaga</a:t>
            </a:r>
            <a:r>
              <a:rPr lang="en-US" dirty="0">
                <a:solidFill>
                  <a:schemeClr val="tx1">
                    <a:lumMod val="75000"/>
                    <a:lumOff val="25000"/>
                  </a:schemeClr>
                </a:solidFill>
              </a:rPr>
              <a:t> </a:t>
            </a:r>
            <a:r>
              <a:rPr lang="en-US" dirty="0" err="1">
                <a:solidFill>
                  <a:schemeClr val="tx1">
                    <a:lumMod val="75000"/>
                    <a:lumOff val="25000"/>
                  </a:schemeClr>
                </a:solidFill>
              </a:rPr>
              <a:t>ahli</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dapat</a:t>
            </a:r>
            <a:r>
              <a:rPr lang="en-US" dirty="0">
                <a:solidFill>
                  <a:schemeClr val="tx1">
                    <a:lumMod val="75000"/>
                    <a:lumOff val="25000"/>
                  </a:schemeClr>
                </a:solidFill>
              </a:rPr>
              <a:t> </a:t>
            </a:r>
            <a:r>
              <a:rPr lang="en-US" dirty="0" err="1">
                <a:solidFill>
                  <a:schemeClr val="tx1">
                    <a:lumMod val="75000"/>
                    <a:lumOff val="25000"/>
                  </a:schemeClr>
                </a:solidFill>
              </a:rPr>
              <a:t>mengolah</a:t>
            </a:r>
            <a:r>
              <a:rPr lang="en-US" dirty="0">
                <a:solidFill>
                  <a:schemeClr val="tx1">
                    <a:lumMod val="75000"/>
                    <a:lumOff val="25000"/>
                  </a:schemeClr>
                </a:solidFill>
              </a:rPr>
              <a:t> input </a:t>
            </a:r>
            <a:r>
              <a:rPr lang="en-US" dirty="0" err="1">
                <a:solidFill>
                  <a:schemeClr val="tx1">
                    <a:lumMod val="75000"/>
                    <a:lumOff val="25000"/>
                  </a:schemeClr>
                </a:solidFill>
              </a:rPr>
              <a:t>sehingga</a:t>
            </a:r>
            <a:r>
              <a:rPr lang="en-US" dirty="0">
                <a:solidFill>
                  <a:schemeClr val="tx1">
                    <a:lumMod val="75000"/>
                    <a:lumOff val="25000"/>
                  </a:schemeClr>
                </a:solidFill>
              </a:rPr>
              <a:t> 	</a:t>
            </a:r>
            <a:r>
              <a:rPr lang="en-US" dirty="0" err="1">
                <a:solidFill>
                  <a:schemeClr val="tx1">
                    <a:lumMod val="75000"/>
                    <a:lumOff val="25000"/>
                  </a:schemeClr>
                </a:solidFill>
              </a:rPr>
              <a:t>bisa</a:t>
            </a:r>
            <a:r>
              <a:rPr lang="en-US" dirty="0">
                <a:solidFill>
                  <a:schemeClr val="tx1">
                    <a:lumMod val="75000"/>
                    <a:lumOff val="25000"/>
                  </a:schemeClr>
                </a:solidFill>
              </a:rPr>
              <a:t> </a:t>
            </a:r>
            <a:r>
              <a:rPr lang="en-US" dirty="0" err="1">
                <a:solidFill>
                  <a:schemeClr val="tx1">
                    <a:lumMod val="75000"/>
                    <a:lumOff val="25000"/>
                  </a:schemeClr>
                </a:solidFill>
              </a:rPr>
              <a:t>menghasilkan</a:t>
            </a:r>
            <a:r>
              <a:rPr lang="en-US" dirty="0">
                <a:solidFill>
                  <a:schemeClr val="tx1">
                    <a:lumMod val="75000"/>
                    <a:lumOff val="25000"/>
                  </a:schemeClr>
                </a:solidFill>
              </a:rPr>
              <a:t> </a:t>
            </a:r>
            <a:r>
              <a:rPr lang="en-US" dirty="0" err="1">
                <a:solidFill>
                  <a:schemeClr val="tx1">
                    <a:lumMod val="75000"/>
                    <a:lumOff val="25000"/>
                  </a:schemeClr>
                </a:solidFill>
              </a:rPr>
              <a:t>dokumen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marL="0" indent="0">
              <a:buNone/>
            </a:pPr>
            <a:r>
              <a:rPr lang="en-US" dirty="0" err="1">
                <a:solidFill>
                  <a:schemeClr val="tx1">
                    <a:lumMod val="75000"/>
                    <a:lumOff val="25000"/>
                  </a:schemeClr>
                </a:solidFill>
              </a:rPr>
              <a:t>Sumber</a:t>
            </a:r>
            <a:r>
              <a:rPr lang="en-US" dirty="0">
                <a:solidFill>
                  <a:schemeClr val="tx1">
                    <a:lumMod val="75000"/>
                    <a:lumOff val="25000"/>
                  </a:schemeClr>
                </a:solidFill>
              </a:rPr>
              <a:t> :</a:t>
            </a:r>
          </a:p>
          <a:p>
            <a:pPr>
              <a:buFont typeface="Wingdings" panose="05000000000000000000" pitchFamily="2" charset="2"/>
              <a:buChar char="q"/>
            </a:pPr>
            <a:r>
              <a:rPr lang="en-US" dirty="0">
                <a:solidFill>
                  <a:schemeClr val="tx1">
                    <a:lumMod val="75000"/>
                    <a:lumOff val="25000"/>
                  </a:schemeClr>
                </a:solidFill>
              </a:rPr>
              <a:t> </a:t>
            </a:r>
            <a:r>
              <a:rPr lang="en-US" dirty="0" err="1">
                <a:solidFill>
                  <a:schemeClr val="tx1">
                    <a:lumMod val="75000"/>
                    <a:lumOff val="25000"/>
                  </a:schemeClr>
                </a:solidFill>
              </a:rPr>
              <a:t>Konsultan</a:t>
            </a:r>
            <a:endParaRPr lang="en-US" dirty="0">
              <a:solidFill>
                <a:schemeClr val="tx1">
                  <a:lumMod val="75000"/>
                  <a:lumOff val="25000"/>
                </a:schemeClr>
              </a:solidFill>
            </a:endParaRPr>
          </a:p>
          <a:p>
            <a:pPr>
              <a:buFont typeface="Wingdings" panose="05000000000000000000" pitchFamily="2" charset="2"/>
              <a:buChar char="q"/>
            </a:pPr>
            <a:r>
              <a:rPr lang="en-US" dirty="0">
                <a:solidFill>
                  <a:schemeClr val="tx1">
                    <a:lumMod val="75000"/>
                    <a:lumOff val="25000"/>
                  </a:schemeClr>
                </a:solidFill>
              </a:rPr>
              <a:t> Stakeholder</a:t>
            </a:r>
          </a:p>
          <a:p>
            <a:pPr>
              <a:buFont typeface="Wingdings" panose="05000000000000000000" pitchFamily="2" charset="2"/>
              <a:buChar char="q"/>
            </a:pPr>
            <a:r>
              <a:rPr lang="en-US" dirty="0">
                <a:solidFill>
                  <a:schemeClr val="tx1">
                    <a:lumMod val="75000"/>
                    <a:lumOff val="25000"/>
                  </a:schemeClr>
                </a:solidFill>
              </a:rPr>
              <a:t> Project Management Office</a:t>
            </a:r>
          </a:p>
          <a:p>
            <a:pPr>
              <a:buFont typeface="Wingdings" panose="05000000000000000000" pitchFamily="2" charset="2"/>
              <a:buChar char="q"/>
            </a:pPr>
            <a:r>
              <a:rPr lang="en-US" dirty="0">
                <a:solidFill>
                  <a:schemeClr val="tx1">
                    <a:lumMod val="75000"/>
                    <a:lumOff val="25000"/>
                  </a:schemeClr>
                </a:solidFill>
              </a:rPr>
              <a:t> Tenaga </a:t>
            </a:r>
            <a:r>
              <a:rPr lang="en-US" dirty="0" err="1">
                <a:solidFill>
                  <a:schemeClr val="tx1">
                    <a:lumMod val="75000"/>
                    <a:lumOff val="25000"/>
                  </a:schemeClr>
                </a:solidFill>
              </a:rPr>
              <a:t>ahli</a:t>
            </a:r>
            <a:r>
              <a:rPr lang="en-US" dirty="0">
                <a:solidFill>
                  <a:schemeClr val="tx1">
                    <a:lumMod val="75000"/>
                    <a:lumOff val="25000"/>
                  </a:schemeClr>
                </a:solidFill>
              </a:rPr>
              <a:t> internal</a:t>
            </a: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86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7569080" cy="988332"/>
          </a:xfrm>
        </p:spPr>
        <p:txBody>
          <a:bodyPr/>
          <a:lstStyle/>
          <a:p>
            <a:r>
              <a:rPr lang="en-US" sz="3200" b="1" dirty="0">
                <a:latin typeface="Calibri" panose="020F0502020204030204" pitchFamily="34" charset="0"/>
              </a:rPr>
              <a:t>Project Charter : </a:t>
            </a:r>
            <a:r>
              <a:rPr lang="en-US" sz="3200" b="1" dirty="0">
                <a:solidFill>
                  <a:srgbClr val="FFC000"/>
                </a:solidFill>
                <a:latin typeface="Calibri" panose="020F0502020204030204" pitchFamily="34" charset="0"/>
              </a:rPr>
              <a:t>Tools and Techniques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4294967295"/>
          </p:nvPr>
        </p:nvSpPr>
        <p:spPr>
          <a:xfrm>
            <a:off x="322731" y="2003613"/>
            <a:ext cx="7602070" cy="4182035"/>
          </a:xfrm>
        </p:spPr>
        <p:txBody>
          <a:bodyPr>
            <a:noAutofit/>
          </a:bodyPr>
          <a:lstStyle/>
          <a:p>
            <a:pPr marL="0" indent="0">
              <a:buNone/>
            </a:pPr>
            <a:r>
              <a:rPr lang="en-US" sz="2800" dirty="0">
                <a:solidFill>
                  <a:schemeClr val="tx1">
                    <a:lumMod val="75000"/>
                    <a:lumOff val="25000"/>
                  </a:schemeClr>
                </a:solidFill>
              </a:rPr>
              <a:t>Data Gathering</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Ada </a:t>
            </a:r>
            <a:r>
              <a:rPr lang="en-US" sz="2400" dirty="0" err="1">
                <a:solidFill>
                  <a:schemeClr val="tx1">
                    <a:lumMod val="75000"/>
                    <a:lumOff val="25000"/>
                  </a:schemeClr>
                </a:solidFill>
              </a:rPr>
              <a:t>beberapa</a:t>
            </a:r>
            <a:r>
              <a:rPr lang="en-US" sz="2400" dirty="0">
                <a:solidFill>
                  <a:schemeClr val="tx1">
                    <a:lumMod val="75000"/>
                    <a:lumOff val="25000"/>
                  </a:schemeClr>
                </a:solidFill>
              </a:rPr>
              <a:t> </a:t>
            </a:r>
            <a:r>
              <a:rPr lang="en-US" sz="2400" dirty="0" err="1">
                <a:solidFill>
                  <a:schemeClr val="tx1">
                    <a:lumMod val="75000"/>
                    <a:lumOff val="25000"/>
                  </a:schemeClr>
                </a:solidFill>
              </a:rPr>
              <a:t>teknik</a:t>
            </a:r>
            <a:r>
              <a:rPr lang="en-US" sz="2400" dirty="0">
                <a:solidFill>
                  <a:schemeClr val="tx1">
                    <a:lumMod val="75000"/>
                    <a:lumOff val="25000"/>
                  </a:schemeClr>
                </a:solidFill>
              </a:rPr>
              <a:t> yang </a:t>
            </a:r>
            <a:r>
              <a:rPr lang="en-US" sz="2400" dirty="0" err="1">
                <a:solidFill>
                  <a:schemeClr val="tx1">
                    <a:lumMod val="75000"/>
                    <a:lumOff val="25000"/>
                  </a:schemeClr>
                </a:solidFill>
              </a:rPr>
              <a:t>digunakan</a:t>
            </a:r>
            <a:r>
              <a:rPr lang="en-US" sz="2400" dirty="0">
                <a:solidFill>
                  <a:schemeClr val="tx1">
                    <a:lumMod val="75000"/>
                    <a:lumOff val="25000"/>
                  </a:schemeClr>
                </a:solidFill>
              </a:rPr>
              <a:t>, </a:t>
            </a:r>
            <a:r>
              <a:rPr lang="en-US" sz="2400" dirty="0" err="1">
                <a:solidFill>
                  <a:schemeClr val="tx1">
                    <a:lumMod val="75000"/>
                    <a:lumOff val="25000"/>
                  </a:schemeClr>
                </a:solidFill>
              </a:rPr>
              <a:t>diantaranya</a:t>
            </a:r>
            <a:r>
              <a:rPr lang="en-US" sz="2400" dirty="0">
                <a:solidFill>
                  <a:schemeClr val="tx1">
                    <a:lumMod val="75000"/>
                    <a:lumOff val="25000"/>
                  </a:schemeClr>
                </a:solidFill>
              </a:rPr>
              <a:t> :</a:t>
            </a:r>
          </a:p>
          <a:p>
            <a:pPr lvl="2"/>
            <a:r>
              <a:rPr lang="en-US" sz="2000" dirty="0">
                <a:solidFill>
                  <a:schemeClr val="tx1">
                    <a:lumMod val="75000"/>
                    <a:lumOff val="25000"/>
                  </a:schemeClr>
                </a:solidFill>
              </a:rPr>
              <a:t>Brainstorming</a:t>
            </a:r>
          </a:p>
          <a:p>
            <a:pPr lvl="2"/>
            <a:r>
              <a:rPr lang="en-US" sz="2000" dirty="0">
                <a:solidFill>
                  <a:schemeClr val="tx1">
                    <a:lumMod val="75000"/>
                    <a:lumOff val="25000"/>
                  </a:schemeClr>
                </a:solidFill>
              </a:rPr>
              <a:t>Focus Groups</a:t>
            </a:r>
          </a:p>
          <a:p>
            <a:pPr lvl="2"/>
            <a:r>
              <a:rPr lang="en-US" sz="2000" dirty="0">
                <a:solidFill>
                  <a:schemeClr val="tx1">
                    <a:lumMod val="75000"/>
                    <a:lumOff val="25000"/>
                  </a:schemeClr>
                </a:solidFill>
              </a:rPr>
              <a:t>Interviews</a:t>
            </a: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4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7569080" cy="988332"/>
          </a:xfrm>
        </p:spPr>
        <p:txBody>
          <a:bodyPr/>
          <a:lstStyle/>
          <a:p>
            <a:r>
              <a:rPr lang="en-US" sz="3200" b="1" dirty="0">
                <a:latin typeface="Calibri" panose="020F0502020204030204" pitchFamily="34" charset="0"/>
              </a:rPr>
              <a:t>Project Charter : </a:t>
            </a:r>
            <a:r>
              <a:rPr lang="en-US" sz="3200" b="1" dirty="0">
                <a:solidFill>
                  <a:srgbClr val="FFC000"/>
                </a:solidFill>
                <a:latin typeface="Calibri" panose="020F0502020204030204" pitchFamily="34" charset="0"/>
              </a:rPr>
              <a:t>Tools and Techniques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4294967295"/>
          </p:nvPr>
        </p:nvSpPr>
        <p:spPr>
          <a:xfrm>
            <a:off x="322731" y="2003613"/>
            <a:ext cx="7602070" cy="4182035"/>
          </a:xfrm>
        </p:spPr>
        <p:txBody>
          <a:bodyPr>
            <a:noAutofit/>
          </a:bodyPr>
          <a:lstStyle/>
          <a:p>
            <a:pPr marL="0" indent="0">
              <a:buNone/>
            </a:pPr>
            <a:r>
              <a:rPr lang="en-US" sz="2800" dirty="0">
                <a:solidFill>
                  <a:schemeClr val="tx1">
                    <a:lumMod val="75000"/>
                    <a:lumOff val="25000"/>
                  </a:schemeClr>
                </a:solidFill>
              </a:rPr>
              <a:t>Interpersonal &amp; Team Skills</a:t>
            </a:r>
            <a:r>
              <a:rPr lang="en-US" sz="2400" dirty="0">
                <a:solidFill>
                  <a:schemeClr val="tx1">
                    <a:lumMod val="75000"/>
                    <a:lumOff val="25000"/>
                  </a:schemeClr>
                </a:solidFill>
              </a:rPr>
              <a:t> </a:t>
            </a:r>
            <a:endParaRPr lang="en-US" sz="2000" dirty="0">
              <a:solidFill>
                <a:schemeClr val="tx1">
                  <a:lumMod val="75000"/>
                  <a:lumOff val="25000"/>
                </a:schemeClr>
              </a:solidFill>
            </a:endParaRPr>
          </a:p>
          <a:p>
            <a:pPr marL="692150" lvl="2" indent="-457200"/>
            <a:r>
              <a:rPr lang="en-US" sz="2000" dirty="0">
                <a:solidFill>
                  <a:schemeClr val="tx1">
                    <a:lumMod val="75000"/>
                    <a:lumOff val="25000"/>
                  </a:schemeClr>
                </a:solidFill>
              </a:rPr>
              <a:t>Conflict management</a:t>
            </a:r>
          </a:p>
          <a:p>
            <a:pPr marL="692150" lvl="2" indent="-457200"/>
            <a:r>
              <a:rPr lang="en-US" sz="2000" dirty="0">
                <a:solidFill>
                  <a:schemeClr val="tx1">
                    <a:lumMod val="75000"/>
                    <a:lumOff val="25000"/>
                  </a:schemeClr>
                </a:solidFill>
              </a:rPr>
              <a:t>Facilitation</a:t>
            </a:r>
          </a:p>
          <a:p>
            <a:pPr marL="692150" lvl="2" indent="-457200"/>
            <a:r>
              <a:rPr lang="en-US" sz="2000" dirty="0">
                <a:solidFill>
                  <a:schemeClr val="tx1">
                    <a:lumMod val="75000"/>
                    <a:lumOff val="25000"/>
                  </a:schemeClr>
                </a:solidFill>
              </a:rPr>
              <a:t>Meeting management</a:t>
            </a:r>
          </a:p>
          <a:p>
            <a:pPr marL="0" lvl="0" indent="0">
              <a:buClr>
                <a:srgbClr val="A9A57C"/>
              </a:buClr>
              <a:buNone/>
            </a:pPr>
            <a:endParaRPr lang="en-US" sz="2800" dirty="0">
              <a:solidFill>
                <a:srgbClr val="2F2B20">
                  <a:lumMod val="75000"/>
                  <a:lumOff val="25000"/>
                </a:srgbClr>
              </a:solidFill>
            </a:endParaRPr>
          </a:p>
          <a:p>
            <a:pPr marL="0" lvl="0" indent="0">
              <a:buClr>
                <a:srgbClr val="A9A57C"/>
              </a:buClr>
              <a:buNone/>
            </a:pPr>
            <a:r>
              <a:rPr lang="en-US" sz="2800" dirty="0">
                <a:solidFill>
                  <a:srgbClr val="2F2B20">
                    <a:lumMod val="75000"/>
                    <a:lumOff val="25000"/>
                  </a:srgbClr>
                </a:solidFill>
              </a:rPr>
              <a:t>Meetings</a:t>
            </a:r>
            <a:r>
              <a:rPr lang="en-US" sz="2400" dirty="0">
                <a:solidFill>
                  <a:srgbClr val="2F2B20">
                    <a:lumMod val="75000"/>
                    <a:lumOff val="25000"/>
                  </a:srgbClr>
                </a:solidFill>
              </a:rPr>
              <a:t> </a:t>
            </a:r>
            <a:endParaRPr lang="en-US" sz="2000" dirty="0">
              <a:solidFill>
                <a:srgbClr val="2F2B20">
                  <a:lumMod val="75000"/>
                  <a:lumOff val="25000"/>
                </a:srgbClr>
              </a:solidFill>
            </a:endParaRPr>
          </a:p>
          <a:p>
            <a:pPr marL="692150" lvl="2" indent="-457200">
              <a:buClr>
                <a:srgbClr val="D2CB6C"/>
              </a:buClr>
            </a:pPr>
            <a:r>
              <a:rPr lang="en-US" sz="2000" dirty="0">
                <a:solidFill>
                  <a:srgbClr val="2F2B20">
                    <a:lumMod val="75000"/>
                    <a:lumOff val="25000"/>
                  </a:srgbClr>
                </a:solidFill>
              </a:rPr>
              <a:t>Bersama stakeholder </a:t>
            </a:r>
            <a:r>
              <a:rPr lang="en-US" sz="2000" dirty="0" err="1">
                <a:solidFill>
                  <a:srgbClr val="2F2B20">
                    <a:lumMod val="75000"/>
                    <a:lumOff val="25000"/>
                  </a:srgbClr>
                </a:solidFill>
              </a:rPr>
              <a:t>utama</a:t>
            </a:r>
            <a:r>
              <a:rPr lang="en-US" sz="2000" dirty="0">
                <a:solidFill>
                  <a:srgbClr val="2F2B20">
                    <a:lumMod val="75000"/>
                    <a:lumOff val="25000"/>
                  </a:srgbClr>
                </a:solidFill>
              </a:rPr>
              <a:t> </a:t>
            </a:r>
            <a:r>
              <a:rPr lang="en-US" sz="2000" dirty="0" err="1">
                <a:solidFill>
                  <a:srgbClr val="2F2B20">
                    <a:lumMod val="75000"/>
                    <a:lumOff val="25000"/>
                  </a:srgbClr>
                </a:solidFill>
              </a:rPr>
              <a:t>untuk</a:t>
            </a:r>
            <a:r>
              <a:rPr lang="en-US" sz="2000" dirty="0">
                <a:solidFill>
                  <a:srgbClr val="2F2B20">
                    <a:lumMod val="75000"/>
                    <a:lumOff val="25000"/>
                  </a:srgbClr>
                </a:solidFill>
              </a:rPr>
              <a:t> </a:t>
            </a:r>
            <a:r>
              <a:rPr lang="en-US" sz="2000" dirty="0" err="1">
                <a:solidFill>
                  <a:srgbClr val="2F2B20">
                    <a:lumMod val="75000"/>
                    <a:lumOff val="25000"/>
                  </a:srgbClr>
                </a:solidFill>
              </a:rPr>
              <a:t>mengidentifikasi</a:t>
            </a:r>
            <a:r>
              <a:rPr lang="en-US" sz="2000" dirty="0">
                <a:solidFill>
                  <a:srgbClr val="2F2B20">
                    <a:lumMod val="75000"/>
                    <a:lumOff val="25000"/>
                  </a:srgbClr>
                </a:solidFill>
              </a:rPr>
              <a:t> project </a:t>
            </a:r>
            <a:r>
              <a:rPr lang="en-US" sz="2000" dirty="0" err="1">
                <a:solidFill>
                  <a:srgbClr val="2F2B20">
                    <a:lumMod val="75000"/>
                    <a:lumOff val="25000"/>
                  </a:srgbClr>
                </a:solidFill>
              </a:rPr>
              <a:t>objektives</a:t>
            </a:r>
            <a:r>
              <a:rPr lang="en-US" sz="2000" dirty="0">
                <a:solidFill>
                  <a:srgbClr val="2F2B20">
                    <a:lumMod val="75000"/>
                    <a:lumOff val="25000"/>
                  </a:srgbClr>
                </a:solidFill>
              </a:rPr>
              <a:t>, success criteria, key deliverables, high level requirements, summary milestones, and other summary information.</a:t>
            </a:r>
          </a:p>
          <a:p>
            <a:pPr marL="234950" lvl="2" indent="0">
              <a:buNone/>
            </a:pPr>
            <a:endParaRPr lang="en-US" sz="2000"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9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838200"/>
          </a:xfrm>
        </p:spPr>
        <p:txBody>
          <a:bodyPr/>
          <a:lstStyle/>
          <a:p>
            <a:r>
              <a:rPr lang="en-US" b="1" dirty="0">
                <a:latin typeface="Calibri" panose="020F0502020204030204" pitchFamily="34" charset="0"/>
              </a:rPr>
              <a:t>Project Charter : </a:t>
            </a:r>
            <a:r>
              <a:rPr lang="en-US" b="1" dirty="0">
                <a:solidFill>
                  <a:srgbClr val="FFC000"/>
                </a:solidFill>
                <a:latin typeface="Calibri" panose="020F0502020204030204" pitchFamily="34" charset="0"/>
              </a:rPr>
              <a:t>Outputs</a:t>
            </a:r>
          </a:p>
        </p:txBody>
      </p:sp>
      <p:sp>
        <p:nvSpPr>
          <p:cNvPr id="3" name="Content Placeholder 2"/>
          <p:cNvSpPr>
            <a:spLocks noGrp="1"/>
          </p:cNvSpPr>
          <p:nvPr>
            <p:ph idx="1"/>
          </p:nvPr>
        </p:nvSpPr>
        <p:spPr>
          <a:xfrm>
            <a:off x="435895" y="1302327"/>
            <a:ext cx="7412705" cy="3859220"/>
          </a:xfrm>
        </p:spPr>
        <p:txBody>
          <a:bodyPr>
            <a:normAutofit fontScale="92500" lnSpcReduction="20000"/>
          </a:bodyPr>
          <a:lstStyle/>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1. Project Charter</a:t>
            </a:r>
          </a:p>
          <a:p>
            <a:pPr marL="290513" indent="0">
              <a:buNone/>
            </a:pPr>
            <a:r>
              <a:rPr lang="en-US" dirty="0" err="1">
                <a:solidFill>
                  <a:schemeClr val="tx1">
                    <a:lumMod val="75000"/>
                    <a:lumOff val="25000"/>
                  </a:schemeClr>
                </a:solidFill>
              </a:rPr>
              <a:t>Dokumentasi</a:t>
            </a:r>
            <a:r>
              <a:rPr lang="en-US" dirty="0">
                <a:solidFill>
                  <a:schemeClr val="tx1">
                    <a:lumMod val="75000"/>
                    <a:lumOff val="25000"/>
                  </a:schemeClr>
                </a:solidFill>
              </a:rPr>
              <a:t> </a:t>
            </a:r>
            <a:r>
              <a:rPr lang="en-US" dirty="0" err="1">
                <a:solidFill>
                  <a:schemeClr val="tx1">
                    <a:lumMod val="75000"/>
                    <a:lumOff val="25000"/>
                  </a:schemeClr>
                </a:solidFill>
              </a:rPr>
              <a:t>suatu</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dibutuhkan</a:t>
            </a:r>
            <a:r>
              <a:rPr lang="en-US" dirty="0">
                <a:solidFill>
                  <a:schemeClr val="tx1">
                    <a:lumMod val="75000"/>
                    <a:lumOff val="25000"/>
                  </a:schemeClr>
                </a:solidFill>
              </a:rPr>
              <a:t> </a:t>
            </a:r>
            <a:r>
              <a:rPr lang="en-US" dirty="0" err="1">
                <a:solidFill>
                  <a:schemeClr val="tx1">
                    <a:lumMod val="75000"/>
                    <a:lumOff val="25000"/>
                  </a:schemeClr>
                </a:solidFill>
              </a:rPr>
              <a:t>dalam</a:t>
            </a:r>
            <a:r>
              <a:rPr lang="en-US" dirty="0">
                <a:solidFill>
                  <a:schemeClr val="tx1">
                    <a:lumMod val="75000"/>
                    <a:lumOff val="25000"/>
                  </a:schemeClr>
                </a:solidFill>
              </a:rPr>
              <a:t> </a:t>
            </a:r>
            <a:r>
              <a:rPr lang="en-US" dirty="0" err="1">
                <a:solidFill>
                  <a:schemeClr val="tx1">
                    <a:lumMod val="75000"/>
                    <a:lumOff val="25000"/>
                  </a:schemeClr>
                </a:solidFill>
              </a:rPr>
              <a:t>kegiatan</a:t>
            </a:r>
            <a:r>
              <a:rPr lang="en-US" dirty="0">
                <a:solidFill>
                  <a:schemeClr val="tx1">
                    <a:lumMod val="75000"/>
                    <a:lumOff val="25000"/>
                  </a:schemeClr>
                </a:solidFill>
              </a:rPr>
              <a:t> </a:t>
            </a:r>
            <a:r>
              <a:rPr lang="en-US" dirty="0" err="1">
                <a:solidFill>
                  <a:schemeClr val="tx1">
                    <a:lumMod val="75000"/>
                    <a:lumOff val="25000"/>
                  </a:schemeClr>
                </a:solidFill>
              </a:rPr>
              <a:t>bisnis</a:t>
            </a:r>
            <a:r>
              <a:rPr lang="en-US" dirty="0">
                <a:solidFill>
                  <a:schemeClr val="tx1">
                    <a:lumMod val="75000"/>
                    <a:lumOff val="25000"/>
                  </a:schemeClr>
                </a:solidFill>
              </a:rPr>
              <a:t>, </a:t>
            </a:r>
            <a:r>
              <a:rPr lang="en-US" dirty="0" err="1">
                <a:solidFill>
                  <a:schemeClr val="tx1">
                    <a:lumMod val="75000"/>
                    <a:lumOff val="25000"/>
                  </a:schemeClr>
                </a:solidFill>
              </a:rPr>
              <a:t>memuaskan</a:t>
            </a:r>
            <a:r>
              <a:rPr lang="en-US" dirty="0">
                <a:solidFill>
                  <a:schemeClr val="tx1">
                    <a:lumMod val="75000"/>
                    <a:lumOff val="25000"/>
                  </a:schemeClr>
                </a:solidFill>
              </a:rPr>
              <a:t> </a:t>
            </a:r>
            <a:r>
              <a:rPr lang="en-US" dirty="0" err="1">
                <a:solidFill>
                  <a:schemeClr val="tx1">
                    <a:lumMod val="75000"/>
                    <a:lumOff val="25000"/>
                  </a:schemeClr>
                </a:solidFill>
              </a:rPr>
              <a:t>pelanggan</a:t>
            </a:r>
            <a:r>
              <a:rPr lang="en-US" dirty="0">
                <a:solidFill>
                  <a:schemeClr val="tx1">
                    <a:lumMod val="75000"/>
                    <a:lumOff val="25000"/>
                  </a:schemeClr>
                </a:solidFill>
              </a:rPr>
              <a:t>, dan </a:t>
            </a:r>
            <a:r>
              <a:rPr lang="en-US" dirty="0" err="1">
                <a:solidFill>
                  <a:schemeClr val="tx1">
                    <a:lumMod val="75000"/>
                    <a:lumOff val="25000"/>
                  </a:schemeClr>
                </a:solidFill>
              </a:rPr>
              <a:t>pembuatan</a:t>
            </a:r>
            <a:r>
              <a:rPr lang="en-US" dirty="0">
                <a:solidFill>
                  <a:schemeClr val="tx1">
                    <a:lumMod val="75000"/>
                    <a:lumOff val="25000"/>
                  </a:schemeClr>
                </a:solidFill>
              </a:rPr>
              <a:t> </a:t>
            </a:r>
            <a:r>
              <a:rPr lang="en-US" dirty="0" err="1">
                <a:solidFill>
                  <a:schemeClr val="tx1">
                    <a:lumMod val="75000"/>
                    <a:lumOff val="25000"/>
                  </a:schemeClr>
                </a:solidFill>
              </a:rPr>
              <a:t>produk</a:t>
            </a:r>
            <a:r>
              <a:rPr lang="en-US" dirty="0">
                <a:solidFill>
                  <a:schemeClr val="tx1">
                    <a:lumMod val="75000"/>
                    <a:lumOff val="25000"/>
                  </a:schemeClr>
                </a:solidFill>
              </a:rPr>
              <a:t> </a:t>
            </a:r>
            <a:r>
              <a:rPr lang="en-US" dirty="0" err="1">
                <a:solidFill>
                  <a:schemeClr val="tx1">
                    <a:lumMod val="75000"/>
                    <a:lumOff val="25000"/>
                  </a:schemeClr>
                </a:solidFill>
              </a:rPr>
              <a:t>baru</a:t>
            </a:r>
            <a:r>
              <a:rPr lang="en-US" dirty="0">
                <a:solidFill>
                  <a:schemeClr val="tx1">
                    <a:lumMod val="75000"/>
                    <a:lumOff val="25000"/>
                  </a:schemeClr>
                </a:solidFill>
              </a:rPr>
              <a:t>. </a:t>
            </a:r>
          </a:p>
          <a:p>
            <a:pPr marL="290513"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 2. Assumption Log</a:t>
            </a:r>
          </a:p>
          <a:p>
            <a:pPr marL="234950" indent="0">
              <a:buNone/>
            </a:pPr>
            <a:r>
              <a:rPr lang="en-US" dirty="0" err="1"/>
              <a:t>Asumsi</a:t>
            </a:r>
            <a:r>
              <a:rPr lang="en-US" dirty="0"/>
              <a:t> dan </a:t>
            </a:r>
            <a:r>
              <a:rPr lang="en-US" dirty="0" err="1"/>
              <a:t>kendala</a:t>
            </a:r>
            <a:r>
              <a:rPr lang="en-US" dirty="0"/>
              <a:t> </a:t>
            </a:r>
            <a:r>
              <a:rPr lang="en-US" dirty="0" err="1"/>
              <a:t>strategis</a:t>
            </a:r>
            <a:r>
              <a:rPr lang="en-US" dirty="0"/>
              <a:t> </a:t>
            </a:r>
            <a:r>
              <a:rPr lang="en-US" dirty="0" err="1"/>
              <a:t>operasional</a:t>
            </a:r>
            <a:r>
              <a:rPr lang="en-US" dirty="0"/>
              <a:t> </a:t>
            </a:r>
            <a:r>
              <a:rPr lang="en-US" dirty="0" err="1"/>
              <a:t>biasanya</a:t>
            </a:r>
            <a:r>
              <a:rPr lang="en-US" dirty="0"/>
              <a:t> </a:t>
            </a:r>
            <a:r>
              <a:rPr lang="en-US" dirty="0" err="1"/>
              <a:t>diidentifikasi</a:t>
            </a:r>
            <a:r>
              <a:rPr lang="en-US" dirty="0"/>
              <a:t> </a:t>
            </a:r>
            <a:r>
              <a:rPr lang="en-US" dirty="0" err="1"/>
              <a:t>dalam</a:t>
            </a:r>
            <a:r>
              <a:rPr lang="en-US" dirty="0"/>
              <a:t> </a:t>
            </a:r>
            <a:r>
              <a:rPr lang="en-US" dirty="0" err="1"/>
              <a:t>bisnis</a:t>
            </a:r>
            <a:r>
              <a:rPr lang="en-US" dirty="0"/>
              <a:t> case </a:t>
            </a:r>
            <a:r>
              <a:rPr lang="en-US" dirty="0" err="1"/>
              <a:t>sebelum</a:t>
            </a:r>
            <a:r>
              <a:rPr lang="en-US" dirty="0"/>
              <a:t> </a:t>
            </a:r>
            <a:r>
              <a:rPr lang="en-US" dirty="0" err="1"/>
              <a:t>proyek</a:t>
            </a:r>
            <a:r>
              <a:rPr lang="en-US" dirty="0"/>
              <a:t> </a:t>
            </a:r>
            <a:r>
              <a:rPr lang="en-US" dirty="0" err="1"/>
              <a:t>dimulai</a:t>
            </a:r>
            <a:r>
              <a:rPr lang="en-US" dirty="0"/>
              <a:t> dan </a:t>
            </a:r>
            <a:r>
              <a:rPr lang="en-US" dirty="0" err="1"/>
              <a:t>akan</a:t>
            </a:r>
            <a:r>
              <a:rPr lang="en-US" dirty="0"/>
              <a:t> </a:t>
            </a:r>
            <a:r>
              <a:rPr lang="en-US" dirty="0" err="1"/>
              <a:t>mengalir</a:t>
            </a:r>
            <a:r>
              <a:rPr lang="en-US" dirty="0"/>
              <a:t> </a:t>
            </a:r>
            <a:r>
              <a:rPr lang="en-US" dirty="0" err="1"/>
              <a:t>ke</a:t>
            </a:r>
            <a:r>
              <a:rPr lang="en-US" dirty="0"/>
              <a:t> </a:t>
            </a:r>
            <a:r>
              <a:rPr lang="en-US" dirty="0" err="1"/>
              <a:t>dalam</a:t>
            </a:r>
            <a:r>
              <a:rPr lang="en-US" dirty="0"/>
              <a:t> project charter. </a:t>
            </a:r>
          </a:p>
          <a:p>
            <a:pPr marL="234950" indent="0">
              <a:buNone/>
            </a:pPr>
            <a:r>
              <a:rPr lang="en-US" dirty="0" err="1"/>
              <a:t>Asumsi</a:t>
            </a:r>
            <a:r>
              <a:rPr lang="en-US" dirty="0"/>
              <a:t> </a:t>
            </a:r>
            <a:r>
              <a:rPr lang="en-US" dirty="0" err="1"/>
              <a:t>aktivitas</a:t>
            </a:r>
            <a:r>
              <a:rPr lang="en-US" dirty="0"/>
              <a:t> </a:t>
            </a:r>
            <a:r>
              <a:rPr lang="en-US" dirty="0" err="1"/>
              <a:t>dihasilkan</a:t>
            </a:r>
            <a:r>
              <a:rPr lang="en-US" dirty="0"/>
              <a:t> di </a:t>
            </a:r>
            <a:r>
              <a:rPr lang="en-US" dirty="0" err="1"/>
              <a:t>seluruh</a:t>
            </a:r>
            <a:r>
              <a:rPr lang="en-US" dirty="0"/>
              <a:t> </a:t>
            </a:r>
            <a:r>
              <a:rPr lang="en-US" dirty="0" err="1"/>
              <a:t>proyek</a:t>
            </a:r>
            <a:r>
              <a:rPr lang="en-US" dirty="0"/>
              <a:t> </a:t>
            </a:r>
            <a:r>
              <a:rPr lang="en-US" dirty="0" err="1"/>
              <a:t>seperti</a:t>
            </a:r>
            <a:r>
              <a:rPr lang="en-US" dirty="0"/>
              <a:t> </a:t>
            </a:r>
            <a:r>
              <a:rPr lang="en-US" dirty="0" err="1"/>
              <a:t>menentukan</a:t>
            </a:r>
            <a:r>
              <a:rPr lang="en-US" dirty="0"/>
              <a:t> </a:t>
            </a:r>
            <a:r>
              <a:rPr lang="en-US" dirty="0" err="1"/>
              <a:t>spesifikasi</a:t>
            </a:r>
            <a:r>
              <a:rPr lang="en-US" dirty="0"/>
              <a:t> </a:t>
            </a:r>
            <a:r>
              <a:rPr lang="en-US" dirty="0" err="1"/>
              <a:t>teknis</a:t>
            </a:r>
            <a:r>
              <a:rPr lang="en-US" dirty="0"/>
              <a:t>, </a:t>
            </a:r>
            <a:r>
              <a:rPr lang="en-US" dirty="0" err="1"/>
              <a:t>perkiraan</a:t>
            </a:r>
            <a:r>
              <a:rPr lang="en-US" dirty="0"/>
              <a:t>, </a:t>
            </a:r>
            <a:r>
              <a:rPr lang="en-US" dirty="0" err="1"/>
              <a:t>jadwal</a:t>
            </a:r>
            <a:r>
              <a:rPr lang="en-US" dirty="0"/>
              <a:t>, </a:t>
            </a:r>
            <a:r>
              <a:rPr lang="en-US" dirty="0" err="1"/>
              <a:t>risiko</a:t>
            </a:r>
            <a:r>
              <a:rPr lang="en-US" dirty="0"/>
              <a:t>, </a:t>
            </a:r>
            <a:r>
              <a:rPr lang="en-US" dirty="0" err="1"/>
              <a:t>dll</a:t>
            </a:r>
            <a:r>
              <a:rPr lang="en-US" dirty="0"/>
              <a:t>. Log </a:t>
            </a:r>
            <a:r>
              <a:rPr lang="en-US" dirty="0" err="1"/>
              <a:t>asumsi</a:t>
            </a:r>
            <a:r>
              <a:rPr lang="en-US" dirty="0"/>
              <a:t> </a:t>
            </a:r>
            <a:r>
              <a:rPr lang="en-US" dirty="0" err="1"/>
              <a:t>digunakan</a:t>
            </a:r>
            <a:r>
              <a:rPr lang="en-US" dirty="0"/>
              <a:t> </a:t>
            </a:r>
            <a:r>
              <a:rPr lang="en-US" dirty="0" err="1"/>
              <a:t>untuk</a:t>
            </a:r>
            <a:r>
              <a:rPr lang="en-US" dirty="0"/>
              <a:t> </a:t>
            </a:r>
            <a:r>
              <a:rPr lang="en-US" dirty="0" err="1"/>
              <a:t>mencatat</a:t>
            </a:r>
            <a:r>
              <a:rPr lang="en-US" dirty="0"/>
              <a:t> </a:t>
            </a:r>
            <a:r>
              <a:rPr lang="en-US" dirty="0" err="1"/>
              <a:t>semua</a:t>
            </a:r>
            <a:r>
              <a:rPr lang="en-US" dirty="0"/>
              <a:t> </a:t>
            </a:r>
            <a:r>
              <a:rPr lang="en-US" dirty="0" err="1"/>
              <a:t>asumsi</a:t>
            </a:r>
            <a:r>
              <a:rPr lang="en-US" dirty="0"/>
              <a:t> dan </a:t>
            </a:r>
            <a:r>
              <a:rPr lang="en-US" dirty="0" err="1"/>
              <a:t>kendala</a:t>
            </a:r>
            <a:r>
              <a:rPr lang="en-US" dirty="0"/>
              <a:t> di </a:t>
            </a:r>
            <a:r>
              <a:rPr lang="en-US" dirty="0" err="1"/>
              <a:t>seluruh</a:t>
            </a:r>
            <a:r>
              <a:rPr lang="en-US" dirty="0"/>
              <a:t> </a:t>
            </a:r>
            <a:r>
              <a:rPr lang="en-US" dirty="0" err="1"/>
              <a:t>siklus</a:t>
            </a:r>
            <a:r>
              <a:rPr lang="en-US" dirty="0"/>
              <a:t> </a:t>
            </a:r>
            <a:r>
              <a:rPr lang="en-US" dirty="0" err="1"/>
              <a:t>hidup</a:t>
            </a:r>
            <a:r>
              <a:rPr lang="en-US" dirty="0"/>
              <a:t> </a:t>
            </a:r>
            <a:r>
              <a:rPr lang="en-US" dirty="0" err="1"/>
              <a:t>proyek</a:t>
            </a:r>
            <a:r>
              <a:rPr lang="en-US" dirty="0"/>
              <a:t>. </a:t>
            </a: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5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2498-9F81-4B6E-BD38-2C40BCED652D}"/>
              </a:ext>
            </a:extLst>
          </p:cNvPr>
          <p:cNvSpPr>
            <a:spLocks noGrp="1"/>
          </p:cNvSpPr>
          <p:nvPr>
            <p:ph type="title"/>
          </p:nvPr>
        </p:nvSpPr>
        <p:spPr>
          <a:xfrm>
            <a:off x="457200" y="0"/>
            <a:ext cx="7620000" cy="762000"/>
          </a:xfrm>
        </p:spPr>
        <p:txBody>
          <a:bodyPr/>
          <a:lstStyle/>
          <a:p>
            <a:pPr algn="ctr"/>
            <a:r>
              <a:rPr lang="en-US" sz="3200" dirty="0" err="1">
                <a:solidFill>
                  <a:schemeClr val="tx1">
                    <a:lumMod val="75000"/>
                    <a:lumOff val="25000"/>
                  </a:schemeClr>
                </a:solidFill>
              </a:rPr>
              <a:t>Konten</a:t>
            </a:r>
            <a:r>
              <a:rPr lang="en-US" sz="3200" dirty="0">
                <a:solidFill>
                  <a:schemeClr val="tx1">
                    <a:lumMod val="75000"/>
                    <a:lumOff val="25000"/>
                  </a:schemeClr>
                </a:solidFill>
              </a:rPr>
              <a:t> Project Charter</a:t>
            </a:r>
            <a:endParaRPr lang="en-US" sz="3200" dirty="0"/>
          </a:p>
        </p:txBody>
      </p:sp>
      <p:sp>
        <p:nvSpPr>
          <p:cNvPr id="3" name="Content Placeholder 2">
            <a:extLst>
              <a:ext uri="{FF2B5EF4-FFF2-40B4-BE49-F238E27FC236}">
                <a16:creationId xmlns:a16="http://schemas.microsoft.com/office/drawing/2014/main" id="{F304C8D0-AF88-46A6-931C-C065A207B86F}"/>
              </a:ext>
            </a:extLst>
          </p:cNvPr>
          <p:cNvSpPr>
            <a:spLocks noGrp="1"/>
          </p:cNvSpPr>
          <p:nvPr>
            <p:ph idx="1"/>
          </p:nvPr>
        </p:nvSpPr>
        <p:spPr>
          <a:xfrm>
            <a:off x="457200" y="914400"/>
            <a:ext cx="7620000" cy="5486400"/>
          </a:xfrm>
        </p:spPr>
        <p:txBody>
          <a:bodyPr>
            <a:normAutofit fontScale="92500" lnSpcReduction="10000"/>
          </a:bodyPr>
          <a:lstStyle/>
          <a:p>
            <a:pPr>
              <a:buFont typeface="Wingdings" panose="05000000000000000000" pitchFamily="2" charset="2"/>
              <a:buChar char="§"/>
            </a:pPr>
            <a:r>
              <a:rPr lang="en-US" dirty="0"/>
              <a:t>Project purpose;</a:t>
            </a:r>
          </a:p>
          <a:p>
            <a:pPr>
              <a:buFont typeface="Wingdings" panose="05000000000000000000" pitchFamily="2" charset="2"/>
              <a:buChar char="§"/>
            </a:pPr>
            <a:r>
              <a:rPr lang="en-US" dirty="0"/>
              <a:t>Measurable project objectives and related success criteria;</a:t>
            </a:r>
          </a:p>
          <a:p>
            <a:pPr>
              <a:buFont typeface="Wingdings" panose="05000000000000000000" pitchFamily="2" charset="2"/>
              <a:buChar char="§"/>
            </a:pPr>
            <a:r>
              <a:rPr lang="en-US" dirty="0"/>
              <a:t>High-level requirements;</a:t>
            </a:r>
          </a:p>
          <a:p>
            <a:pPr>
              <a:buFont typeface="Wingdings" panose="05000000000000000000" pitchFamily="2" charset="2"/>
              <a:buChar char="§"/>
            </a:pPr>
            <a:r>
              <a:rPr lang="en-US" dirty="0"/>
              <a:t>High-level project description, boundaries, and key deliverables;</a:t>
            </a:r>
          </a:p>
          <a:p>
            <a:pPr>
              <a:buFont typeface="Wingdings" panose="05000000000000000000" pitchFamily="2" charset="2"/>
              <a:buChar char="§"/>
            </a:pPr>
            <a:r>
              <a:rPr lang="en-US" dirty="0"/>
              <a:t>Overall project risk;</a:t>
            </a:r>
          </a:p>
          <a:p>
            <a:pPr>
              <a:buFont typeface="Wingdings" panose="05000000000000000000" pitchFamily="2" charset="2"/>
              <a:buChar char="§"/>
            </a:pPr>
            <a:r>
              <a:rPr lang="en-US" dirty="0"/>
              <a:t>Summary milestone schedule;</a:t>
            </a:r>
          </a:p>
          <a:p>
            <a:pPr>
              <a:buFont typeface="Wingdings" panose="05000000000000000000" pitchFamily="2" charset="2"/>
              <a:buChar char="§"/>
            </a:pPr>
            <a:r>
              <a:rPr lang="en-US" dirty="0"/>
              <a:t>Preapproved financial resources;</a:t>
            </a:r>
          </a:p>
          <a:p>
            <a:pPr>
              <a:buFont typeface="Wingdings" panose="05000000000000000000" pitchFamily="2" charset="2"/>
              <a:buChar char="§"/>
            </a:pPr>
            <a:r>
              <a:rPr lang="en-US" dirty="0"/>
              <a:t>Key stakeholder list;</a:t>
            </a:r>
          </a:p>
          <a:p>
            <a:pPr>
              <a:buFont typeface="Wingdings" panose="05000000000000000000" pitchFamily="2" charset="2"/>
              <a:buChar char="§"/>
            </a:pPr>
            <a:r>
              <a:rPr lang="en-US" dirty="0"/>
              <a:t>Project approval requirements (i.e., what constitutes project success, who decides the project is successful, and signs off on the project);</a:t>
            </a:r>
          </a:p>
          <a:p>
            <a:pPr>
              <a:buFont typeface="Wingdings" panose="05000000000000000000" pitchFamily="2" charset="2"/>
              <a:buChar char="§"/>
            </a:pPr>
            <a:r>
              <a:rPr lang="en-US" dirty="0"/>
              <a:t>Project exit criteria (i.e., what are the conditions to be met in order to close or to cancel the project or phase);</a:t>
            </a:r>
          </a:p>
          <a:p>
            <a:pPr>
              <a:buFont typeface="Wingdings" panose="05000000000000000000" pitchFamily="2" charset="2"/>
              <a:buChar char="§"/>
            </a:pPr>
            <a:r>
              <a:rPr lang="en-US" dirty="0"/>
              <a:t>Assigned project manager, responsibility, and authority level; and</a:t>
            </a:r>
          </a:p>
          <a:p>
            <a:pPr>
              <a:buFont typeface="Wingdings" panose="05000000000000000000" pitchFamily="2" charset="2"/>
              <a:buChar char="§"/>
            </a:pPr>
            <a:r>
              <a:rPr lang="en-US" dirty="0"/>
              <a:t>Name and authority of the sponsor or other person(s) authorizing the project charter.</a:t>
            </a:r>
          </a:p>
          <a:p>
            <a:pPr marL="114300" indent="0">
              <a:buNone/>
            </a:pPr>
            <a:endParaRPr lang="en-US" dirty="0"/>
          </a:p>
        </p:txBody>
      </p:sp>
    </p:spTree>
    <p:extLst>
      <p:ext uri="{BB962C8B-B14F-4D97-AF65-F5344CB8AC3E}">
        <p14:creationId xmlns:p14="http://schemas.microsoft.com/office/powerpoint/2010/main" val="5043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78D0F0A7-EF79-4F3A-B618-F48A76C85945}"/>
              </a:ext>
            </a:extLst>
          </p:cNvPr>
          <p:cNvSpPr>
            <a:spLocks noGrp="1"/>
          </p:cNvSpPr>
          <p:nvPr>
            <p:ph idx="1"/>
          </p:nvPr>
        </p:nvSpPr>
        <p:spPr>
          <a:xfrm>
            <a:off x="457200" y="1600200"/>
            <a:ext cx="7848600" cy="4237038"/>
          </a:xfrm>
        </p:spPr>
        <p:txBody>
          <a:bodyPr>
            <a:normAutofit/>
          </a:bodyPr>
          <a:lstStyle/>
          <a:p>
            <a:pPr marL="0" indent="0">
              <a:buNone/>
            </a:pPr>
            <a:endParaRPr lang="en-US" altLang="en-US" sz="2400" dirty="0"/>
          </a:p>
          <a:p>
            <a:pPr marL="0" indent="0">
              <a:buNone/>
            </a:pPr>
            <a:endParaRPr lang="en-US" altLang="en-US" sz="2400" dirty="0"/>
          </a:p>
          <a:p>
            <a:pPr marL="0" indent="0">
              <a:buNone/>
            </a:pPr>
            <a:endParaRPr lang="en-US" altLang="en-US" sz="2400" dirty="0"/>
          </a:p>
          <a:p>
            <a:pPr marL="0" indent="0" algn="ctr">
              <a:buNone/>
            </a:pPr>
            <a:r>
              <a:rPr lang="en-US" altLang="en-US" sz="2400" dirty="0"/>
              <a:t>Pada </a:t>
            </a:r>
            <a:r>
              <a:rPr lang="en-US" altLang="en-US" sz="2400" dirty="0" err="1"/>
              <a:t>akhir</a:t>
            </a:r>
            <a:r>
              <a:rPr lang="en-US" altLang="en-US" sz="2400" dirty="0"/>
              <a:t> </a:t>
            </a:r>
            <a:r>
              <a:rPr lang="en-US" altLang="en-US" sz="2400" dirty="0" err="1"/>
              <a:t>pertemuan</a:t>
            </a:r>
            <a:r>
              <a:rPr lang="en-US" altLang="en-US" sz="2400" dirty="0"/>
              <a:t> </a:t>
            </a:r>
            <a:r>
              <a:rPr lang="en-US" altLang="en-US" sz="2400" dirty="0" err="1"/>
              <a:t>ini</a:t>
            </a:r>
            <a:r>
              <a:rPr lang="en-US" altLang="en-US" sz="2400" dirty="0"/>
              <a:t>, </a:t>
            </a:r>
            <a:r>
              <a:rPr lang="en-US" altLang="en-US" sz="2400" dirty="0" err="1"/>
              <a:t>diharapkan</a:t>
            </a:r>
            <a:r>
              <a:rPr lang="en-US" altLang="en-US" sz="2400" dirty="0"/>
              <a:t>  </a:t>
            </a:r>
            <a:r>
              <a:rPr lang="en-US" dirty="0" err="1"/>
              <a:t>Mahasiwa</a:t>
            </a:r>
            <a:r>
              <a:rPr lang="en-US" dirty="0"/>
              <a:t> </a:t>
            </a:r>
            <a:r>
              <a:rPr lang="en-US" dirty="0" err="1"/>
              <a:t>mampu</a:t>
            </a:r>
            <a:r>
              <a:rPr lang="en-US" dirty="0"/>
              <a:t> </a:t>
            </a:r>
            <a:r>
              <a:rPr lang="en-US" dirty="0" err="1"/>
              <a:t>merumuskan</a:t>
            </a:r>
            <a:r>
              <a:rPr lang="en-US" dirty="0"/>
              <a:t> dan </a:t>
            </a:r>
            <a:r>
              <a:rPr lang="en-US" dirty="0" err="1"/>
              <a:t>memahami</a:t>
            </a:r>
            <a:r>
              <a:rPr lang="en-US" dirty="0"/>
              <a:t> proses </a:t>
            </a:r>
            <a:r>
              <a:rPr lang="en-US" dirty="0" err="1"/>
              <a:t>integrasi</a:t>
            </a:r>
            <a:r>
              <a:rPr lang="en-US" dirty="0"/>
              <a:t> </a:t>
            </a:r>
            <a:r>
              <a:rPr lang="en-US" dirty="0" err="1"/>
              <a:t>dalam</a:t>
            </a:r>
            <a:r>
              <a:rPr lang="en-US" dirty="0"/>
              <a:t> </a:t>
            </a:r>
            <a:r>
              <a:rPr lang="en-US" dirty="0" err="1"/>
              <a:t>proyek</a:t>
            </a:r>
            <a:endParaRPr lang="en-US" altLang="en-US" sz="2800" dirty="0"/>
          </a:p>
        </p:txBody>
      </p:sp>
      <p:sp>
        <p:nvSpPr>
          <p:cNvPr id="53251" name="Title 1">
            <a:extLst>
              <a:ext uri="{FF2B5EF4-FFF2-40B4-BE49-F238E27FC236}">
                <a16:creationId xmlns:a16="http://schemas.microsoft.com/office/drawing/2014/main" id="{FC89424B-DACE-4575-B2C9-40BBC5F78CA5}"/>
              </a:ext>
            </a:extLst>
          </p:cNvPr>
          <p:cNvSpPr>
            <a:spLocks noGrp="1"/>
          </p:cNvSpPr>
          <p:nvPr>
            <p:ph type="title"/>
          </p:nvPr>
        </p:nvSpPr>
        <p:spPr>
          <a:xfrm>
            <a:off x="381000" y="0"/>
            <a:ext cx="8229600" cy="1447800"/>
          </a:xfrm>
        </p:spPr>
        <p:txBody>
          <a:bodyPr>
            <a:normAutofit/>
          </a:bodyPr>
          <a:lstStyle/>
          <a:p>
            <a:pPr algn="l" eaLnBrk="1" hangingPunct="1"/>
            <a:r>
              <a:rPr lang="en-US" altLang="en-US" sz="2800" b="1" dirty="0"/>
              <a:t>SASARAN MATERI PERKULIAHAN</a:t>
            </a:r>
          </a:p>
        </p:txBody>
      </p:sp>
    </p:spTree>
    <p:extLst>
      <p:ext uri="{BB962C8B-B14F-4D97-AF65-F5344CB8AC3E}">
        <p14:creationId xmlns:p14="http://schemas.microsoft.com/office/powerpoint/2010/main" val="255730640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838199"/>
            <a:ext cx="6678706" cy="5228091"/>
          </a:xfrm>
          <a:prstGeom prst="rect">
            <a:avLst/>
          </a:prstGeom>
        </p:spPr>
      </p:pic>
      <p:pic>
        <p:nvPicPr>
          <p:cNvPr id="5" name="Picture 4" descr="E:\other\TU-logo-primer-memus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58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10898-B136-49C5-8429-C7AD8D54E1BC}"/>
              </a:ext>
            </a:extLst>
          </p:cNvPr>
          <p:cNvGraphicFramePr>
            <a:graphicFrameLocks noGrp="1"/>
          </p:cNvGraphicFramePr>
          <p:nvPr>
            <p:extLst>
              <p:ext uri="{D42A27DB-BD31-4B8C-83A1-F6EECF244321}">
                <p14:modId xmlns:p14="http://schemas.microsoft.com/office/powerpoint/2010/main" val="4165506566"/>
              </p:ext>
            </p:extLst>
          </p:nvPr>
        </p:nvGraphicFramePr>
        <p:xfrm>
          <a:off x="152400" y="1"/>
          <a:ext cx="8229601" cy="6797902"/>
        </p:xfrm>
        <a:graphic>
          <a:graphicData uri="http://schemas.openxmlformats.org/drawingml/2006/table">
            <a:tbl>
              <a:tblPr firstRow="1" bandRow="1">
                <a:tableStyleId>{5C22544A-7EE6-4342-B048-85BDC9FD1C3A}</a:tableStyleId>
              </a:tblPr>
              <a:tblGrid>
                <a:gridCol w="4323284">
                  <a:extLst>
                    <a:ext uri="{9D8B030D-6E8A-4147-A177-3AD203B41FA5}">
                      <a16:colId xmlns:a16="http://schemas.microsoft.com/office/drawing/2014/main" val="1529389824"/>
                    </a:ext>
                  </a:extLst>
                </a:gridCol>
                <a:gridCol w="3906317">
                  <a:extLst>
                    <a:ext uri="{9D8B030D-6E8A-4147-A177-3AD203B41FA5}">
                      <a16:colId xmlns:a16="http://schemas.microsoft.com/office/drawing/2014/main" val="739412704"/>
                    </a:ext>
                  </a:extLst>
                </a:gridCol>
              </a:tblGrid>
              <a:tr h="366572">
                <a:tc gridSpan="2">
                  <a:txBody>
                    <a:bodyPr/>
                    <a:lstStyle/>
                    <a:p>
                      <a:pPr algn="ctr"/>
                      <a:r>
                        <a:rPr lang="en-US" sz="1500" dirty="0">
                          <a:solidFill>
                            <a:schemeClr val="tx1"/>
                          </a:solidFill>
                          <a:latin typeface="+mn-lt"/>
                        </a:rPr>
                        <a:t>Project Charter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9495760"/>
                  </a:ext>
                </a:extLst>
              </a:tr>
              <a:tr h="314829">
                <a:tc>
                  <a:txBody>
                    <a:bodyPr/>
                    <a:lstStyle/>
                    <a:p>
                      <a:pPr algn="ctr"/>
                      <a:r>
                        <a:rPr lang="en-US" sz="1500" b="1" dirty="0">
                          <a:latin typeface="+mn-lt"/>
                        </a:rPr>
                        <a:t>Project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t>Pengadaan</a:t>
                      </a:r>
                      <a:r>
                        <a:rPr lang="en-US" sz="1500" dirty="0"/>
                        <a:t> </a:t>
                      </a:r>
                      <a:r>
                        <a:rPr lang="en-US" sz="1500" dirty="0" err="1"/>
                        <a:t>Jaringan</a:t>
                      </a:r>
                      <a:r>
                        <a:rPr lang="en-US" sz="1500" dirty="0"/>
                        <a:t> </a:t>
                      </a:r>
                      <a:r>
                        <a:rPr lang="en-US" sz="1500" dirty="0" err="1"/>
                        <a:t>Komputer</a:t>
                      </a: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5030300"/>
                  </a:ext>
                </a:extLst>
              </a:tr>
              <a:tr h="314829">
                <a:tc>
                  <a:txBody>
                    <a:bodyPr/>
                    <a:lstStyle/>
                    <a:p>
                      <a:pPr algn="ctr"/>
                      <a:r>
                        <a:rPr lang="en-US" sz="1500" b="1" dirty="0" err="1">
                          <a:latin typeface="+mn-lt"/>
                        </a:rPr>
                        <a:t>Tanggal</a:t>
                      </a:r>
                      <a:r>
                        <a:rPr lang="en-US" sz="1500" b="1" dirty="0">
                          <a:latin typeface="+mn-lt"/>
                        </a:rPr>
                        <a:t> </a:t>
                      </a:r>
                      <a:r>
                        <a:rPr lang="en-US" sz="1500" b="1" dirty="0" err="1">
                          <a:latin typeface="+mn-lt"/>
                        </a:rPr>
                        <a:t>Mulai</a:t>
                      </a:r>
                      <a:endParaRPr lang="en-US" sz="15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07 </a:t>
                      </a:r>
                      <a:r>
                        <a:rPr lang="en-US" sz="1500" dirty="0" err="1"/>
                        <a:t>Maret</a:t>
                      </a:r>
                      <a:r>
                        <a:rPr lang="en-US" sz="1500" dirty="0"/>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597749"/>
                  </a:ext>
                </a:extLst>
              </a:tr>
              <a:tr h="314829">
                <a:tc>
                  <a:txBody>
                    <a:bodyPr/>
                    <a:lstStyle/>
                    <a:p>
                      <a:pPr algn="ctr"/>
                      <a:r>
                        <a:rPr lang="en-US" sz="1500" b="1" dirty="0" err="1">
                          <a:latin typeface="+mn-lt"/>
                        </a:rPr>
                        <a:t>Tanggal</a:t>
                      </a:r>
                      <a:r>
                        <a:rPr lang="en-US" sz="1500" b="1" dirty="0">
                          <a:latin typeface="+mn-lt"/>
                        </a:rPr>
                        <a:t> </a:t>
                      </a:r>
                      <a:r>
                        <a:rPr lang="en-US" sz="1500" b="1" dirty="0" err="1">
                          <a:latin typeface="+mn-lt"/>
                        </a:rPr>
                        <a:t>Selesai</a:t>
                      </a:r>
                      <a:endParaRPr lang="en-US" sz="15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08 </a:t>
                      </a:r>
                      <a:r>
                        <a:rPr lang="en-US" sz="1500" dirty="0" err="1"/>
                        <a:t>Juli</a:t>
                      </a:r>
                      <a:r>
                        <a:rPr lang="en-US" sz="1500" dirty="0"/>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7657146"/>
                  </a:ext>
                </a:extLst>
              </a:tr>
              <a:tr h="314829">
                <a:tc gridSpan="2">
                  <a:txBody>
                    <a:bodyPr/>
                    <a:lstStyle/>
                    <a:p>
                      <a:pPr algn="ctr"/>
                      <a:r>
                        <a:rPr lang="en-US" sz="1500" dirty="0">
                          <a:latin typeface="+mn-lt"/>
                        </a:rPr>
                        <a:t>  </a:t>
                      </a:r>
                      <a:r>
                        <a:rPr lang="en-US" sz="1500" b="1" dirty="0">
                          <a:latin typeface="+mn-lt"/>
                        </a:rPr>
                        <a:t>Project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3197964"/>
                  </a:ext>
                </a:extLst>
              </a:tr>
              <a:tr h="2113854">
                <a:tc gridSpan="2">
                  <a:txBody>
                    <a:bodyPr/>
                    <a:lstStyle/>
                    <a:p>
                      <a:pPr algn="ctr"/>
                      <a:r>
                        <a:rPr lang="en-US" sz="1500" dirty="0" err="1">
                          <a:latin typeface="+mn-lt"/>
                        </a:rPr>
                        <a:t>Tujuan</a:t>
                      </a:r>
                      <a:r>
                        <a:rPr lang="en-US" sz="1500" dirty="0">
                          <a:latin typeface="+mn-lt"/>
                        </a:rPr>
                        <a:t> </a:t>
                      </a:r>
                      <a:r>
                        <a:rPr lang="en-US" sz="1500" dirty="0" err="1">
                          <a:latin typeface="+mn-lt"/>
                        </a:rPr>
                        <a:t>proyek</a:t>
                      </a:r>
                      <a:r>
                        <a:rPr lang="en-US" sz="1500" dirty="0">
                          <a:latin typeface="+mn-lt"/>
                        </a:rPr>
                        <a:t> </a:t>
                      </a:r>
                      <a:r>
                        <a:rPr lang="en-US" sz="1500" dirty="0" err="1">
                          <a:latin typeface="+mn-lt"/>
                        </a:rPr>
                        <a:t>ini</a:t>
                      </a:r>
                      <a:r>
                        <a:rPr lang="en-US" sz="1500" dirty="0">
                          <a:latin typeface="+mn-lt"/>
                        </a:rPr>
                        <a:t> </a:t>
                      </a:r>
                      <a:r>
                        <a:rPr lang="en-US" sz="1500" dirty="0" err="1">
                          <a:latin typeface="+mn-lt"/>
                        </a:rPr>
                        <a:t>adalah</a:t>
                      </a:r>
                      <a:r>
                        <a:rPr lang="en-US" sz="1500" dirty="0">
                          <a:latin typeface="+mn-lt"/>
                        </a:rPr>
                        <a:t> </a:t>
                      </a:r>
                      <a:r>
                        <a:rPr lang="en-US" sz="1500" dirty="0" err="1">
                          <a:latin typeface="+mn-lt"/>
                        </a:rPr>
                        <a:t>membangun</a:t>
                      </a:r>
                      <a:r>
                        <a:rPr lang="en-US" sz="1500" dirty="0">
                          <a:latin typeface="+mn-lt"/>
                        </a:rPr>
                        <a:t> </a:t>
                      </a:r>
                      <a:r>
                        <a:rPr lang="en-US" sz="1500" dirty="0" err="1">
                          <a:latin typeface="+mn-lt"/>
                        </a:rPr>
                        <a:t>sebuah</a:t>
                      </a:r>
                      <a:r>
                        <a:rPr lang="en-US" sz="1500" dirty="0">
                          <a:latin typeface="+mn-lt"/>
                        </a:rPr>
                        <a:t> </a:t>
                      </a:r>
                      <a:r>
                        <a:rPr lang="en-US" sz="1500" dirty="0" err="1">
                          <a:latin typeface="+mn-lt"/>
                        </a:rPr>
                        <a:t>jaringan</a:t>
                      </a:r>
                      <a:r>
                        <a:rPr lang="en-US" sz="1500" dirty="0">
                          <a:latin typeface="+mn-lt"/>
                        </a:rPr>
                        <a:t> computer yang </a:t>
                      </a:r>
                      <a:r>
                        <a:rPr lang="en-US" sz="1500" dirty="0" err="1">
                          <a:latin typeface="+mn-lt"/>
                        </a:rPr>
                        <a:t>dapat</a:t>
                      </a:r>
                      <a:r>
                        <a:rPr lang="en-US" sz="1500" dirty="0">
                          <a:latin typeface="+mn-lt"/>
                        </a:rPr>
                        <a:t> </a:t>
                      </a:r>
                      <a:r>
                        <a:rPr lang="en-US" sz="1500" dirty="0" err="1">
                          <a:latin typeface="+mn-lt"/>
                        </a:rPr>
                        <a:t>memberikan</a:t>
                      </a:r>
                      <a:r>
                        <a:rPr lang="en-US" sz="1500" dirty="0">
                          <a:latin typeface="+mn-lt"/>
                        </a:rPr>
                        <a:t> </a:t>
                      </a:r>
                      <a:r>
                        <a:rPr lang="en-US" sz="1500" dirty="0" err="1">
                          <a:latin typeface="+mn-lt"/>
                        </a:rPr>
                        <a:t>kemudahan</a:t>
                      </a:r>
                      <a:r>
                        <a:rPr lang="en-US" sz="1500" dirty="0">
                          <a:latin typeface="+mn-lt"/>
                        </a:rPr>
                        <a:t> </a:t>
                      </a:r>
                      <a:r>
                        <a:rPr lang="en-US" sz="1500" dirty="0" err="1">
                          <a:latin typeface="+mn-lt"/>
                        </a:rPr>
                        <a:t>teknologi</a:t>
                      </a:r>
                      <a:r>
                        <a:rPr lang="en-US" sz="1500" dirty="0">
                          <a:latin typeface="+mn-lt"/>
                        </a:rPr>
                        <a:t> dan </a:t>
                      </a:r>
                      <a:r>
                        <a:rPr lang="en-US" sz="1500" dirty="0" err="1">
                          <a:latin typeface="+mn-lt"/>
                        </a:rPr>
                        <a:t>informasi</a:t>
                      </a:r>
                      <a:r>
                        <a:rPr lang="en-US" sz="1500" dirty="0">
                          <a:latin typeface="+mn-lt"/>
                        </a:rPr>
                        <a:t> yang </a:t>
                      </a:r>
                      <a:r>
                        <a:rPr lang="en-US" sz="1500" dirty="0" err="1">
                          <a:latin typeface="+mn-lt"/>
                        </a:rPr>
                        <a:t>berkaitan</a:t>
                      </a:r>
                      <a:r>
                        <a:rPr lang="en-US" sz="1500" dirty="0">
                          <a:latin typeface="+mn-lt"/>
                        </a:rPr>
                        <a:t> </a:t>
                      </a:r>
                      <a:r>
                        <a:rPr lang="en-US" sz="1500" dirty="0" err="1">
                          <a:latin typeface="+mn-lt"/>
                        </a:rPr>
                        <a:t>dengan</a:t>
                      </a:r>
                      <a:r>
                        <a:rPr lang="en-US" sz="1500" dirty="0">
                          <a:latin typeface="+mn-lt"/>
                        </a:rPr>
                        <a:t> </a:t>
                      </a:r>
                      <a:r>
                        <a:rPr lang="en-US" sz="1500" dirty="0" err="1">
                          <a:latin typeface="+mn-lt"/>
                        </a:rPr>
                        <a:t>kebutuhan</a:t>
                      </a:r>
                      <a:r>
                        <a:rPr lang="en-US" sz="1500" dirty="0">
                          <a:latin typeface="+mn-lt"/>
                        </a:rPr>
                        <a:t> para </a:t>
                      </a:r>
                      <a:r>
                        <a:rPr lang="en-US" sz="1500" dirty="0" err="1">
                          <a:latin typeface="+mn-lt"/>
                        </a:rPr>
                        <a:t>petinggi</a:t>
                      </a:r>
                      <a:r>
                        <a:rPr lang="en-US" sz="1500" dirty="0">
                          <a:latin typeface="+mn-lt"/>
                        </a:rPr>
                        <a:t> </a:t>
                      </a:r>
                      <a:r>
                        <a:rPr lang="en-US" sz="1500" dirty="0" err="1">
                          <a:latin typeface="+mn-lt"/>
                        </a:rPr>
                        <a:t>kampus</a:t>
                      </a:r>
                      <a:r>
                        <a:rPr lang="en-US" sz="1500" dirty="0">
                          <a:latin typeface="+mn-lt"/>
                        </a:rPr>
                        <a:t> </a:t>
                      </a:r>
                      <a:r>
                        <a:rPr lang="en-US" sz="1500" dirty="0" err="1">
                          <a:latin typeface="+mn-lt"/>
                        </a:rPr>
                        <a:t>maupun</a:t>
                      </a:r>
                      <a:r>
                        <a:rPr lang="en-US" sz="1500" dirty="0">
                          <a:latin typeface="+mn-lt"/>
                        </a:rPr>
                        <a:t> </a:t>
                      </a:r>
                      <a:r>
                        <a:rPr lang="en-US" sz="1500" dirty="0" err="1">
                          <a:latin typeface="+mn-lt"/>
                        </a:rPr>
                        <a:t>mahasiswa</a:t>
                      </a:r>
                      <a:r>
                        <a:rPr lang="en-US" sz="1500" dirty="0">
                          <a:latin typeface="+mn-lt"/>
                        </a:rPr>
                        <a:t>/</a:t>
                      </a:r>
                      <a:r>
                        <a:rPr lang="en-US" sz="1500" dirty="0" err="1">
                          <a:latin typeface="+mn-lt"/>
                        </a:rPr>
                        <a:t>i</a:t>
                      </a:r>
                      <a:r>
                        <a:rPr lang="en-US" sz="1500" dirty="0">
                          <a:latin typeface="+mn-lt"/>
                        </a:rPr>
                        <a:t> </a:t>
                      </a:r>
                      <a:r>
                        <a:rPr lang="en-US" sz="1500" dirty="0" err="1">
                          <a:latin typeface="+mn-lt"/>
                        </a:rPr>
                        <a:t>meliputi</a:t>
                      </a:r>
                      <a:r>
                        <a:rPr lang="en-US" sz="1500" dirty="0">
                          <a:latin typeface="+mn-lt"/>
                        </a:rPr>
                        <a:t> </a:t>
                      </a:r>
                      <a:r>
                        <a:rPr lang="en-US" sz="1500" dirty="0" err="1">
                          <a:latin typeface="+mn-lt"/>
                        </a:rPr>
                        <a:t>pendaftaran</a:t>
                      </a:r>
                      <a:r>
                        <a:rPr lang="en-US" sz="1500" dirty="0">
                          <a:latin typeface="+mn-lt"/>
                        </a:rPr>
                        <a:t> </a:t>
                      </a:r>
                      <a:r>
                        <a:rPr lang="en-US" sz="1500" dirty="0" err="1">
                          <a:latin typeface="+mn-lt"/>
                        </a:rPr>
                        <a:t>mahasiswa</a:t>
                      </a:r>
                      <a:r>
                        <a:rPr lang="en-US" sz="1500" dirty="0">
                          <a:latin typeface="+mn-lt"/>
                        </a:rPr>
                        <a:t>/</a:t>
                      </a:r>
                      <a:r>
                        <a:rPr lang="en-US" sz="1500" dirty="0" err="1">
                          <a:latin typeface="+mn-lt"/>
                        </a:rPr>
                        <a:t>i</a:t>
                      </a:r>
                      <a:r>
                        <a:rPr lang="en-US" sz="1500" dirty="0">
                          <a:latin typeface="+mn-lt"/>
                        </a:rPr>
                        <a:t> </a:t>
                      </a:r>
                      <a:r>
                        <a:rPr lang="en-US" sz="1500" dirty="0" err="1">
                          <a:latin typeface="+mn-lt"/>
                        </a:rPr>
                        <a:t>baru</a:t>
                      </a:r>
                      <a:r>
                        <a:rPr lang="en-US" sz="1500" dirty="0">
                          <a:latin typeface="+mn-lt"/>
                        </a:rPr>
                        <a:t>, </a:t>
                      </a:r>
                      <a:r>
                        <a:rPr lang="en-US" sz="1500" dirty="0" err="1">
                          <a:latin typeface="+mn-lt"/>
                        </a:rPr>
                        <a:t>pengisian</a:t>
                      </a:r>
                      <a:r>
                        <a:rPr lang="en-US" sz="1500" dirty="0">
                          <a:latin typeface="+mn-lt"/>
                        </a:rPr>
                        <a:t> KRS, </a:t>
                      </a:r>
                      <a:r>
                        <a:rPr lang="en-US" sz="1500" dirty="0" err="1">
                          <a:latin typeface="+mn-lt"/>
                        </a:rPr>
                        <a:t>pembayaran</a:t>
                      </a:r>
                      <a:r>
                        <a:rPr lang="en-US" sz="1500" dirty="0">
                          <a:latin typeface="+mn-lt"/>
                        </a:rPr>
                        <a:t>, dan lain </a:t>
                      </a:r>
                      <a:r>
                        <a:rPr lang="en-US" sz="1500" dirty="0" err="1">
                          <a:latin typeface="+mn-lt"/>
                        </a:rPr>
                        <a:t>sebagainya</a:t>
                      </a:r>
                      <a:r>
                        <a:rPr lang="en-US" sz="1500" dirty="0">
                          <a:latin typeface="+mn-lt"/>
                        </a:rPr>
                        <a:t>.</a:t>
                      </a:r>
                    </a:p>
                    <a:p>
                      <a:pPr algn="ctr"/>
                      <a:r>
                        <a:rPr lang="en-US" sz="1500" dirty="0" err="1">
                          <a:latin typeface="+mn-lt"/>
                        </a:rPr>
                        <a:t>Dengan</a:t>
                      </a:r>
                      <a:r>
                        <a:rPr lang="en-US" sz="1500" dirty="0">
                          <a:latin typeface="+mn-lt"/>
                        </a:rPr>
                        <a:t> </a:t>
                      </a:r>
                      <a:r>
                        <a:rPr lang="en-US" sz="1500" dirty="0" err="1">
                          <a:latin typeface="+mn-lt"/>
                        </a:rPr>
                        <a:t>demikian</a:t>
                      </a:r>
                      <a:r>
                        <a:rPr lang="en-US" sz="1500" dirty="0">
                          <a:latin typeface="+mn-lt"/>
                        </a:rPr>
                        <a:t> </a:t>
                      </a:r>
                      <a:r>
                        <a:rPr lang="en-US" sz="1500" dirty="0" err="1">
                          <a:latin typeface="+mn-lt"/>
                        </a:rPr>
                        <a:t>dapat</a:t>
                      </a:r>
                      <a:r>
                        <a:rPr lang="en-US" sz="1500" dirty="0">
                          <a:latin typeface="+mn-lt"/>
                        </a:rPr>
                        <a:t> </a:t>
                      </a:r>
                      <a:r>
                        <a:rPr lang="en-US" sz="1500" dirty="0" err="1">
                          <a:latin typeface="+mn-lt"/>
                        </a:rPr>
                        <a:t>memberikan</a:t>
                      </a:r>
                      <a:r>
                        <a:rPr lang="en-US" sz="1500" dirty="0">
                          <a:latin typeface="+mn-lt"/>
                        </a:rPr>
                        <a:t> </a:t>
                      </a:r>
                      <a:r>
                        <a:rPr lang="en-US" sz="1500" dirty="0" err="1">
                          <a:latin typeface="+mn-lt"/>
                        </a:rPr>
                        <a:t>kemudahan</a:t>
                      </a:r>
                      <a:r>
                        <a:rPr lang="en-US" sz="1500" dirty="0">
                          <a:latin typeface="+mn-lt"/>
                        </a:rPr>
                        <a:t> dan </a:t>
                      </a:r>
                      <a:r>
                        <a:rPr lang="en-US" sz="1500" dirty="0" err="1">
                          <a:latin typeface="+mn-lt"/>
                        </a:rPr>
                        <a:t>keuntungan</a:t>
                      </a:r>
                      <a:r>
                        <a:rPr lang="en-US" sz="1500" dirty="0">
                          <a:latin typeface="+mn-lt"/>
                        </a:rPr>
                        <a:t> </a:t>
                      </a:r>
                      <a:r>
                        <a:rPr lang="en-US" sz="1500" dirty="0" err="1">
                          <a:latin typeface="+mn-lt"/>
                        </a:rPr>
                        <a:t>bagi</a:t>
                      </a:r>
                      <a:r>
                        <a:rPr lang="en-US" sz="1500" dirty="0">
                          <a:latin typeface="+mn-lt"/>
                        </a:rPr>
                        <a:t> </a:t>
                      </a:r>
                      <a:r>
                        <a:rPr lang="en-US" sz="1500" dirty="0" err="1">
                          <a:latin typeface="+mn-lt"/>
                        </a:rPr>
                        <a:t>pihak</a:t>
                      </a:r>
                      <a:r>
                        <a:rPr lang="en-US" sz="1500" dirty="0">
                          <a:latin typeface="+mn-lt"/>
                        </a:rPr>
                        <a:t> </a:t>
                      </a:r>
                      <a:r>
                        <a:rPr lang="en-US" sz="1500" dirty="0" err="1">
                          <a:latin typeface="+mn-lt"/>
                        </a:rPr>
                        <a:t>kampus</a:t>
                      </a:r>
                      <a:r>
                        <a:rPr lang="en-US" sz="1500" dirty="0">
                          <a:latin typeface="+mn-lt"/>
                        </a:rPr>
                        <a:t> dan juga </a:t>
                      </a:r>
                      <a:r>
                        <a:rPr lang="en-US" sz="1500" dirty="0" err="1">
                          <a:latin typeface="+mn-lt"/>
                        </a:rPr>
                        <a:t>mahasiswa</a:t>
                      </a:r>
                      <a:r>
                        <a:rPr lang="en-US" sz="1500" dirty="0">
                          <a:latin typeface="+mn-lt"/>
                        </a:rPr>
                        <a:t>/</a:t>
                      </a:r>
                      <a:r>
                        <a:rPr lang="en-US" sz="1500" dirty="0" err="1">
                          <a:latin typeface="+mn-lt"/>
                        </a:rPr>
                        <a:t>i</a:t>
                      </a:r>
                      <a:r>
                        <a:rPr lang="en-US" sz="1500" dirty="0">
                          <a:latin typeface="+mn-lt"/>
                        </a:rPr>
                        <a:t>. </a:t>
                      </a:r>
                      <a:r>
                        <a:rPr lang="en-US" sz="1500" dirty="0" err="1">
                          <a:latin typeface="+mn-lt"/>
                        </a:rPr>
                        <a:t>Proyek</a:t>
                      </a:r>
                      <a:r>
                        <a:rPr lang="en-US" sz="1500" dirty="0">
                          <a:latin typeface="+mn-lt"/>
                        </a:rPr>
                        <a:t> </a:t>
                      </a:r>
                      <a:r>
                        <a:rPr lang="en-US" sz="1500" dirty="0" err="1">
                          <a:latin typeface="+mn-lt"/>
                        </a:rPr>
                        <a:t>ini</a:t>
                      </a:r>
                      <a:r>
                        <a:rPr lang="en-US" sz="1500" dirty="0">
                          <a:latin typeface="+mn-lt"/>
                        </a:rPr>
                        <a:t> </a:t>
                      </a:r>
                      <a:r>
                        <a:rPr lang="en-US" sz="1500" dirty="0" err="1">
                          <a:latin typeface="+mn-lt"/>
                        </a:rPr>
                        <a:t>dimulai</a:t>
                      </a:r>
                      <a:r>
                        <a:rPr lang="en-US" sz="1500" dirty="0">
                          <a:latin typeface="+mn-lt"/>
                        </a:rPr>
                        <a:t> </a:t>
                      </a:r>
                      <a:r>
                        <a:rPr lang="en-US" sz="1500" dirty="0" err="1">
                          <a:latin typeface="+mn-lt"/>
                        </a:rPr>
                        <a:t>dengan</a:t>
                      </a:r>
                      <a:r>
                        <a:rPr lang="en-US" sz="1500" dirty="0">
                          <a:latin typeface="+mn-lt"/>
                        </a:rPr>
                        <a:t> </a:t>
                      </a:r>
                      <a:r>
                        <a:rPr lang="en-US" sz="1500" dirty="0" err="1">
                          <a:latin typeface="+mn-lt"/>
                        </a:rPr>
                        <a:t>menganalisa</a:t>
                      </a:r>
                      <a:r>
                        <a:rPr lang="en-US" sz="1500" dirty="0">
                          <a:latin typeface="+mn-lt"/>
                        </a:rPr>
                        <a:t> proses </a:t>
                      </a:r>
                      <a:r>
                        <a:rPr lang="en-US" sz="1500" dirty="0" err="1">
                          <a:latin typeface="+mn-lt"/>
                        </a:rPr>
                        <a:t>sistem</a:t>
                      </a:r>
                      <a:r>
                        <a:rPr lang="en-US" sz="1500" dirty="0">
                          <a:latin typeface="+mn-lt"/>
                        </a:rPr>
                        <a:t> yang </a:t>
                      </a:r>
                      <a:r>
                        <a:rPr lang="en-US" sz="1500" dirty="0" err="1">
                          <a:latin typeface="+mn-lt"/>
                        </a:rPr>
                        <a:t>ada</a:t>
                      </a:r>
                      <a:r>
                        <a:rPr lang="en-US" sz="1500" dirty="0">
                          <a:latin typeface="+mn-lt"/>
                        </a:rPr>
                        <a:t>, </a:t>
                      </a:r>
                      <a:r>
                        <a:rPr lang="en-US" sz="1500" dirty="0" err="1">
                          <a:latin typeface="+mn-lt"/>
                        </a:rPr>
                        <a:t>membuat</a:t>
                      </a:r>
                      <a:r>
                        <a:rPr lang="en-US" sz="1500" dirty="0">
                          <a:latin typeface="+mn-lt"/>
                        </a:rPr>
                        <a:t> </a:t>
                      </a:r>
                      <a:r>
                        <a:rPr lang="en-US" sz="1500" dirty="0" err="1">
                          <a:latin typeface="+mn-lt"/>
                        </a:rPr>
                        <a:t>perancangan</a:t>
                      </a:r>
                      <a:r>
                        <a:rPr lang="en-US" sz="1500" dirty="0">
                          <a:latin typeface="+mn-lt"/>
                        </a:rPr>
                        <a:t> </a:t>
                      </a:r>
                      <a:r>
                        <a:rPr lang="en-US" sz="1500" dirty="0" err="1">
                          <a:latin typeface="+mn-lt"/>
                        </a:rPr>
                        <a:t>arsitektur</a:t>
                      </a:r>
                      <a:r>
                        <a:rPr lang="en-US" sz="1500" dirty="0">
                          <a:latin typeface="+mn-lt"/>
                        </a:rPr>
                        <a:t> </a:t>
                      </a:r>
                      <a:r>
                        <a:rPr lang="en-US" sz="1500" dirty="0" err="1">
                          <a:latin typeface="+mn-lt"/>
                        </a:rPr>
                        <a:t>jaringan</a:t>
                      </a:r>
                      <a:r>
                        <a:rPr lang="en-US" sz="1500" dirty="0">
                          <a:latin typeface="+mn-lt"/>
                        </a:rPr>
                        <a:t> computer yang </a:t>
                      </a:r>
                      <a:r>
                        <a:rPr lang="en-US" sz="1500" dirty="0" err="1">
                          <a:latin typeface="+mn-lt"/>
                        </a:rPr>
                        <a:t>akan</a:t>
                      </a:r>
                      <a:r>
                        <a:rPr lang="en-US" sz="1500" dirty="0">
                          <a:latin typeface="+mn-lt"/>
                        </a:rPr>
                        <a:t> </a:t>
                      </a:r>
                      <a:r>
                        <a:rPr lang="en-US" sz="1500" dirty="0" err="1">
                          <a:latin typeface="+mn-lt"/>
                        </a:rPr>
                        <a:t>digunakan</a:t>
                      </a:r>
                      <a:r>
                        <a:rPr lang="en-US" sz="1500" dirty="0">
                          <a:latin typeface="+mn-lt"/>
                        </a:rPr>
                        <a:t>, </a:t>
                      </a:r>
                      <a:r>
                        <a:rPr lang="en-US" sz="1500" dirty="0" err="1">
                          <a:latin typeface="+mn-lt"/>
                        </a:rPr>
                        <a:t>perancangan</a:t>
                      </a:r>
                      <a:r>
                        <a:rPr lang="en-US" sz="1500" dirty="0">
                          <a:latin typeface="+mn-lt"/>
                        </a:rPr>
                        <a:t> </a:t>
                      </a:r>
                      <a:r>
                        <a:rPr lang="en-US" sz="1500" dirty="0" err="1">
                          <a:latin typeface="+mn-lt"/>
                        </a:rPr>
                        <a:t>sistem</a:t>
                      </a:r>
                      <a:r>
                        <a:rPr lang="en-US" sz="1500" dirty="0">
                          <a:latin typeface="+mn-lt"/>
                        </a:rPr>
                        <a:t>, </a:t>
                      </a:r>
                      <a:r>
                        <a:rPr lang="en-US" sz="1500" dirty="0" err="1">
                          <a:latin typeface="+mn-lt"/>
                        </a:rPr>
                        <a:t>pengujian</a:t>
                      </a:r>
                      <a:r>
                        <a:rPr lang="en-US" sz="1500" dirty="0">
                          <a:latin typeface="+mn-lt"/>
                        </a:rPr>
                        <a:t> </a:t>
                      </a:r>
                      <a:r>
                        <a:rPr lang="en-US" sz="1500" dirty="0" err="1">
                          <a:latin typeface="+mn-lt"/>
                        </a:rPr>
                        <a:t>jaringan</a:t>
                      </a:r>
                      <a:r>
                        <a:rPr lang="en-US" sz="1500" dirty="0">
                          <a:latin typeface="+mn-lt"/>
                        </a:rPr>
                        <a:t>, </a:t>
                      </a:r>
                      <a:r>
                        <a:rPr lang="en-US" sz="1500" dirty="0" err="1">
                          <a:latin typeface="+mn-lt"/>
                        </a:rPr>
                        <a:t>sampai</a:t>
                      </a:r>
                      <a:r>
                        <a:rPr lang="en-US" sz="1500" dirty="0">
                          <a:latin typeface="+mn-lt"/>
                        </a:rPr>
                        <a:t> </a:t>
                      </a:r>
                      <a:r>
                        <a:rPr lang="en-US" sz="1500" dirty="0" err="1">
                          <a:latin typeface="+mn-lt"/>
                        </a:rPr>
                        <a:t>implementasi</a:t>
                      </a:r>
                      <a:r>
                        <a:rPr lang="en-US" sz="1500" dirty="0">
                          <a:latin typeface="+mn-lt"/>
                        </a:rPr>
                        <a:t> dan </a:t>
                      </a:r>
                      <a:r>
                        <a:rPr lang="en-US" sz="1500" dirty="0" err="1">
                          <a:latin typeface="+mn-lt"/>
                        </a:rPr>
                        <a:t>pemasangan</a:t>
                      </a:r>
                      <a:r>
                        <a:rPr lang="en-US" sz="1500" dirty="0">
                          <a:latin typeface="+mn-lt"/>
                        </a:rPr>
                        <a:t> computer server </a:t>
                      </a:r>
                      <a:r>
                        <a:rPr lang="en-US" sz="1500" dirty="0" err="1">
                          <a:latin typeface="+mn-lt"/>
                        </a:rPr>
                        <a:t>maupun</a:t>
                      </a:r>
                      <a:r>
                        <a:rPr lang="en-US" sz="1500" dirty="0">
                          <a:latin typeface="+mn-lt"/>
                        </a:rPr>
                        <a:t> client. </a:t>
                      </a:r>
                    </a:p>
                    <a:p>
                      <a:pPr algn="ctr"/>
                      <a:r>
                        <a:rPr lang="en-US" sz="1500" dirty="0" err="1">
                          <a:latin typeface="+mn-lt"/>
                        </a:rPr>
                        <a:t>Proyek</a:t>
                      </a:r>
                      <a:r>
                        <a:rPr lang="en-US" sz="1500" dirty="0">
                          <a:latin typeface="+mn-lt"/>
                        </a:rPr>
                        <a:t> </a:t>
                      </a:r>
                      <a:r>
                        <a:rPr lang="en-US" sz="1500" dirty="0" err="1">
                          <a:latin typeface="+mn-lt"/>
                        </a:rPr>
                        <a:t>ini</a:t>
                      </a:r>
                      <a:r>
                        <a:rPr lang="en-US" sz="1500" dirty="0">
                          <a:latin typeface="+mn-lt"/>
                        </a:rPr>
                        <a:t> </a:t>
                      </a:r>
                      <a:r>
                        <a:rPr lang="en-US" sz="1500" dirty="0" err="1">
                          <a:latin typeface="+mn-lt"/>
                        </a:rPr>
                        <a:t>akan</a:t>
                      </a:r>
                      <a:r>
                        <a:rPr lang="en-US" sz="1500" dirty="0">
                          <a:latin typeface="+mn-lt"/>
                        </a:rPr>
                        <a:t> </a:t>
                      </a:r>
                      <a:r>
                        <a:rPr lang="en-US" sz="1500" dirty="0" err="1">
                          <a:latin typeface="+mn-lt"/>
                        </a:rPr>
                        <a:t>dikerjakan</a:t>
                      </a:r>
                      <a:r>
                        <a:rPr lang="en-US" sz="1500" dirty="0">
                          <a:latin typeface="+mn-lt"/>
                        </a:rPr>
                        <a:t> </a:t>
                      </a:r>
                      <a:r>
                        <a:rPr lang="en-US" sz="1500" dirty="0" err="1">
                          <a:latin typeface="+mn-lt"/>
                        </a:rPr>
                        <a:t>selama</a:t>
                      </a:r>
                      <a:r>
                        <a:rPr lang="en-US" sz="1500" dirty="0">
                          <a:latin typeface="+mn-lt"/>
                        </a:rPr>
                        <a:t> 5 </a:t>
                      </a:r>
                      <a:r>
                        <a:rPr lang="en-US" sz="1500" dirty="0" err="1">
                          <a:latin typeface="+mn-lt"/>
                        </a:rPr>
                        <a:t>bulan</a:t>
                      </a:r>
                      <a:r>
                        <a:rPr lang="en-US" sz="1500" dirty="0">
                          <a:latin typeface="+mn-lt"/>
                        </a:rPr>
                        <a:t> </a:t>
                      </a:r>
                      <a:r>
                        <a:rPr lang="en-US" sz="1500" dirty="0" err="1">
                          <a:latin typeface="+mn-lt"/>
                        </a:rPr>
                        <a:t>dengan</a:t>
                      </a:r>
                      <a:r>
                        <a:rPr lang="en-US" sz="1500" dirty="0">
                          <a:latin typeface="+mn-lt"/>
                        </a:rPr>
                        <a:t> </a:t>
                      </a:r>
                      <a:r>
                        <a:rPr lang="en-US" sz="1500" dirty="0" err="1">
                          <a:latin typeface="+mn-lt"/>
                        </a:rPr>
                        <a:t>estimasi</a:t>
                      </a:r>
                      <a:r>
                        <a:rPr lang="en-US" sz="1500" dirty="0">
                          <a:latin typeface="+mn-lt"/>
                        </a:rPr>
                        <a:t> total </a:t>
                      </a:r>
                      <a:r>
                        <a:rPr lang="en-US" sz="1500" dirty="0" err="1">
                          <a:latin typeface="+mn-lt"/>
                        </a:rPr>
                        <a:t>biaya</a:t>
                      </a:r>
                      <a:r>
                        <a:rPr lang="en-US" sz="1500" dirty="0">
                          <a:latin typeface="+mn-lt"/>
                        </a:rPr>
                        <a:t> yang </a:t>
                      </a:r>
                      <a:r>
                        <a:rPr lang="en-US" sz="1500" dirty="0" err="1">
                          <a:latin typeface="+mn-lt"/>
                        </a:rPr>
                        <a:t>diperlukan</a:t>
                      </a:r>
                      <a:r>
                        <a:rPr lang="en-US" sz="1500" dirty="0">
                          <a:latin typeface="+mn-lt"/>
                        </a:rPr>
                        <a:t> </a:t>
                      </a:r>
                    </a:p>
                    <a:p>
                      <a:pPr algn="ctr"/>
                      <a:r>
                        <a:rPr lang="en-US" sz="1500" dirty="0" err="1">
                          <a:latin typeface="+mn-lt"/>
                        </a:rPr>
                        <a:t>sebesar</a:t>
                      </a:r>
                      <a:r>
                        <a:rPr lang="en-US" sz="1500" dirty="0">
                          <a:latin typeface="+mn-lt"/>
                        </a:rPr>
                        <a:t> </a:t>
                      </a:r>
                      <a:r>
                        <a:rPr lang="en-US" sz="1500" dirty="0" err="1">
                          <a:latin typeface="+mn-lt"/>
                        </a:rPr>
                        <a:t>Rp</a:t>
                      </a:r>
                      <a:r>
                        <a:rPr lang="en-US" sz="1500" dirty="0">
                          <a:latin typeface="+mn-lt"/>
                        </a:rPr>
                        <a:t>. 720.291.500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latin typeface="Adobe Caslon Pro Bold"/>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883369"/>
                  </a:ext>
                </a:extLst>
              </a:tr>
              <a:tr h="314829">
                <a:tc>
                  <a:txBody>
                    <a:bodyPr/>
                    <a:lstStyle/>
                    <a:p>
                      <a:pPr algn="ctr"/>
                      <a:r>
                        <a:rPr lang="en-US" sz="1500" b="1" dirty="0">
                          <a:latin typeface="+mn-lt"/>
                        </a:rPr>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Muhammad Akmal </a:t>
                      </a:r>
                      <a:r>
                        <a:rPr lang="en-US" sz="1500" dirty="0" err="1">
                          <a:latin typeface="+mn-lt"/>
                        </a:rPr>
                        <a:t>Fauzi</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5943824"/>
                  </a:ext>
                </a:extLst>
              </a:tr>
              <a:tr h="314829">
                <a:tc>
                  <a:txBody>
                    <a:bodyPr/>
                    <a:lstStyle/>
                    <a:p>
                      <a:pPr algn="ctr"/>
                      <a:r>
                        <a:rPr lang="en-US" sz="1500" b="1" dirty="0">
                          <a:latin typeface="+mn-lt"/>
                        </a:rPr>
                        <a:t>Project Sponsor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Universitas</a:t>
                      </a:r>
                      <a:r>
                        <a:rPr lang="en-US" sz="1500" dirty="0">
                          <a:latin typeface="+mn-lt"/>
                        </a:rPr>
                        <a:t> Telkom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247007"/>
                  </a:ext>
                </a:extLst>
              </a:tr>
              <a:tr h="314829">
                <a:tc gridSpan="2">
                  <a:txBody>
                    <a:bodyPr/>
                    <a:lstStyle/>
                    <a:p>
                      <a:pPr algn="ctr"/>
                      <a:r>
                        <a:rPr lang="en-US" sz="1500" b="1" dirty="0">
                          <a:latin typeface="+mn-lt"/>
                        </a:rPr>
                        <a:t>Team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60145"/>
                  </a:ext>
                </a:extLst>
              </a:tr>
              <a:tr h="314829">
                <a:tc>
                  <a:txBody>
                    <a:bodyPr/>
                    <a:lstStyle/>
                    <a:p>
                      <a:pPr algn="ctr"/>
                      <a:r>
                        <a:rPr lang="en-US" sz="15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62220"/>
                  </a:ext>
                </a:extLst>
              </a:tr>
              <a:tr h="314829">
                <a:tc>
                  <a:txBody>
                    <a:bodyPr/>
                    <a:lstStyle/>
                    <a:p>
                      <a:pPr algn="ctr"/>
                      <a:r>
                        <a:rPr lang="en-US" sz="1500" dirty="0" err="1">
                          <a:latin typeface="+mn-lt"/>
                        </a:rPr>
                        <a:t>Immamul</a:t>
                      </a:r>
                      <a:r>
                        <a:rPr lang="en-US" sz="1500" dirty="0">
                          <a:latin typeface="+mn-lt"/>
                        </a:rPr>
                        <a:t> </a:t>
                      </a:r>
                      <a:r>
                        <a:rPr lang="en-US" sz="1500" dirty="0" err="1">
                          <a:latin typeface="+mn-lt"/>
                        </a:rPr>
                        <a:t>khaer</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Senior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135223"/>
                  </a:ext>
                </a:extLst>
              </a:tr>
              <a:tr h="314829">
                <a:tc>
                  <a:txBody>
                    <a:bodyPr/>
                    <a:lstStyle/>
                    <a:p>
                      <a:pPr algn="ctr"/>
                      <a:r>
                        <a:rPr lang="en-US" sz="1500" dirty="0" err="1">
                          <a:latin typeface="+mn-lt"/>
                        </a:rPr>
                        <a:t>Dwiki</a:t>
                      </a:r>
                      <a:r>
                        <a:rPr lang="en-US" sz="1500" dirty="0">
                          <a:latin typeface="+mn-lt"/>
                        </a:rPr>
                        <a:t> Kurniawan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Division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4099853"/>
                  </a:ext>
                </a:extLst>
              </a:tr>
              <a:tr h="314829">
                <a:tc gridSpan="2">
                  <a:txBody>
                    <a:bodyPr/>
                    <a:lstStyle/>
                    <a:p>
                      <a:pPr algn="ctr"/>
                      <a:r>
                        <a:rPr lang="en-US" sz="1500" b="1" dirty="0">
                          <a:latin typeface="+mn-lt"/>
                        </a:rPr>
                        <a:t>Risk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7071371"/>
                  </a:ext>
                </a:extLst>
              </a:tr>
              <a:tr h="762050">
                <a:tc gridSpan="2">
                  <a:txBody>
                    <a:bodyPr/>
                    <a:lstStyle/>
                    <a:p>
                      <a:pPr algn="ctr"/>
                      <a:r>
                        <a:rPr lang="en-US" sz="1500" dirty="0" err="1">
                          <a:latin typeface="+mn-lt"/>
                        </a:rPr>
                        <a:t>Resiko</a:t>
                      </a:r>
                      <a:r>
                        <a:rPr lang="en-US" sz="1500" dirty="0">
                          <a:latin typeface="+mn-lt"/>
                        </a:rPr>
                        <a:t> </a:t>
                      </a:r>
                      <a:r>
                        <a:rPr lang="en-US" sz="1500" dirty="0" err="1">
                          <a:latin typeface="+mn-lt"/>
                        </a:rPr>
                        <a:t>mengakses</a:t>
                      </a:r>
                      <a:r>
                        <a:rPr lang="en-US" sz="1500" dirty="0">
                          <a:latin typeface="+mn-lt"/>
                        </a:rPr>
                        <a:t> internet </a:t>
                      </a:r>
                      <a:r>
                        <a:rPr lang="en-US" sz="1500" dirty="0" err="1">
                          <a:latin typeface="+mn-lt"/>
                        </a:rPr>
                        <a:t>dengan</a:t>
                      </a:r>
                      <a:r>
                        <a:rPr lang="en-US" sz="1500" dirty="0">
                          <a:latin typeface="+mn-lt"/>
                        </a:rPr>
                        <a:t> overload data transfer </a:t>
                      </a:r>
                      <a:r>
                        <a:rPr lang="en-US" sz="1500" dirty="0" err="1">
                          <a:latin typeface="+mn-lt"/>
                        </a:rPr>
                        <a:t>sehingga</a:t>
                      </a:r>
                      <a:r>
                        <a:rPr lang="en-US" sz="1500" dirty="0">
                          <a:latin typeface="+mn-lt"/>
                        </a:rPr>
                        <a:t> server </a:t>
                      </a:r>
                      <a:r>
                        <a:rPr lang="en-US" sz="1500" dirty="0" err="1">
                          <a:latin typeface="+mn-lt"/>
                        </a:rPr>
                        <a:t>menjadi</a:t>
                      </a:r>
                      <a:r>
                        <a:rPr lang="en-US" sz="1500" dirty="0">
                          <a:latin typeface="+mn-lt"/>
                        </a:rPr>
                        <a:t> down, </a:t>
                      </a:r>
                      <a:r>
                        <a:rPr lang="en-US" sz="1500" dirty="0" err="1">
                          <a:latin typeface="+mn-lt"/>
                        </a:rPr>
                        <a:t>Perekrutan</a:t>
                      </a:r>
                      <a:r>
                        <a:rPr lang="en-US" sz="1500" dirty="0">
                          <a:latin typeface="+mn-lt"/>
                        </a:rPr>
                        <a:t> team yang </a:t>
                      </a:r>
                      <a:r>
                        <a:rPr lang="en-US" sz="1500" dirty="0" err="1">
                          <a:latin typeface="+mn-lt"/>
                        </a:rPr>
                        <a:t>ahli</a:t>
                      </a:r>
                      <a:r>
                        <a:rPr lang="en-US" sz="1500" dirty="0">
                          <a:latin typeface="+mn-lt"/>
                        </a:rPr>
                        <a:t> pada </a:t>
                      </a:r>
                      <a:r>
                        <a:rPr lang="en-US" sz="1500" dirty="0" err="1">
                          <a:latin typeface="+mn-lt"/>
                        </a:rPr>
                        <a:t>bidangnya</a:t>
                      </a:r>
                      <a:r>
                        <a:rPr lang="en-US" sz="1500" dirty="0">
                          <a:latin typeface="+mn-lt"/>
                        </a:rPr>
                        <a:t> dan </a:t>
                      </a:r>
                      <a:r>
                        <a:rPr lang="en-US" sz="1500" dirty="0" err="1">
                          <a:latin typeface="+mn-lt"/>
                        </a:rPr>
                        <a:t>penerapan</a:t>
                      </a:r>
                      <a:r>
                        <a:rPr lang="en-US" sz="1500" dirty="0">
                          <a:latin typeface="+mn-lt"/>
                        </a:rPr>
                        <a:t> </a:t>
                      </a:r>
                      <a:r>
                        <a:rPr lang="en-US" sz="1500" dirty="0" err="1">
                          <a:latin typeface="+mn-lt"/>
                        </a:rPr>
                        <a:t>installasi</a:t>
                      </a:r>
                      <a:r>
                        <a:rPr lang="en-US" sz="1500" dirty="0">
                          <a:latin typeface="+mn-lt"/>
                        </a:rPr>
                        <a:t> pada </a:t>
                      </a:r>
                      <a:r>
                        <a:rPr lang="en-US" sz="1500" dirty="0" err="1">
                          <a:latin typeface="+mn-lt"/>
                        </a:rPr>
                        <a:t>jaringan</a:t>
                      </a:r>
                      <a:r>
                        <a:rPr lang="en-US" sz="1500" dirty="0">
                          <a:latin typeface="+mn-lt"/>
                        </a:rPr>
                        <a:t> </a:t>
                      </a:r>
                      <a:r>
                        <a:rPr lang="en-US" sz="1500" dirty="0" err="1">
                          <a:latin typeface="+mn-lt"/>
                        </a:rPr>
                        <a:t>komputer</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4677498"/>
                  </a:ext>
                </a:extLst>
              </a:tr>
            </a:tbl>
          </a:graphicData>
        </a:graphic>
      </p:graphicFrame>
    </p:spTree>
    <p:extLst>
      <p:ext uri="{BB962C8B-B14F-4D97-AF65-F5344CB8AC3E}">
        <p14:creationId xmlns:p14="http://schemas.microsoft.com/office/powerpoint/2010/main" val="2032479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10898-B136-49C5-8429-C7AD8D54E1BC}"/>
              </a:ext>
            </a:extLst>
          </p:cNvPr>
          <p:cNvGraphicFramePr>
            <a:graphicFrameLocks noGrp="1"/>
          </p:cNvGraphicFramePr>
          <p:nvPr>
            <p:extLst>
              <p:ext uri="{D42A27DB-BD31-4B8C-83A1-F6EECF244321}">
                <p14:modId xmlns:p14="http://schemas.microsoft.com/office/powerpoint/2010/main" val="4080426168"/>
              </p:ext>
            </p:extLst>
          </p:nvPr>
        </p:nvGraphicFramePr>
        <p:xfrm>
          <a:off x="228601" y="228600"/>
          <a:ext cx="8077200" cy="5418527"/>
        </p:xfrm>
        <a:graphic>
          <a:graphicData uri="http://schemas.openxmlformats.org/drawingml/2006/table">
            <a:tbl>
              <a:tblPr firstRow="1" bandRow="1">
                <a:tableStyleId>{5C22544A-7EE6-4342-B048-85BDC9FD1C3A}</a:tableStyleId>
              </a:tblPr>
              <a:tblGrid>
                <a:gridCol w="4243223">
                  <a:extLst>
                    <a:ext uri="{9D8B030D-6E8A-4147-A177-3AD203B41FA5}">
                      <a16:colId xmlns:a16="http://schemas.microsoft.com/office/drawing/2014/main" val="1529389824"/>
                    </a:ext>
                  </a:extLst>
                </a:gridCol>
                <a:gridCol w="3833977">
                  <a:extLst>
                    <a:ext uri="{9D8B030D-6E8A-4147-A177-3AD203B41FA5}">
                      <a16:colId xmlns:a16="http://schemas.microsoft.com/office/drawing/2014/main" val="739412704"/>
                    </a:ext>
                  </a:extLst>
                </a:gridCol>
              </a:tblGrid>
              <a:tr h="337542">
                <a:tc gridSpan="2">
                  <a:txBody>
                    <a:bodyPr/>
                    <a:lstStyle/>
                    <a:p>
                      <a:pPr algn="ctr"/>
                      <a:r>
                        <a:rPr lang="en-US" sz="1500" dirty="0">
                          <a:solidFill>
                            <a:schemeClr val="tx1"/>
                          </a:solidFill>
                          <a:latin typeface="+mn-lt"/>
                        </a:rPr>
                        <a:t>Project Charter (</a:t>
                      </a:r>
                      <a:r>
                        <a:rPr lang="en-US" sz="1500" dirty="0" err="1">
                          <a:solidFill>
                            <a:schemeClr val="tx1"/>
                          </a:solidFill>
                          <a:latin typeface="+mn-lt"/>
                        </a:rPr>
                        <a:t>lanjutan</a:t>
                      </a:r>
                      <a:r>
                        <a:rPr lang="en-US" sz="1500" dirty="0">
                          <a:solidFill>
                            <a:schemeClr val="tx1"/>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9495760"/>
                  </a:ext>
                </a:extLst>
              </a:tr>
              <a:tr h="387379">
                <a:tc gridSpan="2">
                  <a:txBody>
                    <a:bodyPr/>
                    <a:lstStyle/>
                    <a:p>
                      <a:pPr algn="ctr"/>
                      <a:r>
                        <a:rPr lang="en-US" sz="1500" dirty="0">
                          <a:latin typeface="+mn-lt"/>
                        </a:rPr>
                        <a:t>  </a:t>
                      </a:r>
                      <a:r>
                        <a:rPr lang="en-US" sz="1500" b="1" dirty="0">
                          <a:latin typeface="+mn-lt"/>
                        </a:rPr>
                        <a:t>Project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3197964"/>
                  </a:ext>
                </a:extLst>
              </a:tr>
              <a:tr h="799137">
                <a:tc gridSpan="2">
                  <a:txBody>
                    <a:bodyPr/>
                    <a:lstStyle/>
                    <a:p>
                      <a:pPr algn="ctr"/>
                      <a:r>
                        <a:rPr lang="en-US" sz="1500" dirty="0">
                          <a:latin typeface="+mn-lt"/>
                        </a:rPr>
                        <a:t>Project </a:t>
                      </a:r>
                      <a:r>
                        <a:rPr lang="en-US" sz="1500" dirty="0" err="1">
                          <a:latin typeface="+mn-lt"/>
                        </a:rPr>
                        <a:t>ini</a:t>
                      </a:r>
                      <a:r>
                        <a:rPr lang="en-US" sz="1500" dirty="0">
                          <a:latin typeface="+mn-lt"/>
                        </a:rPr>
                        <a:t> </a:t>
                      </a:r>
                      <a:r>
                        <a:rPr lang="en-US" sz="1500" dirty="0" err="1">
                          <a:latin typeface="+mn-lt"/>
                        </a:rPr>
                        <a:t>dibuat</a:t>
                      </a:r>
                      <a:r>
                        <a:rPr lang="en-US" sz="1500" dirty="0">
                          <a:latin typeface="+mn-lt"/>
                        </a:rPr>
                        <a:t> </a:t>
                      </a:r>
                      <a:r>
                        <a:rPr lang="en-US" sz="1500" dirty="0" err="1">
                          <a:latin typeface="+mn-lt"/>
                        </a:rPr>
                        <a:t>untuk</a:t>
                      </a:r>
                      <a:r>
                        <a:rPr lang="en-US" sz="1500" dirty="0">
                          <a:latin typeface="+mn-lt"/>
                        </a:rPr>
                        <a:t> </a:t>
                      </a:r>
                      <a:r>
                        <a:rPr lang="en-US" sz="1500" dirty="0" err="1">
                          <a:latin typeface="+mn-lt"/>
                        </a:rPr>
                        <a:t>membuat</a:t>
                      </a:r>
                      <a:r>
                        <a:rPr lang="en-US" sz="1500" dirty="0">
                          <a:latin typeface="+mn-lt"/>
                        </a:rPr>
                        <a:t> </a:t>
                      </a:r>
                      <a:r>
                        <a:rPr lang="en-US" sz="1500" dirty="0" err="1">
                          <a:latin typeface="+mn-lt"/>
                        </a:rPr>
                        <a:t>jaringan</a:t>
                      </a:r>
                      <a:r>
                        <a:rPr lang="en-US" sz="1500" dirty="0">
                          <a:latin typeface="+mn-lt"/>
                        </a:rPr>
                        <a:t> computer </a:t>
                      </a:r>
                      <a:r>
                        <a:rPr lang="en-US" sz="1500" dirty="0" err="1">
                          <a:latin typeface="+mn-lt"/>
                        </a:rPr>
                        <a:t>untuk</a:t>
                      </a:r>
                      <a:r>
                        <a:rPr lang="en-US" sz="1500" dirty="0">
                          <a:latin typeface="+mn-lt"/>
                        </a:rPr>
                        <a:t> </a:t>
                      </a:r>
                      <a:r>
                        <a:rPr lang="en-US" sz="1500" dirty="0" err="1">
                          <a:latin typeface="+mn-lt"/>
                        </a:rPr>
                        <a:t>dapat</a:t>
                      </a:r>
                      <a:r>
                        <a:rPr lang="en-US" sz="1500" dirty="0">
                          <a:latin typeface="+mn-lt"/>
                        </a:rPr>
                        <a:t> </a:t>
                      </a:r>
                      <a:r>
                        <a:rPr lang="en-US" sz="1500" dirty="0" err="1">
                          <a:latin typeface="+mn-lt"/>
                        </a:rPr>
                        <a:t>meningkatkan</a:t>
                      </a:r>
                      <a:r>
                        <a:rPr lang="en-US" sz="1500" dirty="0">
                          <a:latin typeface="+mn-lt"/>
                        </a:rPr>
                        <a:t> </a:t>
                      </a:r>
                      <a:r>
                        <a:rPr lang="en-US" sz="1500" dirty="0" err="1">
                          <a:latin typeface="+mn-lt"/>
                        </a:rPr>
                        <a:t>kecepatan</a:t>
                      </a:r>
                      <a:r>
                        <a:rPr lang="en-US" sz="1500" dirty="0">
                          <a:latin typeface="+mn-lt"/>
                        </a:rPr>
                        <a:t> </a:t>
                      </a:r>
                      <a:r>
                        <a:rPr lang="en-US" sz="1500" dirty="0" err="1">
                          <a:latin typeface="+mn-lt"/>
                        </a:rPr>
                        <a:t>dalam</a:t>
                      </a:r>
                      <a:r>
                        <a:rPr lang="en-US" sz="1500" dirty="0">
                          <a:latin typeface="+mn-lt"/>
                        </a:rPr>
                        <a:t> </a:t>
                      </a:r>
                      <a:r>
                        <a:rPr lang="en-US" sz="1500" dirty="0" err="1">
                          <a:latin typeface="+mn-lt"/>
                        </a:rPr>
                        <a:t>menyediakan</a:t>
                      </a:r>
                      <a:r>
                        <a:rPr lang="en-US" sz="1500" dirty="0">
                          <a:latin typeface="+mn-lt"/>
                        </a:rPr>
                        <a:t> </a:t>
                      </a:r>
                      <a:r>
                        <a:rPr lang="en-US" sz="1500" dirty="0" err="1">
                          <a:latin typeface="+mn-lt"/>
                        </a:rPr>
                        <a:t>layanan</a:t>
                      </a:r>
                      <a:r>
                        <a:rPr lang="en-US" sz="1500" dirty="0">
                          <a:latin typeface="+mn-lt"/>
                        </a:rPr>
                        <a:t> </a:t>
                      </a:r>
                      <a:r>
                        <a:rPr lang="en-US" sz="1500" dirty="0" err="1">
                          <a:latin typeface="+mn-lt"/>
                        </a:rPr>
                        <a:t>informasi</a:t>
                      </a:r>
                      <a:r>
                        <a:rPr lang="en-US" sz="1500" dirty="0">
                          <a:latin typeface="+mn-lt"/>
                        </a:rPr>
                        <a:t> </a:t>
                      </a:r>
                      <a:r>
                        <a:rPr lang="en-US" sz="1500" dirty="0" err="1">
                          <a:latin typeface="+mn-lt"/>
                        </a:rPr>
                        <a:t>mengenai</a:t>
                      </a:r>
                      <a:r>
                        <a:rPr lang="en-US" sz="1500" dirty="0">
                          <a:latin typeface="+mn-lt"/>
                        </a:rPr>
                        <a:t> data </a:t>
                      </a:r>
                      <a:r>
                        <a:rPr lang="en-US" sz="1500" dirty="0" err="1">
                          <a:latin typeface="+mn-lt"/>
                        </a:rPr>
                        <a:t>mahasiswa</a:t>
                      </a:r>
                      <a:r>
                        <a:rPr lang="en-US" sz="1500" dirty="0">
                          <a:latin typeface="+mn-lt"/>
                        </a:rPr>
                        <a:t>/I </a:t>
                      </a:r>
                      <a:r>
                        <a:rPr lang="en-US" sz="1500" dirty="0" err="1">
                          <a:latin typeface="+mn-lt"/>
                        </a:rPr>
                        <a:t>maupun</a:t>
                      </a:r>
                      <a:r>
                        <a:rPr lang="en-US" sz="1500" dirty="0">
                          <a:latin typeface="+mn-lt"/>
                        </a:rPr>
                        <a:t> </a:t>
                      </a:r>
                      <a:r>
                        <a:rPr lang="en-US" sz="1500" dirty="0" err="1">
                          <a:latin typeface="+mn-lt"/>
                        </a:rPr>
                        <a:t>dosen</a:t>
                      </a:r>
                      <a:r>
                        <a:rPr lang="en-US" sz="1500" dirty="0">
                          <a:latin typeface="+mn-lt"/>
                        </a:rPr>
                        <a:t>, dan </a:t>
                      </a:r>
                      <a:r>
                        <a:rPr lang="en-US" sz="1500" dirty="0" err="1">
                          <a:latin typeface="+mn-lt"/>
                        </a:rPr>
                        <a:t>nilai</a:t>
                      </a:r>
                      <a:r>
                        <a:rPr lang="en-US" sz="1500" dirty="0">
                          <a:latin typeface="+mn-lt"/>
                        </a:rPr>
                        <a:t>, dan data </a:t>
                      </a:r>
                      <a:r>
                        <a:rPr lang="en-US" sz="1500" dirty="0" err="1">
                          <a:latin typeface="+mn-lt"/>
                        </a:rPr>
                        <a:t>penyebaran</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latin typeface="Adobe Caslon Pro Bold"/>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883369"/>
                  </a:ext>
                </a:extLst>
              </a:tr>
              <a:tr h="328309">
                <a:tc gridSpan="2">
                  <a:txBody>
                    <a:bodyPr/>
                    <a:lstStyle/>
                    <a:p>
                      <a:pPr algn="ctr"/>
                      <a:r>
                        <a:rPr lang="en-US" sz="1500" b="1" dirty="0">
                          <a:latin typeface="+mn-lt"/>
                        </a:rPr>
                        <a:t>Milestones</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5943824"/>
                  </a:ext>
                </a:extLst>
              </a:tr>
              <a:tr h="298760">
                <a:tc>
                  <a:txBody>
                    <a:bodyPr/>
                    <a:lstStyle/>
                    <a:p>
                      <a:pPr algn="ctr"/>
                      <a:r>
                        <a:rPr lang="en-US" sz="1500" dirty="0">
                          <a:latin typeface="+mn-lt"/>
                        </a:rPr>
                        <a:t>7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Start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62220"/>
                  </a:ext>
                </a:extLst>
              </a:tr>
              <a:tr h="298760">
                <a:tc>
                  <a:txBody>
                    <a:bodyPr/>
                    <a:lstStyle/>
                    <a:p>
                      <a:pPr algn="ctr"/>
                      <a:r>
                        <a:rPr lang="en-US" sz="1500" dirty="0">
                          <a:latin typeface="+mn-lt"/>
                        </a:rPr>
                        <a:t>8 – 9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Project Charter </a:t>
                      </a:r>
                      <a:r>
                        <a:rPr lang="en-US" sz="1500" dirty="0" err="1">
                          <a:latin typeface="+mn-lt"/>
                        </a:rPr>
                        <a:t>ditandatangani</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135223"/>
                  </a:ext>
                </a:extLst>
              </a:tr>
              <a:tr h="298760">
                <a:tc>
                  <a:txBody>
                    <a:bodyPr/>
                    <a:lstStyle/>
                    <a:p>
                      <a:pPr algn="ctr"/>
                      <a:r>
                        <a:rPr lang="en-US" sz="1500" dirty="0">
                          <a:latin typeface="+mn-lt"/>
                        </a:rPr>
                        <a:t>8 – 9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Pengesahan</a:t>
                      </a:r>
                      <a:r>
                        <a:rPr lang="en-US" sz="1500" dirty="0">
                          <a:latin typeface="+mn-lt"/>
                        </a:rPr>
                        <a:t>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4099853"/>
                  </a:ext>
                </a:extLst>
              </a:tr>
              <a:tr h="298760">
                <a:tc>
                  <a:txBody>
                    <a:bodyPr/>
                    <a:lstStyle/>
                    <a:p>
                      <a:pPr algn="ctr"/>
                      <a:r>
                        <a:rPr lang="en-US" sz="1500" dirty="0">
                          <a:latin typeface="+mn-lt"/>
                        </a:rPr>
                        <a:t>10 – 16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Perekrutan</a:t>
                      </a:r>
                      <a:r>
                        <a:rPr lang="en-US" sz="1500" dirty="0">
                          <a:latin typeface="+mn-lt"/>
                        </a:rPr>
                        <a:t>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4185791"/>
                  </a:ext>
                </a:extLst>
              </a:tr>
              <a:tr h="298760">
                <a:tc>
                  <a:txBody>
                    <a:bodyPr/>
                    <a:lstStyle/>
                    <a:p>
                      <a:pPr algn="ctr"/>
                      <a:r>
                        <a:rPr lang="en-US" sz="1500" dirty="0">
                          <a:latin typeface="+mn-lt"/>
                        </a:rPr>
                        <a:t>17 – 30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Hasil Analisa </a:t>
                      </a:r>
                      <a:r>
                        <a:rPr lang="en-US" sz="1500" dirty="0" err="1">
                          <a:latin typeface="+mn-lt"/>
                        </a:rPr>
                        <a:t>sistem</a:t>
                      </a:r>
                      <a:r>
                        <a:rPr lang="en-US" sz="1500" dirty="0">
                          <a:latin typeface="+mn-lt"/>
                        </a:rPr>
                        <a:t> yang </a:t>
                      </a:r>
                      <a:r>
                        <a:rPr lang="en-US" sz="1500" dirty="0" err="1">
                          <a:latin typeface="+mn-lt"/>
                        </a:rPr>
                        <a:t>disetujui</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5999286"/>
                  </a:ext>
                </a:extLst>
              </a:tr>
              <a:tr h="298760">
                <a:tc>
                  <a:txBody>
                    <a:bodyPr/>
                    <a:lstStyle/>
                    <a:p>
                      <a:pPr algn="ctr"/>
                      <a:r>
                        <a:rPr lang="en-US" sz="1500" dirty="0">
                          <a:latin typeface="+mn-lt"/>
                        </a:rPr>
                        <a:t>30 </a:t>
                      </a:r>
                      <a:r>
                        <a:rPr lang="en-US" sz="1500" dirty="0" err="1">
                          <a:latin typeface="+mn-lt"/>
                        </a:rPr>
                        <a:t>Maret</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Penerapan</a:t>
                      </a:r>
                      <a:r>
                        <a:rPr lang="en-US" sz="1500" dirty="0">
                          <a:latin typeface="+mn-lt"/>
                        </a:rPr>
                        <a:t> </a:t>
                      </a:r>
                      <a:r>
                        <a:rPr lang="en-US" sz="1500" dirty="0" err="1">
                          <a:latin typeface="+mn-lt"/>
                        </a:rPr>
                        <a:t>Installasi</a:t>
                      </a:r>
                      <a:r>
                        <a:rPr lang="en-US" sz="1500" dirty="0">
                          <a:latin typeface="+mn-lt"/>
                        </a:rPr>
                        <a:t> </a:t>
                      </a:r>
                      <a:r>
                        <a:rPr lang="en-US" sz="1500" dirty="0" err="1">
                          <a:latin typeface="+mn-lt"/>
                        </a:rPr>
                        <a:t>jaringan</a:t>
                      </a:r>
                      <a:r>
                        <a:rPr lang="en-US" sz="1500" dirty="0">
                          <a:latin typeface="+mn-lt"/>
                        </a:rPr>
                        <a:t> </a:t>
                      </a:r>
                      <a:r>
                        <a:rPr lang="en-US" sz="1500" dirty="0" err="1">
                          <a:latin typeface="+mn-lt"/>
                        </a:rPr>
                        <a:t>komputer</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98182"/>
                  </a:ext>
                </a:extLst>
              </a:tr>
              <a:tr h="512159">
                <a:tc>
                  <a:txBody>
                    <a:bodyPr/>
                    <a:lstStyle/>
                    <a:p>
                      <a:pPr algn="ctr"/>
                      <a:r>
                        <a:rPr lang="en-US" sz="1500" dirty="0">
                          <a:latin typeface="+mn-lt"/>
                        </a:rPr>
                        <a:t>16 Mei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Penerapan</a:t>
                      </a:r>
                      <a:r>
                        <a:rPr lang="en-US" sz="1500" dirty="0">
                          <a:latin typeface="+mn-lt"/>
                        </a:rPr>
                        <a:t> </a:t>
                      </a:r>
                      <a:r>
                        <a:rPr lang="en-US" sz="1500" dirty="0" err="1">
                          <a:latin typeface="+mn-lt"/>
                        </a:rPr>
                        <a:t>Installasi</a:t>
                      </a:r>
                      <a:r>
                        <a:rPr lang="en-US" sz="1500" dirty="0">
                          <a:latin typeface="+mn-lt"/>
                        </a:rPr>
                        <a:t> OS pada computer server dan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1130035"/>
                  </a:ext>
                </a:extLst>
              </a:tr>
              <a:tr h="298760">
                <a:tc>
                  <a:txBody>
                    <a:bodyPr/>
                    <a:lstStyle/>
                    <a:p>
                      <a:pPr algn="ctr"/>
                      <a:r>
                        <a:rPr lang="en-US" sz="1500" dirty="0">
                          <a:latin typeface="+mn-lt"/>
                        </a:rPr>
                        <a:t>25 Mei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Konfigurasi</a:t>
                      </a:r>
                      <a:r>
                        <a:rPr lang="en-US" sz="1500" dirty="0">
                          <a:latin typeface="+mn-lt"/>
                        </a:rPr>
                        <a:t> HUB, APN, Switch dan </a:t>
                      </a:r>
                      <a:r>
                        <a:rPr lang="en-US" sz="1500" dirty="0" err="1">
                          <a:latin typeface="+mn-lt"/>
                        </a:rPr>
                        <a:t>konfigurasi</a:t>
                      </a:r>
                      <a:r>
                        <a:rPr lang="en-US" sz="1500" dirty="0">
                          <a:latin typeface="+mn-lt"/>
                        </a:rPr>
                        <a:t> network pada computer server, computer client, printer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139685"/>
                  </a:ext>
                </a:extLst>
              </a:tr>
              <a:tr h="298760">
                <a:tc>
                  <a:txBody>
                    <a:bodyPr/>
                    <a:lstStyle/>
                    <a:p>
                      <a:pPr algn="ctr"/>
                      <a:r>
                        <a:rPr lang="en-US" sz="1500" dirty="0">
                          <a:latin typeface="+mn-lt"/>
                        </a:rPr>
                        <a:t>4 </a:t>
                      </a:r>
                      <a:r>
                        <a:rPr lang="en-US" sz="1500" dirty="0" err="1">
                          <a:latin typeface="+mn-lt"/>
                        </a:rPr>
                        <a:t>Juni</a:t>
                      </a:r>
                      <a:r>
                        <a:rPr lang="en-US" sz="1500" dirty="0">
                          <a:latin typeface="+mn-lt"/>
                        </a:rPr>
                        <a: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Penerapan</a:t>
                      </a:r>
                      <a:r>
                        <a:rPr lang="en-US" sz="1500" dirty="0">
                          <a:latin typeface="+mn-lt"/>
                        </a:rPr>
                        <a:t> </a:t>
                      </a:r>
                      <a:r>
                        <a:rPr lang="en-US" sz="1500" dirty="0" err="1">
                          <a:latin typeface="+mn-lt"/>
                        </a:rPr>
                        <a:t>Hak</a:t>
                      </a:r>
                      <a:r>
                        <a:rPr lang="en-US" sz="1500" dirty="0">
                          <a:latin typeface="+mn-lt"/>
                        </a:rPr>
                        <a:t> </a:t>
                      </a:r>
                      <a:r>
                        <a:rPr lang="en-US" sz="1500" dirty="0" err="1">
                          <a:latin typeface="+mn-lt"/>
                        </a:rPr>
                        <a:t>Akses</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037120"/>
                  </a:ext>
                </a:extLst>
              </a:tr>
            </a:tbl>
          </a:graphicData>
        </a:graphic>
      </p:graphicFrame>
    </p:spTree>
    <p:extLst>
      <p:ext uri="{BB962C8B-B14F-4D97-AF65-F5344CB8AC3E}">
        <p14:creationId xmlns:p14="http://schemas.microsoft.com/office/powerpoint/2010/main" val="3470058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10898-B136-49C5-8429-C7AD8D54E1BC}"/>
              </a:ext>
            </a:extLst>
          </p:cNvPr>
          <p:cNvGraphicFramePr>
            <a:graphicFrameLocks noGrp="1"/>
          </p:cNvGraphicFramePr>
          <p:nvPr>
            <p:extLst>
              <p:ext uri="{D42A27DB-BD31-4B8C-83A1-F6EECF244321}">
                <p14:modId xmlns:p14="http://schemas.microsoft.com/office/powerpoint/2010/main" val="2523045111"/>
              </p:ext>
            </p:extLst>
          </p:nvPr>
        </p:nvGraphicFramePr>
        <p:xfrm>
          <a:off x="152400" y="228600"/>
          <a:ext cx="8229601" cy="6202729"/>
        </p:xfrm>
        <a:graphic>
          <a:graphicData uri="http://schemas.openxmlformats.org/drawingml/2006/table">
            <a:tbl>
              <a:tblPr firstRow="1" bandRow="1">
                <a:tableStyleId>{5C22544A-7EE6-4342-B048-85BDC9FD1C3A}</a:tableStyleId>
              </a:tblPr>
              <a:tblGrid>
                <a:gridCol w="4323284">
                  <a:extLst>
                    <a:ext uri="{9D8B030D-6E8A-4147-A177-3AD203B41FA5}">
                      <a16:colId xmlns:a16="http://schemas.microsoft.com/office/drawing/2014/main" val="1529389824"/>
                    </a:ext>
                  </a:extLst>
                </a:gridCol>
                <a:gridCol w="3906317">
                  <a:extLst>
                    <a:ext uri="{9D8B030D-6E8A-4147-A177-3AD203B41FA5}">
                      <a16:colId xmlns:a16="http://schemas.microsoft.com/office/drawing/2014/main" val="739412704"/>
                    </a:ext>
                  </a:extLst>
                </a:gridCol>
              </a:tblGrid>
              <a:tr h="366572">
                <a:tc gridSpan="2">
                  <a:txBody>
                    <a:bodyPr/>
                    <a:lstStyle/>
                    <a:p>
                      <a:pPr algn="ctr"/>
                      <a:r>
                        <a:rPr lang="en-US" sz="1500" dirty="0">
                          <a:solidFill>
                            <a:schemeClr val="tx1"/>
                          </a:solidFill>
                          <a:latin typeface="+mn-lt"/>
                        </a:rPr>
                        <a:t>Project Charter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89495760"/>
                  </a:ext>
                </a:extLst>
              </a:tr>
              <a:tr h="314829">
                <a:tc>
                  <a:txBody>
                    <a:bodyPr/>
                    <a:lstStyle/>
                    <a:p>
                      <a:pPr algn="ctr"/>
                      <a:r>
                        <a:rPr lang="en-US" sz="1500" b="1" dirty="0">
                          <a:latin typeface="+mn-lt"/>
                        </a:rPr>
                        <a:t>Project 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Jalan Tol Manado – </a:t>
                      </a:r>
                      <a:r>
                        <a:rPr lang="en-US" sz="1500" dirty="0" err="1"/>
                        <a:t>Bitung</a:t>
                      </a:r>
                      <a:r>
                        <a:rPr lang="en-US" sz="1500" dirty="0"/>
                        <a:t> (39,9km)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5030300"/>
                  </a:ext>
                </a:extLst>
              </a:tr>
              <a:tr h="314829">
                <a:tc>
                  <a:txBody>
                    <a:bodyPr/>
                    <a:lstStyle/>
                    <a:p>
                      <a:pPr algn="ctr"/>
                      <a:r>
                        <a:rPr lang="en-US" sz="1500" b="1" dirty="0" err="1">
                          <a:latin typeface="+mn-lt"/>
                        </a:rPr>
                        <a:t>Tanggal</a:t>
                      </a:r>
                      <a:r>
                        <a:rPr lang="en-US" sz="1500" b="1" dirty="0">
                          <a:latin typeface="+mn-lt"/>
                        </a:rPr>
                        <a:t> </a:t>
                      </a:r>
                      <a:r>
                        <a:rPr lang="en-US" sz="1500" b="1" dirty="0" err="1">
                          <a:latin typeface="+mn-lt"/>
                        </a:rPr>
                        <a:t>Mulai</a:t>
                      </a:r>
                      <a:endParaRPr lang="en-US" sz="15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23 </a:t>
                      </a:r>
                      <a:r>
                        <a:rPr lang="en-US" sz="1500" dirty="0" err="1"/>
                        <a:t>Maret</a:t>
                      </a:r>
                      <a:r>
                        <a:rPr lang="en-US" sz="1500" dirty="0"/>
                        <a:t>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0597749"/>
                  </a:ext>
                </a:extLst>
              </a:tr>
              <a:tr h="314829">
                <a:tc>
                  <a:txBody>
                    <a:bodyPr/>
                    <a:lstStyle/>
                    <a:p>
                      <a:pPr algn="ctr"/>
                      <a:r>
                        <a:rPr lang="en-US" sz="1500" b="1" dirty="0" err="1">
                          <a:latin typeface="+mn-lt"/>
                        </a:rPr>
                        <a:t>Tanggal</a:t>
                      </a:r>
                      <a:r>
                        <a:rPr lang="en-US" sz="1500" b="1" dirty="0">
                          <a:latin typeface="+mn-lt"/>
                        </a:rPr>
                        <a:t> </a:t>
                      </a:r>
                      <a:r>
                        <a:rPr lang="en-US" sz="1500" b="1" dirty="0" err="1">
                          <a:latin typeface="+mn-lt"/>
                        </a:rPr>
                        <a:t>Selesai</a:t>
                      </a:r>
                      <a:endParaRPr lang="en-US" sz="15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10 April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7657146"/>
                  </a:ext>
                </a:extLst>
              </a:tr>
              <a:tr h="314829">
                <a:tc gridSpan="2">
                  <a:txBody>
                    <a:bodyPr/>
                    <a:lstStyle/>
                    <a:p>
                      <a:pPr algn="ctr"/>
                      <a:r>
                        <a:rPr lang="en-US" sz="1500" dirty="0">
                          <a:latin typeface="+mn-lt"/>
                        </a:rPr>
                        <a:t>  </a:t>
                      </a:r>
                      <a:r>
                        <a:rPr lang="en-US" sz="1500" b="1" dirty="0">
                          <a:latin typeface="+mn-lt"/>
                        </a:rPr>
                        <a:t>Project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3197964"/>
                  </a:ext>
                </a:extLst>
              </a:tr>
              <a:tr h="1553667">
                <a:tc gridSpan="2">
                  <a:txBody>
                    <a:bodyPr/>
                    <a:lstStyle/>
                    <a:p>
                      <a:pPr algn="ctr"/>
                      <a:r>
                        <a:rPr lang="en-US" sz="1500" dirty="0" err="1">
                          <a:latin typeface="+mn-lt"/>
                        </a:rPr>
                        <a:t>Tujuan</a:t>
                      </a:r>
                      <a:r>
                        <a:rPr lang="en-US" sz="1500" dirty="0">
                          <a:latin typeface="+mn-lt"/>
                        </a:rPr>
                        <a:t> </a:t>
                      </a:r>
                      <a:r>
                        <a:rPr lang="en-US" sz="1500" dirty="0" err="1">
                          <a:latin typeface="+mn-lt"/>
                        </a:rPr>
                        <a:t>proyek</a:t>
                      </a:r>
                      <a:r>
                        <a:rPr lang="en-US" sz="1500" dirty="0">
                          <a:latin typeface="+mn-lt"/>
                        </a:rPr>
                        <a:t> </a:t>
                      </a:r>
                      <a:r>
                        <a:rPr lang="en-US" sz="1500" dirty="0" err="1">
                          <a:latin typeface="+mn-lt"/>
                        </a:rPr>
                        <a:t>ini</a:t>
                      </a:r>
                      <a:r>
                        <a:rPr lang="en-US" sz="1500" dirty="0">
                          <a:latin typeface="+mn-lt"/>
                        </a:rPr>
                        <a:t> </a:t>
                      </a:r>
                      <a:r>
                        <a:rPr lang="en-US" sz="1500" dirty="0" err="1">
                          <a:latin typeface="+mn-lt"/>
                        </a:rPr>
                        <a:t>adalah</a:t>
                      </a:r>
                      <a:r>
                        <a:rPr lang="en-US" sz="1500" dirty="0">
                          <a:latin typeface="+mn-lt"/>
                        </a:rPr>
                        <a:t> </a:t>
                      </a:r>
                      <a:r>
                        <a:rPr lang="en-US" sz="1500" dirty="0" err="1">
                          <a:latin typeface="+mn-lt"/>
                        </a:rPr>
                        <a:t>membangun</a:t>
                      </a:r>
                      <a:r>
                        <a:rPr lang="en-US" sz="1500" dirty="0">
                          <a:latin typeface="+mn-lt"/>
                        </a:rPr>
                        <a:t> </a:t>
                      </a:r>
                      <a:r>
                        <a:rPr lang="en-US" sz="1500" dirty="0" err="1">
                          <a:latin typeface="+mn-lt"/>
                        </a:rPr>
                        <a:t>jalan</a:t>
                      </a:r>
                      <a:r>
                        <a:rPr lang="en-US" sz="1500" dirty="0">
                          <a:latin typeface="+mn-lt"/>
                        </a:rPr>
                        <a:t> Tol Manado – </a:t>
                      </a:r>
                      <a:r>
                        <a:rPr lang="en-US" sz="1500" dirty="0" err="1">
                          <a:latin typeface="+mn-lt"/>
                        </a:rPr>
                        <a:t>Bitung</a:t>
                      </a:r>
                      <a:r>
                        <a:rPr lang="en-US" sz="1500" dirty="0">
                          <a:latin typeface="+mn-lt"/>
                        </a:rPr>
                        <a:t> </a:t>
                      </a:r>
                      <a:r>
                        <a:rPr lang="en-US" sz="1500" dirty="0" err="1">
                          <a:latin typeface="+mn-lt"/>
                        </a:rPr>
                        <a:t>dengan</a:t>
                      </a:r>
                      <a:r>
                        <a:rPr lang="en-US" sz="1500" dirty="0">
                          <a:latin typeface="+mn-lt"/>
                        </a:rPr>
                        <a:t> </a:t>
                      </a:r>
                      <a:r>
                        <a:rPr lang="en-US" sz="1500" dirty="0" err="1">
                          <a:latin typeface="+mn-lt"/>
                        </a:rPr>
                        <a:t>jarak</a:t>
                      </a:r>
                      <a:r>
                        <a:rPr lang="en-US" sz="1500" dirty="0">
                          <a:latin typeface="+mn-lt"/>
                        </a:rPr>
                        <a:t> 39,9 km dan </a:t>
                      </a:r>
                      <a:r>
                        <a:rPr lang="en-US" sz="1500" dirty="0" err="1">
                          <a:latin typeface="+mn-lt"/>
                        </a:rPr>
                        <a:t>sangat</a:t>
                      </a:r>
                      <a:r>
                        <a:rPr lang="en-US" sz="1500" dirty="0">
                          <a:latin typeface="+mn-lt"/>
                        </a:rPr>
                        <a:t> </a:t>
                      </a:r>
                      <a:r>
                        <a:rPr lang="en-US" sz="1500" dirty="0" err="1">
                          <a:latin typeface="+mn-lt"/>
                        </a:rPr>
                        <a:t>membantu</a:t>
                      </a:r>
                      <a:r>
                        <a:rPr lang="en-US" sz="1500" dirty="0">
                          <a:latin typeface="+mn-lt"/>
                        </a:rPr>
                        <a:t> </a:t>
                      </a:r>
                      <a:r>
                        <a:rPr lang="en-US" sz="1500" dirty="0" err="1">
                          <a:latin typeface="+mn-lt"/>
                        </a:rPr>
                        <a:t>warga</a:t>
                      </a:r>
                      <a:r>
                        <a:rPr lang="en-US" sz="1500" dirty="0">
                          <a:latin typeface="+mn-lt"/>
                        </a:rPr>
                        <a:t> Manado – </a:t>
                      </a:r>
                      <a:r>
                        <a:rPr lang="en-US" sz="1500" dirty="0" err="1">
                          <a:latin typeface="+mn-lt"/>
                        </a:rPr>
                        <a:t>Bitung</a:t>
                      </a:r>
                      <a:r>
                        <a:rPr lang="en-US" sz="1500" dirty="0">
                          <a:latin typeface="+mn-lt"/>
                        </a:rPr>
                        <a:t> </a:t>
                      </a:r>
                      <a:r>
                        <a:rPr lang="en-US" sz="1500" dirty="0" err="1">
                          <a:latin typeface="+mn-lt"/>
                        </a:rPr>
                        <a:t>dalam</a:t>
                      </a:r>
                      <a:r>
                        <a:rPr lang="en-US" sz="1500" dirty="0">
                          <a:latin typeface="+mn-lt"/>
                        </a:rPr>
                        <a:t> </a:t>
                      </a:r>
                      <a:r>
                        <a:rPr lang="en-US" sz="1500" dirty="0" err="1">
                          <a:latin typeface="+mn-lt"/>
                        </a:rPr>
                        <a:t>estimasi</a:t>
                      </a:r>
                      <a:r>
                        <a:rPr lang="en-US" sz="1500" dirty="0">
                          <a:latin typeface="+mn-lt"/>
                        </a:rPr>
                        <a:t> </a:t>
                      </a:r>
                      <a:r>
                        <a:rPr lang="en-US" sz="1500" dirty="0" err="1">
                          <a:latin typeface="+mn-lt"/>
                        </a:rPr>
                        <a:t>perjalanan</a:t>
                      </a:r>
                      <a:r>
                        <a:rPr lang="en-US" sz="1500" dirty="0">
                          <a:latin typeface="+mn-lt"/>
                        </a:rPr>
                        <a:t> </a:t>
                      </a:r>
                      <a:r>
                        <a:rPr lang="en-US" sz="1500" dirty="0" err="1">
                          <a:latin typeface="+mn-lt"/>
                        </a:rPr>
                        <a:t>dari</a:t>
                      </a:r>
                      <a:r>
                        <a:rPr lang="en-US" sz="1500" dirty="0">
                          <a:latin typeface="+mn-lt"/>
                        </a:rPr>
                        <a:t> </a:t>
                      </a:r>
                      <a:r>
                        <a:rPr lang="en-US" sz="1500" dirty="0" err="1">
                          <a:latin typeface="+mn-lt"/>
                        </a:rPr>
                        <a:t>kedua</a:t>
                      </a:r>
                      <a:r>
                        <a:rPr lang="en-US" sz="1500" dirty="0">
                          <a:latin typeface="+mn-lt"/>
                        </a:rPr>
                        <a:t> </a:t>
                      </a:r>
                      <a:r>
                        <a:rPr lang="en-US" sz="1500" dirty="0" err="1">
                          <a:latin typeface="+mn-lt"/>
                        </a:rPr>
                        <a:t>kota</a:t>
                      </a:r>
                      <a:r>
                        <a:rPr lang="en-US" sz="1500" dirty="0">
                          <a:latin typeface="+mn-lt"/>
                        </a:rPr>
                        <a:t> </a:t>
                      </a:r>
                      <a:r>
                        <a:rPr lang="en-US" sz="1500" dirty="0" err="1">
                          <a:latin typeface="+mn-lt"/>
                        </a:rPr>
                        <a:t>tersebut</a:t>
                      </a:r>
                      <a:r>
                        <a:rPr lang="en-US" sz="1500" dirty="0">
                          <a:latin typeface="+mn-lt"/>
                        </a:rPr>
                        <a:t>.</a:t>
                      </a:r>
                    </a:p>
                    <a:p>
                      <a:pPr algn="ctr"/>
                      <a:r>
                        <a:rPr lang="en-US" sz="1500" dirty="0" err="1">
                          <a:latin typeface="+mn-lt"/>
                        </a:rPr>
                        <a:t>Estimasi</a:t>
                      </a:r>
                      <a:r>
                        <a:rPr lang="en-US" sz="1500" dirty="0">
                          <a:latin typeface="+mn-lt"/>
                        </a:rPr>
                        <a:t> </a:t>
                      </a:r>
                      <a:r>
                        <a:rPr lang="en-US" sz="1500" dirty="0" err="1">
                          <a:latin typeface="+mn-lt"/>
                        </a:rPr>
                        <a:t>waktu</a:t>
                      </a:r>
                      <a:r>
                        <a:rPr lang="en-US" sz="1500" dirty="0">
                          <a:latin typeface="+mn-lt"/>
                        </a:rPr>
                        <a:t> </a:t>
                      </a:r>
                      <a:r>
                        <a:rPr lang="en-US" sz="1500" dirty="0" err="1">
                          <a:latin typeface="+mn-lt"/>
                        </a:rPr>
                        <a:t>perjalanan</a:t>
                      </a:r>
                      <a:r>
                        <a:rPr lang="en-US" sz="1500" dirty="0">
                          <a:latin typeface="+mn-lt"/>
                        </a:rPr>
                        <a:t> </a:t>
                      </a:r>
                      <a:r>
                        <a:rPr lang="en-US" sz="1500" dirty="0" err="1">
                          <a:latin typeface="+mn-lt"/>
                        </a:rPr>
                        <a:t>dari</a:t>
                      </a:r>
                      <a:r>
                        <a:rPr lang="en-US" sz="1500" dirty="0">
                          <a:latin typeface="+mn-lt"/>
                        </a:rPr>
                        <a:t> Manado </a:t>
                      </a:r>
                      <a:r>
                        <a:rPr lang="en-US" sz="1500" dirty="0" err="1">
                          <a:latin typeface="+mn-lt"/>
                        </a:rPr>
                        <a:t>ke</a:t>
                      </a:r>
                      <a:r>
                        <a:rPr lang="en-US" sz="1500" dirty="0">
                          <a:latin typeface="+mn-lt"/>
                        </a:rPr>
                        <a:t> </a:t>
                      </a:r>
                      <a:r>
                        <a:rPr lang="en-US" sz="1500" dirty="0" err="1">
                          <a:latin typeface="+mn-lt"/>
                        </a:rPr>
                        <a:t>Bitung</a:t>
                      </a:r>
                      <a:r>
                        <a:rPr lang="en-US" sz="1500" dirty="0">
                          <a:latin typeface="+mn-lt"/>
                        </a:rPr>
                        <a:t> </a:t>
                      </a:r>
                      <a:r>
                        <a:rPr lang="en-US" sz="1500" dirty="0" err="1">
                          <a:latin typeface="+mn-lt"/>
                        </a:rPr>
                        <a:t>jika</a:t>
                      </a:r>
                      <a:r>
                        <a:rPr lang="en-US" sz="1500" dirty="0">
                          <a:latin typeface="+mn-lt"/>
                        </a:rPr>
                        <a:t> </a:t>
                      </a:r>
                      <a:r>
                        <a:rPr lang="en-US" sz="1500" dirty="0" err="1">
                          <a:latin typeface="+mn-lt"/>
                        </a:rPr>
                        <a:t>menggunakan</a:t>
                      </a:r>
                      <a:r>
                        <a:rPr lang="en-US" sz="1500" dirty="0">
                          <a:latin typeface="+mn-lt"/>
                        </a:rPr>
                        <a:t> </a:t>
                      </a:r>
                      <a:r>
                        <a:rPr lang="en-US" sz="1500" dirty="0" err="1">
                          <a:latin typeface="+mn-lt"/>
                        </a:rPr>
                        <a:t>jalan</a:t>
                      </a:r>
                      <a:r>
                        <a:rPr lang="en-US" sz="1500" dirty="0">
                          <a:latin typeface="+mn-lt"/>
                        </a:rPr>
                        <a:t> </a:t>
                      </a:r>
                      <a:r>
                        <a:rPr lang="en-US" sz="1500" dirty="0" err="1">
                          <a:latin typeface="+mn-lt"/>
                        </a:rPr>
                        <a:t>biasa</a:t>
                      </a:r>
                      <a:r>
                        <a:rPr lang="en-US" sz="1500" dirty="0">
                          <a:latin typeface="+mn-lt"/>
                        </a:rPr>
                        <a:t> </a:t>
                      </a:r>
                      <a:r>
                        <a:rPr lang="en-US" sz="1500" dirty="0" err="1">
                          <a:latin typeface="+mn-lt"/>
                        </a:rPr>
                        <a:t>akan</a:t>
                      </a:r>
                      <a:r>
                        <a:rPr lang="en-US" sz="1500" dirty="0">
                          <a:latin typeface="+mn-lt"/>
                        </a:rPr>
                        <a:t> </a:t>
                      </a:r>
                      <a:r>
                        <a:rPr lang="en-US" sz="1500" dirty="0" err="1">
                          <a:latin typeface="+mn-lt"/>
                        </a:rPr>
                        <a:t>memakan</a:t>
                      </a:r>
                      <a:r>
                        <a:rPr lang="en-US" sz="1500" dirty="0">
                          <a:latin typeface="+mn-lt"/>
                        </a:rPr>
                        <a:t> </a:t>
                      </a:r>
                      <a:r>
                        <a:rPr lang="en-US" sz="1500" dirty="0" err="1">
                          <a:latin typeface="+mn-lt"/>
                        </a:rPr>
                        <a:t>waktu</a:t>
                      </a:r>
                      <a:r>
                        <a:rPr lang="en-US" sz="1500" dirty="0">
                          <a:latin typeface="+mn-lt"/>
                        </a:rPr>
                        <a:t> </a:t>
                      </a:r>
                      <a:r>
                        <a:rPr lang="en-US" sz="1500" dirty="0" err="1">
                          <a:latin typeface="+mn-lt"/>
                        </a:rPr>
                        <a:t>kurang</a:t>
                      </a:r>
                      <a:r>
                        <a:rPr lang="en-US" sz="1500" dirty="0">
                          <a:latin typeface="+mn-lt"/>
                        </a:rPr>
                        <a:t> </a:t>
                      </a:r>
                      <a:r>
                        <a:rPr lang="en-US" sz="1500" dirty="0" err="1">
                          <a:latin typeface="+mn-lt"/>
                        </a:rPr>
                        <a:t>lebih</a:t>
                      </a:r>
                      <a:r>
                        <a:rPr lang="en-US" sz="1500" dirty="0">
                          <a:latin typeface="+mn-lt"/>
                        </a:rPr>
                        <a:t> 2 jam. </a:t>
                      </a:r>
                      <a:r>
                        <a:rPr lang="en-US" sz="1500" dirty="0" err="1">
                          <a:latin typeface="+mn-lt"/>
                        </a:rPr>
                        <a:t>Jika</a:t>
                      </a:r>
                      <a:r>
                        <a:rPr lang="en-US" sz="1500" dirty="0">
                          <a:latin typeface="+mn-lt"/>
                        </a:rPr>
                        <a:t> </a:t>
                      </a:r>
                      <a:r>
                        <a:rPr lang="en-US" sz="1500" dirty="0" err="1">
                          <a:latin typeface="+mn-lt"/>
                        </a:rPr>
                        <a:t>pemerintah</a:t>
                      </a:r>
                      <a:r>
                        <a:rPr lang="en-US" sz="1500" dirty="0">
                          <a:latin typeface="+mn-lt"/>
                        </a:rPr>
                        <a:t> </a:t>
                      </a:r>
                      <a:r>
                        <a:rPr lang="en-US" sz="1500" dirty="0" err="1">
                          <a:latin typeface="+mn-lt"/>
                        </a:rPr>
                        <a:t>mengadakan</a:t>
                      </a:r>
                      <a:r>
                        <a:rPr lang="en-US" sz="1500" dirty="0">
                          <a:latin typeface="+mn-lt"/>
                        </a:rPr>
                        <a:t> </a:t>
                      </a:r>
                      <a:r>
                        <a:rPr lang="en-US" sz="1500" dirty="0" err="1">
                          <a:latin typeface="+mn-lt"/>
                        </a:rPr>
                        <a:t>pembuatan</a:t>
                      </a:r>
                      <a:r>
                        <a:rPr lang="en-US" sz="1500" dirty="0">
                          <a:latin typeface="+mn-lt"/>
                        </a:rPr>
                        <a:t> </a:t>
                      </a:r>
                      <a:r>
                        <a:rPr lang="en-US" sz="1500" dirty="0" err="1">
                          <a:latin typeface="+mn-lt"/>
                        </a:rPr>
                        <a:t>jalan</a:t>
                      </a:r>
                      <a:r>
                        <a:rPr lang="en-US" sz="1500" dirty="0">
                          <a:latin typeface="+mn-lt"/>
                        </a:rPr>
                        <a:t> Tol Manado – </a:t>
                      </a:r>
                      <a:r>
                        <a:rPr lang="en-US" sz="1500" dirty="0" err="1">
                          <a:latin typeface="+mn-lt"/>
                        </a:rPr>
                        <a:t>Bitung</a:t>
                      </a:r>
                      <a:r>
                        <a:rPr lang="en-US" sz="1500" dirty="0">
                          <a:latin typeface="+mn-lt"/>
                        </a:rPr>
                        <a:t>, </a:t>
                      </a:r>
                      <a:r>
                        <a:rPr lang="en-US" sz="1500" dirty="0" err="1">
                          <a:latin typeface="+mn-lt"/>
                        </a:rPr>
                        <a:t>maka</a:t>
                      </a:r>
                      <a:r>
                        <a:rPr lang="en-US" sz="1500" dirty="0">
                          <a:latin typeface="+mn-lt"/>
                        </a:rPr>
                        <a:t> </a:t>
                      </a:r>
                      <a:r>
                        <a:rPr lang="en-US" sz="1500" dirty="0" err="1">
                          <a:latin typeface="+mn-lt"/>
                        </a:rPr>
                        <a:t>perjalanan</a:t>
                      </a:r>
                      <a:r>
                        <a:rPr lang="en-US" sz="1500" dirty="0">
                          <a:latin typeface="+mn-lt"/>
                        </a:rPr>
                        <a:t> Manado </a:t>
                      </a:r>
                      <a:r>
                        <a:rPr lang="en-US" sz="1500" dirty="0" err="1">
                          <a:latin typeface="+mn-lt"/>
                        </a:rPr>
                        <a:t>ke</a:t>
                      </a:r>
                      <a:r>
                        <a:rPr lang="en-US" sz="1500" dirty="0">
                          <a:latin typeface="+mn-lt"/>
                        </a:rPr>
                        <a:t> </a:t>
                      </a:r>
                      <a:r>
                        <a:rPr lang="en-US" sz="1500" dirty="0" err="1">
                          <a:latin typeface="+mn-lt"/>
                        </a:rPr>
                        <a:t>Bitung</a:t>
                      </a:r>
                      <a:r>
                        <a:rPr lang="en-US" sz="1500" dirty="0">
                          <a:latin typeface="+mn-lt"/>
                        </a:rPr>
                        <a:t> </a:t>
                      </a:r>
                      <a:r>
                        <a:rPr lang="en-US" sz="1500" dirty="0" err="1">
                          <a:latin typeface="+mn-lt"/>
                        </a:rPr>
                        <a:t>hanya</a:t>
                      </a:r>
                      <a:r>
                        <a:rPr lang="en-US" sz="1500" dirty="0">
                          <a:latin typeface="+mn-lt"/>
                        </a:rPr>
                        <a:t> </a:t>
                      </a:r>
                      <a:r>
                        <a:rPr lang="en-US" sz="1500" dirty="0" err="1">
                          <a:latin typeface="+mn-lt"/>
                        </a:rPr>
                        <a:t>memakan</a:t>
                      </a:r>
                      <a:r>
                        <a:rPr lang="en-US" sz="1500" dirty="0">
                          <a:latin typeface="+mn-lt"/>
                        </a:rPr>
                        <a:t> </a:t>
                      </a:r>
                      <a:r>
                        <a:rPr lang="en-US" sz="1500" dirty="0" err="1">
                          <a:latin typeface="+mn-lt"/>
                        </a:rPr>
                        <a:t>waktu</a:t>
                      </a:r>
                      <a:r>
                        <a:rPr lang="en-US" sz="1500" dirty="0">
                          <a:latin typeface="+mn-lt"/>
                        </a:rPr>
                        <a:t> 30 </a:t>
                      </a:r>
                      <a:r>
                        <a:rPr lang="en-US" sz="1500" dirty="0" err="1">
                          <a:latin typeface="+mn-lt"/>
                        </a:rPr>
                        <a:t>menit</a:t>
                      </a:r>
                      <a:r>
                        <a:rPr lang="en-US" sz="150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latin typeface="Adobe Caslon Pro Bold"/>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7883369"/>
                  </a:ext>
                </a:extLst>
              </a:tr>
              <a:tr h="314829">
                <a:tc>
                  <a:txBody>
                    <a:bodyPr/>
                    <a:lstStyle/>
                    <a:p>
                      <a:pPr algn="ctr"/>
                      <a:r>
                        <a:rPr lang="en-US" sz="1500" b="1" dirty="0">
                          <a:latin typeface="+mn-lt"/>
                        </a:rPr>
                        <a:t>Project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5943824"/>
                  </a:ext>
                </a:extLst>
              </a:tr>
              <a:tr h="314829">
                <a:tc>
                  <a:txBody>
                    <a:bodyPr/>
                    <a:lstStyle/>
                    <a:p>
                      <a:pPr algn="ctr"/>
                      <a:r>
                        <a:rPr lang="en-US" sz="1500" b="1" dirty="0">
                          <a:latin typeface="+mn-lt"/>
                        </a:rPr>
                        <a:t>Project Sponsor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9247007"/>
                  </a:ext>
                </a:extLst>
              </a:tr>
              <a:tr h="314829">
                <a:tc gridSpan="2">
                  <a:txBody>
                    <a:bodyPr/>
                    <a:lstStyle/>
                    <a:p>
                      <a:pPr algn="ctr"/>
                      <a:r>
                        <a:rPr lang="en-US" sz="1500" b="1" dirty="0">
                          <a:latin typeface="+mn-lt"/>
                        </a:rPr>
                        <a:t>Team Member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60145"/>
                  </a:ext>
                </a:extLst>
              </a:tr>
              <a:tr h="314829">
                <a:tc>
                  <a:txBody>
                    <a:bodyPr/>
                    <a:lstStyle/>
                    <a:p>
                      <a:pPr algn="ctr"/>
                      <a:r>
                        <a:rPr lang="en-US" sz="15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62220"/>
                  </a:ext>
                </a:extLst>
              </a:tr>
              <a:tr h="314829">
                <a:tc>
                  <a:txBody>
                    <a:bodyPr/>
                    <a:lstStyle/>
                    <a:p>
                      <a:pPr algn="ctr"/>
                      <a:r>
                        <a:rPr lang="en-US" sz="1500" dirty="0">
                          <a:latin typeface="+mn-lt"/>
                        </a:rPr>
                        <a:t>Joshua </a:t>
                      </a:r>
                      <a:r>
                        <a:rPr lang="en-US" sz="1500" dirty="0" err="1">
                          <a:latin typeface="+mn-lt"/>
                        </a:rPr>
                        <a:t>Tege</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135223"/>
                  </a:ext>
                </a:extLst>
              </a:tr>
              <a:tr h="314829">
                <a:tc>
                  <a:txBody>
                    <a:bodyPr/>
                    <a:lstStyle/>
                    <a:p>
                      <a:pPr algn="ctr"/>
                      <a:r>
                        <a:rPr lang="en-US" sz="1500" dirty="0" err="1">
                          <a:latin typeface="+mn-lt"/>
                        </a:rPr>
                        <a:t>Lufie</a:t>
                      </a:r>
                      <a:r>
                        <a:rPr lang="en-US" sz="1500" dirty="0">
                          <a:latin typeface="+mn-lt"/>
                        </a:rPr>
                        <a:t> </a:t>
                      </a:r>
                      <a:r>
                        <a:rPr lang="en-US" sz="1500" dirty="0" err="1">
                          <a:latin typeface="+mn-lt"/>
                        </a:rPr>
                        <a:t>Rizky</a:t>
                      </a:r>
                      <a:r>
                        <a:rPr lang="en-US" sz="1500" dirty="0">
                          <a:latin typeface="+mn-lt"/>
                        </a:rPr>
                        <a:t> </a:t>
                      </a:r>
                      <a:r>
                        <a:rPr lang="en-US" sz="1500" dirty="0" err="1">
                          <a:latin typeface="+mn-lt"/>
                        </a:rPr>
                        <a:t>Pratama</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4099853"/>
                  </a:ext>
                </a:extLst>
              </a:tr>
              <a:tr h="314829">
                <a:tc gridSpan="2">
                  <a:txBody>
                    <a:bodyPr/>
                    <a:lstStyle/>
                    <a:p>
                      <a:pPr algn="ctr"/>
                      <a:r>
                        <a:rPr lang="en-US" sz="1500" b="1" dirty="0">
                          <a:latin typeface="+mn-lt"/>
                        </a:rPr>
                        <a:t>Risk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7071371"/>
                  </a:ext>
                </a:extLst>
              </a:tr>
              <a:tr h="762050">
                <a:tc gridSpan="2">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4677498"/>
                  </a:ext>
                </a:extLst>
              </a:tr>
            </a:tbl>
          </a:graphicData>
        </a:graphic>
      </p:graphicFrame>
    </p:spTree>
    <p:extLst>
      <p:ext uri="{BB962C8B-B14F-4D97-AF65-F5344CB8AC3E}">
        <p14:creationId xmlns:p14="http://schemas.microsoft.com/office/powerpoint/2010/main" val="3460822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010898-B136-49C5-8429-C7AD8D54E1BC}"/>
              </a:ext>
            </a:extLst>
          </p:cNvPr>
          <p:cNvGraphicFramePr>
            <a:graphicFrameLocks noGrp="1"/>
          </p:cNvGraphicFramePr>
          <p:nvPr>
            <p:extLst>
              <p:ext uri="{D42A27DB-BD31-4B8C-83A1-F6EECF244321}">
                <p14:modId xmlns:p14="http://schemas.microsoft.com/office/powerpoint/2010/main" val="1228848308"/>
              </p:ext>
            </p:extLst>
          </p:nvPr>
        </p:nvGraphicFramePr>
        <p:xfrm>
          <a:off x="65315" y="76200"/>
          <a:ext cx="8316685" cy="6541214"/>
        </p:xfrm>
        <a:graphic>
          <a:graphicData uri="http://schemas.openxmlformats.org/drawingml/2006/table">
            <a:tbl>
              <a:tblPr firstRow="1" bandRow="1">
                <a:tableStyleId>{5C22544A-7EE6-4342-B048-85BDC9FD1C3A}</a:tableStyleId>
              </a:tblPr>
              <a:tblGrid>
                <a:gridCol w="2677885">
                  <a:extLst>
                    <a:ext uri="{9D8B030D-6E8A-4147-A177-3AD203B41FA5}">
                      <a16:colId xmlns:a16="http://schemas.microsoft.com/office/drawing/2014/main" val="1529389824"/>
                    </a:ext>
                  </a:extLst>
                </a:gridCol>
                <a:gridCol w="1743490">
                  <a:extLst>
                    <a:ext uri="{9D8B030D-6E8A-4147-A177-3AD203B41FA5}">
                      <a16:colId xmlns:a16="http://schemas.microsoft.com/office/drawing/2014/main" val="3438378007"/>
                    </a:ext>
                  </a:extLst>
                </a:gridCol>
                <a:gridCol w="1761710">
                  <a:extLst>
                    <a:ext uri="{9D8B030D-6E8A-4147-A177-3AD203B41FA5}">
                      <a16:colId xmlns:a16="http://schemas.microsoft.com/office/drawing/2014/main" val="739412704"/>
                    </a:ext>
                  </a:extLst>
                </a:gridCol>
                <a:gridCol w="2133600">
                  <a:extLst>
                    <a:ext uri="{9D8B030D-6E8A-4147-A177-3AD203B41FA5}">
                      <a16:colId xmlns:a16="http://schemas.microsoft.com/office/drawing/2014/main" val="3659656798"/>
                    </a:ext>
                  </a:extLst>
                </a:gridCol>
              </a:tblGrid>
              <a:tr h="371935">
                <a:tc gridSpan="4">
                  <a:txBody>
                    <a:bodyPr/>
                    <a:lstStyle/>
                    <a:p>
                      <a:pPr algn="ctr"/>
                      <a:r>
                        <a:rPr lang="en-US" sz="1500" dirty="0">
                          <a:solidFill>
                            <a:schemeClr val="tx1"/>
                          </a:solidFill>
                          <a:latin typeface="+mn-lt"/>
                        </a:rPr>
                        <a:t> Project Charter (</a:t>
                      </a:r>
                      <a:r>
                        <a:rPr lang="en-US" sz="1500" dirty="0" err="1">
                          <a:solidFill>
                            <a:schemeClr val="tx1"/>
                          </a:solidFill>
                          <a:latin typeface="+mn-lt"/>
                        </a:rPr>
                        <a:t>Lanjutan</a:t>
                      </a:r>
                      <a:r>
                        <a:rPr lang="en-US" sz="1500" dirty="0">
                          <a:solidFill>
                            <a:schemeClr val="tx1"/>
                          </a:solidFill>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889495760"/>
                  </a:ext>
                </a:extLst>
              </a:tr>
              <a:tr h="284481">
                <a:tc gridSpan="4">
                  <a:txBody>
                    <a:bodyPr/>
                    <a:lstStyle/>
                    <a:p>
                      <a:pPr algn="ctr"/>
                      <a:r>
                        <a:rPr lang="en-US" sz="1500" dirty="0">
                          <a:latin typeface="+mn-lt"/>
                        </a:rPr>
                        <a:t>  </a:t>
                      </a:r>
                      <a:r>
                        <a:rPr lang="en-US" sz="1500" b="1" dirty="0">
                          <a:latin typeface="+mn-lt"/>
                        </a:rPr>
                        <a:t>Project 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543197964"/>
                  </a:ext>
                </a:extLst>
              </a:tr>
              <a:tr h="747834">
                <a:tc gridSpan="4">
                  <a:txBody>
                    <a:bodyPr/>
                    <a:lstStyle/>
                    <a:p>
                      <a:pPr algn="ctr"/>
                      <a:r>
                        <a:rPr lang="en-US" sz="1500" dirty="0" err="1">
                          <a:latin typeface="+mn-lt"/>
                        </a:rPr>
                        <a:t>Proyek</a:t>
                      </a:r>
                      <a:r>
                        <a:rPr lang="en-US" sz="1500" dirty="0">
                          <a:latin typeface="+mn-lt"/>
                        </a:rPr>
                        <a:t> </a:t>
                      </a:r>
                      <a:r>
                        <a:rPr lang="en-US" sz="1500" dirty="0" err="1">
                          <a:latin typeface="+mn-lt"/>
                        </a:rPr>
                        <a:t>ini</a:t>
                      </a:r>
                      <a:r>
                        <a:rPr lang="en-US" sz="1500" dirty="0">
                          <a:latin typeface="+mn-lt"/>
                        </a:rPr>
                        <a:t> </a:t>
                      </a:r>
                      <a:r>
                        <a:rPr lang="en-US" sz="1500" dirty="0" err="1">
                          <a:latin typeface="+mn-lt"/>
                        </a:rPr>
                        <a:t>memiliki</a:t>
                      </a:r>
                      <a:r>
                        <a:rPr lang="en-US" sz="1500" dirty="0">
                          <a:latin typeface="+mn-lt"/>
                        </a:rPr>
                        <a:t> </a:t>
                      </a:r>
                      <a:r>
                        <a:rPr lang="en-US" sz="1500" dirty="0" err="1">
                          <a:latin typeface="+mn-lt"/>
                        </a:rPr>
                        <a:t>fungsi</a:t>
                      </a:r>
                      <a:r>
                        <a:rPr lang="en-US" sz="1500" dirty="0">
                          <a:latin typeface="+mn-lt"/>
                        </a:rPr>
                        <a:t> </a:t>
                      </a:r>
                      <a:r>
                        <a:rPr lang="en-US" sz="1500" dirty="0" err="1">
                          <a:latin typeface="+mn-lt"/>
                        </a:rPr>
                        <a:t>untuk</a:t>
                      </a:r>
                      <a:r>
                        <a:rPr lang="en-US" sz="1500" dirty="0">
                          <a:latin typeface="+mn-lt"/>
                        </a:rPr>
                        <a:t> </a:t>
                      </a:r>
                      <a:r>
                        <a:rPr lang="en-US" sz="1500" dirty="0" err="1">
                          <a:latin typeface="+mn-lt"/>
                        </a:rPr>
                        <a:t>menyelesaikan</a:t>
                      </a:r>
                      <a:r>
                        <a:rPr lang="en-US" sz="1500" dirty="0">
                          <a:latin typeface="+mn-lt"/>
                        </a:rPr>
                        <a:t> </a:t>
                      </a:r>
                      <a:r>
                        <a:rPr lang="en-US" sz="1500" dirty="0" err="1">
                          <a:latin typeface="+mn-lt"/>
                        </a:rPr>
                        <a:t>masalah</a:t>
                      </a:r>
                      <a:r>
                        <a:rPr lang="en-US" sz="1500" dirty="0">
                          <a:latin typeface="+mn-lt"/>
                        </a:rPr>
                        <a:t> yang </a:t>
                      </a:r>
                      <a:r>
                        <a:rPr lang="en-US" sz="1500" dirty="0" err="1">
                          <a:latin typeface="+mn-lt"/>
                        </a:rPr>
                        <a:t>berada</a:t>
                      </a:r>
                      <a:r>
                        <a:rPr lang="en-US" sz="1500" dirty="0">
                          <a:latin typeface="+mn-lt"/>
                        </a:rPr>
                        <a:t> di </a:t>
                      </a:r>
                      <a:r>
                        <a:rPr lang="en-US" sz="1500" dirty="0" err="1">
                          <a:latin typeface="+mn-lt"/>
                        </a:rPr>
                        <a:t>kota</a:t>
                      </a:r>
                      <a:r>
                        <a:rPr lang="en-US" sz="1500" dirty="0">
                          <a:latin typeface="+mn-lt"/>
                        </a:rPr>
                        <a:t> Manado dan </a:t>
                      </a:r>
                      <a:r>
                        <a:rPr lang="en-US" sz="1500" dirty="0" err="1">
                          <a:latin typeface="+mn-lt"/>
                        </a:rPr>
                        <a:t>kota</a:t>
                      </a:r>
                      <a:r>
                        <a:rPr lang="en-US" sz="1500" dirty="0">
                          <a:latin typeface="+mn-lt"/>
                        </a:rPr>
                        <a:t> </a:t>
                      </a:r>
                      <a:r>
                        <a:rPr lang="en-US" sz="1500" dirty="0" err="1">
                          <a:latin typeface="+mn-lt"/>
                        </a:rPr>
                        <a:t>Bitung</a:t>
                      </a:r>
                      <a:r>
                        <a:rPr lang="en-US" sz="1500" dirty="0">
                          <a:latin typeface="+mn-lt"/>
                        </a:rPr>
                        <a:t>. </a:t>
                      </a:r>
                      <a:r>
                        <a:rPr lang="en-US" sz="1500" dirty="0" err="1">
                          <a:latin typeface="+mn-lt"/>
                        </a:rPr>
                        <a:t>Selama</a:t>
                      </a:r>
                      <a:r>
                        <a:rPr lang="en-US" sz="1500" dirty="0">
                          <a:latin typeface="+mn-lt"/>
                        </a:rPr>
                        <a:t> </a:t>
                      </a:r>
                      <a:r>
                        <a:rPr lang="en-US" sz="1500" dirty="0" err="1">
                          <a:latin typeface="+mn-lt"/>
                        </a:rPr>
                        <a:t>ini</a:t>
                      </a:r>
                      <a:r>
                        <a:rPr lang="en-US" sz="1500" dirty="0">
                          <a:latin typeface="+mn-lt"/>
                        </a:rPr>
                        <a:t> </a:t>
                      </a:r>
                      <a:r>
                        <a:rPr lang="en-US" sz="1500" dirty="0" err="1">
                          <a:latin typeface="+mn-lt"/>
                        </a:rPr>
                        <a:t>untuk</a:t>
                      </a:r>
                      <a:r>
                        <a:rPr lang="en-US" sz="1500" dirty="0">
                          <a:latin typeface="+mn-lt"/>
                        </a:rPr>
                        <a:t> </a:t>
                      </a:r>
                      <a:r>
                        <a:rPr lang="en-US" sz="1500" dirty="0" err="1">
                          <a:latin typeface="+mn-lt"/>
                        </a:rPr>
                        <a:t>transportasi</a:t>
                      </a:r>
                      <a:r>
                        <a:rPr lang="en-US" sz="1500" dirty="0">
                          <a:latin typeface="+mn-lt"/>
                        </a:rPr>
                        <a:t> Manado – </a:t>
                      </a:r>
                      <a:r>
                        <a:rPr lang="en-US" sz="1500" dirty="0" err="1">
                          <a:latin typeface="+mn-lt"/>
                        </a:rPr>
                        <a:t>Bitung</a:t>
                      </a:r>
                      <a:r>
                        <a:rPr lang="en-US" sz="1500" dirty="0">
                          <a:latin typeface="+mn-lt"/>
                        </a:rPr>
                        <a:t> </a:t>
                      </a:r>
                      <a:r>
                        <a:rPr lang="en-US" sz="1500" dirty="0" err="1">
                          <a:latin typeface="+mn-lt"/>
                        </a:rPr>
                        <a:t>membutuhkan</a:t>
                      </a:r>
                      <a:r>
                        <a:rPr lang="en-US" sz="1500" dirty="0">
                          <a:latin typeface="+mn-lt"/>
                        </a:rPr>
                        <a:t> </a:t>
                      </a:r>
                      <a:r>
                        <a:rPr lang="en-US" sz="1500" dirty="0" err="1">
                          <a:latin typeface="+mn-lt"/>
                        </a:rPr>
                        <a:t>waktu</a:t>
                      </a:r>
                      <a:r>
                        <a:rPr lang="en-US" sz="1500" dirty="0">
                          <a:latin typeface="+mn-lt"/>
                        </a:rPr>
                        <a:t> </a:t>
                      </a:r>
                      <a:r>
                        <a:rPr lang="en-US" sz="1500" dirty="0" err="1">
                          <a:latin typeface="+mn-lt"/>
                        </a:rPr>
                        <a:t>sekitar</a:t>
                      </a:r>
                      <a:r>
                        <a:rPr lang="en-US" sz="1500" dirty="0">
                          <a:latin typeface="+mn-lt"/>
                        </a:rPr>
                        <a:t> 2 jam. </a:t>
                      </a:r>
                      <a:r>
                        <a:rPr lang="en-US" sz="1500" dirty="0" err="1">
                          <a:latin typeface="+mn-lt"/>
                        </a:rPr>
                        <a:t>Tapi</a:t>
                      </a:r>
                      <a:r>
                        <a:rPr lang="en-US" sz="1500" dirty="0">
                          <a:latin typeface="+mn-lt"/>
                        </a:rPr>
                        <a:t> </a:t>
                      </a:r>
                      <a:r>
                        <a:rPr lang="en-US" sz="1500" dirty="0" err="1">
                          <a:latin typeface="+mn-lt"/>
                        </a:rPr>
                        <a:t>dengan</a:t>
                      </a:r>
                      <a:r>
                        <a:rPr lang="en-US" sz="1500" dirty="0">
                          <a:latin typeface="+mn-lt"/>
                        </a:rPr>
                        <a:t> </a:t>
                      </a:r>
                      <a:r>
                        <a:rPr lang="en-US" sz="1500" dirty="0" err="1">
                          <a:latin typeface="+mn-lt"/>
                        </a:rPr>
                        <a:t>adanya</a:t>
                      </a:r>
                      <a:r>
                        <a:rPr lang="en-US" sz="1500" dirty="0">
                          <a:latin typeface="+mn-lt"/>
                        </a:rPr>
                        <a:t> Jalan Tol </a:t>
                      </a:r>
                      <a:r>
                        <a:rPr lang="en-US" sz="1500" dirty="0" err="1">
                          <a:latin typeface="+mn-lt"/>
                        </a:rPr>
                        <a:t>ini</a:t>
                      </a:r>
                      <a:r>
                        <a:rPr lang="en-US" sz="1500" dirty="0">
                          <a:latin typeface="+mn-lt"/>
                        </a:rPr>
                        <a:t>, </a:t>
                      </a:r>
                      <a:r>
                        <a:rPr lang="en-US" sz="1500" dirty="0" err="1">
                          <a:latin typeface="+mn-lt"/>
                        </a:rPr>
                        <a:t>masyarakat</a:t>
                      </a:r>
                      <a:r>
                        <a:rPr lang="en-US" sz="1500" dirty="0">
                          <a:latin typeface="+mn-lt"/>
                        </a:rPr>
                        <a:t> bias </a:t>
                      </a:r>
                      <a:r>
                        <a:rPr lang="en-US" sz="1500" dirty="0" err="1">
                          <a:latin typeface="+mn-lt"/>
                        </a:rPr>
                        <a:t>dengan</a:t>
                      </a:r>
                      <a:r>
                        <a:rPr lang="en-US" sz="1500" dirty="0">
                          <a:latin typeface="+mn-lt"/>
                        </a:rPr>
                        <a:t> </a:t>
                      </a:r>
                      <a:r>
                        <a:rPr lang="en-US" sz="1500" dirty="0" err="1">
                          <a:latin typeface="+mn-lt"/>
                        </a:rPr>
                        <a:t>mudah</a:t>
                      </a:r>
                      <a:r>
                        <a:rPr lang="en-US" sz="1500" dirty="0">
                          <a:latin typeface="+mn-lt"/>
                        </a:rPr>
                        <a:t> </a:t>
                      </a:r>
                      <a:r>
                        <a:rPr lang="en-US" sz="1500" dirty="0" err="1">
                          <a:latin typeface="+mn-lt"/>
                        </a:rPr>
                        <a:t>menempuh</a:t>
                      </a:r>
                      <a:r>
                        <a:rPr lang="en-US" sz="1500" dirty="0">
                          <a:latin typeface="+mn-lt"/>
                        </a:rPr>
                        <a:t> Manado – </a:t>
                      </a:r>
                      <a:r>
                        <a:rPr lang="en-US" sz="1500" dirty="0" err="1">
                          <a:latin typeface="+mn-lt"/>
                        </a:rPr>
                        <a:t>Bitung</a:t>
                      </a:r>
                      <a:r>
                        <a:rPr lang="en-US" sz="1500" dirty="0">
                          <a:latin typeface="+mn-lt"/>
                        </a:rPr>
                        <a:t> </a:t>
                      </a:r>
                      <a:r>
                        <a:rPr lang="en-US" sz="1500" dirty="0" err="1">
                          <a:latin typeface="+mn-lt"/>
                        </a:rPr>
                        <a:t>dengan</a:t>
                      </a:r>
                      <a:r>
                        <a:rPr lang="en-US" sz="1500" dirty="0">
                          <a:latin typeface="+mn-lt"/>
                        </a:rPr>
                        <a:t> </a:t>
                      </a:r>
                      <a:r>
                        <a:rPr lang="en-US" sz="1500" dirty="0" err="1">
                          <a:latin typeface="+mn-lt"/>
                        </a:rPr>
                        <a:t>waktu</a:t>
                      </a:r>
                      <a:r>
                        <a:rPr lang="en-US" sz="1500" dirty="0">
                          <a:latin typeface="+mn-lt"/>
                        </a:rPr>
                        <a:t> </a:t>
                      </a:r>
                      <a:r>
                        <a:rPr lang="en-US" sz="1500" dirty="0" err="1">
                          <a:latin typeface="+mn-lt"/>
                        </a:rPr>
                        <a:t>kurang</a:t>
                      </a:r>
                      <a:r>
                        <a:rPr lang="en-US" sz="1500" dirty="0">
                          <a:latin typeface="+mn-lt"/>
                        </a:rPr>
                        <a:t> </a:t>
                      </a:r>
                      <a:r>
                        <a:rPr lang="en-US" sz="1500" dirty="0" err="1">
                          <a:latin typeface="+mn-lt"/>
                        </a:rPr>
                        <a:t>dari</a:t>
                      </a:r>
                      <a:r>
                        <a:rPr lang="en-US" sz="1500" dirty="0">
                          <a:latin typeface="+mn-lt"/>
                        </a:rPr>
                        <a:t> 30 </a:t>
                      </a:r>
                      <a:r>
                        <a:rPr lang="en-US" sz="1500" dirty="0" err="1">
                          <a:latin typeface="+mn-lt"/>
                        </a:rPr>
                        <a:t>menit</a:t>
                      </a: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dirty="0">
                        <a:latin typeface="Adobe Caslon Pro Bold"/>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757883369"/>
                  </a:ext>
                </a:extLst>
              </a:tr>
              <a:tr h="308902">
                <a:tc gridSpan="4">
                  <a:txBody>
                    <a:bodyPr/>
                    <a:lstStyle/>
                    <a:p>
                      <a:pPr algn="ctr"/>
                      <a:r>
                        <a:rPr lang="en-US" sz="1500" b="1" dirty="0">
                          <a:latin typeface="+mn-lt"/>
                        </a:rPr>
                        <a:t>Timeline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325943824"/>
                  </a:ext>
                </a:extLst>
              </a:tr>
              <a:tr h="278011">
                <a:tc gridSpan="2">
                  <a:txBody>
                    <a:bodyPr/>
                    <a:lstStyle/>
                    <a:p>
                      <a:pPr algn="ctr"/>
                      <a:r>
                        <a:rPr lang="en-US" sz="1500" b="0" dirty="0" err="1">
                          <a:latin typeface="+mn-lt"/>
                        </a:rPr>
                        <a:t>Membuat</a:t>
                      </a:r>
                      <a:r>
                        <a:rPr lang="en-US" sz="1500" b="0" dirty="0">
                          <a:latin typeface="+mn-lt"/>
                        </a:rPr>
                        <a:t> </a:t>
                      </a:r>
                      <a:r>
                        <a:rPr lang="en-US" sz="1500" b="0" dirty="0" err="1">
                          <a:latin typeface="+mn-lt"/>
                        </a:rPr>
                        <a:t>perencanaan</a:t>
                      </a:r>
                      <a:r>
                        <a:rPr lang="en-US" sz="1500" b="0" dirty="0">
                          <a:latin typeface="+mn-lt"/>
                        </a:rPr>
                        <a:t> </a:t>
                      </a:r>
                      <a:r>
                        <a:rPr lang="en-US" sz="1500" b="0" dirty="0" err="1">
                          <a:latin typeface="+mn-lt"/>
                        </a:rPr>
                        <a:t>Bisnis</a:t>
                      </a:r>
                      <a:endParaRPr lang="en-US" sz="15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t>
                      </a:r>
                      <a:r>
                        <a:rPr lang="en-US" sz="1500" dirty="0" err="1">
                          <a:latin typeface="+mn-lt"/>
                        </a:rPr>
                        <a:t>Januari</a:t>
                      </a:r>
                      <a:r>
                        <a:rPr lang="en-US" sz="1500" dirty="0">
                          <a:latin typeface="+mn-lt"/>
                        </a:rPr>
                        <a:t>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3759247007"/>
                  </a:ext>
                </a:extLst>
              </a:tr>
              <a:tr h="278011">
                <a:tc gridSpan="2">
                  <a:txBody>
                    <a:bodyPr/>
                    <a:lstStyle/>
                    <a:p>
                      <a:pPr algn="ctr"/>
                      <a:r>
                        <a:rPr lang="en-US" sz="1500" b="0" dirty="0" err="1">
                          <a:latin typeface="+mn-lt"/>
                        </a:rPr>
                        <a:t>Analisis</a:t>
                      </a:r>
                      <a:r>
                        <a:rPr lang="en-US" sz="1500" b="0" dirty="0">
                          <a:latin typeface="+mn-lt"/>
                        </a:rPr>
                        <a:t> </a:t>
                      </a:r>
                      <a:r>
                        <a:rPr lang="en-US" sz="1500" b="0" dirty="0" err="1">
                          <a:latin typeface="+mn-lt"/>
                        </a:rPr>
                        <a:t>Pendanaan</a:t>
                      </a:r>
                      <a:r>
                        <a:rPr lang="en-US" sz="1500" b="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t>
                      </a:r>
                      <a:r>
                        <a:rPr lang="en-US" sz="1500" dirty="0" err="1">
                          <a:latin typeface="+mn-lt"/>
                        </a:rPr>
                        <a:t>Februari</a:t>
                      </a:r>
                      <a:r>
                        <a:rPr lang="en-US" sz="1500" dirty="0">
                          <a:latin typeface="+mn-lt"/>
                        </a:rPr>
                        <a:t>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4087315167"/>
                  </a:ext>
                </a:extLst>
              </a:tr>
              <a:tr h="308902">
                <a:tc gridSpan="2">
                  <a:txBody>
                    <a:bodyPr/>
                    <a:lstStyle/>
                    <a:p>
                      <a:pPr algn="ctr"/>
                      <a:r>
                        <a:rPr lang="en-US" sz="1500" b="0" dirty="0" err="1">
                          <a:latin typeface="+mn-lt"/>
                        </a:rPr>
                        <a:t>Penyediaan</a:t>
                      </a:r>
                      <a:r>
                        <a:rPr lang="en-US" sz="1500" b="0" dirty="0">
                          <a:latin typeface="+mn-lt"/>
                        </a:rPr>
                        <a:t> </a:t>
                      </a:r>
                      <a:r>
                        <a:rPr lang="en-US" sz="1500" b="0" dirty="0" err="1">
                          <a:latin typeface="+mn-lt"/>
                        </a:rPr>
                        <a:t>Logistik</a:t>
                      </a:r>
                      <a:r>
                        <a:rPr lang="en-US" sz="1500" b="0" dirty="0">
                          <a:latin typeface="+mn-lt"/>
                        </a:rPr>
                        <a:t>, Tenaga Ahli, dan Tenaga </a:t>
                      </a:r>
                      <a:r>
                        <a:rPr lang="en-US" sz="1500" b="0" dirty="0" err="1">
                          <a:latin typeface="+mn-lt"/>
                        </a:rPr>
                        <a:t>kerja</a:t>
                      </a:r>
                      <a:endParaRPr lang="en-US" sz="15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t>
                      </a:r>
                      <a:r>
                        <a:rPr lang="en-US" sz="1500" dirty="0" err="1">
                          <a:latin typeface="+mn-lt"/>
                        </a:rPr>
                        <a:t>Maret</a:t>
                      </a:r>
                      <a:r>
                        <a:rPr lang="en-US" sz="1500" dirty="0">
                          <a:latin typeface="+mn-lt"/>
                        </a:rPr>
                        <a:t>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061904355"/>
                  </a:ext>
                </a:extLst>
              </a:tr>
              <a:tr h="278011">
                <a:tc gridSpan="2">
                  <a:txBody>
                    <a:bodyPr/>
                    <a:lstStyle/>
                    <a:p>
                      <a:pPr algn="ctr"/>
                      <a:r>
                        <a:rPr lang="en-US" sz="1500" b="0" dirty="0" err="1">
                          <a:latin typeface="+mn-lt"/>
                        </a:rPr>
                        <a:t>Pengadaan</a:t>
                      </a:r>
                      <a:r>
                        <a:rPr lang="en-US" sz="1500" b="0" dirty="0">
                          <a:latin typeface="+mn-lt"/>
                        </a:rPr>
                        <a:t> Tanah dan Pembangunan Tol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April 2019 – 10 April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404346448"/>
                  </a:ext>
                </a:extLst>
              </a:tr>
              <a:tr h="278011">
                <a:tc gridSpan="2">
                  <a:txBody>
                    <a:bodyPr/>
                    <a:lstStyle/>
                    <a:p>
                      <a:pPr algn="ctr"/>
                      <a:r>
                        <a:rPr lang="en-US" sz="1500" b="0" dirty="0">
                          <a:latin typeface="+mn-lt"/>
                        </a:rPr>
                        <a:t>Pembangunan Rest Area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t>
                      </a:r>
                      <a:r>
                        <a:rPr lang="en-US" sz="1500" dirty="0" err="1">
                          <a:latin typeface="+mn-lt"/>
                        </a:rPr>
                        <a:t>Desember</a:t>
                      </a:r>
                      <a:r>
                        <a:rPr lang="en-US" sz="1500" dirty="0">
                          <a:latin typeface="+mn-lt"/>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83915262"/>
                  </a:ext>
                </a:extLst>
              </a:tr>
              <a:tr h="278011">
                <a:tc gridSpan="2">
                  <a:txBody>
                    <a:bodyPr/>
                    <a:lstStyle/>
                    <a:p>
                      <a:pPr algn="ctr"/>
                      <a:r>
                        <a:rPr lang="en-US" sz="1500" b="0" dirty="0" err="1">
                          <a:latin typeface="+mn-lt"/>
                        </a:rPr>
                        <a:t>Pembuatan</a:t>
                      </a:r>
                      <a:r>
                        <a:rPr lang="en-US" sz="1500" b="0" dirty="0">
                          <a:latin typeface="+mn-lt"/>
                        </a:rPr>
                        <a:t> </a:t>
                      </a:r>
                      <a:r>
                        <a:rPr lang="en-US" sz="1500" b="0" dirty="0" err="1">
                          <a:latin typeface="+mn-lt"/>
                        </a:rPr>
                        <a:t>Laporan</a:t>
                      </a:r>
                      <a:r>
                        <a:rPr lang="en-US" sz="1500" b="0" dirty="0">
                          <a:latin typeface="+mn-lt"/>
                        </a:rPr>
                        <a:t> </a:t>
                      </a:r>
                      <a:r>
                        <a:rPr lang="en-US" sz="1500" b="0" dirty="0" err="1">
                          <a:latin typeface="+mn-lt"/>
                        </a:rPr>
                        <a:t>Keuangan</a:t>
                      </a:r>
                      <a:endParaRPr lang="en-US" sz="15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t>
                      </a:r>
                      <a:r>
                        <a:rPr lang="en-US" sz="1500" dirty="0" err="1">
                          <a:latin typeface="+mn-lt"/>
                        </a:rPr>
                        <a:t>Maret</a:t>
                      </a:r>
                      <a:r>
                        <a:rPr lang="en-US" sz="1500" dirty="0">
                          <a:latin typeface="+mn-lt"/>
                        </a:rPr>
                        <a: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764193375"/>
                  </a:ext>
                </a:extLst>
              </a:tr>
              <a:tr h="278011">
                <a:tc gridSpan="2">
                  <a:txBody>
                    <a:bodyPr/>
                    <a:lstStyle/>
                    <a:p>
                      <a:pPr algn="ctr"/>
                      <a:r>
                        <a:rPr lang="en-US" sz="1500" b="0" dirty="0" err="1">
                          <a:latin typeface="+mn-lt"/>
                        </a:rPr>
                        <a:t>Pengetesan</a:t>
                      </a:r>
                      <a:r>
                        <a:rPr lang="en-US" sz="1500" b="0" dirty="0">
                          <a:latin typeface="+mn-lt"/>
                        </a:rPr>
                        <a:t> dan </a:t>
                      </a:r>
                      <a:r>
                        <a:rPr lang="en-US" sz="1500" b="0" dirty="0" err="1">
                          <a:latin typeface="+mn-lt"/>
                        </a:rPr>
                        <a:t>Peresmian</a:t>
                      </a:r>
                      <a:r>
                        <a:rPr lang="en-US" sz="1500" b="0" dirty="0">
                          <a:latin typeface="+mn-lt"/>
                        </a:rPr>
                        <a:t> Jalan Tol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gridSpan="2">
                  <a:txBody>
                    <a:bodyPr/>
                    <a:lstStyle/>
                    <a:p>
                      <a:pPr algn="ctr"/>
                      <a:r>
                        <a:rPr lang="en-US" sz="1500" dirty="0">
                          <a:latin typeface="+mn-lt"/>
                        </a:rPr>
                        <a:t>10 April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376323204"/>
                  </a:ext>
                </a:extLst>
              </a:tr>
              <a:tr h="324722">
                <a:tc gridSpan="4">
                  <a:txBody>
                    <a:bodyPr/>
                    <a:lstStyle/>
                    <a:p>
                      <a:pPr algn="ctr"/>
                      <a:r>
                        <a:rPr lang="en-US" sz="1500" b="1" dirty="0">
                          <a:latin typeface="+mn-lt"/>
                        </a:rPr>
                        <a:t>Budget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2259360145"/>
                  </a:ext>
                </a:extLst>
              </a:tr>
              <a:tr h="389515">
                <a:tc>
                  <a:txBody>
                    <a:bodyPr/>
                    <a:lstStyle/>
                    <a:p>
                      <a:pPr algn="ctr"/>
                      <a:r>
                        <a:rPr lang="en-US" sz="1500" dirty="0">
                          <a:latin typeface="+mn-lt"/>
                        </a:rPr>
                        <a:t>Tenaga </a:t>
                      </a:r>
                      <a:r>
                        <a:rPr lang="en-US" sz="1500" dirty="0" err="1">
                          <a:latin typeface="+mn-lt"/>
                        </a:rPr>
                        <a:t>Kerja</a:t>
                      </a:r>
                      <a:r>
                        <a:rPr lang="en-US" sz="1500" dirty="0">
                          <a:latin typeface="+mn-lt"/>
                        </a:rPr>
                        <a:t> &amp; Tenaga Ahli (20 </a:t>
                      </a:r>
                      <a:r>
                        <a:rPr lang="en-US" sz="1500" dirty="0" err="1">
                          <a:latin typeface="+mn-lt"/>
                        </a:rPr>
                        <a:t>bln</a:t>
                      </a:r>
                      <a:r>
                        <a:rPr lang="en-US" sz="15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100 org &amp; 10 0rg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Rp</a:t>
                      </a:r>
                      <a:r>
                        <a:rPr lang="en-US" sz="1500" dirty="0">
                          <a:latin typeface="+mn-lt"/>
                        </a:rPr>
                        <a:t>. 8.000.000.000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962220"/>
                  </a:ext>
                </a:extLst>
              </a:tr>
              <a:tr h="361665">
                <a:tc>
                  <a:txBody>
                    <a:bodyPr/>
                    <a:lstStyle/>
                    <a:p>
                      <a:pPr algn="ctr"/>
                      <a:r>
                        <a:rPr lang="en-US" sz="1500" dirty="0" err="1">
                          <a:latin typeface="+mn-lt"/>
                        </a:rPr>
                        <a:t>Logistik</a:t>
                      </a:r>
                      <a:r>
                        <a:rPr lang="en-US" sz="1500" dirty="0">
                          <a:latin typeface="+mn-lt"/>
                        </a:rPr>
                        <a:t> (20 </a:t>
                      </a:r>
                      <a:r>
                        <a:rPr lang="en-US" sz="1500" dirty="0" err="1">
                          <a:latin typeface="+mn-lt"/>
                        </a:rPr>
                        <a:t>bln</a:t>
                      </a:r>
                      <a:r>
                        <a:rPr lang="en-US" sz="15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40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Rp</a:t>
                      </a:r>
                      <a:r>
                        <a:rPr lang="en-US" sz="1500" dirty="0">
                          <a:latin typeface="+mn-lt"/>
                        </a:rPr>
                        <a:t>. 12.000.000.000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135223"/>
                  </a:ext>
                </a:extLst>
              </a:tr>
              <a:tr h="324722">
                <a:tc>
                  <a:txBody>
                    <a:bodyPr/>
                    <a:lstStyle/>
                    <a:p>
                      <a:pPr algn="ctr"/>
                      <a:r>
                        <a:rPr lang="en-US" sz="1500" dirty="0">
                          <a:latin typeface="+mn-lt"/>
                        </a:rPr>
                        <a:t>Pembangunan Jalan Tol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40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Rp.800.000.000.000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4099853"/>
                  </a:ext>
                </a:extLst>
              </a:tr>
              <a:tr h="361665">
                <a:tc>
                  <a:txBody>
                    <a:bodyPr/>
                    <a:lstStyle/>
                    <a:p>
                      <a:pPr algn="ctr"/>
                      <a:r>
                        <a:rPr lang="en-US" sz="1500" dirty="0">
                          <a:latin typeface="+mn-lt"/>
                        </a:rPr>
                        <a:t>Pembangunan Rest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2 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latin typeface="+mn-lt"/>
                        </a:rPr>
                        <a:t>Rp.140.000.000.000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8899459"/>
                  </a:ext>
                </a:extLst>
              </a:tr>
              <a:tr h="361665">
                <a:tc>
                  <a:txBody>
                    <a:bodyPr/>
                    <a:lstStyle/>
                    <a:p>
                      <a:pPr algn="ctr"/>
                      <a:r>
                        <a:rPr lang="en-US" sz="1500" dirty="0" err="1">
                          <a:latin typeface="+mn-lt"/>
                        </a:rPr>
                        <a:t>Pengadaan</a:t>
                      </a:r>
                      <a:r>
                        <a:rPr lang="en-US" sz="1500" dirty="0">
                          <a:latin typeface="+mn-lt"/>
                        </a:rPr>
                        <a:t> Tol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t>40 km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5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err="1">
                          <a:latin typeface="+mn-lt"/>
                        </a:rPr>
                        <a:t>Rp</a:t>
                      </a:r>
                      <a:r>
                        <a:rPr lang="en-US" sz="1500" dirty="0">
                          <a:latin typeface="+mn-lt"/>
                        </a:rPr>
                        <a:t>. 900.000.000.000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056552"/>
                  </a:ext>
                </a:extLst>
              </a:tr>
            </a:tbl>
          </a:graphicData>
        </a:graphic>
      </p:graphicFrame>
    </p:spTree>
    <p:extLst>
      <p:ext uri="{BB962C8B-B14F-4D97-AF65-F5344CB8AC3E}">
        <p14:creationId xmlns:p14="http://schemas.microsoft.com/office/powerpoint/2010/main" val="3285096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743200"/>
            <a:ext cx="6633662" cy="780294"/>
          </a:xfrm>
        </p:spPr>
        <p:txBody>
          <a:bodyPr/>
          <a:lstStyle/>
          <a:p>
            <a:r>
              <a:rPr lang="en-US" sz="3600" b="1" dirty="0">
                <a:effectLst>
                  <a:reflection blurRad="6350" stA="60000" endA="900" endPos="60000" dist="60007" dir="5400000" sy="-100000" algn="bl" rotWithShape="0"/>
                </a:effectLst>
                <a:latin typeface="Calibri" panose="020F0502020204030204" pitchFamily="34" charset="0"/>
              </a:rPr>
              <a:t>Develop Project Management Plan</a:t>
            </a: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0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990600"/>
          </a:xfrm>
        </p:spPr>
        <p:txBody>
          <a:bodyPr/>
          <a:lstStyle/>
          <a:p>
            <a:pPr algn="ctr"/>
            <a:r>
              <a:rPr lang="en-US" sz="3200" b="1" dirty="0">
                <a:latin typeface="Calibri" panose="020F0502020204030204" pitchFamily="34" charset="0"/>
              </a:rPr>
              <a:t>Develop Project Management Plan </a:t>
            </a:r>
            <a:r>
              <a:rPr lang="en-US" sz="3200" b="1" dirty="0">
                <a:solidFill>
                  <a:srgbClr val="FFC000"/>
                </a:solidFill>
                <a:latin typeface="Calibri" panose="020F0502020204030204" pitchFamily="34" charset="0"/>
              </a:rPr>
              <a:t>?</a:t>
            </a:r>
            <a:endParaRPr lang="en-US" sz="3200" dirty="0">
              <a:solidFill>
                <a:srgbClr val="FFC000"/>
              </a:solidFill>
              <a:latin typeface="Calibri" panose="020F0502020204030204" pitchFamily="34" charset="0"/>
            </a:endParaRPr>
          </a:p>
        </p:txBody>
      </p:sp>
      <p:sp>
        <p:nvSpPr>
          <p:cNvPr id="4" name="Rounded Rectangle 3"/>
          <p:cNvSpPr/>
          <p:nvPr/>
        </p:nvSpPr>
        <p:spPr>
          <a:xfrm>
            <a:off x="685800" y="1219199"/>
            <a:ext cx="6803106" cy="4996281"/>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rgbClr val="2F2B20">
                    <a:lumMod val="75000"/>
                    <a:lumOff val="25000"/>
                  </a:srgbClr>
                </a:solidFill>
              </a:rPr>
              <a:t>Develop Project Management Plan </a:t>
            </a:r>
            <a:r>
              <a:rPr lang="id-ID" sz="2400" dirty="0">
                <a:solidFill>
                  <a:srgbClr val="2F2B20">
                    <a:lumMod val="75000"/>
                    <a:lumOff val="25000"/>
                  </a:srgbClr>
                </a:solidFill>
              </a:rPr>
              <a:t>merupakan proses mendokumentasikan dan mendefiniskan tindakan yang diperlukan, tahap persiapan, mengintegrasikan dan mengkoordinasikan dengan berbagai pihak yang terkait seluruh rencana proyek</a:t>
            </a:r>
            <a:endParaRPr lang="en-US" sz="2400" dirty="0">
              <a:solidFill>
                <a:srgbClr val="2F2B20">
                  <a:lumMod val="75000"/>
                  <a:lumOff val="25000"/>
                </a:srgbClr>
              </a:solidFill>
            </a:endParaRPr>
          </a:p>
          <a:p>
            <a:pPr algn="just"/>
            <a:endParaRPr lang="en-US" sz="2400" dirty="0">
              <a:solidFill>
                <a:srgbClr val="2F2B20">
                  <a:lumMod val="75000"/>
                  <a:lumOff val="25000"/>
                </a:srgbClr>
              </a:solidFill>
            </a:endParaRPr>
          </a:p>
          <a:p>
            <a:pPr algn="just"/>
            <a:r>
              <a:rPr lang="id-ID" sz="2400" dirty="0">
                <a:solidFill>
                  <a:srgbClr val="2F2B20">
                    <a:lumMod val="75000"/>
                    <a:lumOff val="25000"/>
                  </a:srgbClr>
                </a:solidFill>
              </a:rPr>
              <a:t>Manfaat utama dari proses ini adalah membuat dokumen komprehensif yang mendefinisikan dasar dari semua pekerjaan proyek dan bagaimana pekerjaan akan dilakukan</a:t>
            </a:r>
          </a:p>
          <a:p>
            <a:pPr algn="just"/>
            <a:endParaRPr lang="id-ID" sz="2400" dirty="0">
              <a:solidFill>
                <a:srgbClr val="2F2B20">
                  <a:lumMod val="75000"/>
                  <a:lumOff val="25000"/>
                </a:srgb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0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6859-F905-4EB5-ADD3-64D08E30BE57}"/>
              </a:ext>
            </a:extLst>
          </p:cNvPr>
          <p:cNvSpPr>
            <a:spLocks noGrp="1"/>
          </p:cNvSpPr>
          <p:nvPr>
            <p:ph type="title"/>
          </p:nvPr>
        </p:nvSpPr>
        <p:spPr/>
        <p:txBody>
          <a:bodyPr/>
          <a:lstStyle/>
          <a:p>
            <a:r>
              <a:rPr lang="en-US" sz="3200" b="1" dirty="0">
                <a:solidFill>
                  <a:srgbClr val="675E47"/>
                </a:solidFill>
                <a:latin typeface="Calibri" panose="020F0502020204030204" pitchFamily="34" charset="0"/>
              </a:rPr>
              <a:t>Develop Project Management Plan : Inputs, Tools&amp; Techniques, Outputs</a:t>
            </a:r>
            <a:endParaRPr lang="en-US" dirty="0"/>
          </a:p>
        </p:txBody>
      </p:sp>
      <p:pic>
        <p:nvPicPr>
          <p:cNvPr id="6" name="Content Placeholder 5">
            <a:extLst>
              <a:ext uri="{FF2B5EF4-FFF2-40B4-BE49-F238E27FC236}">
                <a16:creationId xmlns:a16="http://schemas.microsoft.com/office/drawing/2014/main" id="{1523F6BD-327B-4F23-B347-EBD630D4F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800"/>
            <a:ext cx="7620000" cy="3429000"/>
          </a:xfrm>
        </p:spPr>
      </p:pic>
    </p:spTree>
    <p:extLst>
      <p:ext uri="{BB962C8B-B14F-4D97-AF65-F5344CB8AC3E}">
        <p14:creationId xmlns:p14="http://schemas.microsoft.com/office/powerpoint/2010/main" val="2404129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48CA54-AFB5-4092-A102-6E461A703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0"/>
            <a:ext cx="7467600" cy="5486399"/>
          </a:xfrm>
        </p:spPr>
      </p:pic>
    </p:spTree>
    <p:extLst>
      <p:ext uri="{BB962C8B-B14F-4D97-AF65-F5344CB8AC3E}">
        <p14:creationId xmlns:p14="http://schemas.microsoft.com/office/powerpoint/2010/main" val="850084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lumMod val="75000"/>
                    <a:lumOff val="25000"/>
                  </a:schemeClr>
                </a:solidFill>
                <a:latin typeface="Calibri" panose="020F0502020204030204" pitchFamily="34" charset="0"/>
              </a:rPr>
              <a:t>Develop Project Management Plan: inputs</a:t>
            </a:r>
            <a:endParaRPr lang="en-US" sz="3200" dirty="0">
              <a:solidFill>
                <a:schemeClr val="tx1">
                  <a:lumMod val="75000"/>
                  <a:lumOff val="25000"/>
                </a:schemeClr>
              </a:solidFill>
              <a:latin typeface="Calibri" panose="020F0502020204030204" pitchFamily="34" charset="0"/>
            </a:endParaRPr>
          </a:p>
        </p:txBody>
      </p:sp>
      <p:sp>
        <p:nvSpPr>
          <p:cNvPr id="3" name="Content Placeholder 2"/>
          <p:cNvSpPr>
            <a:spLocks noGrp="1"/>
          </p:cNvSpPr>
          <p:nvPr>
            <p:ph sz="half" idx="1"/>
          </p:nvPr>
        </p:nvSpPr>
        <p:spPr/>
        <p:txBody>
          <a:bodyPr>
            <a:noAutofit/>
          </a:bodyPr>
          <a:lstStyle/>
          <a:p>
            <a:pPr>
              <a:buFont typeface="Wingdings" panose="05000000000000000000" pitchFamily="2" charset="2"/>
              <a:buChar char="Ø"/>
            </a:pPr>
            <a:r>
              <a:rPr lang="en-US" sz="2000" dirty="0">
                <a:solidFill>
                  <a:schemeClr val="tx1">
                    <a:lumMod val="75000"/>
                    <a:lumOff val="25000"/>
                  </a:schemeClr>
                </a:solidFill>
              </a:rPr>
              <a:t>Project Charter </a:t>
            </a:r>
          </a:p>
          <a:p>
            <a:pPr lvl="1">
              <a:buFont typeface="Wingdings" panose="05000000000000000000" pitchFamily="2" charset="2"/>
              <a:buChar char="Ø"/>
            </a:pPr>
            <a:r>
              <a:rPr lang="en-US" sz="2000" dirty="0" err="1">
                <a:solidFill>
                  <a:schemeClr val="tx1">
                    <a:lumMod val="75000"/>
                    <a:lumOff val="25000"/>
                  </a:schemeClr>
                </a:solidFill>
              </a:rPr>
              <a:t>Sebagai</a:t>
            </a:r>
            <a:r>
              <a:rPr lang="en-US" sz="2000" dirty="0">
                <a:solidFill>
                  <a:schemeClr val="tx1">
                    <a:lumMod val="75000"/>
                    <a:lumOff val="25000"/>
                  </a:schemeClr>
                </a:solidFill>
              </a:rPr>
              <a:t> starting point </a:t>
            </a:r>
            <a:r>
              <a:rPr lang="en-US" sz="2000" dirty="0" err="1">
                <a:solidFill>
                  <a:schemeClr val="tx1">
                    <a:lumMod val="75000"/>
                    <a:lumOff val="25000"/>
                  </a:schemeClr>
                </a:solidFill>
              </a:rPr>
              <a:t>untuk</a:t>
            </a:r>
            <a:r>
              <a:rPr lang="en-US" sz="2000" dirty="0">
                <a:solidFill>
                  <a:schemeClr val="tx1">
                    <a:lumMod val="75000"/>
                    <a:lumOff val="25000"/>
                  </a:schemeClr>
                </a:solidFill>
              </a:rPr>
              <a:t> </a:t>
            </a:r>
            <a:r>
              <a:rPr lang="en-US" sz="2000" dirty="0" err="1">
                <a:solidFill>
                  <a:schemeClr val="tx1">
                    <a:lumMod val="75000"/>
                    <a:lumOff val="25000"/>
                  </a:schemeClr>
                </a:solidFill>
              </a:rPr>
              <a:t>perencanaan</a:t>
            </a:r>
            <a:r>
              <a:rPr lang="en-US" sz="2000" dirty="0">
                <a:solidFill>
                  <a:schemeClr val="tx1">
                    <a:lumMod val="75000"/>
                    <a:lumOff val="25000"/>
                  </a:schemeClr>
                </a:solidFill>
              </a:rPr>
              <a:t> </a:t>
            </a:r>
            <a:r>
              <a:rPr lang="en-US" sz="2000" dirty="0" err="1">
                <a:solidFill>
                  <a:schemeClr val="tx1">
                    <a:lumMod val="75000"/>
                    <a:lumOff val="25000"/>
                  </a:schemeClr>
                </a:solidFill>
              </a:rPr>
              <a:t>awal</a:t>
            </a:r>
            <a:r>
              <a:rPr lang="en-US" sz="2000" dirty="0">
                <a:solidFill>
                  <a:schemeClr val="tx1">
                    <a:lumMod val="75000"/>
                    <a:lumOff val="25000"/>
                  </a:schemeClr>
                </a:solidFill>
              </a:rPr>
              <a:t> </a:t>
            </a:r>
            <a:r>
              <a:rPr lang="en-US" sz="2000" dirty="0" err="1">
                <a:solidFill>
                  <a:schemeClr val="tx1">
                    <a:lumMod val="75000"/>
                    <a:lumOff val="25000"/>
                  </a:schemeClr>
                </a:solidFill>
              </a:rPr>
              <a:t>seluruh</a:t>
            </a:r>
            <a:r>
              <a:rPr lang="en-US" sz="2000" dirty="0">
                <a:solidFill>
                  <a:schemeClr val="tx1">
                    <a:lumMod val="75000"/>
                    <a:lumOff val="25000"/>
                  </a:schemeClr>
                </a:solidFill>
              </a:rPr>
              <a:t> Group Process</a:t>
            </a:r>
          </a:p>
          <a:p>
            <a:pPr>
              <a:buFont typeface="Wingdings" panose="05000000000000000000" pitchFamily="2" charset="2"/>
              <a:buChar char="Ø"/>
            </a:pPr>
            <a:r>
              <a:rPr lang="en-US" sz="2000" dirty="0">
                <a:solidFill>
                  <a:schemeClr val="tx1">
                    <a:lumMod val="75000"/>
                    <a:lumOff val="25000"/>
                  </a:schemeClr>
                </a:solidFill>
              </a:rPr>
              <a:t>Output </a:t>
            </a:r>
            <a:r>
              <a:rPr lang="en-US" sz="2000" dirty="0" err="1">
                <a:solidFill>
                  <a:schemeClr val="tx1">
                    <a:lumMod val="75000"/>
                    <a:lumOff val="25000"/>
                  </a:schemeClr>
                </a:solidFill>
              </a:rPr>
              <a:t>dari</a:t>
            </a:r>
            <a:r>
              <a:rPr lang="en-US" sz="2000" dirty="0">
                <a:solidFill>
                  <a:schemeClr val="tx1">
                    <a:lumMod val="75000"/>
                    <a:lumOff val="25000"/>
                  </a:schemeClr>
                </a:solidFill>
              </a:rPr>
              <a:t> proses </a:t>
            </a:r>
            <a:r>
              <a:rPr lang="en-US" sz="2000" dirty="0" err="1">
                <a:solidFill>
                  <a:schemeClr val="tx1">
                    <a:lumMod val="75000"/>
                    <a:lumOff val="25000"/>
                  </a:schemeClr>
                </a:solidFill>
              </a:rPr>
              <a:t>lainnya</a:t>
            </a:r>
            <a:endParaRPr lang="en-US" sz="2000" dirty="0">
              <a:solidFill>
                <a:schemeClr val="tx1">
                  <a:lumMod val="75000"/>
                  <a:lumOff val="25000"/>
                </a:schemeClr>
              </a:solidFill>
            </a:endParaRPr>
          </a:p>
          <a:p>
            <a:pPr lvl="1">
              <a:buFont typeface="Wingdings" panose="05000000000000000000" pitchFamily="2" charset="2"/>
              <a:buChar char="Ø"/>
            </a:pPr>
            <a:r>
              <a:rPr lang="en-US" sz="2000" dirty="0" err="1">
                <a:solidFill>
                  <a:schemeClr val="tx1">
                    <a:lumMod val="75000"/>
                    <a:lumOff val="25000"/>
                  </a:schemeClr>
                </a:solidFill>
              </a:rPr>
              <a:t>Bertujuan</a:t>
            </a:r>
            <a:r>
              <a:rPr lang="en-US" sz="2000" dirty="0">
                <a:solidFill>
                  <a:schemeClr val="tx1">
                    <a:lumMod val="75000"/>
                    <a:lumOff val="25000"/>
                  </a:schemeClr>
                </a:solidFill>
              </a:rPr>
              <a:t> </a:t>
            </a:r>
            <a:r>
              <a:rPr lang="en-US" sz="2000" dirty="0" err="1">
                <a:solidFill>
                  <a:schemeClr val="tx1">
                    <a:lumMod val="75000"/>
                    <a:lumOff val="25000"/>
                  </a:schemeClr>
                </a:solidFill>
              </a:rPr>
              <a:t>untuk</a:t>
            </a:r>
            <a:r>
              <a:rPr lang="id-ID" sz="2000" dirty="0">
                <a:solidFill>
                  <a:schemeClr val="tx1">
                    <a:lumMod val="75000"/>
                    <a:lumOff val="25000"/>
                  </a:schemeClr>
                </a:solidFill>
              </a:rPr>
              <a:t> menciptakan dan memperba</a:t>
            </a:r>
            <a:r>
              <a:rPr lang="en-US" sz="2000" dirty="0">
                <a:solidFill>
                  <a:schemeClr val="tx1">
                    <a:lumMod val="75000"/>
                    <a:lumOff val="25000"/>
                  </a:schemeClr>
                </a:solidFill>
              </a:rPr>
              <a:t>ha</a:t>
            </a:r>
            <a:r>
              <a:rPr lang="id-ID" sz="2000" dirty="0">
                <a:solidFill>
                  <a:schemeClr val="tx1">
                    <a:lumMod val="75000"/>
                    <a:lumOff val="25000"/>
                  </a:schemeClr>
                </a:solidFill>
              </a:rPr>
              <a:t>rui rencana manajemen proyek</a:t>
            </a:r>
            <a:endParaRPr lang="en-US" sz="2000" dirty="0">
              <a:solidFill>
                <a:schemeClr val="tx1">
                  <a:lumMod val="75000"/>
                  <a:lumOff val="25000"/>
                </a:schemeClr>
              </a:solidFill>
            </a:endParaRPr>
          </a:p>
          <a:p>
            <a:pPr lvl="1">
              <a:buFont typeface="Wingdings" panose="05000000000000000000" pitchFamily="2" charset="2"/>
              <a:buChar char="Ø"/>
            </a:pPr>
            <a:endParaRPr lang="en-US" sz="2000" dirty="0">
              <a:solidFill>
                <a:schemeClr val="tx1">
                  <a:lumMod val="75000"/>
                  <a:lumOff val="25000"/>
                </a:schemeClr>
              </a:solidFill>
            </a:endParaRPr>
          </a:p>
          <a:p>
            <a:pPr lvl="2">
              <a:buFont typeface="Wingdings" panose="05000000000000000000" pitchFamily="2" charset="2"/>
              <a:buChar char="Ø"/>
            </a:pPr>
            <a:endParaRPr lang="en-US" sz="1050" dirty="0">
              <a:solidFill>
                <a:schemeClr val="tx1">
                  <a:lumMod val="75000"/>
                  <a:lumOff val="25000"/>
                </a:schemeClr>
              </a:solidFill>
            </a:endParaRPr>
          </a:p>
          <a:p>
            <a:pPr marL="457200" lvl="1" indent="0">
              <a:buNone/>
            </a:pPr>
            <a:endParaRPr lang="en-US" sz="1050" dirty="0">
              <a:solidFill>
                <a:schemeClr val="tx1">
                  <a:lumMod val="75000"/>
                  <a:lumOff val="25000"/>
                </a:schemeClr>
              </a:solidFill>
            </a:endParaRPr>
          </a:p>
        </p:txBody>
      </p:sp>
      <p:sp>
        <p:nvSpPr>
          <p:cNvPr id="4" name="Content Placeholder 3"/>
          <p:cNvSpPr>
            <a:spLocks noGrp="1"/>
          </p:cNvSpPr>
          <p:nvPr>
            <p:ph sz="half" idx="2"/>
          </p:nvPr>
        </p:nvSpPr>
        <p:spPr>
          <a:xfrm>
            <a:off x="4114800" y="1600200"/>
            <a:ext cx="3505200" cy="4343401"/>
          </a:xfrm>
        </p:spPr>
        <p:txBody>
          <a:bodyPr>
            <a:normAutofit fontScale="70000" lnSpcReduction="20000"/>
          </a:bodyPr>
          <a:lstStyle/>
          <a:p>
            <a:pPr>
              <a:buFont typeface="Wingdings" panose="05000000000000000000" pitchFamily="2" charset="2"/>
              <a:buChar char="Ø"/>
            </a:pPr>
            <a:r>
              <a:rPr lang="en-US" sz="2600" dirty="0">
                <a:solidFill>
                  <a:schemeClr val="tx1">
                    <a:lumMod val="75000"/>
                    <a:lumOff val="25000"/>
                  </a:schemeClr>
                </a:solidFill>
              </a:rPr>
              <a:t>Enterprise environmental factors</a:t>
            </a:r>
          </a:p>
          <a:p>
            <a:pPr lvl="1">
              <a:buFont typeface="Wingdings" panose="05000000000000000000" pitchFamily="2" charset="2"/>
              <a:buChar char="Ø"/>
            </a:pPr>
            <a:r>
              <a:rPr lang="en-US" sz="2300" dirty="0">
                <a:solidFill>
                  <a:schemeClr val="tx1">
                    <a:lumMod val="75000"/>
                    <a:lumOff val="25000"/>
                  </a:schemeClr>
                </a:solidFill>
              </a:rPr>
              <a:t>M</a:t>
            </a:r>
            <a:r>
              <a:rPr lang="id-ID" sz="2300" dirty="0">
                <a:solidFill>
                  <a:schemeClr val="tx1">
                    <a:lumMod val="75000"/>
                    <a:lumOff val="25000"/>
                  </a:schemeClr>
                </a:solidFill>
              </a:rPr>
              <a:t>engacu pada faktor lingkungan internal dan eksternal yang mempengaruhi keberhasilan suatu proyek</a:t>
            </a:r>
            <a:endParaRPr lang="en-US" sz="2300" dirty="0">
              <a:solidFill>
                <a:schemeClr val="tx1">
                  <a:lumMod val="75000"/>
                  <a:lumOff val="25000"/>
                </a:schemeClr>
              </a:solidFill>
            </a:endParaRPr>
          </a:p>
          <a:p>
            <a:pPr lvl="2"/>
            <a:r>
              <a:rPr lang="id-ID" sz="2600" dirty="0">
                <a:solidFill>
                  <a:schemeClr val="tx1">
                    <a:lumMod val="75000"/>
                    <a:lumOff val="25000"/>
                  </a:schemeClr>
                </a:solidFill>
              </a:rPr>
              <a:t>Peraturan pemerintah atau standar bagi kegiatan industri;</a:t>
            </a:r>
            <a:endParaRPr lang="en-US" sz="2600" dirty="0">
              <a:solidFill>
                <a:schemeClr val="tx1">
                  <a:lumMod val="75000"/>
                  <a:lumOff val="25000"/>
                </a:schemeClr>
              </a:solidFill>
            </a:endParaRPr>
          </a:p>
          <a:p>
            <a:pPr lvl="2"/>
            <a:r>
              <a:rPr lang="id-ID" sz="2600" dirty="0">
                <a:solidFill>
                  <a:schemeClr val="tx1">
                    <a:lumMod val="75000"/>
                    <a:lumOff val="25000"/>
                  </a:schemeClr>
                </a:solidFill>
              </a:rPr>
              <a:t>Sistem informasi manajemen proyek;</a:t>
            </a:r>
            <a:endParaRPr lang="en-US" sz="2600" dirty="0">
              <a:solidFill>
                <a:schemeClr val="tx1">
                  <a:lumMod val="75000"/>
                  <a:lumOff val="25000"/>
                </a:schemeClr>
              </a:solidFill>
            </a:endParaRPr>
          </a:p>
          <a:p>
            <a:pPr lvl="2"/>
            <a:r>
              <a:rPr lang="id-ID" sz="2600" dirty="0">
                <a:solidFill>
                  <a:schemeClr val="tx1">
                    <a:lumMod val="75000"/>
                    <a:lumOff val="25000"/>
                  </a:schemeClr>
                </a:solidFill>
              </a:rPr>
              <a:t>Struktur organisasi dan kultur organisasi;</a:t>
            </a:r>
            <a:endParaRPr lang="en-US" sz="2600" dirty="0">
              <a:solidFill>
                <a:schemeClr val="tx1">
                  <a:lumMod val="75000"/>
                  <a:lumOff val="25000"/>
                </a:schemeClr>
              </a:solidFill>
            </a:endParaRPr>
          </a:p>
          <a:p>
            <a:pPr lvl="2"/>
            <a:r>
              <a:rPr lang="en-US" sz="2600" dirty="0" err="1">
                <a:solidFill>
                  <a:schemeClr val="tx1">
                    <a:lumMod val="75000"/>
                    <a:lumOff val="25000"/>
                  </a:schemeClr>
                </a:solidFill>
              </a:rPr>
              <a:t>Infrastru</a:t>
            </a:r>
            <a:r>
              <a:rPr lang="id-ID" sz="2600" dirty="0">
                <a:solidFill>
                  <a:schemeClr val="tx1">
                    <a:lumMod val="75000"/>
                    <a:lumOff val="25000"/>
                  </a:schemeClr>
                </a:solidFill>
              </a:rPr>
              <a:t>ktur;</a:t>
            </a:r>
            <a:endParaRPr lang="en-US" sz="2600" dirty="0">
              <a:solidFill>
                <a:schemeClr val="tx1">
                  <a:lumMod val="75000"/>
                  <a:lumOff val="25000"/>
                </a:schemeClr>
              </a:solidFill>
            </a:endParaRPr>
          </a:p>
          <a:p>
            <a:pPr lvl="2"/>
            <a:r>
              <a:rPr lang="id-ID" sz="2600" dirty="0">
                <a:solidFill>
                  <a:schemeClr val="tx1">
                    <a:lumMod val="75000"/>
                    <a:lumOff val="25000"/>
                  </a:schemeClr>
                </a:solidFill>
              </a:rPr>
              <a:t>Administrasi;</a:t>
            </a:r>
            <a:endParaRPr lang="en-US" sz="2600" dirty="0">
              <a:solidFill>
                <a:schemeClr val="tx1">
                  <a:lumMod val="75000"/>
                  <a:lumOff val="25000"/>
                </a:schemeClr>
              </a:solidFill>
            </a:endParaRPr>
          </a:p>
          <a:p>
            <a:pPr lvl="2"/>
            <a:r>
              <a:rPr lang="id-ID" sz="2600" dirty="0">
                <a:solidFill>
                  <a:schemeClr val="tx1">
                    <a:lumMod val="75000"/>
                    <a:lumOff val="25000"/>
                  </a:schemeClr>
                </a:solidFill>
              </a:rPr>
              <a:t>Toleransi resiko bagi s</a:t>
            </a:r>
            <a:r>
              <a:rPr lang="en-US" sz="2600" dirty="0" err="1">
                <a:solidFill>
                  <a:schemeClr val="tx1">
                    <a:lumMod val="75000"/>
                    <a:lumOff val="25000"/>
                  </a:schemeClr>
                </a:solidFill>
              </a:rPr>
              <a:t>takeholder</a:t>
            </a:r>
            <a:r>
              <a:rPr lang="id-ID" sz="2600" dirty="0">
                <a:solidFill>
                  <a:schemeClr val="tx1">
                    <a:lumMod val="75000"/>
                    <a:lumOff val="25000"/>
                  </a:schemeClr>
                </a:solidFill>
              </a:rPr>
              <a:t>.</a:t>
            </a:r>
            <a:endParaRPr lang="en-US" sz="2600" dirty="0">
              <a:solidFill>
                <a:schemeClr val="tx1">
                  <a:lumMod val="75000"/>
                  <a:lumOff val="25000"/>
                </a:schemeClr>
              </a:solidFill>
            </a:endParaRPr>
          </a:p>
          <a:p>
            <a:pPr marL="0" indent="0">
              <a:buNone/>
            </a:pPr>
            <a:endParaRPr lang="en-US"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57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7488905" cy="884272"/>
          </a:xfrm>
        </p:spPr>
        <p:txBody>
          <a:bodyPr>
            <a:normAutofit/>
          </a:bodyPr>
          <a:lstStyle/>
          <a:p>
            <a:r>
              <a:rPr lang="en-US" sz="3600" b="1" dirty="0">
                <a:latin typeface="Arial" panose="020B0604020202020204" pitchFamily="34" charset="0"/>
                <a:cs typeface="Arial" panose="020B0604020202020204" pitchFamily="34" charset="0"/>
              </a:rPr>
              <a:t>Project integration management ?</a:t>
            </a:r>
            <a:endParaRPr lang="en-US" sz="3600" dirty="0">
              <a:latin typeface="Arial" panose="020B0604020202020204" pitchFamily="34" charset="0"/>
              <a:cs typeface="Arial" panose="020B0604020202020204" pitchFamily="34" charset="0"/>
            </a:endParaRPr>
          </a:p>
        </p:txBody>
      </p:sp>
      <p:sp>
        <p:nvSpPr>
          <p:cNvPr id="7" name="Rounded Rectangle 6"/>
          <p:cNvSpPr/>
          <p:nvPr/>
        </p:nvSpPr>
        <p:spPr>
          <a:xfrm>
            <a:off x="609601" y="3499829"/>
            <a:ext cx="5443831" cy="2504588"/>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200" i="1" dirty="0">
                <a:solidFill>
                  <a:srgbClr val="2F2B20">
                    <a:lumMod val="75000"/>
                    <a:lumOff val="25000"/>
                  </a:srgbClr>
                </a:solidFill>
              </a:rPr>
              <a:t>Project Integration Management</a:t>
            </a:r>
            <a:r>
              <a:rPr lang="id-ID" sz="2200" dirty="0">
                <a:solidFill>
                  <a:srgbClr val="2F2B20">
                    <a:lumMod val="75000"/>
                    <a:lumOff val="25000"/>
                  </a:srgbClr>
                </a:solidFill>
              </a:rPr>
              <a:t> adalah  kumpulan aktivitas dan proses yang diperlukan untuk mengidentifikasi, mendefinisi, mengkombinasi, menyatukan dan mengkoordinasi berbagai proses dan aktivitas manajemen proyek dalam suatu proses yang berkesinambungan. </a:t>
            </a:r>
            <a:endParaRPr lang="en-US" sz="2200" dirty="0">
              <a:solidFill>
                <a:srgbClr val="2F2B20">
                  <a:lumMod val="75000"/>
                  <a:lumOff val="25000"/>
                </a:srgbClr>
              </a:solidFill>
            </a:endParaRPr>
          </a:p>
        </p:txBody>
      </p:sp>
      <p:pic>
        <p:nvPicPr>
          <p:cNvPr id="8" name="Picture 4" descr="http://pmpcertificationhelp.com/wp-content/uploads/2011/11/integ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22043"/>
            <a:ext cx="1855142" cy="215557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609600" y="1524000"/>
            <a:ext cx="5443832" cy="152231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000" i="1" dirty="0">
                <a:solidFill>
                  <a:srgbClr val="2F2B20">
                    <a:lumMod val="75000"/>
                    <a:lumOff val="25000"/>
                  </a:srgbClr>
                </a:solidFill>
              </a:rPr>
              <a:t>Project Integration Management</a:t>
            </a:r>
            <a:r>
              <a:rPr lang="id-ID" sz="2000" dirty="0">
                <a:solidFill>
                  <a:srgbClr val="2F2B20">
                    <a:lumMod val="75000"/>
                    <a:lumOff val="25000"/>
                  </a:srgbClr>
                </a:solidFill>
              </a:rPr>
              <a:t> </a:t>
            </a:r>
            <a:r>
              <a:rPr lang="id-ID" dirty="0">
                <a:solidFill>
                  <a:srgbClr val="2F2B20">
                    <a:lumMod val="75000"/>
                    <a:lumOff val="25000"/>
                  </a:srgbClr>
                </a:solidFill>
              </a:rPr>
              <a:t>adalah proses yang diperlukan untuk memastikan bahwa berbagai unsur proyek dikoordinasikan secara efektif.</a:t>
            </a:r>
            <a:endParaRPr lang="en-US" dirty="0">
              <a:solidFill>
                <a:srgbClr val="2F2B20">
                  <a:lumMod val="75000"/>
                  <a:lumOff val="25000"/>
                </a:srgbClr>
              </a:solidFill>
            </a:endParaRPr>
          </a:p>
        </p:txBody>
      </p:sp>
      <p:pic>
        <p:nvPicPr>
          <p:cNvPr id="10" name="Picture 9" descr="E:\other\TU-logo-primer-memus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844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57200"/>
            <a:ext cx="7620000" cy="1143000"/>
          </a:xfrm>
        </p:spPr>
        <p:txBody>
          <a:bodyPr/>
          <a:lstStyle/>
          <a:p>
            <a:r>
              <a:rPr lang="en-US" sz="3200" b="1" dirty="0">
                <a:latin typeface="Calibri" panose="020F0502020204030204" pitchFamily="34" charset="0"/>
              </a:rPr>
              <a:t>Develop Project Management Plan: </a:t>
            </a:r>
            <a:r>
              <a:rPr lang="en-US" sz="3200" b="1" dirty="0">
                <a:solidFill>
                  <a:srgbClr val="FFC000"/>
                </a:solidFill>
                <a:latin typeface="Calibri" panose="020F0502020204030204" pitchFamily="34" charset="0"/>
              </a:rPr>
              <a:t>inputs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sz="half" idx="4294967295"/>
          </p:nvPr>
        </p:nvSpPr>
        <p:spPr>
          <a:xfrm>
            <a:off x="381000" y="1752600"/>
            <a:ext cx="7696200" cy="4459941"/>
          </a:xfrm>
        </p:spPr>
        <p:txBody>
          <a:bodyPr>
            <a:normAutofit/>
          </a:bodyPr>
          <a:lstStyle/>
          <a:p>
            <a:pPr>
              <a:buFont typeface="Wingdings" panose="05000000000000000000" pitchFamily="2" charset="2"/>
              <a:buChar char="Ø"/>
            </a:pPr>
            <a:r>
              <a:rPr lang="en-US" dirty="0"/>
              <a:t>Organizational process assets</a:t>
            </a:r>
          </a:p>
          <a:p>
            <a:pPr marL="457200" lvl="1" indent="0">
              <a:buNone/>
            </a:pPr>
            <a:r>
              <a:rPr lang="en-US" dirty="0"/>
              <a:t>S</a:t>
            </a:r>
            <a:r>
              <a:rPr lang="id-ID" dirty="0"/>
              <a:t>emua proses yang terkait dan terlibat dalam proyek, yang dapat mempengaruhi keberhasilan dari suatu proyek</a:t>
            </a:r>
            <a:endParaRPr lang="en-US" dirty="0"/>
          </a:p>
          <a:p>
            <a:pPr lvl="2">
              <a:lnSpc>
                <a:spcPct val="120000"/>
              </a:lnSpc>
              <a:defRPr/>
            </a:pPr>
            <a:r>
              <a:rPr lang="id-ID" sz="1800" dirty="0"/>
              <a:t>Pedoman kerja yang distandarisasi dan instruksi kerja;</a:t>
            </a:r>
            <a:endParaRPr lang="en-US" sz="1800" dirty="0"/>
          </a:p>
          <a:p>
            <a:pPr lvl="2">
              <a:lnSpc>
                <a:spcPct val="120000"/>
              </a:lnSpc>
              <a:defRPr/>
            </a:pPr>
            <a:r>
              <a:rPr lang="id-ID" sz="1800" dirty="0"/>
              <a:t>Perencanaan manajemen proyek;</a:t>
            </a:r>
            <a:endParaRPr lang="en-US" sz="1800" dirty="0"/>
          </a:p>
          <a:p>
            <a:pPr lvl="2">
              <a:lnSpc>
                <a:spcPct val="120000"/>
              </a:lnSpc>
              <a:defRPr/>
            </a:pPr>
            <a:r>
              <a:rPr lang="id-ID" sz="1800" dirty="0"/>
              <a:t>Prosedur pengendalian</a:t>
            </a:r>
            <a:r>
              <a:rPr lang="en-US" sz="1800" dirty="0"/>
              <a:t> </a:t>
            </a:r>
            <a:r>
              <a:rPr lang="id-ID" sz="1800" dirty="0"/>
              <a:t>proyek;</a:t>
            </a:r>
            <a:endParaRPr lang="en-US" sz="1800" dirty="0"/>
          </a:p>
          <a:p>
            <a:pPr lvl="2">
              <a:lnSpc>
                <a:spcPct val="120000"/>
              </a:lnSpc>
              <a:defRPr/>
            </a:pPr>
            <a:r>
              <a:rPr lang="id-ID" sz="1800" dirty="0"/>
              <a:t>Data dan dokumen proyek masa lalu (jika ada);</a:t>
            </a:r>
            <a:r>
              <a:rPr lang="en-US" sz="1800" dirty="0"/>
              <a:t> </a:t>
            </a:r>
            <a:r>
              <a:rPr lang="en-US" sz="1800" dirty="0" err="1"/>
              <a:t>Ini</a:t>
            </a:r>
            <a:r>
              <a:rPr lang="en-US" sz="1800" dirty="0"/>
              <a:t> </a:t>
            </a:r>
            <a:r>
              <a:rPr lang="id-ID" sz="1800" dirty="0"/>
              <a:t>merupakan dasar untuk perencanaan proyek masa yang akan datang;</a:t>
            </a:r>
            <a:endParaRPr lang="en-US" sz="1800" dirty="0"/>
          </a:p>
          <a:p>
            <a:pPr lvl="2">
              <a:lnSpc>
                <a:spcPct val="120000"/>
              </a:lnSpc>
              <a:defRPr/>
            </a:pPr>
            <a:r>
              <a:rPr lang="id-ID" sz="1800" dirty="0"/>
              <a:t>Pengetahuan mengenai manajemen proyek;</a:t>
            </a:r>
            <a:endParaRPr lang="en-US" sz="1800" dirty="0"/>
          </a:p>
          <a:p>
            <a:pPr lvl="2">
              <a:lnSpc>
                <a:spcPct val="120000"/>
              </a:lnSpc>
              <a:defRPr/>
            </a:pPr>
            <a:r>
              <a:rPr lang="id-ID" sz="1800" dirty="0"/>
              <a:t>Prosedur pengendalian resiko;</a:t>
            </a:r>
            <a:endParaRPr lang="en-US" sz="1800" dirty="0"/>
          </a:p>
          <a:p>
            <a:pPr lvl="2">
              <a:lnSpc>
                <a:spcPct val="120000"/>
              </a:lnSpc>
              <a:defRPr/>
            </a:pPr>
            <a:r>
              <a:rPr lang="en-US" sz="1800" dirty="0"/>
              <a:t>Pro</a:t>
            </a:r>
            <a:r>
              <a:rPr lang="id-ID" sz="1800" dirty="0"/>
              <a:t>ses penilaian terhadap</a:t>
            </a:r>
            <a:r>
              <a:rPr lang="en-US" sz="1800" dirty="0"/>
              <a:t> database</a:t>
            </a:r>
            <a:r>
              <a:rPr lang="id-ID" sz="1800" dirty="0"/>
              <a:t>;</a:t>
            </a:r>
            <a:r>
              <a:rPr lang="en-US" sz="1800" dirty="0"/>
              <a:t> </a:t>
            </a:r>
            <a:r>
              <a:rPr lang="id-ID" sz="1800" dirty="0"/>
              <a:t>Mempelajari dan menganalisis terhadap</a:t>
            </a:r>
            <a:r>
              <a:rPr lang="en-US" sz="1800" dirty="0"/>
              <a:t> database</a:t>
            </a:r>
            <a:r>
              <a:rPr lang="id-ID" sz="1800" dirty="0"/>
              <a:t> untuk dilakukan langkah-langkah selanjutnya.</a:t>
            </a:r>
            <a:endParaRPr lang="en-US" sz="1800" dirty="0"/>
          </a:p>
          <a:p>
            <a:endParaRPr lang="en-US" dirty="0"/>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239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Develop Project Management Plan: </a:t>
            </a:r>
            <a:r>
              <a:rPr lang="en-US" sz="3200" b="1" dirty="0">
                <a:solidFill>
                  <a:srgbClr val="FFC000"/>
                </a:solidFill>
                <a:latin typeface="Calibri" panose="020F0502020204030204" pitchFamily="34" charset="0"/>
              </a:rPr>
              <a:t>Tools and Techniques</a:t>
            </a:r>
          </a:p>
        </p:txBody>
      </p:sp>
      <p:sp>
        <p:nvSpPr>
          <p:cNvPr id="3" name="Content Placeholder 2"/>
          <p:cNvSpPr>
            <a:spLocks noGrp="1"/>
          </p:cNvSpPr>
          <p:nvPr>
            <p:ph idx="1"/>
          </p:nvPr>
        </p:nvSpPr>
        <p:spPr>
          <a:xfrm>
            <a:off x="457200" y="1600200"/>
            <a:ext cx="7467600" cy="4724400"/>
          </a:xfrm>
        </p:spPr>
        <p:txBody>
          <a:bodyPr>
            <a:normAutofit/>
          </a:bodyPr>
          <a:lstStyle/>
          <a:p>
            <a:r>
              <a:rPr lang="en-US" dirty="0">
                <a:solidFill>
                  <a:schemeClr val="tx1">
                    <a:lumMod val="75000"/>
                    <a:lumOff val="25000"/>
                  </a:schemeClr>
                </a:solidFill>
              </a:rPr>
              <a:t>Expert </a:t>
            </a:r>
            <a:r>
              <a:rPr lang="en-US" dirty="0" err="1">
                <a:solidFill>
                  <a:schemeClr val="tx1">
                    <a:lumMod val="75000"/>
                    <a:lumOff val="25000"/>
                  </a:schemeClr>
                </a:solidFill>
              </a:rPr>
              <a:t>Judgement</a:t>
            </a:r>
            <a:endParaRPr lang="en-US" dirty="0">
              <a:solidFill>
                <a:schemeClr val="tx1">
                  <a:lumMod val="75000"/>
                  <a:lumOff val="25000"/>
                </a:schemeClr>
              </a:solidFill>
            </a:endParaRPr>
          </a:p>
          <a:p>
            <a:pPr marL="324000" lvl="1" indent="0">
              <a:buNone/>
            </a:pPr>
            <a:r>
              <a:rPr lang="en-US" dirty="0" err="1">
                <a:solidFill>
                  <a:schemeClr val="tx1">
                    <a:lumMod val="75000"/>
                    <a:lumOff val="25000"/>
                  </a:schemeClr>
                </a:solidFill>
              </a:rPr>
              <a:t>Dalam</a:t>
            </a:r>
            <a:r>
              <a:rPr lang="en-US" dirty="0">
                <a:solidFill>
                  <a:schemeClr val="tx1">
                    <a:lumMod val="75000"/>
                    <a:lumOff val="25000"/>
                  </a:schemeClr>
                </a:solidFill>
              </a:rPr>
              <a:t> </a:t>
            </a:r>
            <a:r>
              <a:rPr lang="id-ID" dirty="0">
                <a:solidFill>
                  <a:schemeClr val="tx1">
                    <a:lumMod val="75000"/>
                    <a:lumOff val="25000"/>
                  </a:schemeClr>
                </a:solidFill>
              </a:rPr>
              <a:t>perencanaan manajemen proyek, dilakukan penilaian</a:t>
            </a:r>
            <a:r>
              <a:rPr lang="en-US" dirty="0">
                <a:solidFill>
                  <a:schemeClr val="tx1">
                    <a:lumMod val="75000"/>
                    <a:lumOff val="25000"/>
                  </a:schemeClr>
                </a:solidFill>
              </a:rPr>
              <a:t> </a:t>
            </a:r>
            <a:r>
              <a:rPr lang="en-US" dirty="0" err="1">
                <a:solidFill>
                  <a:schemeClr val="tx1">
                    <a:lumMod val="75000"/>
                    <a:lumOff val="25000"/>
                  </a:schemeClr>
                </a:solidFill>
              </a:rPr>
              <a:t>oleh</a:t>
            </a:r>
            <a:r>
              <a:rPr lang="en-US" dirty="0">
                <a:solidFill>
                  <a:schemeClr val="tx1">
                    <a:lumMod val="75000"/>
                    <a:lumOff val="25000"/>
                  </a:schemeClr>
                </a:solidFill>
              </a:rPr>
              <a:t> </a:t>
            </a:r>
            <a:r>
              <a:rPr lang="id-ID" dirty="0">
                <a:solidFill>
                  <a:schemeClr val="tx1">
                    <a:lumMod val="75000"/>
                    <a:lumOff val="25000"/>
                  </a:schemeClr>
                </a:solidFill>
              </a:rPr>
              <a:t> tenaga ahli</a:t>
            </a:r>
            <a:r>
              <a:rPr lang="en-US" dirty="0">
                <a:solidFill>
                  <a:schemeClr val="tx1">
                    <a:lumMod val="75000"/>
                    <a:lumOff val="25000"/>
                  </a:schemeClr>
                </a:solidFill>
              </a:rPr>
              <a:t>, </a:t>
            </a:r>
            <a:r>
              <a:rPr lang="en-US" dirty="0" err="1">
                <a:solidFill>
                  <a:schemeClr val="tx1">
                    <a:lumMod val="75000"/>
                    <a:lumOff val="25000"/>
                  </a:schemeClr>
                </a:solidFill>
              </a:rPr>
              <a:t>hal</a:t>
            </a:r>
            <a:r>
              <a:rPr lang="en-US" dirty="0">
                <a:solidFill>
                  <a:schemeClr val="tx1">
                    <a:lumMod val="75000"/>
                    <a:lumOff val="25000"/>
                  </a:schemeClr>
                </a:solidFill>
              </a:rPr>
              <a:t> </a:t>
            </a:r>
            <a:r>
              <a:rPr lang="en-US" dirty="0" err="1">
                <a:solidFill>
                  <a:schemeClr val="tx1">
                    <a:lumMod val="75000"/>
                    <a:lumOff val="25000"/>
                  </a:schemeClr>
                </a:solidFill>
              </a:rPr>
              <a:t>tersebut</a:t>
            </a:r>
            <a:r>
              <a:rPr lang="en-US" dirty="0">
                <a:solidFill>
                  <a:schemeClr val="tx1">
                    <a:lumMod val="75000"/>
                    <a:lumOff val="25000"/>
                  </a:schemeClr>
                </a:solidFill>
              </a:rPr>
              <a:t> </a:t>
            </a:r>
            <a:r>
              <a:rPr lang="en-US" dirty="0" err="1">
                <a:solidFill>
                  <a:schemeClr val="tx1">
                    <a:lumMod val="75000"/>
                    <a:lumOff val="25000"/>
                  </a:schemeClr>
                </a:solidFill>
              </a:rPr>
              <a:t>bertujuan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p>
          <a:p>
            <a:pPr lvl="2"/>
            <a:r>
              <a:rPr lang="en-US" dirty="0" err="1">
                <a:solidFill>
                  <a:schemeClr val="tx1">
                    <a:lumMod val="75000"/>
                    <a:lumOff val="25000"/>
                  </a:schemeClr>
                </a:solidFill>
              </a:rPr>
              <a:t>Menyesuaikan</a:t>
            </a:r>
            <a:r>
              <a:rPr lang="en-US" dirty="0">
                <a:solidFill>
                  <a:schemeClr val="tx1">
                    <a:lumMod val="75000"/>
                    <a:lumOff val="25000"/>
                  </a:schemeClr>
                </a:solidFill>
              </a:rPr>
              <a:t> proses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memenuhi</a:t>
            </a:r>
            <a:r>
              <a:rPr lang="en-US" dirty="0">
                <a:solidFill>
                  <a:schemeClr val="tx1">
                    <a:lumMod val="75000"/>
                    <a:lumOff val="25000"/>
                  </a:schemeClr>
                </a:solidFill>
              </a:rPr>
              <a:t> </a:t>
            </a:r>
            <a:r>
              <a:rPr lang="en-US" dirty="0" err="1">
                <a:solidFill>
                  <a:schemeClr val="tx1">
                    <a:lumMod val="75000"/>
                    <a:lumOff val="25000"/>
                  </a:schemeClr>
                </a:solidFill>
              </a:rPr>
              <a:t>kebutuhan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lvl="2"/>
            <a:r>
              <a:rPr lang="en-US" dirty="0" err="1">
                <a:solidFill>
                  <a:schemeClr val="tx1">
                    <a:lumMod val="75000"/>
                    <a:lumOff val="25000"/>
                  </a:schemeClr>
                </a:solidFill>
              </a:rPr>
              <a:t>Mengembangkan</a:t>
            </a:r>
            <a:r>
              <a:rPr lang="en-US" dirty="0">
                <a:solidFill>
                  <a:schemeClr val="tx1">
                    <a:lumMod val="75000"/>
                    <a:lumOff val="25000"/>
                  </a:schemeClr>
                </a:solidFill>
              </a:rPr>
              <a:t> </a:t>
            </a:r>
            <a:r>
              <a:rPr lang="en-US" dirty="0" err="1">
                <a:solidFill>
                  <a:schemeClr val="tx1">
                    <a:lumMod val="75000"/>
                    <a:lumOff val="25000"/>
                  </a:schemeClr>
                </a:solidFill>
              </a:rPr>
              <a:t>rincian</a:t>
            </a:r>
            <a:r>
              <a:rPr lang="en-US" dirty="0">
                <a:solidFill>
                  <a:schemeClr val="tx1">
                    <a:lumMod val="75000"/>
                    <a:lumOff val="25000"/>
                  </a:schemeClr>
                </a:solidFill>
              </a:rPr>
              <a:t> </a:t>
            </a:r>
            <a:r>
              <a:rPr lang="en-US" dirty="0" err="1">
                <a:solidFill>
                  <a:schemeClr val="tx1">
                    <a:lumMod val="75000"/>
                    <a:lumOff val="25000"/>
                  </a:schemeClr>
                </a:solidFill>
              </a:rPr>
              <a:t>teknis</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dimasukkan</a:t>
            </a:r>
            <a:r>
              <a:rPr lang="en-US" dirty="0">
                <a:solidFill>
                  <a:schemeClr val="tx1">
                    <a:lumMod val="75000"/>
                    <a:lumOff val="25000"/>
                  </a:schemeClr>
                </a:solidFill>
              </a:rPr>
              <a:t> </a:t>
            </a:r>
            <a:r>
              <a:rPr lang="en-US" dirty="0" err="1">
                <a:solidFill>
                  <a:schemeClr val="tx1">
                    <a:lumMod val="75000"/>
                    <a:lumOff val="25000"/>
                  </a:schemeClr>
                </a:solidFill>
              </a:rPr>
              <a:t>dalam</a:t>
            </a:r>
            <a:r>
              <a:rPr lang="en-US" dirty="0">
                <a:solidFill>
                  <a:schemeClr val="tx1">
                    <a:lumMod val="75000"/>
                    <a:lumOff val="25000"/>
                  </a:schemeClr>
                </a:solidFill>
              </a:rPr>
              <a:t> </a:t>
            </a:r>
            <a:r>
              <a:rPr lang="en-US" dirty="0" err="1">
                <a:solidFill>
                  <a:schemeClr val="tx1">
                    <a:lumMod val="75000"/>
                    <a:lumOff val="25000"/>
                  </a:schemeClr>
                </a:solidFill>
              </a:rPr>
              <a:t>rencana</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lvl="2"/>
            <a:r>
              <a:rPr lang="en-US" dirty="0" err="1">
                <a:solidFill>
                  <a:schemeClr val="tx1">
                    <a:lumMod val="75000"/>
                    <a:lumOff val="25000"/>
                  </a:schemeClr>
                </a:solidFill>
              </a:rPr>
              <a:t>Menentukan</a:t>
            </a:r>
            <a:r>
              <a:rPr lang="en-US" dirty="0">
                <a:solidFill>
                  <a:schemeClr val="tx1">
                    <a:lumMod val="75000"/>
                    <a:lumOff val="25000"/>
                  </a:schemeClr>
                </a:solidFill>
              </a:rPr>
              <a:t> </a:t>
            </a:r>
            <a:r>
              <a:rPr lang="en-US" dirty="0" err="1">
                <a:solidFill>
                  <a:schemeClr val="tx1">
                    <a:lumMod val="75000"/>
                    <a:lumOff val="25000"/>
                  </a:schemeClr>
                </a:solidFill>
              </a:rPr>
              <a:t>sumber</a:t>
            </a:r>
            <a:r>
              <a:rPr lang="en-US" dirty="0">
                <a:solidFill>
                  <a:schemeClr val="tx1">
                    <a:lumMod val="75000"/>
                    <a:lumOff val="25000"/>
                  </a:schemeClr>
                </a:solidFill>
              </a:rPr>
              <a:t> </a:t>
            </a:r>
            <a:r>
              <a:rPr lang="en-US" dirty="0" err="1">
                <a:solidFill>
                  <a:schemeClr val="tx1">
                    <a:lumMod val="75000"/>
                    <a:lumOff val="25000"/>
                  </a:schemeClr>
                </a:solidFill>
              </a:rPr>
              <a:t>daya</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tingkat</a:t>
            </a:r>
            <a:r>
              <a:rPr lang="en-US" dirty="0">
                <a:solidFill>
                  <a:schemeClr val="tx1">
                    <a:lumMod val="75000"/>
                    <a:lumOff val="25000"/>
                  </a:schemeClr>
                </a:solidFill>
              </a:rPr>
              <a:t> </a:t>
            </a:r>
            <a:r>
              <a:rPr lang="en-US" dirty="0" err="1">
                <a:solidFill>
                  <a:schemeClr val="tx1">
                    <a:lumMod val="75000"/>
                    <a:lumOff val="25000"/>
                  </a:schemeClr>
                </a:solidFill>
              </a:rPr>
              <a:t>keterampilan</a:t>
            </a:r>
            <a:r>
              <a:rPr lang="en-US" dirty="0">
                <a:solidFill>
                  <a:schemeClr val="tx1">
                    <a:lumMod val="75000"/>
                    <a:lumOff val="25000"/>
                  </a:schemeClr>
                </a:solidFill>
              </a:rPr>
              <a:t> yang </a:t>
            </a:r>
            <a:r>
              <a:rPr lang="en-US" dirty="0" err="1">
                <a:solidFill>
                  <a:schemeClr val="tx1">
                    <a:lumMod val="75000"/>
                    <a:lumOff val="25000"/>
                  </a:schemeClr>
                </a:solidFill>
              </a:rPr>
              <a:t>dibutuhkan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melakukan</a:t>
            </a:r>
            <a:r>
              <a:rPr lang="en-US" dirty="0">
                <a:solidFill>
                  <a:schemeClr val="tx1">
                    <a:lumMod val="75000"/>
                    <a:lumOff val="25000"/>
                  </a:schemeClr>
                </a:solidFill>
              </a:rPr>
              <a:t> </a:t>
            </a:r>
            <a:r>
              <a:rPr lang="en-US" dirty="0" err="1">
                <a:solidFill>
                  <a:schemeClr val="tx1">
                    <a:lumMod val="75000"/>
                    <a:lumOff val="25000"/>
                  </a:schemeClr>
                </a:solidFill>
              </a:rPr>
              <a:t>pekerjaan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lvl="2"/>
            <a:r>
              <a:rPr lang="en-US" dirty="0" err="1">
                <a:solidFill>
                  <a:schemeClr val="tx1">
                    <a:lumMod val="75000"/>
                    <a:lumOff val="25000"/>
                  </a:schemeClr>
                </a:solidFill>
              </a:rPr>
              <a:t>Menentukan</a:t>
            </a:r>
            <a:r>
              <a:rPr lang="en-US" dirty="0">
                <a:solidFill>
                  <a:schemeClr val="tx1">
                    <a:lumMod val="75000"/>
                    <a:lumOff val="25000"/>
                  </a:schemeClr>
                </a:solidFill>
              </a:rPr>
              <a:t> </a:t>
            </a:r>
            <a:r>
              <a:rPr lang="en-US" dirty="0" err="1">
                <a:solidFill>
                  <a:schemeClr val="tx1">
                    <a:lumMod val="75000"/>
                    <a:lumOff val="25000"/>
                  </a:schemeClr>
                </a:solidFill>
              </a:rPr>
              <a:t>tingkat</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konfigurasi</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menerapkan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lvl="2"/>
            <a:r>
              <a:rPr lang="en-US" dirty="0" err="1">
                <a:solidFill>
                  <a:schemeClr val="tx1">
                    <a:lumMod val="75000"/>
                    <a:lumOff val="25000"/>
                  </a:schemeClr>
                </a:solidFill>
              </a:rPr>
              <a:t>Menentukan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dokumen</a:t>
            </a:r>
            <a:r>
              <a:rPr lang="en-US" dirty="0">
                <a:solidFill>
                  <a:schemeClr val="tx1">
                    <a:lumMod val="75000"/>
                    <a:lumOff val="25000"/>
                  </a:schemeClr>
                </a:solidFill>
              </a:rPr>
              <a:t> </a:t>
            </a:r>
            <a:r>
              <a:rPr lang="en-US" dirty="0" err="1">
                <a:solidFill>
                  <a:schemeClr val="tx1">
                    <a:lumMod val="75000"/>
                    <a:lumOff val="25000"/>
                  </a:schemeClr>
                </a:solidFill>
              </a:rPr>
              <a:t>akan</a:t>
            </a:r>
            <a:r>
              <a:rPr lang="en-US" dirty="0">
                <a:solidFill>
                  <a:schemeClr val="tx1">
                    <a:lumMod val="75000"/>
                    <a:lumOff val="25000"/>
                  </a:schemeClr>
                </a:solidFill>
              </a:rPr>
              <a:t> </a:t>
            </a:r>
            <a:r>
              <a:rPr lang="en-US" dirty="0" err="1">
                <a:solidFill>
                  <a:schemeClr val="tx1">
                    <a:lumMod val="75000"/>
                    <a:lumOff val="25000"/>
                  </a:schemeClr>
                </a:solidFill>
              </a:rPr>
              <a:t>tunduk</a:t>
            </a:r>
            <a:r>
              <a:rPr lang="en-US" dirty="0">
                <a:solidFill>
                  <a:schemeClr val="tx1">
                    <a:lumMod val="75000"/>
                    <a:lumOff val="25000"/>
                  </a:schemeClr>
                </a:solidFill>
              </a:rPr>
              <a:t> </a:t>
            </a:r>
            <a:r>
              <a:rPr lang="en-US" dirty="0" err="1">
                <a:solidFill>
                  <a:schemeClr val="tx1">
                    <a:lumMod val="75000"/>
                    <a:lumOff val="25000"/>
                  </a:schemeClr>
                </a:solidFill>
              </a:rPr>
              <a:t>pada</a:t>
            </a:r>
            <a:r>
              <a:rPr lang="en-US" dirty="0">
                <a:solidFill>
                  <a:schemeClr val="tx1">
                    <a:lumMod val="75000"/>
                    <a:lumOff val="25000"/>
                  </a:schemeClr>
                </a:solidFill>
              </a:rPr>
              <a:t> proses </a:t>
            </a:r>
            <a:r>
              <a:rPr lang="en-US" dirty="0" err="1">
                <a:solidFill>
                  <a:schemeClr val="tx1">
                    <a:lumMod val="75000"/>
                    <a:lumOff val="25000"/>
                  </a:schemeClr>
                </a:solidFill>
              </a:rPr>
              <a:t>perubahan</a:t>
            </a:r>
            <a:r>
              <a:rPr lang="en-US" dirty="0">
                <a:solidFill>
                  <a:schemeClr val="tx1">
                    <a:lumMod val="75000"/>
                    <a:lumOff val="25000"/>
                  </a:schemeClr>
                </a:solidFill>
              </a:rPr>
              <a:t> </a:t>
            </a:r>
            <a:r>
              <a:rPr lang="en-US" dirty="0" err="1">
                <a:solidFill>
                  <a:schemeClr val="tx1">
                    <a:lumMod val="75000"/>
                    <a:lumOff val="25000"/>
                  </a:schemeClr>
                </a:solidFill>
              </a:rPr>
              <a:t>kontrol</a:t>
            </a:r>
            <a:r>
              <a:rPr lang="en-US" dirty="0">
                <a:solidFill>
                  <a:schemeClr val="tx1">
                    <a:lumMod val="75000"/>
                    <a:lumOff val="25000"/>
                  </a:schemeClr>
                </a:solidFill>
              </a:rPr>
              <a:t> formal, </a:t>
            </a:r>
            <a:r>
              <a:rPr lang="en-US" dirty="0" err="1">
                <a:solidFill>
                  <a:schemeClr val="tx1">
                    <a:lumMod val="75000"/>
                    <a:lumOff val="25000"/>
                  </a:schemeClr>
                </a:solidFill>
              </a:rPr>
              <a:t>dan</a:t>
            </a:r>
            <a:endParaRPr lang="en-US" dirty="0">
              <a:solidFill>
                <a:schemeClr val="tx1">
                  <a:lumMod val="75000"/>
                  <a:lumOff val="25000"/>
                </a:schemeClr>
              </a:solidFill>
            </a:endParaRPr>
          </a:p>
          <a:p>
            <a:pPr lvl="2"/>
            <a:r>
              <a:rPr lang="en-US" dirty="0" err="1">
                <a:solidFill>
                  <a:schemeClr val="tx1">
                    <a:lumMod val="75000"/>
                    <a:lumOff val="25000"/>
                  </a:schemeClr>
                </a:solidFill>
              </a:rPr>
              <a:t>Memprioritaskan</a:t>
            </a:r>
            <a:r>
              <a:rPr lang="en-US" dirty="0">
                <a:solidFill>
                  <a:schemeClr val="tx1">
                    <a:lumMod val="75000"/>
                    <a:lumOff val="25000"/>
                  </a:schemeClr>
                </a:solidFill>
              </a:rPr>
              <a:t> </a:t>
            </a:r>
            <a:r>
              <a:rPr lang="en-US" dirty="0" err="1">
                <a:solidFill>
                  <a:schemeClr val="tx1">
                    <a:lumMod val="75000"/>
                    <a:lumOff val="25000"/>
                  </a:schemeClr>
                </a:solidFill>
              </a:rPr>
              <a:t>kerja</a:t>
            </a:r>
            <a:r>
              <a:rPr lang="en-US" dirty="0">
                <a:solidFill>
                  <a:schemeClr val="tx1">
                    <a:lumMod val="75000"/>
                    <a:lumOff val="25000"/>
                  </a:schemeClr>
                </a:solidFill>
              </a:rPr>
              <a:t> </a:t>
            </a:r>
            <a:r>
              <a:rPr lang="en-US" dirty="0" err="1">
                <a:solidFill>
                  <a:schemeClr val="tx1">
                    <a:lumMod val="75000"/>
                    <a:lumOff val="25000"/>
                  </a:schemeClr>
                </a:solidFill>
              </a:rPr>
              <a:t>pada</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memastikan</a:t>
            </a:r>
            <a:r>
              <a:rPr lang="en-US" dirty="0">
                <a:solidFill>
                  <a:schemeClr val="tx1">
                    <a:lumMod val="75000"/>
                    <a:lumOff val="25000"/>
                  </a:schemeClr>
                </a:solidFill>
              </a:rPr>
              <a:t> </a:t>
            </a:r>
            <a:r>
              <a:rPr lang="en-US" dirty="0" err="1">
                <a:solidFill>
                  <a:schemeClr val="tx1">
                    <a:lumMod val="75000"/>
                    <a:lumOff val="25000"/>
                  </a:schemeClr>
                </a:solidFill>
              </a:rPr>
              <a:t>sumber</a:t>
            </a:r>
            <a:r>
              <a:rPr lang="en-US" dirty="0">
                <a:solidFill>
                  <a:schemeClr val="tx1">
                    <a:lumMod val="75000"/>
                    <a:lumOff val="25000"/>
                  </a:schemeClr>
                </a:solidFill>
              </a:rPr>
              <a:t> </a:t>
            </a:r>
            <a:r>
              <a:rPr lang="en-US" dirty="0" err="1">
                <a:solidFill>
                  <a:schemeClr val="tx1">
                    <a:lumMod val="75000"/>
                    <a:lumOff val="25000"/>
                  </a:schemeClr>
                </a:solidFill>
              </a:rPr>
              <a:t>daya</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yang </a:t>
            </a:r>
            <a:r>
              <a:rPr lang="en-US" dirty="0" err="1">
                <a:solidFill>
                  <a:schemeClr val="tx1">
                    <a:lumMod val="75000"/>
                    <a:lumOff val="25000"/>
                  </a:schemeClr>
                </a:solidFill>
              </a:rPr>
              <a:t>dialokasikan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pekerjaan</a:t>
            </a:r>
            <a:r>
              <a:rPr lang="en-US" dirty="0">
                <a:solidFill>
                  <a:schemeClr val="tx1">
                    <a:lumMod val="75000"/>
                    <a:lumOff val="25000"/>
                  </a:schemeClr>
                </a:solidFill>
              </a:rPr>
              <a:t> yang </a:t>
            </a:r>
            <a:r>
              <a:rPr lang="en-US" dirty="0" err="1">
                <a:solidFill>
                  <a:schemeClr val="tx1">
                    <a:lumMod val="75000"/>
                    <a:lumOff val="25000"/>
                  </a:schemeClr>
                </a:solidFill>
              </a:rPr>
              <a:t>tepat</a:t>
            </a:r>
            <a:r>
              <a:rPr lang="en-US" dirty="0">
                <a:solidFill>
                  <a:schemeClr val="tx1">
                    <a:lumMod val="75000"/>
                    <a:lumOff val="25000"/>
                  </a:schemeClr>
                </a:solidFill>
              </a:rPr>
              <a:t> </a:t>
            </a:r>
            <a:r>
              <a:rPr lang="en-US" dirty="0" err="1">
                <a:solidFill>
                  <a:schemeClr val="tx1">
                    <a:lumMod val="75000"/>
                    <a:lumOff val="25000"/>
                  </a:schemeClr>
                </a:solidFill>
              </a:rPr>
              <a:t>pada</a:t>
            </a:r>
            <a:r>
              <a:rPr lang="en-US" dirty="0">
                <a:solidFill>
                  <a:schemeClr val="tx1">
                    <a:lumMod val="75000"/>
                    <a:lumOff val="25000"/>
                  </a:schemeClr>
                </a:solidFill>
              </a:rPr>
              <a:t> </a:t>
            </a:r>
            <a:r>
              <a:rPr lang="en-US" dirty="0" err="1">
                <a:solidFill>
                  <a:schemeClr val="tx1">
                    <a:lumMod val="75000"/>
                    <a:lumOff val="25000"/>
                  </a:schemeClr>
                </a:solidFill>
              </a:rPr>
              <a:t>waktu</a:t>
            </a:r>
            <a:r>
              <a:rPr lang="en-US" dirty="0">
                <a:solidFill>
                  <a:schemeClr val="tx1">
                    <a:lumMod val="75000"/>
                    <a:lumOff val="25000"/>
                  </a:schemeClr>
                </a:solidFill>
              </a:rPr>
              <a:t> yang </a:t>
            </a:r>
            <a:r>
              <a:rPr lang="en-US" dirty="0" err="1">
                <a:solidFill>
                  <a:schemeClr val="tx1">
                    <a:lumMod val="75000"/>
                    <a:lumOff val="25000"/>
                  </a:schemeClr>
                </a:solidFill>
              </a:rPr>
              <a:t>tepat</a:t>
            </a:r>
            <a:r>
              <a:rPr lang="en-US" dirty="0">
                <a:solidFill>
                  <a:schemeClr val="tx1">
                    <a:lumMod val="75000"/>
                    <a:lumOff val="25000"/>
                  </a:schemeClr>
                </a:solidFill>
              </a:rPr>
              <a:t>.</a:t>
            </a:r>
          </a:p>
          <a:p>
            <a:pPr lvl="1"/>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1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7569080" cy="988332"/>
          </a:xfrm>
        </p:spPr>
        <p:txBody>
          <a:bodyPr/>
          <a:lstStyle/>
          <a:p>
            <a:r>
              <a:rPr lang="en-US" sz="3200" b="1" dirty="0">
                <a:latin typeface="Calibri" panose="020F0502020204030204" pitchFamily="34" charset="0"/>
              </a:rPr>
              <a:t>Develop Project Management Plan : </a:t>
            </a:r>
            <a:r>
              <a:rPr lang="en-US" sz="3200" b="1" dirty="0">
                <a:solidFill>
                  <a:srgbClr val="FFC000"/>
                </a:solidFill>
                <a:latin typeface="Calibri" panose="020F0502020204030204" pitchFamily="34" charset="0"/>
              </a:rPr>
              <a:t>Tools and Techniques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4294967295"/>
          </p:nvPr>
        </p:nvSpPr>
        <p:spPr>
          <a:xfrm>
            <a:off x="322731" y="2003613"/>
            <a:ext cx="7602070" cy="4182035"/>
          </a:xfrm>
        </p:spPr>
        <p:txBody>
          <a:bodyPr>
            <a:noAutofit/>
          </a:bodyPr>
          <a:lstStyle/>
          <a:p>
            <a:pPr marL="0" indent="0">
              <a:buNone/>
            </a:pPr>
            <a:r>
              <a:rPr lang="en-US" sz="2800" dirty="0">
                <a:solidFill>
                  <a:schemeClr val="tx1">
                    <a:lumMod val="75000"/>
                    <a:lumOff val="25000"/>
                  </a:schemeClr>
                </a:solidFill>
              </a:rPr>
              <a:t>Data Gathering</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Ada </a:t>
            </a:r>
            <a:r>
              <a:rPr lang="en-US" sz="2400" dirty="0" err="1">
                <a:solidFill>
                  <a:schemeClr val="tx1">
                    <a:lumMod val="75000"/>
                    <a:lumOff val="25000"/>
                  </a:schemeClr>
                </a:solidFill>
              </a:rPr>
              <a:t>beberapa</a:t>
            </a:r>
            <a:r>
              <a:rPr lang="en-US" sz="2400" dirty="0">
                <a:solidFill>
                  <a:schemeClr val="tx1">
                    <a:lumMod val="75000"/>
                    <a:lumOff val="25000"/>
                  </a:schemeClr>
                </a:solidFill>
              </a:rPr>
              <a:t> </a:t>
            </a:r>
            <a:r>
              <a:rPr lang="en-US" sz="2400" dirty="0" err="1">
                <a:solidFill>
                  <a:schemeClr val="tx1">
                    <a:lumMod val="75000"/>
                    <a:lumOff val="25000"/>
                  </a:schemeClr>
                </a:solidFill>
              </a:rPr>
              <a:t>teknik</a:t>
            </a:r>
            <a:r>
              <a:rPr lang="en-US" sz="2400" dirty="0">
                <a:solidFill>
                  <a:schemeClr val="tx1">
                    <a:lumMod val="75000"/>
                    <a:lumOff val="25000"/>
                  </a:schemeClr>
                </a:solidFill>
              </a:rPr>
              <a:t> yang </a:t>
            </a:r>
            <a:r>
              <a:rPr lang="en-US" sz="2400" dirty="0" err="1">
                <a:solidFill>
                  <a:schemeClr val="tx1">
                    <a:lumMod val="75000"/>
                    <a:lumOff val="25000"/>
                  </a:schemeClr>
                </a:solidFill>
              </a:rPr>
              <a:t>digunakan</a:t>
            </a:r>
            <a:r>
              <a:rPr lang="en-US" sz="2400" dirty="0">
                <a:solidFill>
                  <a:schemeClr val="tx1">
                    <a:lumMod val="75000"/>
                    <a:lumOff val="25000"/>
                  </a:schemeClr>
                </a:solidFill>
              </a:rPr>
              <a:t>, </a:t>
            </a:r>
            <a:r>
              <a:rPr lang="en-US" sz="2400" dirty="0" err="1">
                <a:solidFill>
                  <a:schemeClr val="tx1">
                    <a:lumMod val="75000"/>
                    <a:lumOff val="25000"/>
                  </a:schemeClr>
                </a:solidFill>
              </a:rPr>
              <a:t>diantaranya</a:t>
            </a:r>
            <a:r>
              <a:rPr lang="en-US" sz="2400" dirty="0">
                <a:solidFill>
                  <a:schemeClr val="tx1">
                    <a:lumMod val="75000"/>
                    <a:lumOff val="25000"/>
                  </a:schemeClr>
                </a:solidFill>
              </a:rPr>
              <a:t> :</a:t>
            </a:r>
          </a:p>
          <a:p>
            <a:pPr lvl="2"/>
            <a:r>
              <a:rPr lang="en-US" sz="2000" dirty="0">
                <a:solidFill>
                  <a:schemeClr val="tx1">
                    <a:lumMod val="75000"/>
                    <a:lumOff val="25000"/>
                  </a:schemeClr>
                </a:solidFill>
              </a:rPr>
              <a:t>Brainstorming</a:t>
            </a:r>
          </a:p>
          <a:p>
            <a:pPr lvl="2"/>
            <a:r>
              <a:rPr lang="en-US" sz="2000" dirty="0">
                <a:solidFill>
                  <a:schemeClr val="tx1">
                    <a:lumMod val="75000"/>
                    <a:lumOff val="25000"/>
                  </a:schemeClr>
                </a:solidFill>
              </a:rPr>
              <a:t>Checklists</a:t>
            </a:r>
          </a:p>
          <a:p>
            <a:pPr lvl="2"/>
            <a:r>
              <a:rPr lang="en-US" sz="2000" dirty="0">
                <a:solidFill>
                  <a:schemeClr val="tx1">
                    <a:lumMod val="75000"/>
                    <a:lumOff val="25000"/>
                  </a:schemeClr>
                </a:solidFill>
              </a:rPr>
              <a:t>Focus Groups</a:t>
            </a:r>
          </a:p>
          <a:p>
            <a:pPr lvl="2"/>
            <a:r>
              <a:rPr lang="en-US" sz="2000" dirty="0">
                <a:solidFill>
                  <a:schemeClr val="tx1">
                    <a:lumMod val="75000"/>
                    <a:lumOff val="25000"/>
                  </a:schemeClr>
                </a:solidFill>
              </a:rPr>
              <a:t>Interviews</a:t>
            </a: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3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569080" cy="1828800"/>
          </a:xfrm>
        </p:spPr>
        <p:txBody>
          <a:bodyPr/>
          <a:lstStyle/>
          <a:p>
            <a:r>
              <a:rPr lang="en-US" sz="3200" b="1" dirty="0">
                <a:latin typeface="Calibri" panose="020F0502020204030204" pitchFamily="34" charset="0"/>
              </a:rPr>
              <a:t>Develop Project Management Plan : </a:t>
            </a:r>
            <a:r>
              <a:rPr lang="en-US" sz="3200" b="1" dirty="0">
                <a:solidFill>
                  <a:srgbClr val="FFC000"/>
                </a:solidFill>
                <a:latin typeface="Calibri" panose="020F0502020204030204" pitchFamily="34" charset="0"/>
              </a:rPr>
              <a:t>Tools and Techniques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4294967295"/>
          </p:nvPr>
        </p:nvSpPr>
        <p:spPr>
          <a:xfrm>
            <a:off x="322731" y="2362200"/>
            <a:ext cx="7602070" cy="3823448"/>
          </a:xfrm>
        </p:spPr>
        <p:txBody>
          <a:bodyPr>
            <a:noAutofit/>
          </a:bodyPr>
          <a:lstStyle/>
          <a:p>
            <a:pPr marL="0" indent="0">
              <a:buNone/>
            </a:pPr>
            <a:r>
              <a:rPr lang="en-US" sz="2800" dirty="0">
                <a:solidFill>
                  <a:schemeClr val="tx1">
                    <a:lumMod val="75000"/>
                    <a:lumOff val="25000"/>
                  </a:schemeClr>
                </a:solidFill>
              </a:rPr>
              <a:t>Interpersonal &amp; Team Skills</a:t>
            </a:r>
            <a:r>
              <a:rPr lang="en-US" sz="2400" dirty="0">
                <a:solidFill>
                  <a:schemeClr val="tx1">
                    <a:lumMod val="75000"/>
                    <a:lumOff val="25000"/>
                  </a:schemeClr>
                </a:solidFill>
              </a:rPr>
              <a:t> </a:t>
            </a:r>
            <a:endParaRPr lang="en-US" sz="2000" dirty="0">
              <a:solidFill>
                <a:schemeClr val="tx1">
                  <a:lumMod val="75000"/>
                  <a:lumOff val="25000"/>
                </a:schemeClr>
              </a:solidFill>
            </a:endParaRPr>
          </a:p>
          <a:p>
            <a:pPr marL="692150" lvl="2" indent="-457200"/>
            <a:r>
              <a:rPr lang="en-US" sz="2000" dirty="0">
                <a:solidFill>
                  <a:schemeClr val="tx1">
                    <a:lumMod val="75000"/>
                    <a:lumOff val="25000"/>
                  </a:schemeClr>
                </a:solidFill>
              </a:rPr>
              <a:t>Conflict management</a:t>
            </a:r>
          </a:p>
          <a:p>
            <a:pPr marL="692150" lvl="2" indent="-457200"/>
            <a:r>
              <a:rPr lang="en-US" sz="2000" dirty="0">
                <a:solidFill>
                  <a:schemeClr val="tx1">
                    <a:lumMod val="75000"/>
                    <a:lumOff val="25000"/>
                  </a:schemeClr>
                </a:solidFill>
              </a:rPr>
              <a:t>Facilitation</a:t>
            </a:r>
          </a:p>
          <a:p>
            <a:pPr marL="692150" lvl="2" indent="-457200"/>
            <a:r>
              <a:rPr lang="en-US" sz="2000" dirty="0">
                <a:solidFill>
                  <a:schemeClr val="tx1">
                    <a:lumMod val="75000"/>
                    <a:lumOff val="25000"/>
                  </a:schemeClr>
                </a:solidFill>
              </a:rPr>
              <a:t>Meeting management</a:t>
            </a:r>
            <a:endParaRPr lang="en-US" sz="2800" dirty="0">
              <a:solidFill>
                <a:srgbClr val="2F2B20">
                  <a:lumMod val="75000"/>
                  <a:lumOff val="25000"/>
                </a:srgbClr>
              </a:solidFill>
            </a:endParaRPr>
          </a:p>
          <a:p>
            <a:pPr marL="0" lvl="0" indent="0">
              <a:buClr>
                <a:srgbClr val="A9A57C"/>
              </a:buClr>
              <a:buNone/>
            </a:pPr>
            <a:r>
              <a:rPr lang="en-US" sz="2800" dirty="0">
                <a:solidFill>
                  <a:srgbClr val="2F2B20">
                    <a:lumMod val="75000"/>
                    <a:lumOff val="25000"/>
                  </a:srgbClr>
                </a:solidFill>
              </a:rPr>
              <a:t> </a:t>
            </a:r>
            <a:endParaRPr lang="en-US" sz="2000" dirty="0">
              <a:solidFill>
                <a:srgbClr val="2F2B20">
                  <a:lumMod val="75000"/>
                  <a:lumOff val="25000"/>
                </a:srgbClr>
              </a:solidFill>
            </a:endParaRPr>
          </a:p>
          <a:p>
            <a:pPr marL="234950" lvl="2" indent="0">
              <a:buNone/>
            </a:pPr>
            <a:endParaRPr lang="en-US" sz="2000"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6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569080" cy="1524000"/>
          </a:xfrm>
        </p:spPr>
        <p:txBody>
          <a:bodyPr/>
          <a:lstStyle/>
          <a:p>
            <a:r>
              <a:rPr lang="en-US" sz="3200" b="1" dirty="0">
                <a:latin typeface="Calibri" panose="020F0502020204030204" pitchFamily="34" charset="0"/>
              </a:rPr>
              <a:t>Develop Project Management Plan : </a:t>
            </a:r>
            <a:r>
              <a:rPr lang="en-US" sz="3200" b="1" dirty="0">
                <a:solidFill>
                  <a:srgbClr val="FFC000"/>
                </a:solidFill>
                <a:latin typeface="Calibri" panose="020F0502020204030204" pitchFamily="34" charset="0"/>
              </a:rPr>
              <a:t>Tools and Techniques (</a:t>
            </a:r>
            <a:r>
              <a:rPr lang="en-US" sz="3200" b="1" dirty="0" err="1">
                <a:solidFill>
                  <a:srgbClr val="FFC000"/>
                </a:solidFill>
                <a:latin typeface="Calibri" panose="020F0502020204030204" pitchFamily="34" charset="0"/>
              </a:rPr>
              <a:t>cont</a:t>
            </a:r>
            <a:r>
              <a:rPr lang="en-US" sz="3200" b="1" dirty="0">
                <a:solidFill>
                  <a:srgbClr val="FFC000"/>
                </a:solidFill>
                <a:latin typeface="Calibri" panose="020F0502020204030204" pitchFamily="34" charset="0"/>
              </a:rPr>
              <a:t>)</a:t>
            </a:r>
          </a:p>
        </p:txBody>
      </p:sp>
      <p:sp>
        <p:nvSpPr>
          <p:cNvPr id="3" name="Content Placeholder 2"/>
          <p:cNvSpPr>
            <a:spLocks noGrp="1"/>
          </p:cNvSpPr>
          <p:nvPr>
            <p:ph idx="4294967295"/>
          </p:nvPr>
        </p:nvSpPr>
        <p:spPr>
          <a:xfrm>
            <a:off x="322731" y="1295401"/>
            <a:ext cx="7602070" cy="4890248"/>
          </a:xfrm>
        </p:spPr>
        <p:txBody>
          <a:bodyPr>
            <a:noAutofit/>
          </a:bodyPr>
          <a:lstStyle/>
          <a:p>
            <a:pPr marL="0" indent="0">
              <a:buNone/>
            </a:pPr>
            <a:r>
              <a:rPr lang="en-US" sz="2800" dirty="0">
                <a:solidFill>
                  <a:schemeClr val="tx1">
                    <a:lumMod val="75000"/>
                    <a:lumOff val="25000"/>
                  </a:schemeClr>
                </a:solidFill>
              </a:rPr>
              <a:t> </a:t>
            </a:r>
            <a:endParaRPr lang="en-US" sz="2800" dirty="0">
              <a:solidFill>
                <a:srgbClr val="2F2B20">
                  <a:lumMod val="75000"/>
                  <a:lumOff val="25000"/>
                </a:srgbClr>
              </a:solidFill>
            </a:endParaRPr>
          </a:p>
          <a:p>
            <a:pPr marL="0" lvl="0" indent="0">
              <a:buClr>
                <a:srgbClr val="A9A57C"/>
              </a:buClr>
              <a:buNone/>
            </a:pPr>
            <a:r>
              <a:rPr lang="en-US" sz="2800" dirty="0">
                <a:solidFill>
                  <a:srgbClr val="2F2B20">
                    <a:lumMod val="75000"/>
                    <a:lumOff val="25000"/>
                  </a:srgbClr>
                </a:solidFill>
              </a:rPr>
              <a:t>Meetings</a:t>
            </a:r>
            <a:r>
              <a:rPr lang="en-US" sz="2400" dirty="0">
                <a:solidFill>
                  <a:srgbClr val="2F2B20">
                    <a:lumMod val="75000"/>
                    <a:lumOff val="25000"/>
                  </a:srgbClr>
                </a:solidFill>
              </a:rPr>
              <a:t> </a:t>
            </a:r>
            <a:endParaRPr lang="en-US" sz="2000" dirty="0">
              <a:solidFill>
                <a:srgbClr val="2F2B20">
                  <a:lumMod val="75000"/>
                  <a:lumOff val="25000"/>
                </a:srgbClr>
              </a:solidFill>
            </a:endParaRPr>
          </a:p>
          <a:p>
            <a:pPr marL="0" lvl="0" indent="0">
              <a:buClr>
                <a:srgbClr val="A9A57C"/>
              </a:buClr>
              <a:buNone/>
            </a:pPr>
            <a:r>
              <a:rPr lang="en-US" dirty="0" err="1"/>
              <a:t>Untuk</a:t>
            </a:r>
            <a:r>
              <a:rPr lang="en-US" dirty="0"/>
              <a:t> proses </a:t>
            </a:r>
            <a:r>
              <a:rPr lang="en-US" dirty="0" err="1"/>
              <a:t>ini</a:t>
            </a:r>
            <a:r>
              <a:rPr lang="en-US" dirty="0"/>
              <a:t>, meeting </a:t>
            </a:r>
            <a:r>
              <a:rPr lang="en-US" dirty="0" err="1"/>
              <a:t>digunakan</a:t>
            </a:r>
            <a:r>
              <a:rPr lang="en-US" dirty="0"/>
              <a:t> </a:t>
            </a:r>
            <a:r>
              <a:rPr lang="en-US" dirty="0" err="1"/>
              <a:t>untuk</a:t>
            </a:r>
            <a:r>
              <a:rPr lang="en-US" dirty="0"/>
              <a:t> </a:t>
            </a:r>
            <a:r>
              <a:rPr lang="en-US" dirty="0" err="1"/>
              <a:t>membahas</a:t>
            </a:r>
            <a:r>
              <a:rPr lang="en-US" dirty="0"/>
              <a:t> </a:t>
            </a:r>
            <a:r>
              <a:rPr lang="en-US" dirty="0" err="1"/>
              <a:t>pendekatan</a:t>
            </a:r>
            <a:r>
              <a:rPr lang="en-US" dirty="0"/>
              <a:t> </a:t>
            </a:r>
            <a:r>
              <a:rPr lang="en-US" dirty="0" err="1"/>
              <a:t>proyek</a:t>
            </a:r>
            <a:r>
              <a:rPr lang="en-US" dirty="0"/>
              <a:t>, </a:t>
            </a:r>
            <a:r>
              <a:rPr lang="en-US" dirty="0" err="1"/>
              <a:t>menentukan</a:t>
            </a:r>
            <a:r>
              <a:rPr lang="en-US" dirty="0"/>
              <a:t> </a:t>
            </a:r>
            <a:r>
              <a:rPr lang="en-US" dirty="0" err="1"/>
              <a:t>bagaimana</a:t>
            </a:r>
            <a:r>
              <a:rPr lang="en-US" dirty="0"/>
              <a:t> </a:t>
            </a:r>
            <a:r>
              <a:rPr lang="en-US" dirty="0" err="1"/>
              <a:t>pekerjaan</a:t>
            </a:r>
            <a:r>
              <a:rPr lang="en-US" dirty="0"/>
              <a:t> </a:t>
            </a:r>
            <a:r>
              <a:rPr lang="en-US" dirty="0" err="1"/>
              <a:t>akan</a:t>
            </a:r>
            <a:r>
              <a:rPr lang="en-US" dirty="0"/>
              <a:t> </a:t>
            </a:r>
            <a:r>
              <a:rPr lang="en-US" dirty="0" err="1"/>
              <a:t>dilaksanakan</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proyek</a:t>
            </a:r>
            <a:r>
              <a:rPr lang="en-US" dirty="0"/>
              <a:t> dan </a:t>
            </a:r>
            <a:r>
              <a:rPr lang="en-US" dirty="0" err="1"/>
              <a:t>menetapkan</a:t>
            </a:r>
            <a:r>
              <a:rPr lang="en-US" dirty="0"/>
              <a:t> </a:t>
            </a:r>
            <a:r>
              <a:rPr lang="en-US" dirty="0" err="1"/>
              <a:t>cara</a:t>
            </a:r>
            <a:r>
              <a:rPr lang="en-US" dirty="0"/>
              <a:t> </a:t>
            </a:r>
            <a:r>
              <a:rPr lang="en-US" dirty="0" err="1"/>
              <a:t>proyek</a:t>
            </a:r>
            <a:r>
              <a:rPr lang="en-US" dirty="0"/>
              <a:t> </a:t>
            </a:r>
            <a:r>
              <a:rPr lang="en-US" dirty="0" err="1"/>
              <a:t>akan</a:t>
            </a:r>
            <a:r>
              <a:rPr lang="en-US" dirty="0"/>
              <a:t> </a:t>
            </a:r>
            <a:r>
              <a:rPr lang="en-US" dirty="0" err="1"/>
              <a:t>dipantau</a:t>
            </a:r>
            <a:r>
              <a:rPr lang="en-US" dirty="0"/>
              <a:t> dan </a:t>
            </a:r>
            <a:r>
              <a:rPr lang="en-US" dirty="0" err="1"/>
              <a:t>dikendalikan</a:t>
            </a:r>
            <a:r>
              <a:rPr lang="en-US" dirty="0"/>
              <a:t>.</a:t>
            </a:r>
            <a:r>
              <a:rPr lang="en-US" sz="2000" dirty="0"/>
              <a:t> </a:t>
            </a:r>
          </a:p>
          <a:p>
            <a:pPr marL="0" lvl="0" indent="0">
              <a:buClr>
                <a:srgbClr val="A9A57C"/>
              </a:buClr>
              <a:buNone/>
            </a:pPr>
            <a:endParaRPr lang="en-US" sz="2000" dirty="0">
              <a:solidFill>
                <a:srgbClr val="2F2B20">
                  <a:lumMod val="75000"/>
                  <a:lumOff val="25000"/>
                </a:srgbClr>
              </a:solidFill>
            </a:endParaRPr>
          </a:p>
          <a:p>
            <a:pPr marL="0" lvl="0" indent="0">
              <a:buClr>
                <a:srgbClr val="A9A57C"/>
              </a:buClr>
              <a:buNone/>
            </a:pPr>
            <a:r>
              <a:rPr lang="en-US" sz="2000" dirty="0">
                <a:solidFill>
                  <a:srgbClr val="2F2B20">
                    <a:lumMod val="75000"/>
                    <a:lumOff val="25000"/>
                  </a:srgbClr>
                </a:solidFill>
              </a:rPr>
              <a:t>The project kick-off meeting </a:t>
            </a:r>
            <a:r>
              <a:rPr lang="en-US" sz="2000" dirty="0" err="1">
                <a:solidFill>
                  <a:srgbClr val="2F2B20">
                    <a:lumMod val="75000"/>
                    <a:lumOff val="25000"/>
                  </a:srgbClr>
                </a:solidFill>
              </a:rPr>
              <a:t>biasanya</a:t>
            </a:r>
            <a:r>
              <a:rPr lang="en-US" sz="2000" dirty="0">
                <a:solidFill>
                  <a:srgbClr val="2F2B20">
                    <a:lumMod val="75000"/>
                    <a:lumOff val="25000"/>
                  </a:srgbClr>
                </a:solidFill>
              </a:rPr>
              <a:t> </a:t>
            </a:r>
            <a:r>
              <a:rPr lang="en-US" sz="2000" dirty="0" err="1">
                <a:solidFill>
                  <a:srgbClr val="2F2B20">
                    <a:lumMod val="75000"/>
                    <a:lumOff val="25000"/>
                  </a:srgbClr>
                </a:solidFill>
              </a:rPr>
              <a:t>dikaitkan</a:t>
            </a:r>
            <a:r>
              <a:rPr lang="en-US" sz="2000" dirty="0">
                <a:solidFill>
                  <a:srgbClr val="2F2B20">
                    <a:lumMod val="75000"/>
                    <a:lumOff val="25000"/>
                  </a:srgbClr>
                </a:solidFill>
              </a:rPr>
              <a:t> </a:t>
            </a:r>
            <a:r>
              <a:rPr lang="en-US" sz="2000" dirty="0" err="1">
                <a:solidFill>
                  <a:srgbClr val="2F2B20">
                    <a:lumMod val="75000"/>
                    <a:lumOff val="25000"/>
                  </a:srgbClr>
                </a:solidFill>
              </a:rPr>
              <a:t>dengan</a:t>
            </a:r>
            <a:r>
              <a:rPr lang="en-US" sz="2000" dirty="0">
                <a:solidFill>
                  <a:srgbClr val="2F2B20">
                    <a:lumMod val="75000"/>
                    <a:lumOff val="25000"/>
                  </a:srgbClr>
                </a:solidFill>
              </a:rPr>
              <a:t> </a:t>
            </a:r>
            <a:r>
              <a:rPr lang="en-US" sz="2000" dirty="0" err="1">
                <a:solidFill>
                  <a:srgbClr val="2F2B20">
                    <a:lumMod val="75000"/>
                    <a:lumOff val="25000"/>
                  </a:srgbClr>
                </a:solidFill>
              </a:rPr>
              <a:t>akhir</a:t>
            </a:r>
            <a:r>
              <a:rPr lang="en-US" sz="2000" dirty="0">
                <a:solidFill>
                  <a:srgbClr val="2F2B20">
                    <a:lumMod val="75000"/>
                    <a:lumOff val="25000"/>
                  </a:srgbClr>
                </a:solidFill>
              </a:rPr>
              <a:t> planning dan start </a:t>
            </a:r>
            <a:r>
              <a:rPr lang="en-US" sz="2000" dirty="0" err="1">
                <a:solidFill>
                  <a:srgbClr val="2F2B20">
                    <a:lumMod val="75000"/>
                    <a:lumOff val="25000"/>
                  </a:srgbClr>
                </a:solidFill>
              </a:rPr>
              <a:t>dari</a:t>
            </a:r>
            <a:r>
              <a:rPr lang="en-US" sz="2000" dirty="0">
                <a:solidFill>
                  <a:srgbClr val="2F2B20">
                    <a:lumMod val="75000"/>
                    <a:lumOff val="25000"/>
                  </a:srgbClr>
                </a:solidFill>
              </a:rPr>
              <a:t> executing. </a:t>
            </a:r>
            <a:r>
              <a:rPr lang="en-US" sz="2000" dirty="0" err="1">
                <a:solidFill>
                  <a:srgbClr val="2F2B20">
                    <a:lumMod val="75000"/>
                    <a:lumOff val="25000"/>
                  </a:srgbClr>
                </a:solidFill>
              </a:rPr>
              <a:t>Tujuannya</a:t>
            </a:r>
            <a:r>
              <a:rPr lang="en-US" sz="2000" dirty="0">
                <a:solidFill>
                  <a:srgbClr val="2F2B20">
                    <a:lumMod val="75000"/>
                    <a:lumOff val="25000"/>
                  </a:srgbClr>
                </a:solidFill>
              </a:rPr>
              <a:t> </a:t>
            </a:r>
            <a:r>
              <a:rPr lang="en-US" sz="2000" dirty="0" err="1">
                <a:solidFill>
                  <a:srgbClr val="2F2B20">
                    <a:lumMod val="75000"/>
                    <a:lumOff val="25000"/>
                  </a:srgbClr>
                </a:solidFill>
              </a:rPr>
              <a:t>adalah</a:t>
            </a:r>
            <a:r>
              <a:rPr lang="en-US" sz="2000" dirty="0">
                <a:solidFill>
                  <a:srgbClr val="2F2B20">
                    <a:lumMod val="75000"/>
                    <a:lumOff val="25000"/>
                  </a:srgbClr>
                </a:solidFill>
              </a:rPr>
              <a:t> </a:t>
            </a:r>
            <a:r>
              <a:rPr lang="en-US" sz="2000" dirty="0" err="1">
                <a:solidFill>
                  <a:srgbClr val="2F2B20">
                    <a:lumMod val="75000"/>
                    <a:lumOff val="25000"/>
                  </a:srgbClr>
                </a:solidFill>
              </a:rPr>
              <a:t>untuk</a:t>
            </a:r>
            <a:r>
              <a:rPr lang="en-US" sz="2000" dirty="0">
                <a:solidFill>
                  <a:srgbClr val="2F2B20">
                    <a:lumMod val="75000"/>
                    <a:lumOff val="25000"/>
                  </a:srgbClr>
                </a:solidFill>
              </a:rPr>
              <a:t> </a:t>
            </a:r>
            <a:r>
              <a:rPr lang="en-US" sz="2000" dirty="0" err="1">
                <a:solidFill>
                  <a:srgbClr val="2F2B20">
                    <a:lumMod val="75000"/>
                    <a:lumOff val="25000"/>
                  </a:srgbClr>
                </a:solidFill>
              </a:rPr>
              <a:t>mengkomunikasikan</a:t>
            </a:r>
            <a:r>
              <a:rPr lang="en-US" sz="2000" dirty="0">
                <a:solidFill>
                  <a:srgbClr val="2F2B20">
                    <a:lumMod val="75000"/>
                    <a:lumOff val="25000"/>
                  </a:srgbClr>
                </a:solidFill>
              </a:rPr>
              <a:t> </a:t>
            </a:r>
            <a:r>
              <a:rPr lang="en-US" sz="2000" dirty="0" err="1">
                <a:solidFill>
                  <a:srgbClr val="2F2B20">
                    <a:lumMod val="75000"/>
                    <a:lumOff val="25000"/>
                  </a:srgbClr>
                </a:solidFill>
              </a:rPr>
              <a:t>tujuan</a:t>
            </a:r>
            <a:r>
              <a:rPr lang="en-US" sz="2000" dirty="0">
                <a:solidFill>
                  <a:srgbClr val="2F2B20">
                    <a:lumMod val="75000"/>
                    <a:lumOff val="25000"/>
                  </a:srgbClr>
                </a:solidFill>
              </a:rPr>
              <a:t> </a:t>
            </a:r>
            <a:r>
              <a:rPr lang="en-US" sz="2000" dirty="0" err="1">
                <a:solidFill>
                  <a:srgbClr val="2F2B20">
                    <a:lumMod val="75000"/>
                    <a:lumOff val="25000"/>
                  </a:srgbClr>
                </a:solidFill>
              </a:rPr>
              <a:t>proyek</a:t>
            </a:r>
            <a:r>
              <a:rPr lang="en-US" sz="2000" dirty="0">
                <a:solidFill>
                  <a:srgbClr val="2F2B20">
                    <a:lumMod val="75000"/>
                    <a:lumOff val="25000"/>
                  </a:srgbClr>
                </a:solidFill>
              </a:rPr>
              <a:t>, </a:t>
            </a:r>
            <a:r>
              <a:rPr lang="en-US" sz="2000" dirty="0" err="1">
                <a:solidFill>
                  <a:srgbClr val="2F2B20">
                    <a:lumMod val="75000"/>
                    <a:lumOff val="25000"/>
                  </a:srgbClr>
                </a:solidFill>
              </a:rPr>
              <a:t>mendapatkan</a:t>
            </a:r>
            <a:r>
              <a:rPr lang="en-US" sz="2000" dirty="0">
                <a:solidFill>
                  <a:srgbClr val="2F2B20">
                    <a:lumMod val="75000"/>
                    <a:lumOff val="25000"/>
                  </a:srgbClr>
                </a:solidFill>
              </a:rPr>
              <a:t> </a:t>
            </a:r>
            <a:r>
              <a:rPr lang="en-US" sz="2000" dirty="0" err="1">
                <a:solidFill>
                  <a:srgbClr val="2F2B20">
                    <a:lumMod val="75000"/>
                    <a:lumOff val="25000"/>
                  </a:srgbClr>
                </a:solidFill>
              </a:rPr>
              <a:t>komitmen</a:t>
            </a:r>
            <a:r>
              <a:rPr lang="en-US" sz="2000" dirty="0">
                <a:solidFill>
                  <a:srgbClr val="2F2B20">
                    <a:lumMod val="75000"/>
                    <a:lumOff val="25000"/>
                  </a:srgbClr>
                </a:solidFill>
              </a:rPr>
              <a:t> </a:t>
            </a:r>
            <a:r>
              <a:rPr lang="en-US" sz="2000" dirty="0" err="1">
                <a:solidFill>
                  <a:srgbClr val="2F2B20">
                    <a:lumMod val="75000"/>
                    <a:lumOff val="25000"/>
                  </a:srgbClr>
                </a:solidFill>
              </a:rPr>
              <a:t>tim</a:t>
            </a:r>
            <a:r>
              <a:rPr lang="en-US" sz="2000" dirty="0">
                <a:solidFill>
                  <a:srgbClr val="2F2B20">
                    <a:lumMod val="75000"/>
                    <a:lumOff val="25000"/>
                  </a:srgbClr>
                </a:solidFill>
              </a:rPr>
              <a:t> </a:t>
            </a:r>
            <a:r>
              <a:rPr lang="en-US" sz="2000" dirty="0" err="1">
                <a:solidFill>
                  <a:srgbClr val="2F2B20">
                    <a:lumMod val="75000"/>
                    <a:lumOff val="25000"/>
                  </a:srgbClr>
                </a:solidFill>
              </a:rPr>
              <a:t>untuk</a:t>
            </a:r>
            <a:r>
              <a:rPr lang="en-US" sz="2000" dirty="0">
                <a:solidFill>
                  <a:srgbClr val="2F2B20">
                    <a:lumMod val="75000"/>
                    <a:lumOff val="25000"/>
                  </a:srgbClr>
                </a:solidFill>
              </a:rPr>
              <a:t> </a:t>
            </a:r>
            <a:r>
              <a:rPr lang="en-US" sz="2000" dirty="0" err="1">
                <a:solidFill>
                  <a:srgbClr val="2F2B20">
                    <a:lumMod val="75000"/>
                    <a:lumOff val="25000"/>
                  </a:srgbClr>
                </a:solidFill>
              </a:rPr>
              <a:t>proyek</a:t>
            </a:r>
            <a:r>
              <a:rPr lang="en-US" sz="2000" dirty="0">
                <a:solidFill>
                  <a:srgbClr val="2F2B20">
                    <a:lumMod val="75000"/>
                    <a:lumOff val="25000"/>
                  </a:srgbClr>
                </a:solidFill>
              </a:rPr>
              <a:t>, dan </a:t>
            </a:r>
            <a:r>
              <a:rPr lang="en-US" sz="2000" dirty="0" err="1">
                <a:solidFill>
                  <a:srgbClr val="2F2B20">
                    <a:lumMod val="75000"/>
                    <a:lumOff val="25000"/>
                  </a:srgbClr>
                </a:solidFill>
              </a:rPr>
              <a:t>menjelaskan</a:t>
            </a:r>
            <a:r>
              <a:rPr lang="en-US" sz="2000" dirty="0">
                <a:solidFill>
                  <a:srgbClr val="2F2B20">
                    <a:lumMod val="75000"/>
                    <a:lumOff val="25000"/>
                  </a:srgbClr>
                </a:solidFill>
              </a:rPr>
              <a:t> </a:t>
            </a:r>
            <a:r>
              <a:rPr lang="en-US" sz="2000" dirty="0" err="1">
                <a:solidFill>
                  <a:srgbClr val="2F2B20">
                    <a:lumMod val="75000"/>
                    <a:lumOff val="25000"/>
                  </a:srgbClr>
                </a:solidFill>
              </a:rPr>
              <a:t>peran</a:t>
            </a:r>
            <a:r>
              <a:rPr lang="en-US" sz="2000" dirty="0">
                <a:solidFill>
                  <a:srgbClr val="2F2B20">
                    <a:lumMod val="75000"/>
                    <a:lumOff val="25000"/>
                  </a:srgbClr>
                </a:solidFill>
              </a:rPr>
              <a:t> dan </a:t>
            </a:r>
            <a:r>
              <a:rPr lang="en-US" sz="2000" dirty="0" err="1">
                <a:solidFill>
                  <a:srgbClr val="2F2B20">
                    <a:lumMod val="75000"/>
                    <a:lumOff val="25000"/>
                  </a:srgbClr>
                </a:solidFill>
              </a:rPr>
              <a:t>tanggung</a:t>
            </a:r>
            <a:r>
              <a:rPr lang="en-US" sz="2000" dirty="0">
                <a:solidFill>
                  <a:srgbClr val="2F2B20">
                    <a:lumMod val="75000"/>
                    <a:lumOff val="25000"/>
                  </a:srgbClr>
                </a:solidFill>
              </a:rPr>
              <a:t> </a:t>
            </a:r>
            <a:r>
              <a:rPr lang="en-US" sz="2000" dirty="0" err="1">
                <a:solidFill>
                  <a:srgbClr val="2F2B20">
                    <a:lumMod val="75000"/>
                    <a:lumOff val="25000"/>
                  </a:srgbClr>
                </a:solidFill>
              </a:rPr>
              <a:t>jawab</a:t>
            </a:r>
            <a:r>
              <a:rPr lang="en-US" sz="2000" dirty="0">
                <a:solidFill>
                  <a:srgbClr val="2F2B20">
                    <a:lumMod val="75000"/>
                    <a:lumOff val="25000"/>
                  </a:srgbClr>
                </a:solidFill>
              </a:rPr>
              <a:t> </a:t>
            </a:r>
            <a:r>
              <a:rPr lang="en-US" sz="2000" dirty="0" err="1">
                <a:solidFill>
                  <a:srgbClr val="2F2B20">
                    <a:lumMod val="75000"/>
                    <a:lumOff val="25000"/>
                  </a:srgbClr>
                </a:solidFill>
              </a:rPr>
              <a:t>masing-masing</a:t>
            </a:r>
            <a:r>
              <a:rPr lang="en-US" sz="2000" dirty="0">
                <a:solidFill>
                  <a:srgbClr val="2F2B20">
                    <a:lumMod val="75000"/>
                    <a:lumOff val="25000"/>
                  </a:srgbClr>
                </a:solidFill>
              </a:rPr>
              <a:t> </a:t>
            </a:r>
            <a:r>
              <a:rPr lang="en-US" sz="2000" dirty="0" err="1">
                <a:solidFill>
                  <a:srgbClr val="2F2B20">
                    <a:lumMod val="75000"/>
                    <a:lumOff val="25000"/>
                  </a:srgbClr>
                </a:solidFill>
              </a:rPr>
              <a:t>pemangku</a:t>
            </a:r>
            <a:r>
              <a:rPr lang="en-US" sz="2000" dirty="0">
                <a:solidFill>
                  <a:srgbClr val="2F2B20">
                    <a:lumMod val="75000"/>
                    <a:lumOff val="25000"/>
                  </a:srgbClr>
                </a:solidFill>
              </a:rPr>
              <a:t> </a:t>
            </a:r>
            <a:r>
              <a:rPr lang="en-US" sz="2000" dirty="0" err="1">
                <a:solidFill>
                  <a:srgbClr val="2F2B20">
                    <a:lumMod val="75000"/>
                    <a:lumOff val="25000"/>
                  </a:srgbClr>
                </a:solidFill>
              </a:rPr>
              <a:t>kepentingan</a:t>
            </a:r>
            <a:r>
              <a:rPr lang="en-US" sz="2000" dirty="0">
                <a:solidFill>
                  <a:srgbClr val="2F2B20">
                    <a:lumMod val="75000"/>
                    <a:lumOff val="25000"/>
                  </a:srgbClr>
                </a:solidFill>
              </a:rPr>
              <a:t>. Kick-off </a:t>
            </a:r>
            <a:r>
              <a:rPr lang="en-US" sz="2000" dirty="0" err="1">
                <a:solidFill>
                  <a:srgbClr val="2F2B20">
                    <a:lumMod val="75000"/>
                    <a:lumOff val="25000"/>
                  </a:srgbClr>
                </a:solidFill>
              </a:rPr>
              <a:t>dapat</a:t>
            </a:r>
            <a:r>
              <a:rPr lang="en-US" sz="2000" dirty="0">
                <a:solidFill>
                  <a:srgbClr val="2F2B20">
                    <a:lumMod val="75000"/>
                    <a:lumOff val="25000"/>
                  </a:srgbClr>
                </a:solidFill>
              </a:rPr>
              <a:t> </a:t>
            </a:r>
            <a:r>
              <a:rPr lang="en-US" sz="2000" dirty="0" err="1">
                <a:solidFill>
                  <a:srgbClr val="2F2B20">
                    <a:lumMod val="75000"/>
                    <a:lumOff val="25000"/>
                  </a:srgbClr>
                </a:solidFill>
              </a:rPr>
              <a:t>terjadi</a:t>
            </a:r>
            <a:r>
              <a:rPr lang="en-US" sz="2000" dirty="0">
                <a:solidFill>
                  <a:srgbClr val="2F2B20">
                    <a:lumMod val="75000"/>
                    <a:lumOff val="25000"/>
                  </a:srgbClr>
                </a:solidFill>
              </a:rPr>
              <a:t> pada </a:t>
            </a:r>
            <a:r>
              <a:rPr lang="en-US" sz="2000" dirty="0" err="1">
                <a:solidFill>
                  <a:srgbClr val="2F2B20">
                    <a:lumMod val="75000"/>
                    <a:lumOff val="25000"/>
                  </a:srgbClr>
                </a:solidFill>
              </a:rPr>
              <a:t>titik</a:t>
            </a:r>
            <a:r>
              <a:rPr lang="en-US" sz="2000" dirty="0">
                <a:solidFill>
                  <a:srgbClr val="2F2B20">
                    <a:lumMod val="75000"/>
                    <a:lumOff val="25000"/>
                  </a:srgbClr>
                </a:solidFill>
              </a:rPr>
              <a:t> </a:t>
            </a:r>
            <a:r>
              <a:rPr lang="en-US" sz="2000" dirty="0" err="1">
                <a:solidFill>
                  <a:srgbClr val="2F2B20">
                    <a:lumMod val="75000"/>
                    <a:lumOff val="25000"/>
                  </a:srgbClr>
                </a:solidFill>
              </a:rPr>
              <a:t>waktu</a:t>
            </a:r>
            <a:r>
              <a:rPr lang="en-US" sz="2000" dirty="0">
                <a:solidFill>
                  <a:srgbClr val="2F2B20">
                    <a:lumMod val="75000"/>
                    <a:lumOff val="25000"/>
                  </a:srgbClr>
                </a:solidFill>
              </a:rPr>
              <a:t> yang </a:t>
            </a:r>
            <a:r>
              <a:rPr lang="en-US" sz="2000" dirty="0" err="1">
                <a:solidFill>
                  <a:srgbClr val="2F2B20">
                    <a:lumMod val="75000"/>
                    <a:lumOff val="25000"/>
                  </a:srgbClr>
                </a:solidFill>
              </a:rPr>
              <a:t>berbeda</a:t>
            </a:r>
            <a:r>
              <a:rPr lang="en-US" sz="2000" dirty="0">
                <a:solidFill>
                  <a:srgbClr val="2F2B20">
                    <a:lumMod val="75000"/>
                    <a:lumOff val="25000"/>
                  </a:srgbClr>
                </a:solidFill>
              </a:rPr>
              <a:t> </a:t>
            </a:r>
            <a:r>
              <a:rPr lang="en-US" sz="2000" dirty="0" err="1">
                <a:solidFill>
                  <a:srgbClr val="2F2B20">
                    <a:lumMod val="75000"/>
                    <a:lumOff val="25000"/>
                  </a:srgbClr>
                </a:solidFill>
              </a:rPr>
              <a:t>tergantung</a:t>
            </a:r>
            <a:r>
              <a:rPr lang="en-US" sz="2000" dirty="0">
                <a:solidFill>
                  <a:srgbClr val="2F2B20">
                    <a:lumMod val="75000"/>
                    <a:lumOff val="25000"/>
                  </a:srgbClr>
                </a:solidFill>
              </a:rPr>
              <a:t> pada </a:t>
            </a:r>
            <a:r>
              <a:rPr lang="en-US" sz="2000" dirty="0" err="1">
                <a:solidFill>
                  <a:srgbClr val="2F2B20">
                    <a:lumMod val="75000"/>
                    <a:lumOff val="25000"/>
                  </a:srgbClr>
                </a:solidFill>
              </a:rPr>
              <a:t>karakteristik</a:t>
            </a:r>
            <a:r>
              <a:rPr lang="en-US" sz="2000" dirty="0">
                <a:solidFill>
                  <a:srgbClr val="2F2B20">
                    <a:lumMod val="75000"/>
                    <a:lumOff val="25000"/>
                  </a:srgbClr>
                </a:solidFill>
              </a:rPr>
              <a:t> </a:t>
            </a:r>
            <a:r>
              <a:rPr lang="en-US" sz="2000" dirty="0" err="1">
                <a:solidFill>
                  <a:srgbClr val="2F2B20">
                    <a:lumMod val="75000"/>
                    <a:lumOff val="25000"/>
                  </a:srgbClr>
                </a:solidFill>
              </a:rPr>
              <a:t>proyek</a:t>
            </a:r>
            <a:r>
              <a:rPr lang="en-US" sz="2000" dirty="0">
                <a:solidFill>
                  <a:srgbClr val="2F2B20">
                    <a:lumMod val="75000"/>
                    <a:lumOff val="25000"/>
                  </a:srgbClr>
                </a:solidFill>
              </a:rPr>
              <a:t>.</a:t>
            </a:r>
          </a:p>
          <a:p>
            <a:pPr marL="0" lvl="0" indent="0">
              <a:buClr>
                <a:srgbClr val="A9A57C"/>
              </a:buClr>
              <a:buNone/>
            </a:pPr>
            <a:endParaRPr lang="en-US" sz="2000" dirty="0">
              <a:solidFill>
                <a:srgbClr val="2F2B20">
                  <a:lumMod val="75000"/>
                  <a:lumOff val="25000"/>
                </a:srgbClr>
              </a:solidFill>
            </a:endParaRPr>
          </a:p>
          <a:p>
            <a:pPr marL="234950" lvl="2" indent="0">
              <a:buNone/>
            </a:pPr>
            <a:endParaRPr lang="en-US" sz="2000"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728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143000"/>
          </a:xfrm>
        </p:spPr>
        <p:txBody>
          <a:bodyPr/>
          <a:lstStyle/>
          <a:p>
            <a:r>
              <a:rPr lang="en-US" sz="3200" b="1" dirty="0">
                <a:latin typeface="Calibri" panose="020F0502020204030204" pitchFamily="34" charset="0"/>
              </a:rPr>
              <a:t>Develop Project Management Plan: </a:t>
            </a:r>
            <a:r>
              <a:rPr lang="en-US" sz="3200" b="1" dirty="0">
                <a:solidFill>
                  <a:srgbClr val="FFC000"/>
                </a:solidFill>
                <a:latin typeface="Calibri" panose="020F0502020204030204" pitchFamily="34" charset="0"/>
              </a:rPr>
              <a:t>outputs</a:t>
            </a:r>
            <a:endParaRPr lang="en-US" sz="3200" dirty="0"/>
          </a:p>
        </p:txBody>
      </p:sp>
      <p:sp>
        <p:nvSpPr>
          <p:cNvPr id="3" name="Content Placeholder 2"/>
          <p:cNvSpPr>
            <a:spLocks noGrp="1"/>
          </p:cNvSpPr>
          <p:nvPr>
            <p:ph idx="1"/>
          </p:nvPr>
        </p:nvSpPr>
        <p:spPr>
          <a:xfrm>
            <a:off x="435895" y="2180497"/>
            <a:ext cx="7488905" cy="3839303"/>
          </a:xfrm>
        </p:spPr>
        <p:txBody>
          <a:bodyPr>
            <a:normAutofit lnSpcReduction="10000"/>
          </a:bodyPr>
          <a:lstStyle/>
          <a:p>
            <a:r>
              <a:rPr lang="en-US" sz="2400" dirty="0">
                <a:solidFill>
                  <a:schemeClr val="tx1">
                    <a:lumMod val="75000"/>
                    <a:lumOff val="25000"/>
                  </a:schemeClr>
                </a:solidFill>
              </a:rPr>
              <a:t>Project management plan</a:t>
            </a:r>
          </a:p>
          <a:p>
            <a:pPr lvl="1"/>
            <a:r>
              <a:rPr lang="en-US" sz="2000" dirty="0" err="1">
                <a:solidFill>
                  <a:schemeClr val="tx1">
                    <a:lumMod val="75000"/>
                    <a:lumOff val="25000"/>
                  </a:schemeClr>
                </a:solidFill>
              </a:rPr>
              <a:t>Dokumen</a:t>
            </a:r>
            <a:r>
              <a:rPr lang="en-US" sz="2000" dirty="0">
                <a:solidFill>
                  <a:schemeClr val="tx1">
                    <a:lumMod val="75000"/>
                    <a:lumOff val="25000"/>
                  </a:schemeClr>
                </a:solidFill>
              </a:rPr>
              <a:t> yang </a:t>
            </a:r>
            <a:r>
              <a:rPr lang="en-US" sz="2000" dirty="0" err="1">
                <a:solidFill>
                  <a:schemeClr val="tx1">
                    <a:lumMod val="75000"/>
                    <a:lumOff val="25000"/>
                  </a:schemeClr>
                </a:solidFill>
              </a:rPr>
              <a:t>menjelaskan</a:t>
            </a:r>
            <a:r>
              <a:rPr lang="en-US" sz="2000" dirty="0">
                <a:solidFill>
                  <a:schemeClr val="tx1">
                    <a:lumMod val="75000"/>
                    <a:lumOff val="25000"/>
                  </a:schemeClr>
                </a:solidFill>
              </a:rPr>
              <a:t> </a:t>
            </a:r>
            <a:r>
              <a:rPr lang="en-US" sz="2000" dirty="0" err="1">
                <a:solidFill>
                  <a:schemeClr val="tx1">
                    <a:lumMod val="75000"/>
                    <a:lumOff val="25000"/>
                  </a:schemeClr>
                </a:solidFill>
              </a:rPr>
              <a:t>bagaimana</a:t>
            </a:r>
            <a:r>
              <a:rPr lang="en-US" sz="2000" dirty="0">
                <a:solidFill>
                  <a:schemeClr val="tx1">
                    <a:lumMod val="75000"/>
                    <a:lumOff val="25000"/>
                  </a:schemeClr>
                </a:solidFill>
              </a:rPr>
              <a:t> </a:t>
            </a:r>
            <a:r>
              <a:rPr lang="en-US" sz="2000" dirty="0" err="1">
                <a:solidFill>
                  <a:schemeClr val="tx1">
                    <a:lumMod val="75000"/>
                    <a:lumOff val="25000"/>
                  </a:schemeClr>
                </a:solidFill>
              </a:rPr>
              <a:t>proyek</a:t>
            </a:r>
            <a:r>
              <a:rPr lang="en-US" sz="2000" dirty="0">
                <a:solidFill>
                  <a:schemeClr val="tx1">
                    <a:lumMod val="75000"/>
                    <a:lumOff val="25000"/>
                  </a:schemeClr>
                </a:solidFill>
              </a:rPr>
              <a:t> </a:t>
            </a:r>
            <a:r>
              <a:rPr lang="en-US" sz="2000" dirty="0" err="1">
                <a:solidFill>
                  <a:schemeClr val="tx1">
                    <a:lumMod val="75000"/>
                    <a:lumOff val="25000"/>
                  </a:schemeClr>
                </a:solidFill>
              </a:rPr>
              <a:t>akan</a:t>
            </a:r>
            <a:r>
              <a:rPr lang="en-US" sz="2000" dirty="0">
                <a:solidFill>
                  <a:schemeClr val="tx1">
                    <a:lumMod val="75000"/>
                    <a:lumOff val="25000"/>
                  </a:schemeClr>
                </a:solidFill>
              </a:rPr>
              <a:t> </a:t>
            </a:r>
            <a:r>
              <a:rPr lang="en-US" sz="2000" dirty="0" err="1">
                <a:solidFill>
                  <a:schemeClr val="tx1">
                    <a:lumMod val="75000"/>
                    <a:lumOff val="25000"/>
                  </a:schemeClr>
                </a:solidFill>
              </a:rPr>
              <a:t>dilaksanakan</a:t>
            </a:r>
            <a:r>
              <a:rPr lang="en-US" sz="2000" dirty="0">
                <a:solidFill>
                  <a:schemeClr val="tx1">
                    <a:lumMod val="75000"/>
                    <a:lumOff val="25000"/>
                  </a:schemeClr>
                </a:solidFill>
              </a:rPr>
              <a:t>, </a:t>
            </a:r>
            <a:r>
              <a:rPr lang="en-US" sz="2000" dirty="0" err="1">
                <a:solidFill>
                  <a:schemeClr val="tx1">
                    <a:lumMod val="75000"/>
                    <a:lumOff val="25000"/>
                  </a:schemeClr>
                </a:solidFill>
              </a:rPr>
              <a:t>dipantau</a:t>
            </a:r>
            <a:r>
              <a:rPr lang="en-US" sz="2000" dirty="0">
                <a:solidFill>
                  <a:schemeClr val="tx1">
                    <a:lumMod val="75000"/>
                    <a:lumOff val="25000"/>
                  </a:schemeClr>
                </a:solidFill>
              </a:rPr>
              <a:t>, </a:t>
            </a:r>
            <a:r>
              <a:rPr lang="en-US" sz="2000" dirty="0" err="1">
                <a:solidFill>
                  <a:schemeClr val="tx1">
                    <a:lumMod val="75000"/>
                    <a:lumOff val="25000"/>
                  </a:schemeClr>
                </a:solidFill>
              </a:rPr>
              <a:t>dan</a:t>
            </a:r>
            <a:r>
              <a:rPr lang="en-US" sz="2000" dirty="0">
                <a:solidFill>
                  <a:schemeClr val="tx1">
                    <a:lumMod val="75000"/>
                    <a:lumOff val="25000"/>
                  </a:schemeClr>
                </a:solidFill>
              </a:rPr>
              <a:t> </a:t>
            </a:r>
            <a:r>
              <a:rPr lang="en-US" sz="2000" dirty="0" err="1">
                <a:solidFill>
                  <a:schemeClr val="tx1">
                    <a:lumMod val="75000"/>
                    <a:lumOff val="25000"/>
                  </a:schemeClr>
                </a:solidFill>
              </a:rPr>
              <a:t>dikendalikan</a:t>
            </a:r>
            <a:r>
              <a:rPr lang="en-US" sz="2000" dirty="0">
                <a:solidFill>
                  <a:schemeClr val="tx1">
                    <a:lumMod val="75000"/>
                    <a:lumOff val="25000"/>
                  </a:schemeClr>
                </a:solidFill>
              </a:rPr>
              <a:t>. Hal </a:t>
            </a:r>
            <a:r>
              <a:rPr lang="en-US" sz="2000" dirty="0" err="1">
                <a:solidFill>
                  <a:schemeClr val="tx1">
                    <a:lumMod val="75000"/>
                    <a:lumOff val="25000"/>
                  </a:schemeClr>
                </a:solidFill>
              </a:rPr>
              <a:t>tersebut</a:t>
            </a:r>
            <a:r>
              <a:rPr lang="en-US" sz="2000" dirty="0">
                <a:solidFill>
                  <a:schemeClr val="tx1">
                    <a:lumMod val="75000"/>
                    <a:lumOff val="25000"/>
                  </a:schemeClr>
                </a:solidFill>
              </a:rPr>
              <a:t> </a:t>
            </a:r>
            <a:r>
              <a:rPr lang="en-US" sz="2000" dirty="0" err="1">
                <a:solidFill>
                  <a:schemeClr val="tx1">
                    <a:lumMod val="75000"/>
                    <a:lumOff val="25000"/>
                  </a:schemeClr>
                </a:solidFill>
              </a:rPr>
              <a:t>terintegrasi</a:t>
            </a:r>
            <a:r>
              <a:rPr lang="en-US" sz="2000" dirty="0">
                <a:solidFill>
                  <a:schemeClr val="tx1">
                    <a:lumMod val="75000"/>
                    <a:lumOff val="25000"/>
                  </a:schemeClr>
                </a:solidFill>
              </a:rPr>
              <a:t> </a:t>
            </a:r>
            <a:r>
              <a:rPr lang="en-US" sz="2000" dirty="0" err="1">
                <a:solidFill>
                  <a:schemeClr val="tx1">
                    <a:lumMod val="75000"/>
                    <a:lumOff val="25000"/>
                  </a:schemeClr>
                </a:solidFill>
              </a:rPr>
              <a:t>dan</a:t>
            </a:r>
            <a:r>
              <a:rPr lang="en-US" sz="2000" dirty="0">
                <a:solidFill>
                  <a:schemeClr val="tx1">
                    <a:lumMod val="75000"/>
                    <a:lumOff val="25000"/>
                  </a:schemeClr>
                </a:solidFill>
              </a:rPr>
              <a:t> </a:t>
            </a:r>
            <a:r>
              <a:rPr lang="en-US" sz="2000" dirty="0" err="1">
                <a:solidFill>
                  <a:schemeClr val="tx1">
                    <a:lumMod val="75000"/>
                    <a:lumOff val="25000"/>
                  </a:schemeClr>
                </a:solidFill>
              </a:rPr>
              <a:t>mengkonsolidasikan</a:t>
            </a:r>
            <a:r>
              <a:rPr lang="en-US" sz="2000" dirty="0">
                <a:solidFill>
                  <a:schemeClr val="tx1">
                    <a:lumMod val="75000"/>
                    <a:lumOff val="25000"/>
                  </a:schemeClr>
                </a:solidFill>
              </a:rPr>
              <a:t> </a:t>
            </a:r>
            <a:r>
              <a:rPr lang="en-US" sz="2000" dirty="0" err="1">
                <a:solidFill>
                  <a:schemeClr val="tx1">
                    <a:lumMod val="75000"/>
                    <a:lumOff val="25000"/>
                  </a:schemeClr>
                </a:solidFill>
              </a:rPr>
              <a:t>semua</a:t>
            </a:r>
            <a:r>
              <a:rPr lang="en-US" sz="2000" dirty="0">
                <a:solidFill>
                  <a:schemeClr val="tx1">
                    <a:lumMod val="75000"/>
                    <a:lumOff val="25000"/>
                  </a:schemeClr>
                </a:solidFill>
              </a:rPr>
              <a:t> </a:t>
            </a:r>
            <a:r>
              <a:rPr lang="en-US" sz="2000" dirty="0" err="1">
                <a:solidFill>
                  <a:schemeClr val="tx1">
                    <a:lumMod val="75000"/>
                    <a:lumOff val="25000"/>
                  </a:schemeClr>
                </a:solidFill>
              </a:rPr>
              <a:t>rencana</a:t>
            </a:r>
            <a:r>
              <a:rPr lang="en-US" sz="2000" dirty="0">
                <a:solidFill>
                  <a:schemeClr val="tx1">
                    <a:lumMod val="75000"/>
                    <a:lumOff val="25000"/>
                  </a:schemeClr>
                </a:solidFill>
              </a:rPr>
              <a:t> subsidiary </a:t>
            </a:r>
            <a:r>
              <a:rPr lang="en-US" sz="2000" dirty="0" err="1">
                <a:solidFill>
                  <a:schemeClr val="tx1">
                    <a:lumMod val="75000"/>
                    <a:lumOff val="25000"/>
                  </a:schemeClr>
                </a:solidFill>
              </a:rPr>
              <a:t>dan</a:t>
            </a:r>
            <a:r>
              <a:rPr lang="en-US" sz="2000" dirty="0">
                <a:solidFill>
                  <a:schemeClr val="tx1">
                    <a:lumMod val="75000"/>
                    <a:lumOff val="25000"/>
                  </a:schemeClr>
                </a:solidFill>
              </a:rPr>
              <a:t> baseline </a:t>
            </a:r>
            <a:r>
              <a:rPr lang="en-US" sz="2000" dirty="0" err="1">
                <a:solidFill>
                  <a:schemeClr val="tx1">
                    <a:lumMod val="75000"/>
                    <a:lumOff val="25000"/>
                  </a:schemeClr>
                </a:solidFill>
              </a:rPr>
              <a:t>dari</a:t>
            </a:r>
            <a:r>
              <a:rPr lang="en-US" sz="2000" dirty="0">
                <a:solidFill>
                  <a:schemeClr val="tx1">
                    <a:lumMod val="75000"/>
                    <a:lumOff val="25000"/>
                  </a:schemeClr>
                </a:solidFill>
              </a:rPr>
              <a:t> proses </a:t>
            </a:r>
            <a:r>
              <a:rPr lang="en-US" sz="2000" dirty="0" err="1">
                <a:solidFill>
                  <a:schemeClr val="tx1">
                    <a:lumMod val="75000"/>
                    <a:lumOff val="25000"/>
                  </a:schemeClr>
                </a:solidFill>
              </a:rPr>
              <a:t>perencanaan</a:t>
            </a:r>
            <a:r>
              <a:rPr lang="en-US" sz="2000" dirty="0">
                <a:solidFill>
                  <a:schemeClr val="tx1">
                    <a:lumMod val="75000"/>
                    <a:lumOff val="25000"/>
                  </a:schemeClr>
                </a:solidFill>
              </a:rPr>
              <a:t>.</a:t>
            </a:r>
          </a:p>
          <a:p>
            <a:pPr lvl="1"/>
            <a:r>
              <a:rPr lang="en-US" sz="2000" dirty="0">
                <a:solidFill>
                  <a:schemeClr val="tx1">
                    <a:lumMod val="75000"/>
                    <a:lumOff val="25000"/>
                  </a:schemeClr>
                </a:solidFill>
              </a:rPr>
              <a:t>Project Baseline</a:t>
            </a:r>
          </a:p>
          <a:p>
            <a:pPr lvl="2"/>
            <a:r>
              <a:rPr lang="en-US" sz="1800" dirty="0">
                <a:solidFill>
                  <a:schemeClr val="tx1">
                    <a:lumMod val="75000"/>
                    <a:lumOff val="25000"/>
                  </a:schemeClr>
                </a:solidFill>
              </a:rPr>
              <a:t>Scope baseline </a:t>
            </a:r>
          </a:p>
          <a:p>
            <a:pPr lvl="2"/>
            <a:r>
              <a:rPr lang="en-US" sz="1800" dirty="0">
                <a:solidFill>
                  <a:schemeClr val="tx1">
                    <a:lumMod val="75000"/>
                    <a:lumOff val="25000"/>
                  </a:schemeClr>
                </a:solidFill>
              </a:rPr>
              <a:t>Schedule baseline </a:t>
            </a:r>
          </a:p>
          <a:p>
            <a:pPr lvl="2"/>
            <a:r>
              <a:rPr lang="en-US" sz="1800" dirty="0">
                <a:solidFill>
                  <a:schemeClr val="tx1">
                    <a:lumMod val="75000"/>
                    <a:lumOff val="25000"/>
                  </a:schemeClr>
                </a:solidFill>
              </a:rPr>
              <a:t>Cost baseline	</a:t>
            </a:r>
          </a:p>
          <a:p>
            <a:pPr lvl="1"/>
            <a:r>
              <a:rPr lang="en-US" sz="2000" dirty="0">
                <a:solidFill>
                  <a:schemeClr val="tx1">
                    <a:lumMod val="75000"/>
                    <a:lumOff val="25000"/>
                  </a:schemeClr>
                </a:solidFill>
              </a:rPr>
              <a:t>Subsidiary plan</a:t>
            </a:r>
          </a:p>
          <a:p>
            <a:pPr lvl="2"/>
            <a:r>
              <a:rPr lang="en-US" sz="1800" dirty="0" err="1">
                <a:solidFill>
                  <a:schemeClr val="tx1">
                    <a:lumMod val="75000"/>
                    <a:lumOff val="25000"/>
                  </a:schemeClr>
                </a:solidFill>
              </a:rPr>
              <a:t>Seluruh</a:t>
            </a:r>
            <a:r>
              <a:rPr lang="en-US" sz="1800" dirty="0">
                <a:solidFill>
                  <a:schemeClr val="tx1">
                    <a:lumMod val="75000"/>
                    <a:lumOff val="25000"/>
                  </a:schemeClr>
                </a:solidFill>
              </a:rPr>
              <a:t> management plan (scope s/d stakeholder)</a:t>
            </a:r>
          </a:p>
          <a:p>
            <a:pPr marL="914400" lvl="2" indent="0">
              <a:buNone/>
            </a:pPr>
            <a:r>
              <a:rPr lang="en-US" dirty="0">
                <a:solidFill>
                  <a:schemeClr val="tx1">
                    <a:lumMod val="75000"/>
                    <a:lumOff val="25000"/>
                  </a:schemeClr>
                </a:solidFill>
              </a:rPr>
              <a:t>		</a:t>
            </a: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814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lstStyle/>
          <a:p>
            <a:r>
              <a:rPr lang="en-US" sz="3200" b="1" dirty="0">
                <a:solidFill>
                  <a:srgbClr val="675E47"/>
                </a:solidFill>
                <a:latin typeface="Calibri" panose="020F0502020204030204" pitchFamily="34" charset="0"/>
              </a:rPr>
              <a:t>Develop Project Management Plan: </a:t>
            </a:r>
            <a:r>
              <a:rPr lang="en-US" sz="3200" b="1" dirty="0">
                <a:solidFill>
                  <a:srgbClr val="FFC000"/>
                </a:solidFill>
                <a:latin typeface="Calibri" panose="020F0502020204030204" pitchFamily="34" charset="0"/>
              </a:rPr>
              <a:t>outputs</a:t>
            </a:r>
            <a:endParaRPr lang="en-GB" dirty="0"/>
          </a:p>
        </p:txBody>
      </p:sp>
      <p:sp>
        <p:nvSpPr>
          <p:cNvPr id="3" name="Content Placeholder 2">
            <a:extLst>
              <a:ext uri="{FF2B5EF4-FFF2-40B4-BE49-F238E27FC236}">
                <a16:creationId xmlns:a16="http://schemas.microsoft.com/office/drawing/2014/main" id="{A1A0E365-2A1F-409B-A3EB-5336F9BB157A}"/>
              </a:ext>
            </a:extLst>
          </p:cNvPr>
          <p:cNvSpPr>
            <a:spLocks noGrp="1"/>
          </p:cNvSpPr>
          <p:nvPr>
            <p:ph idx="1"/>
          </p:nvPr>
        </p:nvSpPr>
        <p:spPr/>
        <p:txBody>
          <a:bodyPr>
            <a:normAutofit fontScale="92500"/>
          </a:bodyPr>
          <a:lstStyle/>
          <a:p>
            <a:pPr marL="114300" indent="0">
              <a:buNone/>
            </a:pPr>
            <a:r>
              <a:rPr lang="en-US" dirty="0"/>
              <a:t>Subsidiary plan :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ruang</a:t>
            </a:r>
            <a:r>
              <a:rPr lang="en-US" dirty="0"/>
              <a:t> </a:t>
            </a:r>
            <a:r>
              <a:rPr lang="en-US" dirty="0" err="1"/>
              <a:t>lingkup</a:t>
            </a:r>
            <a:r>
              <a:rPr lang="en-US" dirty="0"/>
              <a:t> (plan scope management)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jadwal</a:t>
            </a:r>
            <a:r>
              <a:rPr lang="en-US" dirty="0"/>
              <a:t> (plan schedule management)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biaya</a:t>
            </a:r>
            <a:r>
              <a:rPr lang="en-US" dirty="0"/>
              <a:t> (plan cost management)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kualitas</a:t>
            </a:r>
            <a:r>
              <a:rPr lang="en-US" dirty="0"/>
              <a:t> (plan quality </a:t>
            </a:r>
            <a:r>
              <a:rPr lang="en-US" dirty="0" err="1"/>
              <a:t>manajement</a:t>
            </a:r>
            <a:r>
              <a:rPr lang="en-US" dirty="0"/>
              <a: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sdm</a:t>
            </a:r>
            <a:r>
              <a:rPr lang="en-US" dirty="0"/>
              <a:t> (plan human resources management)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komunikasi</a:t>
            </a:r>
            <a:r>
              <a:rPr lang="en-US" dirty="0"/>
              <a:t> (plan communications </a:t>
            </a:r>
            <a:r>
              <a:rPr lang="en-US" dirty="0" err="1"/>
              <a:t>managemen</a:t>
            </a:r>
            <a:r>
              <a:rPr lang="en-US" dirty="0"/>
              <a: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resiko</a:t>
            </a:r>
            <a:r>
              <a:rPr lang="en-US" dirty="0"/>
              <a:t> (plan risk management) 	</a:t>
            </a:r>
          </a:p>
          <a:p>
            <a:pPr>
              <a:buFont typeface="Wingdings" panose="05000000000000000000" pitchFamily="2" charset="2"/>
              <a:buChar char="§"/>
            </a:pPr>
            <a:r>
              <a:rPr lang="en-US" dirty="0" err="1"/>
              <a:t>Rencana</a:t>
            </a:r>
            <a:r>
              <a:rPr lang="en-US" dirty="0"/>
              <a:t> </a:t>
            </a:r>
            <a:r>
              <a:rPr lang="en-US" dirty="0" err="1"/>
              <a:t>mengelola</a:t>
            </a:r>
            <a:r>
              <a:rPr lang="en-US" dirty="0"/>
              <a:t> </a:t>
            </a:r>
            <a:r>
              <a:rPr lang="en-US" dirty="0" err="1"/>
              <a:t>pengadaan</a:t>
            </a:r>
            <a:r>
              <a:rPr lang="en-US" dirty="0"/>
              <a:t> (plan procurement management)	</a:t>
            </a:r>
          </a:p>
          <a:p>
            <a:pPr>
              <a:buFont typeface="Wingdings" panose="05000000000000000000" pitchFamily="2" charset="2"/>
              <a:buChar char="§"/>
            </a:pPr>
            <a:r>
              <a:rPr lang="en-US" dirty="0" err="1"/>
              <a:t>Rencana</a:t>
            </a:r>
            <a:r>
              <a:rPr lang="en-US" dirty="0"/>
              <a:t> </a:t>
            </a:r>
            <a:r>
              <a:rPr lang="en-US" dirty="0" err="1"/>
              <a:t>mengelola</a:t>
            </a:r>
            <a:r>
              <a:rPr lang="en-US" dirty="0"/>
              <a:t> stakeholder (plan stakeholder management). 	</a:t>
            </a:r>
          </a:p>
          <a:p>
            <a:pPr marL="114300" indent="0">
              <a:buNone/>
            </a:pPr>
            <a:endParaRPr lang="en-US" dirty="0"/>
          </a:p>
        </p:txBody>
      </p:sp>
    </p:spTree>
    <p:extLst>
      <p:ext uri="{BB962C8B-B14F-4D97-AF65-F5344CB8AC3E}">
        <p14:creationId xmlns:p14="http://schemas.microsoft.com/office/powerpoint/2010/main" val="127698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lstStyle/>
          <a:p>
            <a:r>
              <a:rPr lang="en-US" sz="3200" b="1" dirty="0">
                <a:solidFill>
                  <a:srgbClr val="675E47"/>
                </a:solidFill>
                <a:latin typeface="Calibri" panose="020F0502020204030204" pitchFamily="34" charset="0"/>
              </a:rPr>
              <a:t>Develop Project Management Plan: </a:t>
            </a:r>
            <a:r>
              <a:rPr lang="en-US" sz="3200" b="1" dirty="0">
                <a:solidFill>
                  <a:srgbClr val="FFC000"/>
                </a:solidFill>
                <a:latin typeface="Calibri" panose="020F0502020204030204" pitchFamily="34" charset="0"/>
              </a:rPr>
              <a:t>outputs</a:t>
            </a:r>
            <a:endParaRPr lang="en-GB" dirty="0"/>
          </a:p>
        </p:txBody>
      </p:sp>
      <p:sp>
        <p:nvSpPr>
          <p:cNvPr id="3" name="Content Placeholder 2">
            <a:extLst>
              <a:ext uri="{FF2B5EF4-FFF2-40B4-BE49-F238E27FC236}">
                <a16:creationId xmlns:a16="http://schemas.microsoft.com/office/drawing/2014/main" id="{1A031AE9-1DDD-4AD9-98AD-23551C96D69B}"/>
              </a:ext>
            </a:extLst>
          </p:cNvPr>
          <p:cNvSpPr>
            <a:spLocks noGrp="1"/>
          </p:cNvSpPr>
          <p:nvPr>
            <p:ph idx="1"/>
          </p:nvPr>
        </p:nvSpPr>
        <p:spPr>
          <a:xfrm>
            <a:off x="457200" y="990600"/>
            <a:ext cx="7620000" cy="5410200"/>
          </a:xfrm>
        </p:spPr>
        <p:txBody>
          <a:bodyPr/>
          <a:lstStyle/>
          <a:p>
            <a:pPr>
              <a:buFont typeface="Wingdings" panose="05000000000000000000" pitchFamily="2" charset="2"/>
              <a:buChar char="Ø"/>
            </a:pPr>
            <a:r>
              <a:rPr lang="en-US" dirty="0"/>
              <a:t>Additional components. Most components of the project management plan are produced as outputs from other processes</a:t>
            </a:r>
          </a:p>
          <a:p>
            <a:pPr marL="114300" indent="0">
              <a:buNone/>
            </a:pPr>
            <a:endParaRPr lang="en-US" dirty="0"/>
          </a:p>
        </p:txBody>
      </p:sp>
      <p:pic>
        <p:nvPicPr>
          <p:cNvPr id="6" name="Picture 5">
            <a:extLst>
              <a:ext uri="{FF2B5EF4-FFF2-40B4-BE49-F238E27FC236}">
                <a16:creationId xmlns:a16="http://schemas.microsoft.com/office/drawing/2014/main" id="{3379061B-535A-46A0-B995-D18A3E0EA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19129"/>
            <a:ext cx="7162800" cy="4053071"/>
          </a:xfrm>
          <a:prstGeom prst="rect">
            <a:avLst/>
          </a:prstGeom>
        </p:spPr>
      </p:pic>
    </p:spTree>
    <p:extLst>
      <p:ext uri="{BB962C8B-B14F-4D97-AF65-F5344CB8AC3E}">
        <p14:creationId xmlns:p14="http://schemas.microsoft.com/office/powerpoint/2010/main" val="409756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A69F-B496-481D-8A61-37B91E949DB5}"/>
              </a:ext>
            </a:extLst>
          </p:cNvPr>
          <p:cNvSpPr>
            <a:spLocks noGrp="1"/>
          </p:cNvSpPr>
          <p:nvPr>
            <p:ph type="title"/>
          </p:nvPr>
        </p:nvSpPr>
        <p:spPr>
          <a:xfrm>
            <a:off x="457200" y="0"/>
            <a:ext cx="7620000" cy="914400"/>
          </a:xfrm>
        </p:spPr>
        <p:txBody>
          <a:bodyPr/>
          <a:lstStyle/>
          <a:p>
            <a:pPr algn="ctr"/>
            <a:br>
              <a:rPr lang="en-US" sz="2400" dirty="0"/>
            </a:br>
            <a:br>
              <a:rPr lang="en-US" sz="2400" dirty="0"/>
            </a:br>
            <a:r>
              <a:rPr lang="en-US" sz="2400" dirty="0"/>
              <a:t>Component Project Management Plan &amp; Project Document</a:t>
            </a:r>
            <a:br>
              <a:rPr lang="en-US" dirty="0"/>
            </a:br>
            <a:endParaRPr lang="en-US" dirty="0"/>
          </a:p>
        </p:txBody>
      </p:sp>
      <p:pic>
        <p:nvPicPr>
          <p:cNvPr id="5" name="Content Placeholder 4">
            <a:extLst>
              <a:ext uri="{FF2B5EF4-FFF2-40B4-BE49-F238E27FC236}">
                <a16:creationId xmlns:a16="http://schemas.microsoft.com/office/drawing/2014/main" id="{3B252A61-DF51-4FC0-93E2-9454CC821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7619999" cy="5943600"/>
          </a:xfrm>
        </p:spPr>
      </p:pic>
    </p:spTree>
    <p:extLst>
      <p:ext uri="{BB962C8B-B14F-4D97-AF65-F5344CB8AC3E}">
        <p14:creationId xmlns:p14="http://schemas.microsoft.com/office/powerpoint/2010/main" val="3869237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2286000"/>
            <a:ext cx="7620000" cy="2209800"/>
          </a:xfrm>
        </p:spPr>
        <p:txBody>
          <a:bodyPr/>
          <a:lstStyle/>
          <a:p>
            <a:pPr algn="ctr"/>
            <a: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t>DIRECT AND MANAGING PROJECT </a:t>
            </a:r>
            <a:b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br>
            <a:b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t>EXECUTION</a:t>
            </a:r>
            <a:b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tx1">
                  <a:lumMod val="75000"/>
                  <a:lumOff val="25000"/>
                </a:schemeClr>
              </a:solidFill>
              <a:effectLst>
                <a:reflection blurRad="6350" stA="60000" endA="900" endPos="60000" dist="60007" dir="5400000" sy="-100000" algn="bl" rotWithShape="0"/>
              </a:effectLst>
            </a:endParaRP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94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53996"/>
            <a:ext cx="7295525" cy="52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41387" y="6015426"/>
            <a:ext cx="528753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F2B20">
                    <a:lumMod val="75000"/>
                    <a:lumOff val="25000"/>
                  </a:srgbClr>
                </a:solidFill>
                <a:effectLst/>
                <a:uLnTx/>
                <a:uFillTx/>
                <a:latin typeface="Calibri"/>
                <a:ea typeface="+mn-ea"/>
                <a:cs typeface="+mn-cs"/>
              </a:rPr>
              <a:t>Framework for Project Integration Management</a:t>
            </a:r>
          </a:p>
        </p:txBody>
      </p:sp>
      <p:sp>
        <p:nvSpPr>
          <p:cNvPr id="7" name="Text Box 4"/>
          <p:cNvSpPr txBox="1">
            <a:spLocks noChangeArrowheads="1"/>
          </p:cNvSpPr>
          <p:nvPr/>
        </p:nvSpPr>
        <p:spPr bwMode="auto">
          <a:xfrm>
            <a:off x="3425342" y="1143000"/>
            <a:ext cx="24898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srgbClr val="2F2B20">
                    <a:lumMod val="75000"/>
                    <a:lumOff val="25000"/>
                  </a:srgbClr>
                </a:solidFill>
                <a:effectLst/>
                <a:uLnTx/>
                <a:uFillTx/>
                <a:latin typeface="Calibri"/>
                <a:ea typeface="新細明體" panose="020B0604030504040204" pitchFamily="18" charset="-120"/>
                <a:cs typeface="+mn-cs"/>
              </a:rPr>
              <a:t>Focus on pulling everything together to reach project success!</a:t>
            </a:r>
          </a:p>
        </p:txBody>
      </p:sp>
      <p:pic>
        <p:nvPicPr>
          <p:cNvPr id="9" name="Picture 8" descr="E:\other\TU-logo-primer-memus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5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848600" cy="1143000"/>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DIRECT AND MANAGING PROJECT WORK</a:t>
            </a:r>
            <a:endParaRPr lang="en-US" sz="3200" dirty="0">
              <a:solidFill>
                <a:srgbClr val="FFC000"/>
              </a:solidFill>
            </a:endParaRPr>
          </a:p>
        </p:txBody>
      </p:sp>
      <p:sp>
        <p:nvSpPr>
          <p:cNvPr id="3" name="Content Placeholder 2"/>
          <p:cNvSpPr>
            <a:spLocks noGrp="1"/>
          </p:cNvSpPr>
          <p:nvPr>
            <p:ph idx="1"/>
          </p:nvPr>
        </p:nvSpPr>
        <p:spPr>
          <a:xfrm>
            <a:off x="435895" y="1896036"/>
            <a:ext cx="7412705" cy="4352364"/>
          </a:xfrm>
        </p:spPr>
        <p:txBody>
          <a:bodyPr>
            <a:normAutofit fontScale="92500" lnSpcReduction="20000"/>
          </a:bodyPr>
          <a:lstStyle/>
          <a:p>
            <a:r>
              <a:rPr lang="en-US" b="1" dirty="0" err="1">
                <a:solidFill>
                  <a:schemeClr val="tx1">
                    <a:lumMod val="75000"/>
                    <a:lumOff val="25000"/>
                  </a:schemeClr>
                </a:solidFill>
              </a:rPr>
              <a:t>Definisi</a:t>
            </a:r>
            <a:r>
              <a:rPr lang="en-US" b="1" dirty="0">
                <a:solidFill>
                  <a:schemeClr val="tx1">
                    <a:lumMod val="75000"/>
                    <a:lumOff val="25000"/>
                  </a:schemeClr>
                </a:solidFill>
              </a:rPr>
              <a:t>: </a:t>
            </a:r>
            <a:r>
              <a:rPr lang="id-ID" dirty="0">
                <a:solidFill>
                  <a:schemeClr val="tx1">
                    <a:lumMod val="75000"/>
                    <a:lumOff val="25000"/>
                  </a:schemeClr>
                </a:solidFill>
              </a:rPr>
              <a:t> </a:t>
            </a:r>
            <a:r>
              <a:rPr lang="en-US" dirty="0">
                <a:solidFill>
                  <a:schemeClr val="tx1">
                    <a:lumMod val="75000"/>
                    <a:lumOff val="25000"/>
                  </a:schemeClr>
                </a:solidFill>
              </a:rPr>
              <a:t>Proses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memimpin</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melakukan</a:t>
            </a:r>
            <a:r>
              <a:rPr lang="en-US" dirty="0">
                <a:solidFill>
                  <a:schemeClr val="tx1">
                    <a:lumMod val="75000"/>
                    <a:lumOff val="25000"/>
                  </a:schemeClr>
                </a:solidFill>
              </a:rPr>
              <a:t> </a:t>
            </a:r>
            <a:r>
              <a:rPr lang="en-US" dirty="0" err="1">
                <a:solidFill>
                  <a:schemeClr val="tx1">
                    <a:lumMod val="75000"/>
                    <a:lumOff val="25000"/>
                  </a:schemeClr>
                </a:solidFill>
              </a:rPr>
              <a:t>pekerjaan</a:t>
            </a:r>
            <a:r>
              <a:rPr lang="en-US" dirty="0">
                <a:solidFill>
                  <a:schemeClr val="tx1">
                    <a:lumMod val="75000"/>
                    <a:lumOff val="25000"/>
                  </a:schemeClr>
                </a:solidFill>
              </a:rPr>
              <a:t> yang </a:t>
            </a:r>
            <a:r>
              <a:rPr lang="en-US" dirty="0" err="1">
                <a:solidFill>
                  <a:schemeClr val="tx1">
                    <a:lumMod val="75000"/>
                    <a:lumOff val="25000"/>
                  </a:schemeClr>
                </a:solidFill>
              </a:rPr>
              <a:t>didefinisikan</a:t>
            </a:r>
            <a:r>
              <a:rPr lang="en-US" dirty="0">
                <a:solidFill>
                  <a:schemeClr val="tx1">
                    <a:lumMod val="75000"/>
                    <a:lumOff val="25000"/>
                  </a:schemeClr>
                </a:solidFill>
              </a:rPr>
              <a:t> </a:t>
            </a:r>
            <a:r>
              <a:rPr lang="en-US" dirty="0" err="1">
                <a:solidFill>
                  <a:schemeClr val="tx1">
                    <a:lumMod val="75000"/>
                    <a:lumOff val="25000"/>
                  </a:schemeClr>
                </a:solidFill>
              </a:rPr>
              <a:t>dalam</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rencana</a:t>
            </a:r>
            <a:r>
              <a:rPr lang="en-US" dirty="0">
                <a:solidFill>
                  <a:schemeClr val="tx1">
                    <a:lumMod val="75000"/>
                    <a:lumOff val="25000"/>
                  </a:schemeClr>
                </a:solidFill>
              </a:rPr>
              <a:t> </a:t>
            </a:r>
            <a:r>
              <a:rPr lang="en-US" dirty="0" err="1">
                <a:solidFill>
                  <a:schemeClr val="tx1">
                    <a:lumMod val="75000"/>
                    <a:lumOff val="25000"/>
                  </a:schemeClr>
                </a:solidFill>
              </a:rPr>
              <a:t>pengelolaan</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menerapkan</a:t>
            </a:r>
            <a:r>
              <a:rPr lang="en-US" dirty="0">
                <a:solidFill>
                  <a:schemeClr val="tx1">
                    <a:lumMod val="75000"/>
                    <a:lumOff val="25000"/>
                  </a:schemeClr>
                </a:solidFill>
              </a:rPr>
              <a:t> </a:t>
            </a:r>
            <a:r>
              <a:rPr lang="en-US" dirty="0" err="1">
                <a:solidFill>
                  <a:schemeClr val="tx1">
                    <a:lumMod val="75000"/>
                    <a:lumOff val="25000"/>
                  </a:schemeClr>
                </a:solidFill>
              </a:rPr>
              <a:t>perubahan</a:t>
            </a:r>
            <a:r>
              <a:rPr lang="en-US" dirty="0">
                <a:solidFill>
                  <a:schemeClr val="tx1">
                    <a:lumMod val="75000"/>
                    <a:lumOff val="25000"/>
                  </a:schemeClr>
                </a:solidFill>
              </a:rPr>
              <a:t> yang </a:t>
            </a:r>
            <a:r>
              <a:rPr lang="en-US" dirty="0" err="1">
                <a:solidFill>
                  <a:schemeClr val="tx1">
                    <a:lumMod val="75000"/>
                    <a:lumOff val="25000"/>
                  </a:schemeClr>
                </a:solidFill>
              </a:rPr>
              <a:t>disetujui</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mencapai</a:t>
            </a:r>
            <a:r>
              <a:rPr lang="en-US" dirty="0">
                <a:solidFill>
                  <a:schemeClr val="tx1">
                    <a:lumMod val="75000"/>
                    <a:lumOff val="25000"/>
                  </a:schemeClr>
                </a:solidFill>
              </a:rPr>
              <a:t> </a:t>
            </a:r>
            <a:r>
              <a:rPr lang="en-US" dirty="0" err="1">
                <a:solidFill>
                  <a:schemeClr val="tx1">
                    <a:lumMod val="75000"/>
                    <a:lumOff val="25000"/>
                  </a:schemeClr>
                </a:solidFill>
              </a:rPr>
              <a:t>tujuan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Manfaat</a:t>
            </a:r>
            <a:r>
              <a:rPr lang="en-US" dirty="0">
                <a:solidFill>
                  <a:schemeClr val="tx1">
                    <a:lumMod val="75000"/>
                    <a:lumOff val="25000"/>
                  </a:schemeClr>
                </a:solidFill>
              </a:rPr>
              <a:t> </a:t>
            </a:r>
            <a:r>
              <a:rPr lang="en-US" dirty="0" err="1">
                <a:solidFill>
                  <a:schemeClr val="tx1">
                    <a:lumMod val="75000"/>
                    <a:lumOff val="25000"/>
                  </a:schemeClr>
                </a:solidFill>
              </a:rPr>
              <a:t>utama</a:t>
            </a:r>
            <a:r>
              <a:rPr lang="en-US" dirty="0">
                <a:solidFill>
                  <a:schemeClr val="tx1">
                    <a:lumMod val="75000"/>
                    <a:lumOff val="25000"/>
                  </a:schemeClr>
                </a:solidFill>
              </a:rPr>
              <a:t> </a:t>
            </a:r>
            <a:r>
              <a:rPr lang="en-US" dirty="0" err="1">
                <a:solidFill>
                  <a:schemeClr val="tx1">
                    <a:lumMod val="75000"/>
                    <a:lumOff val="25000"/>
                  </a:schemeClr>
                </a:solidFill>
              </a:rPr>
              <a:t>dari</a:t>
            </a:r>
            <a:r>
              <a:rPr lang="en-US" dirty="0">
                <a:solidFill>
                  <a:schemeClr val="tx1">
                    <a:lumMod val="75000"/>
                    <a:lumOff val="25000"/>
                  </a:schemeClr>
                </a:solidFill>
              </a:rPr>
              <a:t> proses </a:t>
            </a:r>
            <a:r>
              <a:rPr lang="en-US" dirty="0" err="1">
                <a:solidFill>
                  <a:schemeClr val="tx1">
                    <a:lumMod val="75000"/>
                    <a:lumOff val="25000"/>
                  </a:schemeClr>
                </a:solidFill>
              </a:rPr>
              <a:t>ini</a:t>
            </a:r>
            <a:r>
              <a:rPr lang="en-US" dirty="0">
                <a:solidFill>
                  <a:schemeClr val="tx1">
                    <a:lumMod val="75000"/>
                    <a:lumOff val="25000"/>
                  </a:schemeClr>
                </a:solidFill>
              </a:rPr>
              <a:t> </a:t>
            </a:r>
            <a:r>
              <a:rPr lang="en-US" dirty="0" err="1">
                <a:solidFill>
                  <a:schemeClr val="tx1">
                    <a:lumMod val="75000"/>
                    <a:lumOff val="25000"/>
                  </a:schemeClr>
                </a:solidFill>
              </a:rPr>
              <a:t>adalah</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menyediakan</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keseluruhan</a:t>
            </a:r>
            <a:r>
              <a:rPr lang="en-US" dirty="0">
                <a:solidFill>
                  <a:schemeClr val="tx1">
                    <a:lumMod val="75000"/>
                    <a:lumOff val="25000"/>
                  </a:schemeClr>
                </a:solidFill>
              </a:rPr>
              <a:t> </a:t>
            </a:r>
            <a:r>
              <a:rPr lang="en-US" dirty="0" err="1">
                <a:solidFill>
                  <a:schemeClr val="tx1">
                    <a:lumMod val="75000"/>
                    <a:lumOff val="25000"/>
                  </a:schemeClr>
                </a:solidFill>
              </a:rPr>
              <a:t>dari</a:t>
            </a:r>
            <a:r>
              <a:rPr lang="en-US" dirty="0">
                <a:solidFill>
                  <a:schemeClr val="tx1">
                    <a:lumMod val="75000"/>
                    <a:lumOff val="25000"/>
                  </a:schemeClr>
                </a:solidFill>
              </a:rPr>
              <a:t> </a:t>
            </a:r>
            <a:r>
              <a:rPr lang="en-US" dirty="0" err="1">
                <a:solidFill>
                  <a:schemeClr val="tx1">
                    <a:lumMod val="75000"/>
                    <a:lumOff val="25000"/>
                  </a:schemeClr>
                </a:solidFill>
              </a:rPr>
              <a:t>pekerjaan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endParaRPr lang="en-US" dirty="0">
              <a:solidFill>
                <a:schemeClr val="tx1">
                  <a:lumMod val="75000"/>
                  <a:lumOff val="25000"/>
                </a:schemeClr>
              </a:solidFill>
            </a:endParaRPr>
          </a:p>
          <a:p>
            <a:pPr marL="0" indent="0">
              <a:buNone/>
            </a:pPr>
            <a:r>
              <a:rPr lang="id-ID" dirty="0">
                <a:solidFill>
                  <a:schemeClr val="tx1">
                    <a:lumMod val="75000"/>
                    <a:lumOff val="25000"/>
                  </a:schemeClr>
                </a:solidFill>
              </a:rPr>
              <a:t>Dimana didalamnya terdapat beberapa aktivitas seperti :</a:t>
            </a:r>
            <a:endParaRPr lang="en-US" dirty="0">
              <a:solidFill>
                <a:schemeClr val="tx1">
                  <a:lumMod val="75000"/>
                  <a:lumOff val="25000"/>
                </a:schemeClr>
              </a:solidFill>
            </a:endParaRPr>
          </a:p>
          <a:p>
            <a:pPr lvl="0"/>
            <a:r>
              <a:rPr lang="id-ID" dirty="0">
                <a:solidFill>
                  <a:schemeClr val="tx1">
                    <a:lumMod val="75000"/>
                    <a:lumOff val="25000"/>
                  </a:schemeClr>
                </a:solidFill>
              </a:rPr>
              <a:t>Mengerjakan aktivitas project</a:t>
            </a:r>
            <a:endParaRPr lang="en-US" dirty="0">
              <a:solidFill>
                <a:schemeClr val="tx1">
                  <a:lumMod val="75000"/>
                  <a:lumOff val="25000"/>
                </a:schemeClr>
              </a:solidFill>
            </a:endParaRPr>
          </a:p>
          <a:p>
            <a:pPr lvl="0"/>
            <a:r>
              <a:rPr lang="id-ID" dirty="0">
                <a:solidFill>
                  <a:schemeClr val="tx1">
                    <a:lumMod val="75000"/>
                    <a:lumOff val="25000"/>
                  </a:schemeClr>
                </a:solidFill>
              </a:rPr>
              <a:t>Mengatur sumber daya internal (tim proyek)</a:t>
            </a:r>
            <a:endParaRPr lang="en-US" dirty="0">
              <a:solidFill>
                <a:schemeClr val="tx1">
                  <a:lumMod val="75000"/>
                  <a:lumOff val="25000"/>
                </a:schemeClr>
              </a:solidFill>
            </a:endParaRPr>
          </a:p>
          <a:p>
            <a:pPr lvl="0"/>
            <a:r>
              <a:rPr lang="id-ID" dirty="0">
                <a:solidFill>
                  <a:schemeClr val="tx1">
                    <a:lumMod val="75000"/>
                    <a:lumOff val="25000"/>
                  </a:schemeClr>
                </a:solidFill>
              </a:rPr>
              <a:t>Mencari, mengatur, dan menggunakan sumber daya yang tersedia</a:t>
            </a:r>
            <a:endParaRPr lang="en-US" dirty="0">
              <a:solidFill>
                <a:schemeClr val="tx1">
                  <a:lumMod val="75000"/>
                  <a:lumOff val="25000"/>
                </a:schemeClr>
              </a:solidFill>
            </a:endParaRPr>
          </a:p>
          <a:p>
            <a:pPr lvl="0"/>
            <a:r>
              <a:rPr lang="id-ID" dirty="0">
                <a:solidFill>
                  <a:schemeClr val="tx1">
                    <a:lumMod val="75000"/>
                    <a:lumOff val="25000"/>
                  </a:schemeClr>
                </a:solidFill>
              </a:rPr>
              <a:t>Membangun komunikasi external dan internal</a:t>
            </a:r>
            <a:endParaRPr lang="en-US" dirty="0">
              <a:solidFill>
                <a:schemeClr val="tx1">
                  <a:lumMod val="75000"/>
                  <a:lumOff val="25000"/>
                </a:schemeClr>
              </a:solidFill>
            </a:endParaRPr>
          </a:p>
          <a:p>
            <a:pPr lvl="0"/>
            <a:r>
              <a:rPr lang="id-ID" dirty="0">
                <a:solidFill>
                  <a:schemeClr val="tx1">
                    <a:lumMod val="75000"/>
                    <a:lumOff val="25000"/>
                  </a:schemeClr>
                </a:solidFill>
              </a:rPr>
              <a:t>Menggunakan metode yang telah direncanakan dan sesuai standar</a:t>
            </a:r>
            <a:endParaRPr lang="en-US" dirty="0">
              <a:solidFill>
                <a:schemeClr val="tx1">
                  <a:lumMod val="75000"/>
                  <a:lumOff val="25000"/>
                </a:schemeClr>
              </a:solidFill>
            </a:endParaRPr>
          </a:p>
          <a:p>
            <a:pPr lvl="0"/>
            <a:r>
              <a:rPr lang="id-ID" dirty="0">
                <a:solidFill>
                  <a:schemeClr val="tx1">
                    <a:lumMod val="75000"/>
                    <a:lumOff val="25000"/>
                  </a:schemeClr>
                </a:solidFill>
              </a:rPr>
              <a:t>Mengeluarkan pengajuan perubahaan </a:t>
            </a: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20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7B159-F539-46D3-BC66-C6BF07AF2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8458200" cy="4800599"/>
          </a:xfrm>
          <a:prstGeom prst="rect">
            <a:avLst/>
          </a:prstGeom>
        </p:spPr>
      </p:pic>
    </p:spTree>
    <p:extLst>
      <p:ext uri="{BB962C8B-B14F-4D97-AF65-F5344CB8AC3E}">
        <p14:creationId xmlns:p14="http://schemas.microsoft.com/office/powerpoint/2010/main" val="3377366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5562600" cy="532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descr="E:\other\TU-logo-primer-memus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225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noAutofit/>
          </a:bodyPr>
          <a:lstStyle/>
          <a:p>
            <a:r>
              <a:rPr lang="en-US" sz="3200" b="1" dirty="0">
                <a:latin typeface="Calibri" panose="020F0502020204030204" pitchFamily="34" charset="0"/>
              </a:rPr>
              <a:t>Directing and Managing Project Execution: </a:t>
            </a:r>
            <a:r>
              <a:rPr lang="en-US" sz="3200" b="1" dirty="0">
                <a:solidFill>
                  <a:srgbClr val="FFC000"/>
                </a:solidFill>
                <a:latin typeface="Calibri" panose="020F0502020204030204" pitchFamily="34" charset="0"/>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05001"/>
            <a:ext cx="7488905" cy="4419600"/>
          </a:xfrm>
        </p:spPr>
        <p:txBody>
          <a:bodyPr>
            <a:normAutofit fontScale="85000" lnSpcReduction="20000"/>
          </a:bodyPr>
          <a:lstStyle/>
          <a:p>
            <a:pPr marL="0" indent="0">
              <a:buNone/>
            </a:pPr>
            <a:r>
              <a:rPr lang="en-US" dirty="0">
                <a:solidFill>
                  <a:schemeClr val="tx1">
                    <a:lumMod val="75000"/>
                    <a:lumOff val="25000"/>
                  </a:schemeClr>
                </a:solidFill>
              </a:rPr>
              <a:t>1. </a:t>
            </a:r>
            <a:r>
              <a:rPr lang="id-ID" dirty="0">
                <a:solidFill>
                  <a:schemeClr val="tx1">
                    <a:lumMod val="75000"/>
                    <a:lumOff val="25000"/>
                  </a:schemeClr>
                </a:solidFill>
              </a:rPr>
              <a:t>P</a:t>
            </a:r>
            <a:r>
              <a:rPr lang="en-US" dirty="0" err="1">
                <a:solidFill>
                  <a:schemeClr val="tx1">
                    <a:lumMod val="75000"/>
                    <a:lumOff val="25000"/>
                  </a:schemeClr>
                </a:solidFill>
              </a:rPr>
              <a:t>roject</a:t>
            </a:r>
            <a:r>
              <a:rPr lang="en-US" dirty="0">
                <a:solidFill>
                  <a:schemeClr val="tx1">
                    <a:lumMod val="75000"/>
                    <a:lumOff val="25000"/>
                  </a:schemeClr>
                </a:solidFill>
              </a:rPr>
              <a:t> Management Plan</a:t>
            </a:r>
          </a:p>
          <a:p>
            <a:pPr marL="357188" indent="0" defTabSz="179388">
              <a:buNone/>
            </a:pPr>
            <a:r>
              <a:rPr lang="en-US" dirty="0">
                <a:solidFill>
                  <a:schemeClr val="tx1">
                    <a:lumMod val="75000"/>
                    <a:lumOff val="25000"/>
                  </a:schemeClr>
                </a:solidFill>
              </a:rPr>
              <a:t>	• Scope management plan</a:t>
            </a:r>
          </a:p>
          <a:p>
            <a:pPr marL="357188" indent="0" defTabSz="179388">
              <a:buNone/>
            </a:pPr>
            <a:r>
              <a:rPr lang="en-US" dirty="0">
                <a:solidFill>
                  <a:schemeClr val="tx1">
                    <a:lumMod val="75000"/>
                    <a:lumOff val="25000"/>
                  </a:schemeClr>
                </a:solidFill>
              </a:rPr>
              <a:t>	• Requirements management plan</a:t>
            </a:r>
          </a:p>
          <a:p>
            <a:pPr marL="357188" indent="0" defTabSz="179388">
              <a:buNone/>
            </a:pPr>
            <a:r>
              <a:rPr lang="en-US" dirty="0">
                <a:solidFill>
                  <a:schemeClr val="tx1">
                    <a:lumMod val="75000"/>
                    <a:lumOff val="25000"/>
                  </a:schemeClr>
                </a:solidFill>
              </a:rPr>
              <a:t>	• Schedule management plan</a:t>
            </a:r>
          </a:p>
          <a:p>
            <a:pPr marL="357188" indent="0" defTabSz="179388">
              <a:buNone/>
            </a:pPr>
            <a:r>
              <a:rPr lang="en-US" dirty="0">
                <a:solidFill>
                  <a:schemeClr val="tx1">
                    <a:lumMod val="75000"/>
                    <a:lumOff val="25000"/>
                  </a:schemeClr>
                </a:solidFill>
              </a:rPr>
              <a:t>	• Cost management plan </a:t>
            </a:r>
          </a:p>
          <a:p>
            <a:pPr marL="357188" indent="0" defTabSz="179388">
              <a:buNone/>
            </a:pPr>
            <a:r>
              <a:rPr lang="en-US" dirty="0">
                <a:solidFill>
                  <a:schemeClr val="tx1">
                    <a:lumMod val="75000"/>
                    <a:lumOff val="25000"/>
                  </a:schemeClr>
                </a:solidFill>
              </a:rPr>
              <a:t>	• Stakeholder management plan </a:t>
            </a:r>
          </a:p>
          <a:p>
            <a:pPr marL="0" indent="0">
              <a:buNone/>
            </a:pPr>
            <a:r>
              <a:rPr lang="en-US" dirty="0">
                <a:solidFill>
                  <a:schemeClr val="tx1">
                    <a:lumMod val="75000"/>
                    <a:lumOff val="25000"/>
                  </a:schemeClr>
                </a:solidFill>
              </a:rPr>
              <a:t>2. Approved Change Requests</a:t>
            </a:r>
          </a:p>
          <a:p>
            <a:pPr marL="357188" indent="0" algn="just" defTabSz="179388">
              <a:buNone/>
            </a:pPr>
            <a:r>
              <a:rPr lang="en-US" dirty="0">
                <a:solidFill>
                  <a:schemeClr val="tx1">
                    <a:lumMod val="75000"/>
                    <a:lumOff val="25000"/>
                  </a:schemeClr>
                </a:solidFill>
              </a:rPr>
              <a:t>	</a:t>
            </a:r>
            <a:r>
              <a:rPr lang="id-ID" dirty="0">
                <a:solidFill>
                  <a:schemeClr val="tx1">
                    <a:lumMod val="75000"/>
                    <a:lumOff val="25000"/>
                  </a:schemeClr>
                </a:solidFill>
              </a:rPr>
              <a:t>Permintaan persetu</a:t>
            </a:r>
            <a:r>
              <a:rPr lang="en-US" dirty="0" err="1">
                <a:solidFill>
                  <a:schemeClr val="tx1">
                    <a:lumMod val="75000"/>
                    <a:lumOff val="25000"/>
                  </a:schemeClr>
                </a:solidFill>
              </a:rPr>
              <a:t>ju</a:t>
            </a:r>
            <a:r>
              <a:rPr lang="id-ID" dirty="0">
                <a:solidFill>
                  <a:schemeClr val="tx1">
                    <a:lumMod val="75000"/>
                    <a:lumOff val="25000"/>
                  </a:schemeClr>
                </a:solidFill>
              </a:rPr>
              <a:t>an perubahan adalah perubahan dokumen </a:t>
            </a:r>
            <a:r>
              <a:rPr lang="en-US" dirty="0">
                <a:solidFill>
                  <a:schemeClr val="tx1">
                    <a:lumMod val="75000"/>
                    <a:lumOff val="25000"/>
                  </a:schemeClr>
                </a:solidFill>
              </a:rPr>
              <a:t>	</a:t>
            </a:r>
            <a:r>
              <a:rPr lang="id-ID" dirty="0">
                <a:solidFill>
                  <a:schemeClr val="tx1">
                    <a:lumMod val="75000"/>
                    <a:lumOff val="25000"/>
                  </a:schemeClr>
                </a:solidFill>
              </a:rPr>
              <a:t>oleh yang berwenang, untuk </a:t>
            </a:r>
            <a:r>
              <a:rPr lang="en-US" dirty="0">
                <a:solidFill>
                  <a:schemeClr val="tx1">
                    <a:lumMod val="75000"/>
                    <a:lumOff val="25000"/>
                  </a:schemeClr>
                </a:solidFill>
              </a:rPr>
              <a:t> </a:t>
            </a:r>
            <a:r>
              <a:rPr lang="id-ID" dirty="0">
                <a:solidFill>
                  <a:schemeClr val="tx1">
                    <a:lumMod val="75000"/>
                    <a:lumOff val="25000"/>
                  </a:schemeClr>
                </a:solidFill>
              </a:rPr>
              <a:t>memperluas/menambah </a:t>
            </a:r>
            <a:r>
              <a:rPr lang="en-US" dirty="0">
                <a:solidFill>
                  <a:schemeClr val="tx1">
                    <a:lumMod val="75000"/>
                    <a:lumOff val="25000"/>
                  </a:schemeClr>
                </a:solidFill>
              </a:rPr>
              <a:t>	</a:t>
            </a:r>
            <a:r>
              <a:rPr lang="id-ID" dirty="0">
                <a:solidFill>
                  <a:schemeClr val="tx1">
                    <a:lumMod val="75000"/>
                    <a:lumOff val="25000"/>
                  </a:schemeClr>
                </a:solidFill>
              </a:rPr>
              <a:t>atau</a:t>
            </a:r>
            <a:r>
              <a:rPr lang="en-US" dirty="0">
                <a:solidFill>
                  <a:schemeClr val="tx1">
                    <a:lumMod val="75000"/>
                    <a:lumOff val="25000"/>
                  </a:schemeClr>
                </a:solidFill>
              </a:rPr>
              <a:t> 	</a:t>
            </a:r>
            <a:r>
              <a:rPr lang="id-ID" dirty="0">
                <a:solidFill>
                  <a:schemeClr val="tx1">
                    <a:lumMod val="75000"/>
                    <a:lumOff val="25000"/>
                  </a:schemeClr>
                </a:solidFill>
              </a:rPr>
              <a:t>mengurangi ruang lingkup proyek.  Perubahan lingkup </a:t>
            </a:r>
            <a:r>
              <a:rPr lang="en-US" dirty="0">
                <a:solidFill>
                  <a:schemeClr val="tx1">
                    <a:lumMod val="75000"/>
                    <a:lumOff val="25000"/>
                  </a:schemeClr>
                </a:solidFill>
              </a:rPr>
              <a:t>	</a:t>
            </a:r>
            <a:r>
              <a:rPr lang="id-ID" dirty="0">
                <a:solidFill>
                  <a:schemeClr val="tx1">
                    <a:lumMod val="75000"/>
                    <a:lumOff val="25000"/>
                  </a:schemeClr>
                </a:solidFill>
              </a:rPr>
              <a:t>proyek</a:t>
            </a:r>
            <a:r>
              <a:rPr lang="en-US" dirty="0">
                <a:solidFill>
                  <a:schemeClr val="tx1">
                    <a:lumMod val="75000"/>
                    <a:lumOff val="25000"/>
                  </a:schemeClr>
                </a:solidFill>
              </a:rPr>
              <a:t> 	</a:t>
            </a:r>
            <a:r>
              <a:rPr lang="id-ID" dirty="0">
                <a:solidFill>
                  <a:schemeClr val="tx1">
                    <a:lumMod val="75000"/>
                    <a:lumOff val="25000"/>
                  </a:schemeClr>
                </a:solidFill>
              </a:rPr>
              <a:t>harus terkendali dan </a:t>
            </a:r>
            <a:r>
              <a:rPr lang="en-US" dirty="0">
                <a:solidFill>
                  <a:schemeClr val="tx1">
                    <a:lumMod val="75000"/>
                    <a:lumOff val="25000"/>
                  </a:schemeClr>
                </a:solidFill>
              </a:rPr>
              <a:t>	</a:t>
            </a:r>
            <a:r>
              <a:rPr lang="id-ID" dirty="0">
                <a:solidFill>
                  <a:schemeClr val="tx1">
                    <a:lumMod val="75000"/>
                    <a:lumOff val="25000"/>
                  </a:schemeClr>
                </a:solidFill>
              </a:rPr>
              <a:t>dapat menunjukkan bahwa </a:t>
            </a:r>
            <a:r>
              <a:rPr lang="en-US" dirty="0">
                <a:solidFill>
                  <a:schemeClr val="tx1">
                    <a:lumMod val="75000"/>
                    <a:lumOff val="25000"/>
                  </a:schemeClr>
                </a:solidFill>
              </a:rPr>
              <a:t>	</a:t>
            </a:r>
            <a:r>
              <a:rPr lang="id-ID" dirty="0">
                <a:solidFill>
                  <a:schemeClr val="tx1">
                    <a:lumMod val="75000"/>
                    <a:lumOff val="25000"/>
                  </a:schemeClr>
                </a:solidFill>
              </a:rPr>
              <a:t>beberapa perubahan disetujui atau tidak disetujui.  Hal tersebut </a:t>
            </a:r>
            <a:r>
              <a:rPr lang="en-US" dirty="0">
                <a:solidFill>
                  <a:schemeClr val="tx1">
                    <a:lumMod val="75000"/>
                    <a:lumOff val="25000"/>
                  </a:schemeClr>
                </a:solidFill>
              </a:rPr>
              <a:t>	</a:t>
            </a:r>
            <a:r>
              <a:rPr lang="id-ID" dirty="0">
                <a:solidFill>
                  <a:schemeClr val="tx1">
                    <a:lumMod val="75000"/>
                    <a:lumOff val="25000"/>
                  </a:schemeClr>
                </a:solidFill>
              </a:rPr>
              <a:t>membutuhkan </a:t>
            </a:r>
            <a:r>
              <a:rPr lang="en-US" dirty="0">
                <a:solidFill>
                  <a:schemeClr val="tx1">
                    <a:lumMod val="75000"/>
                    <a:lumOff val="25000"/>
                  </a:schemeClr>
                </a:solidFill>
              </a:rPr>
              <a:t>	</a:t>
            </a:r>
            <a:r>
              <a:rPr lang="id-ID" dirty="0">
                <a:solidFill>
                  <a:schemeClr val="tx1">
                    <a:lumMod val="75000"/>
                    <a:lumOff val="25000"/>
                  </a:schemeClr>
                </a:solidFill>
              </a:rPr>
              <a:t>tindakan preventif atau korektif</a:t>
            </a:r>
            <a:r>
              <a:rPr lang="en-US" dirty="0">
                <a:solidFill>
                  <a:schemeClr val="tx1">
                    <a:lumMod val="75000"/>
                    <a:lumOff val="25000"/>
                  </a:schemeClr>
                </a:solidFill>
              </a:rPr>
              <a:t> </a:t>
            </a:r>
            <a:endParaRPr lang="id-ID" dirty="0">
              <a:solidFill>
                <a:schemeClr val="tx1">
                  <a:lumMod val="75000"/>
                  <a:lumOff val="25000"/>
                </a:schemeClr>
              </a:solidFill>
            </a:endParaRPr>
          </a:p>
          <a:p>
            <a:pPr marL="0" indent="0">
              <a:buNone/>
            </a:pPr>
            <a:r>
              <a:rPr lang="en-US" dirty="0">
                <a:solidFill>
                  <a:schemeClr val="tx1">
                    <a:lumMod val="75000"/>
                    <a:lumOff val="25000"/>
                  </a:schemeClr>
                </a:solidFill>
              </a:rPr>
              <a:t>3. </a:t>
            </a:r>
            <a:r>
              <a:rPr lang="id-ID" dirty="0">
                <a:solidFill>
                  <a:schemeClr val="tx1">
                    <a:lumMod val="75000"/>
                    <a:lumOff val="25000"/>
                  </a:schemeClr>
                </a:solidFill>
              </a:rPr>
              <a:t>Enterprise environmental factors</a:t>
            </a:r>
          </a:p>
          <a:p>
            <a:pPr marL="0" indent="0">
              <a:buNone/>
            </a:pPr>
            <a:r>
              <a:rPr lang="en-US" dirty="0">
                <a:solidFill>
                  <a:schemeClr val="tx1">
                    <a:lumMod val="75000"/>
                    <a:lumOff val="25000"/>
                  </a:schemeClr>
                </a:solidFill>
              </a:rPr>
              <a:t>4. </a:t>
            </a:r>
            <a:r>
              <a:rPr lang="id-ID" dirty="0">
                <a:solidFill>
                  <a:schemeClr val="tx1">
                    <a:lumMod val="75000"/>
                    <a:lumOff val="25000"/>
                  </a:schemeClr>
                </a:solidFill>
              </a:rPr>
              <a:t>Organizational process assets</a:t>
            </a:r>
            <a:endParaRPr lang="id-ID" b="1"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813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noAutofit/>
          </a:bodyPr>
          <a:lstStyle/>
          <a:p>
            <a:r>
              <a:rPr lang="en-US" sz="3200" b="1" dirty="0">
                <a:latin typeface="Calibri" panose="020F0502020204030204" pitchFamily="34" charset="0"/>
              </a:rPr>
              <a:t>Directing and Managing Project Execution: </a:t>
            </a:r>
            <a:r>
              <a:rPr lang="en-US" sz="3200" b="1" dirty="0">
                <a:solidFill>
                  <a:srgbClr val="FFC000"/>
                </a:solidFill>
                <a:latin typeface="Calibri" panose="020F0502020204030204" pitchFamily="34" charset="0"/>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05001"/>
            <a:ext cx="7488905" cy="4419600"/>
          </a:xfrm>
        </p:spPr>
        <p:txBody>
          <a:bodyPr>
            <a:normAutofit/>
          </a:bodyPr>
          <a:lstStyle/>
          <a:p>
            <a:pPr marL="0" indent="0">
              <a:buNone/>
            </a:pPr>
            <a:r>
              <a:rPr lang="en-US" dirty="0">
                <a:solidFill>
                  <a:schemeClr val="tx1">
                    <a:lumMod val="75000"/>
                    <a:lumOff val="25000"/>
                  </a:schemeClr>
                </a:solidFill>
              </a:rPr>
              <a:t>5. </a:t>
            </a:r>
            <a:r>
              <a:rPr lang="id-ID" dirty="0">
                <a:solidFill>
                  <a:schemeClr val="tx1">
                    <a:lumMod val="75000"/>
                    <a:lumOff val="25000"/>
                  </a:schemeClr>
                </a:solidFill>
              </a:rPr>
              <a:t>P</a:t>
            </a:r>
            <a:r>
              <a:rPr lang="en-US" dirty="0" err="1">
                <a:solidFill>
                  <a:schemeClr val="tx1">
                    <a:lumMod val="75000"/>
                    <a:lumOff val="25000"/>
                  </a:schemeClr>
                </a:solidFill>
              </a:rPr>
              <a:t>roject</a:t>
            </a:r>
            <a:r>
              <a:rPr lang="en-US" dirty="0">
                <a:solidFill>
                  <a:schemeClr val="tx1">
                    <a:lumMod val="75000"/>
                    <a:lumOff val="25000"/>
                  </a:schemeClr>
                </a:solidFill>
              </a:rPr>
              <a:t> Documents</a:t>
            </a:r>
          </a:p>
          <a:p>
            <a:pPr marL="700088" indent="-342900" defTabSz="179388">
              <a:buFont typeface="Wingdings" panose="05000000000000000000" pitchFamily="2" charset="2"/>
              <a:buChar char="§"/>
            </a:pPr>
            <a:r>
              <a:rPr lang="en-US" dirty="0">
                <a:solidFill>
                  <a:schemeClr val="tx1">
                    <a:lumMod val="75000"/>
                    <a:lumOff val="25000"/>
                  </a:schemeClr>
                </a:solidFill>
              </a:rPr>
              <a:t>Change Log</a:t>
            </a:r>
          </a:p>
          <a:p>
            <a:pPr marL="700088" indent="-342900" defTabSz="179388">
              <a:buFont typeface="Wingdings" panose="05000000000000000000" pitchFamily="2" charset="2"/>
              <a:buChar char="§"/>
            </a:pPr>
            <a:r>
              <a:rPr lang="en-US" dirty="0">
                <a:solidFill>
                  <a:schemeClr val="tx1">
                    <a:lumMod val="75000"/>
                    <a:lumOff val="25000"/>
                  </a:schemeClr>
                </a:solidFill>
              </a:rPr>
              <a:t>Lessons Learned Register</a:t>
            </a:r>
          </a:p>
          <a:p>
            <a:pPr marL="700088" indent="-342900" defTabSz="179388">
              <a:buFont typeface="Wingdings" panose="05000000000000000000" pitchFamily="2" charset="2"/>
              <a:buChar char="§"/>
            </a:pPr>
            <a:r>
              <a:rPr lang="en-US" dirty="0">
                <a:solidFill>
                  <a:schemeClr val="tx1">
                    <a:lumMod val="75000"/>
                    <a:lumOff val="25000"/>
                  </a:schemeClr>
                </a:solidFill>
              </a:rPr>
              <a:t>Milestone List</a:t>
            </a:r>
          </a:p>
          <a:p>
            <a:pPr marL="700088" indent="-342900" defTabSz="179388">
              <a:buFont typeface="Wingdings" panose="05000000000000000000" pitchFamily="2" charset="2"/>
              <a:buChar char="§"/>
            </a:pPr>
            <a:r>
              <a:rPr lang="en-US" dirty="0">
                <a:solidFill>
                  <a:schemeClr val="tx1">
                    <a:lumMod val="75000"/>
                    <a:lumOff val="25000"/>
                  </a:schemeClr>
                </a:solidFill>
              </a:rPr>
              <a:t>Project communications</a:t>
            </a:r>
          </a:p>
          <a:p>
            <a:pPr marL="700088" indent="-342900" defTabSz="179388">
              <a:buFont typeface="Wingdings" panose="05000000000000000000" pitchFamily="2" charset="2"/>
              <a:buChar char="§"/>
            </a:pPr>
            <a:r>
              <a:rPr lang="en-US" dirty="0">
                <a:solidFill>
                  <a:schemeClr val="tx1">
                    <a:lumMod val="75000"/>
                    <a:lumOff val="25000"/>
                  </a:schemeClr>
                </a:solidFill>
              </a:rPr>
              <a:t>	Project Schedule</a:t>
            </a:r>
          </a:p>
          <a:p>
            <a:pPr marL="700088" indent="-342900" defTabSz="179388">
              <a:buFont typeface="Wingdings" panose="05000000000000000000" pitchFamily="2" charset="2"/>
              <a:buChar char="§"/>
            </a:pPr>
            <a:r>
              <a:rPr lang="en-US" dirty="0">
                <a:solidFill>
                  <a:schemeClr val="tx1">
                    <a:lumMod val="75000"/>
                    <a:lumOff val="25000"/>
                  </a:schemeClr>
                </a:solidFill>
              </a:rPr>
              <a:t>Requirements Traceability Matrix</a:t>
            </a:r>
          </a:p>
          <a:p>
            <a:pPr marL="700088" indent="-342900" defTabSz="179388">
              <a:buFont typeface="Wingdings" panose="05000000000000000000" pitchFamily="2" charset="2"/>
              <a:buChar char="§"/>
            </a:pPr>
            <a:r>
              <a:rPr lang="en-US" dirty="0">
                <a:solidFill>
                  <a:schemeClr val="tx1">
                    <a:lumMod val="75000"/>
                    <a:lumOff val="25000"/>
                  </a:schemeClr>
                </a:solidFill>
              </a:rPr>
              <a:t>Risk Register</a:t>
            </a:r>
          </a:p>
          <a:p>
            <a:pPr marL="700088" indent="-342900" defTabSz="179388">
              <a:buFont typeface="Wingdings" panose="05000000000000000000" pitchFamily="2" charset="2"/>
              <a:buChar char="§"/>
            </a:pPr>
            <a:r>
              <a:rPr lang="en-US" dirty="0">
                <a:solidFill>
                  <a:schemeClr val="tx1">
                    <a:lumMod val="75000"/>
                    <a:lumOff val="25000"/>
                  </a:schemeClr>
                </a:solidFill>
              </a:rPr>
              <a:t>Risk Report</a:t>
            </a:r>
            <a:endParaRPr lang="id-ID"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56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noAutofit/>
          </a:bodyPr>
          <a:lstStyle/>
          <a:p>
            <a:r>
              <a:rPr lang="en-US" sz="3200" b="1" dirty="0">
                <a:latin typeface="Calibri" panose="020F0502020204030204" pitchFamily="34" charset="0"/>
              </a:rPr>
              <a:t>Directing and Managing Project Execution:  </a:t>
            </a:r>
            <a:r>
              <a:rPr lang="en-US" sz="3200" b="1" dirty="0">
                <a:solidFill>
                  <a:srgbClr val="FFC000"/>
                </a:solidFill>
                <a:latin typeface="Calibri" panose="020F0502020204030204" pitchFamily="34" charset="0"/>
              </a:rPr>
              <a:t>Tools  &amp; Technique</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2180496"/>
            <a:ext cx="7565105" cy="3991704"/>
          </a:xfrm>
        </p:spPr>
        <p:txBody>
          <a:bodyPr>
            <a:normAutofit fontScale="92500" lnSpcReduction="20000"/>
          </a:bodyPr>
          <a:lstStyle/>
          <a:p>
            <a:pPr marL="0" indent="0">
              <a:buNone/>
            </a:pPr>
            <a:r>
              <a:rPr lang="en-US" b="1" dirty="0">
                <a:solidFill>
                  <a:schemeClr val="tx1">
                    <a:lumMod val="75000"/>
                    <a:lumOff val="25000"/>
                  </a:schemeClr>
                </a:solidFill>
              </a:rPr>
              <a:t>1. </a:t>
            </a:r>
            <a:r>
              <a:rPr lang="id-ID" b="1" dirty="0">
                <a:solidFill>
                  <a:schemeClr val="tx1">
                    <a:lumMod val="75000"/>
                    <a:lumOff val="25000"/>
                  </a:schemeClr>
                </a:solidFill>
              </a:rPr>
              <a:t>Expert Judgement</a:t>
            </a:r>
          </a:p>
          <a:p>
            <a:pPr>
              <a:buFont typeface="Arial" panose="020B0604020202020204" pitchFamily="34" charset="0"/>
              <a:buNone/>
            </a:pPr>
            <a:r>
              <a:rPr lang="en-US" dirty="0">
                <a:solidFill>
                  <a:schemeClr val="tx1">
                    <a:lumMod val="75000"/>
                    <a:lumOff val="25000"/>
                  </a:schemeClr>
                </a:solidFill>
              </a:rPr>
              <a:t>	</a:t>
            </a:r>
            <a:r>
              <a:rPr lang="id-ID" dirty="0">
                <a:solidFill>
                  <a:schemeClr val="tx1">
                    <a:lumMod val="75000"/>
                    <a:lumOff val="25000"/>
                  </a:schemeClr>
                </a:solidFill>
              </a:rPr>
              <a:t>Tenaga ahli pengambilan keputusan dimaksudkan untuk menilai input yang dibutuhkan untuk mengarahkan dan mengelola pelaksanaan rencana manajemen proyek</a:t>
            </a:r>
            <a:r>
              <a:rPr lang="en-US" dirty="0">
                <a:solidFill>
                  <a:schemeClr val="tx1">
                    <a:lumMod val="75000"/>
                    <a:lumOff val="25000"/>
                  </a:schemeClr>
                </a:solidFill>
              </a:rPr>
              <a:t>.</a:t>
            </a:r>
          </a:p>
          <a:p>
            <a:pPr>
              <a:buNone/>
            </a:pPr>
            <a:r>
              <a:rPr lang="en-US" b="1" dirty="0">
                <a:solidFill>
                  <a:schemeClr val="tx1">
                    <a:lumMod val="75000"/>
                    <a:lumOff val="25000"/>
                  </a:schemeClr>
                </a:solidFill>
              </a:rPr>
              <a:t>2. Project Management Information System (PMIS)</a:t>
            </a:r>
            <a:endParaRPr lang="en-US" dirty="0">
              <a:solidFill>
                <a:schemeClr val="tx1">
                  <a:lumMod val="75000"/>
                  <a:lumOff val="25000"/>
                </a:schemeClr>
              </a:solidFill>
            </a:endParaRPr>
          </a:p>
          <a:p>
            <a:pPr marL="357188" indent="0">
              <a:buNone/>
              <a:defRPr/>
            </a:pPr>
            <a:r>
              <a:rPr lang="id-ID" dirty="0">
                <a:solidFill>
                  <a:schemeClr val="tx1">
                    <a:lumMod val="75000"/>
                    <a:lumOff val="25000"/>
                  </a:schemeClr>
                </a:solidFill>
              </a:rPr>
              <a:t>Bagian dari faktor lingkungan perusahaan, harus dapat mengakses ke alat otomatis, misalnya : perangkat lunak</a:t>
            </a:r>
            <a:r>
              <a:rPr lang="en-US" dirty="0">
                <a:solidFill>
                  <a:schemeClr val="tx1">
                    <a:lumMod val="75000"/>
                    <a:lumOff val="25000"/>
                  </a:schemeClr>
                </a:solidFill>
              </a:rPr>
              <a:t> </a:t>
            </a:r>
            <a:r>
              <a:rPr lang="en-US" dirty="0" err="1">
                <a:solidFill>
                  <a:schemeClr val="tx1">
                    <a:lumMod val="75000"/>
                    <a:lumOff val="25000"/>
                  </a:schemeClr>
                </a:solidFill>
              </a:rPr>
              <a:t>penjadwalan</a:t>
            </a:r>
            <a:r>
              <a:rPr lang="id-ID" dirty="0">
                <a:solidFill>
                  <a:schemeClr val="tx1">
                    <a:lumMod val="75000"/>
                    <a:lumOff val="25000"/>
                  </a:schemeClr>
                </a:solidFill>
              </a:rPr>
              <a:t>,</a:t>
            </a:r>
            <a:r>
              <a:rPr lang="en-US" dirty="0">
                <a:solidFill>
                  <a:schemeClr val="tx1">
                    <a:lumMod val="75000"/>
                    <a:lumOff val="25000"/>
                  </a:schemeClr>
                </a:solidFill>
              </a:rPr>
              <a:t> </a:t>
            </a:r>
            <a:r>
              <a:rPr lang="en-US" dirty="0" err="1">
                <a:solidFill>
                  <a:schemeClr val="tx1">
                    <a:lumMod val="75000"/>
                    <a:lumOff val="25000"/>
                  </a:schemeClr>
                </a:solidFill>
              </a:rPr>
              <a:t>sistem</a:t>
            </a:r>
            <a:r>
              <a:rPr lang="en-US" dirty="0">
                <a:solidFill>
                  <a:schemeClr val="tx1">
                    <a:lumMod val="75000"/>
                    <a:lumOff val="25000"/>
                  </a:schemeClr>
                </a:solidFill>
              </a:rPr>
              <a:t> </a:t>
            </a:r>
            <a:r>
              <a:rPr lang="en-US" dirty="0" err="1">
                <a:solidFill>
                  <a:schemeClr val="tx1">
                    <a:lumMod val="75000"/>
                    <a:lumOff val="25000"/>
                  </a:schemeClr>
                </a:solidFill>
              </a:rPr>
              <a:t>otorisasi</a:t>
            </a:r>
            <a:r>
              <a:rPr lang="en-US" dirty="0">
                <a:solidFill>
                  <a:schemeClr val="tx1">
                    <a:lumMod val="75000"/>
                    <a:lumOff val="25000"/>
                  </a:schemeClr>
                </a:solidFill>
              </a:rPr>
              <a:t> </a:t>
            </a:r>
            <a:r>
              <a:rPr lang="en-US" dirty="0" err="1">
                <a:solidFill>
                  <a:schemeClr val="tx1">
                    <a:lumMod val="75000"/>
                    <a:lumOff val="25000"/>
                  </a:schemeClr>
                </a:solidFill>
              </a:rPr>
              <a:t>pekerjaan</a:t>
            </a:r>
            <a:r>
              <a:rPr lang="en-US" dirty="0">
                <a:solidFill>
                  <a:schemeClr val="tx1">
                    <a:lumMod val="75000"/>
                    <a:lumOff val="25000"/>
                  </a:schemeClr>
                </a:solidFill>
              </a:rPr>
              <a:t>, </a:t>
            </a:r>
            <a:r>
              <a:rPr lang="en-US" dirty="0" err="1">
                <a:solidFill>
                  <a:schemeClr val="tx1">
                    <a:lumMod val="75000"/>
                    <a:lumOff val="25000"/>
                  </a:schemeClr>
                </a:solidFill>
              </a:rPr>
              <a:t>sistem</a:t>
            </a:r>
            <a:r>
              <a:rPr lang="en-US" dirty="0">
                <a:solidFill>
                  <a:schemeClr val="tx1">
                    <a:lumMod val="75000"/>
                    <a:lumOff val="25000"/>
                  </a:schemeClr>
                </a:solidFill>
              </a:rPr>
              <a:t> </a:t>
            </a:r>
            <a:r>
              <a:rPr lang="en-US" dirty="0" err="1">
                <a:solidFill>
                  <a:schemeClr val="tx1">
                    <a:lumMod val="75000"/>
                    <a:lumOff val="25000"/>
                  </a:schemeClr>
                </a:solidFill>
              </a:rPr>
              <a:t>pengumpulan</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distribusi</a:t>
            </a:r>
            <a:r>
              <a:rPr lang="en-US" dirty="0">
                <a:solidFill>
                  <a:schemeClr val="tx1">
                    <a:lumMod val="75000"/>
                    <a:lumOff val="25000"/>
                  </a:schemeClr>
                </a:solidFill>
              </a:rPr>
              <a:t> </a:t>
            </a:r>
            <a:r>
              <a:rPr lang="en-US" dirty="0" err="1">
                <a:solidFill>
                  <a:schemeClr val="tx1">
                    <a:lumMod val="75000"/>
                    <a:lumOff val="25000"/>
                  </a:schemeClr>
                </a:solidFill>
              </a:rPr>
              <a:t>informasi</a:t>
            </a:r>
            <a:r>
              <a:rPr lang="id-ID" dirty="0">
                <a:solidFill>
                  <a:schemeClr val="tx1">
                    <a:lumMod val="75000"/>
                    <a:lumOff val="25000"/>
                  </a:schemeClr>
                </a:solidFill>
              </a:rPr>
              <a:t>,</a:t>
            </a:r>
            <a:r>
              <a:rPr lang="en-US" dirty="0">
                <a:solidFill>
                  <a:schemeClr val="tx1">
                    <a:lumMod val="75000"/>
                    <a:lumOff val="25000"/>
                  </a:schemeClr>
                </a:solidFill>
              </a:rPr>
              <a:t> </a:t>
            </a:r>
            <a:r>
              <a:rPr lang="id-ID" dirty="0">
                <a:solidFill>
                  <a:schemeClr val="tx1">
                    <a:lumMod val="75000"/>
                    <a:lumOff val="25000"/>
                  </a:schemeClr>
                </a:solidFill>
              </a:rPr>
              <a:t>dll</a:t>
            </a:r>
            <a:endParaRPr lang="en-US" dirty="0">
              <a:solidFill>
                <a:schemeClr val="tx1">
                  <a:lumMod val="75000"/>
                  <a:lumOff val="25000"/>
                </a:schemeClr>
              </a:solidFill>
            </a:endParaRPr>
          </a:p>
          <a:p>
            <a:pPr marL="0" indent="0">
              <a:buNone/>
              <a:defRPr/>
            </a:pPr>
            <a:r>
              <a:rPr lang="en-US" dirty="0">
                <a:solidFill>
                  <a:schemeClr val="tx1">
                    <a:lumMod val="75000"/>
                    <a:lumOff val="25000"/>
                  </a:schemeClr>
                </a:solidFill>
              </a:rPr>
              <a:t>3. </a:t>
            </a:r>
            <a:r>
              <a:rPr lang="en-US" b="1" dirty="0">
                <a:solidFill>
                  <a:schemeClr val="tx1">
                    <a:lumMod val="75000"/>
                    <a:lumOff val="25000"/>
                  </a:schemeClr>
                </a:solidFill>
              </a:rPr>
              <a:t>Meetings</a:t>
            </a:r>
          </a:p>
          <a:p>
            <a:pPr marL="357188" indent="0">
              <a:buNone/>
              <a:tabLst>
                <a:tab pos="357188" algn="l"/>
              </a:tabLst>
              <a:defRPr/>
            </a:pPr>
            <a:r>
              <a:rPr lang="en-US" dirty="0">
                <a:solidFill>
                  <a:schemeClr val="tx1">
                    <a:lumMod val="75000"/>
                    <a:lumOff val="25000"/>
                  </a:schemeClr>
                </a:solidFill>
              </a:rPr>
              <a:t>• Information exchange;</a:t>
            </a:r>
          </a:p>
          <a:p>
            <a:pPr marL="357188" indent="0">
              <a:buNone/>
              <a:tabLst>
                <a:tab pos="357188" algn="l"/>
              </a:tabLst>
              <a:defRPr/>
            </a:pPr>
            <a:r>
              <a:rPr lang="en-US" dirty="0">
                <a:solidFill>
                  <a:schemeClr val="tx1">
                    <a:lumMod val="75000"/>
                    <a:lumOff val="25000"/>
                  </a:schemeClr>
                </a:solidFill>
              </a:rPr>
              <a:t>• Brainstorming, option evaluation, or design; or</a:t>
            </a:r>
          </a:p>
          <a:p>
            <a:pPr marL="357188" indent="0">
              <a:buNone/>
              <a:tabLst>
                <a:tab pos="357188" algn="l"/>
              </a:tabLst>
              <a:defRPr/>
            </a:pPr>
            <a:r>
              <a:rPr lang="en-US" dirty="0">
                <a:solidFill>
                  <a:schemeClr val="tx1">
                    <a:lumMod val="75000"/>
                    <a:lumOff val="25000"/>
                  </a:schemeClr>
                </a:solidFill>
              </a:rPr>
              <a:t>• Decision making.</a:t>
            </a:r>
            <a:endParaRPr lang="id-ID" dirty="0">
              <a:solidFill>
                <a:schemeClr val="tx1">
                  <a:lumMod val="75000"/>
                  <a:lumOff val="25000"/>
                </a:schemeClr>
              </a:solidFill>
            </a:endParaRPr>
          </a:p>
          <a:p>
            <a:pPr marL="342900" indent="-342900">
              <a:buNone/>
              <a:defRPr/>
            </a:pPr>
            <a:endParaRPr lang="en-US"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00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Calibri" panose="020F0502020204030204" pitchFamily="34" charset="0"/>
              </a:rPr>
              <a:t>Directing and Managing Project Execution:  </a:t>
            </a:r>
            <a:r>
              <a:rPr lang="en-US" sz="3200" b="1" dirty="0">
                <a:solidFill>
                  <a:srgbClr val="FFC000"/>
                </a:solidFill>
                <a:latin typeface="Calibri" panose="020F0502020204030204" pitchFamily="34" charset="0"/>
              </a:rPr>
              <a:t>Outputs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838200" y="1600200"/>
            <a:ext cx="7620000" cy="4800600"/>
          </a:xfrm>
        </p:spPr>
        <p:txBody>
          <a:bodyPr>
            <a:normAutofit lnSpcReduction="10000"/>
          </a:bodyPr>
          <a:lstStyle/>
          <a:p>
            <a:pPr marL="0" indent="0">
              <a:buNone/>
            </a:pPr>
            <a:r>
              <a:rPr lang="en-US" b="1" dirty="0">
                <a:solidFill>
                  <a:schemeClr val="tx1">
                    <a:lumMod val="75000"/>
                    <a:lumOff val="25000"/>
                  </a:schemeClr>
                </a:solidFill>
              </a:rPr>
              <a:t>1. Deliverables</a:t>
            </a:r>
          </a:p>
          <a:p>
            <a:pPr marL="271463" indent="0">
              <a:buNone/>
            </a:pPr>
            <a:r>
              <a:rPr lang="id-ID" dirty="0">
                <a:solidFill>
                  <a:schemeClr val="tx1">
                    <a:lumMod val="75000"/>
                    <a:lumOff val="25000"/>
                  </a:schemeClr>
                </a:solidFill>
              </a:rPr>
              <a:t>Deliverables adalah produk, hasil, atau kemampuan yang dapat diverifikasi untuk memberikan layanan atau yang </a:t>
            </a:r>
            <a:r>
              <a:rPr lang="en-US" dirty="0">
                <a:solidFill>
                  <a:schemeClr val="tx1">
                    <a:lumMod val="75000"/>
                    <a:lumOff val="25000"/>
                  </a:schemeClr>
                </a:solidFill>
              </a:rPr>
              <a:t>	</a:t>
            </a:r>
            <a:r>
              <a:rPr lang="id-ID" dirty="0">
                <a:solidFill>
                  <a:schemeClr val="tx1">
                    <a:lumMod val="75000"/>
                    <a:lumOff val="25000"/>
                  </a:schemeClr>
                </a:solidFill>
              </a:rPr>
              <a:t>harus diproduksi untuk menyelesaikan suatu proses atau proyek</a:t>
            </a:r>
          </a:p>
          <a:p>
            <a:pPr marL="0" indent="0">
              <a:buNone/>
            </a:pPr>
            <a:r>
              <a:rPr lang="en-US" b="1" dirty="0">
                <a:solidFill>
                  <a:schemeClr val="tx1">
                    <a:lumMod val="75000"/>
                    <a:lumOff val="25000"/>
                  </a:schemeClr>
                </a:solidFill>
              </a:rPr>
              <a:t>2. Work Performance Data</a:t>
            </a:r>
            <a:endParaRPr lang="id-ID" b="1" dirty="0">
              <a:solidFill>
                <a:schemeClr val="tx1">
                  <a:lumMod val="75000"/>
                  <a:lumOff val="25000"/>
                </a:schemeClr>
              </a:solidFill>
            </a:endParaRPr>
          </a:p>
          <a:p>
            <a:pPr>
              <a:lnSpc>
                <a:spcPct val="120000"/>
              </a:lnSpc>
              <a:buNone/>
            </a:pPr>
            <a:r>
              <a:rPr lang="en-US" b="1" dirty="0">
                <a:solidFill>
                  <a:schemeClr val="tx1">
                    <a:lumMod val="75000"/>
                    <a:lumOff val="25000"/>
                  </a:schemeClr>
                </a:solidFill>
              </a:rPr>
              <a:t>	</a:t>
            </a:r>
            <a:r>
              <a:rPr lang="id-ID" dirty="0">
                <a:solidFill>
                  <a:schemeClr val="tx1">
                    <a:lumMod val="75000"/>
                    <a:lumOff val="25000"/>
                  </a:schemeClr>
                </a:solidFill>
              </a:rPr>
              <a:t>Informasi dari suatu kegiatan proyek secara rutin yang dikumpulkan dari kegiatan proyek yang sedang berlangsung. Informasi ini dapat dikaitkan dengan berbagai hasil kinerja, termasuk </a:t>
            </a:r>
            <a:r>
              <a:rPr lang="en-US" dirty="0">
                <a:solidFill>
                  <a:schemeClr val="tx1">
                    <a:lumMod val="75000"/>
                    <a:lumOff val="25000"/>
                  </a:schemeClr>
                </a:solidFill>
              </a:rPr>
              <a:t>:</a:t>
            </a:r>
          </a:p>
          <a:p>
            <a:pPr marL="628650" indent="-271463">
              <a:lnSpc>
                <a:spcPct val="120000"/>
              </a:lnSpc>
              <a:buFont typeface="Arial" panose="020B0604020202020204" pitchFamily="34" charset="0"/>
              <a:buChar char="•"/>
            </a:pPr>
            <a:r>
              <a:rPr lang="en-US" dirty="0">
                <a:solidFill>
                  <a:schemeClr val="tx1">
                    <a:lumMod val="75000"/>
                    <a:lumOff val="25000"/>
                  </a:schemeClr>
                </a:solidFill>
              </a:rPr>
              <a:t>Deliverable status</a:t>
            </a:r>
          </a:p>
          <a:p>
            <a:pPr marL="628650" indent="-271463">
              <a:lnSpc>
                <a:spcPct val="120000"/>
              </a:lnSpc>
              <a:buFont typeface="Arial" panose="020B0604020202020204" pitchFamily="34" charset="0"/>
              <a:buChar char="•"/>
            </a:pPr>
            <a:r>
              <a:rPr lang="en-US" dirty="0">
                <a:solidFill>
                  <a:schemeClr val="tx1">
                    <a:lumMod val="75000"/>
                    <a:lumOff val="25000"/>
                  </a:schemeClr>
                </a:solidFill>
              </a:rPr>
              <a:t>Schedule progress</a:t>
            </a:r>
          </a:p>
          <a:p>
            <a:pPr marL="628650" indent="-271463">
              <a:lnSpc>
                <a:spcPct val="120000"/>
              </a:lnSpc>
              <a:buFont typeface="Arial" panose="020B0604020202020204" pitchFamily="34" charset="0"/>
              <a:buChar char="•"/>
            </a:pPr>
            <a:r>
              <a:rPr lang="en-US" dirty="0">
                <a:solidFill>
                  <a:schemeClr val="tx1">
                    <a:lumMod val="75000"/>
                    <a:lumOff val="25000"/>
                  </a:schemeClr>
                </a:solidFill>
              </a:rPr>
              <a:t>Costs incurred</a:t>
            </a: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916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Calibri" panose="020F0502020204030204" pitchFamily="34" charset="0"/>
              </a:rPr>
              <a:t>Directing and Managing Project Execution:  </a:t>
            </a:r>
            <a:r>
              <a:rPr lang="en-US" sz="3200" b="1" dirty="0">
                <a:solidFill>
                  <a:srgbClr val="FFC000"/>
                </a:solidFill>
                <a:latin typeface="Calibri" panose="020F0502020204030204" pitchFamily="34" charset="0"/>
              </a:rPr>
              <a:t>Outputs (CONT)</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25055"/>
            <a:ext cx="7488905" cy="4399546"/>
          </a:xfrm>
        </p:spPr>
        <p:txBody>
          <a:bodyPr>
            <a:normAutofit fontScale="92500" lnSpcReduction="10000"/>
          </a:bodyPr>
          <a:lstStyle/>
          <a:p>
            <a:pPr marL="234950" indent="-234950">
              <a:buNone/>
            </a:pPr>
            <a:r>
              <a:rPr lang="en-US" b="1" dirty="0">
                <a:solidFill>
                  <a:schemeClr val="tx1">
                    <a:lumMod val="75000"/>
                    <a:lumOff val="25000"/>
                  </a:schemeClr>
                </a:solidFill>
              </a:rPr>
              <a:t>3. Change Request : </a:t>
            </a:r>
            <a:r>
              <a:rPr lang="en-US" dirty="0">
                <a:solidFill>
                  <a:schemeClr val="tx1">
                    <a:lumMod val="75000"/>
                    <a:lumOff val="25000"/>
                  </a:schemeClr>
                </a:solidFill>
              </a:rPr>
              <a:t>Corrective action, Preventive action, Defect repair and Updates.</a:t>
            </a:r>
          </a:p>
          <a:p>
            <a:pPr marL="234950" indent="-234950">
              <a:buNone/>
            </a:pPr>
            <a:r>
              <a:rPr lang="en-US" b="1" dirty="0">
                <a:solidFill>
                  <a:schemeClr val="tx1">
                    <a:lumMod val="75000"/>
                    <a:lumOff val="25000"/>
                  </a:schemeClr>
                </a:solidFill>
              </a:rPr>
              <a:t>4. Project Management Plan Updates</a:t>
            </a:r>
          </a:p>
          <a:p>
            <a:pPr marL="234950" indent="0">
              <a:buNone/>
            </a:pPr>
            <a:r>
              <a:rPr lang="en-US" dirty="0">
                <a:solidFill>
                  <a:schemeClr val="tx1">
                    <a:lumMod val="75000"/>
                    <a:lumOff val="25000"/>
                  </a:schemeClr>
                </a:solidFill>
              </a:rPr>
              <a:t>Elements of project management plan that may be updated include:</a:t>
            </a:r>
          </a:p>
          <a:p>
            <a:pPr marL="0" indent="0">
              <a:buNone/>
            </a:pPr>
            <a:r>
              <a:rPr lang="en-US" dirty="0">
                <a:solidFill>
                  <a:schemeClr val="tx1">
                    <a:lumMod val="75000"/>
                    <a:lumOff val="25000"/>
                  </a:schemeClr>
                </a:solidFill>
              </a:rPr>
              <a:t>	&gt; Requirement management plan </a:t>
            </a:r>
          </a:p>
          <a:p>
            <a:pPr marL="0" indent="0">
              <a:buNone/>
            </a:pPr>
            <a:r>
              <a:rPr lang="en-US" dirty="0">
                <a:solidFill>
                  <a:schemeClr val="tx1">
                    <a:lumMod val="75000"/>
                    <a:lumOff val="25000"/>
                  </a:schemeClr>
                </a:solidFill>
              </a:rPr>
              <a:t>	&gt; Schedule management plan</a:t>
            </a:r>
          </a:p>
          <a:p>
            <a:pPr marL="0" indent="0">
              <a:buNone/>
            </a:pPr>
            <a:r>
              <a:rPr lang="en-US" dirty="0">
                <a:solidFill>
                  <a:schemeClr val="tx1">
                    <a:lumMod val="75000"/>
                    <a:lumOff val="25000"/>
                  </a:schemeClr>
                </a:solidFill>
              </a:rPr>
              <a:t>	&gt; Cost management plan</a:t>
            </a:r>
          </a:p>
          <a:p>
            <a:pPr marL="0" indent="0">
              <a:buNone/>
            </a:pPr>
            <a:r>
              <a:rPr lang="en-US" dirty="0">
                <a:solidFill>
                  <a:schemeClr val="tx1">
                    <a:lumMod val="75000"/>
                    <a:lumOff val="25000"/>
                  </a:schemeClr>
                </a:solidFill>
              </a:rPr>
              <a:t>	&gt; Quality management plan</a:t>
            </a:r>
          </a:p>
          <a:p>
            <a:pPr marL="0" indent="0">
              <a:buNone/>
            </a:pPr>
            <a:r>
              <a:rPr lang="en-US" dirty="0">
                <a:solidFill>
                  <a:schemeClr val="tx1">
                    <a:lumMod val="75000"/>
                    <a:lumOff val="25000"/>
                  </a:schemeClr>
                </a:solidFill>
              </a:rPr>
              <a:t>	&gt; Human resource plan</a:t>
            </a:r>
          </a:p>
          <a:p>
            <a:pPr marL="0" indent="0">
              <a:buNone/>
            </a:pPr>
            <a:r>
              <a:rPr lang="en-US" dirty="0">
                <a:solidFill>
                  <a:schemeClr val="tx1">
                    <a:lumMod val="75000"/>
                    <a:lumOff val="25000"/>
                  </a:schemeClr>
                </a:solidFill>
              </a:rPr>
              <a:t>	&gt; Communications management plan</a:t>
            </a:r>
          </a:p>
          <a:p>
            <a:pPr marL="0" indent="0">
              <a:buNone/>
            </a:pPr>
            <a:r>
              <a:rPr lang="en-US" dirty="0">
                <a:solidFill>
                  <a:schemeClr val="tx1">
                    <a:lumMod val="75000"/>
                    <a:lumOff val="25000"/>
                  </a:schemeClr>
                </a:solidFill>
              </a:rPr>
              <a:t>	&gt; Risk management plan				&gt; 	&gt; Procurement management plan  </a:t>
            </a:r>
          </a:p>
          <a:p>
            <a:pPr marL="0" indent="0">
              <a:buNone/>
            </a:pPr>
            <a:r>
              <a:rPr lang="en-US" dirty="0">
                <a:solidFill>
                  <a:schemeClr val="tx1">
                    <a:lumMod val="75000"/>
                    <a:lumOff val="25000"/>
                  </a:schemeClr>
                </a:solidFill>
              </a:rPr>
              <a:t>	&gt; Project baselines</a:t>
            </a:r>
            <a:r>
              <a:rPr lang="en-US" b="1" dirty="0">
                <a:solidFill>
                  <a:schemeClr val="tx1">
                    <a:lumMod val="75000"/>
                    <a:lumOff val="25000"/>
                  </a:schemeClr>
                </a:solidFill>
              </a:rPr>
              <a:t> </a:t>
            </a: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226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066800"/>
          </a:xfrm>
        </p:spPr>
        <p:txBody>
          <a:bodyPr>
            <a:noAutofit/>
          </a:bodyPr>
          <a:lstStyle/>
          <a:p>
            <a:pPr algn="ctr"/>
            <a:r>
              <a:rPr lang="en-US" sz="2400" b="1" dirty="0">
                <a:latin typeface="Calibri" panose="020F0502020204030204" pitchFamily="34" charset="0"/>
              </a:rPr>
              <a:t>Directing and Managing Project Execution:  </a:t>
            </a:r>
            <a:r>
              <a:rPr lang="en-US" sz="2400" b="1" dirty="0">
                <a:solidFill>
                  <a:srgbClr val="FFC000"/>
                </a:solidFill>
                <a:latin typeface="Calibri" panose="020F0502020204030204" pitchFamily="34" charset="0"/>
              </a:rPr>
              <a:t>Outputs (CONT)</a:t>
            </a:r>
            <a:endParaRPr lang="en-US" sz="24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066800"/>
            <a:ext cx="7488905" cy="5562600"/>
          </a:xfrm>
        </p:spPr>
        <p:txBody>
          <a:bodyPr>
            <a:normAutofit fontScale="92500" lnSpcReduction="10000"/>
          </a:bodyPr>
          <a:lstStyle/>
          <a:p>
            <a:pPr marL="0" indent="0">
              <a:buNone/>
            </a:pPr>
            <a:r>
              <a:rPr lang="en-US" b="1" dirty="0">
                <a:solidFill>
                  <a:schemeClr val="tx1">
                    <a:lumMod val="75000"/>
                    <a:lumOff val="25000"/>
                  </a:schemeClr>
                </a:solidFill>
              </a:rPr>
              <a:t>5. Project Document Update</a:t>
            </a:r>
            <a:endParaRPr lang="id-ID" b="1" dirty="0">
              <a:solidFill>
                <a:schemeClr val="tx1">
                  <a:lumMod val="75000"/>
                  <a:lumOff val="25000"/>
                </a:schemeClr>
              </a:solidFill>
            </a:endParaRPr>
          </a:p>
          <a:p>
            <a:pPr>
              <a:buNone/>
            </a:pPr>
            <a:r>
              <a:rPr lang="en-US" dirty="0">
                <a:solidFill>
                  <a:schemeClr val="tx1">
                    <a:lumMod val="75000"/>
                    <a:lumOff val="25000"/>
                  </a:schemeClr>
                </a:solidFill>
              </a:rPr>
              <a:t>   Project document that may be updated include:</a:t>
            </a:r>
          </a:p>
          <a:p>
            <a:pPr marL="692150" indent="-401638">
              <a:buFont typeface="Wingdings" panose="05000000000000000000" pitchFamily="2" charset="2"/>
              <a:buChar char="§"/>
            </a:pPr>
            <a:r>
              <a:rPr lang="en-US" dirty="0">
                <a:solidFill>
                  <a:schemeClr val="tx1">
                    <a:lumMod val="75000"/>
                    <a:lumOff val="25000"/>
                  </a:schemeClr>
                </a:solidFill>
              </a:rPr>
              <a:t>Requirements documents</a:t>
            </a:r>
          </a:p>
          <a:p>
            <a:pPr marL="692150" indent="-401638">
              <a:buFont typeface="Wingdings" panose="05000000000000000000" pitchFamily="2" charset="2"/>
              <a:buChar char="§"/>
            </a:pPr>
            <a:r>
              <a:rPr lang="en-US" dirty="0">
                <a:solidFill>
                  <a:schemeClr val="tx1">
                    <a:lumMod val="75000"/>
                    <a:lumOff val="25000"/>
                  </a:schemeClr>
                </a:solidFill>
              </a:rPr>
              <a:t>Assumption logs</a:t>
            </a:r>
          </a:p>
          <a:p>
            <a:pPr marL="692150" indent="-401638">
              <a:buFont typeface="Wingdings" panose="05000000000000000000" pitchFamily="2" charset="2"/>
              <a:buChar char="§"/>
            </a:pPr>
            <a:r>
              <a:rPr lang="en-US" dirty="0">
                <a:solidFill>
                  <a:schemeClr val="tx1">
                    <a:lumMod val="75000"/>
                    <a:lumOff val="25000"/>
                  </a:schemeClr>
                </a:solidFill>
              </a:rPr>
              <a:t>Risk register</a:t>
            </a:r>
          </a:p>
          <a:p>
            <a:pPr marL="692150" indent="-401638">
              <a:buFont typeface="Wingdings" panose="05000000000000000000" pitchFamily="2" charset="2"/>
              <a:buChar char="§"/>
            </a:pPr>
            <a:r>
              <a:rPr lang="en-US" dirty="0">
                <a:solidFill>
                  <a:schemeClr val="tx1">
                    <a:lumMod val="75000"/>
                    <a:lumOff val="25000"/>
                  </a:schemeClr>
                </a:solidFill>
              </a:rPr>
              <a:t>Stakeholder register</a:t>
            </a:r>
          </a:p>
          <a:p>
            <a:pPr marL="692150" indent="-401638">
              <a:buFont typeface="Wingdings" panose="05000000000000000000" pitchFamily="2" charset="2"/>
              <a:buChar char="§"/>
            </a:pPr>
            <a:r>
              <a:rPr lang="en-US" dirty="0">
                <a:solidFill>
                  <a:schemeClr val="tx1">
                    <a:lumMod val="75000"/>
                    <a:lumOff val="25000"/>
                  </a:schemeClr>
                </a:solidFill>
              </a:rPr>
              <a:t>Activity list</a:t>
            </a:r>
          </a:p>
          <a:p>
            <a:pPr marL="692150" indent="-401638">
              <a:buFont typeface="Wingdings" panose="05000000000000000000" pitchFamily="2" charset="2"/>
              <a:buChar char="§"/>
            </a:pPr>
            <a:r>
              <a:rPr lang="en-US" dirty="0">
                <a:solidFill>
                  <a:schemeClr val="tx1">
                    <a:lumMod val="75000"/>
                    <a:lumOff val="25000"/>
                  </a:schemeClr>
                </a:solidFill>
              </a:rPr>
              <a:t>Lessons learned register</a:t>
            </a:r>
            <a:endParaRPr lang="id-ID" dirty="0">
              <a:solidFill>
                <a:schemeClr val="tx1">
                  <a:lumMod val="75000"/>
                  <a:lumOff val="25000"/>
                </a:schemeClr>
              </a:solidFill>
            </a:endParaRPr>
          </a:p>
          <a:p>
            <a:pPr marL="0" lvl="0" indent="0">
              <a:buClr>
                <a:srgbClr val="A9A57C"/>
              </a:buClr>
              <a:buNone/>
            </a:pPr>
            <a:r>
              <a:rPr lang="en-US" b="1" dirty="0">
                <a:solidFill>
                  <a:srgbClr val="2F2B20">
                    <a:lumMod val="75000"/>
                    <a:lumOff val="25000"/>
                  </a:srgbClr>
                </a:solidFill>
              </a:rPr>
              <a:t>6. Issue Log</a:t>
            </a:r>
            <a:endParaRPr lang="id-ID" b="1" dirty="0">
              <a:solidFill>
                <a:srgbClr val="2F2B20">
                  <a:lumMod val="75000"/>
                  <a:lumOff val="25000"/>
                </a:srgbClr>
              </a:solidFill>
            </a:endParaRPr>
          </a:p>
          <a:p>
            <a:pPr lvl="0">
              <a:buClr>
                <a:srgbClr val="A9A57C"/>
              </a:buClr>
              <a:buNone/>
            </a:pPr>
            <a:r>
              <a:rPr lang="en-US" dirty="0">
                <a:solidFill>
                  <a:srgbClr val="2F2B20">
                    <a:lumMod val="75000"/>
                    <a:lumOff val="25000"/>
                  </a:srgbClr>
                </a:solidFill>
              </a:rPr>
              <a:t>    Issue log </a:t>
            </a:r>
            <a:r>
              <a:rPr lang="en-US" dirty="0" err="1">
                <a:solidFill>
                  <a:srgbClr val="2F2B20">
                    <a:lumMod val="75000"/>
                    <a:lumOff val="25000"/>
                  </a:srgbClr>
                </a:solidFill>
              </a:rPr>
              <a:t>akan</a:t>
            </a:r>
            <a:r>
              <a:rPr lang="en-US" dirty="0">
                <a:solidFill>
                  <a:srgbClr val="2F2B20">
                    <a:lumMod val="75000"/>
                    <a:lumOff val="25000"/>
                  </a:srgbClr>
                </a:solidFill>
              </a:rPr>
              <a:t> </a:t>
            </a:r>
            <a:r>
              <a:rPr lang="en-US" dirty="0" err="1">
                <a:solidFill>
                  <a:srgbClr val="2F2B20">
                    <a:lumMod val="75000"/>
                    <a:lumOff val="25000"/>
                  </a:srgbClr>
                </a:solidFill>
              </a:rPr>
              <a:t>membantu</a:t>
            </a:r>
            <a:r>
              <a:rPr lang="en-US" dirty="0">
                <a:solidFill>
                  <a:srgbClr val="2F2B20">
                    <a:lumMod val="75000"/>
                    <a:lumOff val="25000"/>
                  </a:srgbClr>
                </a:solidFill>
              </a:rPr>
              <a:t> </a:t>
            </a:r>
            <a:r>
              <a:rPr lang="en-US" dirty="0" err="1">
                <a:solidFill>
                  <a:srgbClr val="2F2B20">
                    <a:lumMod val="75000"/>
                    <a:lumOff val="25000"/>
                  </a:srgbClr>
                </a:solidFill>
              </a:rPr>
              <a:t>manajer</a:t>
            </a:r>
            <a:r>
              <a:rPr lang="en-US" dirty="0">
                <a:solidFill>
                  <a:srgbClr val="2F2B20">
                    <a:lumMod val="75000"/>
                    <a:lumOff val="25000"/>
                  </a:srgbClr>
                </a:solidFill>
              </a:rPr>
              <a:t> </a:t>
            </a:r>
            <a:r>
              <a:rPr lang="en-US" dirty="0" err="1">
                <a:solidFill>
                  <a:srgbClr val="2F2B20">
                    <a:lumMod val="75000"/>
                    <a:lumOff val="25000"/>
                  </a:srgbClr>
                </a:solidFill>
              </a:rPr>
              <a:t>proyek</a:t>
            </a:r>
            <a:r>
              <a:rPr lang="en-US" dirty="0">
                <a:solidFill>
                  <a:srgbClr val="2F2B20">
                    <a:lumMod val="75000"/>
                    <a:lumOff val="25000"/>
                  </a:srgbClr>
                </a:solidFill>
              </a:rPr>
              <a:t> </a:t>
            </a:r>
            <a:r>
              <a:rPr lang="en-US" dirty="0" err="1">
                <a:solidFill>
                  <a:srgbClr val="2F2B20">
                    <a:lumMod val="75000"/>
                    <a:lumOff val="25000"/>
                  </a:srgbClr>
                </a:solidFill>
              </a:rPr>
              <a:t>secara</a:t>
            </a:r>
            <a:r>
              <a:rPr lang="en-US" dirty="0">
                <a:solidFill>
                  <a:srgbClr val="2F2B20">
                    <a:lumMod val="75000"/>
                    <a:lumOff val="25000"/>
                  </a:srgbClr>
                </a:solidFill>
              </a:rPr>
              <a:t> </a:t>
            </a:r>
            <a:r>
              <a:rPr lang="en-US" dirty="0" err="1">
                <a:solidFill>
                  <a:srgbClr val="2F2B20">
                    <a:lumMod val="75000"/>
                    <a:lumOff val="25000"/>
                  </a:srgbClr>
                </a:solidFill>
              </a:rPr>
              <a:t>efektif</a:t>
            </a:r>
            <a:r>
              <a:rPr lang="en-US" dirty="0">
                <a:solidFill>
                  <a:srgbClr val="2F2B20">
                    <a:lumMod val="75000"/>
                    <a:lumOff val="25000"/>
                  </a:srgbClr>
                </a:solidFill>
              </a:rPr>
              <a:t> </a:t>
            </a:r>
            <a:r>
              <a:rPr lang="en-US" dirty="0" err="1">
                <a:solidFill>
                  <a:srgbClr val="2F2B20">
                    <a:lumMod val="75000"/>
                    <a:lumOff val="25000"/>
                  </a:srgbClr>
                </a:solidFill>
              </a:rPr>
              <a:t>melacak</a:t>
            </a:r>
            <a:r>
              <a:rPr lang="en-US" dirty="0">
                <a:solidFill>
                  <a:srgbClr val="2F2B20">
                    <a:lumMod val="75000"/>
                    <a:lumOff val="25000"/>
                  </a:srgbClr>
                </a:solidFill>
              </a:rPr>
              <a:t> dan </a:t>
            </a:r>
            <a:r>
              <a:rPr lang="en-US" dirty="0" err="1">
                <a:solidFill>
                  <a:srgbClr val="2F2B20">
                    <a:lumMod val="75000"/>
                    <a:lumOff val="25000"/>
                  </a:srgbClr>
                </a:solidFill>
              </a:rPr>
              <a:t>mengelola</a:t>
            </a:r>
            <a:r>
              <a:rPr lang="en-US" dirty="0">
                <a:solidFill>
                  <a:srgbClr val="2F2B20">
                    <a:lumMod val="75000"/>
                    <a:lumOff val="25000"/>
                  </a:srgbClr>
                </a:solidFill>
              </a:rPr>
              <a:t> </a:t>
            </a:r>
            <a:r>
              <a:rPr lang="en-US" dirty="0" err="1">
                <a:solidFill>
                  <a:srgbClr val="2F2B20">
                    <a:lumMod val="75000"/>
                    <a:lumOff val="25000"/>
                  </a:srgbClr>
                </a:solidFill>
              </a:rPr>
              <a:t>masalah</a:t>
            </a:r>
            <a:r>
              <a:rPr lang="en-US" dirty="0">
                <a:solidFill>
                  <a:srgbClr val="2F2B20">
                    <a:lumMod val="75000"/>
                    <a:lumOff val="25000"/>
                  </a:srgbClr>
                </a:solidFill>
              </a:rPr>
              <a:t>, </a:t>
            </a:r>
            <a:r>
              <a:rPr lang="en-US" dirty="0" err="1">
                <a:solidFill>
                  <a:srgbClr val="2F2B20">
                    <a:lumMod val="75000"/>
                    <a:lumOff val="25000"/>
                  </a:srgbClr>
                </a:solidFill>
              </a:rPr>
              <a:t>memastikan</a:t>
            </a:r>
            <a:r>
              <a:rPr lang="en-US" dirty="0">
                <a:solidFill>
                  <a:srgbClr val="2F2B20">
                    <a:lumMod val="75000"/>
                    <a:lumOff val="25000"/>
                  </a:srgbClr>
                </a:solidFill>
              </a:rPr>
              <a:t> </a:t>
            </a:r>
            <a:r>
              <a:rPr lang="en-US" dirty="0" err="1">
                <a:solidFill>
                  <a:srgbClr val="2F2B20">
                    <a:lumMod val="75000"/>
                    <a:lumOff val="25000"/>
                  </a:srgbClr>
                </a:solidFill>
              </a:rPr>
              <a:t>bahwa</a:t>
            </a:r>
            <a:r>
              <a:rPr lang="en-US" dirty="0">
                <a:solidFill>
                  <a:srgbClr val="2F2B20">
                    <a:lumMod val="75000"/>
                    <a:lumOff val="25000"/>
                  </a:srgbClr>
                </a:solidFill>
              </a:rPr>
              <a:t> </a:t>
            </a:r>
            <a:r>
              <a:rPr lang="en-US" dirty="0" err="1">
                <a:solidFill>
                  <a:srgbClr val="2F2B20">
                    <a:lumMod val="75000"/>
                    <a:lumOff val="25000"/>
                  </a:srgbClr>
                </a:solidFill>
              </a:rPr>
              <a:t>mereka</a:t>
            </a:r>
            <a:r>
              <a:rPr lang="en-US" dirty="0">
                <a:solidFill>
                  <a:srgbClr val="2F2B20">
                    <a:lumMod val="75000"/>
                    <a:lumOff val="25000"/>
                  </a:srgbClr>
                </a:solidFill>
              </a:rPr>
              <a:t> </a:t>
            </a:r>
            <a:r>
              <a:rPr lang="en-US" dirty="0" err="1">
                <a:solidFill>
                  <a:srgbClr val="2F2B20">
                    <a:lumMod val="75000"/>
                    <a:lumOff val="25000"/>
                  </a:srgbClr>
                </a:solidFill>
              </a:rPr>
              <a:t>diselidiki</a:t>
            </a:r>
            <a:r>
              <a:rPr lang="en-US" dirty="0">
                <a:solidFill>
                  <a:srgbClr val="2F2B20">
                    <a:lumMod val="75000"/>
                    <a:lumOff val="25000"/>
                  </a:srgbClr>
                </a:solidFill>
              </a:rPr>
              <a:t> dan </a:t>
            </a:r>
            <a:r>
              <a:rPr lang="en-US" dirty="0" err="1">
                <a:solidFill>
                  <a:srgbClr val="2F2B20">
                    <a:lumMod val="75000"/>
                    <a:lumOff val="25000"/>
                  </a:srgbClr>
                </a:solidFill>
              </a:rPr>
              <a:t>diselesaikan</a:t>
            </a:r>
            <a:r>
              <a:rPr lang="en-US" dirty="0">
                <a:solidFill>
                  <a:srgbClr val="2F2B20">
                    <a:lumMod val="75000"/>
                    <a:lumOff val="25000"/>
                  </a:srgbClr>
                </a:solidFill>
              </a:rPr>
              <a:t>. Issue log </a:t>
            </a:r>
            <a:r>
              <a:rPr lang="en-US" dirty="0" err="1">
                <a:solidFill>
                  <a:srgbClr val="2F2B20">
                    <a:lumMod val="75000"/>
                    <a:lumOff val="25000"/>
                  </a:srgbClr>
                </a:solidFill>
              </a:rPr>
              <a:t>dibuat</a:t>
            </a:r>
            <a:r>
              <a:rPr lang="en-US" dirty="0">
                <a:solidFill>
                  <a:srgbClr val="2F2B20">
                    <a:lumMod val="75000"/>
                    <a:lumOff val="25000"/>
                  </a:srgbClr>
                </a:solidFill>
              </a:rPr>
              <a:t> </a:t>
            </a:r>
            <a:r>
              <a:rPr lang="en-US" dirty="0" err="1">
                <a:solidFill>
                  <a:srgbClr val="2F2B20">
                    <a:lumMod val="75000"/>
                    <a:lumOff val="25000"/>
                  </a:srgbClr>
                </a:solidFill>
              </a:rPr>
              <a:t>untuk</a:t>
            </a:r>
            <a:r>
              <a:rPr lang="en-US" dirty="0">
                <a:solidFill>
                  <a:srgbClr val="2F2B20">
                    <a:lumMod val="75000"/>
                    <a:lumOff val="25000"/>
                  </a:srgbClr>
                </a:solidFill>
              </a:rPr>
              <a:t> </a:t>
            </a:r>
            <a:r>
              <a:rPr lang="en-US" dirty="0" err="1">
                <a:solidFill>
                  <a:srgbClr val="2F2B20">
                    <a:lumMod val="75000"/>
                    <a:lumOff val="25000"/>
                  </a:srgbClr>
                </a:solidFill>
              </a:rPr>
              <a:t>pertama</a:t>
            </a:r>
            <a:r>
              <a:rPr lang="en-US" dirty="0">
                <a:solidFill>
                  <a:srgbClr val="2F2B20">
                    <a:lumMod val="75000"/>
                    <a:lumOff val="25000"/>
                  </a:srgbClr>
                </a:solidFill>
              </a:rPr>
              <a:t> </a:t>
            </a:r>
            <a:r>
              <a:rPr lang="en-US" dirty="0" err="1">
                <a:solidFill>
                  <a:srgbClr val="2F2B20">
                    <a:lumMod val="75000"/>
                    <a:lumOff val="25000"/>
                  </a:srgbClr>
                </a:solidFill>
              </a:rPr>
              <a:t>kalinya</a:t>
            </a:r>
            <a:r>
              <a:rPr lang="en-US" dirty="0">
                <a:solidFill>
                  <a:srgbClr val="2F2B20">
                    <a:lumMod val="75000"/>
                    <a:lumOff val="25000"/>
                  </a:srgbClr>
                </a:solidFill>
              </a:rPr>
              <a:t> </a:t>
            </a:r>
            <a:r>
              <a:rPr lang="en-US" dirty="0" err="1">
                <a:solidFill>
                  <a:srgbClr val="2F2B20">
                    <a:lumMod val="75000"/>
                    <a:lumOff val="25000"/>
                  </a:srgbClr>
                </a:solidFill>
              </a:rPr>
              <a:t>sebagai</a:t>
            </a:r>
            <a:r>
              <a:rPr lang="en-US" dirty="0">
                <a:solidFill>
                  <a:srgbClr val="2F2B20">
                    <a:lumMod val="75000"/>
                    <a:lumOff val="25000"/>
                  </a:srgbClr>
                </a:solidFill>
              </a:rPr>
              <a:t> output </a:t>
            </a:r>
            <a:r>
              <a:rPr lang="en-US" dirty="0" err="1">
                <a:solidFill>
                  <a:srgbClr val="2F2B20">
                    <a:lumMod val="75000"/>
                    <a:lumOff val="25000"/>
                  </a:srgbClr>
                </a:solidFill>
              </a:rPr>
              <a:t>dari</a:t>
            </a:r>
            <a:r>
              <a:rPr lang="en-US" dirty="0">
                <a:solidFill>
                  <a:srgbClr val="2F2B20">
                    <a:lumMod val="75000"/>
                    <a:lumOff val="25000"/>
                  </a:srgbClr>
                </a:solidFill>
              </a:rPr>
              <a:t> proses </a:t>
            </a:r>
            <a:r>
              <a:rPr lang="en-US" dirty="0" err="1">
                <a:solidFill>
                  <a:srgbClr val="2F2B20">
                    <a:lumMod val="75000"/>
                    <a:lumOff val="25000"/>
                  </a:srgbClr>
                </a:solidFill>
              </a:rPr>
              <a:t>ini</a:t>
            </a:r>
            <a:r>
              <a:rPr lang="en-US" dirty="0">
                <a:solidFill>
                  <a:srgbClr val="2F2B20">
                    <a:lumMod val="75000"/>
                    <a:lumOff val="25000"/>
                  </a:srgbClr>
                </a:solidFill>
              </a:rPr>
              <a:t>, </a:t>
            </a:r>
            <a:r>
              <a:rPr lang="en-US" dirty="0" err="1">
                <a:solidFill>
                  <a:srgbClr val="2F2B20">
                    <a:lumMod val="75000"/>
                    <a:lumOff val="25000"/>
                  </a:srgbClr>
                </a:solidFill>
              </a:rPr>
              <a:t>meskipun</a:t>
            </a:r>
            <a:r>
              <a:rPr lang="en-US" dirty="0">
                <a:solidFill>
                  <a:srgbClr val="2F2B20">
                    <a:lumMod val="75000"/>
                    <a:lumOff val="25000"/>
                  </a:srgbClr>
                </a:solidFill>
              </a:rPr>
              <a:t> </a:t>
            </a:r>
            <a:r>
              <a:rPr lang="en-US" dirty="0" err="1">
                <a:solidFill>
                  <a:srgbClr val="2F2B20">
                    <a:lumMod val="75000"/>
                    <a:lumOff val="25000"/>
                  </a:srgbClr>
                </a:solidFill>
              </a:rPr>
              <a:t>masalah</a:t>
            </a:r>
            <a:r>
              <a:rPr lang="en-US" dirty="0">
                <a:solidFill>
                  <a:srgbClr val="2F2B20">
                    <a:lumMod val="75000"/>
                    <a:lumOff val="25000"/>
                  </a:srgbClr>
                </a:solidFill>
              </a:rPr>
              <a:t> </a:t>
            </a:r>
            <a:r>
              <a:rPr lang="en-US" dirty="0" err="1">
                <a:solidFill>
                  <a:srgbClr val="2F2B20">
                    <a:lumMod val="75000"/>
                    <a:lumOff val="25000"/>
                  </a:srgbClr>
                </a:solidFill>
              </a:rPr>
              <a:t>dapat</a:t>
            </a:r>
            <a:r>
              <a:rPr lang="en-US" dirty="0">
                <a:solidFill>
                  <a:srgbClr val="2F2B20">
                    <a:lumMod val="75000"/>
                    <a:lumOff val="25000"/>
                  </a:srgbClr>
                </a:solidFill>
              </a:rPr>
              <a:t> </a:t>
            </a:r>
            <a:r>
              <a:rPr lang="en-US" dirty="0" err="1">
                <a:solidFill>
                  <a:srgbClr val="2F2B20">
                    <a:lumMod val="75000"/>
                    <a:lumOff val="25000"/>
                  </a:srgbClr>
                </a:solidFill>
              </a:rPr>
              <a:t>terjadi</a:t>
            </a:r>
            <a:r>
              <a:rPr lang="en-US" dirty="0">
                <a:solidFill>
                  <a:srgbClr val="2F2B20">
                    <a:lumMod val="75000"/>
                    <a:lumOff val="25000"/>
                  </a:srgbClr>
                </a:solidFill>
              </a:rPr>
              <a:t> </a:t>
            </a:r>
            <a:r>
              <a:rPr lang="en-US" dirty="0" err="1">
                <a:solidFill>
                  <a:srgbClr val="2F2B20">
                    <a:lumMod val="75000"/>
                    <a:lumOff val="25000"/>
                  </a:srgbClr>
                </a:solidFill>
              </a:rPr>
              <a:t>kapan</a:t>
            </a:r>
            <a:r>
              <a:rPr lang="en-US" dirty="0">
                <a:solidFill>
                  <a:srgbClr val="2F2B20">
                    <a:lumMod val="75000"/>
                    <a:lumOff val="25000"/>
                  </a:srgbClr>
                </a:solidFill>
              </a:rPr>
              <a:t> </a:t>
            </a:r>
            <a:r>
              <a:rPr lang="en-US" dirty="0" err="1">
                <a:solidFill>
                  <a:srgbClr val="2F2B20">
                    <a:lumMod val="75000"/>
                    <a:lumOff val="25000"/>
                  </a:srgbClr>
                </a:solidFill>
              </a:rPr>
              <a:t>saja</a:t>
            </a:r>
            <a:r>
              <a:rPr lang="en-US" dirty="0">
                <a:solidFill>
                  <a:srgbClr val="2F2B20">
                    <a:lumMod val="75000"/>
                    <a:lumOff val="25000"/>
                  </a:srgbClr>
                </a:solidFill>
              </a:rPr>
              <a:t> </a:t>
            </a:r>
            <a:r>
              <a:rPr lang="en-US" dirty="0" err="1">
                <a:solidFill>
                  <a:srgbClr val="2F2B20">
                    <a:lumMod val="75000"/>
                    <a:lumOff val="25000"/>
                  </a:srgbClr>
                </a:solidFill>
              </a:rPr>
              <a:t>selama</a:t>
            </a:r>
            <a:r>
              <a:rPr lang="en-US" dirty="0">
                <a:solidFill>
                  <a:srgbClr val="2F2B20">
                    <a:lumMod val="75000"/>
                    <a:lumOff val="25000"/>
                  </a:srgbClr>
                </a:solidFill>
              </a:rPr>
              <a:t> </a:t>
            </a:r>
            <a:r>
              <a:rPr lang="en-US" dirty="0" err="1">
                <a:solidFill>
                  <a:srgbClr val="2F2B20">
                    <a:lumMod val="75000"/>
                    <a:lumOff val="25000"/>
                  </a:srgbClr>
                </a:solidFill>
              </a:rPr>
              <a:t>proyek</a:t>
            </a:r>
            <a:r>
              <a:rPr lang="en-US" dirty="0">
                <a:solidFill>
                  <a:srgbClr val="2F2B20">
                    <a:lumMod val="75000"/>
                    <a:lumOff val="25000"/>
                  </a:srgbClr>
                </a:solidFill>
              </a:rPr>
              <a:t>. Log </a:t>
            </a:r>
            <a:r>
              <a:rPr lang="en-US" dirty="0" err="1">
                <a:solidFill>
                  <a:srgbClr val="2F2B20">
                    <a:lumMod val="75000"/>
                    <a:lumOff val="25000"/>
                  </a:srgbClr>
                </a:solidFill>
              </a:rPr>
              <a:t>masalah</a:t>
            </a:r>
            <a:r>
              <a:rPr lang="en-US" dirty="0">
                <a:solidFill>
                  <a:srgbClr val="2F2B20">
                    <a:lumMod val="75000"/>
                    <a:lumOff val="25000"/>
                  </a:srgbClr>
                </a:solidFill>
              </a:rPr>
              <a:t> </a:t>
            </a:r>
            <a:r>
              <a:rPr lang="en-US" dirty="0" err="1">
                <a:solidFill>
                  <a:srgbClr val="2F2B20">
                    <a:lumMod val="75000"/>
                    <a:lumOff val="25000"/>
                  </a:srgbClr>
                </a:solidFill>
              </a:rPr>
              <a:t>diperbarui</a:t>
            </a:r>
            <a:r>
              <a:rPr lang="en-US" dirty="0">
                <a:solidFill>
                  <a:srgbClr val="2F2B20">
                    <a:lumMod val="75000"/>
                    <a:lumOff val="25000"/>
                  </a:srgbClr>
                </a:solidFill>
              </a:rPr>
              <a:t> </a:t>
            </a:r>
            <a:r>
              <a:rPr lang="en-US" dirty="0" err="1">
                <a:solidFill>
                  <a:srgbClr val="2F2B20">
                    <a:lumMod val="75000"/>
                    <a:lumOff val="25000"/>
                  </a:srgbClr>
                </a:solidFill>
              </a:rPr>
              <a:t>sebagai</a:t>
            </a:r>
            <a:r>
              <a:rPr lang="en-US" dirty="0">
                <a:solidFill>
                  <a:srgbClr val="2F2B20">
                    <a:lumMod val="75000"/>
                    <a:lumOff val="25000"/>
                  </a:srgbClr>
                </a:solidFill>
              </a:rPr>
              <a:t> </a:t>
            </a:r>
            <a:r>
              <a:rPr lang="en-US" dirty="0" err="1">
                <a:solidFill>
                  <a:srgbClr val="2F2B20">
                    <a:lumMod val="75000"/>
                    <a:lumOff val="25000"/>
                  </a:srgbClr>
                </a:solidFill>
              </a:rPr>
              <a:t>hasil</a:t>
            </a:r>
            <a:r>
              <a:rPr lang="en-US" dirty="0">
                <a:solidFill>
                  <a:srgbClr val="2F2B20">
                    <a:lumMod val="75000"/>
                    <a:lumOff val="25000"/>
                  </a:srgbClr>
                </a:solidFill>
              </a:rPr>
              <a:t> </a:t>
            </a:r>
            <a:r>
              <a:rPr lang="en-US" dirty="0" err="1">
                <a:solidFill>
                  <a:srgbClr val="2F2B20">
                    <a:lumMod val="75000"/>
                    <a:lumOff val="25000"/>
                  </a:srgbClr>
                </a:solidFill>
              </a:rPr>
              <a:t>dari</a:t>
            </a:r>
            <a:r>
              <a:rPr lang="en-US" dirty="0">
                <a:solidFill>
                  <a:srgbClr val="2F2B20">
                    <a:lumMod val="75000"/>
                    <a:lumOff val="25000"/>
                  </a:srgbClr>
                </a:solidFill>
              </a:rPr>
              <a:t> </a:t>
            </a:r>
            <a:r>
              <a:rPr lang="en-US" dirty="0" err="1">
                <a:solidFill>
                  <a:srgbClr val="2F2B20">
                    <a:lumMod val="75000"/>
                    <a:lumOff val="25000"/>
                  </a:srgbClr>
                </a:solidFill>
              </a:rPr>
              <a:t>kegiatan</a:t>
            </a:r>
            <a:r>
              <a:rPr lang="en-US" dirty="0">
                <a:solidFill>
                  <a:srgbClr val="2F2B20">
                    <a:lumMod val="75000"/>
                    <a:lumOff val="25000"/>
                  </a:srgbClr>
                </a:solidFill>
              </a:rPr>
              <a:t> </a:t>
            </a:r>
            <a:r>
              <a:rPr lang="en-US" dirty="0" err="1">
                <a:solidFill>
                  <a:srgbClr val="2F2B20">
                    <a:lumMod val="75000"/>
                    <a:lumOff val="25000"/>
                  </a:srgbClr>
                </a:solidFill>
              </a:rPr>
              <a:t>pemantauan</a:t>
            </a:r>
            <a:r>
              <a:rPr lang="en-US" dirty="0">
                <a:solidFill>
                  <a:srgbClr val="2F2B20">
                    <a:lumMod val="75000"/>
                    <a:lumOff val="25000"/>
                  </a:srgbClr>
                </a:solidFill>
              </a:rPr>
              <a:t> dan </a:t>
            </a:r>
            <a:r>
              <a:rPr lang="en-US" dirty="0" err="1">
                <a:solidFill>
                  <a:srgbClr val="2F2B20">
                    <a:lumMod val="75000"/>
                    <a:lumOff val="25000"/>
                  </a:srgbClr>
                </a:solidFill>
              </a:rPr>
              <a:t>kontrol</a:t>
            </a:r>
            <a:r>
              <a:rPr lang="en-US" dirty="0">
                <a:solidFill>
                  <a:srgbClr val="2F2B20">
                    <a:lumMod val="75000"/>
                    <a:lumOff val="25000"/>
                  </a:srgbClr>
                </a:solidFill>
              </a:rPr>
              <a:t> di </a:t>
            </a:r>
            <a:r>
              <a:rPr lang="en-US" dirty="0" err="1">
                <a:solidFill>
                  <a:srgbClr val="2F2B20">
                    <a:lumMod val="75000"/>
                    <a:lumOff val="25000"/>
                  </a:srgbClr>
                </a:solidFill>
              </a:rPr>
              <a:t>seluruh</a:t>
            </a:r>
            <a:r>
              <a:rPr lang="en-US" dirty="0">
                <a:solidFill>
                  <a:srgbClr val="2F2B20">
                    <a:lumMod val="75000"/>
                    <a:lumOff val="25000"/>
                  </a:srgbClr>
                </a:solidFill>
              </a:rPr>
              <a:t> </a:t>
            </a:r>
            <a:r>
              <a:rPr lang="en-US" dirty="0" err="1">
                <a:solidFill>
                  <a:srgbClr val="2F2B20">
                    <a:lumMod val="75000"/>
                    <a:lumOff val="25000"/>
                  </a:srgbClr>
                </a:solidFill>
              </a:rPr>
              <a:t>siklus</a:t>
            </a:r>
            <a:r>
              <a:rPr lang="en-US" dirty="0">
                <a:solidFill>
                  <a:srgbClr val="2F2B20">
                    <a:lumMod val="75000"/>
                    <a:lumOff val="25000"/>
                  </a:srgbClr>
                </a:solidFill>
              </a:rPr>
              <a:t> </a:t>
            </a:r>
            <a:r>
              <a:rPr lang="en-US" dirty="0" err="1">
                <a:solidFill>
                  <a:srgbClr val="2F2B20">
                    <a:lumMod val="75000"/>
                    <a:lumOff val="25000"/>
                  </a:srgbClr>
                </a:solidFill>
              </a:rPr>
              <a:t>hidup</a:t>
            </a:r>
            <a:r>
              <a:rPr lang="en-US" dirty="0">
                <a:solidFill>
                  <a:srgbClr val="2F2B20">
                    <a:lumMod val="75000"/>
                    <a:lumOff val="25000"/>
                  </a:srgbClr>
                </a:solidFill>
              </a:rPr>
              <a:t> </a:t>
            </a:r>
            <a:r>
              <a:rPr lang="en-US" dirty="0" err="1">
                <a:solidFill>
                  <a:srgbClr val="2F2B20">
                    <a:lumMod val="75000"/>
                    <a:lumOff val="25000"/>
                  </a:srgbClr>
                </a:solidFill>
              </a:rPr>
              <a:t>proyek</a:t>
            </a:r>
            <a:r>
              <a:rPr lang="en-US" dirty="0">
                <a:solidFill>
                  <a:srgbClr val="2F2B20">
                    <a:lumMod val="75000"/>
                    <a:lumOff val="25000"/>
                  </a:srgbClr>
                </a:solidFill>
              </a:rPr>
              <a:t>.</a:t>
            </a:r>
          </a:p>
          <a:p>
            <a:pPr lvl="0">
              <a:buClr>
                <a:srgbClr val="A9A57C"/>
              </a:buClr>
              <a:buNone/>
            </a:pPr>
            <a:endParaRPr lang="en-US" dirty="0">
              <a:solidFill>
                <a:srgbClr val="2F2B20">
                  <a:lumMod val="75000"/>
                  <a:lumOff val="25000"/>
                </a:srgbClr>
              </a:solidFill>
            </a:endParaRPr>
          </a:p>
          <a:p>
            <a:pPr lvl="0">
              <a:buClr>
                <a:srgbClr val="A9A57C"/>
              </a:buClr>
              <a:buNone/>
            </a:pPr>
            <a:r>
              <a:rPr lang="en-US" dirty="0">
                <a:solidFill>
                  <a:srgbClr val="2F2B20">
                    <a:lumMod val="75000"/>
                    <a:lumOff val="25000"/>
                  </a:srgbClr>
                </a:solidFill>
              </a:rPr>
              <a:t>7. Organizational Process Assets Update</a:t>
            </a: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22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2680855"/>
            <a:ext cx="7696200" cy="762000"/>
          </a:xfrm>
          <a:effectLst>
            <a:reflection blurRad="6350" stA="50000" endA="300" endPos="55500" dist="101600" dir="5400000" sy="-100000" algn="bl" rotWithShape="0"/>
          </a:effectLst>
        </p:spPr>
        <p:txBody>
          <a:bodyPr/>
          <a:lstStyle/>
          <a:p>
            <a:pPr algn="ctr"/>
            <a:r>
              <a:rPr lang="en-US" sz="3600" b="1" dirty="0">
                <a:latin typeface="Calibri" panose="020F0502020204030204" pitchFamily="34" charset="0"/>
                <a:ea typeface="Calibri" panose="020F0502020204030204" pitchFamily="34" charset="0"/>
                <a:cs typeface="Times New Roman" panose="02020603050405020304" pitchFamily="18" charset="0"/>
              </a:rPr>
              <a:t>Manage Project Knowledge</a:t>
            </a:r>
            <a:endParaRPr lang="en-US" sz="3600" dirty="0"/>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60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6240-CA22-4409-8B04-1BAE8519490F}"/>
              </a:ext>
            </a:extLst>
          </p:cNvPr>
          <p:cNvSpPr>
            <a:spLocks noGrp="1"/>
          </p:cNvSpPr>
          <p:nvPr>
            <p:ph type="title"/>
          </p:nvPr>
        </p:nvSpPr>
        <p:spPr>
          <a:xfrm>
            <a:off x="457200" y="0"/>
            <a:ext cx="7924802" cy="838200"/>
          </a:xfrm>
        </p:spPr>
        <p:txBody>
          <a:bodyPr/>
          <a:lstStyle/>
          <a:p>
            <a:r>
              <a:rPr lang="en-US" sz="3600" b="1" dirty="0">
                <a:solidFill>
                  <a:srgbClr val="675E47"/>
                </a:solidFill>
                <a:latin typeface="Arial" panose="020B0604020202020204" pitchFamily="34" charset="0"/>
                <a:cs typeface="Arial" panose="020B0604020202020204" pitchFamily="34" charset="0"/>
              </a:rPr>
              <a:t>Project integration management ?</a:t>
            </a:r>
            <a:endParaRPr lang="en-US" dirty="0"/>
          </a:p>
        </p:txBody>
      </p:sp>
      <p:sp>
        <p:nvSpPr>
          <p:cNvPr id="3" name="Content Placeholder 2">
            <a:extLst>
              <a:ext uri="{FF2B5EF4-FFF2-40B4-BE49-F238E27FC236}">
                <a16:creationId xmlns:a16="http://schemas.microsoft.com/office/drawing/2014/main" id="{9B3FEAE6-9007-4CCD-A53D-6E39D5E967BC}"/>
              </a:ext>
            </a:extLst>
          </p:cNvPr>
          <p:cNvSpPr>
            <a:spLocks noGrp="1"/>
          </p:cNvSpPr>
          <p:nvPr>
            <p:ph sz="half" idx="1"/>
          </p:nvPr>
        </p:nvSpPr>
        <p:spPr/>
        <p:txBody>
          <a:bodyPr/>
          <a:lstStyle/>
          <a:p>
            <a:pPr marL="114300" indent="0">
              <a:buNone/>
            </a:pPr>
            <a:endParaRPr lang="en-US" dirty="0"/>
          </a:p>
        </p:txBody>
      </p:sp>
      <p:sp>
        <p:nvSpPr>
          <p:cNvPr id="4" name="Content Placeholder 3">
            <a:extLst>
              <a:ext uri="{FF2B5EF4-FFF2-40B4-BE49-F238E27FC236}">
                <a16:creationId xmlns:a16="http://schemas.microsoft.com/office/drawing/2014/main" id="{24D91158-3E8C-4CD0-999D-76C387134F3A}"/>
              </a:ext>
            </a:extLst>
          </p:cNvPr>
          <p:cNvSpPr>
            <a:spLocks noGrp="1"/>
          </p:cNvSpPr>
          <p:nvPr>
            <p:ph sz="half" idx="2"/>
          </p:nvPr>
        </p:nvSpPr>
        <p:spPr/>
        <p:txBody>
          <a:bodyPr/>
          <a:lstStyle/>
          <a:p>
            <a:endParaRPr lang="en-US"/>
          </a:p>
        </p:txBody>
      </p:sp>
      <p:sp>
        <p:nvSpPr>
          <p:cNvPr id="5" name="Rounded Rectangle 3">
            <a:extLst>
              <a:ext uri="{FF2B5EF4-FFF2-40B4-BE49-F238E27FC236}">
                <a16:creationId xmlns:a16="http://schemas.microsoft.com/office/drawing/2014/main" id="{0F444B5A-09EC-424F-8F33-F8522E6A4327}"/>
              </a:ext>
            </a:extLst>
          </p:cNvPr>
          <p:cNvSpPr/>
          <p:nvPr/>
        </p:nvSpPr>
        <p:spPr>
          <a:xfrm>
            <a:off x="152400" y="1295400"/>
            <a:ext cx="8229601" cy="5410200"/>
          </a:xfrm>
          <a:prstGeom prst="roundRect">
            <a:avLst/>
          </a:prstGeom>
          <a:solidFill>
            <a:srgbClr val="E7E6E6">
              <a:lumMod val="20000"/>
              <a:lumOff val="80000"/>
            </a:srgbClr>
          </a:solidFill>
          <a:ln w="12700" cap="flat" cmpd="sng" algn="ctr">
            <a:solidFill>
              <a:srgbClr val="44546A"/>
            </a:solidFill>
            <a:prstDash val="solid"/>
            <a:miter lim="800000"/>
          </a:ln>
          <a:effectLst/>
        </p:spPr>
        <p:txBody>
          <a:bodyPr rtlCol="0" anchor="ctr"/>
          <a:lstStyle/>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Memastikan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bahwa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deliverable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tepat</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waktu</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Menyediakan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Project management Plan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meraih</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tujuan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dari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project</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Memastikan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memunculkan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penggunaan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pengetahuan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sesuai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dari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sesuai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kebutuhan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Mengelola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kinerja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perubahan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activity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dalam</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project management plan</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Membuat</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keputusan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terpadu</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mengenai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perubahan-perubahan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utama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berdampak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pada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Mengukur</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memantau</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kemajuan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mengambil</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tindakan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sesuai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memenuhi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tujuan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Mengumpulkan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data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tentang</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hasil</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dicapai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menganalisis</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data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mendapatkan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mengomunikasikannya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kepada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pemangku</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kepentingan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terkait</a:t>
            </a: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Menyelesaikan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semua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pekerjaan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secara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formal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menutup</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setiap</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fase</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kontrak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proyek</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secara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keseluruhan</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a:t>
            </a:r>
          </a:p>
          <a:p>
            <a:pPr marL="457200" marR="0" lvl="0" indent="-457200" defTabSz="91440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Mengelola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transisi</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fase</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bila</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0" cap="none" spc="0" normalizeH="0" baseline="0" noProof="0" dirty="0" err="1">
                <a:ln>
                  <a:noFill/>
                </a:ln>
                <a:solidFill>
                  <a:prstClr val="black"/>
                </a:solidFill>
                <a:effectLst/>
                <a:uLnTx/>
                <a:uFillTx/>
                <a:latin typeface="Calibri" panose="020F0502020204030204"/>
                <a:ea typeface="+mn-ea"/>
                <a:cs typeface="+mn-cs"/>
              </a:rPr>
              <a:t>perlu</a:t>
            </a: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378008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B237-0FA4-455B-8BE8-AA3953E5AABA}"/>
              </a:ext>
            </a:extLst>
          </p:cNvPr>
          <p:cNvSpPr>
            <a:spLocks noGrp="1"/>
          </p:cNvSpPr>
          <p:nvPr>
            <p:ph type="title"/>
          </p:nvPr>
        </p:nvSpPr>
        <p:spPr/>
        <p:txBody>
          <a:bodyPr/>
          <a:lstStyle/>
          <a:p>
            <a:pPr algn="ctr"/>
            <a:r>
              <a:rPr lang="en-US" sz="36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endParaRPr lang="en-US" dirty="0"/>
          </a:p>
        </p:txBody>
      </p:sp>
      <p:sp>
        <p:nvSpPr>
          <p:cNvPr id="3" name="Content Placeholder 2">
            <a:extLst>
              <a:ext uri="{FF2B5EF4-FFF2-40B4-BE49-F238E27FC236}">
                <a16:creationId xmlns:a16="http://schemas.microsoft.com/office/drawing/2014/main" id="{EF068893-00A0-4BD5-AC0A-F8FEE4B1C6A9}"/>
              </a:ext>
            </a:extLst>
          </p:cNvPr>
          <p:cNvSpPr>
            <a:spLocks noGrp="1"/>
          </p:cNvSpPr>
          <p:nvPr>
            <p:ph idx="1"/>
          </p:nvPr>
        </p:nvSpPr>
        <p:spPr>
          <a:xfrm>
            <a:off x="443345" y="1535401"/>
            <a:ext cx="7620000" cy="4800600"/>
          </a:xfrm>
        </p:spPr>
        <p:txBody>
          <a:bodyPr/>
          <a:lstStyle/>
          <a:p>
            <a:pPr marL="114300" indent="0">
              <a:buNone/>
            </a:pPr>
            <a:r>
              <a:rPr lang="en-US" dirty="0" err="1"/>
              <a:t>Adalah</a:t>
            </a:r>
            <a:r>
              <a:rPr lang="en-US" dirty="0"/>
              <a:t> proses </a:t>
            </a:r>
            <a:r>
              <a:rPr lang="en-US" dirty="0" err="1"/>
              <a:t>menggunakan</a:t>
            </a:r>
            <a:r>
              <a:rPr lang="en-US" dirty="0"/>
              <a:t> </a:t>
            </a:r>
            <a:r>
              <a:rPr lang="en-US" dirty="0" err="1"/>
              <a:t>pengetahuan</a:t>
            </a:r>
            <a:r>
              <a:rPr lang="en-US" dirty="0"/>
              <a:t> yang </a:t>
            </a:r>
            <a:r>
              <a:rPr lang="en-US" dirty="0" err="1"/>
              <a:t>ada</a:t>
            </a:r>
            <a:r>
              <a:rPr lang="en-US" dirty="0"/>
              <a:t> dan </a:t>
            </a:r>
            <a:r>
              <a:rPr lang="en-US" dirty="0" err="1"/>
              <a:t>menciptakan</a:t>
            </a:r>
            <a:r>
              <a:rPr lang="en-US" dirty="0"/>
              <a:t> </a:t>
            </a:r>
            <a:r>
              <a:rPr lang="en-US" dirty="0" err="1"/>
              <a:t>pengetahuan</a:t>
            </a:r>
            <a:r>
              <a:rPr lang="en-US" dirty="0"/>
              <a:t> </a:t>
            </a:r>
            <a:r>
              <a:rPr lang="en-US" dirty="0" err="1"/>
              <a:t>baru</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proyek</a:t>
            </a:r>
            <a:r>
              <a:rPr lang="en-US" dirty="0"/>
              <a:t> dan </a:t>
            </a:r>
            <a:r>
              <a:rPr lang="en-US" dirty="0" err="1"/>
              <a:t>berkontribusi</a:t>
            </a:r>
            <a:r>
              <a:rPr lang="en-US" dirty="0"/>
              <a:t> pada </a:t>
            </a:r>
            <a:r>
              <a:rPr lang="en-US" dirty="0" err="1"/>
              <a:t>pembelajaran</a:t>
            </a:r>
            <a:r>
              <a:rPr lang="en-US" dirty="0"/>
              <a:t> </a:t>
            </a:r>
            <a:r>
              <a:rPr lang="en-US" dirty="0" err="1"/>
              <a:t>organisasi</a:t>
            </a:r>
            <a:r>
              <a:rPr lang="en-US" dirty="0"/>
              <a:t>. </a:t>
            </a:r>
          </a:p>
          <a:p>
            <a:pPr marL="114300" indent="0">
              <a:buNone/>
            </a:pPr>
            <a:endParaRPr lang="en-US" dirty="0"/>
          </a:p>
          <a:p>
            <a:pPr marL="114300" indent="0">
              <a:buNone/>
            </a:pPr>
            <a:r>
              <a:rPr lang="en-US" dirty="0" err="1"/>
              <a:t>Manfaat</a:t>
            </a:r>
            <a:r>
              <a:rPr lang="en-US" dirty="0"/>
              <a:t> </a:t>
            </a:r>
            <a:r>
              <a:rPr lang="en-US" dirty="0" err="1"/>
              <a:t>utama</a:t>
            </a:r>
            <a:r>
              <a:rPr lang="en-US" dirty="0"/>
              <a:t> </a:t>
            </a:r>
            <a:r>
              <a:rPr lang="en-US" dirty="0" err="1"/>
              <a:t>dari</a:t>
            </a:r>
            <a:r>
              <a:rPr lang="en-US" dirty="0"/>
              <a:t> proses </a:t>
            </a:r>
            <a:r>
              <a:rPr lang="en-US" dirty="0" err="1"/>
              <a:t>ini</a:t>
            </a:r>
            <a:r>
              <a:rPr lang="en-US" dirty="0"/>
              <a:t> </a:t>
            </a:r>
            <a:r>
              <a:rPr lang="en-US" dirty="0" err="1"/>
              <a:t>adalah</a:t>
            </a:r>
            <a:r>
              <a:rPr lang="en-US" dirty="0"/>
              <a:t> </a:t>
            </a:r>
            <a:r>
              <a:rPr lang="en-US" dirty="0" err="1"/>
              <a:t>bahwa</a:t>
            </a:r>
            <a:r>
              <a:rPr lang="en-US" dirty="0"/>
              <a:t> </a:t>
            </a:r>
            <a:r>
              <a:rPr lang="en-US" dirty="0" err="1"/>
              <a:t>pengetahuan</a:t>
            </a:r>
            <a:r>
              <a:rPr lang="en-US" dirty="0"/>
              <a:t> </a:t>
            </a:r>
            <a:r>
              <a:rPr lang="en-US" dirty="0" err="1"/>
              <a:t>organisasi</a:t>
            </a:r>
            <a:r>
              <a:rPr lang="en-US" dirty="0"/>
              <a:t> </a:t>
            </a:r>
            <a:r>
              <a:rPr lang="en-US" dirty="0" err="1"/>
              <a:t>sebelumnya</a:t>
            </a:r>
            <a:r>
              <a:rPr lang="en-US" dirty="0"/>
              <a:t> </a:t>
            </a:r>
            <a:r>
              <a:rPr lang="en-US" dirty="0" err="1"/>
              <a:t>dimanfaatkan</a:t>
            </a:r>
            <a:r>
              <a:rPr lang="en-US" dirty="0"/>
              <a:t> </a:t>
            </a:r>
            <a:r>
              <a:rPr lang="en-US" dirty="0" err="1"/>
              <a:t>untuk</a:t>
            </a:r>
            <a:r>
              <a:rPr lang="en-US" dirty="0"/>
              <a:t> </a:t>
            </a:r>
            <a:r>
              <a:rPr lang="en-US" dirty="0" err="1"/>
              <a:t>menghasilkan</a:t>
            </a:r>
            <a:r>
              <a:rPr lang="en-US" dirty="0"/>
              <a:t> </a:t>
            </a:r>
            <a:r>
              <a:rPr lang="en-US" dirty="0" err="1"/>
              <a:t>atau</a:t>
            </a:r>
            <a:r>
              <a:rPr lang="en-US" dirty="0"/>
              <a:t> </a:t>
            </a:r>
            <a:r>
              <a:rPr lang="en-US" dirty="0" err="1"/>
              <a:t>meningkatkan</a:t>
            </a:r>
            <a:r>
              <a:rPr lang="en-US" dirty="0"/>
              <a:t> </a:t>
            </a:r>
            <a:r>
              <a:rPr lang="en-US" dirty="0" err="1"/>
              <a:t>hasil</a:t>
            </a:r>
            <a:r>
              <a:rPr lang="en-US" dirty="0"/>
              <a:t> </a:t>
            </a:r>
            <a:r>
              <a:rPr lang="en-US" dirty="0" err="1"/>
              <a:t>proyek</a:t>
            </a:r>
            <a:r>
              <a:rPr lang="en-US" dirty="0"/>
              <a:t>, dan </a:t>
            </a:r>
            <a:r>
              <a:rPr lang="en-US" dirty="0" err="1"/>
              <a:t>pengetahuan</a:t>
            </a:r>
            <a:r>
              <a:rPr lang="en-US" dirty="0"/>
              <a:t> yang </a:t>
            </a:r>
            <a:r>
              <a:rPr lang="en-US" dirty="0" err="1"/>
              <a:t>diciptakan</a:t>
            </a:r>
            <a:r>
              <a:rPr lang="en-US" dirty="0"/>
              <a:t> oleh </a:t>
            </a:r>
            <a:r>
              <a:rPr lang="en-US" dirty="0" err="1"/>
              <a:t>proyek</a:t>
            </a:r>
            <a:r>
              <a:rPr lang="en-US" dirty="0"/>
              <a:t> </a:t>
            </a:r>
            <a:r>
              <a:rPr lang="en-US" dirty="0" err="1"/>
              <a:t>tersedia</a:t>
            </a:r>
            <a:r>
              <a:rPr lang="en-US" dirty="0"/>
              <a:t> </a:t>
            </a:r>
            <a:r>
              <a:rPr lang="en-US" dirty="0" err="1"/>
              <a:t>untuk</a:t>
            </a:r>
            <a:r>
              <a:rPr lang="en-US" dirty="0"/>
              <a:t> </a:t>
            </a:r>
            <a:r>
              <a:rPr lang="en-US" dirty="0" err="1"/>
              <a:t>mendukung</a:t>
            </a:r>
            <a:r>
              <a:rPr lang="en-US" dirty="0"/>
              <a:t> </a:t>
            </a:r>
            <a:r>
              <a:rPr lang="en-US" dirty="0" err="1"/>
              <a:t>operasi</a:t>
            </a:r>
            <a:r>
              <a:rPr lang="en-US" dirty="0"/>
              <a:t> </a:t>
            </a:r>
            <a:r>
              <a:rPr lang="en-US" dirty="0" err="1"/>
              <a:t>organisasi</a:t>
            </a:r>
            <a:r>
              <a:rPr lang="en-US" dirty="0"/>
              <a:t> dan </a:t>
            </a:r>
            <a:r>
              <a:rPr lang="en-US" dirty="0" err="1"/>
              <a:t>proyek</a:t>
            </a:r>
            <a:r>
              <a:rPr lang="en-US" dirty="0"/>
              <a:t> </a:t>
            </a:r>
            <a:r>
              <a:rPr lang="en-US" dirty="0" err="1"/>
              <a:t>atau</a:t>
            </a:r>
            <a:r>
              <a:rPr lang="en-US" dirty="0"/>
              <a:t> </a:t>
            </a:r>
            <a:r>
              <a:rPr lang="en-US" dirty="0" err="1"/>
              <a:t>fase</a:t>
            </a:r>
            <a:r>
              <a:rPr lang="en-US" dirty="0"/>
              <a:t> di masa </a:t>
            </a:r>
            <a:r>
              <a:rPr lang="en-US" dirty="0" err="1"/>
              <a:t>depan</a:t>
            </a:r>
            <a:r>
              <a:rPr lang="en-US" dirty="0"/>
              <a:t>.</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18964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5884-FACF-4184-9587-0064EFFD86A9}"/>
              </a:ext>
            </a:extLst>
          </p:cNvPr>
          <p:cNvSpPr>
            <a:spLocks noGrp="1"/>
          </p:cNvSpPr>
          <p:nvPr>
            <p:ph type="title"/>
          </p:nvPr>
        </p:nvSpPr>
        <p:spPr/>
        <p:txBody>
          <a:bodyPr/>
          <a:lstStyle/>
          <a:p>
            <a:pPr algn="ctr"/>
            <a:r>
              <a:rPr lang="en-US" sz="36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endParaRPr lang="en-US" dirty="0"/>
          </a:p>
        </p:txBody>
      </p:sp>
      <p:sp>
        <p:nvSpPr>
          <p:cNvPr id="3" name="Content Placeholder 2">
            <a:extLst>
              <a:ext uri="{FF2B5EF4-FFF2-40B4-BE49-F238E27FC236}">
                <a16:creationId xmlns:a16="http://schemas.microsoft.com/office/drawing/2014/main" id="{6240AAD8-E56D-4750-A1BC-52C529E47EDD}"/>
              </a:ext>
            </a:extLst>
          </p:cNvPr>
          <p:cNvSpPr>
            <a:spLocks noGrp="1"/>
          </p:cNvSpPr>
          <p:nvPr>
            <p:ph idx="1"/>
          </p:nvPr>
        </p:nvSpPr>
        <p:spPr/>
        <p:txBody>
          <a:bodyPr/>
          <a:lstStyle/>
          <a:p>
            <a:pPr marL="114300" indent="0">
              <a:buNone/>
            </a:pPr>
            <a:r>
              <a:rPr lang="en-US" dirty="0"/>
              <a:t>Knowledge </a:t>
            </a:r>
            <a:r>
              <a:rPr lang="en-US" dirty="0" err="1"/>
              <a:t>umumnya</a:t>
            </a:r>
            <a:r>
              <a:rPr lang="en-US" dirty="0"/>
              <a:t> </a:t>
            </a:r>
            <a:r>
              <a:rPr lang="en-US" dirty="0" err="1"/>
              <a:t>dibagi</a:t>
            </a:r>
            <a:r>
              <a:rPr lang="en-US" dirty="0"/>
              <a:t> </a:t>
            </a:r>
            <a:r>
              <a:rPr lang="en-US" dirty="0" err="1"/>
              <a:t>menjadi</a:t>
            </a:r>
            <a:r>
              <a:rPr lang="en-US" dirty="0"/>
              <a:t> "</a:t>
            </a:r>
            <a:r>
              <a:rPr lang="en-US" dirty="0" err="1"/>
              <a:t>eksplisit</a:t>
            </a:r>
            <a:r>
              <a:rPr lang="en-US" dirty="0"/>
              <a:t>" (</a:t>
            </a:r>
            <a:r>
              <a:rPr lang="en-US" dirty="0" err="1"/>
              <a:t>pengetahuan</a:t>
            </a:r>
            <a:r>
              <a:rPr lang="en-US" dirty="0"/>
              <a:t> yang </a:t>
            </a:r>
            <a:r>
              <a:rPr lang="en-US" dirty="0" err="1"/>
              <a:t>dapat</a:t>
            </a:r>
            <a:r>
              <a:rPr lang="en-US" dirty="0"/>
              <a:t> </a:t>
            </a:r>
            <a:r>
              <a:rPr lang="en-US" dirty="0" err="1"/>
              <a:t>dengan</a:t>
            </a:r>
            <a:r>
              <a:rPr lang="en-US" dirty="0"/>
              <a:t> </a:t>
            </a:r>
            <a:r>
              <a:rPr lang="en-US" dirty="0" err="1"/>
              <a:t>mudah</a:t>
            </a:r>
            <a:r>
              <a:rPr lang="en-US" dirty="0"/>
              <a:t> </a:t>
            </a:r>
            <a:r>
              <a:rPr lang="en-US" dirty="0" err="1"/>
              <a:t>dikodifikasikan</a:t>
            </a:r>
            <a:r>
              <a:rPr lang="en-US" dirty="0"/>
              <a:t> </a:t>
            </a:r>
            <a:r>
              <a:rPr lang="en-US" dirty="0" err="1"/>
              <a:t>menggunakan</a:t>
            </a:r>
            <a:r>
              <a:rPr lang="en-US" dirty="0"/>
              <a:t> kata-kata, </a:t>
            </a:r>
            <a:r>
              <a:rPr lang="en-US" dirty="0" err="1"/>
              <a:t>gambar</a:t>
            </a:r>
            <a:r>
              <a:rPr lang="en-US" dirty="0"/>
              <a:t>, dan </a:t>
            </a:r>
            <a:r>
              <a:rPr lang="en-US" dirty="0" err="1"/>
              <a:t>angka</a:t>
            </a:r>
            <a:r>
              <a:rPr lang="en-US" dirty="0"/>
              <a:t>) dan “Tacit” (</a:t>
            </a:r>
            <a:r>
              <a:rPr lang="en-US" dirty="0" err="1"/>
              <a:t>pengetahuan</a:t>
            </a:r>
            <a:r>
              <a:rPr lang="en-US" dirty="0"/>
              <a:t> yang </a:t>
            </a:r>
            <a:r>
              <a:rPr lang="en-US" dirty="0" err="1"/>
              <a:t>bersifat</a:t>
            </a:r>
            <a:r>
              <a:rPr lang="en-US" dirty="0"/>
              <a:t> </a:t>
            </a:r>
            <a:r>
              <a:rPr lang="en-US" dirty="0" err="1"/>
              <a:t>pribadi</a:t>
            </a:r>
            <a:r>
              <a:rPr lang="en-US" dirty="0"/>
              <a:t> dan </a:t>
            </a:r>
            <a:r>
              <a:rPr lang="en-US" dirty="0" err="1"/>
              <a:t>sulit</a:t>
            </a:r>
            <a:r>
              <a:rPr lang="en-US" dirty="0"/>
              <a:t> </a:t>
            </a:r>
            <a:r>
              <a:rPr lang="en-US" dirty="0" err="1"/>
              <a:t>diungkapkan</a:t>
            </a:r>
            <a:r>
              <a:rPr lang="en-US" dirty="0"/>
              <a:t>, </a:t>
            </a:r>
            <a:r>
              <a:rPr lang="en-US" dirty="0" err="1"/>
              <a:t>seperti</a:t>
            </a:r>
            <a:r>
              <a:rPr lang="en-US" dirty="0"/>
              <a:t> </a:t>
            </a:r>
            <a:r>
              <a:rPr lang="en-US" dirty="0" err="1"/>
              <a:t>kepercayaan</a:t>
            </a:r>
            <a:r>
              <a:rPr lang="en-US" dirty="0"/>
              <a:t>, </a:t>
            </a:r>
            <a:r>
              <a:rPr lang="en-US" dirty="0" err="1"/>
              <a:t>wawasan</a:t>
            </a:r>
            <a:r>
              <a:rPr lang="en-US" dirty="0"/>
              <a:t>, </a:t>
            </a:r>
            <a:r>
              <a:rPr lang="en-US" dirty="0" err="1"/>
              <a:t>pengalaman</a:t>
            </a:r>
            <a:r>
              <a:rPr lang="en-US" dirty="0"/>
              <a:t> dan “</a:t>
            </a:r>
            <a:r>
              <a:rPr lang="en-US" dirty="0" err="1"/>
              <a:t>Tahu-caranya</a:t>
            </a:r>
            <a:r>
              <a:rPr lang="en-US" dirty="0"/>
              <a:t>").</a:t>
            </a:r>
          </a:p>
          <a:p>
            <a:pPr marL="114300" indent="0">
              <a:buNone/>
            </a:pPr>
            <a:endParaRPr lang="en-US" dirty="0"/>
          </a:p>
          <a:p>
            <a:pPr marL="114300" indent="0">
              <a:buNone/>
            </a:pPr>
            <a:r>
              <a:rPr lang="en-US" dirty="0"/>
              <a:t>Knowledge </a:t>
            </a:r>
            <a:r>
              <a:rPr lang="en-US" dirty="0" err="1"/>
              <a:t>berkaitan</a:t>
            </a:r>
            <a:r>
              <a:rPr lang="en-US" dirty="0"/>
              <a:t> </a:t>
            </a:r>
            <a:r>
              <a:rPr lang="en-US" dirty="0" err="1"/>
              <a:t>dengan</a:t>
            </a:r>
            <a:r>
              <a:rPr lang="en-US" dirty="0"/>
              <a:t> </a:t>
            </a:r>
            <a:r>
              <a:rPr lang="en-US" dirty="0" err="1"/>
              <a:t>mengelola</a:t>
            </a:r>
            <a:r>
              <a:rPr lang="en-US" dirty="0"/>
              <a:t> </a:t>
            </a:r>
            <a:r>
              <a:rPr lang="en-US" dirty="0" err="1"/>
              <a:t>baik</a:t>
            </a:r>
            <a:r>
              <a:rPr lang="en-US" dirty="0"/>
              <a:t> </a:t>
            </a:r>
            <a:r>
              <a:rPr lang="en-US" dirty="0" err="1"/>
              <a:t>pengetahuan</a:t>
            </a:r>
            <a:r>
              <a:rPr lang="en-US" dirty="0"/>
              <a:t> Tacit dan </a:t>
            </a:r>
            <a:r>
              <a:rPr lang="en-US" dirty="0" err="1"/>
              <a:t>eksplisit</a:t>
            </a:r>
            <a:r>
              <a:rPr lang="en-US" dirty="0"/>
              <a:t> </a:t>
            </a:r>
            <a:r>
              <a:rPr lang="en-US" dirty="0" err="1"/>
              <a:t>untuk</a:t>
            </a:r>
            <a:r>
              <a:rPr lang="en-US" dirty="0"/>
              <a:t> </a:t>
            </a:r>
            <a:r>
              <a:rPr lang="en-US" dirty="0" err="1"/>
              <a:t>dua</a:t>
            </a:r>
            <a:r>
              <a:rPr lang="en-US" dirty="0"/>
              <a:t> </a:t>
            </a:r>
            <a:r>
              <a:rPr lang="en-US" dirty="0" err="1"/>
              <a:t>tujuan</a:t>
            </a:r>
            <a:r>
              <a:rPr lang="en-US" dirty="0"/>
              <a:t>: </a:t>
            </a:r>
            <a:r>
              <a:rPr lang="en-US" dirty="0" err="1"/>
              <a:t>menggunakan</a:t>
            </a:r>
            <a:r>
              <a:rPr lang="en-US" dirty="0"/>
              <a:t> </a:t>
            </a:r>
            <a:r>
              <a:rPr lang="en-US" dirty="0" err="1"/>
              <a:t>kembali</a:t>
            </a:r>
            <a:r>
              <a:rPr lang="en-US" dirty="0"/>
              <a:t> </a:t>
            </a:r>
            <a:r>
              <a:rPr lang="en-US" dirty="0" err="1"/>
              <a:t>pengetahuan</a:t>
            </a:r>
            <a:r>
              <a:rPr lang="en-US" dirty="0"/>
              <a:t> yang </a:t>
            </a:r>
            <a:r>
              <a:rPr lang="en-US" dirty="0" err="1"/>
              <a:t>ada</a:t>
            </a:r>
            <a:r>
              <a:rPr lang="en-US" dirty="0"/>
              <a:t> dan </a:t>
            </a:r>
            <a:r>
              <a:rPr lang="en-US" dirty="0" err="1"/>
              <a:t>menciptakan</a:t>
            </a:r>
            <a:r>
              <a:rPr lang="en-US" dirty="0"/>
              <a:t> </a:t>
            </a:r>
            <a:r>
              <a:rPr lang="en-US" dirty="0" err="1"/>
              <a:t>pengetahuan</a:t>
            </a:r>
            <a:r>
              <a:rPr lang="en-US" dirty="0"/>
              <a:t> </a:t>
            </a:r>
            <a:r>
              <a:rPr lang="en-US" dirty="0" err="1"/>
              <a:t>baru</a:t>
            </a:r>
            <a:endParaRPr lang="en-US" dirty="0"/>
          </a:p>
          <a:p>
            <a:pPr marL="114300" indent="0">
              <a:buNone/>
            </a:pPr>
            <a:endParaRPr lang="en-US" dirty="0"/>
          </a:p>
          <a:p>
            <a:pPr marL="114300" indent="0">
              <a:buNone/>
            </a:pPr>
            <a:r>
              <a:rPr lang="en-US" dirty="0" err="1"/>
              <a:t>Bagian</a:t>
            </a:r>
            <a:r>
              <a:rPr lang="en-US" dirty="0"/>
              <a:t> </a:t>
            </a:r>
            <a:r>
              <a:rPr lang="en-US" dirty="0" err="1"/>
              <a:t>terpenting</a:t>
            </a:r>
            <a:r>
              <a:rPr lang="en-US" dirty="0"/>
              <a:t> </a:t>
            </a:r>
            <a:r>
              <a:rPr lang="en-US" dirty="0" err="1"/>
              <a:t>dari</a:t>
            </a:r>
            <a:r>
              <a:rPr lang="en-US" dirty="0"/>
              <a:t> Knowledge </a:t>
            </a:r>
            <a:r>
              <a:rPr lang="en-US" dirty="0" err="1"/>
              <a:t>manajemen</a:t>
            </a:r>
            <a:r>
              <a:rPr lang="en-US" dirty="0"/>
              <a:t> </a:t>
            </a:r>
            <a:r>
              <a:rPr lang="en-US" dirty="0" err="1"/>
              <a:t>adalah</a:t>
            </a:r>
            <a:r>
              <a:rPr lang="en-US" dirty="0"/>
              <a:t> </a:t>
            </a:r>
            <a:r>
              <a:rPr lang="en-US" dirty="0" err="1"/>
              <a:t>menciptakan</a:t>
            </a:r>
            <a:r>
              <a:rPr lang="en-US" dirty="0"/>
              <a:t> </a:t>
            </a:r>
            <a:r>
              <a:rPr lang="en-US" dirty="0" err="1"/>
              <a:t>suasana</a:t>
            </a:r>
            <a:r>
              <a:rPr lang="en-US" dirty="0"/>
              <a:t> /atmosphere of trust </a:t>
            </a:r>
            <a:r>
              <a:rPr lang="en-US" dirty="0" err="1"/>
              <a:t>sehingga</a:t>
            </a:r>
            <a:r>
              <a:rPr lang="en-US" dirty="0"/>
              <a:t> orang </a:t>
            </a:r>
            <a:r>
              <a:rPr lang="en-US" dirty="0" err="1"/>
              <a:t>termotivasi</a:t>
            </a:r>
            <a:r>
              <a:rPr lang="en-US" dirty="0"/>
              <a:t> </a:t>
            </a:r>
            <a:r>
              <a:rPr lang="en-US" dirty="0" err="1"/>
              <a:t>untuk</a:t>
            </a:r>
            <a:r>
              <a:rPr lang="en-US" dirty="0"/>
              <a:t> </a:t>
            </a:r>
            <a:r>
              <a:rPr lang="en-US" dirty="0" err="1"/>
              <a:t>berbagi</a:t>
            </a:r>
            <a:r>
              <a:rPr lang="en-US" dirty="0"/>
              <a:t> </a:t>
            </a:r>
            <a:r>
              <a:rPr lang="en-US" dirty="0" err="1"/>
              <a:t>pengetahuan</a:t>
            </a:r>
            <a:r>
              <a:rPr lang="en-US" dirty="0"/>
              <a:t> </a:t>
            </a:r>
            <a:r>
              <a:rPr lang="en-US" dirty="0" err="1"/>
              <a:t>mereka</a:t>
            </a:r>
            <a:endParaRPr lang="en-US" dirty="0"/>
          </a:p>
          <a:p>
            <a:pPr marL="114300" indent="0">
              <a:buNone/>
            </a:pPr>
            <a:endParaRPr lang="en-US" dirty="0"/>
          </a:p>
        </p:txBody>
      </p:sp>
    </p:spTree>
    <p:extLst>
      <p:ext uri="{BB962C8B-B14F-4D97-AF65-F5344CB8AC3E}">
        <p14:creationId xmlns:p14="http://schemas.microsoft.com/office/powerpoint/2010/main" val="628948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DE621-A63A-4D63-936C-80A4FDCFB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38200"/>
            <a:ext cx="7620000" cy="4800600"/>
          </a:xfrm>
          <a:prstGeom prst="rect">
            <a:avLst/>
          </a:prstGeom>
        </p:spPr>
      </p:pic>
    </p:spTree>
    <p:extLst>
      <p:ext uri="{BB962C8B-B14F-4D97-AF65-F5344CB8AC3E}">
        <p14:creationId xmlns:p14="http://schemas.microsoft.com/office/powerpoint/2010/main" val="2698213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407064-C35B-4F8F-BB23-69392A97D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0"/>
            <a:ext cx="7848600" cy="6705600"/>
          </a:xfrm>
        </p:spPr>
      </p:pic>
    </p:spTree>
    <p:extLst>
      <p:ext uri="{BB962C8B-B14F-4D97-AF65-F5344CB8AC3E}">
        <p14:creationId xmlns:p14="http://schemas.microsoft.com/office/powerpoint/2010/main" val="2141305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noAutofit/>
          </a:bodyPr>
          <a:lstStyle/>
          <a:p>
            <a:r>
              <a:rPr lang="en-US" sz="32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3200" b="1" dirty="0">
                <a:solidFill>
                  <a:srgbClr val="675E47"/>
                </a:solidFill>
                <a:latin typeface="Calibri"/>
              </a:rPr>
              <a:t>: </a:t>
            </a:r>
            <a:r>
              <a:rPr lang="en-US" sz="3200" b="1" dirty="0">
                <a:solidFill>
                  <a:srgbClr val="FFC000"/>
                </a:solidFill>
                <a:latin typeface="Calibri"/>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05001"/>
            <a:ext cx="7488905" cy="4419600"/>
          </a:xfrm>
        </p:spPr>
        <p:txBody>
          <a:bodyPr>
            <a:normAutofit fontScale="92500" lnSpcReduction="20000"/>
          </a:bodyPr>
          <a:lstStyle/>
          <a:p>
            <a:pPr marL="0" indent="0">
              <a:buNone/>
            </a:pPr>
            <a:r>
              <a:rPr lang="en-US" dirty="0">
                <a:solidFill>
                  <a:schemeClr val="tx1">
                    <a:lumMod val="75000"/>
                    <a:lumOff val="25000"/>
                  </a:schemeClr>
                </a:solidFill>
              </a:rPr>
              <a:t>1. </a:t>
            </a:r>
            <a:r>
              <a:rPr lang="id-ID" dirty="0">
                <a:solidFill>
                  <a:schemeClr val="tx1">
                    <a:lumMod val="75000"/>
                    <a:lumOff val="25000"/>
                  </a:schemeClr>
                </a:solidFill>
              </a:rPr>
              <a:t>P</a:t>
            </a:r>
            <a:r>
              <a:rPr lang="en-US" dirty="0" err="1">
                <a:solidFill>
                  <a:schemeClr val="tx1">
                    <a:lumMod val="75000"/>
                    <a:lumOff val="25000"/>
                  </a:schemeClr>
                </a:solidFill>
              </a:rPr>
              <a:t>roject</a:t>
            </a:r>
            <a:r>
              <a:rPr lang="en-US" dirty="0">
                <a:solidFill>
                  <a:schemeClr val="tx1">
                    <a:lumMod val="75000"/>
                    <a:lumOff val="25000"/>
                  </a:schemeClr>
                </a:solidFill>
              </a:rPr>
              <a:t> Management Plan</a:t>
            </a:r>
          </a:p>
          <a:p>
            <a:pPr marL="357188" indent="0" defTabSz="179388">
              <a:buNone/>
            </a:pPr>
            <a:r>
              <a:rPr lang="en-US" dirty="0">
                <a:solidFill>
                  <a:schemeClr val="tx1">
                    <a:lumMod val="75000"/>
                    <a:lumOff val="25000"/>
                  </a:schemeClr>
                </a:solidFill>
              </a:rPr>
              <a:t>	• </a:t>
            </a:r>
            <a:r>
              <a:rPr lang="en-US" dirty="0" err="1">
                <a:solidFill>
                  <a:schemeClr val="tx1">
                    <a:lumMod val="75000"/>
                    <a:lumOff val="25000"/>
                  </a:schemeClr>
                </a:solidFill>
              </a:rPr>
              <a:t>Semua</a:t>
            </a:r>
            <a:r>
              <a:rPr lang="en-US" dirty="0">
                <a:solidFill>
                  <a:schemeClr val="tx1">
                    <a:lumMod val="75000"/>
                    <a:lumOff val="25000"/>
                  </a:schemeClr>
                </a:solidFill>
              </a:rPr>
              <a:t> </a:t>
            </a:r>
            <a:r>
              <a:rPr lang="en-US" dirty="0" err="1">
                <a:solidFill>
                  <a:schemeClr val="tx1">
                    <a:lumMod val="75000"/>
                    <a:lumOff val="25000"/>
                  </a:schemeClr>
                </a:solidFill>
              </a:rPr>
              <a:t>Komponen</a:t>
            </a:r>
            <a:r>
              <a:rPr lang="en-US" dirty="0">
                <a:solidFill>
                  <a:schemeClr val="tx1">
                    <a:lumMod val="75000"/>
                    <a:lumOff val="25000"/>
                  </a:schemeClr>
                </a:solidFill>
              </a:rPr>
              <a:t> </a:t>
            </a:r>
            <a:r>
              <a:rPr lang="id-ID" dirty="0">
                <a:solidFill>
                  <a:srgbClr val="2F2B20">
                    <a:lumMod val="75000"/>
                    <a:lumOff val="25000"/>
                  </a:srgbClr>
                </a:solidFill>
              </a:rPr>
              <a:t>P</a:t>
            </a:r>
            <a:r>
              <a:rPr lang="en-US" dirty="0" err="1">
                <a:solidFill>
                  <a:srgbClr val="2F2B20">
                    <a:lumMod val="75000"/>
                    <a:lumOff val="25000"/>
                  </a:srgbClr>
                </a:solidFill>
              </a:rPr>
              <a:t>roject</a:t>
            </a:r>
            <a:r>
              <a:rPr lang="en-US" dirty="0">
                <a:solidFill>
                  <a:srgbClr val="2F2B20">
                    <a:lumMod val="75000"/>
                    <a:lumOff val="25000"/>
                  </a:srgbClr>
                </a:solidFill>
              </a:rPr>
              <a:t> Management Plan</a:t>
            </a: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2. Deliverables</a:t>
            </a:r>
            <a:endParaRPr lang="id-ID" dirty="0">
              <a:solidFill>
                <a:schemeClr val="tx1">
                  <a:lumMod val="75000"/>
                  <a:lumOff val="25000"/>
                </a:schemeClr>
              </a:solidFill>
            </a:endParaRPr>
          </a:p>
          <a:p>
            <a:pPr marL="236538" indent="0">
              <a:buNone/>
            </a:pPr>
            <a:r>
              <a:rPr lang="en-US" dirty="0">
                <a:solidFill>
                  <a:schemeClr val="tx1">
                    <a:lumMod val="75000"/>
                    <a:lumOff val="25000"/>
                  </a:schemeClr>
                </a:solidFill>
              </a:rPr>
              <a:t>Deliverable </a:t>
            </a:r>
            <a:r>
              <a:rPr lang="en-US" dirty="0" err="1">
                <a:solidFill>
                  <a:schemeClr val="tx1">
                    <a:lumMod val="75000"/>
                    <a:lumOff val="25000"/>
                  </a:schemeClr>
                </a:solidFill>
              </a:rPr>
              <a:t>adalah</a:t>
            </a:r>
            <a:r>
              <a:rPr lang="en-US" dirty="0">
                <a:solidFill>
                  <a:schemeClr val="tx1">
                    <a:lumMod val="75000"/>
                    <a:lumOff val="25000"/>
                  </a:schemeClr>
                </a:solidFill>
              </a:rPr>
              <a:t> </a:t>
            </a:r>
            <a:r>
              <a:rPr lang="en-US" dirty="0" err="1">
                <a:solidFill>
                  <a:schemeClr val="tx1">
                    <a:lumMod val="75000"/>
                    <a:lumOff val="25000"/>
                  </a:schemeClr>
                </a:solidFill>
              </a:rPr>
              <a:t>produk</a:t>
            </a:r>
            <a:r>
              <a:rPr lang="en-US" dirty="0">
                <a:solidFill>
                  <a:schemeClr val="tx1">
                    <a:lumMod val="75000"/>
                    <a:lumOff val="25000"/>
                  </a:schemeClr>
                </a:solidFill>
              </a:rPr>
              <a:t>, </a:t>
            </a:r>
            <a:r>
              <a:rPr lang="en-US" dirty="0" err="1">
                <a:solidFill>
                  <a:schemeClr val="tx1">
                    <a:lumMod val="75000"/>
                    <a:lumOff val="25000"/>
                  </a:schemeClr>
                </a:solidFill>
              </a:rPr>
              <a:t>hasil</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kemampuan</a:t>
            </a:r>
            <a:r>
              <a:rPr lang="en-US" dirty="0">
                <a:solidFill>
                  <a:schemeClr val="tx1">
                    <a:lumMod val="75000"/>
                    <a:lumOff val="25000"/>
                  </a:schemeClr>
                </a:solidFill>
              </a:rPr>
              <a:t> </a:t>
            </a:r>
            <a:r>
              <a:rPr lang="en-US" dirty="0" err="1">
                <a:solidFill>
                  <a:schemeClr val="tx1">
                    <a:lumMod val="75000"/>
                    <a:lumOff val="25000"/>
                  </a:schemeClr>
                </a:solidFill>
              </a:rPr>
              <a:t>unik</a:t>
            </a:r>
            <a:r>
              <a:rPr lang="en-US" dirty="0">
                <a:solidFill>
                  <a:schemeClr val="tx1">
                    <a:lumMod val="75000"/>
                    <a:lumOff val="25000"/>
                  </a:schemeClr>
                </a:solidFill>
              </a:rPr>
              <a:t> dan </a:t>
            </a:r>
            <a:r>
              <a:rPr lang="en-US" dirty="0" err="1">
                <a:solidFill>
                  <a:schemeClr val="tx1">
                    <a:lumMod val="75000"/>
                    <a:lumOff val="25000"/>
                  </a:schemeClr>
                </a:solidFill>
              </a:rPr>
              <a:t>dapat</a:t>
            </a:r>
            <a:r>
              <a:rPr lang="en-US" dirty="0">
                <a:solidFill>
                  <a:schemeClr val="tx1">
                    <a:lumMod val="75000"/>
                    <a:lumOff val="25000"/>
                  </a:schemeClr>
                </a:solidFill>
              </a:rPr>
              <a:t> </a:t>
            </a:r>
            <a:r>
              <a:rPr lang="en-US" dirty="0" err="1">
                <a:solidFill>
                  <a:schemeClr val="tx1">
                    <a:lumMod val="75000"/>
                    <a:lumOff val="25000"/>
                  </a:schemeClr>
                </a:solidFill>
              </a:rPr>
              <a:t>diverifikasi</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melakukan</a:t>
            </a:r>
            <a:r>
              <a:rPr lang="en-US" dirty="0">
                <a:solidFill>
                  <a:schemeClr val="tx1">
                    <a:lumMod val="75000"/>
                    <a:lumOff val="25000"/>
                  </a:schemeClr>
                </a:solidFill>
              </a:rPr>
              <a:t> </a:t>
            </a:r>
            <a:r>
              <a:rPr lang="en-US" dirty="0" err="1">
                <a:solidFill>
                  <a:schemeClr val="tx1">
                    <a:lumMod val="75000"/>
                    <a:lumOff val="25000"/>
                  </a:schemeClr>
                </a:solidFill>
              </a:rPr>
              <a:t>layanan</a:t>
            </a:r>
            <a:r>
              <a:rPr lang="en-US" dirty="0">
                <a:solidFill>
                  <a:schemeClr val="tx1">
                    <a:lumMod val="75000"/>
                    <a:lumOff val="25000"/>
                  </a:schemeClr>
                </a:solidFill>
              </a:rPr>
              <a:t> yang </a:t>
            </a:r>
            <a:r>
              <a:rPr lang="en-US" dirty="0" err="1">
                <a:solidFill>
                  <a:schemeClr val="tx1">
                    <a:lumMod val="75000"/>
                    <a:lumOff val="25000"/>
                  </a:schemeClr>
                </a:solidFill>
              </a:rPr>
              <a:t>diperlukan</a:t>
            </a:r>
            <a:r>
              <a:rPr lang="en-US" dirty="0">
                <a:solidFill>
                  <a:schemeClr val="tx1">
                    <a:lumMod val="75000"/>
                    <a:lumOff val="25000"/>
                  </a:schemeClr>
                </a:solidFill>
              </a:rPr>
              <a:t> </a:t>
            </a:r>
            <a:r>
              <a:rPr lang="en-US" dirty="0" err="1">
                <a:solidFill>
                  <a:schemeClr val="tx1">
                    <a:lumMod val="75000"/>
                    <a:lumOff val="25000"/>
                  </a:schemeClr>
                </a:solidFill>
              </a:rPr>
              <a:t>diproduksi</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menyelesaikan</a:t>
            </a:r>
            <a:r>
              <a:rPr lang="en-US" dirty="0">
                <a:solidFill>
                  <a:schemeClr val="tx1">
                    <a:lumMod val="75000"/>
                    <a:lumOff val="25000"/>
                  </a:schemeClr>
                </a:solidFill>
              </a:rPr>
              <a:t> </a:t>
            </a:r>
            <a:r>
              <a:rPr lang="en-US" dirty="0" err="1">
                <a:solidFill>
                  <a:schemeClr val="tx1">
                    <a:lumMod val="75000"/>
                    <a:lumOff val="25000"/>
                  </a:schemeClr>
                </a:solidFill>
              </a:rPr>
              <a:t>suatu</a:t>
            </a:r>
            <a:r>
              <a:rPr lang="en-US" dirty="0">
                <a:solidFill>
                  <a:schemeClr val="tx1">
                    <a:lumMod val="75000"/>
                    <a:lumOff val="25000"/>
                  </a:schemeClr>
                </a:solidFill>
              </a:rPr>
              <a:t> proses, </a:t>
            </a:r>
            <a:r>
              <a:rPr lang="en-US" dirty="0" err="1">
                <a:solidFill>
                  <a:schemeClr val="tx1">
                    <a:lumMod val="75000"/>
                    <a:lumOff val="25000"/>
                  </a:schemeClr>
                </a:solidFill>
              </a:rPr>
              <a:t>fase</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Deliverable </a:t>
            </a:r>
            <a:r>
              <a:rPr lang="en-US" dirty="0" err="1">
                <a:solidFill>
                  <a:schemeClr val="tx1">
                    <a:lumMod val="75000"/>
                    <a:lumOff val="25000"/>
                  </a:schemeClr>
                </a:solidFill>
              </a:rPr>
              <a:t>biasanya</a:t>
            </a:r>
            <a:r>
              <a:rPr lang="en-US" dirty="0">
                <a:solidFill>
                  <a:schemeClr val="tx1">
                    <a:lumMod val="75000"/>
                    <a:lumOff val="25000"/>
                  </a:schemeClr>
                </a:solidFill>
              </a:rPr>
              <a:t> </a:t>
            </a:r>
            <a:r>
              <a:rPr lang="en-US" dirty="0" err="1">
                <a:solidFill>
                  <a:schemeClr val="tx1">
                    <a:lumMod val="75000"/>
                    <a:lumOff val="25000"/>
                  </a:schemeClr>
                </a:solidFill>
              </a:rPr>
              <a:t>merupakan</a:t>
            </a:r>
            <a:r>
              <a:rPr lang="en-US" dirty="0">
                <a:solidFill>
                  <a:schemeClr val="tx1">
                    <a:lumMod val="75000"/>
                    <a:lumOff val="25000"/>
                  </a:schemeClr>
                </a:solidFill>
              </a:rPr>
              <a:t> </a:t>
            </a:r>
            <a:r>
              <a:rPr lang="en-US" dirty="0" err="1">
                <a:solidFill>
                  <a:schemeClr val="tx1">
                    <a:lumMod val="75000"/>
                    <a:lumOff val="25000"/>
                  </a:schemeClr>
                </a:solidFill>
              </a:rPr>
              <a:t>komponen</a:t>
            </a:r>
            <a:r>
              <a:rPr lang="en-US" dirty="0">
                <a:solidFill>
                  <a:schemeClr val="tx1">
                    <a:lumMod val="75000"/>
                    <a:lumOff val="25000"/>
                  </a:schemeClr>
                </a:solidFill>
              </a:rPr>
              <a:t> </a:t>
            </a:r>
            <a:r>
              <a:rPr lang="en-US" dirty="0" err="1">
                <a:solidFill>
                  <a:schemeClr val="tx1">
                    <a:lumMod val="75000"/>
                    <a:lumOff val="25000"/>
                  </a:schemeClr>
                </a:solidFill>
              </a:rPr>
              <a:t>nyata</a:t>
            </a:r>
            <a:r>
              <a:rPr lang="en-US" dirty="0">
                <a:solidFill>
                  <a:schemeClr val="tx1">
                    <a:lumMod val="75000"/>
                    <a:lumOff val="25000"/>
                  </a:schemeClr>
                </a:solidFill>
              </a:rPr>
              <a:t> yang </a:t>
            </a:r>
            <a:r>
              <a:rPr lang="en-US" dirty="0" err="1">
                <a:solidFill>
                  <a:schemeClr val="tx1">
                    <a:lumMod val="75000"/>
                    <a:lumOff val="25000"/>
                  </a:schemeClr>
                </a:solidFill>
              </a:rPr>
              <a:t>harus</a:t>
            </a:r>
            <a:r>
              <a:rPr lang="en-US" dirty="0">
                <a:solidFill>
                  <a:schemeClr val="tx1">
                    <a:lumMod val="75000"/>
                    <a:lumOff val="25000"/>
                  </a:schemeClr>
                </a:solidFill>
              </a:rPr>
              <a:t> </a:t>
            </a:r>
            <a:r>
              <a:rPr lang="en-US" dirty="0" err="1">
                <a:solidFill>
                  <a:schemeClr val="tx1">
                    <a:lumMod val="75000"/>
                    <a:lumOff val="25000"/>
                  </a:schemeClr>
                </a:solidFill>
              </a:rPr>
              <a:t>dipenuhi</a:t>
            </a:r>
            <a:r>
              <a:rPr lang="en-US" dirty="0">
                <a:solidFill>
                  <a:schemeClr val="tx1">
                    <a:lumMod val="75000"/>
                    <a:lumOff val="25000"/>
                  </a:schemeClr>
                </a:solidFill>
              </a:rPr>
              <a:t> </a:t>
            </a:r>
            <a:r>
              <a:rPr lang="en-US" dirty="0" err="1"/>
              <a:t>tujuan</a:t>
            </a:r>
            <a:r>
              <a:rPr lang="en-US" dirty="0"/>
              <a:t> </a:t>
            </a:r>
            <a:r>
              <a:rPr lang="en-US" dirty="0" err="1"/>
              <a:t>proyek</a:t>
            </a:r>
            <a:r>
              <a:rPr lang="en-US" dirty="0"/>
              <a:t> dan </a:t>
            </a:r>
            <a:r>
              <a:rPr lang="en-US" dirty="0" err="1"/>
              <a:t>dapat</a:t>
            </a:r>
            <a:r>
              <a:rPr lang="en-US" dirty="0"/>
              <a:t> </a:t>
            </a:r>
            <a:r>
              <a:rPr lang="en-US" dirty="0" err="1"/>
              <a:t>mencakup</a:t>
            </a:r>
            <a:r>
              <a:rPr lang="en-US" dirty="0"/>
              <a:t> </a:t>
            </a:r>
            <a:r>
              <a:rPr lang="en-US" dirty="0" err="1"/>
              <a:t>komponen</a:t>
            </a:r>
            <a:r>
              <a:rPr lang="en-US" dirty="0"/>
              <a:t> </a:t>
            </a:r>
            <a:r>
              <a:rPr lang="en-US" dirty="0" err="1"/>
              <a:t>rencana</a:t>
            </a:r>
            <a:r>
              <a:rPr lang="en-US" dirty="0"/>
              <a:t> </a:t>
            </a:r>
            <a:r>
              <a:rPr lang="en-US" dirty="0" err="1"/>
              <a:t>manajemen</a:t>
            </a:r>
            <a:r>
              <a:rPr lang="en-US" dirty="0"/>
              <a:t> </a:t>
            </a:r>
            <a:r>
              <a:rPr lang="en-US" dirty="0" err="1"/>
              <a:t>proyek</a:t>
            </a:r>
            <a:r>
              <a:rPr lang="en-US" dirty="0"/>
              <a:t> </a:t>
            </a: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3. </a:t>
            </a:r>
            <a:r>
              <a:rPr lang="id-ID" dirty="0">
                <a:solidFill>
                  <a:schemeClr val="tx1">
                    <a:lumMod val="75000"/>
                    <a:lumOff val="25000"/>
                  </a:schemeClr>
                </a:solidFill>
              </a:rPr>
              <a:t>Enterprise environmental factors</a:t>
            </a:r>
            <a:endParaRPr lang="en-US" dirty="0">
              <a:solidFill>
                <a:schemeClr val="tx1">
                  <a:lumMod val="75000"/>
                  <a:lumOff val="25000"/>
                </a:schemeClr>
              </a:solidFill>
            </a:endParaRPr>
          </a:p>
          <a:p>
            <a:pPr marL="568325" indent="-166688"/>
            <a:r>
              <a:rPr lang="en-US" dirty="0">
                <a:solidFill>
                  <a:schemeClr val="tx1">
                    <a:lumMod val="75000"/>
                    <a:lumOff val="25000"/>
                  </a:schemeClr>
                </a:solidFill>
              </a:rPr>
              <a:t>Organizational, stakeholder, and customer culture</a:t>
            </a:r>
          </a:p>
          <a:p>
            <a:pPr marL="568325" indent="-166688"/>
            <a:r>
              <a:rPr lang="en-US" dirty="0">
                <a:solidFill>
                  <a:schemeClr val="tx1">
                    <a:lumMod val="75000"/>
                    <a:lumOff val="25000"/>
                  </a:schemeClr>
                </a:solidFill>
              </a:rPr>
              <a:t>Geographic distribution of facilities and resources</a:t>
            </a:r>
          </a:p>
          <a:p>
            <a:pPr marL="568325" indent="-166688"/>
            <a:r>
              <a:rPr lang="id-ID" dirty="0">
                <a:solidFill>
                  <a:schemeClr val="tx1">
                    <a:lumMod val="75000"/>
                    <a:lumOff val="25000"/>
                  </a:schemeClr>
                </a:solidFill>
              </a:rPr>
              <a:t>Organizational knowledge experts</a:t>
            </a:r>
            <a:endParaRPr lang="en-US" dirty="0">
              <a:solidFill>
                <a:schemeClr val="tx1">
                  <a:lumMod val="75000"/>
                  <a:lumOff val="25000"/>
                </a:schemeClr>
              </a:solidFill>
            </a:endParaRPr>
          </a:p>
          <a:p>
            <a:pPr marL="568325" indent="-166688"/>
            <a:r>
              <a:rPr lang="en-US" dirty="0">
                <a:solidFill>
                  <a:schemeClr val="tx1">
                    <a:lumMod val="75000"/>
                    <a:lumOff val="25000"/>
                  </a:schemeClr>
                </a:solidFill>
              </a:rPr>
              <a:t>Legal and regulatory requirements and/or constraints</a:t>
            </a:r>
            <a:endParaRPr lang="id-ID" dirty="0">
              <a:solidFill>
                <a:schemeClr val="tx1">
                  <a:lumMod val="75000"/>
                  <a:lumOff val="25000"/>
                </a:schemeClr>
              </a:solidFill>
            </a:endParaRPr>
          </a:p>
          <a:p>
            <a:pPr marL="0" indent="0">
              <a:buNone/>
            </a:pPr>
            <a:endParaRPr lang="id-ID" b="1"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87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noAutofit/>
          </a:bodyPr>
          <a:lstStyle/>
          <a:p>
            <a:r>
              <a:rPr lang="en-US" sz="32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3200" b="1" dirty="0">
                <a:solidFill>
                  <a:srgbClr val="675E47"/>
                </a:solidFill>
                <a:latin typeface="Calibri"/>
              </a:rPr>
              <a:t>: </a:t>
            </a:r>
            <a:r>
              <a:rPr lang="en-US" sz="3200" b="1" dirty="0">
                <a:solidFill>
                  <a:srgbClr val="FFC000"/>
                </a:solidFill>
                <a:latin typeface="Calibri"/>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05001"/>
            <a:ext cx="7488905" cy="4419600"/>
          </a:xfrm>
        </p:spPr>
        <p:txBody>
          <a:bodyPr>
            <a:normAutofit fontScale="92500"/>
          </a:bodyPr>
          <a:lstStyle/>
          <a:p>
            <a:pPr marL="0" indent="0">
              <a:buNone/>
            </a:pPr>
            <a:r>
              <a:rPr lang="en-US" dirty="0">
                <a:solidFill>
                  <a:srgbClr val="2F2B20">
                    <a:lumMod val="75000"/>
                    <a:lumOff val="25000"/>
                  </a:srgbClr>
                </a:solidFill>
              </a:rPr>
              <a:t>4. </a:t>
            </a:r>
            <a:r>
              <a:rPr lang="id-ID" dirty="0">
                <a:solidFill>
                  <a:srgbClr val="2F2B20">
                    <a:lumMod val="75000"/>
                    <a:lumOff val="25000"/>
                  </a:srgbClr>
                </a:solidFill>
              </a:rPr>
              <a:t>Organizational process assets</a:t>
            </a:r>
            <a:endParaRPr lang="en-US" dirty="0">
              <a:solidFill>
                <a:schemeClr val="tx1">
                  <a:lumMod val="75000"/>
                  <a:lumOff val="25000"/>
                </a:schemeClr>
              </a:solidFill>
            </a:endParaRPr>
          </a:p>
          <a:p>
            <a:pPr marL="692150" indent="-401638">
              <a:buFont typeface="Wingdings" panose="05000000000000000000" pitchFamily="2" charset="2"/>
              <a:buChar char="§"/>
            </a:pPr>
            <a:r>
              <a:rPr lang="en-US" dirty="0">
                <a:solidFill>
                  <a:schemeClr val="tx1">
                    <a:lumMod val="75000"/>
                    <a:lumOff val="25000"/>
                  </a:schemeClr>
                </a:solidFill>
              </a:rPr>
              <a:t> Organizational standard policies, processes, and procedures</a:t>
            </a:r>
          </a:p>
          <a:p>
            <a:pPr marL="692150" indent="-401638">
              <a:buFont typeface="Wingdings" panose="05000000000000000000" pitchFamily="2" charset="2"/>
              <a:buChar char="§"/>
            </a:pPr>
            <a:r>
              <a:rPr lang="en-US" dirty="0">
                <a:solidFill>
                  <a:schemeClr val="tx1">
                    <a:lumMod val="75000"/>
                    <a:lumOff val="25000"/>
                  </a:schemeClr>
                </a:solidFill>
              </a:rPr>
              <a:t> Personnel administration</a:t>
            </a:r>
          </a:p>
          <a:p>
            <a:pPr marL="692150" indent="-401638">
              <a:buFont typeface="Wingdings" panose="05000000000000000000" pitchFamily="2" charset="2"/>
              <a:buChar char="§"/>
            </a:pPr>
            <a:r>
              <a:rPr lang="en-US" dirty="0">
                <a:solidFill>
                  <a:schemeClr val="tx1">
                    <a:lumMod val="75000"/>
                    <a:lumOff val="25000"/>
                  </a:schemeClr>
                </a:solidFill>
              </a:rPr>
              <a:t>Organizational communication requirements</a:t>
            </a:r>
          </a:p>
          <a:p>
            <a:pPr marL="692150" indent="-401638">
              <a:buFont typeface="Wingdings" panose="05000000000000000000" pitchFamily="2" charset="2"/>
              <a:buChar char="§"/>
            </a:pPr>
            <a:r>
              <a:rPr lang="en-US" dirty="0">
                <a:solidFill>
                  <a:schemeClr val="tx1">
                    <a:lumMod val="75000"/>
                    <a:lumOff val="25000"/>
                  </a:schemeClr>
                </a:solidFill>
              </a:rPr>
              <a:t> Formal knowledge-sharing and information-sharing procedures</a:t>
            </a: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5. </a:t>
            </a:r>
            <a:r>
              <a:rPr lang="id-ID" dirty="0">
                <a:solidFill>
                  <a:schemeClr val="tx1">
                    <a:lumMod val="75000"/>
                    <a:lumOff val="25000"/>
                  </a:schemeClr>
                </a:solidFill>
              </a:rPr>
              <a:t>P</a:t>
            </a:r>
            <a:r>
              <a:rPr lang="en-US" dirty="0" err="1">
                <a:solidFill>
                  <a:schemeClr val="tx1">
                    <a:lumMod val="75000"/>
                    <a:lumOff val="25000"/>
                  </a:schemeClr>
                </a:solidFill>
              </a:rPr>
              <a:t>roject</a:t>
            </a:r>
            <a:r>
              <a:rPr lang="en-US" dirty="0">
                <a:solidFill>
                  <a:schemeClr val="tx1">
                    <a:lumMod val="75000"/>
                    <a:lumOff val="25000"/>
                  </a:schemeClr>
                </a:solidFill>
              </a:rPr>
              <a:t> Documents</a:t>
            </a:r>
          </a:p>
          <a:p>
            <a:pPr marL="700088" indent="-342900" defTabSz="179388">
              <a:buFont typeface="Wingdings" panose="05000000000000000000" pitchFamily="2" charset="2"/>
              <a:buChar char="§"/>
            </a:pPr>
            <a:r>
              <a:rPr lang="en-US" dirty="0">
                <a:solidFill>
                  <a:schemeClr val="tx1">
                    <a:lumMod val="75000"/>
                    <a:lumOff val="25000"/>
                  </a:schemeClr>
                </a:solidFill>
              </a:rPr>
              <a:t>Lessons Learned Register</a:t>
            </a:r>
          </a:p>
          <a:p>
            <a:pPr marL="700088" indent="-342900" defTabSz="179388">
              <a:buFont typeface="Wingdings" panose="05000000000000000000" pitchFamily="2" charset="2"/>
              <a:buChar char="§"/>
            </a:pPr>
            <a:r>
              <a:rPr lang="en-US" dirty="0">
                <a:solidFill>
                  <a:schemeClr val="tx1">
                    <a:lumMod val="75000"/>
                    <a:lumOff val="25000"/>
                  </a:schemeClr>
                </a:solidFill>
              </a:rPr>
              <a:t>Project team assignments</a:t>
            </a:r>
          </a:p>
          <a:p>
            <a:pPr marL="700088" indent="-342900" defTabSz="179388">
              <a:buFont typeface="Wingdings" panose="05000000000000000000" pitchFamily="2" charset="2"/>
              <a:buChar char="§"/>
            </a:pPr>
            <a:r>
              <a:rPr lang="en-US" dirty="0">
                <a:solidFill>
                  <a:schemeClr val="tx1">
                    <a:lumMod val="75000"/>
                    <a:lumOff val="25000"/>
                  </a:schemeClr>
                </a:solidFill>
              </a:rPr>
              <a:t>	Resources breakdown structure</a:t>
            </a:r>
          </a:p>
          <a:p>
            <a:pPr marL="700088" indent="-342900" defTabSz="179388">
              <a:buFont typeface="Wingdings" panose="05000000000000000000" pitchFamily="2" charset="2"/>
              <a:buChar char="§"/>
            </a:pPr>
            <a:r>
              <a:rPr lang="en-US" dirty="0">
                <a:solidFill>
                  <a:schemeClr val="tx1">
                    <a:lumMod val="75000"/>
                    <a:lumOff val="25000"/>
                  </a:schemeClr>
                </a:solidFill>
              </a:rPr>
              <a:t>Stakeholder register</a:t>
            </a: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8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85800"/>
          </a:xfrm>
        </p:spPr>
        <p:txBody>
          <a:bodyPr>
            <a:noAutofit/>
          </a:bodyPr>
          <a:lstStyle/>
          <a:p>
            <a:r>
              <a:rPr lang="en-US" sz="28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2800" b="1" dirty="0">
                <a:solidFill>
                  <a:srgbClr val="675E47"/>
                </a:solidFill>
                <a:latin typeface="Calibri"/>
              </a:rPr>
              <a:t>: </a:t>
            </a:r>
            <a:r>
              <a:rPr lang="en-US" sz="2800" b="1" dirty="0">
                <a:solidFill>
                  <a:srgbClr val="FFC000"/>
                </a:solidFill>
                <a:latin typeface="Calibri"/>
              </a:rPr>
              <a:t>Tools And Techniques</a:t>
            </a:r>
            <a:endParaRPr lang="en-US" sz="28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143000"/>
            <a:ext cx="7488905" cy="5181601"/>
          </a:xfrm>
        </p:spPr>
        <p:txBody>
          <a:bodyPr>
            <a:normAutofit fontScale="92500"/>
          </a:bodyPr>
          <a:lstStyle/>
          <a:p>
            <a:pPr marL="0" indent="0">
              <a:buNone/>
            </a:pPr>
            <a:r>
              <a:rPr lang="en-US" dirty="0">
                <a:solidFill>
                  <a:schemeClr val="tx1">
                    <a:lumMod val="75000"/>
                    <a:lumOff val="25000"/>
                  </a:schemeClr>
                </a:solidFill>
              </a:rPr>
              <a:t>1. </a:t>
            </a:r>
            <a:r>
              <a:rPr lang="id-ID" sz="2000" dirty="0">
                <a:solidFill>
                  <a:schemeClr val="tx1">
                    <a:lumMod val="75000"/>
                    <a:lumOff val="25000"/>
                  </a:schemeClr>
                </a:solidFill>
              </a:rPr>
              <a:t>Expert Judgmen</a:t>
            </a:r>
            <a:r>
              <a:rPr lang="en-US" sz="2000" dirty="0">
                <a:solidFill>
                  <a:schemeClr val="tx1">
                    <a:lumMod val="75000"/>
                    <a:lumOff val="25000"/>
                  </a:schemeClr>
                </a:solidFill>
              </a:rPr>
              <a:t>t</a:t>
            </a:r>
            <a:endParaRPr lang="en-US" dirty="0">
              <a:solidFill>
                <a:schemeClr val="tx1">
                  <a:lumMod val="75000"/>
                  <a:lumOff val="25000"/>
                </a:schemeClr>
              </a:solidFill>
            </a:endParaRPr>
          </a:p>
          <a:p>
            <a:pPr marL="623888" indent="-333375">
              <a:buFont typeface="Wingdings" panose="05000000000000000000" pitchFamily="2" charset="2"/>
              <a:buChar char="§"/>
            </a:pPr>
            <a:r>
              <a:rPr lang="en-US" dirty="0">
                <a:solidFill>
                  <a:schemeClr val="tx1">
                    <a:lumMod val="75000"/>
                    <a:lumOff val="25000"/>
                  </a:schemeClr>
                </a:solidFill>
              </a:rPr>
              <a:t>Knowledge management</a:t>
            </a:r>
          </a:p>
          <a:p>
            <a:pPr marL="623888" indent="-333375">
              <a:buFont typeface="Wingdings" panose="05000000000000000000" pitchFamily="2" charset="2"/>
              <a:buChar char="§"/>
            </a:pPr>
            <a:r>
              <a:rPr lang="en-US" dirty="0">
                <a:solidFill>
                  <a:schemeClr val="tx1">
                    <a:lumMod val="75000"/>
                    <a:lumOff val="25000"/>
                  </a:schemeClr>
                </a:solidFill>
              </a:rPr>
              <a:t>Information management</a:t>
            </a:r>
          </a:p>
          <a:p>
            <a:pPr marL="623888" indent="-333375">
              <a:buFont typeface="Wingdings" panose="05000000000000000000" pitchFamily="2" charset="2"/>
              <a:buChar char="§"/>
            </a:pPr>
            <a:r>
              <a:rPr lang="en-US" dirty="0">
                <a:solidFill>
                  <a:schemeClr val="tx1">
                    <a:lumMod val="75000"/>
                    <a:lumOff val="25000"/>
                  </a:schemeClr>
                </a:solidFill>
              </a:rPr>
              <a:t>Organizational learning</a:t>
            </a:r>
          </a:p>
          <a:p>
            <a:pPr marL="623888" indent="-333375">
              <a:buFont typeface="Wingdings" panose="05000000000000000000" pitchFamily="2" charset="2"/>
              <a:buChar char="§"/>
            </a:pPr>
            <a:r>
              <a:rPr lang="en-US" dirty="0">
                <a:solidFill>
                  <a:schemeClr val="tx1">
                    <a:lumMod val="75000"/>
                    <a:lumOff val="25000"/>
                  </a:schemeClr>
                </a:solidFill>
              </a:rPr>
              <a:t>Knowledge and information management tools</a:t>
            </a:r>
          </a:p>
          <a:p>
            <a:pPr marL="623888" indent="-333375">
              <a:buFont typeface="Wingdings" panose="05000000000000000000" pitchFamily="2" charset="2"/>
              <a:buChar char="§"/>
            </a:pPr>
            <a:r>
              <a:rPr lang="en-US" dirty="0">
                <a:solidFill>
                  <a:schemeClr val="tx1">
                    <a:lumMod val="75000"/>
                    <a:lumOff val="25000"/>
                  </a:schemeClr>
                </a:solidFill>
              </a:rPr>
              <a:t>Relevant information from other projects.</a:t>
            </a: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2.  Information Management</a:t>
            </a:r>
            <a:endParaRPr lang="id-ID" dirty="0">
              <a:solidFill>
                <a:schemeClr val="tx1">
                  <a:lumMod val="75000"/>
                  <a:lumOff val="25000"/>
                </a:schemeClr>
              </a:solidFill>
            </a:endParaRPr>
          </a:p>
          <a:p>
            <a:pPr marL="280988" indent="0">
              <a:buNone/>
            </a:pP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membuat</a:t>
            </a:r>
            <a:r>
              <a:rPr lang="en-US" dirty="0">
                <a:solidFill>
                  <a:schemeClr val="tx1">
                    <a:lumMod val="75000"/>
                    <a:lumOff val="25000"/>
                  </a:schemeClr>
                </a:solidFill>
              </a:rPr>
              <a:t> orang </a:t>
            </a:r>
            <a:r>
              <a:rPr lang="en-US" dirty="0" err="1">
                <a:solidFill>
                  <a:schemeClr val="tx1">
                    <a:lumMod val="75000"/>
                    <a:lumOff val="25000"/>
                  </a:schemeClr>
                </a:solidFill>
              </a:rPr>
              <a:t>terkoneksi</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informasi</a:t>
            </a:r>
            <a:r>
              <a:rPr lang="en-US" dirty="0">
                <a:solidFill>
                  <a:schemeClr val="tx1">
                    <a:lumMod val="75000"/>
                    <a:lumOff val="25000"/>
                  </a:schemeClr>
                </a:solidFill>
              </a:rPr>
              <a:t>, </a:t>
            </a:r>
            <a:r>
              <a:rPr lang="en-US" dirty="0" err="1">
                <a:solidFill>
                  <a:schemeClr val="tx1">
                    <a:lumMod val="75000"/>
                    <a:lumOff val="25000"/>
                  </a:schemeClr>
                </a:solidFill>
              </a:rPr>
              <a:t>contohnya</a:t>
            </a:r>
            <a:r>
              <a:rPr lang="en-US" dirty="0">
                <a:solidFill>
                  <a:schemeClr val="tx1">
                    <a:lumMod val="75000"/>
                    <a:lumOff val="25000"/>
                  </a:schemeClr>
                </a:solidFill>
              </a:rPr>
              <a:t> :</a:t>
            </a:r>
          </a:p>
          <a:p>
            <a:pPr marL="568325" indent="-277813">
              <a:buFont typeface="Wingdings" panose="05000000000000000000" pitchFamily="2" charset="2"/>
              <a:buChar char="§"/>
            </a:pPr>
            <a:r>
              <a:rPr lang="en-US" dirty="0">
                <a:solidFill>
                  <a:schemeClr val="tx1">
                    <a:lumMod val="75000"/>
                    <a:lumOff val="25000"/>
                  </a:schemeClr>
                </a:solidFill>
              </a:rPr>
              <a:t>Methods for codifying explicit knowledge </a:t>
            </a:r>
          </a:p>
          <a:p>
            <a:pPr marL="568325" indent="-277813">
              <a:buFont typeface="Wingdings" panose="05000000000000000000" pitchFamily="2" charset="2"/>
              <a:buChar char="§"/>
            </a:pPr>
            <a:r>
              <a:rPr lang="en-US" dirty="0">
                <a:solidFill>
                  <a:schemeClr val="tx1">
                    <a:lumMod val="75000"/>
                    <a:lumOff val="25000"/>
                  </a:schemeClr>
                </a:solidFill>
              </a:rPr>
              <a:t>Lessons learned register </a:t>
            </a:r>
          </a:p>
          <a:p>
            <a:pPr marL="568325" indent="-277813">
              <a:buFont typeface="Wingdings" panose="05000000000000000000" pitchFamily="2" charset="2"/>
              <a:buChar char="§"/>
            </a:pPr>
            <a:r>
              <a:rPr lang="en-US" dirty="0">
                <a:solidFill>
                  <a:schemeClr val="tx1">
                    <a:lumMod val="75000"/>
                    <a:lumOff val="25000"/>
                  </a:schemeClr>
                </a:solidFill>
              </a:rPr>
              <a:t>Library services </a:t>
            </a:r>
          </a:p>
          <a:p>
            <a:pPr marL="568325" indent="-277813">
              <a:buFont typeface="Wingdings" panose="05000000000000000000" pitchFamily="2" charset="2"/>
              <a:buChar char="§"/>
            </a:pPr>
            <a:r>
              <a:rPr lang="en-US" dirty="0">
                <a:solidFill>
                  <a:schemeClr val="tx1">
                    <a:lumMod val="75000"/>
                    <a:lumOff val="25000"/>
                  </a:schemeClr>
                </a:solidFill>
              </a:rPr>
              <a:t>Information gathering </a:t>
            </a:r>
          </a:p>
          <a:p>
            <a:pPr marL="568325" indent="-277813">
              <a:buFont typeface="Wingdings" panose="05000000000000000000" pitchFamily="2" charset="2"/>
              <a:buChar char="§"/>
            </a:pPr>
            <a:r>
              <a:rPr lang="en-US" dirty="0">
                <a:solidFill>
                  <a:schemeClr val="tx1">
                    <a:lumMod val="75000"/>
                    <a:lumOff val="25000"/>
                  </a:schemeClr>
                </a:solidFill>
              </a:rPr>
              <a:t>Project management information system (PMIS). </a:t>
            </a:r>
          </a:p>
          <a:p>
            <a:pPr marL="0" indent="0">
              <a:buNone/>
            </a:pPr>
            <a:endParaRPr lang="en-US" dirty="0">
              <a:solidFill>
                <a:schemeClr val="tx1">
                  <a:lumMod val="75000"/>
                  <a:lumOff val="25000"/>
                </a:schemeClr>
              </a:solidFill>
            </a:endParaRPr>
          </a:p>
          <a:p>
            <a:pPr marL="0" indent="0">
              <a:buNone/>
            </a:pPr>
            <a:endParaRPr lang="id-ID" dirty="0">
              <a:solidFill>
                <a:schemeClr val="tx1">
                  <a:lumMod val="75000"/>
                  <a:lumOff val="25000"/>
                </a:schemeClr>
              </a:solidFill>
            </a:endParaRPr>
          </a:p>
          <a:p>
            <a:pPr marL="0" indent="0">
              <a:buNone/>
            </a:pPr>
            <a:endParaRPr lang="id-ID" b="1"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227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noAutofit/>
          </a:bodyPr>
          <a:lstStyle/>
          <a:p>
            <a:r>
              <a:rPr lang="en-US" sz="28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2800" b="1" dirty="0">
                <a:solidFill>
                  <a:srgbClr val="675E47"/>
                </a:solidFill>
                <a:latin typeface="Calibri"/>
              </a:rPr>
              <a:t>: </a:t>
            </a:r>
            <a:r>
              <a:rPr lang="en-US" sz="2800" b="1" dirty="0">
                <a:solidFill>
                  <a:srgbClr val="FFC000"/>
                </a:solidFill>
                <a:latin typeface="Calibri"/>
              </a:rPr>
              <a:t>Tools And Techniques</a:t>
            </a:r>
            <a:endParaRPr lang="en-US" sz="28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143000"/>
            <a:ext cx="7488905" cy="5181601"/>
          </a:xfrm>
        </p:spPr>
        <p:txBody>
          <a:bodyPr>
            <a:normAutofit fontScale="85000" lnSpcReduction="20000"/>
          </a:bodyPr>
          <a:lstStyle/>
          <a:p>
            <a:pPr marL="0" indent="0">
              <a:buNone/>
            </a:pPr>
            <a:r>
              <a:rPr lang="en-US" dirty="0">
                <a:solidFill>
                  <a:schemeClr val="tx1">
                    <a:lumMod val="75000"/>
                    <a:lumOff val="25000"/>
                  </a:schemeClr>
                </a:solidFill>
              </a:rPr>
              <a:t>3. Knowledge Management</a:t>
            </a:r>
          </a:p>
          <a:p>
            <a:pPr marL="234950" indent="0">
              <a:buNone/>
            </a:pPr>
            <a:r>
              <a:rPr lang="en-US" dirty="0" err="1">
                <a:solidFill>
                  <a:schemeClr val="tx1">
                    <a:lumMod val="75000"/>
                    <a:lumOff val="25000"/>
                  </a:schemeClr>
                </a:solidFill>
              </a:rPr>
              <a:t>Alat</a:t>
            </a:r>
            <a:r>
              <a:rPr lang="en-US" dirty="0">
                <a:solidFill>
                  <a:schemeClr val="tx1">
                    <a:lumMod val="75000"/>
                    <a:lumOff val="25000"/>
                  </a:schemeClr>
                </a:solidFill>
              </a:rPr>
              <a:t> dan </a:t>
            </a:r>
            <a:r>
              <a:rPr lang="en-US" dirty="0" err="1">
                <a:solidFill>
                  <a:schemeClr val="tx1">
                    <a:lumMod val="75000"/>
                    <a:lumOff val="25000"/>
                  </a:schemeClr>
                </a:solidFill>
              </a:rPr>
              <a:t>teknik</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pengetahuan</a:t>
            </a:r>
            <a:r>
              <a:rPr lang="en-US" dirty="0">
                <a:solidFill>
                  <a:schemeClr val="tx1">
                    <a:lumMod val="75000"/>
                    <a:lumOff val="25000"/>
                  </a:schemeClr>
                </a:solidFill>
              </a:rPr>
              <a:t> </a:t>
            </a:r>
            <a:r>
              <a:rPr lang="en-US" dirty="0" err="1">
                <a:solidFill>
                  <a:schemeClr val="tx1">
                    <a:lumMod val="75000"/>
                    <a:lumOff val="25000"/>
                  </a:schemeClr>
                </a:solidFill>
              </a:rPr>
              <a:t>menghubungkan</a:t>
            </a:r>
            <a:r>
              <a:rPr lang="en-US" dirty="0">
                <a:solidFill>
                  <a:schemeClr val="tx1">
                    <a:lumMod val="75000"/>
                    <a:lumOff val="25000"/>
                  </a:schemeClr>
                </a:solidFill>
              </a:rPr>
              <a:t> orang-orang </a:t>
            </a:r>
            <a:r>
              <a:rPr lang="en-US" dirty="0" err="1">
                <a:solidFill>
                  <a:schemeClr val="tx1">
                    <a:lumMod val="75000"/>
                    <a:lumOff val="25000"/>
                  </a:schemeClr>
                </a:solidFill>
              </a:rPr>
              <a:t>sehingga</a:t>
            </a:r>
            <a:r>
              <a:rPr lang="en-US" dirty="0">
                <a:solidFill>
                  <a:schemeClr val="tx1">
                    <a:lumMod val="75000"/>
                    <a:lumOff val="25000"/>
                  </a:schemeClr>
                </a:solidFill>
              </a:rPr>
              <a:t> </a:t>
            </a:r>
            <a:r>
              <a:rPr lang="en-US" dirty="0" err="1">
                <a:solidFill>
                  <a:schemeClr val="tx1">
                    <a:lumMod val="75000"/>
                    <a:lumOff val="25000"/>
                  </a:schemeClr>
                </a:solidFill>
              </a:rPr>
              <a:t>mereka</a:t>
            </a:r>
            <a:r>
              <a:rPr lang="en-US" dirty="0">
                <a:solidFill>
                  <a:schemeClr val="tx1">
                    <a:lumMod val="75000"/>
                    <a:lumOff val="25000"/>
                  </a:schemeClr>
                </a:solidFill>
              </a:rPr>
              <a:t> </a:t>
            </a:r>
            <a:r>
              <a:rPr lang="en-US" dirty="0" err="1">
                <a:solidFill>
                  <a:schemeClr val="tx1">
                    <a:lumMod val="75000"/>
                    <a:lumOff val="25000"/>
                  </a:schemeClr>
                </a:solidFill>
              </a:rPr>
              <a:t>dapat</a:t>
            </a:r>
            <a:r>
              <a:rPr lang="en-US" dirty="0">
                <a:solidFill>
                  <a:schemeClr val="tx1">
                    <a:lumMod val="75000"/>
                    <a:lumOff val="25000"/>
                  </a:schemeClr>
                </a:solidFill>
              </a:rPr>
              <a:t> </a:t>
            </a:r>
            <a:r>
              <a:rPr lang="en-US" dirty="0" err="1">
                <a:solidFill>
                  <a:schemeClr val="tx1">
                    <a:lumMod val="75000"/>
                    <a:lumOff val="25000"/>
                  </a:schemeClr>
                </a:solidFill>
              </a:rPr>
              <a:t>bekerja</a:t>
            </a:r>
            <a:r>
              <a:rPr lang="en-US" dirty="0">
                <a:solidFill>
                  <a:schemeClr val="tx1">
                    <a:lumMod val="75000"/>
                    <a:lumOff val="25000"/>
                  </a:schemeClr>
                </a:solidFill>
              </a:rPr>
              <a:t> </a:t>
            </a:r>
            <a:r>
              <a:rPr lang="en-US" dirty="0" err="1">
                <a:solidFill>
                  <a:schemeClr val="tx1">
                    <a:lumMod val="75000"/>
                    <a:lumOff val="25000"/>
                  </a:schemeClr>
                </a:solidFill>
              </a:rPr>
              <a:t>sama</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menciptakan</a:t>
            </a:r>
            <a:r>
              <a:rPr lang="en-US" dirty="0">
                <a:solidFill>
                  <a:schemeClr val="tx1">
                    <a:lumMod val="75000"/>
                    <a:lumOff val="25000"/>
                  </a:schemeClr>
                </a:solidFill>
              </a:rPr>
              <a:t> </a:t>
            </a:r>
            <a:r>
              <a:rPr lang="en-US" dirty="0" err="1">
                <a:solidFill>
                  <a:schemeClr val="tx1">
                    <a:lumMod val="75000"/>
                    <a:lumOff val="25000"/>
                  </a:schemeClr>
                </a:solidFill>
              </a:rPr>
              <a:t>pengetahuan</a:t>
            </a:r>
            <a:r>
              <a:rPr lang="en-US" dirty="0">
                <a:solidFill>
                  <a:schemeClr val="tx1">
                    <a:lumMod val="75000"/>
                    <a:lumOff val="25000"/>
                  </a:schemeClr>
                </a:solidFill>
              </a:rPr>
              <a:t> </a:t>
            </a:r>
            <a:r>
              <a:rPr lang="en-US" dirty="0" err="1">
                <a:solidFill>
                  <a:schemeClr val="tx1">
                    <a:lumMod val="75000"/>
                    <a:lumOff val="25000"/>
                  </a:schemeClr>
                </a:solidFill>
              </a:rPr>
              <a:t>baru</a:t>
            </a:r>
            <a:r>
              <a:rPr lang="en-US" dirty="0">
                <a:solidFill>
                  <a:schemeClr val="tx1">
                    <a:lumMod val="75000"/>
                    <a:lumOff val="25000"/>
                  </a:schemeClr>
                </a:solidFill>
              </a:rPr>
              <a:t>, </a:t>
            </a:r>
            <a:r>
              <a:rPr lang="en-US" dirty="0" err="1">
                <a:solidFill>
                  <a:schemeClr val="tx1">
                    <a:lumMod val="75000"/>
                    <a:lumOff val="25000"/>
                  </a:schemeClr>
                </a:solidFill>
              </a:rPr>
              <a:t>berbagi</a:t>
            </a:r>
            <a:r>
              <a:rPr lang="en-US" dirty="0">
                <a:solidFill>
                  <a:schemeClr val="tx1">
                    <a:lumMod val="75000"/>
                    <a:lumOff val="25000"/>
                  </a:schemeClr>
                </a:solidFill>
              </a:rPr>
              <a:t> </a:t>
            </a:r>
            <a:r>
              <a:rPr lang="en-US" dirty="0" err="1">
                <a:solidFill>
                  <a:schemeClr val="tx1">
                    <a:lumMod val="75000"/>
                    <a:lumOff val="25000"/>
                  </a:schemeClr>
                </a:solidFill>
              </a:rPr>
              <a:t>pengetahuan</a:t>
            </a:r>
            <a:r>
              <a:rPr lang="en-US" dirty="0">
                <a:solidFill>
                  <a:schemeClr val="tx1">
                    <a:lumMod val="75000"/>
                    <a:lumOff val="25000"/>
                  </a:schemeClr>
                </a:solidFill>
              </a:rPr>
              <a:t> diam-diam, dan </a:t>
            </a:r>
            <a:r>
              <a:rPr lang="en-US" dirty="0" err="1">
                <a:solidFill>
                  <a:schemeClr val="tx1">
                    <a:lumMod val="75000"/>
                    <a:lumOff val="25000"/>
                  </a:schemeClr>
                </a:solidFill>
              </a:rPr>
              <a:t>mengintegrasikan</a:t>
            </a:r>
            <a:r>
              <a:rPr lang="en-US" dirty="0">
                <a:solidFill>
                  <a:schemeClr val="tx1">
                    <a:lumMod val="75000"/>
                    <a:lumOff val="25000"/>
                  </a:schemeClr>
                </a:solidFill>
              </a:rPr>
              <a:t> </a:t>
            </a:r>
            <a:r>
              <a:rPr lang="en-US" dirty="0" err="1">
                <a:solidFill>
                  <a:schemeClr val="tx1">
                    <a:lumMod val="75000"/>
                    <a:lumOff val="25000"/>
                  </a:schemeClr>
                </a:solidFill>
              </a:rPr>
              <a:t>pengetahuan</a:t>
            </a:r>
            <a:r>
              <a:rPr lang="en-US" dirty="0">
                <a:solidFill>
                  <a:schemeClr val="tx1">
                    <a:lumMod val="75000"/>
                    <a:lumOff val="25000"/>
                  </a:schemeClr>
                </a:solidFill>
              </a:rPr>
              <a:t> </a:t>
            </a:r>
            <a:r>
              <a:rPr lang="en-US" dirty="0" err="1">
                <a:solidFill>
                  <a:schemeClr val="tx1">
                    <a:lumMod val="75000"/>
                    <a:lumOff val="25000"/>
                  </a:schemeClr>
                </a:solidFill>
              </a:rPr>
              <a:t>anggota</a:t>
            </a:r>
            <a:r>
              <a:rPr lang="en-US" dirty="0">
                <a:solidFill>
                  <a:schemeClr val="tx1">
                    <a:lumMod val="75000"/>
                    <a:lumOff val="25000"/>
                  </a:schemeClr>
                </a:solidFill>
              </a:rPr>
              <a:t> </a:t>
            </a:r>
            <a:r>
              <a:rPr lang="en-US" dirty="0" err="1">
                <a:solidFill>
                  <a:schemeClr val="tx1">
                    <a:lumMod val="75000"/>
                    <a:lumOff val="25000"/>
                  </a:schemeClr>
                </a:solidFill>
              </a:rPr>
              <a:t>tim</a:t>
            </a:r>
            <a:r>
              <a:rPr lang="en-US" dirty="0">
                <a:solidFill>
                  <a:schemeClr val="tx1">
                    <a:lumMod val="75000"/>
                    <a:lumOff val="25000"/>
                  </a:schemeClr>
                </a:solidFill>
              </a:rPr>
              <a:t> yang </a:t>
            </a:r>
            <a:r>
              <a:rPr lang="en-US" dirty="0" err="1">
                <a:solidFill>
                  <a:schemeClr val="tx1">
                    <a:lumMod val="75000"/>
                    <a:lumOff val="25000"/>
                  </a:schemeClr>
                </a:solidFill>
              </a:rPr>
              <a:t>beragam</a:t>
            </a:r>
            <a:endParaRPr lang="en-US" dirty="0">
              <a:solidFill>
                <a:schemeClr val="tx1">
                  <a:lumMod val="75000"/>
                  <a:lumOff val="25000"/>
                </a:schemeClr>
              </a:solidFill>
            </a:endParaRPr>
          </a:p>
          <a:p>
            <a:pPr marL="234950" indent="0">
              <a:buNone/>
            </a:pPr>
            <a:r>
              <a:rPr lang="en-US" dirty="0"/>
              <a:t>Tools &amp; Teknik </a:t>
            </a:r>
            <a:r>
              <a:rPr lang="en-US" dirty="0" err="1"/>
              <a:t>nya</a:t>
            </a:r>
            <a:r>
              <a:rPr lang="en-US" dirty="0"/>
              <a:t> : </a:t>
            </a:r>
          </a:p>
          <a:p>
            <a:pPr marL="693738" indent="-354013">
              <a:buFont typeface="Wingdings" panose="05000000000000000000" pitchFamily="2" charset="2"/>
              <a:buChar char="§"/>
            </a:pPr>
            <a:r>
              <a:rPr lang="en-US" dirty="0">
                <a:solidFill>
                  <a:schemeClr val="tx1">
                    <a:lumMod val="75000"/>
                    <a:lumOff val="25000"/>
                  </a:schemeClr>
                </a:solidFill>
              </a:rPr>
              <a:t>Networking </a:t>
            </a:r>
          </a:p>
          <a:p>
            <a:pPr marL="692150" indent="-346075">
              <a:buFont typeface="Wingdings" panose="05000000000000000000" pitchFamily="2" charset="2"/>
              <a:buChar char="§"/>
            </a:pPr>
            <a:r>
              <a:rPr lang="en-US" dirty="0">
                <a:solidFill>
                  <a:schemeClr val="tx1">
                    <a:lumMod val="75000"/>
                    <a:lumOff val="25000"/>
                  </a:schemeClr>
                </a:solidFill>
              </a:rPr>
              <a:t>Communities of practice  </a:t>
            </a:r>
          </a:p>
          <a:p>
            <a:pPr marL="692150" indent="-346075">
              <a:buFont typeface="Wingdings" panose="05000000000000000000" pitchFamily="2" charset="2"/>
              <a:buChar char="§"/>
            </a:pPr>
            <a:r>
              <a:rPr lang="en-US" dirty="0">
                <a:solidFill>
                  <a:schemeClr val="tx1">
                    <a:lumMod val="75000"/>
                    <a:lumOff val="25000"/>
                  </a:schemeClr>
                </a:solidFill>
              </a:rPr>
              <a:t>Meetings, including virtual meetings where participants can interact using communications technology</a:t>
            </a:r>
          </a:p>
          <a:p>
            <a:pPr marL="692150" indent="-346075">
              <a:buFont typeface="Wingdings" panose="05000000000000000000" pitchFamily="2" charset="2"/>
              <a:buChar char="§"/>
            </a:pPr>
            <a:r>
              <a:rPr lang="en-US" dirty="0">
                <a:solidFill>
                  <a:schemeClr val="tx1">
                    <a:lumMod val="75000"/>
                    <a:lumOff val="25000"/>
                  </a:schemeClr>
                </a:solidFill>
              </a:rPr>
              <a:t>Work shadowing and reverse shadowing</a:t>
            </a:r>
          </a:p>
          <a:p>
            <a:pPr marL="692150" indent="-346075">
              <a:buFont typeface="Wingdings" panose="05000000000000000000" pitchFamily="2" charset="2"/>
              <a:buChar char="§"/>
            </a:pPr>
            <a:r>
              <a:rPr lang="en-US" dirty="0">
                <a:solidFill>
                  <a:schemeClr val="tx1">
                    <a:lumMod val="75000"/>
                    <a:lumOff val="25000"/>
                  </a:schemeClr>
                </a:solidFill>
              </a:rPr>
              <a:t>Discussion forums such as focus groups</a:t>
            </a:r>
          </a:p>
          <a:p>
            <a:pPr marL="692150" indent="-346075">
              <a:buFont typeface="Wingdings" panose="05000000000000000000" pitchFamily="2" charset="2"/>
              <a:buChar char="§"/>
            </a:pPr>
            <a:r>
              <a:rPr lang="en-US" dirty="0">
                <a:solidFill>
                  <a:schemeClr val="tx1">
                    <a:lumMod val="75000"/>
                    <a:lumOff val="25000"/>
                  </a:schemeClr>
                </a:solidFill>
              </a:rPr>
              <a:t>Knowledge-sharing events such as seminars and conferences</a:t>
            </a:r>
          </a:p>
          <a:p>
            <a:pPr marL="692150" indent="-346075">
              <a:buFont typeface="Wingdings" panose="05000000000000000000" pitchFamily="2" charset="2"/>
              <a:buChar char="§"/>
            </a:pPr>
            <a:r>
              <a:rPr lang="en-US" dirty="0">
                <a:solidFill>
                  <a:schemeClr val="tx1">
                    <a:lumMod val="75000"/>
                    <a:lumOff val="25000"/>
                  </a:schemeClr>
                </a:solidFill>
              </a:rPr>
              <a:t>Workshops </a:t>
            </a:r>
          </a:p>
          <a:p>
            <a:pPr marL="692150" indent="-346075">
              <a:buFont typeface="Wingdings" panose="05000000000000000000" pitchFamily="2" charset="2"/>
              <a:buChar char="§"/>
            </a:pPr>
            <a:r>
              <a:rPr lang="en-US" dirty="0">
                <a:solidFill>
                  <a:schemeClr val="tx1">
                    <a:lumMod val="75000"/>
                    <a:lumOff val="25000"/>
                  </a:schemeClr>
                </a:solidFill>
              </a:rPr>
              <a:t>Storytelling </a:t>
            </a:r>
          </a:p>
          <a:p>
            <a:pPr marL="692150" indent="-346075">
              <a:buFont typeface="Wingdings" panose="05000000000000000000" pitchFamily="2" charset="2"/>
              <a:buChar char="§"/>
            </a:pPr>
            <a:r>
              <a:rPr lang="en-US" dirty="0">
                <a:solidFill>
                  <a:schemeClr val="tx1">
                    <a:lumMod val="75000"/>
                    <a:lumOff val="25000"/>
                  </a:schemeClr>
                </a:solidFill>
              </a:rPr>
              <a:t>Creativity and ideas management techniques </a:t>
            </a:r>
          </a:p>
          <a:p>
            <a:pPr marL="692150" indent="-346075">
              <a:buFont typeface="Wingdings" panose="05000000000000000000" pitchFamily="2" charset="2"/>
              <a:buChar char="§"/>
            </a:pPr>
            <a:r>
              <a:rPr lang="en-US" dirty="0">
                <a:solidFill>
                  <a:schemeClr val="tx1">
                    <a:lumMod val="75000"/>
                    <a:lumOff val="25000"/>
                  </a:schemeClr>
                </a:solidFill>
              </a:rPr>
              <a:t>Knowledge fairs and cafés </a:t>
            </a:r>
          </a:p>
          <a:p>
            <a:pPr marL="692150" indent="-346075">
              <a:buFont typeface="Wingdings" panose="05000000000000000000" pitchFamily="2" charset="2"/>
              <a:buChar char="§"/>
            </a:pPr>
            <a:r>
              <a:rPr lang="en-US" dirty="0">
                <a:solidFill>
                  <a:schemeClr val="tx1">
                    <a:lumMod val="75000"/>
                    <a:lumOff val="25000"/>
                  </a:schemeClr>
                </a:solidFill>
              </a:rPr>
              <a:t>Training that involves interaction between learners.</a:t>
            </a:r>
          </a:p>
          <a:p>
            <a:pPr marL="0" indent="0">
              <a:buNone/>
            </a:pPr>
            <a:endParaRPr lang="en-US" dirty="0">
              <a:solidFill>
                <a:schemeClr val="tx1">
                  <a:lumMod val="75000"/>
                  <a:lumOff val="25000"/>
                </a:schemeClr>
              </a:solidFill>
            </a:endParaRPr>
          </a:p>
          <a:p>
            <a:pPr marL="0" indent="0">
              <a:buNone/>
            </a:pPr>
            <a:endParaRPr lang="id-ID" dirty="0">
              <a:solidFill>
                <a:schemeClr val="tx1">
                  <a:lumMod val="75000"/>
                  <a:lumOff val="25000"/>
                </a:schemeClr>
              </a:solidFill>
            </a:endParaRPr>
          </a:p>
          <a:p>
            <a:pPr marL="0" indent="0">
              <a:buNone/>
            </a:pPr>
            <a:endParaRPr lang="id-ID" b="1" dirty="0">
              <a:solidFill>
                <a:schemeClr val="tx1">
                  <a:lumMod val="75000"/>
                  <a:lumOff val="25000"/>
                </a:schemeClr>
              </a:solidFill>
            </a:endParaRPr>
          </a:p>
          <a:p>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463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838200"/>
          </a:xfrm>
        </p:spPr>
        <p:txBody>
          <a:bodyPr>
            <a:noAutofit/>
          </a:bodyPr>
          <a:lstStyle/>
          <a:p>
            <a:r>
              <a:rPr lang="en-US" sz="28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2800" b="1" dirty="0">
                <a:solidFill>
                  <a:srgbClr val="675E47"/>
                </a:solidFill>
                <a:latin typeface="Calibri"/>
              </a:rPr>
              <a:t>: </a:t>
            </a:r>
            <a:r>
              <a:rPr lang="en-US" sz="2800" b="1" dirty="0">
                <a:solidFill>
                  <a:srgbClr val="FFC000"/>
                </a:solidFill>
                <a:latin typeface="Calibri"/>
              </a:rPr>
              <a:t>Tools And Techniques</a:t>
            </a:r>
            <a:endParaRPr lang="en-US" sz="28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905001"/>
            <a:ext cx="7488905" cy="4419600"/>
          </a:xfrm>
        </p:spPr>
        <p:txBody>
          <a:bodyPr>
            <a:normAutofit/>
          </a:bodyPr>
          <a:lstStyle/>
          <a:p>
            <a:pPr marL="0" indent="0">
              <a:buNone/>
            </a:pPr>
            <a:r>
              <a:rPr lang="en-US" dirty="0">
                <a:solidFill>
                  <a:srgbClr val="2F2B20">
                    <a:lumMod val="75000"/>
                    <a:lumOff val="25000"/>
                  </a:srgbClr>
                </a:solidFill>
              </a:rPr>
              <a:t>4. </a:t>
            </a:r>
            <a:r>
              <a:rPr lang="id-ID" dirty="0">
                <a:solidFill>
                  <a:srgbClr val="2F2B20">
                    <a:lumMod val="75000"/>
                    <a:lumOff val="25000"/>
                  </a:srgbClr>
                </a:solidFill>
              </a:rPr>
              <a:t>Interpersonal And Team Skills</a:t>
            </a:r>
            <a:endParaRPr lang="en-US" dirty="0">
              <a:solidFill>
                <a:schemeClr val="tx1">
                  <a:lumMod val="75000"/>
                  <a:lumOff val="25000"/>
                </a:schemeClr>
              </a:solidFill>
            </a:endParaRPr>
          </a:p>
          <a:p>
            <a:pPr marL="692150" indent="-401638">
              <a:buFont typeface="Wingdings" panose="05000000000000000000" pitchFamily="2" charset="2"/>
              <a:buChar char="§"/>
            </a:pPr>
            <a:r>
              <a:rPr lang="en-US" dirty="0">
                <a:solidFill>
                  <a:schemeClr val="tx1">
                    <a:lumMod val="75000"/>
                    <a:lumOff val="25000"/>
                  </a:schemeClr>
                </a:solidFill>
              </a:rPr>
              <a:t>Active listening</a:t>
            </a:r>
          </a:p>
          <a:p>
            <a:pPr marL="692150" indent="-401638">
              <a:buFont typeface="Wingdings" panose="05000000000000000000" pitchFamily="2" charset="2"/>
              <a:buChar char="§"/>
            </a:pPr>
            <a:r>
              <a:rPr lang="en-US" dirty="0">
                <a:solidFill>
                  <a:schemeClr val="tx1">
                    <a:lumMod val="75000"/>
                    <a:lumOff val="25000"/>
                  </a:schemeClr>
                </a:solidFill>
              </a:rPr>
              <a:t>Facilitation</a:t>
            </a:r>
          </a:p>
          <a:p>
            <a:pPr marL="692150" indent="-401638">
              <a:buFont typeface="Wingdings" panose="05000000000000000000" pitchFamily="2" charset="2"/>
              <a:buChar char="§"/>
            </a:pPr>
            <a:r>
              <a:rPr lang="en-US" dirty="0">
                <a:solidFill>
                  <a:schemeClr val="tx1">
                    <a:lumMod val="75000"/>
                    <a:lumOff val="25000"/>
                  </a:schemeClr>
                </a:solidFill>
              </a:rPr>
              <a:t>Leadership</a:t>
            </a:r>
          </a:p>
          <a:p>
            <a:pPr marL="692150" indent="-401638">
              <a:buFont typeface="Wingdings" panose="05000000000000000000" pitchFamily="2" charset="2"/>
              <a:buChar char="§"/>
            </a:pPr>
            <a:r>
              <a:rPr lang="en-US" dirty="0">
                <a:solidFill>
                  <a:schemeClr val="tx1">
                    <a:lumMod val="75000"/>
                    <a:lumOff val="25000"/>
                  </a:schemeClr>
                </a:solidFill>
              </a:rPr>
              <a:t>Networking</a:t>
            </a:r>
          </a:p>
          <a:p>
            <a:pPr marL="692150" indent="-401638">
              <a:buFont typeface="Wingdings" panose="05000000000000000000" pitchFamily="2" charset="2"/>
              <a:buChar char="§"/>
            </a:pPr>
            <a:r>
              <a:rPr lang="en-US" dirty="0">
                <a:solidFill>
                  <a:schemeClr val="tx1">
                    <a:lumMod val="75000"/>
                    <a:lumOff val="25000"/>
                  </a:schemeClr>
                </a:solidFill>
              </a:rPr>
              <a:t>Political awareness</a:t>
            </a:r>
          </a:p>
          <a:p>
            <a:pPr marL="0" indent="0">
              <a:buNone/>
            </a:pP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580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noAutofit/>
          </a:bodyPr>
          <a:lstStyle/>
          <a:p>
            <a:r>
              <a:rPr lang="en-US" sz="2800" b="1" dirty="0">
                <a:solidFill>
                  <a:srgbClr val="675E47"/>
                </a:solidFill>
                <a:latin typeface="Calibri" panose="020F0502020204030204" pitchFamily="34" charset="0"/>
                <a:ea typeface="Calibri" panose="020F0502020204030204" pitchFamily="34" charset="0"/>
                <a:cs typeface="Times New Roman" panose="02020603050405020304" pitchFamily="18" charset="0"/>
              </a:rPr>
              <a:t>Manage Project Knowledge</a:t>
            </a:r>
            <a:r>
              <a:rPr lang="en-US" sz="2800" b="1" dirty="0">
                <a:solidFill>
                  <a:srgbClr val="675E47"/>
                </a:solidFill>
                <a:latin typeface="Calibri"/>
              </a:rPr>
              <a:t>: </a:t>
            </a:r>
            <a:r>
              <a:rPr lang="en-US" sz="2800" b="1" dirty="0">
                <a:solidFill>
                  <a:srgbClr val="FFC000"/>
                </a:solidFill>
                <a:latin typeface="Calibri"/>
              </a:rPr>
              <a:t>Outputs</a:t>
            </a:r>
            <a:endParaRPr lang="en-US" sz="28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990600"/>
            <a:ext cx="7488905" cy="5334001"/>
          </a:xfrm>
        </p:spPr>
        <p:txBody>
          <a:bodyPr>
            <a:normAutofit fontScale="85000" lnSpcReduction="20000"/>
          </a:bodyPr>
          <a:lstStyle/>
          <a:p>
            <a:pPr marL="0" indent="0">
              <a:buNone/>
            </a:pPr>
            <a:r>
              <a:rPr lang="en-US" dirty="0">
                <a:solidFill>
                  <a:srgbClr val="2F2B20">
                    <a:lumMod val="75000"/>
                    <a:lumOff val="25000"/>
                  </a:srgbClr>
                </a:solidFill>
              </a:rPr>
              <a:t>1. </a:t>
            </a:r>
            <a:r>
              <a:rPr lang="id-ID" dirty="0">
                <a:solidFill>
                  <a:srgbClr val="2F2B20">
                    <a:lumMod val="75000"/>
                    <a:lumOff val="25000"/>
                  </a:srgbClr>
                </a:solidFill>
              </a:rPr>
              <a:t>Lessons Learned Register</a:t>
            </a:r>
            <a:endParaRPr lang="en-US" dirty="0">
              <a:solidFill>
                <a:srgbClr val="2F2B20">
                  <a:lumMod val="75000"/>
                  <a:lumOff val="25000"/>
                </a:srgbClr>
              </a:solidFill>
            </a:endParaRPr>
          </a:p>
          <a:p>
            <a:pPr marL="290513" indent="0">
              <a:buNone/>
            </a:pPr>
            <a:r>
              <a:rPr lang="en-US" dirty="0">
                <a:solidFill>
                  <a:srgbClr val="2F2B20">
                    <a:lumMod val="75000"/>
                    <a:lumOff val="25000"/>
                  </a:srgbClr>
                </a:solidFill>
              </a:rPr>
              <a:t>Lesson learn register yang </a:t>
            </a:r>
            <a:r>
              <a:rPr lang="en-US" dirty="0" err="1">
                <a:solidFill>
                  <a:srgbClr val="2F2B20">
                    <a:lumMod val="75000"/>
                    <a:lumOff val="25000"/>
                  </a:srgbClr>
                </a:solidFill>
              </a:rPr>
              <a:t>dipetik</a:t>
            </a:r>
            <a:r>
              <a:rPr lang="en-US" dirty="0">
                <a:solidFill>
                  <a:srgbClr val="2F2B20">
                    <a:lumMod val="75000"/>
                    <a:lumOff val="25000"/>
                  </a:srgbClr>
                </a:solidFill>
              </a:rPr>
              <a:t> </a:t>
            </a:r>
            <a:r>
              <a:rPr lang="en-US" dirty="0" err="1">
                <a:solidFill>
                  <a:srgbClr val="2F2B20">
                    <a:lumMod val="75000"/>
                    <a:lumOff val="25000"/>
                  </a:srgbClr>
                </a:solidFill>
              </a:rPr>
              <a:t>dapat</a:t>
            </a:r>
            <a:r>
              <a:rPr lang="en-US" dirty="0">
                <a:solidFill>
                  <a:srgbClr val="2F2B20">
                    <a:lumMod val="75000"/>
                    <a:lumOff val="25000"/>
                  </a:srgbClr>
                </a:solidFill>
              </a:rPr>
              <a:t> </a:t>
            </a:r>
            <a:r>
              <a:rPr lang="en-US" dirty="0" err="1">
                <a:solidFill>
                  <a:srgbClr val="2F2B20">
                    <a:lumMod val="75000"/>
                    <a:lumOff val="25000"/>
                  </a:srgbClr>
                </a:solidFill>
              </a:rPr>
              <a:t>mencakup</a:t>
            </a:r>
            <a:r>
              <a:rPr lang="en-US" dirty="0">
                <a:solidFill>
                  <a:srgbClr val="2F2B20">
                    <a:lumMod val="75000"/>
                    <a:lumOff val="25000"/>
                  </a:srgbClr>
                </a:solidFill>
              </a:rPr>
              <a:t> </a:t>
            </a:r>
            <a:r>
              <a:rPr lang="en-US" dirty="0" err="1">
                <a:solidFill>
                  <a:srgbClr val="2F2B20">
                    <a:lumMod val="75000"/>
                    <a:lumOff val="25000"/>
                  </a:srgbClr>
                </a:solidFill>
              </a:rPr>
              <a:t>kategori</a:t>
            </a:r>
            <a:r>
              <a:rPr lang="en-US" dirty="0">
                <a:solidFill>
                  <a:srgbClr val="2F2B20">
                    <a:lumMod val="75000"/>
                    <a:lumOff val="25000"/>
                  </a:srgbClr>
                </a:solidFill>
              </a:rPr>
              <a:t> dan </a:t>
            </a:r>
            <a:r>
              <a:rPr lang="en-US" dirty="0" err="1">
                <a:solidFill>
                  <a:srgbClr val="2F2B20">
                    <a:lumMod val="75000"/>
                    <a:lumOff val="25000"/>
                  </a:srgbClr>
                </a:solidFill>
              </a:rPr>
              <a:t>deskripsi</a:t>
            </a:r>
            <a:r>
              <a:rPr lang="en-US" dirty="0">
                <a:solidFill>
                  <a:srgbClr val="2F2B20">
                    <a:lumMod val="75000"/>
                    <a:lumOff val="25000"/>
                  </a:srgbClr>
                </a:solidFill>
              </a:rPr>
              <a:t> </a:t>
            </a:r>
            <a:r>
              <a:rPr lang="en-US" dirty="0" err="1">
                <a:solidFill>
                  <a:srgbClr val="2F2B20">
                    <a:lumMod val="75000"/>
                    <a:lumOff val="25000"/>
                  </a:srgbClr>
                </a:solidFill>
              </a:rPr>
              <a:t>situasi</a:t>
            </a:r>
            <a:r>
              <a:rPr lang="en-US" dirty="0">
                <a:solidFill>
                  <a:srgbClr val="2F2B20">
                    <a:lumMod val="75000"/>
                    <a:lumOff val="25000"/>
                  </a:srgbClr>
                </a:solidFill>
              </a:rPr>
              <a:t>. </a:t>
            </a:r>
          </a:p>
          <a:p>
            <a:pPr marL="290513" indent="0">
              <a:buNone/>
            </a:pPr>
            <a:r>
              <a:rPr lang="en-US" dirty="0">
                <a:solidFill>
                  <a:srgbClr val="2F2B20">
                    <a:lumMod val="75000"/>
                    <a:lumOff val="25000"/>
                  </a:srgbClr>
                </a:solidFill>
              </a:rPr>
              <a:t>Lesson learn register yang </a:t>
            </a:r>
            <a:r>
              <a:rPr lang="en-US" dirty="0" err="1">
                <a:solidFill>
                  <a:srgbClr val="2F2B20">
                    <a:lumMod val="75000"/>
                    <a:lumOff val="25000"/>
                  </a:srgbClr>
                </a:solidFill>
              </a:rPr>
              <a:t>dipetik</a:t>
            </a:r>
            <a:r>
              <a:rPr lang="en-US" dirty="0">
                <a:solidFill>
                  <a:srgbClr val="2F2B20">
                    <a:lumMod val="75000"/>
                    <a:lumOff val="25000"/>
                  </a:srgbClr>
                </a:solidFill>
              </a:rPr>
              <a:t> juga </a:t>
            </a:r>
            <a:r>
              <a:rPr lang="en-US" dirty="0" err="1">
                <a:solidFill>
                  <a:srgbClr val="2F2B20">
                    <a:lumMod val="75000"/>
                    <a:lumOff val="25000"/>
                  </a:srgbClr>
                </a:solidFill>
              </a:rPr>
              <a:t>dapat</a:t>
            </a:r>
            <a:r>
              <a:rPr lang="en-US" dirty="0">
                <a:solidFill>
                  <a:srgbClr val="2F2B20">
                    <a:lumMod val="75000"/>
                    <a:lumOff val="25000"/>
                  </a:srgbClr>
                </a:solidFill>
              </a:rPr>
              <a:t> </a:t>
            </a:r>
            <a:r>
              <a:rPr lang="en-US" dirty="0" err="1">
                <a:solidFill>
                  <a:srgbClr val="2F2B20">
                    <a:lumMod val="75000"/>
                    <a:lumOff val="25000"/>
                  </a:srgbClr>
                </a:solidFill>
              </a:rPr>
              <a:t>mencakup</a:t>
            </a:r>
            <a:r>
              <a:rPr lang="en-US" dirty="0">
                <a:solidFill>
                  <a:srgbClr val="2F2B20">
                    <a:lumMod val="75000"/>
                    <a:lumOff val="25000"/>
                  </a:srgbClr>
                </a:solidFill>
              </a:rPr>
              <a:t> </a:t>
            </a:r>
            <a:r>
              <a:rPr lang="en-US" dirty="0" err="1">
                <a:solidFill>
                  <a:srgbClr val="2F2B20">
                    <a:lumMod val="75000"/>
                    <a:lumOff val="25000"/>
                  </a:srgbClr>
                </a:solidFill>
              </a:rPr>
              <a:t>dampak</a:t>
            </a:r>
            <a:r>
              <a:rPr lang="en-US" dirty="0">
                <a:solidFill>
                  <a:srgbClr val="2F2B20">
                    <a:lumMod val="75000"/>
                    <a:lumOff val="25000"/>
                  </a:srgbClr>
                </a:solidFill>
              </a:rPr>
              <a:t>, </a:t>
            </a:r>
            <a:r>
              <a:rPr lang="en-US" dirty="0" err="1">
                <a:solidFill>
                  <a:srgbClr val="2F2B20">
                    <a:lumMod val="75000"/>
                    <a:lumOff val="25000"/>
                  </a:srgbClr>
                </a:solidFill>
              </a:rPr>
              <a:t>rekomendasi</a:t>
            </a:r>
            <a:r>
              <a:rPr lang="en-US" dirty="0">
                <a:solidFill>
                  <a:srgbClr val="2F2B20">
                    <a:lumMod val="75000"/>
                    <a:lumOff val="25000"/>
                  </a:srgbClr>
                </a:solidFill>
              </a:rPr>
              <a:t>, dan </a:t>
            </a:r>
            <a:r>
              <a:rPr lang="en-US" dirty="0" err="1">
                <a:solidFill>
                  <a:srgbClr val="2F2B20">
                    <a:lumMod val="75000"/>
                    <a:lumOff val="25000"/>
                  </a:srgbClr>
                </a:solidFill>
              </a:rPr>
              <a:t>tindakan</a:t>
            </a:r>
            <a:r>
              <a:rPr lang="en-US" dirty="0">
                <a:solidFill>
                  <a:srgbClr val="2F2B20">
                    <a:lumMod val="75000"/>
                    <a:lumOff val="25000"/>
                  </a:srgbClr>
                </a:solidFill>
              </a:rPr>
              <a:t> yang </a:t>
            </a:r>
            <a:r>
              <a:rPr lang="en-US" dirty="0" err="1">
                <a:solidFill>
                  <a:srgbClr val="2F2B20">
                    <a:lumMod val="75000"/>
                    <a:lumOff val="25000"/>
                  </a:srgbClr>
                </a:solidFill>
              </a:rPr>
              <a:t>diusulkan</a:t>
            </a:r>
            <a:r>
              <a:rPr lang="en-US" dirty="0">
                <a:solidFill>
                  <a:srgbClr val="2F2B20">
                    <a:lumMod val="75000"/>
                    <a:lumOff val="25000"/>
                  </a:srgbClr>
                </a:solidFill>
              </a:rPr>
              <a:t> </a:t>
            </a:r>
            <a:r>
              <a:rPr lang="en-US" dirty="0" err="1">
                <a:solidFill>
                  <a:srgbClr val="2F2B20">
                    <a:lumMod val="75000"/>
                    <a:lumOff val="25000"/>
                  </a:srgbClr>
                </a:solidFill>
              </a:rPr>
              <a:t>terkait</a:t>
            </a:r>
            <a:r>
              <a:rPr lang="en-US" dirty="0">
                <a:solidFill>
                  <a:srgbClr val="2F2B20">
                    <a:lumMod val="75000"/>
                    <a:lumOff val="25000"/>
                  </a:srgbClr>
                </a:solidFill>
              </a:rPr>
              <a:t> </a:t>
            </a:r>
            <a:r>
              <a:rPr lang="en-US" dirty="0" err="1">
                <a:solidFill>
                  <a:srgbClr val="2F2B20">
                    <a:lumMod val="75000"/>
                    <a:lumOff val="25000"/>
                  </a:srgbClr>
                </a:solidFill>
              </a:rPr>
              <a:t>dengan</a:t>
            </a:r>
            <a:r>
              <a:rPr lang="en-US" dirty="0">
                <a:solidFill>
                  <a:srgbClr val="2F2B20">
                    <a:lumMod val="75000"/>
                    <a:lumOff val="25000"/>
                  </a:srgbClr>
                </a:solidFill>
              </a:rPr>
              <a:t> </a:t>
            </a:r>
            <a:r>
              <a:rPr lang="en-US" dirty="0" err="1">
                <a:solidFill>
                  <a:srgbClr val="2F2B20">
                    <a:lumMod val="75000"/>
                    <a:lumOff val="25000"/>
                  </a:srgbClr>
                </a:solidFill>
              </a:rPr>
              <a:t>situasi</a:t>
            </a:r>
            <a:r>
              <a:rPr lang="en-US" dirty="0">
                <a:solidFill>
                  <a:srgbClr val="2F2B20">
                    <a:lumMod val="75000"/>
                    <a:lumOff val="25000"/>
                  </a:srgbClr>
                </a:solidFill>
              </a:rPr>
              <a:t> </a:t>
            </a:r>
            <a:r>
              <a:rPr lang="en-US" dirty="0" err="1">
                <a:solidFill>
                  <a:srgbClr val="2F2B20">
                    <a:lumMod val="75000"/>
                    <a:lumOff val="25000"/>
                  </a:srgbClr>
                </a:solidFill>
              </a:rPr>
              <a:t>tersebut</a:t>
            </a:r>
            <a:r>
              <a:rPr lang="en-US" dirty="0">
                <a:solidFill>
                  <a:srgbClr val="2F2B20">
                    <a:lumMod val="75000"/>
                    <a:lumOff val="25000"/>
                  </a:srgbClr>
                </a:solidFill>
              </a:rPr>
              <a:t>. </a:t>
            </a:r>
          </a:p>
          <a:p>
            <a:pPr marL="290513" indent="0">
              <a:buNone/>
            </a:pPr>
            <a:r>
              <a:rPr lang="en-US" dirty="0">
                <a:solidFill>
                  <a:srgbClr val="2F2B20">
                    <a:lumMod val="75000"/>
                    <a:lumOff val="25000"/>
                  </a:srgbClr>
                </a:solidFill>
              </a:rPr>
              <a:t>Daftar </a:t>
            </a:r>
            <a:r>
              <a:rPr lang="en-US" dirty="0" err="1">
                <a:solidFill>
                  <a:srgbClr val="2F2B20">
                    <a:lumMod val="75000"/>
                    <a:lumOff val="25000"/>
                  </a:srgbClr>
                </a:solidFill>
              </a:rPr>
              <a:t>pelajaran</a:t>
            </a:r>
            <a:r>
              <a:rPr lang="en-US" dirty="0">
                <a:solidFill>
                  <a:srgbClr val="2F2B20">
                    <a:lumMod val="75000"/>
                    <a:lumOff val="25000"/>
                  </a:srgbClr>
                </a:solidFill>
              </a:rPr>
              <a:t> yang </a:t>
            </a:r>
            <a:r>
              <a:rPr lang="en-US" dirty="0" err="1">
                <a:solidFill>
                  <a:srgbClr val="2F2B20">
                    <a:lumMod val="75000"/>
                    <a:lumOff val="25000"/>
                  </a:srgbClr>
                </a:solidFill>
              </a:rPr>
              <a:t>dipetik</a:t>
            </a:r>
            <a:r>
              <a:rPr lang="en-US" dirty="0">
                <a:solidFill>
                  <a:srgbClr val="2F2B20">
                    <a:lumMod val="75000"/>
                    <a:lumOff val="25000"/>
                  </a:srgbClr>
                </a:solidFill>
              </a:rPr>
              <a:t> </a:t>
            </a:r>
            <a:r>
              <a:rPr lang="en-US" dirty="0" err="1">
                <a:solidFill>
                  <a:srgbClr val="2F2B20">
                    <a:lumMod val="75000"/>
                    <a:lumOff val="25000"/>
                  </a:srgbClr>
                </a:solidFill>
              </a:rPr>
              <a:t>dapat</a:t>
            </a:r>
            <a:r>
              <a:rPr lang="en-US" dirty="0">
                <a:solidFill>
                  <a:srgbClr val="2F2B20">
                    <a:lumMod val="75000"/>
                    <a:lumOff val="25000"/>
                  </a:srgbClr>
                </a:solidFill>
              </a:rPr>
              <a:t> </a:t>
            </a:r>
            <a:r>
              <a:rPr lang="en-US" dirty="0" err="1">
                <a:solidFill>
                  <a:srgbClr val="2F2B20">
                    <a:lumMod val="75000"/>
                    <a:lumOff val="25000"/>
                  </a:srgbClr>
                </a:solidFill>
              </a:rPr>
              <a:t>merekam</a:t>
            </a:r>
            <a:r>
              <a:rPr lang="en-US" dirty="0">
                <a:solidFill>
                  <a:srgbClr val="2F2B20">
                    <a:lumMod val="75000"/>
                    <a:lumOff val="25000"/>
                  </a:srgbClr>
                </a:solidFill>
              </a:rPr>
              <a:t> </a:t>
            </a:r>
            <a:r>
              <a:rPr lang="en-US" dirty="0" err="1">
                <a:solidFill>
                  <a:srgbClr val="2F2B20">
                    <a:lumMod val="75000"/>
                    <a:lumOff val="25000"/>
                  </a:srgbClr>
                </a:solidFill>
              </a:rPr>
              <a:t>tantangan</a:t>
            </a:r>
            <a:r>
              <a:rPr lang="en-US" dirty="0">
                <a:solidFill>
                  <a:srgbClr val="2F2B20">
                    <a:lumMod val="75000"/>
                    <a:lumOff val="25000"/>
                  </a:srgbClr>
                </a:solidFill>
              </a:rPr>
              <a:t>, </a:t>
            </a:r>
            <a:r>
              <a:rPr lang="en-US" dirty="0" err="1">
                <a:solidFill>
                  <a:srgbClr val="2F2B20">
                    <a:lumMod val="75000"/>
                    <a:lumOff val="25000"/>
                  </a:srgbClr>
                </a:solidFill>
              </a:rPr>
              <a:t>masalah</a:t>
            </a:r>
            <a:r>
              <a:rPr lang="en-US" dirty="0">
                <a:solidFill>
                  <a:srgbClr val="2F2B20">
                    <a:lumMod val="75000"/>
                    <a:lumOff val="25000"/>
                  </a:srgbClr>
                </a:solidFill>
              </a:rPr>
              <a:t>, </a:t>
            </a:r>
            <a:r>
              <a:rPr lang="en-US" dirty="0" err="1">
                <a:solidFill>
                  <a:srgbClr val="2F2B20">
                    <a:lumMod val="75000"/>
                    <a:lumOff val="25000"/>
                  </a:srgbClr>
                </a:solidFill>
              </a:rPr>
              <a:t>risiko</a:t>
            </a:r>
            <a:r>
              <a:rPr lang="en-US" dirty="0">
                <a:solidFill>
                  <a:srgbClr val="2F2B20">
                    <a:lumMod val="75000"/>
                    <a:lumOff val="25000"/>
                  </a:srgbClr>
                </a:solidFill>
              </a:rPr>
              <a:t> dan </a:t>
            </a:r>
            <a:r>
              <a:rPr lang="en-US" dirty="0" err="1">
                <a:solidFill>
                  <a:srgbClr val="2F2B20">
                    <a:lumMod val="75000"/>
                    <a:lumOff val="25000"/>
                  </a:srgbClr>
                </a:solidFill>
              </a:rPr>
              <a:t>peluang</a:t>
            </a:r>
            <a:r>
              <a:rPr lang="en-US" dirty="0">
                <a:solidFill>
                  <a:srgbClr val="2F2B20">
                    <a:lumMod val="75000"/>
                    <a:lumOff val="25000"/>
                  </a:srgbClr>
                </a:solidFill>
              </a:rPr>
              <a:t> yang </a:t>
            </a:r>
            <a:r>
              <a:rPr lang="en-US" dirty="0" err="1">
                <a:solidFill>
                  <a:srgbClr val="2F2B20">
                    <a:lumMod val="75000"/>
                    <a:lumOff val="25000"/>
                  </a:srgbClr>
                </a:solidFill>
              </a:rPr>
              <a:t>direalisasikan</a:t>
            </a:r>
            <a:r>
              <a:rPr lang="en-US" dirty="0">
                <a:solidFill>
                  <a:srgbClr val="2F2B20">
                    <a:lumMod val="75000"/>
                    <a:lumOff val="25000"/>
                  </a:srgbClr>
                </a:solidFill>
              </a:rPr>
              <a:t>, </a:t>
            </a:r>
            <a:r>
              <a:rPr lang="en-US" dirty="0" err="1">
                <a:solidFill>
                  <a:srgbClr val="2F2B20">
                    <a:lumMod val="75000"/>
                    <a:lumOff val="25000"/>
                  </a:srgbClr>
                </a:solidFill>
              </a:rPr>
              <a:t>atau</a:t>
            </a:r>
            <a:r>
              <a:rPr lang="en-US" dirty="0">
                <a:solidFill>
                  <a:srgbClr val="2F2B20">
                    <a:lumMod val="75000"/>
                    <a:lumOff val="25000"/>
                  </a:srgbClr>
                </a:solidFill>
              </a:rPr>
              <a:t> </a:t>
            </a:r>
            <a:r>
              <a:rPr lang="en-US" dirty="0" err="1">
                <a:solidFill>
                  <a:srgbClr val="2F2B20">
                    <a:lumMod val="75000"/>
                    <a:lumOff val="25000"/>
                  </a:srgbClr>
                </a:solidFill>
              </a:rPr>
              <a:t>konten</a:t>
            </a:r>
            <a:r>
              <a:rPr lang="en-US" dirty="0">
                <a:solidFill>
                  <a:srgbClr val="2F2B20">
                    <a:lumMod val="75000"/>
                    <a:lumOff val="25000"/>
                  </a:srgbClr>
                </a:solidFill>
              </a:rPr>
              <a:t> </a:t>
            </a:r>
            <a:r>
              <a:rPr lang="en-US" dirty="0" err="1">
                <a:solidFill>
                  <a:srgbClr val="2F2B20">
                    <a:lumMod val="75000"/>
                    <a:lumOff val="25000"/>
                  </a:srgbClr>
                </a:solidFill>
              </a:rPr>
              <a:t>lainnya</a:t>
            </a:r>
            <a:r>
              <a:rPr lang="en-US" dirty="0">
                <a:solidFill>
                  <a:srgbClr val="2F2B20">
                    <a:lumMod val="75000"/>
                    <a:lumOff val="25000"/>
                  </a:srgbClr>
                </a:solidFill>
              </a:rPr>
              <a:t> yang </a:t>
            </a:r>
            <a:r>
              <a:rPr lang="en-US" dirty="0" err="1">
                <a:solidFill>
                  <a:srgbClr val="2F2B20">
                    <a:lumMod val="75000"/>
                    <a:lumOff val="25000"/>
                  </a:srgbClr>
                </a:solidFill>
              </a:rPr>
              <a:t>sesuai</a:t>
            </a:r>
            <a:endParaRPr lang="en-US" dirty="0">
              <a:solidFill>
                <a:srgbClr val="2F2B20">
                  <a:lumMod val="75000"/>
                  <a:lumOff val="25000"/>
                </a:srgbClr>
              </a:solidFill>
            </a:endParaRPr>
          </a:p>
          <a:p>
            <a:pPr marL="290513" indent="0">
              <a:buNone/>
            </a:pPr>
            <a:endParaRPr lang="en-US" dirty="0">
              <a:solidFill>
                <a:srgbClr val="2F2B20">
                  <a:lumMod val="75000"/>
                  <a:lumOff val="25000"/>
                </a:srgbClr>
              </a:solidFill>
            </a:endParaRPr>
          </a:p>
          <a:p>
            <a:pPr marL="290513" indent="-290513">
              <a:buNone/>
            </a:pPr>
            <a:r>
              <a:rPr lang="en-US" dirty="0">
                <a:solidFill>
                  <a:srgbClr val="2F2B20">
                    <a:lumMod val="75000"/>
                    <a:lumOff val="25000"/>
                  </a:srgbClr>
                </a:solidFill>
              </a:rPr>
              <a:t>2. </a:t>
            </a:r>
            <a:r>
              <a:rPr lang="id-ID" dirty="0">
                <a:solidFill>
                  <a:srgbClr val="2F2B20">
                    <a:lumMod val="75000"/>
                    <a:lumOff val="25000"/>
                  </a:srgbClr>
                </a:solidFill>
              </a:rPr>
              <a:t>Project Management Plan Updates</a:t>
            </a:r>
            <a:endParaRPr lang="en-US" dirty="0">
              <a:solidFill>
                <a:srgbClr val="2F2B20">
                  <a:lumMod val="75000"/>
                  <a:lumOff val="25000"/>
                </a:srgbClr>
              </a:solidFill>
            </a:endParaRPr>
          </a:p>
          <a:p>
            <a:pPr marL="290513" indent="0">
              <a:buNone/>
            </a:pPr>
            <a:r>
              <a:rPr lang="en-US" dirty="0" err="1">
                <a:solidFill>
                  <a:srgbClr val="2F2B20">
                    <a:lumMod val="75000"/>
                    <a:lumOff val="25000"/>
                  </a:srgbClr>
                </a:solidFill>
              </a:rPr>
              <a:t>Setiap</a:t>
            </a:r>
            <a:r>
              <a:rPr lang="en-US" dirty="0">
                <a:solidFill>
                  <a:srgbClr val="2F2B20">
                    <a:lumMod val="75000"/>
                    <a:lumOff val="25000"/>
                  </a:srgbClr>
                </a:solidFill>
              </a:rPr>
              <a:t> </a:t>
            </a:r>
            <a:r>
              <a:rPr lang="en-US" dirty="0" err="1">
                <a:solidFill>
                  <a:srgbClr val="2F2B20">
                    <a:lumMod val="75000"/>
                    <a:lumOff val="25000"/>
                  </a:srgbClr>
                </a:solidFill>
              </a:rPr>
              <a:t>perubahan</a:t>
            </a:r>
            <a:r>
              <a:rPr lang="en-US" dirty="0">
                <a:solidFill>
                  <a:srgbClr val="2F2B20">
                    <a:lumMod val="75000"/>
                    <a:lumOff val="25000"/>
                  </a:srgbClr>
                </a:solidFill>
              </a:rPr>
              <a:t> pada project management plan </a:t>
            </a:r>
            <a:r>
              <a:rPr lang="en-US" dirty="0" err="1">
                <a:solidFill>
                  <a:srgbClr val="2F2B20">
                    <a:lumMod val="75000"/>
                    <a:lumOff val="25000"/>
                  </a:srgbClr>
                </a:solidFill>
              </a:rPr>
              <a:t>akan</a:t>
            </a:r>
            <a:r>
              <a:rPr lang="en-US" dirty="0">
                <a:solidFill>
                  <a:srgbClr val="2F2B20">
                    <a:lumMod val="75000"/>
                    <a:lumOff val="25000"/>
                  </a:srgbClr>
                </a:solidFill>
              </a:rPr>
              <a:t> </a:t>
            </a:r>
            <a:r>
              <a:rPr lang="en-US" dirty="0" err="1">
                <a:solidFill>
                  <a:srgbClr val="2F2B20">
                    <a:lumMod val="75000"/>
                    <a:lumOff val="25000"/>
                  </a:srgbClr>
                </a:solidFill>
              </a:rPr>
              <a:t>melalui</a:t>
            </a:r>
            <a:r>
              <a:rPr lang="en-US" dirty="0">
                <a:solidFill>
                  <a:srgbClr val="2F2B20">
                    <a:lumMod val="75000"/>
                    <a:lumOff val="25000"/>
                  </a:srgbClr>
                </a:solidFill>
              </a:rPr>
              <a:t> proses </a:t>
            </a:r>
            <a:r>
              <a:rPr lang="en-US" dirty="0" err="1">
                <a:solidFill>
                  <a:srgbClr val="2F2B20">
                    <a:lumMod val="75000"/>
                    <a:lumOff val="25000"/>
                  </a:srgbClr>
                </a:solidFill>
              </a:rPr>
              <a:t>kontrol</a:t>
            </a:r>
            <a:r>
              <a:rPr lang="en-US" dirty="0">
                <a:solidFill>
                  <a:srgbClr val="2F2B20">
                    <a:lumMod val="75000"/>
                    <a:lumOff val="25000"/>
                  </a:srgbClr>
                </a:solidFill>
              </a:rPr>
              <a:t> </a:t>
            </a:r>
            <a:r>
              <a:rPr lang="en-US" dirty="0" err="1">
                <a:solidFill>
                  <a:srgbClr val="2F2B20">
                    <a:lumMod val="75000"/>
                    <a:lumOff val="25000"/>
                  </a:srgbClr>
                </a:solidFill>
              </a:rPr>
              <a:t>perubahan</a:t>
            </a:r>
            <a:r>
              <a:rPr lang="en-US" dirty="0">
                <a:solidFill>
                  <a:srgbClr val="2F2B20">
                    <a:lumMod val="75000"/>
                    <a:lumOff val="25000"/>
                  </a:srgbClr>
                </a:solidFill>
              </a:rPr>
              <a:t> </a:t>
            </a:r>
            <a:r>
              <a:rPr lang="en-US" dirty="0" err="1">
                <a:solidFill>
                  <a:srgbClr val="2F2B20">
                    <a:lumMod val="75000"/>
                    <a:lumOff val="25000"/>
                  </a:srgbClr>
                </a:solidFill>
              </a:rPr>
              <a:t>didalam</a:t>
            </a:r>
            <a:r>
              <a:rPr lang="en-US" dirty="0">
                <a:solidFill>
                  <a:srgbClr val="2F2B20">
                    <a:lumMod val="75000"/>
                    <a:lumOff val="25000"/>
                  </a:srgbClr>
                </a:solidFill>
              </a:rPr>
              <a:t> </a:t>
            </a:r>
            <a:r>
              <a:rPr lang="en-US" dirty="0" err="1">
                <a:solidFill>
                  <a:srgbClr val="2F2B20">
                    <a:lumMod val="75000"/>
                    <a:lumOff val="25000"/>
                  </a:srgbClr>
                </a:solidFill>
              </a:rPr>
              <a:t>organisasi</a:t>
            </a:r>
            <a:r>
              <a:rPr lang="en-US" dirty="0">
                <a:solidFill>
                  <a:srgbClr val="2F2B20">
                    <a:lumMod val="75000"/>
                    <a:lumOff val="25000"/>
                  </a:srgbClr>
                </a:solidFill>
              </a:rPr>
              <a:t> </a:t>
            </a:r>
            <a:r>
              <a:rPr lang="en-US" dirty="0" err="1">
                <a:solidFill>
                  <a:srgbClr val="2F2B20">
                    <a:lumMod val="75000"/>
                    <a:lumOff val="25000"/>
                  </a:srgbClr>
                </a:solidFill>
              </a:rPr>
              <a:t>melalui</a:t>
            </a:r>
            <a:r>
              <a:rPr lang="en-US" dirty="0">
                <a:solidFill>
                  <a:srgbClr val="2F2B20">
                    <a:lumMod val="75000"/>
                    <a:lumOff val="25000"/>
                  </a:srgbClr>
                </a:solidFill>
              </a:rPr>
              <a:t> Change request. </a:t>
            </a:r>
          </a:p>
          <a:p>
            <a:pPr marL="290513" indent="0">
              <a:buNone/>
            </a:pPr>
            <a:r>
              <a:rPr lang="en-US" dirty="0" err="1">
                <a:solidFill>
                  <a:srgbClr val="2F2B20">
                    <a:lumMod val="75000"/>
                    <a:lumOff val="25000"/>
                  </a:srgbClr>
                </a:solidFill>
              </a:rPr>
              <a:t>Setiap</a:t>
            </a:r>
            <a:r>
              <a:rPr lang="en-US" dirty="0">
                <a:solidFill>
                  <a:srgbClr val="2F2B20">
                    <a:lumMod val="75000"/>
                    <a:lumOff val="25000"/>
                  </a:srgbClr>
                </a:solidFill>
              </a:rPr>
              <a:t> </a:t>
            </a:r>
            <a:r>
              <a:rPr lang="en-US" dirty="0" err="1">
                <a:solidFill>
                  <a:srgbClr val="2F2B20">
                    <a:lumMod val="75000"/>
                    <a:lumOff val="25000"/>
                  </a:srgbClr>
                </a:solidFill>
              </a:rPr>
              <a:t>komponen</a:t>
            </a:r>
            <a:r>
              <a:rPr lang="en-US" dirty="0">
                <a:solidFill>
                  <a:srgbClr val="2F2B20">
                    <a:lumMod val="75000"/>
                    <a:lumOff val="25000"/>
                  </a:srgbClr>
                </a:solidFill>
              </a:rPr>
              <a:t> </a:t>
            </a:r>
            <a:r>
              <a:rPr lang="en-US" dirty="0" err="1">
                <a:solidFill>
                  <a:srgbClr val="2F2B20">
                    <a:lumMod val="75000"/>
                    <a:lumOff val="25000"/>
                  </a:srgbClr>
                </a:solidFill>
              </a:rPr>
              <a:t>rencana</a:t>
            </a:r>
            <a:r>
              <a:rPr lang="en-US" dirty="0">
                <a:solidFill>
                  <a:srgbClr val="2F2B20">
                    <a:lumMod val="75000"/>
                    <a:lumOff val="25000"/>
                  </a:srgbClr>
                </a:solidFill>
              </a:rPr>
              <a:t> </a:t>
            </a:r>
            <a:r>
              <a:rPr lang="en-US" dirty="0" err="1">
                <a:solidFill>
                  <a:srgbClr val="2F2B20">
                    <a:lumMod val="75000"/>
                    <a:lumOff val="25000"/>
                  </a:srgbClr>
                </a:solidFill>
              </a:rPr>
              <a:t>manajemen</a:t>
            </a:r>
            <a:r>
              <a:rPr lang="en-US" dirty="0">
                <a:solidFill>
                  <a:srgbClr val="2F2B20">
                    <a:lumMod val="75000"/>
                    <a:lumOff val="25000"/>
                  </a:srgbClr>
                </a:solidFill>
              </a:rPr>
              <a:t> </a:t>
            </a:r>
            <a:r>
              <a:rPr lang="en-US" dirty="0" err="1">
                <a:solidFill>
                  <a:srgbClr val="2F2B20">
                    <a:lumMod val="75000"/>
                    <a:lumOff val="25000"/>
                  </a:srgbClr>
                </a:solidFill>
              </a:rPr>
              <a:t>proyek</a:t>
            </a:r>
            <a:r>
              <a:rPr lang="en-US" dirty="0">
                <a:solidFill>
                  <a:srgbClr val="2F2B20">
                    <a:lumMod val="75000"/>
                    <a:lumOff val="25000"/>
                  </a:srgbClr>
                </a:solidFill>
              </a:rPr>
              <a:t> </a:t>
            </a:r>
            <a:r>
              <a:rPr lang="en-US" dirty="0" err="1">
                <a:solidFill>
                  <a:srgbClr val="2F2B20">
                    <a:lumMod val="75000"/>
                    <a:lumOff val="25000"/>
                  </a:srgbClr>
                </a:solidFill>
              </a:rPr>
              <a:t>dapat</a:t>
            </a:r>
            <a:r>
              <a:rPr lang="en-US" dirty="0">
                <a:solidFill>
                  <a:srgbClr val="2F2B20">
                    <a:lumMod val="75000"/>
                    <a:lumOff val="25000"/>
                  </a:srgbClr>
                </a:solidFill>
              </a:rPr>
              <a:t> </a:t>
            </a:r>
            <a:r>
              <a:rPr lang="en-US" dirty="0" err="1">
                <a:solidFill>
                  <a:srgbClr val="2F2B20">
                    <a:lumMod val="75000"/>
                    <a:lumOff val="25000"/>
                  </a:srgbClr>
                </a:solidFill>
              </a:rPr>
              <a:t>diperbarui</a:t>
            </a:r>
            <a:r>
              <a:rPr lang="en-US" dirty="0">
                <a:solidFill>
                  <a:srgbClr val="2F2B20">
                    <a:lumMod val="75000"/>
                    <a:lumOff val="25000"/>
                  </a:srgbClr>
                </a:solidFill>
              </a:rPr>
              <a:t> </a:t>
            </a:r>
            <a:r>
              <a:rPr lang="en-US" dirty="0" err="1">
                <a:solidFill>
                  <a:srgbClr val="2F2B20">
                    <a:lumMod val="75000"/>
                    <a:lumOff val="25000"/>
                  </a:srgbClr>
                </a:solidFill>
              </a:rPr>
              <a:t>sebagai</a:t>
            </a:r>
            <a:r>
              <a:rPr lang="en-US" dirty="0">
                <a:solidFill>
                  <a:srgbClr val="2F2B20">
                    <a:lumMod val="75000"/>
                    <a:lumOff val="25000"/>
                  </a:srgbClr>
                </a:solidFill>
              </a:rPr>
              <a:t> </a:t>
            </a:r>
            <a:r>
              <a:rPr lang="en-US" dirty="0" err="1">
                <a:solidFill>
                  <a:srgbClr val="2F2B20">
                    <a:lumMod val="75000"/>
                    <a:lumOff val="25000"/>
                  </a:srgbClr>
                </a:solidFill>
              </a:rPr>
              <a:t>hasil</a:t>
            </a:r>
            <a:r>
              <a:rPr lang="en-US" dirty="0">
                <a:solidFill>
                  <a:srgbClr val="2F2B20">
                    <a:lumMod val="75000"/>
                    <a:lumOff val="25000"/>
                  </a:srgbClr>
                </a:solidFill>
              </a:rPr>
              <a:t> </a:t>
            </a:r>
            <a:r>
              <a:rPr lang="en-US" dirty="0" err="1">
                <a:solidFill>
                  <a:srgbClr val="2F2B20">
                    <a:lumMod val="75000"/>
                    <a:lumOff val="25000"/>
                  </a:srgbClr>
                </a:solidFill>
              </a:rPr>
              <a:t>dari</a:t>
            </a:r>
            <a:r>
              <a:rPr lang="en-US" dirty="0">
                <a:solidFill>
                  <a:srgbClr val="2F2B20">
                    <a:lumMod val="75000"/>
                    <a:lumOff val="25000"/>
                  </a:srgbClr>
                </a:solidFill>
              </a:rPr>
              <a:t> proses </a:t>
            </a:r>
            <a:r>
              <a:rPr lang="en-US" dirty="0" err="1">
                <a:solidFill>
                  <a:srgbClr val="2F2B20">
                    <a:lumMod val="75000"/>
                    <a:lumOff val="25000"/>
                  </a:srgbClr>
                </a:solidFill>
              </a:rPr>
              <a:t>ini</a:t>
            </a:r>
            <a:endParaRPr lang="en-US" dirty="0">
              <a:solidFill>
                <a:srgbClr val="2F2B20">
                  <a:lumMod val="75000"/>
                  <a:lumOff val="25000"/>
                </a:srgbClr>
              </a:solidFill>
            </a:endParaRPr>
          </a:p>
          <a:p>
            <a:pPr marL="290513" indent="-290513">
              <a:buNone/>
            </a:pPr>
            <a:endParaRPr lang="en-US" dirty="0">
              <a:solidFill>
                <a:srgbClr val="2F2B20">
                  <a:lumMod val="75000"/>
                  <a:lumOff val="25000"/>
                </a:srgbClr>
              </a:solidFill>
            </a:endParaRPr>
          </a:p>
          <a:p>
            <a:pPr marL="290513" indent="-290513">
              <a:buNone/>
            </a:pPr>
            <a:r>
              <a:rPr lang="en-US" dirty="0">
                <a:solidFill>
                  <a:srgbClr val="2F2B20">
                    <a:lumMod val="75000"/>
                    <a:lumOff val="25000"/>
                  </a:srgbClr>
                </a:solidFill>
              </a:rPr>
              <a:t>3. </a:t>
            </a:r>
            <a:r>
              <a:rPr lang="id-ID" dirty="0">
                <a:solidFill>
                  <a:srgbClr val="2F2B20">
                    <a:lumMod val="75000"/>
                    <a:lumOff val="25000"/>
                  </a:srgbClr>
                </a:solidFill>
              </a:rPr>
              <a:t>Organizational Process Assets Updates</a:t>
            </a:r>
          </a:p>
          <a:p>
            <a:pPr marL="290513" indent="0">
              <a:buNone/>
            </a:pPr>
            <a:r>
              <a:rPr lang="en-US" dirty="0">
                <a:solidFill>
                  <a:srgbClr val="2F2B20">
                    <a:lumMod val="75000"/>
                    <a:lumOff val="25000"/>
                  </a:srgbClr>
                </a:solidFill>
              </a:rPr>
              <a:t>Any organizational process asset can be updated as a result of this process</a:t>
            </a:r>
            <a:endParaRPr lang="id-ID" dirty="0">
              <a:solidFill>
                <a:srgbClr val="2F2B20">
                  <a:lumMod val="75000"/>
                  <a:lumOff val="25000"/>
                </a:srgbClr>
              </a:solidFill>
            </a:endParaRPr>
          </a:p>
          <a:p>
            <a:pPr marL="290512"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27CA06-EF71-45CB-8D57-A41FA17414CD}"/>
              </a:ext>
            </a:extLst>
          </p:cNvPr>
          <p:cNvPicPr>
            <a:picLocks noChangeAspect="1"/>
          </p:cNvPicPr>
          <p:nvPr/>
        </p:nvPicPr>
        <p:blipFill>
          <a:blip r:embed="rId2"/>
          <a:stretch>
            <a:fillRect/>
          </a:stretch>
        </p:blipFill>
        <p:spPr>
          <a:xfrm>
            <a:off x="4567237" y="3424237"/>
            <a:ext cx="9526" cy="9526"/>
          </a:xfrm>
          <a:prstGeom prst="rect">
            <a:avLst/>
          </a:prstGeom>
        </p:spPr>
      </p:pic>
      <p:pic>
        <p:nvPicPr>
          <p:cNvPr id="7" name="Picture 6">
            <a:extLst>
              <a:ext uri="{FF2B5EF4-FFF2-40B4-BE49-F238E27FC236}">
                <a16:creationId xmlns:a16="http://schemas.microsoft.com/office/drawing/2014/main" id="{24177567-B5E8-40B1-AB21-944F576F5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33400"/>
            <a:ext cx="7696200" cy="5181599"/>
          </a:xfrm>
          <a:prstGeom prst="rect">
            <a:avLst/>
          </a:prstGeom>
        </p:spPr>
      </p:pic>
    </p:spTree>
    <p:extLst>
      <p:ext uri="{BB962C8B-B14F-4D97-AF65-F5344CB8AC3E}">
        <p14:creationId xmlns:p14="http://schemas.microsoft.com/office/powerpoint/2010/main" val="578609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2743200"/>
            <a:ext cx="7696200" cy="762000"/>
          </a:xfrm>
          <a:effectLst>
            <a:reflection blurRad="6350" stA="50000" endA="300" endPos="55500" dist="101600" dir="5400000" sy="-100000" algn="bl" rotWithShape="0"/>
          </a:effectLst>
        </p:spPr>
        <p:txBody>
          <a:bodyPr/>
          <a:lstStyle/>
          <a:p>
            <a:pPr algn="ctr"/>
            <a:r>
              <a:rPr lang="en-US" sz="3600" b="1" dirty="0">
                <a:latin typeface="Calibri" panose="020F0502020204030204" pitchFamily="34" charset="0"/>
                <a:ea typeface="Calibri" panose="020F0502020204030204" pitchFamily="34" charset="0"/>
                <a:cs typeface="Times New Roman" panose="02020603050405020304" pitchFamily="18" charset="0"/>
              </a:rPr>
              <a:t>Monitoring  and  Controlling Project  Work</a:t>
            </a:r>
            <a:endParaRPr lang="en-US" sz="3600" dirty="0"/>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484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55722"/>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Monitoring  and  Controlling Project  Work</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sp>
        <p:nvSpPr>
          <p:cNvPr id="3" name="Content Placeholder 2"/>
          <p:cNvSpPr>
            <a:spLocks noGrp="1"/>
          </p:cNvSpPr>
          <p:nvPr>
            <p:ph idx="1"/>
          </p:nvPr>
        </p:nvSpPr>
        <p:spPr>
          <a:xfrm>
            <a:off x="444919" y="838201"/>
            <a:ext cx="7556081" cy="5377280"/>
          </a:xfrm>
        </p:spPr>
        <p:txBody>
          <a:bodyPr>
            <a:normAutofit lnSpcReduction="10000"/>
          </a:bodyPr>
          <a:lstStyle/>
          <a:p>
            <a:r>
              <a:rPr lang="en-US" sz="2400" b="1" dirty="0" err="1">
                <a:solidFill>
                  <a:schemeClr val="tx1">
                    <a:lumMod val="75000"/>
                    <a:lumOff val="25000"/>
                  </a:schemeClr>
                </a:solidFill>
              </a:rPr>
              <a:t>Definisi</a:t>
            </a:r>
            <a:r>
              <a:rPr lang="en-US" sz="2400" b="1" dirty="0">
                <a:solidFill>
                  <a:schemeClr val="tx1">
                    <a:lumMod val="75000"/>
                    <a:lumOff val="25000"/>
                  </a:schemeClr>
                </a:solidFill>
              </a:rPr>
              <a:t>: </a:t>
            </a:r>
            <a:r>
              <a:rPr lang="id-ID" sz="2400" dirty="0">
                <a:solidFill>
                  <a:schemeClr val="tx1">
                    <a:lumMod val="75000"/>
                    <a:lumOff val="25000"/>
                  </a:schemeClr>
                </a:solidFill>
              </a:rPr>
              <a:t> Suatu kegiatan pemantauan dan pengendalian pekerjaan proyek, dalam bentuk pelacakan, meninjau dan mengatur kemajuan proyek untuk memenuhi tujuan kinerja yang ditetapkan dalam rencana manajemen proyek</a:t>
            </a:r>
            <a:endParaRPr lang="en-US" sz="2400" dirty="0">
              <a:solidFill>
                <a:schemeClr val="tx1">
                  <a:lumMod val="75000"/>
                  <a:lumOff val="25000"/>
                </a:schemeClr>
              </a:solidFill>
            </a:endParaRPr>
          </a:p>
          <a:p>
            <a:pPr marL="114300" indent="0">
              <a:buNone/>
            </a:pPr>
            <a:endParaRPr lang="en-US" sz="2400" dirty="0">
              <a:solidFill>
                <a:schemeClr val="tx1">
                  <a:lumMod val="75000"/>
                  <a:lumOff val="25000"/>
                </a:schemeClr>
              </a:solidFill>
            </a:endParaRPr>
          </a:p>
          <a:p>
            <a:r>
              <a:rPr lang="en-US" sz="2400" dirty="0" err="1"/>
              <a:t>Membandingkan</a:t>
            </a:r>
            <a:r>
              <a:rPr lang="en-US" sz="2400" dirty="0"/>
              <a:t> </a:t>
            </a:r>
            <a:r>
              <a:rPr lang="en-US" sz="2400" dirty="0" err="1"/>
              <a:t>hasil</a:t>
            </a:r>
            <a:r>
              <a:rPr lang="en-US" sz="2400" dirty="0"/>
              <a:t> </a:t>
            </a:r>
            <a:r>
              <a:rPr lang="en-US" sz="2400" dirty="0" err="1"/>
              <a:t>pekerjaan</a:t>
            </a:r>
            <a:r>
              <a:rPr lang="en-US" sz="2400" dirty="0"/>
              <a:t> </a:t>
            </a:r>
            <a:r>
              <a:rPr lang="en-US" sz="2400" dirty="0" err="1"/>
              <a:t>dengan</a:t>
            </a:r>
            <a:r>
              <a:rPr lang="en-US" sz="2400" dirty="0"/>
              <a:t> </a:t>
            </a:r>
            <a:r>
              <a:rPr lang="en-US" sz="2400" dirty="0" err="1"/>
              <a:t>rencana</a:t>
            </a:r>
            <a:r>
              <a:rPr lang="en-US" sz="2400" dirty="0"/>
              <a:t> dan </a:t>
            </a:r>
            <a:r>
              <a:rPr lang="en-US" sz="2400" dirty="0" err="1"/>
              <a:t>membuat</a:t>
            </a:r>
            <a:r>
              <a:rPr lang="en-US" sz="2400" dirty="0"/>
              <a:t> </a:t>
            </a:r>
            <a:r>
              <a:rPr lang="en-US" sz="2400" dirty="0" err="1"/>
              <a:t>penyesuaian</a:t>
            </a:r>
            <a:r>
              <a:rPr lang="en-US" sz="2400" dirty="0"/>
              <a:t> </a:t>
            </a:r>
            <a:r>
              <a:rPr lang="en-US" sz="2400" dirty="0" err="1"/>
              <a:t>apa</a:t>
            </a:r>
            <a:r>
              <a:rPr lang="en-US" sz="2400" dirty="0"/>
              <a:t> pun yang </a:t>
            </a:r>
            <a:r>
              <a:rPr lang="en-US" sz="2400" dirty="0" err="1"/>
              <a:t>diperlukan</a:t>
            </a:r>
            <a:r>
              <a:rPr lang="en-US" sz="2400" dirty="0"/>
              <a:t> </a:t>
            </a:r>
            <a:r>
              <a:rPr lang="en-US" sz="2400" dirty="0" err="1"/>
              <a:t>untuk</a:t>
            </a:r>
            <a:r>
              <a:rPr lang="en-US" sz="2400" dirty="0"/>
              <a:t> </a:t>
            </a:r>
            <a:r>
              <a:rPr lang="en-US" sz="2400" dirty="0" err="1"/>
              <a:t>memastikan</a:t>
            </a:r>
            <a:r>
              <a:rPr lang="en-US" sz="2400" dirty="0"/>
              <a:t> </a:t>
            </a:r>
            <a:r>
              <a:rPr lang="en-US" sz="2400" dirty="0" err="1"/>
              <a:t>bahwa</a:t>
            </a:r>
            <a:r>
              <a:rPr lang="en-US" sz="2400" dirty="0"/>
              <a:t> </a:t>
            </a:r>
            <a:r>
              <a:rPr lang="en-US" sz="2400" dirty="0" err="1"/>
              <a:t>kecocokan</a:t>
            </a:r>
            <a:r>
              <a:rPr lang="en-US" sz="2400" dirty="0"/>
              <a:t> dan </a:t>
            </a:r>
            <a:r>
              <a:rPr lang="en-US" sz="2400" dirty="0" err="1"/>
              <a:t>setiap</a:t>
            </a:r>
            <a:r>
              <a:rPr lang="en-US" sz="2400" dirty="0"/>
              <a:t> </a:t>
            </a:r>
            <a:r>
              <a:rPr lang="en-US" sz="2400" dirty="0" err="1"/>
              <a:t>perubahan</a:t>
            </a:r>
            <a:r>
              <a:rPr lang="en-US" sz="2400" dirty="0"/>
              <a:t> yang </a:t>
            </a:r>
            <a:r>
              <a:rPr lang="en-US" sz="2400" dirty="0" err="1"/>
              <a:t>diperlukan</a:t>
            </a:r>
            <a:r>
              <a:rPr lang="en-US" sz="2400" dirty="0"/>
              <a:t> </a:t>
            </a:r>
            <a:r>
              <a:rPr lang="en-US" sz="2400" dirty="0" err="1"/>
              <a:t>dalam</a:t>
            </a:r>
            <a:r>
              <a:rPr lang="en-US" sz="2400" dirty="0"/>
              <a:t> </a:t>
            </a:r>
            <a:r>
              <a:rPr lang="en-US" sz="2400" dirty="0" err="1"/>
              <a:t>pekerjaan</a:t>
            </a:r>
            <a:r>
              <a:rPr lang="en-US" sz="2400" dirty="0"/>
              <a:t> </a:t>
            </a:r>
            <a:r>
              <a:rPr lang="en-US" sz="2400" dirty="0" err="1"/>
              <a:t>atau</a:t>
            </a:r>
            <a:r>
              <a:rPr lang="en-US" sz="2400" dirty="0"/>
              <a:t> </a:t>
            </a:r>
            <a:r>
              <a:rPr lang="en-US" sz="2400" dirty="0" err="1"/>
              <a:t>rencana</a:t>
            </a:r>
            <a:r>
              <a:rPr lang="en-US" sz="2400" dirty="0"/>
              <a:t> </a:t>
            </a:r>
            <a:r>
              <a:rPr lang="en-US" sz="2400" dirty="0" err="1"/>
              <a:t>tersebut</a:t>
            </a:r>
            <a:r>
              <a:rPr lang="en-US" sz="2400" dirty="0"/>
              <a:t> </a:t>
            </a:r>
            <a:r>
              <a:rPr lang="en-US" sz="2400" dirty="0" err="1"/>
              <a:t>telah</a:t>
            </a:r>
            <a:r>
              <a:rPr lang="en-US" sz="2400" dirty="0"/>
              <a:t> </a:t>
            </a:r>
            <a:r>
              <a:rPr lang="en-US" sz="2400" dirty="0" err="1"/>
              <a:t>diidentifikasi</a:t>
            </a:r>
            <a:r>
              <a:rPr lang="en-US" sz="2400" dirty="0"/>
              <a:t> dan </a:t>
            </a:r>
            <a:r>
              <a:rPr lang="en-US" sz="2400" dirty="0" err="1"/>
              <a:t>dibuat</a:t>
            </a:r>
            <a:endParaRPr lang="en-US" sz="2400" dirty="0">
              <a:solidFill>
                <a:schemeClr val="tx1">
                  <a:lumMod val="75000"/>
                  <a:lumOff val="25000"/>
                </a:schemeClr>
              </a:solidFill>
            </a:endParaRPr>
          </a:p>
          <a:p>
            <a:pPr marL="114300" indent="0">
              <a:buNone/>
            </a:pPr>
            <a:endParaRPr lang="en-US" sz="2400" dirty="0">
              <a:solidFill>
                <a:schemeClr val="tx1">
                  <a:lumMod val="75000"/>
                  <a:lumOff val="25000"/>
                </a:schemeClr>
              </a:solidFill>
            </a:endParaRPr>
          </a:p>
          <a:p>
            <a:pPr>
              <a:buFont typeface="Wingdings" panose="05000000000000000000" pitchFamily="2" charset="2"/>
              <a:buChar char="§"/>
            </a:pPr>
            <a:r>
              <a:rPr lang="en-US" sz="2400" dirty="0" err="1"/>
              <a:t>Memantau</a:t>
            </a:r>
            <a:r>
              <a:rPr lang="en-US" sz="2400" dirty="0"/>
              <a:t> </a:t>
            </a:r>
            <a:r>
              <a:rPr lang="en-US" sz="2400" dirty="0" err="1"/>
              <a:t>semua</a:t>
            </a:r>
            <a:r>
              <a:rPr lang="en-US" sz="2400" dirty="0"/>
              <a:t> </a:t>
            </a:r>
            <a:r>
              <a:rPr lang="en-US" sz="2400" dirty="0" err="1"/>
              <a:t>informasi</a:t>
            </a:r>
            <a:r>
              <a:rPr lang="en-US" sz="2400" dirty="0"/>
              <a:t> </a:t>
            </a:r>
            <a:r>
              <a:rPr lang="en-US" sz="2400" dirty="0" err="1"/>
              <a:t>proyek</a:t>
            </a:r>
            <a:r>
              <a:rPr lang="en-US" sz="2400" dirty="0"/>
              <a:t> </a:t>
            </a:r>
            <a:r>
              <a:rPr lang="en-US" sz="2400" dirty="0" err="1"/>
              <a:t>untuk</a:t>
            </a:r>
            <a:r>
              <a:rPr lang="en-US" sz="2400" dirty="0"/>
              <a:t> </a:t>
            </a:r>
            <a:r>
              <a:rPr lang="en-US" sz="2400" dirty="0" err="1"/>
              <a:t>memastikan</a:t>
            </a:r>
            <a:r>
              <a:rPr lang="en-US" sz="2400" dirty="0"/>
              <a:t> </a:t>
            </a:r>
            <a:r>
              <a:rPr lang="en-US" sz="2400" dirty="0" err="1"/>
              <a:t>bahwa</a:t>
            </a:r>
            <a:r>
              <a:rPr lang="en-US" sz="2400" dirty="0"/>
              <a:t> </a:t>
            </a:r>
            <a:r>
              <a:rPr lang="en-US" sz="2400" dirty="0" err="1"/>
              <a:t>risiko</a:t>
            </a:r>
            <a:r>
              <a:rPr lang="en-US" sz="2400" dirty="0"/>
              <a:t> </a:t>
            </a:r>
            <a:r>
              <a:rPr lang="en-US" sz="2400" dirty="0" err="1"/>
              <a:t>diidentifikasi</a:t>
            </a:r>
            <a:r>
              <a:rPr lang="en-US" sz="2400" dirty="0"/>
              <a:t> dan </a:t>
            </a:r>
            <a:r>
              <a:rPr lang="en-US" sz="2400" dirty="0" err="1"/>
              <a:t>dikelola</a:t>
            </a:r>
            <a:r>
              <a:rPr lang="en-US" sz="2400" dirty="0"/>
              <a:t> </a:t>
            </a:r>
            <a:r>
              <a:rPr lang="en-US" sz="2400" dirty="0" err="1"/>
              <a:t>dengan</a:t>
            </a:r>
            <a:r>
              <a:rPr lang="en-US" sz="2400" dirty="0"/>
              <a:t> </a:t>
            </a:r>
            <a:r>
              <a:rPr lang="en-US" sz="2400" dirty="0" err="1"/>
              <a:t>baik</a:t>
            </a:r>
            <a:r>
              <a:rPr lang="en-US" sz="2400" dirty="0"/>
              <a:t> dan </a:t>
            </a:r>
            <a:r>
              <a:rPr lang="en-US" sz="2400" dirty="0" err="1"/>
              <a:t>untuk</a:t>
            </a:r>
            <a:r>
              <a:rPr lang="en-US" sz="2400" dirty="0"/>
              <a:t> </a:t>
            </a:r>
            <a:r>
              <a:rPr lang="en-US" sz="2400" dirty="0" err="1"/>
              <a:t>memastikan</a:t>
            </a:r>
            <a:r>
              <a:rPr lang="en-US" sz="2400" dirty="0"/>
              <a:t> </a:t>
            </a:r>
            <a:r>
              <a:rPr lang="en-US" sz="2400" dirty="0" err="1"/>
              <a:t>bahwa</a:t>
            </a:r>
            <a:r>
              <a:rPr lang="en-US" sz="2400" dirty="0"/>
              <a:t> </a:t>
            </a:r>
            <a:r>
              <a:rPr lang="en-US" sz="2400" dirty="0" err="1"/>
              <a:t>kinerja</a:t>
            </a:r>
            <a:r>
              <a:rPr lang="en-US" sz="2400" dirty="0"/>
              <a:t> on track </a:t>
            </a:r>
          </a:p>
          <a:p>
            <a:pPr marL="11430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114300" indent="0">
              <a:buNone/>
            </a:pPr>
            <a:endParaRPr lang="en-US" dirty="0">
              <a:solidFill>
                <a:schemeClr val="tx1">
                  <a:lumMod val="75000"/>
                  <a:lumOff val="25000"/>
                </a:schemeClr>
              </a:solidFill>
            </a:endParaRPr>
          </a:p>
        </p:txBody>
      </p:sp>
      <p:pic>
        <p:nvPicPr>
          <p:cNvPr id="7" name="Picture 6"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0757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55722"/>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Monitoring  and  Controlling Project  Work</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sp>
        <p:nvSpPr>
          <p:cNvPr id="3" name="Content Placeholder 2"/>
          <p:cNvSpPr>
            <a:spLocks noGrp="1"/>
          </p:cNvSpPr>
          <p:nvPr>
            <p:ph idx="1"/>
          </p:nvPr>
        </p:nvSpPr>
        <p:spPr>
          <a:xfrm>
            <a:off x="444919" y="838201"/>
            <a:ext cx="7556081" cy="5377280"/>
          </a:xfrm>
        </p:spPr>
        <p:txBody>
          <a:bodyPr>
            <a:normAutofit/>
          </a:bodyPr>
          <a:lstStyle/>
          <a:p>
            <a:pPr marL="114300" indent="0">
              <a:buNone/>
            </a:pPr>
            <a:r>
              <a:rPr lang="en-US" dirty="0">
                <a:solidFill>
                  <a:schemeClr val="tx1">
                    <a:lumMod val="75000"/>
                    <a:lumOff val="25000"/>
                  </a:schemeClr>
                </a:solidFill>
              </a:rPr>
              <a:t>The Monitor and Control Project Work process is concerned with:</a:t>
            </a:r>
          </a:p>
          <a:p>
            <a:pPr marL="114300" indent="0">
              <a:buNone/>
            </a:pPr>
            <a:endParaRPr lang="en-US" dirty="0">
              <a:solidFill>
                <a:schemeClr val="tx1">
                  <a:lumMod val="75000"/>
                  <a:lumOff val="25000"/>
                </a:schemeClr>
              </a:solidFill>
            </a:endParaRPr>
          </a:p>
          <a:p>
            <a:pPr marL="114300" indent="0">
              <a:buNone/>
            </a:pPr>
            <a:endParaRPr lang="en-US" dirty="0">
              <a:solidFill>
                <a:schemeClr val="tx1">
                  <a:lumMod val="75000"/>
                  <a:lumOff val="25000"/>
                </a:schemeClr>
              </a:solidFill>
            </a:endParaRPr>
          </a:p>
          <a:p>
            <a:pPr marL="0" indent="0">
              <a:buNone/>
            </a:pPr>
            <a:endParaRPr lang="en-US" dirty="0">
              <a:solidFill>
                <a:schemeClr val="tx1">
                  <a:lumMod val="75000"/>
                  <a:lumOff val="25000"/>
                </a:schemeClr>
              </a:solidFill>
            </a:endParaRPr>
          </a:p>
          <a:p>
            <a:pPr marL="114300" indent="0">
              <a:buNone/>
            </a:pPr>
            <a:endParaRPr lang="en-US" dirty="0">
              <a:solidFill>
                <a:schemeClr val="tx1">
                  <a:lumMod val="75000"/>
                  <a:lumOff val="25000"/>
                </a:schemeClr>
              </a:solidFill>
            </a:endParaRPr>
          </a:p>
        </p:txBody>
      </p:sp>
      <p:pic>
        <p:nvPicPr>
          <p:cNvPr id="7" name="Picture 6"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AA96F0-1ACE-4059-AB40-C62757E07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00200"/>
            <a:ext cx="7924800" cy="5257800"/>
          </a:xfrm>
          <a:prstGeom prst="rect">
            <a:avLst/>
          </a:prstGeom>
        </p:spPr>
      </p:pic>
    </p:spTree>
    <p:extLst>
      <p:ext uri="{BB962C8B-B14F-4D97-AF65-F5344CB8AC3E}">
        <p14:creationId xmlns:p14="http://schemas.microsoft.com/office/powerpoint/2010/main" val="9335589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55722"/>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Monitoring  and  Controlling Project  Work</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pic>
        <p:nvPicPr>
          <p:cNvPr id="7" name="Picture 6"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47A2F8-6954-4457-9D7E-802A8C633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8458200" cy="4114800"/>
          </a:xfrm>
          <a:prstGeom prst="rect">
            <a:avLst/>
          </a:prstGeom>
        </p:spPr>
      </p:pic>
    </p:spTree>
    <p:extLst>
      <p:ext uri="{BB962C8B-B14F-4D97-AF65-F5344CB8AC3E}">
        <p14:creationId xmlns:p14="http://schemas.microsoft.com/office/powerpoint/2010/main" val="3142821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066800"/>
          </a:xfrm>
        </p:spPr>
        <p:txBody>
          <a:bodyPr>
            <a:noAutofit/>
          </a:bodyPr>
          <a:lstStyle/>
          <a:p>
            <a:r>
              <a:rPr lang="en-US" sz="3200" b="1" dirty="0">
                <a:latin typeface="+mn-lt"/>
              </a:rPr>
              <a:t>Monitoring  and  Controlling Project  Work:</a:t>
            </a:r>
            <a:br>
              <a:rPr lang="en-US" sz="3200" b="1" dirty="0">
                <a:latin typeface="+mn-lt"/>
              </a:rPr>
            </a:br>
            <a:r>
              <a:rPr lang="en-US" sz="3200" b="1" dirty="0">
                <a:solidFill>
                  <a:srgbClr val="FFC000"/>
                </a:solidFill>
                <a:latin typeface="+mn-lt"/>
              </a:rPr>
              <a:t>Inputs</a:t>
            </a:r>
            <a:endParaRPr lang="en-US" sz="3200" dirty="0">
              <a:solidFill>
                <a:srgbClr val="FFC000"/>
              </a:solidFill>
              <a:latin typeface="+mn-lt"/>
            </a:endParaRPr>
          </a:p>
        </p:txBody>
      </p:sp>
      <p:sp>
        <p:nvSpPr>
          <p:cNvPr id="3" name="Content Placeholder 2"/>
          <p:cNvSpPr>
            <a:spLocks noGrp="1"/>
          </p:cNvSpPr>
          <p:nvPr>
            <p:ph idx="1"/>
          </p:nvPr>
        </p:nvSpPr>
        <p:spPr>
          <a:xfrm>
            <a:off x="435895" y="1295400"/>
            <a:ext cx="7336505" cy="4800600"/>
          </a:xfrm>
        </p:spPr>
        <p:txBody>
          <a:bodyPr>
            <a:normAutofit fontScale="92500"/>
          </a:bodyPr>
          <a:lstStyle/>
          <a:p>
            <a:pPr marL="0" indent="0">
              <a:buNone/>
            </a:pPr>
            <a:r>
              <a:rPr lang="en-US" dirty="0">
                <a:solidFill>
                  <a:schemeClr val="tx1">
                    <a:lumMod val="75000"/>
                    <a:lumOff val="25000"/>
                  </a:schemeClr>
                </a:solidFill>
              </a:rPr>
              <a:t>1. </a:t>
            </a:r>
            <a:r>
              <a:rPr lang="id-ID" dirty="0">
                <a:solidFill>
                  <a:schemeClr val="tx1">
                    <a:lumMod val="75000"/>
                    <a:lumOff val="25000"/>
                  </a:schemeClr>
                </a:solidFill>
              </a:rPr>
              <a:t>Project Management Plan</a:t>
            </a: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2. Project Documents</a:t>
            </a:r>
          </a:p>
          <a:p>
            <a:pPr marL="692150" indent="-342900">
              <a:buFont typeface="Wingdings" panose="05000000000000000000" pitchFamily="2" charset="2"/>
              <a:buChar char="§"/>
            </a:pPr>
            <a:r>
              <a:rPr lang="en-US" dirty="0">
                <a:solidFill>
                  <a:schemeClr val="tx1">
                    <a:lumMod val="75000"/>
                    <a:lumOff val="25000"/>
                  </a:schemeClr>
                </a:solidFill>
              </a:rPr>
              <a:t>Assumption log</a:t>
            </a:r>
          </a:p>
          <a:p>
            <a:pPr marL="692150" indent="-342900">
              <a:buFont typeface="Wingdings" panose="05000000000000000000" pitchFamily="2" charset="2"/>
              <a:buChar char="§"/>
            </a:pPr>
            <a:r>
              <a:rPr lang="id-ID" dirty="0">
                <a:solidFill>
                  <a:schemeClr val="tx1">
                    <a:lumMod val="75000"/>
                    <a:lumOff val="25000"/>
                  </a:schemeClr>
                </a:solidFill>
              </a:rPr>
              <a:t>Basis of estimates</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Cost forecasts</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Issue log</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Lessons learned register</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Milestone list</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Quality reports</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Risk register</a:t>
            </a:r>
            <a:endParaRPr lang="en-US" dirty="0">
              <a:solidFill>
                <a:schemeClr val="tx1">
                  <a:lumMod val="75000"/>
                  <a:lumOff val="25000"/>
                </a:schemeClr>
              </a:solidFill>
            </a:endParaRPr>
          </a:p>
          <a:p>
            <a:pPr marL="692150" indent="-342900">
              <a:buFont typeface="Wingdings" panose="05000000000000000000" pitchFamily="2" charset="2"/>
              <a:buChar char="§"/>
            </a:pPr>
            <a:r>
              <a:rPr lang="en-US" dirty="0">
                <a:solidFill>
                  <a:schemeClr val="tx1">
                    <a:lumMod val="75000"/>
                    <a:lumOff val="25000"/>
                  </a:schemeClr>
                </a:solidFill>
              </a:rPr>
              <a:t> </a:t>
            </a:r>
            <a:r>
              <a:rPr lang="id-ID" dirty="0">
                <a:solidFill>
                  <a:schemeClr val="tx1">
                    <a:lumMod val="75000"/>
                    <a:lumOff val="25000"/>
                  </a:schemeClr>
                </a:solidFill>
              </a:rPr>
              <a:t>Risk report</a:t>
            </a:r>
            <a:endParaRPr lang="en-US" dirty="0">
              <a:solidFill>
                <a:schemeClr val="tx1">
                  <a:lumMod val="75000"/>
                  <a:lumOff val="25000"/>
                </a:schemeClr>
              </a:solidFill>
            </a:endParaRPr>
          </a:p>
          <a:p>
            <a:pPr marL="692150" indent="-342900">
              <a:buFont typeface="Wingdings" panose="05000000000000000000" pitchFamily="2" charset="2"/>
              <a:buChar char="§"/>
            </a:pPr>
            <a:r>
              <a:rPr lang="id-ID" dirty="0">
                <a:solidFill>
                  <a:schemeClr val="tx1">
                    <a:lumMod val="75000"/>
                    <a:lumOff val="25000"/>
                  </a:schemeClr>
                </a:solidFill>
              </a:rPr>
              <a:t> Schedule forecasts</a:t>
            </a:r>
          </a:p>
          <a:p>
            <a:pPr marL="0" indent="0">
              <a:buNone/>
            </a:pPr>
            <a:r>
              <a:rPr lang="en-US" dirty="0">
                <a:solidFill>
                  <a:schemeClr val="tx1">
                    <a:lumMod val="75000"/>
                    <a:lumOff val="25000"/>
                  </a:schemeClr>
                </a:solidFill>
              </a:rPr>
              <a:t>3. Agreements</a:t>
            </a:r>
            <a:endParaRPr lang="id-ID" dirty="0">
              <a:solidFill>
                <a:schemeClr val="tx1">
                  <a:lumMod val="75000"/>
                  <a:lumOff val="25000"/>
                </a:schemeClr>
              </a:solidFill>
            </a:endParaRPr>
          </a:p>
          <a:p>
            <a:endParaRPr lang="id-ID" b="1" dirty="0"/>
          </a:p>
          <a:p>
            <a:endParaRPr lang="en-US" dirty="0"/>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012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noAutofit/>
          </a:bodyPr>
          <a:lstStyle/>
          <a:p>
            <a:r>
              <a:rPr lang="en-US" sz="3200" b="1" dirty="0">
                <a:latin typeface="+mn-lt"/>
              </a:rPr>
              <a:t>Monitoring  and  Controlling Project  Work:</a:t>
            </a:r>
            <a:br>
              <a:rPr lang="en-US" sz="3200" b="1" dirty="0">
                <a:latin typeface="+mn-lt"/>
              </a:rPr>
            </a:br>
            <a:r>
              <a:rPr lang="en-US" sz="3200" b="1" dirty="0">
                <a:solidFill>
                  <a:srgbClr val="FFC000"/>
                </a:solidFill>
                <a:latin typeface="+mn-lt"/>
              </a:rPr>
              <a:t>Inputs</a:t>
            </a:r>
            <a:endParaRPr lang="en-US" sz="3200" dirty="0">
              <a:solidFill>
                <a:srgbClr val="FFC000"/>
              </a:solidFill>
              <a:latin typeface="+mn-lt"/>
            </a:endParaRPr>
          </a:p>
        </p:txBody>
      </p:sp>
      <p:sp>
        <p:nvSpPr>
          <p:cNvPr id="3" name="Content Placeholder 2"/>
          <p:cNvSpPr>
            <a:spLocks noGrp="1"/>
          </p:cNvSpPr>
          <p:nvPr>
            <p:ph idx="1"/>
          </p:nvPr>
        </p:nvSpPr>
        <p:spPr>
          <a:xfrm>
            <a:off x="435895" y="1524000"/>
            <a:ext cx="7336505" cy="4572000"/>
          </a:xfrm>
        </p:spPr>
        <p:txBody>
          <a:bodyPr>
            <a:normAutofit lnSpcReduction="10000"/>
          </a:bodyPr>
          <a:lstStyle/>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4. Work Performance Information</a:t>
            </a:r>
          </a:p>
          <a:p>
            <a:pPr marL="176213" indent="0">
              <a:buNone/>
            </a:pPr>
            <a:r>
              <a:rPr lang="en-US" dirty="0" err="1">
                <a:solidFill>
                  <a:schemeClr val="tx1">
                    <a:lumMod val="75000"/>
                    <a:lumOff val="25000"/>
                  </a:schemeClr>
                </a:solidFill>
              </a:rPr>
              <a:t>Laporan</a:t>
            </a:r>
            <a:r>
              <a:rPr lang="en-US" dirty="0">
                <a:solidFill>
                  <a:schemeClr val="tx1">
                    <a:lumMod val="75000"/>
                    <a:lumOff val="25000"/>
                  </a:schemeClr>
                </a:solidFill>
              </a:rPr>
              <a:t> </a:t>
            </a:r>
            <a:r>
              <a:rPr lang="en-US" dirty="0" err="1">
                <a:solidFill>
                  <a:schemeClr val="tx1">
                    <a:lumMod val="75000"/>
                    <a:lumOff val="25000"/>
                  </a:schemeClr>
                </a:solidFill>
              </a:rPr>
              <a:t>harus</a:t>
            </a:r>
            <a:r>
              <a:rPr lang="en-US" dirty="0">
                <a:solidFill>
                  <a:schemeClr val="tx1">
                    <a:lumMod val="75000"/>
                    <a:lumOff val="25000"/>
                  </a:schemeClr>
                </a:solidFill>
              </a:rPr>
              <a:t> </a:t>
            </a:r>
            <a:r>
              <a:rPr lang="en-US" dirty="0" err="1">
                <a:solidFill>
                  <a:schemeClr val="tx1">
                    <a:lumMod val="75000"/>
                    <a:lumOff val="25000"/>
                  </a:schemeClr>
                </a:solidFill>
              </a:rPr>
              <a:t>disiapkan</a:t>
            </a:r>
            <a:r>
              <a:rPr lang="en-US" dirty="0">
                <a:solidFill>
                  <a:schemeClr val="tx1">
                    <a:lumMod val="75000"/>
                    <a:lumOff val="25000"/>
                  </a:schemeClr>
                </a:solidFill>
              </a:rPr>
              <a:t> </a:t>
            </a:r>
            <a:r>
              <a:rPr lang="en-US" dirty="0" err="1">
                <a:solidFill>
                  <a:schemeClr val="tx1">
                    <a:lumMod val="75000"/>
                    <a:lumOff val="25000"/>
                  </a:schemeClr>
                </a:solidFill>
              </a:rPr>
              <a:t>oleh</a:t>
            </a:r>
            <a:r>
              <a:rPr lang="en-US" dirty="0">
                <a:solidFill>
                  <a:schemeClr val="tx1">
                    <a:lumMod val="75000"/>
                    <a:lumOff val="25000"/>
                  </a:schemeClr>
                </a:solidFill>
              </a:rPr>
              <a:t> </a:t>
            </a:r>
            <a:r>
              <a:rPr lang="en-US" dirty="0" err="1">
                <a:solidFill>
                  <a:schemeClr val="tx1">
                    <a:lumMod val="75000"/>
                    <a:lumOff val="25000"/>
                  </a:schemeClr>
                </a:solidFill>
              </a:rPr>
              <a:t>tim</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secara</a:t>
            </a:r>
            <a:r>
              <a:rPr lang="en-US" dirty="0">
                <a:solidFill>
                  <a:schemeClr val="tx1">
                    <a:lumMod val="75000"/>
                    <a:lumOff val="25000"/>
                  </a:schemeClr>
                </a:solidFill>
              </a:rPr>
              <a:t> </a:t>
            </a:r>
            <a:r>
              <a:rPr lang="en-US" dirty="0" err="1">
                <a:solidFill>
                  <a:schemeClr val="tx1">
                    <a:lumMod val="75000"/>
                    <a:lumOff val="25000"/>
                  </a:schemeClr>
                </a:solidFill>
              </a:rPr>
              <a:t>rinci</a:t>
            </a:r>
            <a:r>
              <a:rPr lang="en-US" dirty="0">
                <a:solidFill>
                  <a:schemeClr val="tx1">
                    <a:lumMod val="75000"/>
                    <a:lumOff val="25000"/>
                  </a:schemeClr>
                </a:solidFill>
              </a:rPr>
              <a:t> </a:t>
            </a:r>
            <a:r>
              <a:rPr lang="en-US" dirty="0" err="1">
                <a:solidFill>
                  <a:schemeClr val="tx1">
                    <a:lumMod val="75000"/>
                    <a:lumOff val="25000"/>
                  </a:schemeClr>
                </a:solidFill>
              </a:rPr>
              <a:t>meliputi</a:t>
            </a:r>
            <a:r>
              <a:rPr lang="en-US" dirty="0">
                <a:solidFill>
                  <a:schemeClr val="tx1">
                    <a:lumMod val="75000"/>
                    <a:lumOff val="25000"/>
                  </a:schemeClr>
                </a:solidFill>
              </a:rPr>
              <a:t> </a:t>
            </a:r>
            <a:r>
              <a:rPr lang="en-US" dirty="0" err="1">
                <a:solidFill>
                  <a:schemeClr val="tx1">
                    <a:lumMod val="75000"/>
                    <a:lumOff val="25000"/>
                  </a:schemeClr>
                </a:solidFill>
              </a:rPr>
              <a:t>kegiatan</a:t>
            </a:r>
            <a:r>
              <a:rPr lang="en-US" dirty="0">
                <a:solidFill>
                  <a:schemeClr val="tx1">
                    <a:lumMod val="75000"/>
                    <a:lumOff val="25000"/>
                  </a:schemeClr>
                </a:solidFill>
              </a:rPr>
              <a:t>, </a:t>
            </a:r>
            <a:r>
              <a:rPr lang="en-US" dirty="0" err="1">
                <a:solidFill>
                  <a:schemeClr val="tx1">
                    <a:lumMod val="75000"/>
                    <a:lumOff val="25000"/>
                  </a:schemeClr>
                </a:solidFill>
              </a:rPr>
              <a:t>prestasi</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masalah</a:t>
            </a:r>
            <a:r>
              <a:rPr lang="en-US" dirty="0">
                <a:solidFill>
                  <a:schemeClr val="tx1">
                    <a:lumMod val="75000"/>
                    <a:lumOff val="25000"/>
                  </a:schemeClr>
                </a:solidFill>
              </a:rPr>
              <a:t> yang </a:t>
            </a:r>
            <a:r>
              <a:rPr lang="en-US" dirty="0" err="1">
                <a:solidFill>
                  <a:schemeClr val="tx1">
                    <a:lumMod val="75000"/>
                    <a:lumOff val="25000"/>
                  </a:schemeClr>
                </a:solidFill>
              </a:rPr>
              <a:t>dihadapi</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konten</a:t>
            </a:r>
            <a:r>
              <a:rPr lang="en-US" dirty="0">
                <a:solidFill>
                  <a:schemeClr val="tx1">
                    <a:lumMod val="75000"/>
                    <a:lumOff val="25000"/>
                  </a:schemeClr>
                </a:solidFill>
              </a:rPr>
              <a:t> </a:t>
            </a:r>
            <a:r>
              <a:rPr lang="en-US" dirty="0" err="1">
                <a:solidFill>
                  <a:schemeClr val="tx1">
                    <a:lumMod val="75000"/>
                    <a:lumOff val="25000"/>
                  </a:schemeClr>
                </a:solidFill>
              </a:rPr>
              <a:t>sbb</a:t>
            </a:r>
            <a:r>
              <a:rPr lang="en-US" dirty="0">
                <a:solidFill>
                  <a:schemeClr val="tx1">
                    <a:lumMod val="75000"/>
                    <a:lumOff val="25000"/>
                  </a:schemeClr>
                </a:solidFill>
              </a:rPr>
              <a:t> : </a:t>
            </a:r>
          </a:p>
          <a:p>
            <a:pPr marL="0" indent="0">
              <a:buNone/>
            </a:pPr>
            <a:r>
              <a:rPr lang="en-US" dirty="0">
                <a:solidFill>
                  <a:schemeClr val="tx1">
                    <a:lumMod val="75000"/>
                    <a:lumOff val="25000"/>
                  </a:schemeClr>
                </a:solidFill>
              </a:rPr>
              <a:t>	&gt; Status </a:t>
            </a:r>
            <a:r>
              <a:rPr lang="en-US" dirty="0" err="1">
                <a:solidFill>
                  <a:schemeClr val="tx1">
                    <a:lumMod val="75000"/>
                    <a:lumOff val="25000"/>
                  </a:schemeClr>
                </a:solidFill>
              </a:rPr>
              <a:t>saat</a:t>
            </a:r>
            <a:r>
              <a:rPr lang="en-US" dirty="0">
                <a:solidFill>
                  <a:schemeClr val="tx1">
                    <a:lumMod val="75000"/>
                    <a:lumOff val="25000"/>
                  </a:schemeClr>
                </a:solidFill>
              </a:rPr>
              <a:t> </a:t>
            </a:r>
            <a:r>
              <a:rPr lang="en-US" dirty="0" err="1">
                <a:solidFill>
                  <a:schemeClr val="tx1">
                    <a:lumMod val="75000"/>
                    <a:lumOff val="25000"/>
                  </a:schemeClr>
                </a:solidFill>
              </a:rPr>
              <a:t>ini</a:t>
            </a: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	&gt; </a:t>
            </a:r>
            <a:r>
              <a:rPr lang="en-US" dirty="0" err="1">
                <a:solidFill>
                  <a:schemeClr val="tx1">
                    <a:lumMod val="75000"/>
                    <a:lumOff val="25000"/>
                  </a:schemeClr>
                </a:solidFill>
              </a:rPr>
              <a:t>Prestasi</a:t>
            </a:r>
            <a:r>
              <a:rPr lang="en-US" dirty="0">
                <a:solidFill>
                  <a:schemeClr val="tx1">
                    <a:lumMod val="75000"/>
                    <a:lumOff val="25000"/>
                  </a:schemeClr>
                </a:solidFill>
              </a:rPr>
              <a:t> yang </a:t>
            </a:r>
            <a:r>
              <a:rPr lang="en-US" dirty="0" err="1">
                <a:solidFill>
                  <a:schemeClr val="tx1">
                    <a:lumMod val="75000"/>
                    <a:lumOff val="25000"/>
                  </a:schemeClr>
                </a:solidFill>
              </a:rPr>
              <a:t>signifikan</a:t>
            </a:r>
            <a:r>
              <a:rPr lang="en-US" dirty="0">
                <a:solidFill>
                  <a:schemeClr val="tx1">
                    <a:lumMod val="75000"/>
                    <a:lumOff val="25000"/>
                  </a:schemeClr>
                </a:solidFill>
              </a:rPr>
              <a:t> </a:t>
            </a:r>
            <a:r>
              <a:rPr lang="en-US" dirty="0" err="1">
                <a:solidFill>
                  <a:schemeClr val="tx1">
                    <a:lumMod val="75000"/>
                    <a:lumOff val="25000"/>
                  </a:schemeClr>
                </a:solidFill>
              </a:rPr>
              <a:t>setiap</a:t>
            </a:r>
            <a:r>
              <a:rPr lang="en-US" dirty="0">
                <a:solidFill>
                  <a:schemeClr val="tx1">
                    <a:lumMod val="75000"/>
                    <a:lumOff val="25000"/>
                  </a:schemeClr>
                </a:solidFill>
              </a:rPr>
              <a:t> </a:t>
            </a:r>
            <a:r>
              <a:rPr lang="en-US" dirty="0" err="1">
                <a:solidFill>
                  <a:schemeClr val="tx1">
                    <a:lumMod val="75000"/>
                    <a:lumOff val="25000"/>
                  </a:schemeClr>
                </a:solidFill>
              </a:rPr>
              <a:t>periode</a:t>
            </a:r>
            <a:r>
              <a:rPr lang="en-US" dirty="0">
                <a:solidFill>
                  <a:schemeClr val="tx1">
                    <a:lumMod val="75000"/>
                    <a:lumOff val="25000"/>
                  </a:schemeClr>
                </a:solidFill>
              </a:rPr>
              <a:t> </a:t>
            </a:r>
            <a:r>
              <a:rPr lang="en-US" dirty="0" err="1">
                <a:solidFill>
                  <a:schemeClr val="tx1">
                    <a:lumMod val="75000"/>
                    <a:lumOff val="25000"/>
                  </a:schemeClr>
                </a:solidFill>
              </a:rPr>
              <a:t>waktu</a:t>
            </a:r>
            <a:r>
              <a:rPr lang="en-US" dirty="0">
                <a:solidFill>
                  <a:schemeClr val="tx1">
                    <a:lumMod val="75000"/>
                    <a:lumOff val="25000"/>
                  </a:schemeClr>
                </a:solidFill>
              </a:rPr>
              <a:t>;</a:t>
            </a:r>
          </a:p>
          <a:p>
            <a:pPr marL="0" indent="0">
              <a:buNone/>
            </a:pPr>
            <a:r>
              <a:rPr lang="en-US" dirty="0">
                <a:solidFill>
                  <a:schemeClr val="tx1">
                    <a:lumMod val="75000"/>
                    <a:lumOff val="25000"/>
                  </a:schemeClr>
                </a:solidFill>
              </a:rPr>
              <a:t>	&gt; </a:t>
            </a:r>
            <a:r>
              <a:rPr lang="en-US" dirty="0" err="1">
                <a:solidFill>
                  <a:schemeClr val="tx1">
                    <a:lumMod val="75000"/>
                    <a:lumOff val="25000"/>
                  </a:schemeClr>
                </a:solidFill>
              </a:rPr>
              <a:t>Frediksi</a:t>
            </a:r>
            <a:r>
              <a:rPr lang="en-US" dirty="0">
                <a:solidFill>
                  <a:schemeClr val="tx1">
                    <a:lumMod val="75000"/>
                    <a:lumOff val="25000"/>
                  </a:schemeClr>
                </a:solidFill>
              </a:rPr>
              <a:t> </a:t>
            </a:r>
            <a:r>
              <a:rPr lang="en-US" dirty="0" err="1">
                <a:solidFill>
                  <a:schemeClr val="tx1">
                    <a:lumMod val="75000"/>
                    <a:lumOff val="25000"/>
                  </a:schemeClr>
                </a:solidFill>
              </a:rPr>
              <a:t>kegiatan</a:t>
            </a:r>
            <a:r>
              <a:rPr lang="en-US" dirty="0">
                <a:solidFill>
                  <a:schemeClr val="tx1">
                    <a:lumMod val="75000"/>
                    <a:lumOff val="25000"/>
                  </a:schemeClr>
                </a:solidFill>
              </a:rPr>
              <a:t> </a:t>
            </a:r>
            <a:r>
              <a:rPr lang="en-US" dirty="0" err="1">
                <a:solidFill>
                  <a:schemeClr val="tx1">
                    <a:lumMod val="75000"/>
                    <a:lumOff val="25000"/>
                  </a:schemeClr>
                </a:solidFill>
              </a:rPr>
              <a:t>kedepannya</a:t>
            </a:r>
            <a:r>
              <a:rPr lang="en-US" dirty="0">
                <a:solidFill>
                  <a:schemeClr val="tx1">
                    <a:lumMod val="75000"/>
                    <a:lumOff val="25000"/>
                  </a:schemeClr>
                </a:solidFill>
              </a:rPr>
              <a:t>.</a:t>
            </a:r>
          </a:p>
          <a:p>
            <a:pPr marL="0" indent="0">
              <a:buNone/>
            </a:pPr>
            <a:r>
              <a:rPr lang="en-US" dirty="0">
                <a:solidFill>
                  <a:schemeClr val="tx1">
                    <a:lumMod val="75000"/>
                    <a:lumOff val="25000"/>
                  </a:schemeClr>
                </a:solidFill>
              </a:rPr>
              <a:t>	&gt; </a:t>
            </a:r>
            <a:r>
              <a:rPr lang="en-US" dirty="0" err="1">
                <a:solidFill>
                  <a:schemeClr val="tx1">
                    <a:lumMod val="75000"/>
                    <a:lumOff val="25000"/>
                  </a:schemeClr>
                </a:solidFill>
              </a:rPr>
              <a:t>Isu</a:t>
            </a:r>
            <a:r>
              <a:rPr lang="en-US" dirty="0">
                <a:solidFill>
                  <a:schemeClr val="tx1">
                    <a:lumMod val="75000"/>
                    <a:lumOff val="25000"/>
                  </a:schemeClr>
                </a:solidFill>
              </a:rPr>
              <a:t> yang </a:t>
            </a:r>
            <a:r>
              <a:rPr lang="en-US" dirty="0" err="1">
                <a:solidFill>
                  <a:schemeClr val="tx1">
                    <a:lumMod val="75000"/>
                    <a:lumOff val="25000"/>
                  </a:schemeClr>
                </a:solidFill>
              </a:rPr>
              <a:t>ada</a:t>
            </a:r>
            <a:r>
              <a:rPr lang="en-US" dirty="0">
                <a:solidFill>
                  <a:schemeClr val="tx1">
                    <a:lumMod val="75000"/>
                    <a:lumOff val="25000"/>
                  </a:schemeClr>
                </a:solidFill>
              </a:rPr>
              <a:t> </a:t>
            </a:r>
            <a:r>
              <a:rPr lang="en-US" dirty="0" err="1">
                <a:solidFill>
                  <a:schemeClr val="tx1">
                    <a:lumMod val="75000"/>
                    <a:lumOff val="25000"/>
                  </a:schemeClr>
                </a:solidFill>
              </a:rPr>
              <a:t>saat</a:t>
            </a:r>
            <a:r>
              <a:rPr lang="en-US" dirty="0">
                <a:solidFill>
                  <a:schemeClr val="tx1">
                    <a:lumMod val="75000"/>
                    <a:lumOff val="25000"/>
                  </a:schemeClr>
                </a:solidFill>
              </a:rPr>
              <a:t> </a:t>
            </a:r>
            <a:r>
              <a:rPr lang="en-US" dirty="0" err="1">
                <a:solidFill>
                  <a:schemeClr val="tx1">
                    <a:lumMod val="75000"/>
                    <a:lumOff val="25000"/>
                  </a:schemeClr>
                </a:solidFill>
              </a:rPr>
              <a:t>ini</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yang </a:t>
            </a:r>
            <a:r>
              <a:rPr lang="en-US" dirty="0" err="1">
                <a:solidFill>
                  <a:schemeClr val="tx1">
                    <a:lumMod val="75000"/>
                    <a:lumOff val="25000"/>
                  </a:schemeClr>
                </a:solidFill>
              </a:rPr>
              <a:t>akan</a:t>
            </a:r>
            <a:r>
              <a:rPr lang="en-US" dirty="0">
                <a:solidFill>
                  <a:schemeClr val="tx1">
                    <a:lumMod val="75000"/>
                    <a:lumOff val="25000"/>
                  </a:schemeClr>
                </a:solidFill>
              </a:rPr>
              <a:t> </a:t>
            </a:r>
            <a:r>
              <a:rPr lang="en-US" dirty="0" err="1">
                <a:solidFill>
                  <a:schemeClr val="tx1">
                    <a:lumMod val="75000"/>
                    <a:lumOff val="25000"/>
                  </a:schemeClr>
                </a:solidFill>
              </a:rPr>
              <a:t>datang</a:t>
            </a:r>
            <a:r>
              <a:rPr lang="en-US" dirty="0">
                <a:solidFill>
                  <a:schemeClr val="tx1">
                    <a:lumMod val="75000"/>
                    <a:lumOff val="25000"/>
                  </a:schemeClr>
                </a:solidFill>
              </a:rPr>
              <a:t>.</a:t>
            </a:r>
          </a:p>
          <a:p>
            <a:pPr marL="0" indent="0">
              <a:buNone/>
            </a:pPr>
            <a:endParaRPr lang="en-US" dirty="0">
              <a:solidFill>
                <a:schemeClr val="tx1">
                  <a:lumMod val="75000"/>
                  <a:lumOff val="25000"/>
                </a:schemeClr>
              </a:solidFill>
            </a:endParaRPr>
          </a:p>
          <a:p>
            <a:pPr marL="0" indent="0">
              <a:buNone/>
            </a:pPr>
            <a:r>
              <a:rPr lang="en-US" dirty="0">
                <a:solidFill>
                  <a:schemeClr val="tx1">
                    <a:lumMod val="75000"/>
                    <a:lumOff val="25000"/>
                  </a:schemeClr>
                </a:solidFill>
              </a:rPr>
              <a:t>5. </a:t>
            </a:r>
            <a:r>
              <a:rPr lang="id-ID" dirty="0">
                <a:solidFill>
                  <a:schemeClr val="tx1">
                    <a:lumMod val="75000"/>
                    <a:lumOff val="25000"/>
                  </a:schemeClr>
                </a:solidFill>
              </a:rPr>
              <a:t>Enterprise environmental factors</a:t>
            </a:r>
          </a:p>
          <a:p>
            <a:pPr marL="0" indent="0">
              <a:buNone/>
            </a:pPr>
            <a:r>
              <a:rPr lang="en-US" dirty="0">
                <a:solidFill>
                  <a:schemeClr val="tx1">
                    <a:lumMod val="75000"/>
                    <a:lumOff val="25000"/>
                  </a:schemeClr>
                </a:solidFill>
              </a:rPr>
              <a:t>6. </a:t>
            </a:r>
            <a:r>
              <a:rPr lang="id-ID" dirty="0">
                <a:solidFill>
                  <a:schemeClr val="tx1">
                    <a:lumMod val="75000"/>
                    <a:lumOff val="25000"/>
                  </a:schemeClr>
                </a:solidFill>
              </a:rPr>
              <a:t>Organizational process assets</a:t>
            </a:r>
          </a:p>
          <a:p>
            <a:endParaRPr lang="id-ID" b="1" dirty="0"/>
          </a:p>
          <a:p>
            <a:endParaRPr lang="en-US" dirty="0"/>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456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066800"/>
          </a:xfrm>
        </p:spPr>
        <p:txBody>
          <a:bodyPr>
            <a:noAutofit/>
          </a:bodyPr>
          <a:lstStyle/>
          <a:p>
            <a:r>
              <a:rPr lang="en-US" sz="3200" b="1" dirty="0">
                <a:latin typeface="+mn-lt"/>
              </a:rPr>
              <a:t>Monitoring  and  Controlling Project  Work:</a:t>
            </a:r>
            <a:br>
              <a:rPr lang="en-US" sz="3200" b="1" dirty="0">
                <a:latin typeface="+mn-lt"/>
              </a:rPr>
            </a:br>
            <a:r>
              <a:rPr lang="en-US" sz="3200" b="1" dirty="0">
                <a:latin typeface="+mn-lt"/>
              </a:rPr>
              <a:t> </a:t>
            </a:r>
            <a:r>
              <a:rPr lang="en-US" sz="3200" b="1" dirty="0">
                <a:solidFill>
                  <a:srgbClr val="FFC000"/>
                </a:solidFill>
                <a:latin typeface="+mn-lt"/>
              </a:rPr>
              <a:t>Tools  &amp; Technique</a:t>
            </a:r>
          </a:p>
        </p:txBody>
      </p:sp>
      <p:sp>
        <p:nvSpPr>
          <p:cNvPr id="3" name="Content Placeholder 2"/>
          <p:cNvSpPr>
            <a:spLocks noGrp="1"/>
          </p:cNvSpPr>
          <p:nvPr>
            <p:ph idx="1"/>
          </p:nvPr>
        </p:nvSpPr>
        <p:spPr>
          <a:xfrm>
            <a:off x="435895" y="1295400"/>
            <a:ext cx="7412705" cy="4876801"/>
          </a:xfrm>
        </p:spPr>
        <p:txBody>
          <a:bodyPr>
            <a:normAutofit fontScale="77500" lnSpcReduction="20000"/>
          </a:bodyPr>
          <a:lstStyle/>
          <a:p>
            <a:pPr marL="0" indent="0" algn="just">
              <a:buNone/>
            </a:pPr>
            <a:r>
              <a:rPr lang="en-US" dirty="0">
                <a:solidFill>
                  <a:schemeClr val="tx1">
                    <a:lumMod val="75000"/>
                    <a:lumOff val="25000"/>
                  </a:schemeClr>
                </a:solidFill>
              </a:rPr>
              <a:t>1. </a:t>
            </a:r>
            <a:r>
              <a:rPr lang="id-ID" dirty="0">
                <a:solidFill>
                  <a:schemeClr val="tx1">
                    <a:lumMod val="75000"/>
                    <a:lumOff val="25000"/>
                  </a:schemeClr>
                </a:solidFill>
              </a:rPr>
              <a:t>E</a:t>
            </a:r>
            <a:r>
              <a:rPr lang="en-US" dirty="0" err="1">
                <a:solidFill>
                  <a:schemeClr val="tx1">
                    <a:lumMod val="75000"/>
                    <a:lumOff val="25000"/>
                  </a:schemeClr>
                </a:solidFill>
              </a:rPr>
              <a:t>xpert</a:t>
            </a:r>
            <a:r>
              <a:rPr lang="id-ID" dirty="0">
                <a:solidFill>
                  <a:schemeClr val="tx1">
                    <a:lumMod val="75000"/>
                    <a:lumOff val="25000"/>
                  </a:schemeClr>
                </a:solidFill>
              </a:rPr>
              <a:t> J</a:t>
            </a:r>
            <a:r>
              <a:rPr lang="en-US" dirty="0" err="1">
                <a:solidFill>
                  <a:schemeClr val="tx1">
                    <a:lumMod val="75000"/>
                    <a:lumOff val="25000"/>
                  </a:schemeClr>
                </a:solidFill>
              </a:rPr>
              <a:t>udgment</a:t>
            </a:r>
            <a:endParaRPr lang="en-US" dirty="0">
              <a:solidFill>
                <a:schemeClr val="tx1">
                  <a:lumMod val="75000"/>
                  <a:lumOff val="25000"/>
                </a:schemeClr>
              </a:solidFill>
            </a:endParaRPr>
          </a:p>
          <a:p>
            <a:pPr marL="234950" indent="0" algn="just">
              <a:buNone/>
            </a:pPr>
            <a:r>
              <a:rPr lang="en-US" dirty="0">
                <a:solidFill>
                  <a:schemeClr val="tx1">
                    <a:lumMod val="75000"/>
                    <a:lumOff val="25000"/>
                  </a:schemeClr>
                </a:solidFill>
              </a:rPr>
              <a:t>Saran dan </a:t>
            </a:r>
            <a:r>
              <a:rPr lang="en-US" dirty="0" err="1">
                <a:solidFill>
                  <a:schemeClr val="tx1">
                    <a:lumMod val="75000"/>
                    <a:lumOff val="25000"/>
                  </a:schemeClr>
                </a:solidFill>
              </a:rPr>
              <a:t>masukan</a:t>
            </a:r>
            <a:r>
              <a:rPr lang="en-US" dirty="0">
                <a:solidFill>
                  <a:schemeClr val="tx1">
                    <a:lumMod val="75000"/>
                    <a:lumOff val="25000"/>
                  </a:schemeClr>
                </a:solidFill>
              </a:rPr>
              <a:t> </a:t>
            </a:r>
            <a:r>
              <a:rPr lang="en-US" dirty="0" err="1">
                <a:solidFill>
                  <a:schemeClr val="tx1">
                    <a:lumMod val="75000"/>
                    <a:lumOff val="25000"/>
                  </a:schemeClr>
                </a:solidFill>
              </a:rPr>
              <a:t>tenaga</a:t>
            </a:r>
            <a:r>
              <a:rPr lang="en-US" dirty="0">
                <a:solidFill>
                  <a:schemeClr val="tx1">
                    <a:lumMod val="75000"/>
                    <a:lumOff val="25000"/>
                  </a:schemeClr>
                </a:solidFill>
              </a:rPr>
              <a:t> </a:t>
            </a:r>
            <a:r>
              <a:rPr lang="en-US" dirty="0" err="1">
                <a:solidFill>
                  <a:schemeClr val="tx1">
                    <a:lumMod val="75000"/>
                    <a:lumOff val="25000"/>
                  </a:schemeClr>
                </a:solidFill>
              </a:rPr>
              <a:t>ahli</a:t>
            </a:r>
            <a:r>
              <a:rPr lang="en-US" dirty="0">
                <a:solidFill>
                  <a:schemeClr val="tx1">
                    <a:lumMod val="75000"/>
                    <a:lumOff val="25000"/>
                  </a:schemeClr>
                </a:solidFill>
              </a:rPr>
              <a:t> </a:t>
            </a:r>
            <a:r>
              <a:rPr lang="en-US" dirty="0" err="1">
                <a:solidFill>
                  <a:schemeClr val="tx1">
                    <a:lumMod val="75000"/>
                    <a:lumOff val="25000"/>
                  </a:schemeClr>
                </a:solidFill>
              </a:rPr>
              <a:t>sangat</a:t>
            </a:r>
            <a:r>
              <a:rPr lang="en-US" dirty="0">
                <a:solidFill>
                  <a:schemeClr val="tx1">
                    <a:lumMod val="75000"/>
                    <a:lumOff val="25000"/>
                  </a:schemeClr>
                </a:solidFill>
              </a:rPr>
              <a:t> </a:t>
            </a:r>
            <a:r>
              <a:rPr lang="en-US" dirty="0" err="1">
                <a:solidFill>
                  <a:schemeClr val="tx1">
                    <a:lumMod val="75000"/>
                    <a:lumOff val="25000"/>
                  </a:schemeClr>
                </a:solidFill>
              </a:rPr>
              <a:t>diperlukan</a:t>
            </a:r>
            <a:r>
              <a:rPr lang="en-US" dirty="0">
                <a:solidFill>
                  <a:schemeClr val="tx1">
                    <a:lumMod val="75000"/>
                    <a:lumOff val="25000"/>
                  </a:schemeClr>
                </a:solidFill>
              </a:rPr>
              <a:t> oleh </a:t>
            </a:r>
            <a:r>
              <a:rPr lang="en-US" dirty="0" err="1">
                <a:solidFill>
                  <a:schemeClr val="tx1">
                    <a:lumMod val="75000"/>
                    <a:lumOff val="25000"/>
                  </a:schemeClr>
                </a:solidFill>
              </a:rPr>
              <a:t>tim</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menafsirkan</a:t>
            </a:r>
            <a:r>
              <a:rPr lang="en-US" dirty="0">
                <a:solidFill>
                  <a:schemeClr val="tx1">
                    <a:lumMod val="75000"/>
                    <a:lumOff val="25000"/>
                  </a:schemeClr>
                </a:solidFill>
              </a:rPr>
              <a:t> </a:t>
            </a:r>
            <a:r>
              <a:rPr lang="en-US" dirty="0" err="1">
                <a:solidFill>
                  <a:schemeClr val="tx1">
                    <a:lumMod val="75000"/>
                    <a:lumOff val="25000"/>
                  </a:schemeClr>
                </a:solidFill>
              </a:rPr>
              <a:t>informasi</a:t>
            </a:r>
            <a:r>
              <a:rPr lang="en-US" dirty="0">
                <a:solidFill>
                  <a:schemeClr val="tx1">
                    <a:lumMod val="75000"/>
                    <a:lumOff val="25000"/>
                  </a:schemeClr>
                </a:solidFill>
              </a:rPr>
              <a:t> yang </a:t>
            </a:r>
            <a:r>
              <a:rPr lang="en-US" dirty="0" err="1">
                <a:solidFill>
                  <a:schemeClr val="tx1">
                    <a:lumMod val="75000"/>
                    <a:lumOff val="25000"/>
                  </a:schemeClr>
                </a:solidFill>
              </a:rPr>
              <a:t>disampaikan</a:t>
            </a:r>
            <a:r>
              <a:rPr lang="en-US" dirty="0">
                <a:solidFill>
                  <a:schemeClr val="tx1">
                    <a:lumMod val="75000"/>
                    <a:lumOff val="25000"/>
                  </a:schemeClr>
                </a:solidFill>
              </a:rPr>
              <a:t> oleh </a:t>
            </a:r>
            <a:r>
              <a:rPr lang="en-US" dirty="0" err="1">
                <a:solidFill>
                  <a:schemeClr val="tx1">
                    <a:lumMod val="75000"/>
                    <a:lumOff val="25000"/>
                  </a:schemeClr>
                </a:solidFill>
              </a:rPr>
              <a:t>pengawas</a:t>
            </a:r>
            <a:r>
              <a:rPr lang="en-US" dirty="0">
                <a:solidFill>
                  <a:schemeClr val="tx1">
                    <a:lumMod val="75000"/>
                    <a:lumOff val="25000"/>
                  </a:schemeClr>
                </a:solidFill>
              </a:rPr>
              <a:t> </a:t>
            </a:r>
            <a:r>
              <a:rPr lang="en-US" dirty="0" err="1">
                <a:solidFill>
                  <a:schemeClr val="tx1">
                    <a:lumMod val="75000"/>
                    <a:lumOff val="25000"/>
                  </a:schemeClr>
                </a:solidFill>
              </a:rPr>
              <a:t>dalam</a:t>
            </a:r>
            <a:r>
              <a:rPr lang="en-US" dirty="0">
                <a:solidFill>
                  <a:schemeClr val="tx1">
                    <a:lumMod val="75000"/>
                    <a:lumOff val="25000"/>
                  </a:schemeClr>
                </a:solidFill>
              </a:rPr>
              <a:t> </a:t>
            </a:r>
            <a:r>
              <a:rPr lang="en-US" dirty="0" err="1">
                <a:solidFill>
                  <a:schemeClr val="tx1">
                    <a:lumMod val="75000"/>
                    <a:lumOff val="25000"/>
                  </a:schemeClr>
                </a:solidFill>
              </a:rPr>
              <a:t>rangka</a:t>
            </a:r>
            <a:r>
              <a:rPr lang="en-US" dirty="0">
                <a:solidFill>
                  <a:schemeClr val="tx1">
                    <a:lumMod val="75000"/>
                    <a:lumOff val="25000"/>
                  </a:schemeClr>
                </a:solidFill>
              </a:rPr>
              <a:t> monitor dan </a:t>
            </a:r>
            <a:r>
              <a:rPr lang="en-US" dirty="0" err="1">
                <a:solidFill>
                  <a:schemeClr val="tx1">
                    <a:lumMod val="75000"/>
                    <a:lumOff val="25000"/>
                  </a:schemeClr>
                </a:solidFill>
              </a:rPr>
              <a:t>evaluasi</a:t>
            </a:r>
            <a:r>
              <a:rPr lang="en-US" dirty="0">
                <a:solidFill>
                  <a:schemeClr val="tx1">
                    <a:lumMod val="75000"/>
                    <a:lumOff val="25000"/>
                  </a:schemeClr>
                </a:solidFill>
              </a:rPr>
              <a:t> </a:t>
            </a:r>
            <a:r>
              <a:rPr lang="en-US" dirty="0" err="1">
                <a:solidFill>
                  <a:schemeClr val="tx1">
                    <a:lumMod val="75000"/>
                    <a:lumOff val="25000"/>
                  </a:schemeClr>
                </a:solidFill>
              </a:rPr>
              <a:t>hasil</a:t>
            </a:r>
            <a:r>
              <a:rPr lang="en-US" dirty="0">
                <a:solidFill>
                  <a:schemeClr val="tx1">
                    <a:lumMod val="75000"/>
                    <a:lumOff val="25000"/>
                  </a:schemeClr>
                </a:solidFill>
              </a:rPr>
              <a:t> </a:t>
            </a:r>
            <a:r>
              <a:rPr lang="en-US" dirty="0" err="1">
                <a:solidFill>
                  <a:schemeClr val="tx1">
                    <a:lumMod val="75000"/>
                    <a:lumOff val="25000"/>
                  </a:schemeClr>
                </a:solidFill>
              </a:rPr>
              <a:t>kegiatan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a:t>
            </a:r>
          </a:p>
          <a:p>
            <a:pPr marL="234950" indent="0" algn="just">
              <a:buNone/>
            </a:pPr>
            <a:r>
              <a:rPr lang="en-US" dirty="0" err="1">
                <a:solidFill>
                  <a:schemeClr val="tx1">
                    <a:lumMod val="75000"/>
                    <a:lumOff val="25000"/>
                  </a:schemeClr>
                </a:solidFill>
              </a:rPr>
              <a:t>Manajer</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beserta</a:t>
            </a:r>
            <a:r>
              <a:rPr lang="en-US" dirty="0">
                <a:solidFill>
                  <a:schemeClr val="tx1">
                    <a:lumMod val="75000"/>
                    <a:lumOff val="25000"/>
                  </a:schemeClr>
                </a:solidFill>
              </a:rPr>
              <a:t> </a:t>
            </a:r>
            <a:r>
              <a:rPr lang="en-US" dirty="0" err="1">
                <a:solidFill>
                  <a:schemeClr val="tx1">
                    <a:lumMod val="75000"/>
                    <a:lumOff val="25000"/>
                  </a:schemeClr>
                </a:solidFill>
              </a:rPr>
              <a:t>tim</a:t>
            </a:r>
            <a:r>
              <a:rPr lang="en-US" dirty="0">
                <a:solidFill>
                  <a:schemeClr val="tx1">
                    <a:lumMod val="75000"/>
                    <a:lumOff val="25000"/>
                  </a:schemeClr>
                </a:solidFill>
              </a:rPr>
              <a:t>, </a:t>
            </a:r>
            <a:r>
              <a:rPr lang="en-US" dirty="0" err="1">
                <a:solidFill>
                  <a:schemeClr val="tx1">
                    <a:lumMod val="75000"/>
                    <a:lumOff val="25000"/>
                  </a:schemeClr>
                </a:solidFill>
              </a:rPr>
              <a:t>menentukan</a:t>
            </a:r>
            <a:r>
              <a:rPr lang="en-US" dirty="0">
                <a:solidFill>
                  <a:schemeClr val="tx1">
                    <a:lumMod val="75000"/>
                    <a:lumOff val="25000"/>
                  </a:schemeClr>
                </a:solidFill>
              </a:rPr>
              <a:t> </a:t>
            </a:r>
            <a:r>
              <a:rPr lang="en-US" dirty="0" err="1">
                <a:solidFill>
                  <a:schemeClr val="tx1">
                    <a:lumMod val="75000"/>
                    <a:lumOff val="25000"/>
                  </a:schemeClr>
                </a:solidFill>
              </a:rPr>
              <a:t>langkah</a:t>
            </a:r>
            <a:r>
              <a:rPr lang="en-US" dirty="0">
                <a:solidFill>
                  <a:schemeClr val="tx1">
                    <a:lumMod val="75000"/>
                    <a:lumOff val="25000"/>
                  </a:schemeClr>
                </a:solidFill>
              </a:rPr>
              <a:t> yang </a:t>
            </a:r>
            <a:r>
              <a:rPr lang="en-US" dirty="0" err="1">
                <a:solidFill>
                  <a:schemeClr val="tx1">
                    <a:lumMod val="75000"/>
                    <a:lumOff val="25000"/>
                  </a:schemeClr>
                </a:solidFill>
              </a:rPr>
              <a:t>diperlukan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memastikan</a:t>
            </a:r>
            <a:r>
              <a:rPr lang="en-US" dirty="0">
                <a:solidFill>
                  <a:schemeClr val="tx1">
                    <a:lumMod val="75000"/>
                    <a:lumOff val="25000"/>
                  </a:schemeClr>
                </a:solidFill>
              </a:rPr>
              <a:t> </a:t>
            </a:r>
            <a:r>
              <a:rPr lang="en-US" dirty="0" err="1">
                <a:solidFill>
                  <a:schemeClr val="tx1">
                    <a:lumMod val="75000"/>
                    <a:lumOff val="25000"/>
                  </a:schemeClr>
                </a:solidFill>
              </a:rPr>
              <a:t>tingkat</a:t>
            </a:r>
            <a:r>
              <a:rPr lang="en-US" dirty="0">
                <a:solidFill>
                  <a:schemeClr val="tx1">
                    <a:lumMod val="75000"/>
                    <a:lumOff val="25000"/>
                  </a:schemeClr>
                </a:solidFill>
              </a:rPr>
              <a:t> </a:t>
            </a:r>
            <a:r>
              <a:rPr lang="en-US" dirty="0" err="1">
                <a:solidFill>
                  <a:schemeClr val="tx1">
                    <a:lumMod val="75000"/>
                    <a:lumOff val="25000"/>
                  </a:schemeClr>
                </a:solidFill>
              </a:rPr>
              <a:t>kinerja</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sehingga</a:t>
            </a:r>
            <a:r>
              <a:rPr lang="en-US" dirty="0">
                <a:solidFill>
                  <a:schemeClr val="tx1">
                    <a:lumMod val="75000"/>
                    <a:lumOff val="25000"/>
                  </a:schemeClr>
                </a:solidFill>
              </a:rPr>
              <a:t> </a:t>
            </a:r>
            <a:r>
              <a:rPr lang="en-US" dirty="0" err="1">
                <a:solidFill>
                  <a:schemeClr val="tx1">
                    <a:lumMod val="75000"/>
                    <a:lumOff val="25000"/>
                  </a:schemeClr>
                </a:solidFill>
              </a:rPr>
              <a:t>baik</a:t>
            </a:r>
            <a:r>
              <a:rPr lang="en-US" dirty="0">
                <a:solidFill>
                  <a:schemeClr val="tx1">
                    <a:lumMod val="75000"/>
                    <a:lumOff val="25000"/>
                  </a:schemeClr>
                </a:solidFill>
              </a:rPr>
              <a:t> </a:t>
            </a:r>
            <a:r>
              <a:rPr lang="en-US" dirty="0" err="1">
                <a:solidFill>
                  <a:schemeClr val="tx1">
                    <a:lumMod val="75000"/>
                    <a:lumOff val="25000"/>
                  </a:schemeClr>
                </a:solidFill>
              </a:rPr>
              <a:t>waktu</a:t>
            </a:r>
            <a:r>
              <a:rPr lang="en-US" dirty="0">
                <a:solidFill>
                  <a:schemeClr val="tx1">
                    <a:lumMod val="75000"/>
                    <a:lumOff val="25000"/>
                  </a:schemeClr>
                </a:solidFill>
              </a:rPr>
              <a:t> </a:t>
            </a:r>
            <a:r>
              <a:rPr lang="en-US" dirty="0" err="1">
                <a:solidFill>
                  <a:schemeClr val="tx1">
                    <a:lumMod val="75000"/>
                    <a:lumOff val="25000"/>
                  </a:schemeClr>
                </a:solidFill>
              </a:rPr>
              <a:t>maupun</a:t>
            </a:r>
            <a:r>
              <a:rPr lang="en-US" dirty="0">
                <a:solidFill>
                  <a:schemeClr val="tx1">
                    <a:lumMod val="75000"/>
                    <a:lumOff val="25000"/>
                  </a:schemeClr>
                </a:solidFill>
              </a:rPr>
              <a:t> </a:t>
            </a:r>
            <a:r>
              <a:rPr lang="en-US" dirty="0" err="1">
                <a:solidFill>
                  <a:schemeClr val="tx1">
                    <a:lumMod val="75000"/>
                    <a:lumOff val="25000"/>
                  </a:schemeClr>
                </a:solidFill>
              </a:rPr>
              <a:t>kualitas</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sesuai</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harapan</a:t>
            </a:r>
            <a:r>
              <a:rPr lang="en-US" dirty="0">
                <a:solidFill>
                  <a:schemeClr val="tx1">
                    <a:lumMod val="75000"/>
                    <a:lumOff val="25000"/>
                  </a:schemeClr>
                </a:solidFill>
              </a:rPr>
              <a:t>.</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2. Data </a:t>
            </a:r>
            <a:r>
              <a:rPr lang="en-US" dirty="0" err="1">
                <a:solidFill>
                  <a:schemeClr val="tx1">
                    <a:lumMod val="75000"/>
                    <a:lumOff val="25000"/>
                  </a:schemeClr>
                </a:solidFill>
              </a:rPr>
              <a:t>Analysys</a:t>
            </a:r>
            <a:r>
              <a:rPr lang="en-US" dirty="0">
                <a:solidFill>
                  <a:schemeClr val="tx1">
                    <a:lumMod val="75000"/>
                    <a:lumOff val="25000"/>
                  </a:schemeClr>
                </a:solidFill>
              </a:rPr>
              <a:t>, </a:t>
            </a:r>
            <a:r>
              <a:rPr lang="en-US" dirty="0" err="1">
                <a:solidFill>
                  <a:schemeClr val="tx1">
                    <a:lumMod val="75000"/>
                    <a:lumOff val="25000"/>
                  </a:schemeClr>
                </a:solidFill>
              </a:rPr>
              <a:t>diantaranya</a:t>
            </a:r>
            <a:r>
              <a:rPr lang="en-US" dirty="0">
                <a:solidFill>
                  <a:schemeClr val="tx1">
                    <a:lumMod val="75000"/>
                    <a:lumOff val="25000"/>
                  </a:schemeClr>
                </a:solidFill>
              </a:rPr>
              <a:t> :</a:t>
            </a:r>
          </a:p>
          <a:p>
            <a:pPr marL="623888" indent="-333375" algn="just">
              <a:buFont typeface="Wingdings" panose="05000000000000000000" pitchFamily="2" charset="2"/>
              <a:buChar char="§"/>
            </a:pPr>
            <a:r>
              <a:rPr lang="en-US" dirty="0">
                <a:solidFill>
                  <a:schemeClr val="tx1">
                    <a:lumMod val="75000"/>
                    <a:lumOff val="25000"/>
                  </a:schemeClr>
                </a:solidFill>
              </a:rPr>
              <a:t> Alternatives analysis</a:t>
            </a:r>
          </a:p>
          <a:p>
            <a:pPr marL="623888" indent="-333375" algn="just">
              <a:buFont typeface="Wingdings" panose="05000000000000000000" pitchFamily="2" charset="2"/>
              <a:buChar char="§"/>
            </a:pPr>
            <a:r>
              <a:rPr lang="en-US" dirty="0">
                <a:solidFill>
                  <a:schemeClr val="tx1">
                    <a:lumMod val="75000"/>
                    <a:lumOff val="25000"/>
                  </a:schemeClr>
                </a:solidFill>
              </a:rPr>
              <a:t>Cost-benefit analysis</a:t>
            </a:r>
          </a:p>
          <a:p>
            <a:pPr marL="623888" indent="-333375" algn="just">
              <a:buFont typeface="Wingdings" panose="05000000000000000000" pitchFamily="2" charset="2"/>
              <a:buChar char="§"/>
            </a:pPr>
            <a:r>
              <a:rPr lang="en-US" dirty="0">
                <a:solidFill>
                  <a:schemeClr val="tx1">
                    <a:lumMod val="75000"/>
                    <a:lumOff val="25000"/>
                  </a:schemeClr>
                </a:solidFill>
              </a:rPr>
              <a:t> Earned value analysis</a:t>
            </a:r>
          </a:p>
          <a:p>
            <a:pPr marL="623888" indent="-333375" algn="just">
              <a:buFont typeface="Wingdings" panose="05000000000000000000" pitchFamily="2" charset="2"/>
              <a:buChar char="§"/>
            </a:pPr>
            <a:r>
              <a:rPr lang="en-US" dirty="0">
                <a:solidFill>
                  <a:schemeClr val="tx1">
                    <a:lumMod val="75000"/>
                    <a:lumOff val="25000"/>
                  </a:schemeClr>
                </a:solidFill>
              </a:rPr>
              <a:t> Root cause analysis</a:t>
            </a:r>
          </a:p>
          <a:p>
            <a:pPr marL="623888" indent="-333375" algn="just">
              <a:buFont typeface="Wingdings" panose="05000000000000000000" pitchFamily="2" charset="2"/>
              <a:buChar char="§"/>
            </a:pPr>
            <a:r>
              <a:rPr lang="en-US" dirty="0">
                <a:solidFill>
                  <a:schemeClr val="tx1">
                    <a:lumMod val="75000"/>
                    <a:lumOff val="25000"/>
                  </a:schemeClr>
                </a:solidFill>
              </a:rPr>
              <a:t>Trend analysis</a:t>
            </a:r>
          </a:p>
          <a:p>
            <a:pPr marL="623888" indent="-333375" algn="just">
              <a:buFont typeface="Wingdings" panose="05000000000000000000" pitchFamily="2" charset="2"/>
              <a:buChar char="§"/>
            </a:pPr>
            <a:r>
              <a:rPr lang="en-US" dirty="0">
                <a:solidFill>
                  <a:schemeClr val="tx1">
                    <a:lumMod val="75000"/>
                    <a:lumOff val="25000"/>
                  </a:schemeClr>
                </a:solidFill>
              </a:rPr>
              <a:t>Variance analysis</a:t>
            </a:r>
          </a:p>
          <a:p>
            <a:pPr marL="0" indent="0">
              <a:buNone/>
            </a:pPr>
            <a:r>
              <a:rPr lang="en-US" dirty="0">
                <a:solidFill>
                  <a:schemeClr val="tx1">
                    <a:lumMod val="75000"/>
                    <a:lumOff val="25000"/>
                  </a:schemeClr>
                </a:solidFill>
              </a:rPr>
              <a:t>	 </a:t>
            </a:r>
          </a:p>
          <a:p>
            <a:pPr marL="0" indent="0" algn="just">
              <a:buNone/>
            </a:pPr>
            <a:r>
              <a:rPr lang="en-US" dirty="0">
                <a:solidFill>
                  <a:schemeClr val="tx1">
                    <a:lumMod val="75000"/>
                    <a:lumOff val="25000"/>
                  </a:schemeClr>
                </a:solidFill>
              </a:rPr>
              <a:t>3. Decision Making</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4. Meetings</a:t>
            </a:r>
          </a:p>
          <a:p>
            <a:pPr algn="just"/>
            <a:endParaRPr lang="id-ID" b="1"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93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106"/>
            <a:ext cx="7620000" cy="1143000"/>
          </a:xfrm>
        </p:spPr>
        <p:txBody>
          <a:bodyPr>
            <a:noAutofit/>
          </a:bodyPr>
          <a:lstStyle/>
          <a:p>
            <a:r>
              <a:rPr lang="en-US" sz="3200" b="1" dirty="0">
                <a:latin typeface="+mn-lt"/>
              </a:rPr>
              <a:t>Monitoring  and  Controlling Project  Work:</a:t>
            </a:r>
            <a:br>
              <a:rPr lang="en-US" sz="3200" b="1" dirty="0">
                <a:latin typeface="+mn-lt"/>
              </a:rPr>
            </a:br>
            <a:r>
              <a:rPr lang="en-US" sz="3200" b="1" dirty="0">
                <a:solidFill>
                  <a:srgbClr val="FFC000"/>
                </a:solidFill>
                <a:latin typeface="+mn-lt"/>
              </a:rPr>
              <a:t> Outputs</a:t>
            </a:r>
          </a:p>
        </p:txBody>
      </p:sp>
      <p:sp>
        <p:nvSpPr>
          <p:cNvPr id="3" name="Content Placeholder 2"/>
          <p:cNvSpPr>
            <a:spLocks noGrp="1"/>
          </p:cNvSpPr>
          <p:nvPr>
            <p:ph idx="1"/>
          </p:nvPr>
        </p:nvSpPr>
        <p:spPr>
          <a:xfrm>
            <a:off x="304800" y="1706127"/>
            <a:ext cx="2209800" cy="3932674"/>
          </a:xfrm>
        </p:spPr>
        <p:txBody>
          <a:bodyPr>
            <a:normAutofit/>
          </a:bodyPr>
          <a:lstStyle/>
          <a:p>
            <a:pPr marL="0" indent="0">
              <a:buNone/>
            </a:pPr>
            <a:r>
              <a:rPr lang="en-US" sz="1400" dirty="0">
                <a:solidFill>
                  <a:schemeClr val="tx1">
                    <a:lumMod val="75000"/>
                    <a:lumOff val="25000"/>
                  </a:schemeClr>
                </a:solidFill>
              </a:rPr>
              <a:t>1. </a:t>
            </a:r>
            <a:r>
              <a:rPr lang="en-US" sz="1600" dirty="0">
                <a:solidFill>
                  <a:schemeClr val="tx1">
                    <a:lumMod val="75000"/>
                    <a:lumOff val="25000"/>
                  </a:schemeClr>
                </a:solidFill>
              </a:rPr>
              <a:t>Change Requests</a:t>
            </a:r>
          </a:p>
          <a:p>
            <a:pPr marL="0" indent="0">
              <a:buNone/>
            </a:pPr>
            <a:r>
              <a:rPr lang="en-US" sz="1600" dirty="0" err="1">
                <a:solidFill>
                  <a:schemeClr val="tx1">
                    <a:lumMod val="75000"/>
                    <a:lumOff val="25000"/>
                  </a:schemeClr>
                </a:solidFill>
              </a:rPr>
              <a:t>Perubahan</a:t>
            </a:r>
            <a:r>
              <a:rPr lang="en-US" sz="1600" dirty="0">
                <a:solidFill>
                  <a:schemeClr val="tx1">
                    <a:lumMod val="75000"/>
                    <a:lumOff val="25000"/>
                  </a:schemeClr>
                </a:solidFill>
              </a:rPr>
              <a:t> </a:t>
            </a:r>
            <a:r>
              <a:rPr lang="en-US" sz="1600" dirty="0" err="1">
                <a:solidFill>
                  <a:schemeClr val="tx1">
                    <a:lumMod val="75000"/>
                    <a:lumOff val="25000"/>
                  </a:schemeClr>
                </a:solidFill>
              </a:rPr>
              <a:t>berdasarkan</a:t>
            </a:r>
            <a:r>
              <a:rPr lang="en-US" sz="1600" dirty="0">
                <a:solidFill>
                  <a:schemeClr val="tx1">
                    <a:lumMod val="75000"/>
                    <a:lumOff val="25000"/>
                  </a:schemeClr>
                </a:solidFill>
              </a:rPr>
              <a:t> </a:t>
            </a:r>
            <a:r>
              <a:rPr lang="en-US" sz="1600" dirty="0" err="1">
                <a:solidFill>
                  <a:schemeClr val="tx1">
                    <a:lumMod val="75000"/>
                    <a:lumOff val="25000"/>
                  </a:schemeClr>
                </a:solidFill>
              </a:rPr>
              <a:t>permintaan</a:t>
            </a:r>
            <a:r>
              <a:rPr lang="en-US" sz="1600" dirty="0">
                <a:solidFill>
                  <a:schemeClr val="tx1">
                    <a:lumMod val="75000"/>
                    <a:lumOff val="25000"/>
                  </a:schemeClr>
                </a:solidFill>
              </a:rPr>
              <a:t> </a:t>
            </a:r>
            <a:r>
              <a:rPr lang="en-US" sz="1600" dirty="0" err="1">
                <a:solidFill>
                  <a:schemeClr val="tx1">
                    <a:lumMod val="75000"/>
                    <a:lumOff val="25000"/>
                  </a:schemeClr>
                </a:solidFill>
              </a:rPr>
              <a:t>dapat</a:t>
            </a:r>
            <a:r>
              <a:rPr lang="en-US" sz="1600" dirty="0">
                <a:solidFill>
                  <a:schemeClr val="tx1">
                    <a:lumMod val="75000"/>
                    <a:lumOff val="25000"/>
                  </a:schemeClr>
                </a:solidFill>
              </a:rPr>
              <a:t> </a:t>
            </a:r>
            <a:r>
              <a:rPr lang="en-US" sz="1600" dirty="0" err="1">
                <a:solidFill>
                  <a:schemeClr val="tx1">
                    <a:lumMod val="75000"/>
                    <a:lumOff val="25000"/>
                  </a:schemeClr>
                </a:solidFill>
              </a:rPr>
              <a:t>berubah</a:t>
            </a:r>
            <a:r>
              <a:rPr lang="en-US" sz="1600" dirty="0">
                <a:solidFill>
                  <a:schemeClr val="tx1">
                    <a:lumMod val="75000"/>
                    <a:lumOff val="25000"/>
                  </a:schemeClr>
                </a:solidFill>
              </a:rPr>
              <a:t>. </a:t>
            </a:r>
            <a:r>
              <a:rPr lang="en-US" sz="1600" dirty="0" err="1">
                <a:solidFill>
                  <a:schemeClr val="tx1">
                    <a:lumMod val="75000"/>
                    <a:lumOff val="25000"/>
                  </a:schemeClr>
                </a:solidFill>
              </a:rPr>
              <a:t>Perubahan</a:t>
            </a:r>
            <a:r>
              <a:rPr lang="en-US" sz="1600" dirty="0">
                <a:solidFill>
                  <a:schemeClr val="tx1">
                    <a:lumMod val="75000"/>
                    <a:lumOff val="25000"/>
                  </a:schemeClr>
                </a:solidFill>
              </a:rPr>
              <a:t> </a:t>
            </a:r>
            <a:r>
              <a:rPr lang="en-US" sz="1600" dirty="0" err="1">
                <a:solidFill>
                  <a:schemeClr val="tx1">
                    <a:lumMod val="75000"/>
                    <a:lumOff val="25000"/>
                  </a:schemeClr>
                </a:solidFill>
              </a:rPr>
              <a:t>dapat</a:t>
            </a:r>
            <a:r>
              <a:rPr lang="en-US" sz="1600" dirty="0">
                <a:solidFill>
                  <a:schemeClr val="tx1">
                    <a:lumMod val="75000"/>
                    <a:lumOff val="25000"/>
                  </a:schemeClr>
                </a:solidFill>
              </a:rPr>
              <a:t> </a:t>
            </a:r>
            <a:r>
              <a:rPr lang="en-US" sz="1600" dirty="0" err="1">
                <a:solidFill>
                  <a:schemeClr val="tx1">
                    <a:lumMod val="75000"/>
                    <a:lumOff val="25000"/>
                  </a:schemeClr>
                </a:solidFill>
              </a:rPr>
              <a:t>mempengaruhi</a:t>
            </a:r>
            <a:r>
              <a:rPr lang="en-US" sz="1600" dirty="0">
                <a:solidFill>
                  <a:schemeClr val="tx1">
                    <a:lumMod val="75000"/>
                    <a:lumOff val="25000"/>
                  </a:schemeClr>
                </a:solidFill>
              </a:rPr>
              <a:t> </a:t>
            </a:r>
            <a:r>
              <a:rPr lang="en-US" sz="1600" dirty="0" err="1">
                <a:solidFill>
                  <a:schemeClr val="tx1">
                    <a:lumMod val="75000"/>
                    <a:lumOff val="25000"/>
                  </a:schemeClr>
                </a:solidFill>
              </a:rPr>
              <a:t>rencana</a:t>
            </a:r>
            <a:r>
              <a:rPr lang="en-US" sz="1600" dirty="0">
                <a:solidFill>
                  <a:schemeClr val="tx1">
                    <a:lumMod val="75000"/>
                    <a:lumOff val="25000"/>
                  </a:schemeClr>
                </a:solidFill>
              </a:rPr>
              <a:t> </a:t>
            </a:r>
            <a:r>
              <a:rPr lang="en-US" sz="1600" dirty="0" err="1">
                <a:solidFill>
                  <a:schemeClr val="tx1">
                    <a:lumMod val="75000"/>
                    <a:lumOff val="25000"/>
                  </a:schemeClr>
                </a:solidFill>
              </a:rPr>
              <a:t>manajemen</a:t>
            </a:r>
            <a:r>
              <a:rPr lang="en-US" sz="1600" dirty="0">
                <a:solidFill>
                  <a:schemeClr val="tx1">
                    <a:lumMod val="75000"/>
                    <a:lumOff val="25000"/>
                  </a:schemeClr>
                </a:solidFill>
              </a:rPr>
              <a:t> </a:t>
            </a:r>
            <a:r>
              <a:rPr lang="en-US" sz="1600" dirty="0" err="1">
                <a:solidFill>
                  <a:schemeClr val="tx1">
                    <a:lumMod val="75000"/>
                    <a:lumOff val="25000"/>
                  </a:schemeClr>
                </a:solidFill>
              </a:rPr>
              <a:t>proyek</a:t>
            </a:r>
            <a:r>
              <a:rPr lang="en-US" sz="1600" dirty="0">
                <a:solidFill>
                  <a:schemeClr val="tx1">
                    <a:lumMod val="75000"/>
                    <a:lumOff val="25000"/>
                  </a:schemeClr>
                </a:solidFill>
              </a:rPr>
              <a:t> </a:t>
            </a:r>
            <a:r>
              <a:rPr lang="en-US" sz="1600" dirty="0" err="1">
                <a:solidFill>
                  <a:schemeClr val="tx1">
                    <a:lumMod val="75000"/>
                    <a:lumOff val="25000"/>
                  </a:schemeClr>
                </a:solidFill>
              </a:rPr>
              <a:t>seperti</a:t>
            </a:r>
            <a:r>
              <a:rPr lang="en-US" sz="1600" dirty="0">
                <a:solidFill>
                  <a:schemeClr val="tx1">
                    <a:lumMod val="75000"/>
                    <a:lumOff val="25000"/>
                  </a:schemeClr>
                </a:solidFill>
              </a:rPr>
              <a:t> </a:t>
            </a:r>
            <a:r>
              <a:rPr lang="en-US" sz="1600" dirty="0" err="1">
                <a:solidFill>
                  <a:schemeClr val="tx1">
                    <a:lumMod val="75000"/>
                    <a:lumOff val="25000"/>
                  </a:schemeClr>
                </a:solidFill>
              </a:rPr>
              <a:t>pada</a:t>
            </a:r>
            <a:r>
              <a:rPr lang="en-US" sz="1600" dirty="0">
                <a:solidFill>
                  <a:schemeClr val="tx1">
                    <a:lumMod val="75000"/>
                    <a:lumOff val="25000"/>
                  </a:schemeClr>
                </a:solidFill>
              </a:rPr>
              <a:t> </a:t>
            </a:r>
            <a:r>
              <a:rPr lang="en-US" sz="1600" dirty="0" err="1">
                <a:solidFill>
                  <a:schemeClr val="tx1">
                    <a:lumMod val="75000"/>
                    <a:lumOff val="25000"/>
                  </a:schemeClr>
                </a:solidFill>
              </a:rPr>
              <a:t>dokumen</a:t>
            </a:r>
            <a:r>
              <a:rPr lang="en-US" sz="1600" dirty="0">
                <a:solidFill>
                  <a:schemeClr val="tx1">
                    <a:lumMod val="75000"/>
                    <a:lumOff val="25000"/>
                  </a:schemeClr>
                </a:solidFill>
              </a:rPr>
              <a:t> </a:t>
            </a:r>
            <a:r>
              <a:rPr lang="en-US" sz="1600" dirty="0" err="1">
                <a:solidFill>
                  <a:schemeClr val="tx1">
                    <a:lumMod val="75000"/>
                    <a:lumOff val="25000"/>
                  </a:schemeClr>
                </a:solidFill>
              </a:rPr>
              <a:t>proyek</a:t>
            </a:r>
            <a:r>
              <a:rPr lang="en-US" sz="1600" dirty="0">
                <a:solidFill>
                  <a:schemeClr val="tx1">
                    <a:lumMod val="75000"/>
                    <a:lumOff val="25000"/>
                  </a:schemeClr>
                </a:solidFill>
              </a:rPr>
              <a:t>.</a:t>
            </a:r>
          </a:p>
          <a:p>
            <a:pPr marL="0" indent="0">
              <a:buNone/>
            </a:pPr>
            <a:r>
              <a:rPr lang="en-US" sz="1600" dirty="0" err="1">
                <a:solidFill>
                  <a:schemeClr val="tx1">
                    <a:lumMod val="75000"/>
                    <a:lumOff val="25000"/>
                  </a:schemeClr>
                </a:solidFill>
              </a:rPr>
              <a:t>Perubahan</a:t>
            </a:r>
            <a:r>
              <a:rPr lang="en-US" sz="1600" dirty="0">
                <a:solidFill>
                  <a:schemeClr val="tx1">
                    <a:lumMod val="75000"/>
                    <a:lumOff val="25000"/>
                  </a:schemeClr>
                </a:solidFill>
              </a:rPr>
              <a:t> </a:t>
            </a:r>
            <a:r>
              <a:rPr lang="en-US" sz="1600" dirty="0" err="1">
                <a:solidFill>
                  <a:schemeClr val="tx1">
                    <a:lumMod val="75000"/>
                    <a:lumOff val="25000"/>
                  </a:schemeClr>
                </a:solidFill>
              </a:rPr>
              <a:t>atas</a:t>
            </a:r>
            <a:r>
              <a:rPr lang="en-US" sz="1600" dirty="0">
                <a:solidFill>
                  <a:schemeClr val="tx1">
                    <a:lumMod val="75000"/>
                    <a:lumOff val="25000"/>
                  </a:schemeClr>
                </a:solidFill>
              </a:rPr>
              <a:t> </a:t>
            </a:r>
            <a:r>
              <a:rPr lang="en-US" sz="1600" dirty="0" err="1">
                <a:solidFill>
                  <a:schemeClr val="tx1">
                    <a:lumMod val="75000"/>
                    <a:lumOff val="25000"/>
                  </a:schemeClr>
                </a:solidFill>
              </a:rPr>
              <a:t>dasar</a:t>
            </a:r>
            <a:r>
              <a:rPr lang="en-US" sz="1600" dirty="0">
                <a:solidFill>
                  <a:schemeClr val="tx1">
                    <a:lumMod val="75000"/>
                    <a:lumOff val="25000"/>
                  </a:schemeClr>
                </a:solidFill>
              </a:rPr>
              <a:t> </a:t>
            </a:r>
            <a:r>
              <a:rPr lang="en-US" sz="1600" dirty="0" err="1">
                <a:solidFill>
                  <a:schemeClr val="tx1">
                    <a:lumMod val="75000"/>
                    <a:lumOff val="25000"/>
                  </a:schemeClr>
                </a:solidFill>
              </a:rPr>
              <a:t>permintaan</a:t>
            </a:r>
            <a:r>
              <a:rPr lang="en-US" sz="1600" dirty="0">
                <a:solidFill>
                  <a:schemeClr val="tx1">
                    <a:lumMod val="75000"/>
                    <a:lumOff val="25000"/>
                  </a:schemeClr>
                </a:solidFill>
              </a:rPr>
              <a:t> </a:t>
            </a:r>
            <a:r>
              <a:rPr lang="en-US" sz="1600" dirty="0" err="1">
                <a:solidFill>
                  <a:schemeClr val="tx1">
                    <a:lumMod val="75000"/>
                    <a:lumOff val="25000"/>
                  </a:schemeClr>
                </a:solidFill>
              </a:rPr>
              <a:t>termasuk</a:t>
            </a:r>
            <a:r>
              <a:rPr lang="en-US" sz="1600" dirty="0">
                <a:solidFill>
                  <a:schemeClr val="tx1">
                    <a:lumMod val="75000"/>
                    <a:lumOff val="25000"/>
                  </a:schemeClr>
                </a:solidFill>
              </a:rPr>
              <a:t>:</a:t>
            </a:r>
          </a:p>
          <a:p>
            <a:pPr marL="0" indent="0">
              <a:buNone/>
            </a:pPr>
            <a:r>
              <a:rPr lang="en-US" sz="1600" dirty="0">
                <a:solidFill>
                  <a:schemeClr val="tx1">
                    <a:lumMod val="75000"/>
                    <a:lumOff val="25000"/>
                  </a:schemeClr>
                </a:solidFill>
              </a:rPr>
              <a:t>&gt;</a:t>
            </a:r>
            <a:r>
              <a:rPr lang="en-US" sz="1600" dirty="0" err="1">
                <a:solidFill>
                  <a:schemeClr val="tx1">
                    <a:lumMod val="75000"/>
                    <a:lumOff val="25000"/>
                  </a:schemeClr>
                </a:solidFill>
              </a:rPr>
              <a:t>Tindakan</a:t>
            </a:r>
            <a:r>
              <a:rPr lang="en-US" sz="1600" dirty="0">
                <a:solidFill>
                  <a:schemeClr val="tx1">
                    <a:lumMod val="75000"/>
                    <a:lumOff val="25000"/>
                  </a:schemeClr>
                </a:solidFill>
              </a:rPr>
              <a:t> </a:t>
            </a:r>
            <a:r>
              <a:rPr lang="en-US" sz="1600" dirty="0" err="1">
                <a:solidFill>
                  <a:schemeClr val="tx1">
                    <a:lumMod val="75000"/>
                    <a:lumOff val="25000"/>
                  </a:schemeClr>
                </a:solidFill>
              </a:rPr>
              <a:t>korektif</a:t>
            </a:r>
            <a:r>
              <a:rPr lang="en-US" sz="1600" dirty="0">
                <a:solidFill>
                  <a:schemeClr val="tx1">
                    <a:lumMod val="75000"/>
                    <a:lumOff val="25000"/>
                  </a:schemeClr>
                </a:solidFill>
              </a:rPr>
              <a:t>; </a:t>
            </a:r>
          </a:p>
          <a:p>
            <a:pPr marL="0" indent="0">
              <a:buNone/>
            </a:pPr>
            <a:r>
              <a:rPr lang="en-US" sz="1600" dirty="0">
                <a:solidFill>
                  <a:schemeClr val="tx1">
                    <a:lumMod val="75000"/>
                    <a:lumOff val="25000"/>
                  </a:schemeClr>
                </a:solidFill>
              </a:rPr>
              <a:t>&gt; </a:t>
            </a:r>
            <a:r>
              <a:rPr lang="en-US" sz="1600" dirty="0" err="1">
                <a:solidFill>
                  <a:schemeClr val="tx1">
                    <a:lumMod val="75000"/>
                    <a:lumOff val="25000"/>
                  </a:schemeClr>
                </a:solidFill>
              </a:rPr>
              <a:t>Tindakan</a:t>
            </a:r>
            <a:r>
              <a:rPr lang="en-US" sz="1600" dirty="0">
                <a:solidFill>
                  <a:schemeClr val="tx1">
                    <a:lumMod val="75000"/>
                    <a:lumOff val="25000"/>
                  </a:schemeClr>
                </a:solidFill>
              </a:rPr>
              <a:t> </a:t>
            </a:r>
            <a:r>
              <a:rPr lang="en-US" sz="1600" dirty="0" err="1">
                <a:solidFill>
                  <a:schemeClr val="tx1">
                    <a:lumMod val="75000"/>
                    <a:lumOff val="25000"/>
                  </a:schemeClr>
                </a:solidFill>
              </a:rPr>
              <a:t>prefentif</a:t>
            </a:r>
            <a:endParaRPr lang="en-US" sz="1600" dirty="0">
              <a:solidFill>
                <a:schemeClr val="tx1">
                  <a:lumMod val="75000"/>
                  <a:lumOff val="25000"/>
                </a:schemeClr>
              </a:solidFill>
            </a:endParaRPr>
          </a:p>
          <a:p>
            <a:pPr marL="0" indent="0">
              <a:buNone/>
            </a:pPr>
            <a:r>
              <a:rPr lang="en-US" sz="1600" dirty="0">
                <a:solidFill>
                  <a:schemeClr val="tx1">
                    <a:lumMod val="75000"/>
                    <a:lumOff val="25000"/>
                  </a:schemeClr>
                </a:solidFill>
              </a:rPr>
              <a:t>&gt; </a:t>
            </a:r>
            <a:r>
              <a:rPr lang="en-US" sz="1600" dirty="0" err="1">
                <a:solidFill>
                  <a:schemeClr val="tx1">
                    <a:lumMod val="75000"/>
                    <a:lumOff val="25000"/>
                  </a:schemeClr>
                </a:solidFill>
              </a:rPr>
              <a:t>Perbaikan</a:t>
            </a:r>
            <a:r>
              <a:rPr lang="en-US" sz="1600" dirty="0">
                <a:solidFill>
                  <a:schemeClr val="tx1">
                    <a:lumMod val="75000"/>
                    <a:lumOff val="25000"/>
                  </a:schemeClr>
                </a:solidFill>
              </a:rPr>
              <a:t>. </a:t>
            </a:r>
          </a:p>
          <a:p>
            <a:pPr marL="0" indent="0">
              <a:buNone/>
            </a:pPr>
            <a:endParaRPr lang="id-ID" sz="1600" b="1" dirty="0">
              <a:solidFill>
                <a:schemeClr val="tx1">
                  <a:lumMod val="75000"/>
                  <a:lumOff val="25000"/>
                </a:schemeClr>
              </a:solidFill>
            </a:endParaRPr>
          </a:p>
          <a:p>
            <a:endParaRPr lang="en-US" sz="1600" dirty="0">
              <a:solidFill>
                <a:schemeClr val="tx1">
                  <a:lumMod val="75000"/>
                  <a:lumOff val="25000"/>
                </a:schemeClr>
              </a:solidFill>
            </a:endParaRPr>
          </a:p>
        </p:txBody>
      </p:sp>
      <p:sp>
        <p:nvSpPr>
          <p:cNvPr id="7" name="Content Placeholder 2"/>
          <p:cNvSpPr txBox="1">
            <a:spLocks/>
          </p:cNvSpPr>
          <p:nvPr/>
        </p:nvSpPr>
        <p:spPr>
          <a:xfrm>
            <a:off x="2438400" y="1905000"/>
            <a:ext cx="2362200" cy="38100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2 Project Management Plan Updates</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Elemen</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dari</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perubahan</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manajemen</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proyek</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termasuk</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Schedule management plan</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Cost management plan</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Quality management plan</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Scope baseline</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Schedule baseline</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Cost performance baseline</a:t>
            </a:r>
            <a:endParaRPr kumimoji="0" lang="id-ID" sz="1600" b="1" i="0" u="none" strike="noStrike" kern="1200" cap="none" spc="0" normalizeH="0" baseline="0" noProof="0" dirty="0">
              <a:ln>
                <a:noFill/>
              </a:ln>
              <a:solidFill>
                <a:srgbClr val="2F2B20">
                  <a:lumMod val="75000"/>
                  <a:lumOff val="25000"/>
                </a:srgbClr>
              </a:solidFill>
              <a:effectLst/>
              <a:uLnTx/>
              <a:uFillTx/>
              <a:latin typeface="Calibri"/>
              <a:ea typeface="+mn-ea"/>
              <a:cs typeface="+mn-cs"/>
            </a:endParaRPr>
          </a:p>
        </p:txBody>
      </p:sp>
      <p:sp>
        <p:nvSpPr>
          <p:cNvPr id="8" name="Content Placeholder 2"/>
          <p:cNvSpPr txBox="1">
            <a:spLocks/>
          </p:cNvSpPr>
          <p:nvPr/>
        </p:nvSpPr>
        <p:spPr>
          <a:xfrm>
            <a:off x="4838700" y="1692272"/>
            <a:ext cx="2667000" cy="47725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2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3</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Project Documents Updates</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Perubahan</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dokumen</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proyek</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err="1">
                <a:ln>
                  <a:noFill/>
                </a:ln>
                <a:solidFill>
                  <a:srgbClr val="2F2B20">
                    <a:lumMod val="75000"/>
                    <a:lumOff val="25000"/>
                  </a:srgbClr>
                </a:solidFill>
                <a:effectLst/>
                <a:uLnTx/>
                <a:uFillTx/>
                <a:latin typeface="Calibri"/>
                <a:ea typeface="+mn-ea"/>
                <a:cs typeface="+mn-cs"/>
              </a:rPr>
              <a:t>termasuk</a:t>
            </a: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 :</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Forecasts;</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&gt; Performance reports;</a:t>
            </a:r>
          </a:p>
          <a:p>
            <a:pPr marL="306000" marR="0" lvl="0" indent="-306000" algn="l" defTabSz="457200" rtl="0" eaLnBrk="1" fontAlgn="auto" latinLnBrk="0" hangingPunct="1">
              <a:lnSpc>
                <a:spcPct val="100000"/>
              </a:lnSpc>
              <a:spcBef>
                <a:spcPct val="20000"/>
              </a:spcBef>
              <a:spcAft>
                <a:spcPts val="600"/>
              </a:spcAft>
              <a:buClr>
                <a:srgbClr val="9CBEBD"/>
              </a:buClr>
              <a:buSzPct val="92000"/>
              <a:buFont typeface="Wingdings"/>
              <a:buChar char="Ø"/>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Issue;</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endPar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4. Work Performance Reports</a:t>
            </a:r>
          </a:p>
          <a:p>
            <a:pPr marL="0" marR="0" lvl="0" indent="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None/>
              <a:tabLst/>
              <a:defRPr/>
            </a:pPr>
            <a:r>
              <a:rPr kumimoji="0" lang="en-US"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rPr>
              <a:t>the physical or electronic representation of work performance information compiled in project documents, intended to generate decisions, actions, or awareness.</a:t>
            </a:r>
            <a:endParaRPr kumimoji="0" lang="id-ID" sz="1600" b="0" i="0" u="none" strike="noStrike" kern="1200" cap="none" spc="0" normalizeH="0" baseline="0" noProof="0" dirty="0">
              <a:ln>
                <a:noFill/>
              </a:ln>
              <a:solidFill>
                <a:srgbClr val="2F2B20">
                  <a:lumMod val="75000"/>
                  <a:lumOff val="25000"/>
                </a:srgbClr>
              </a:solidFill>
              <a:effectLst/>
              <a:uLnTx/>
              <a:uFillTx/>
              <a:latin typeface="Calibri"/>
              <a:ea typeface="+mn-ea"/>
              <a:cs typeface="+mn-cs"/>
            </a:endParaRPr>
          </a:p>
          <a:p>
            <a:pPr marL="306000" marR="0" lvl="0" indent="-306000" algn="l" defTabSz="457200" rtl="0" eaLnBrk="1" fontAlgn="auto" latinLnBrk="0" hangingPunct="1">
              <a:lnSpc>
                <a:spcPct val="100000"/>
              </a:lnSpc>
              <a:spcBef>
                <a:spcPct val="20000"/>
              </a:spcBef>
              <a:spcAft>
                <a:spcPts val="600"/>
              </a:spcAft>
              <a:buClr>
                <a:srgbClr val="9CBEBD"/>
              </a:buClr>
              <a:buSzPct val="92000"/>
              <a:buFont typeface="Wingdings 2" panose="05020102010507070707" pitchFamily="18" charset="2"/>
              <a:buChar char=""/>
              <a:tabLst/>
              <a:defRPr/>
            </a:pPr>
            <a:endParaRPr kumimoji="0" lang="en-US" sz="1200" b="0" i="0" u="none" strike="noStrike" kern="1200" cap="none" spc="0" normalizeH="0" baseline="0" noProof="0" dirty="0">
              <a:ln>
                <a:noFill/>
              </a:ln>
              <a:solidFill>
                <a:srgbClr val="2F2B20">
                  <a:lumMod val="75000"/>
                  <a:lumOff val="25000"/>
                </a:srgbClr>
              </a:solidFill>
              <a:effectLst/>
              <a:uLnTx/>
              <a:uFillTx/>
              <a:latin typeface="Calibri"/>
              <a:ea typeface="+mn-ea"/>
              <a:cs typeface="+mn-cs"/>
            </a:endParaRPr>
          </a:p>
        </p:txBody>
      </p:sp>
      <p:pic>
        <p:nvPicPr>
          <p:cNvPr id="9" name="Picture 8"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2634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667000"/>
            <a:ext cx="7260306" cy="895244"/>
          </a:xfrm>
        </p:spPr>
        <p:txBody>
          <a:bodyPr/>
          <a:lstStyle/>
          <a:p>
            <a:r>
              <a:rPr lang="en-US" sz="3600" b="1" dirty="0">
                <a:solidFill>
                  <a:schemeClr val="tx1">
                    <a:lumMod val="75000"/>
                    <a:lumOff val="25000"/>
                  </a:schemeClr>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Times New Roman" panose="02020603050405020304" pitchFamily="18" charset="0"/>
              </a:rPr>
              <a:t>Performing  Integrated Change  Control</a:t>
            </a:r>
            <a:endParaRPr lang="en-US" sz="3600" dirty="0">
              <a:solidFill>
                <a:schemeClr val="tx1">
                  <a:lumMod val="75000"/>
                  <a:lumOff val="25000"/>
                </a:schemeClr>
              </a:solidFill>
              <a:effectLst>
                <a:reflection blurRad="6350" stA="60000" endA="900" endPos="60000" dist="60007" dir="5400000" sy="-100000" algn="bl" rotWithShape="0"/>
              </a:effectLst>
            </a:endParaRP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195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838200"/>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Performing  Integrated Change  Control</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sp>
        <p:nvSpPr>
          <p:cNvPr id="3" name="Content Placeholder 2"/>
          <p:cNvSpPr>
            <a:spLocks noGrp="1"/>
          </p:cNvSpPr>
          <p:nvPr>
            <p:ph idx="1"/>
          </p:nvPr>
        </p:nvSpPr>
        <p:spPr>
          <a:xfrm>
            <a:off x="457200" y="1143000"/>
            <a:ext cx="7467600" cy="5410200"/>
          </a:xfrm>
        </p:spPr>
        <p:txBody>
          <a:bodyPr>
            <a:normAutofit fontScale="55000" lnSpcReduction="20000"/>
          </a:bodyPr>
          <a:lstStyle/>
          <a:p>
            <a:pPr algn="just"/>
            <a:r>
              <a:rPr lang="en-US" sz="3600" b="1" dirty="0" err="1">
                <a:solidFill>
                  <a:schemeClr val="tx1">
                    <a:lumMod val="75000"/>
                    <a:lumOff val="25000"/>
                  </a:schemeClr>
                </a:solidFill>
              </a:rPr>
              <a:t>Definisi</a:t>
            </a:r>
            <a:r>
              <a:rPr lang="en-US" sz="3600" b="1" dirty="0">
                <a:solidFill>
                  <a:schemeClr val="tx1">
                    <a:lumMod val="75000"/>
                    <a:lumOff val="25000"/>
                  </a:schemeClr>
                </a:solidFill>
              </a:rPr>
              <a:t>: </a:t>
            </a:r>
            <a:r>
              <a:rPr lang="id-ID" sz="3600" dirty="0">
                <a:solidFill>
                  <a:schemeClr val="tx1">
                    <a:lumMod val="75000"/>
                    <a:lumOff val="25000"/>
                  </a:schemeClr>
                </a:solidFill>
              </a:rPr>
              <a:t> Melakukan monitoring dan evaluasi secara terpadu terhadap semua permintaan perubahan, menyetujui perubahan dan mengelola perubahan, aset organisasi, dokumen proyek dan rencana manajemen proyek</a:t>
            </a:r>
            <a:r>
              <a:rPr lang="en-US" sz="3600" dirty="0">
                <a:solidFill>
                  <a:schemeClr val="tx1">
                    <a:lumMod val="75000"/>
                    <a:lumOff val="25000"/>
                  </a:schemeClr>
                </a:solidFill>
              </a:rPr>
              <a:t>. </a:t>
            </a:r>
          </a:p>
          <a:p>
            <a:pPr marL="114300" indent="0" algn="just">
              <a:buNone/>
            </a:pPr>
            <a:endParaRPr lang="en-US" sz="3600" dirty="0">
              <a:solidFill>
                <a:schemeClr val="tx1">
                  <a:lumMod val="75000"/>
                  <a:lumOff val="25000"/>
                </a:schemeClr>
              </a:solidFill>
            </a:endParaRPr>
          </a:p>
          <a:p>
            <a:pPr algn="just"/>
            <a:r>
              <a:rPr lang="en-US" sz="3600" dirty="0" err="1">
                <a:solidFill>
                  <a:schemeClr val="tx1">
                    <a:lumMod val="75000"/>
                    <a:lumOff val="25000"/>
                  </a:schemeClr>
                </a:solidFill>
              </a:rPr>
              <a:t>Fokus</a:t>
            </a:r>
            <a:r>
              <a:rPr lang="en-US" sz="3600" dirty="0">
                <a:solidFill>
                  <a:schemeClr val="tx1">
                    <a:lumMod val="75000"/>
                    <a:lumOff val="25000"/>
                  </a:schemeClr>
                </a:solidFill>
              </a:rPr>
              <a:t> pada :</a:t>
            </a:r>
          </a:p>
          <a:p>
            <a:pPr marL="857250" indent="-400050" algn="just">
              <a:buFont typeface="+mj-lt"/>
              <a:buAutoNum type="arabicPeriod"/>
            </a:pPr>
            <a:r>
              <a:rPr lang="en-US" sz="3600" dirty="0" err="1">
                <a:solidFill>
                  <a:schemeClr val="tx1">
                    <a:lumMod val="75000"/>
                    <a:lumOff val="25000"/>
                  </a:schemeClr>
                </a:solidFill>
              </a:rPr>
              <a:t>Mempengaruhi</a:t>
            </a:r>
            <a:r>
              <a:rPr lang="en-US" sz="3600" dirty="0">
                <a:solidFill>
                  <a:schemeClr val="tx1">
                    <a:lumMod val="75000"/>
                    <a:lumOff val="25000"/>
                  </a:schemeClr>
                </a:solidFill>
              </a:rPr>
              <a:t> </a:t>
            </a:r>
            <a:r>
              <a:rPr lang="en-US" sz="3600" dirty="0" err="1">
                <a:solidFill>
                  <a:schemeClr val="tx1">
                    <a:lumMod val="75000"/>
                    <a:lumOff val="25000"/>
                  </a:schemeClr>
                </a:solidFill>
              </a:rPr>
              <a:t>faktor-faktor</a:t>
            </a:r>
            <a:r>
              <a:rPr lang="en-US" sz="3600" dirty="0">
                <a:solidFill>
                  <a:schemeClr val="tx1">
                    <a:lumMod val="75000"/>
                    <a:lumOff val="25000"/>
                  </a:schemeClr>
                </a:solidFill>
              </a:rPr>
              <a:t> yang </a:t>
            </a:r>
            <a:r>
              <a:rPr lang="en-US" sz="3600" dirty="0" err="1">
                <a:solidFill>
                  <a:schemeClr val="tx1">
                    <a:lumMod val="75000"/>
                    <a:lumOff val="25000"/>
                  </a:schemeClr>
                </a:solidFill>
              </a:rPr>
              <a:t>membuat</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a:t>
            </a:r>
            <a:r>
              <a:rPr lang="en-US" sz="3600" dirty="0" err="1">
                <a:solidFill>
                  <a:schemeClr val="tx1">
                    <a:lumMod val="75000"/>
                    <a:lumOff val="25000"/>
                  </a:schemeClr>
                </a:solidFill>
              </a:rPr>
              <a:t>untuk</a:t>
            </a:r>
            <a:r>
              <a:rPr lang="en-US" sz="3600" dirty="0">
                <a:solidFill>
                  <a:schemeClr val="tx1">
                    <a:lumMod val="75000"/>
                    <a:lumOff val="25000"/>
                  </a:schemeClr>
                </a:solidFill>
              </a:rPr>
              <a:t> </a:t>
            </a:r>
            <a:r>
              <a:rPr lang="en-US" sz="3600" dirty="0" err="1">
                <a:solidFill>
                  <a:schemeClr val="tx1">
                    <a:lumMod val="75000"/>
                    <a:lumOff val="25000"/>
                  </a:schemeClr>
                </a:solidFill>
              </a:rPr>
              <a:t>memastikan</a:t>
            </a:r>
            <a:r>
              <a:rPr lang="en-US" sz="3600" dirty="0">
                <a:solidFill>
                  <a:schemeClr val="tx1">
                    <a:lumMod val="75000"/>
                    <a:lumOff val="25000"/>
                  </a:schemeClr>
                </a:solidFill>
              </a:rPr>
              <a:t> </a:t>
            </a:r>
            <a:r>
              <a:rPr lang="en-US" sz="3600" dirty="0" err="1">
                <a:solidFill>
                  <a:schemeClr val="tx1">
                    <a:lumMod val="75000"/>
                    <a:lumOff val="25000"/>
                  </a:schemeClr>
                </a:solidFill>
              </a:rPr>
              <a:t>bahwa</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a:t>
            </a:r>
            <a:r>
              <a:rPr lang="en-US" sz="3600" dirty="0" err="1">
                <a:solidFill>
                  <a:schemeClr val="tx1">
                    <a:lumMod val="75000"/>
                    <a:lumOff val="25000"/>
                  </a:schemeClr>
                </a:solidFill>
              </a:rPr>
              <a:t>itu</a:t>
            </a:r>
            <a:r>
              <a:rPr lang="en-US" sz="3600" dirty="0">
                <a:solidFill>
                  <a:schemeClr val="tx1">
                    <a:lumMod val="75000"/>
                    <a:lumOff val="25000"/>
                  </a:schemeClr>
                </a:solidFill>
              </a:rPr>
              <a:t> </a:t>
            </a:r>
            <a:r>
              <a:rPr lang="en-US" sz="3600" dirty="0" err="1">
                <a:solidFill>
                  <a:schemeClr val="tx1">
                    <a:lumMod val="75000"/>
                    <a:lumOff val="25000"/>
                  </a:schemeClr>
                </a:solidFill>
              </a:rPr>
              <a:t>disepakati</a:t>
            </a:r>
            <a:r>
              <a:rPr lang="en-US" sz="3600" dirty="0">
                <a:solidFill>
                  <a:schemeClr val="tx1">
                    <a:lumMod val="75000"/>
                    <a:lumOff val="25000"/>
                  </a:schemeClr>
                </a:solidFill>
              </a:rPr>
              <a:t>.</a:t>
            </a:r>
          </a:p>
          <a:p>
            <a:pPr marL="857250" indent="-400050" algn="just">
              <a:buFont typeface="+mj-lt"/>
              <a:buAutoNum type="arabicPeriod"/>
            </a:pPr>
            <a:r>
              <a:rPr lang="en-US" sz="3600" dirty="0" err="1">
                <a:solidFill>
                  <a:schemeClr val="tx1">
                    <a:lumMod val="75000"/>
                    <a:lumOff val="25000"/>
                  </a:schemeClr>
                </a:solidFill>
              </a:rPr>
              <a:t>Menentukan</a:t>
            </a:r>
            <a:r>
              <a:rPr lang="en-US" sz="3600" dirty="0">
                <a:solidFill>
                  <a:schemeClr val="tx1">
                    <a:lumMod val="75000"/>
                    <a:lumOff val="25000"/>
                  </a:schemeClr>
                </a:solidFill>
              </a:rPr>
              <a:t> </a:t>
            </a:r>
            <a:r>
              <a:rPr lang="en-US" sz="3600" dirty="0" err="1">
                <a:solidFill>
                  <a:schemeClr val="tx1">
                    <a:lumMod val="75000"/>
                    <a:lumOff val="25000"/>
                  </a:schemeClr>
                </a:solidFill>
              </a:rPr>
              <a:t>bahwa</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a:t>
            </a:r>
            <a:r>
              <a:rPr lang="en-US" sz="3600" dirty="0" err="1">
                <a:solidFill>
                  <a:schemeClr val="tx1">
                    <a:lumMod val="75000"/>
                    <a:lumOff val="25000"/>
                  </a:schemeClr>
                </a:solidFill>
              </a:rPr>
              <a:t>telah</a:t>
            </a:r>
            <a:r>
              <a:rPr lang="en-US" sz="3600" dirty="0">
                <a:solidFill>
                  <a:schemeClr val="tx1">
                    <a:lumMod val="75000"/>
                    <a:lumOff val="25000"/>
                  </a:schemeClr>
                </a:solidFill>
              </a:rPr>
              <a:t> </a:t>
            </a:r>
            <a:r>
              <a:rPr lang="en-US" sz="3600" dirty="0" err="1">
                <a:solidFill>
                  <a:schemeClr val="tx1">
                    <a:lumMod val="75000"/>
                    <a:lumOff val="25000"/>
                  </a:schemeClr>
                </a:solidFill>
              </a:rPr>
              <a:t>terjadi</a:t>
            </a:r>
            <a:r>
              <a:rPr lang="en-US" sz="3600" dirty="0">
                <a:solidFill>
                  <a:schemeClr val="tx1">
                    <a:lumMod val="75000"/>
                    <a:lumOff val="25000"/>
                  </a:schemeClr>
                </a:solidFill>
              </a:rPr>
              <a:t>.</a:t>
            </a:r>
          </a:p>
          <a:p>
            <a:pPr marL="857250" indent="-400050" algn="just">
              <a:buFont typeface="+mj-lt"/>
              <a:buAutoNum type="arabicPeriod"/>
            </a:pPr>
            <a:r>
              <a:rPr lang="en-US" sz="3600" dirty="0" err="1">
                <a:solidFill>
                  <a:schemeClr val="tx1">
                    <a:lumMod val="75000"/>
                    <a:lumOff val="25000"/>
                  </a:schemeClr>
                </a:solidFill>
              </a:rPr>
              <a:t>Mengelola</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a:t>
            </a:r>
            <a:r>
              <a:rPr lang="en-US" sz="3600" dirty="0" err="1">
                <a:solidFill>
                  <a:schemeClr val="tx1">
                    <a:lumMod val="75000"/>
                    <a:lumOff val="25000"/>
                  </a:schemeClr>
                </a:solidFill>
              </a:rPr>
              <a:t>aktual</a:t>
            </a:r>
            <a:r>
              <a:rPr lang="en-US" sz="3600" dirty="0">
                <a:solidFill>
                  <a:schemeClr val="tx1">
                    <a:lumMod val="75000"/>
                    <a:lumOff val="25000"/>
                  </a:schemeClr>
                </a:solidFill>
              </a:rPr>
              <a:t> </a:t>
            </a:r>
            <a:r>
              <a:rPr lang="en-US" sz="3600" dirty="0" err="1">
                <a:solidFill>
                  <a:schemeClr val="tx1">
                    <a:lumMod val="75000"/>
                    <a:lumOff val="25000"/>
                  </a:schemeClr>
                </a:solidFill>
              </a:rPr>
              <a:t>saat</a:t>
            </a:r>
            <a:r>
              <a:rPr lang="en-US" sz="3600" dirty="0">
                <a:solidFill>
                  <a:schemeClr val="tx1">
                    <a:lumMod val="75000"/>
                    <a:lumOff val="25000"/>
                  </a:schemeClr>
                </a:solidFill>
              </a:rPr>
              <a:t> </a:t>
            </a:r>
            <a:r>
              <a:rPr lang="en-US" sz="3600" dirty="0" err="1">
                <a:solidFill>
                  <a:schemeClr val="tx1">
                    <a:lumMod val="75000"/>
                    <a:lumOff val="25000"/>
                  </a:schemeClr>
                </a:solidFill>
              </a:rPr>
              <a:t>itu</a:t>
            </a:r>
            <a:r>
              <a:rPr lang="en-US" sz="3600" dirty="0">
                <a:solidFill>
                  <a:schemeClr val="tx1">
                    <a:lumMod val="75000"/>
                    <a:lumOff val="25000"/>
                  </a:schemeClr>
                </a:solidFill>
              </a:rPr>
              <a:t> </a:t>
            </a:r>
            <a:r>
              <a:rPr lang="en-US" sz="3600" dirty="0" err="1">
                <a:solidFill>
                  <a:schemeClr val="tx1">
                    <a:lumMod val="75000"/>
                    <a:lumOff val="25000"/>
                  </a:schemeClr>
                </a:solidFill>
              </a:rPr>
              <a:t>terjadi</a:t>
            </a:r>
            <a:endParaRPr lang="en-US" sz="3600" dirty="0">
              <a:solidFill>
                <a:schemeClr val="tx1">
                  <a:lumMod val="75000"/>
                  <a:lumOff val="25000"/>
                </a:schemeClr>
              </a:solidFill>
            </a:endParaRPr>
          </a:p>
          <a:p>
            <a:pPr marL="457200" indent="0" algn="just">
              <a:buNone/>
            </a:pPr>
            <a:endParaRPr lang="en-US" sz="3600" dirty="0">
              <a:solidFill>
                <a:schemeClr val="tx1">
                  <a:lumMod val="75000"/>
                  <a:lumOff val="25000"/>
                </a:schemeClr>
              </a:solidFill>
            </a:endParaRPr>
          </a:p>
          <a:p>
            <a:pPr marL="339725" indent="-222250" algn="just">
              <a:buFont typeface="Wingdings" panose="05000000000000000000" pitchFamily="2" charset="2"/>
              <a:buChar char="§"/>
            </a:pPr>
            <a:r>
              <a:rPr lang="en-US" sz="3600" dirty="0" err="1">
                <a:solidFill>
                  <a:schemeClr val="tx1">
                    <a:lumMod val="75000"/>
                    <a:lumOff val="25000"/>
                  </a:schemeClr>
                </a:solidFill>
              </a:rPr>
              <a:t>Secara</a:t>
            </a:r>
            <a:r>
              <a:rPr lang="en-US" sz="3600" dirty="0">
                <a:solidFill>
                  <a:schemeClr val="tx1">
                    <a:lumMod val="75000"/>
                    <a:lumOff val="25000"/>
                  </a:schemeClr>
                </a:solidFill>
              </a:rPr>
              <a:t> </a:t>
            </a:r>
            <a:r>
              <a:rPr lang="en-US" sz="3600" dirty="0" err="1">
                <a:solidFill>
                  <a:schemeClr val="tx1">
                    <a:lumMod val="75000"/>
                    <a:lumOff val="25000"/>
                  </a:schemeClr>
                </a:solidFill>
              </a:rPr>
              <a:t>berkala</a:t>
            </a:r>
            <a:r>
              <a:rPr lang="en-US" sz="3600" dirty="0">
                <a:solidFill>
                  <a:schemeClr val="tx1">
                    <a:lumMod val="75000"/>
                    <a:lumOff val="25000"/>
                  </a:schemeClr>
                </a:solidFill>
              </a:rPr>
              <a:t> </a:t>
            </a:r>
            <a:r>
              <a:rPr lang="en-US" sz="3600" dirty="0" err="1">
                <a:solidFill>
                  <a:schemeClr val="tx1">
                    <a:lumMod val="75000"/>
                    <a:lumOff val="25000"/>
                  </a:schemeClr>
                </a:solidFill>
              </a:rPr>
              <a:t>mengelola</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pada baseline</a:t>
            </a:r>
          </a:p>
          <a:p>
            <a:pPr marL="796925" indent="-339725" algn="just">
              <a:buFont typeface="+mj-lt"/>
              <a:buAutoNum type="arabicPeriod"/>
            </a:pPr>
            <a:r>
              <a:rPr lang="en-US" sz="3600" dirty="0" err="1">
                <a:solidFill>
                  <a:schemeClr val="tx1">
                    <a:lumMod val="75000"/>
                    <a:lumOff val="25000"/>
                  </a:schemeClr>
                </a:solidFill>
              </a:rPr>
              <a:t>Mereject</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yang </a:t>
            </a:r>
            <a:r>
              <a:rPr lang="en-US" sz="3600" dirty="0" err="1">
                <a:solidFill>
                  <a:schemeClr val="tx1">
                    <a:lumMod val="75000"/>
                    <a:lumOff val="25000"/>
                  </a:schemeClr>
                </a:solidFill>
              </a:rPr>
              <a:t>baru</a:t>
            </a:r>
            <a:endParaRPr lang="en-US" sz="3600" dirty="0">
              <a:solidFill>
                <a:schemeClr val="tx1">
                  <a:lumMod val="75000"/>
                  <a:lumOff val="25000"/>
                </a:schemeClr>
              </a:solidFill>
            </a:endParaRPr>
          </a:p>
          <a:p>
            <a:pPr marL="796925" indent="-339725" algn="just">
              <a:buFont typeface="+mj-lt"/>
              <a:buAutoNum type="arabicPeriod"/>
            </a:pPr>
            <a:r>
              <a:rPr lang="en-US" sz="3600" dirty="0" err="1">
                <a:solidFill>
                  <a:schemeClr val="tx1">
                    <a:lumMod val="75000"/>
                    <a:lumOff val="25000"/>
                  </a:schemeClr>
                </a:solidFill>
              </a:rPr>
              <a:t>MeApprove</a:t>
            </a:r>
            <a:r>
              <a:rPr lang="en-US" sz="3600" dirty="0">
                <a:solidFill>
                  <a:schemeClr val="tx1">
                    <a:lumMod val="75000"/>
                    <a:lumOff val="25000"/>
                  </a:schemeClr>
                </a:solidFill>
              </a:rPr>
              <a:t> </a:t>
            </a:r>
            <a:r>
              <a:rPr lang="en-US" sz="3600" dirty="0" err="1">
                <a:solidFill>
                  <a:schemeClr val="tx1">
                    <a:lumMod val="75000"/>
                    <a:lumOff val="25000"/>
                  </a:schemeClr>
                </a:solidFill>
              </a:rPr>
              <a:t>perubahan</a:t>
            </a:r>
            <a:r>
              <a:rPr lang="en-US" sz="3600" dirty="0">
                <a:solidFill>
                  <a:schemeClr val="tx1">
                    <a:lumMod val="75000"/>
                    <a:lumOff val="25000"/>
                  </a:schemeClr>
                </a:solidFill>
              </a:rPr>
              <a:t> yang </a:t>
            </a:r>
            <a:r>
              <a:rPr lang="en-US" sz="3600" dirty="0" err="1">
                <a:solidFill>
                  <a:schemeClr val="tx1">
                    <a:lumMod val="75000"/>
                    <a:lumOff val="25000"/>
                  </a:schemeClr>
                </a:solidFill>
              </a:rPr>
              <a:t>baru</a:t>
            </a:r>
            <a:r>
              <a:rPr lang="en-US" sz="3600" dirty="0">
                <a:solidFill>
                  <a:schemeClr val="tx1">
                    <a:lumMod val="75000"/>
                    <a:lumOff val="25000"/>
                  </a:schemeClr>
                </a:solidFill>
              </a:rPr>
              <a:t> dan </a:t>
            </a:r>
            <a:r>
              <a:rPr lang="en-US" sz="3600" dirty="0" err="1">
                <a:solidFill>
                  <a:schemeClr val="tx1">
                    <a:lumMod val="75000"/>
                    <a:lumOff val="25000"/>
                  </a:schemeClr>
                </a:solidFill>
              </a:rPr>
              <a:t>menggabungkannya</a:t>
            </a:r>
            <a:r>
              <a:rPr lang="en-US" sz="3600" dirty="0">
                <a:solidFill>
                  <a:schemeClr val="tx1">
                    <a:lumMod val="75000"/>
                    <a:lumOff val="25000"/>
                  </a:schemeClr>
                </a:solidFill>
              </a:rPr>
              <a:t> </a:t>
            </a:r>
            <a:r>
              <a:rPr lang="en-US" sz="3600" dirty="0" err="1">
                <a:solidFill>
                  <a:schemeClr val="tx1">
                    <a:lumMod val="75000"/>
                    <a:lumOff val="25000"/>
                  </a:schemeClr>
                </a:solidFill>
              </a:rPr>
              <a:t>kepada</a:t>
            </a:r>
            <a:r>
              <a:rPr lang="en-US" sz="3600" dirty="0">
                <a:solidFill>
                  <a:schemeClr val="tx1">
                    <a:lumMod val="75000"/>
                    <a:lumOff val="25000"/>
                  </a:schemeClr>
                </a:solidFill>
              </a:rPr>
              <a:t> baseline </a:t>
            </a:r>
            <a:r>
              <a:rPr lang="en-US" sz="3600" dirty="0" err="1">
                <a:solidFill>
                  <a:schemeClr val="tx1">
                    <a:lumMod val="75000"/>
                    <a:lumOff val="25000"/>
                  </a:schemeClr>
                </a:solidFill>
              </a:rPr>
              <a:t>proyek</a:t>
            </a:r>
            <a:r>
              <a:rPr lang="en-US" sz="3600" dirty="0">
                <a:solidFill>
                  <a:schemeClr val="tx1">
                    <a:lumMod val="75000"/>
                    <a:lumOff val="25000"/>
                  </a:schemeClr>
                </a:solidFill>
              </a:rPr>
              <a:t> yang </a:t>
            </a:r>
            <a:r>
              <a:rPr lang="en-US" sz="3600" dirty="0" err="1">
                <a:solidFill>
                  <a:schemeClr val="tx1">
                    <a:lumMod val="75000"/>
                    <a:lumOff val="25000"/>
                  </a:schemeClr>
                </a:solidFill>
              </a:rPr>
              <a:t>sudah</a:t>
            </a:r>
            <a:r>
              <a:rPr lang="en-US" sz="3600" dirty="0">
                <a:solidFill>
                  <a:schemeClr val="tx1">
                    <a:lumMod val="75000"/>
                    <a:lumOff val="25000"/>
                  </a:schemeClr>
                </a:solidFill>
              </a:rPr>
              <a:t> di </a:t>
            </a:r>
            <a:r>
              <a:rPr lang="en-US" sz="3600" dirty="0" err="1">
                <a:solidFill>
                  <a:schemeClr val="tx1">
                    <a:lumMod val="75000"/>
                    <a:lumOff val="25000"/>
                  </a:schemeClr>
                </a:solidFill>
              </a:rPr>
              <a:t>revisi</a:t>
            </a:r>
            <a:endParaRPr lang="en-US" sz="3600" dirty="0">
              <a:solidFill>
                <a:schemeClr val="tx1">
                  <a:lumMod val="75000"/>
                  <a:lumOff val="25000"/>
                </a:schemeClr>
              </a:solidFill>
            </a:endParaRPr>
          </a:p>
          <a:p>
            <a:pPr marL="457200" indent="0" algn="just">
              <a:buNone/>
            </a:pPr>
            <a:endParaRPr lang="en-US" sz="3600" dirty="0">
              <a:solidFill>
                <a:schemeClr val="tx1">
                  <a:lumMod val="75000"/>
                  <a:lumOff val="25000"/>
                </a:schemeClr>
              </a:solidFill>
            </a:endParaRPr>
          </a:p>
          <a:p>
            <a:pPr algn="just"/>
            <a:endParaRPr lang="id-ID" sz="3600" dirty="0">
              <a:solidFill>
                <a:schemeClr val="tx1">
                  <a:lumMod val="75000"/>
                  <a:lumOff val="25000"/>
                </a:schemeClr>
              </a:solidFill>
            </a:endParaRPr>
          </a:p>
          <a:p>
            <a:pPr marL="0" indent="0">
              <a:buNone/>
            </a:pPr>
            <a:endParaRPr lang="en-US" sz="2000" dirty="0">
              <a:solidFill>
                <a:schemeClr val="tx1">
                  <a:lumMod val="75000"/>
                  <a:lumOff val="25000"/>
                </a:schemeClr>
              </a:solidFill>
            </a:endParaRPr>
          </a:p>
          <a:p>
            <a:pPr marL="0" indent="0">
              <a:buNone/>
            </a:pPr>
            <a:endParaRPr lang="en-US" sz="2000" dirty="0">
              <a:solidFill>
                <a:schemeClr val="tx1">
                  <a:lumMod val="75000"/>
                  <a:lumOff val="25000"/>
                </a:schemeClr>
              </a:solidFill>
            </a:endParaRPr>
          </a:p>
          <a:p>
            <a:endParaRPr lang="en-US" sz="2000" dirty="0">
              <a:solidFill>
                <a:schemeClr val="tx1">
                  <a:lumMod val="75000"/>
                  <a:lumOff val="25000"/>
                </a:schemeClr>
              </a:solidFill>
            </a:endParaRPr>
          </a:p>
        </p:txBody>
      </p:sp>
      <p:pic>
        <p:nvPicPr>
          <p:cNvPr id="7" name="Picture 6"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1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753F4-B63E-4437-851F-76D3573AD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58200" cy="6858000"/>
          </a:xfrm>
          <a:prstGeom prst="rect">
            <a:avLst/>
          </a:prstGeom>
        </p:spPr>
      </p:pic>
    </p:spTree>
    <p:extLst>
      <p:ext uri="{BB962C8B-B14F-4D97-AF65-F5344CB8AC3E}">
        <p14:creationId xmlns:p14="http://schemas.microsoft.com/office/powerpoint/2010/main" val="1450333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718D-7A6B-40E7-8B13-85FA98D0EA27}"/>
              </a:ext>
            </a:extLst>
          </p:cNvPr>
          <p:cNvSpPr>
            <a:spLocks noGrp="1"/>
          </p:cNvSpPr>
          <p:nvPr>
            <p:ph type="title"/>
          </p:nvPr>
        </p:nvSpPr>
        <p:spPr/>
        <p:txBody>
          <a:bodyPr/>
          <a:lstStyle/>
          <a:p>
            <a:pPr algn="ctr"/>
            <a:r>
              <a:rPr lang="en-US" dirty="0"/>
              <a:t>Change Control Board</a:t>
            </a:r>
          </a:p>
        </p:txBody>
      </p:sp>
      <p:sp>
        <p:nvSpPr>
          <p:cNvPr id="3" name="Content Placeholder 2">
            <a:extLst>
              <a:ext uri="{FF2B5EF4-FFF2-40B4-BE49-F238E27FC236}">
                <a16:creationId xmlns:a16="http://schemas.microsoft.com/office/drawing/2014/main" id="{B551E2A9-E6E0-430C-BEA7-295283CC7519}"/>
              </a:ext>
            </a:extLst>
          </p:cNvPr>
          <p:cNvSpPr>
            <a:spLocks noGrp="1"/>
          </p:cNvSpPr>
          <p:nvPr>
            <p:ph idx="1"/>
          </p:nvPr>
        </p:nvSpPr>
        <p:spPr/>
        <p:txBody>
          <a:bodyPr/>
          <a:lstStyle/>
          <a:p>
            <a:pPr>
              <a:buFont typeface="Wingdings" panose="05000000000000000000" pitchFamily="2" charset="2"/>
              <a:buChar char="§"/>
            </a:pPr>
            <a:r>
              <a:rPr lang="en-US" dirty="0"/>
              <a:t>Change Control Board </a:t>
            </a:r>
            <a:r>
              <a:rPr lang="en-US" dirty="0" err="1"/>
              <a:t>dibentuk</a:t>
            </a:r>
            <a:r>
              <a:rPr lang="en-US" dirty="0"/>
              <a:t> </a:t>
            </a:r>
            <a:r>
              <a:rPr lang="en-US" dirty="0" err="1"/>
              <a:t>untuk</a:t>
            </a:r>
            <a:r>
              <a:rPr lang="en-US" dirty="0"/>
              <a:t> </a:t>
            </a:r>
            <a:r>
              <a:rPr lang="en-US" dirty="0" err="1"/>
              <a:t>meninjau</a:t>
            </a:r>
            <a:r>
              <a:rPr lang="en-US" dirty="0"/>
              <a:t> </a:t>
            </a:r>
            <a:r>
              <a:rPr lang="en-US" dirty="0" err="1"/>
              <a:t>permintaan</a:t>
            </a:r>
            <a:r>
              <a:rPr lang="en-US" dirty="0"/>
              <a:t> </a:t>
            </a:r>
            <a:r>
              <a:rPr lang="en-US" dirty="0" err="1"/>
              <a:t>perubahan</a:t>
            </a:r>
            <a:r>
              <a:rPr lang="en-US" dirty="0"/>
              <a:t> dan </a:t>
            </a:r>
            <a:r>
              <a:rPr lang="en-US" dirty="0" err="1"/>
              <a:t>menentukan</a:t>
            </a:r>
            <a:r>
              <a:rPr lang="en-US" dirty="0"/>
              <a:t> </a:t>
            </a:r>
            <a:r>
              <a:rPr lang="en-US" dirty="0" err="1"/>
              <a:t>apakah</a:t>
            </a:r>
            <a:r>
              <a:rPr lang="en-US" dirty="0"/>
              <a:t> </a:t>
            </a:r>
            <a:r>
              <a:rPr lang="en-US" dirty="0" err="1"/>
              <a:t>analisis</a:t>
            </a:r>
            <a:r>
              <a:rPr lang="en-US" dirty="0"/>
              <a:t> </a:t>
            </a:r>
            <a:r>
              <a:rPr lang="en-US" dirty="0" err="1"/>
              <a:t>tambahan</a:t>
            </a:r>
            <a:r>
              <a:rPr lang="en-US" dirty="0"/>
              <a:t> </a:t>
            </a:r>
            <a:r>
              <a:rPr lang="en-US" dirty="0" err="1"/>
              <a:t>diperlukan</a:t>
            </a:r>
            <a:endParaRPr lang="en-US" dirty="0"/>
          </a:p>
          <a:p>
            <a:pPr>
              <a:buFont typeface="Wingdings" panose="05000000000000000000" pitchFamily="2" charset="2"/>
              <a:buChar char="§"/>
            </a:pPr>
            <a:r>
              <a:rPr lang="en-US" dirty="0" err="1"/>
              <a:t>Menyetujui</a:t>
            </a:r>
            <a:r>
              <a:rPr lang="en-US" dirty="0"/>
              <a:t> </a:t>
            </a:r>
            <a:r>
              <a:rPr lang="en-US" dirty="0" err="1"/>
              <a:t>atau</a:t>
            </a:r>
            <a:r>
              <a:rPr lang="en-US" dirty="0"/>
              <a:t> </a:t>
            </a:r>
            <a:r>
              <a:rPr lang="en-US" dirty="0" err="1"/>
              <a:t>menolak</a:t>
            </a:r>
            <a:r>
              <a:rPr lang="en-US" dirty="0"/>
              <a:t> </a:t>
            </a:r>
            <a:r>
              <a:rPr lang="en-US" dirty="0" err="1"/>
              <a:t>perubahan</a:t>
            </a:r>
            <a:r>
              <a:rPr lang="en-US" dirty="0"/>
              <a:t>/ Change</a:t>
            </a:r>
          </a:p>
          <a:p>
            <a:pPr>
              <a:buFont typeface="Wingdings" panose="05000000000000000000" pitchFamily="2" charset="2"/>
              <a:buChar char="§"/>
            </a:pPr>
            <a:r>
              <a:rPr lang="en-US" dirty="0" err="1"/>
              <a:t>Termasuk</a:t>
            </a:r>
            <a:r>
              <a:rPr lang="en-US" dirty="0"/>
              <a:t>: Project Manager, Customer, Experts, Sponsors</a:t>
            </a:r>
          </a:p>
          <a:p>
            <a:pPr marL="114300" indent="0">
              <a:buNone/>
            </a:pPr>
            <a:endParaRPr lang="en-US" dirty="0"/>
          </a:p>
        </p:txBody>
      </p:sp>
    </p:spTree>
    <p:extLst>
      <p:ext uri="{BB962C8B-B14F-4D97-AF65-F5344CB8AC3E}">
        <p14:creationId xmlns:p14="http://schemas.microsoft.com/office/powerpoint/2010/main" val="87452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The Integrated Change Control Process</a:t>
            </a:r>
            <a:endParaRPr lang="en-US" sz="3200" dirty="0"/>
          </a:p>
        </p:txBody>
      </p:sp>
      <p:sp>
        <p:nvSpPr>
          <p:cNvPr id="3" name="Content Placeholder 2"/>
          <p:cNvSpPr>
            <a:spLocks noGrp="1"/>
          </p:cNvSpPr>
          <p:nvPr>
            <p:ph idx="1"/>
          </p:nvPr>
        </p:nvSpPr>
        <p:spPr>
          <a:xfrm>
            <a:off x="444919" y="1524000"/>
            <a:ext cx="7251281" cy="4572000"/>
          </a:xfrm>
        </p:spPr>
        <p:txBody>
          <a:bodyPr>
            <a:normAutofit fontScale="92500" lnSpcReduction="20000"/>
          </a:bodyPr>
          <a:lstStyle/>
          <a:p>
            <a:pPr algn="just"/>
            <a:r>
              <a:rPr lang="en-US" b="1" dirty="0">
                <a:solidFill>
                  <a:schemeClr val="tx1">
                    <a:lumMod val="75000"/>
                    <a:lumOff val="25000"/>
                  </a:schemeClr>
                </a:solidFill>
              </a:rPr>
              <a:t>Configuration Identification. </a:t>
            </a:r>
          </a:p>
          <a:p>
            <a:pPr marL="339725" indent="0" algn="just">
              <a:buNone/>
            </a:pPr>
            <a:r>
              <a:rPr lang="en-US" dirty="0" err="1">
                <a:solidFill>
                  <a:schemeClr val="tx1">
                    <a:lumMod val="75000"/>
                    <a:lumOff val="25000"/>
                  </a:schemeClr>
                </a:solidFill>
              </a:rPr>
              <a:t>Seleksi</a:t>
            </a:r>
            <a:r>
              <a:rPr lang="en-US" dirty="0">
                <a:solidFill>
                  <a:schemeClr val="tx1">
                    <a:lumMod val="75000"/>
                    <a:lumOff val="25000"/>
                  </a:schemeClr>
                </a:solidFill>
              </a:rPr>
              <a:t> dan </a:t>
            </a:r>
            <a:r>
              <a:rPr lang="en-US" dirty="0" err="1">
                <a:solidFill>
                  <a:schemeClr val="tx1">
                    <a:lumMod val="75000"/>
                    <a:lumOff val="25000"/>
                  </a:schemeClr>
                </a:solidFill>
              </a:rPr>
              <a:t>identifikasi</a:t>
            </a:r>
            <a:r>
              <a:rPr lang="en-US" dirty="0">
                <a:solidFill>
                  <a:schemeClr val="tx1">
                    <a:lumMod val="75000"/>
                    <a:lumOff val="25000"/>
                  </a:schemeClr>
                </a:solidFill>
              </a:rPr>
              <a:t> </a:t>
            </a:r>
            <a:r>
              <a:rPr lang="en-US" dirty="0" err="1">
                <a:solidFill>
                  <a:schemeClr val="tx1">
                    <a:lumMod val="75000"/>
                    <a:lumOff val="25000"/>
                  </a:schemeClr>
                </a:solidFill>
              </a:rPr>
              <a:t>setiap</a:t>
            </a:r>
            <a:r>
              <a:rPr lang="en-US" dirty="0">
                <a:solidFill>
                  <a:schemeClr val="tx1">
                    <a:lumMod val="75000"/>
                    <a:lumOff val="25000"/>
                  </a:schemeClr>
                </a:solidFill>
              </a:rPr>
              <a:t> item </a:t>
            </a:r>
            <a:r>
              <a:rPr lang="en-US" dirty="0" err="1">
                <a:solidFill>
                  <a:schemeClr val="tx1">
                    <a:lumMod val="75000"/>
                    <a:lumOff val="25000"/>
                  </a:schemeClr>
                </a:solidFill>
              </a:rPr>
              <a:t>sebagai</a:t>
            </a:r>
            <a:r>
              <a:rPr lang="en-US" dirty="0">
                <a:solidFill>
                  <a:schemeClr val="tx1">
                    <a:lumMod val="75000"/>
                    <a:lumOff val="25000"/>
                  </a:schemeClr>
                </a:solidFill>
              </a:rPr>
              <a:t> </a:t>
            </a:r>
            <a:r>
              <a:rPr lang="en-US" dirty="0" err="1">
                <a:solidFill>
                  <a:schemeClr val="tx1">
                    <a:lumMod val="75000"/>
                    <a:lumOff val="25000"/>
                  </a:schemeClr>
                </a:solidFill>
              </a:rPr>
              <a:t>dasar</a:t>
            </a:r>
            <a:r>
              <a:rPr lang="en-US" dirty="0">
                <a:solidFill>
                  <a:schemeClr val="tx1">
                    <a:lumMod val="75000"/>
                    <a:lumOff val="25000"/>
                  </a:schemeClr>
                </a:solidFill>
              </a:rPr>
              <a:t> </a:t>
            </a:r>
            <a:r>
              <a:rPr lang="en-US" dirty="0" err="1">
                <a:solidFill>
                  <a:schemeClr val="tx1">
                    <a:lumMod val="75000"/>
                    <a:lumOff val="25000"/>
                  </a:schemeClr>
                </a:solidFill>
              </a:rPr>
              <a:t>pelaksanaan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didefinisikan</a:t>
            </a:r>
            <a:r>
              <a:rPr lang="en-US" dirty="0">
                <a:solidFill>
                  <a:schemeClr val="tx1">
                    <a:lumMod val="75000"/>
                    <a:lumOff val="25000"/>
                  </a:schemeClr>
                </a:solidFill>
              </a:rPr>
              <a:t> </a:t>
            </a:r>
            <a:r>
              <a:rPr lang="en-US" dirty="0" err="1">
                <a:solidFill>
                  <a:schemeClr val="tx1">
                    <a:lumMod val="75000"/>
                    <a:lumOff val="25000"/>
                  </a:schemeClr>
                </a:solidFill>
              </a:rPr>
              <a:t>setiap</a:t>
            </a:r>
            <a:r>
              <a:rPr lang="en-US" dirty="0">
                <a:solidFill>
                  <a:schemeClr val="tx1">
                    <a:lumMod val="75000"/>
                    <a:lumOff val="25000"/>
                  </a:schemeClr>
                </a:solidFill>
              </a:rPr>
              <a:t> item </a:t>
            </a:r>
            <a:r>
              <a:rPr lang="en-US" dirty="0" err="1">
                <a:solidFill>
                  <a:schemeClr val="tx1">
                    <a:lumMod val="75000"/>
                    <a:lumOff val="25000"/>
                  </a:schemeClr>
                </a:solidFill>
              </a:rPr>
              <a:t>pekerjaannya</a:t>
            </a:r>
            <a:r>
              <a:rPr lang="en-US" dirty="0">
                <a:solidFill>
                  <a:schemeClr val="tx1">
                    <a:lumMod val="75000"/>
                    <a:lumOff val="25000"/>
                  </a:schemeClr>
                </a:solidFill>
              </a:rPr>
              <a:t> dan </a:t>
            </a:r>
            <a:r>
              <a:rPr lang="en-US" dirty="0" err="1">
                <a:solidFill>
                  <a:schemeClr val="tx1">
                    <a:lumMod val="75000"/>
                    <a:lumOff val="25000"/>
                  </a:schemeClr>
                </a:solidFill>
              </a:rPr>
              <a:t>diverifikasi</a:t>
            </a:r>
            <a:r>
              <a:rPr lang="en-US" dirty="0">
                <a:solidFill>
                  <a:schemeClr val="tx1">
                    <a:lumMod val="75000"/>
                    <a:lumOff val="25000"/>
                  </a:schemeClr>
                </a:solidFill>
              </a:rPr>
              <a:t>, dan </a:t>
            </a:r>
            <a:r>
              <a:rPr lang="en-US" dirty="0" err="1">
                <a:solidFill>
                  <a:schemeClr val="tx1">
                    <a:lumMod val="75000"/>
                    <a:lumOff val="25000"/>
                  </a:schemeClr>
                </a:solidFill>
              </a:rPr>
              <a:t>didokumentasikan</a:t>
            </a:r>
            <a:r>
              <a:rPr lang="en-US" dirty="0">
                <a:solidFill>
                  <a:schemeClr val="tx1">
                    <a:lumMod val="75000"/>
                    <a:lumOff val="25000"/>
                  </a:schemeClr>
                </a:solidFill>
              </a:rPr>
              <a:t> </a:t>
            </a:r>
            <a:r>
              <a:rPr lang="en-US" dirty="0" err="1">
                <a:solidFill>
                  <a:schemeClr val="tx1">
                    <a:lumMod val="75000"/>
                    <a:lumOff val="25000"/>
                  </a:schemeClr>
                </a:solidFill>
              </a:rPr>
              <a:t>serta</a:t>
            </a:r>
            <a:r>
              <a:rPr lang="en-US" dirty="0">
                <a:solidFill>
                  <a:schemeClr val="tx1">
                    <a:lumMod val="75000"/>
                    <a:lumOff val="25000"/>
                  </a:schemeClr>
                </a:solidFill>
              </a:rPr>
              <a:t> </a:t>
            </a:r>
            <a:r>
              <a:rPr lang="en-US" dirty="0" err="1">
                <a:solidFill>
                  <a:schemeClr val="tx1">
                    <a:lumMod val="75000"/>
                    <a:lumOff val="25000"/>
                  </a:schemeClr>
                </a:solidFill>
              </a:rPr>
              <a:t>diberi</a:t>
            </a:r>
            <a:r>
              <a:rPr lang="en-US" dirty="0">
                <a:solidFill>
                  <a:schemeClr val="tx1">
                    <a:lumMod val="75000"/>
                    <a:lumOff val="25000"/>
                  </a:schemeClr>
                </a:solidFill>
              </a:rPr>
              <a:t> label, </a:t>
            </a:r>
            <a:r>
              <a:rPr lang="en-US" dirty="0" err="1">
                <a:solidFill>
                  <a:schemeClr val="tx1">
                    <a:lumMod val="75000"/>
                    <a:lumOff val="25000"/>
                  </a:schemeClr>
                </a:solidFill>
              </a:rPr>
              <a:t>perubahan</a:t>
            </a:r>
            <a:r>
              <a:rPr lang="en-US" dirty="0">
                <a:solidFill>
                  <a:schemeClr val="tx1">
                    <a:lumMod val="75000"/>
                    <a:lumOff val="25000"/>
                  </a:schemeClr>
                </a:solidFill>
              </a:rPr>
              <a:t> </a:t>
            </a:r>
            <a:r>
              <a:rPr lang="en-US" dirty="0" err="1">
                <a:solidFill>
                  <a:schemeClr val="tx1">
                    <a:lumMod val="75000"/>
                    <a:lumOff val="25000"/>
                  </a:schemeClr>
                </a:solidFill>
              </a:rPr>
              <a:t>dikelola</a:t>
            </a:r>
            <a:r>
              <a:rPr lang="en-US" dirty="0">
                <a:solidFill>
                  <a:schemeClr val="tx1">
                    <a:lumMod val="75000"/>
                    <a:lumOff val="25000"/>
                  </a:schemeClr>
                </a:solidFill>
              </a:rPr>
              <a:t>, dan </a:t>
            </a:r>
            <a:r>
              <a:rPr lang="en-US" dirty="0" err="1">
                <a:solidFill>
                  <a:schemeClr val="tx1">
                    <a:lumMod val="75000"/>
                    <a:lumOff val="25000"/>
                  </a:schemeClr>
                </a:solidFill>
              </a:rPr>
              <a:t>akuntabilitas</a:t>
            </a:r>
            <a:r>
              <a:rPr lang="en-US" dirty="0">
                <a:solidFill>
                  <a:schemeClr val="tx1">
                    <a:lumMod val="75000"/>
                    <a:lumOff val="25000"/>
                  </a:schemeClr>
                </a:solidFill>
              </a:rPr>
              <a:t> </a:t>
            </a:r>
            <a:r>
              <a:rPr lang="en-US" dirty="0" err="1">
                <a:solidFill>
                  <a:schemeClr val="tx1">
                    <a:lumMod val="75000"/>
                    <a:lumOff val="25000"/>
                  </a:schemeClr>
                </a:solidFill>
              </a:rPr>
              <a:t>dipertahankan</a:t>
            </a:r>
            <a:r>
              <a:rPr lang="en-US" dirty="0">
                <a:solidFill>
                  <a:schemeClr val="tx1">
                    <a:lumMod val="75000"/>
                    <a:lumOff val="25000"/>
                  </a:schemeClr>
                </a:solidFill>
              </a:rPr>
              <a:t>.</a:t>
            </a:r>
          </a:p>
          <a:p>
            <a:pPr algn="just"/>
            <a:endParaRPr lang="en-US" b="1" dirty="0">
              <a:solidFill>
                <a:schemeClr val="tx1">
                  <a:lumMod val="75000"/>
                  <a:lumOff val="25000"/>
                </a:schemeClr>
              </a:solidFill>
            </a:endParaRPr>
          </a:p>
          <a:p>
            <a:pPr algn="just"/>
            <a:r>
              <a:rPr lang="en-US" b="1" dirty="0">
                <a:solidFill>
                  <a:schemeClr val="tx1">
                    <a:lumMod val="75000"/>
                    <a:lumOff val="25000"/>
                  </a:schemeClr>
                </a:solidFill>
              </a:rPr>
              <a:t>Configuration Status Accounting. </a:t>
            </a:r>
          </a:p>
          <a:p>
            <a:pPr marL="280988" indent="0" algn="just">
              <a:buNone/>
            </a:pPr>
            <a:r>
              <a:rPr lang="en-US" dirty="0" err="1">
                <a:solidFill>
                  <a:schemeClr val="tx1">
                    <a:lumMod val="75000"/>
                    <a:lumOff val="25000"/>
                  </a:schemeClr>
                </a:solidFill>
              </a:rPr>
              <a:t>Informasi</a:t>
            </a:r>
            <a:r>
              <a:rPr lang="en-US" dirty="0">
                <a:solidFill>
                  <a:schemeClr val="tx1">
                    <a:lumMod val="75000"/>
                    <a:lumOff val="25000"/>
                  </a:schemeClr>
                </a:solidFill>
              </a:rPr>
              <a:t> </a:t>
            </a:r>
            <a:r>
              <a:rPr lang="en-US" dirty="0" err="1">
                <a:solidFill>
                  <a:schemeClr val="tx1">
                    <a:lumMod val="75000"/>
                    <a:lumOff val="25000"/>
                  </a:schemeClr>
                </a:solidFill>
              </a:rPr>
              <a:t>dicatat</a:t>
            </a:r>
            <a:r>
              <a:rPr lang="en-US" dirty="0">
                <a:solidFill>
                  <a:schemeClr val="tx1">
                    <a:lumMod val="75000"/>
                    <a:lumOff val="25000"/>
                  </a:schemeClr>
                </a:solidFill>
              </a:rPr>
              <a:t> dan </a:t>
            </a:r>
            <a:r>
              <a:rPr lang="en-US" dirty="0" err="1">
                <a:solidFill>
                  <a:schemeClr val="tx1">
                    <a:lumMod val="75000"/>
                    <a:lumOff val="25000"/>
                  </a:schemeClr>
                </a:solidFill>
              </a:rPr>
              <a:t>dilaporkan</a:t>
            </a:r>
            <a:r>
              <a:rPr lang="en-US" dirty="0">
                <a:solidFill>
                  <a:schemeClr val="tx1">
                    <a:lumMod val="75000"/>
                    <a:lumOff val="25000"/>
                  </a:schemeClr>
                </a:solidFill>
              </a:rPr>
              <a:t>, </a:t>
            </a:r>
            <a:r>
              <a:rPr lang="en-US" dirty="0" err="1">
                <a:solidFill>
                  <a:schemeClr val="tx1">
                    <a:lumMod val="75000"/>
                    <a:lumOff val="25000"/>
                  </a:schemeClr>
                </a:solidFill>
              </a:rPr>
              <a:t>hal</a:t>
            </a:r>
            <a:r>
              <a:rPr lang="en-US" dirty="0">
                <a:solidFill>
                  <a:schemeClr val="tx1">
                    <a:lumMod val="75000"/>
                    <a:lumOff val="25000"/>
                  </a:schemeClr>
                </a:solidFill>
              </a:rPr>
              <a:t> </a:t>
            </a:r>
            <a:r>
              <a:rPr lang="en-US" dirty="0" err="1">
                <a:solidFill>
                  <a:schemeClr val="tx1">
                    <a:lumMod val="75000"/>
                    <a:lumOff val="25000"/>
                  </a:schemeClr>
                </a:solidFill>
              </a:rPr>
              <a:t>tersebut</a:t>
            </a:r>
            <a:r>
              <a:rPr lang="en-US" dirty="0">
                <a:solidFill>
                  <a:schemeClr val="tx1">
                    <a:lumMod val="75000"/>
                    <a:lumOff val="25000"/>
                  </a:schemeClr>
                </a:solidFill>
              </a:rPr>
              <a:t> </a:t>
            </a:r>
            <a:r>
              <a:rPr lang="en-US" dirty="0" err="1">
                <a:solidFill>
                  <a:schemeClr val="tx1">
                    <a:lumMod val="75000"/>
                    <a:lumOff val="25000"/>
                  </a:schemeClr>
                </a:solidFill>
              </a:rPr>
              <a:t>penting</a:t>
            </a:r>
            <a:r>
              <a:rPr lang="en-US" dirty="0">
                <a:solidFill>
                  <a:schemeClr val="tx1">
                    <a:lumMod val="75000"/>
                    <a:lumOff val="25000"/>
                  </a:schemeClr>
                </a:solidFill>
              </a:rPr>
              <a:t> </a:t>
            </a:r>
            <a:r>
              <a:rPr lang="en-US" dirty="0" err="1">
                <a:solidFill>
                  <a:schemeClr val="tx1">
                    <a:lumMod val="75000"/>
                    <a:lumOff val="25000"/>
                  </a:schemeClr>
                </a:solidFill>
              </a:rPr>
              <a:t>jika</a:t>
            </a:r>
            <a:r>
              <a:rPr lang="en-US" dirty="0">
                <a:solidFill>
                  <a:schemeClr val="tx1">
                    <a:lumMod val="75000"/>
                    <a:lumOff val="25000"/>
                  </a:schemeClr>
                </a:solidFill>
              </a:rPr>
              <a:t> </a:t>
            </a:r>
            <a:r>
              <a:rPr lang="en-US" dirty="0" err="1">
                <a:solidFill>
                  <a:schemeClr val="tx1">
                    <a:lumMod val="75000"/>
                    <a:lumOff val="25000"/>
                  </a:schemeClr>
                </a:solidFill>
              </a:rPr>
              <a:t>terjadi</a:t>
            </a:r>
            <a:r>
              <a:rPr lang="en-US" dirty="0">
                <a:solidFill>
                  <a:schemeClr val="tx1">
                    <a:lumMod val="75000"/>
                    <a:lumOff val="25000"/>
                  </a:schemeClr>
                </a:solidFill>
              </a:rPr>
              <a:t> data yang </a:t>
            </a:r>
            <a:r>
              <a:rPr lang="en-US" dirty="0" err="1">
                <a:solidFill>
                  <a:schemeClr val="tx1">
                    <a:lumMod val="75000"/>
                    <a:lumOff val="25000"/>
                  </a:schemeClr>
                </a:solidFill>
              </a:rPr>
              <a:t>sesuai</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tidak</a:t>
            </a:r>
            <a:r>
              <a:rPr lang="en-US" dirty="0">
                <a:solidFill>
                  <a:schemeClr val="tx1">
                    <a:lumMod val="75000"/>
                    <a:lumOff val="25000"/>
                  </a:schemeClr>
                </a:solidFill>
              </a:rPr>
              <a:t> </a:t>
            </a:r>
            <a:r>
              <a:rPr lang="en-US" dirty="0" err="1">
                <a:solidFill>
                  <a:schemeClr val="tx1">
                    <a:lumMod val="75000"/>
                    <a:lumOff val="25000"/>
                  </a:schemeClr>
                </a:solidFill>
              </a:rPr>
              <a:t>sesuai</a:t>
            </a:r>
            <a:r>
              <a:rPr lang="en-US" dirty="0">
                <a:solidFill>
                  <a:schemeClr val="tx1">
                    <a:lumMod val="75000"/>
                    <a:lumOff val="25000"/>
                  </a:schemeClr>
                </a:solidFill>
              </a:rPr>
              <a:t> </a:t>
            </a:r>
            <a:r>
              <a:rPr lang="en-US" dirty="0" err="1">
                <a:solidFill>
                  <a:schemeClr val="tx1">
                    <a:lumMod val="75000"/>
                    <a:lumOff val="25000"/>
                  </a:schemeClr>
                </a:solidFill>
              </a:rPr>
              <a:t>harus</a:t>
            </a:r>
            <a:r>
              <a:rPr lang="en-US" dirty="0">
                <a:solidFill>
                  <a:schemeClr val="tx1">
                    <a:lumMod val="75000"/>
                    <a:lumOff val="25000"/>
                  </a:schemeClr>
                </a:solidFill>
              </a:rPr>
              <a:t> </a:t>
            </a:r>
            <a:r>
              <a:rPr lang="en-US" dirty="0" err="1">
                <a:solidFill>
                  <a:schemeClr val="tx1">
                    <a:lumMod val="75000"/>
                    <a:lumOff val="25000"/>
                  </a:schemeClr>
                </a:solidFill>
              </a:rPr>
              <a:t>dicari</a:t>
            </a:r>
            <a:r>
              <a:rPr lang="en-US" dirty="0">
                <a:solidFill>
                  <a:schemeClr val="tx1">
                    <a:lumMod val="75000"/>
                    <a:lumOff val="25000"/>
                  </a:schemeClr>
                </a:solidFill>
              </a:rPr>
              <a:t> </a:t>
            </a:r>
            <a:r>
              <a:rPr lang="en-US" dirty="0" err="1">
                <a:solidFill>
                  <a:schemeClr val="tx1">
                    <a:lumMod val="75000"/>
                    <a:lumOff val="25000"/>
                  </a:schemeClr>
                </a:solidFill>
              </a:rPr>
              <a:t>solusinya</a:t>
            </a:r>
            <a:r>
              <a:rPr lang="en-US" dirty="0">
                <a:solidFill>
                  <a:schemeClr val="tx1">
                    <a:lumMod val="75000"/>
                    <a:lumOff val="25000"/>
                  </a:schemeClr>
                </a:solidFill>
              </a:rPr>
              <a:t>.</a:t>
            </a:r>
          </a:p>
          <a:p>
            <a:pPr algn="just"/>
            <a:endParaRPr lang="en-US" b="1" dirty="0">
              <a:solidFill>
                <a:schemeClr val="tx1">
                  <a:lumMod val="75000"/>
                  <a:lumOff val="25000"/>
                </a:schemeClr>
              </a:solidFill>
            </a:endParaRPr>
          </a:p>
          <a:p>
            <a:pPr algn="just"/>
            <a:r>
              <a:rPr lang="en-US" b="1" dirty="0">
                <a:solidFill>
                  <a:schemeClr val="tx1">
                    <a:lumMod val="75000"/>
                    <a:lumOff val="25000"/>
                  </a:schemeClr>
                </a:solidFill>
              </a:rPr>
              <a:t>Configuration Verification and audit. </a:t>
            </a:r>
          </a:p>
          <a:p>
            <a:pPr marL="280988" indent="0" algn="just">
              <a:buNone/>
            </a:pPr>
            <a:r>
              <a:rPr lang="en-US" dirty="0" err="1">
                <a:solidFill>
                  <a:schemeClr val="tx1">
                    <a:lumMod val="75000"/>
                    <a:lumOff val="25000"/>
                  </a:schemeClr>
                </a:solidFill>
              </a:rPr>
              <a:t>Verifikasi</a:t>
            </a:r>
            <a:r>
              <a:rPr lang="en-US" dirty="0">
                <a:solidFill>
                  <a:schemeClr val="tx1">
                    <a:lumMod val="75000"/>
                    <a:lumOff val="25000"/>
                  </a:schemeClr>
                </a:solidFill>
              </a:rPr>
              <a:t> dan audit </a:t>
            </a:r>
            <a:r>
              <a:rPr lang="en-US" dirty="0" err="1">
                <a:solidFill>
                  <a:schemeClr val="tx1">
                    <a:lumMod val="75000"/>
                    <a:lumOff val="25000"/>
                  </a:schemeClr>
                </a:solidFill>
              </a:rPr>
              <a:t>dilakukan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memastikan</a:t>
            </a:r>
            <a:r>
              <a:rPr lang="en-US" dirty="0">
                <a:solidFill>
                  <a:schemeClr val="tx1">
                    <a:lumMod val="75000"/>
                    <a:lumOff val="25000"/>
                  </a:schemeClr>
                </a:solidFill>
              </a:rPr>
              <a:t> </a:t>
            </a:r>
            <a:r>
              <a:rPr lang="en-US" dirty="0" err="1">
                <a:solidFill>
                  <a:schemeClr val="tx1">
                    <a:lumMod val="75000"/>
                    <a:lumOff val="25000"/>
                  </a:schemeClr>
                </a:solidFill>
              </a:rPr>
              <a:t>komposisi</a:t>
            </a:r>
            <a:r>
              <a:rPr lang="en-US" dirty="0">
                <a:solidFill>
                  <a:schemeClr val="tx1">
                    <a:lumMod val="75000"/>
                    <a:lumOff val="25000"/>
                  </a:schemeClr>
                </a:solidFill>
              </a:rPr>
              <a:t> item </a:t>
            </a:r>
            <a:r>
              <a:rPr lang="en-US" dirty="0" err="1">
                <a:solidFill>
                  <a:schemeClr val="tx1">
                    <a:lumMod val="75000"/>
                    <a:lumOff val="25000"/>
                  </a:schemeClr>
                </a:solidFill>
              </a:rPr>
              <a:t>proyek</a:t>
            </a:r>
            <a:r>
              <a:rPr lang="en-US" dirty="0">
                <a:solidFill>
                  <a:schemeClr val="tx1">
                    <a:lumMod val="75000"/>
                    <a:lumOff val="25000"/>
                  </a:schemeClr>
                </a:solidFill>
              </a:rPr>
              <a:t> yang </a:t>
            </a:r>
            <a:r>
              <a:rPr lang="en-US" dirty="0" err="1">
                <a:solidFill>
                  <a:schemeClr val="tx1">
                    <a:lumMod val="75000"/>
                    <a:lumOff val="25000"/>
                  </a:schemeClr>
                </a:solidFill>
              </a:rPr>
              <a:t>benar</a:t>
            </a:r>
            <a:r>
              <a:rPr lang="en-US" dirty="0">
                <a:solidFill>
                  <a:schemeClr val="tx1">
                    <a:lumMod val="75000"/>
                    <a:lumOff val="25000"/>
                  </a:schemeClr>
                </a:solidFill>
              </a:rPr>
              <a:t> dan yang </a:t>
            </a:r>
            <a:r>
              <a:rPr lang="en-US" dirty="0" err="1">
                <a:solidFill>
                  <a:schemeClr val="tx1">
                    <a:lumMod val="75000"/>
                    <a:lumOff val="25000"/>
                  </a:schemeClr>
                </a:solidFill>
              </a:rPr>
              <a:t>terjadi</a:t>
            </a:r>
            <a:r>
              <a:rPr lang="en-US" dirty="0">
                <a:solidFill>
                  <a:schemeClr val="tx1">
                    <a:lumMod val="75000"/>
                    <a:lumOff val="25000"/>
                  </a:schemeClr>
                </a:solidFill>
              </a:rPr>
              <a:t> </a:t>
            </a:r>
            <a:r>
              <a:rPr lang="en-US" dirty="0" err="1">
                <a:solidFill>
                  <a:schemeClr val="tx1">
                    <a:lumMod val="75000"/>
                    <a:lumOff val="25000"/>
                  </a:schemeClr>
                </a:solidFill>
              </a:rPr>
              <a:t>perubahan</a:t>
            </a:r>
            <a:r>
              <a:rPr lang="en-US" dirty="0">
                <a:solidFill>
                  <a:schemeClr val="tx1">
                    <a:lumMod val="75000"/>
                    <a:lumOff val="25000"/>
                  </a:schemeClr>
                </a:solidFill>
              </a:rPr>
              <a:t> </a:t>
            </a:r>
            <a:r>
              <a:rPr lang="en-US" dirty="0" err="1">
                <a:solidFill>
                  <a:schemeClr val="tx1">
                    <a:lumMod val="75000"/>
                    <a:lumOff val="25000"/>
                  </a:schemeClr>
                </a:solidFill>
              </a:rPr>
              <a:t>sesuai</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dokumen</a:t>
            </a:r>
            <a:r>
              <a:rPr lang="en-US" dirty="0">
                <a:solidFill>
                  <a:schemeClr val="tx1">
                    <a:lumMod val="75000"/>
                    <a:lumOff val="25000"/>
                  </a:schemeClr>
                </a:solidFill>
              </a:rPr>
              <a:t>  </a:t>
            </a:r>
            <a:r>
              <a:rPr lang="en-US" dirty="0" err="1">
                <a:solidFill>
                  <a:schemeClr val="tx1">
                    <a:lumMod val="75000"/>
                    <a:lumOff val="25000"/>
                  </a:schemeClr>
                </a:solidFill>
              </a:rPr>
              <a:t>perubahan</a:t>
            </a:r>
            <a:r>
              <a:rPr lang="en-US" dirty="0">
                <a:solidFill>
                  <a:schemeClr val="tx1">
                    <a:lumMod val="75000"/>
                    <a:lumOff val="25000"/>
                  </a:schemeClr>
                </a:solidFill>
              </a:rPr>
              <a:t>, </a:t>
            </a:r>
            <a:r>
              <a:rPr lang="en-US" dirty="0" err="1">
                <a:solidFill>
                  <a:schemeClr val="tx1">
                    <a:lumMod val="75000"/>
                    <a:lumOff val="25000"/>
                  </a:schemeClr>
                </a:solidFill>
              </a:rPr>
              <a:t>dinilai</a:t>
            </a:r>
            <a:r>
              <a:rPr lang="en-US" dirty="0">
                <a:solidFill>
                  <a:schemeClr val="tx1">
                    <a:lumMod val="75000"/>
                    <a:lumOff val="25000"/>
                  </a:schemeClr>
                </a:solidFill>
              </a:rPr>
              <a:t>, </a:t>
            </a:r>
            <a:r>
              <a:rPr lang="en-US" dirty="0" err="1">
                <a:solidFill>
                  <a:schemeClr val="tx1">
                    <a:lumMod val="75000"/>
                    <a:lumOff val="25000"/>
                  </a:schemeClr>
                </a:solidFill>
              </a:rPr>
              <a:t>disetujui</a:t>
            </a:r>
            <a:r>
              <a:rPr lang="en-US" dirty="0">
                <a:solidFill>
                  <a:schemeClr val="tx1">
                    <a:lumMod val="75000"/>
                    <a:lumOff val="25000"/>
                  </a:schemeClr>
                </a:solidFill>
              </a:rPr>
              <a:t>, </a:t>
            </a:r>
            <a:r>
              <a:rPr lang="en-US" dirty="0" err="1">
                <a:solidFill>
                  <a:schemeClr val="tx1">
                    <a:lumMod val="75000"/>
                    <a:lumOff val="25000"/>
                  </a:schemeClr>
                </a:solidFill>
              </a:rPr>
              <a:t>dilacak</a:t>
            </a:r>
            <a:r>
              <a:rPr lang="en-US" dirty="0">
                <a:solidFill>
                  <a:schemeClr val="tx1">
                    <a:lumMod val="75000"/>
                    <a:lumOff val="25000"/>
                  </a:schemeClr>
                </a:solidFill>
              </a:rPr>
              <a:t> dan </a:t>
            </a:r>
            <a:r>
              <a:rPr lang="en-US" dirty="0" err="1">
                <a:solidFill>
                  <a:schemeClr val="tx1">
                    <a:lumMod val="75000"/>
                    <a:lumOff val="25000"/>
                  </a:schemeClr>
                </a:solidFill>
              </a:rPr>
              <a:t>diterapkan</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benar</a:t>
            </a:r>
            <a:r>
              <a:rPr lang="en-US" dirty="0">
                <a:solidFill>
                  <a:schemeClr val="tx1">
                    <a:lumMod val="75000"/>
                    <a:lumOff val="25000"/>
                  </a:schemeClr>
                </a:solidFill>
              </a:rPr>
              <a:t>.</a:t>
            </a:r>
          </a:p>
          <a:p>
            <a:pPr marL="0" indent="0" algn="just">
              <a:buNone/>
            </a:pPr>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18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979" y="913921"/>
            <a:ext cx="7906751" cy="494809"/>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63305" tIns="31652" rIns="63305" bIns="31652"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mbria"/>
                <a:ea typeface="ＭＳ Ｐゴシック" charset="0"/>
                <a:cs typeface="Century Gothic" charset="0"/>
              </a:rPr>
              <a:t> </a:t>
            </a:r>
            <a:r>
              <a:rPr kumimoji="0" lang="en-US" sz="2800" b="1" i="0" u="none" strike="noStrike" kern="1200" cap="none" spc="0" normalizeH="0" baseline="0" noProof="0" dirty="0">
                <a:ln>
                  <a:noFill/>
                </a:ln>
                <a:solidFill>
                  <a:srgbClr val="2F2B20"/>
                </a:solidFill>
                <a:effectLst/>
                <a:uLnTx/>
                <a:uFillTx/>
                <a:latin typeface="Cambria"/>
                <a:ea typeface="ＭＳ Ｐゴシック" charset="0"/>
                <a:cs typeface="Century Gothic" charset="0"/>
              </a:rPr>
              <a:t>The Integrated  </a:t>
            </a:r>
            <a:r>
              <a:rPr kumimoji="0" lang="en-US" sz="2800" b="1" i="0" u="none" strike="noStrike" kern="1200" cap="none" spc="0" normalizeH="0" baseline="0" noProof="0" dirty="0">
                <a:ln>
                  <a:noFill/>
                </a:ln>
                <a:solidFill>
                  <a:srgbClr val="2F2B20"/>
                </a:solidFill>
                <a:effectLst/>
                <a:uLnTx/>
                <a:uFillTx/>
                <a:latin typeface="Cambria"/>
                <a:ea typeface="ＭＳ Ｐゴシック" charset="0"/>
              </a:rPr>
              <a:t>Change Control System</a:t>
            </a:r>
            <a:endParaRPr kumimoji="0" lang="id-ID" sz="2800" b="1" i="0" u="none" strike="noStrike" kern="1200" cap="none" spc="0" normalizeH="0" baseline="0" noProof="0" dirty="0">
              <a:ln>
                <a:noFill/>
              </a:ln>
              <a:solidFill>
                <a:srgbClr val="2F2B20"/>
              </a:solidFill>
              <a:effectLst/>
              <a:uLnTx/>
              <a:uFillTx/>
              <a:latin typeface="Cambria"/>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8065827" y="913921"/>
            <a:ext cx="975161" cy="895261"/>
          </a:xfrm>
          <a:prstGeom prst="rect">
            <a:avLst/>
          </a:prstGeom>
          <a:noFill/>
          <a:ln w="9525">
            <a:noFill/>
            <a:miter lim="800000"/>
            <a:headEnd/>
            <a:tailEnd/>
          </a:ln>
        </p:spPr>
      </p:pic>
      <p:sp>
        <p:nvSpPr>
          <p:cNvPr id="3" name="Rectangle 2"/>
          <p:cNvSpPr/>
          <p:nvPr/>
        </p:nvSpPr>
        <p:spPr>
          <a:xfrm>
            <a:off x="317310" y="1619124"/>
            <a:ext cx="6673755" cy="1754326"/>
          </a:xfrm>
          <a:prstGeom prst="rect">
            <a:avLst/>
          </a:prstGeom>
          <a:solidFill>
            <a:schemeClr val="bg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Change control system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kumpulan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prosedur</a:t>
            </a:r>
            <a:r>
              <a:rPr kumimoji="0" lang="en-US" sz="1800" b="0" i="0" u="none" strike="noStrike" kern="1200" cap="none" spc="0" normalizeH="0" baseline="0" noProof="0" dirty="0">
                <a:ln>
                  <a:noFill/>
                </a:ln>
                <a:solidFill>
                  <a:srgbClr val="2F2B20"/>
                </a:solidFill>
                <a:effectLst/>
                <a:uLnTx/>
                <a:uFillTx/>
                <a:latin typeface="Calibri"/>
                <a:ea typeface="+mn-ea"/>
                <a:cs typeface="+mn-cs"/>
              </a:rPr>
              <a:t> formal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terdokumentasi</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mendefinisikan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langkah-langkah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dimana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dokumen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resmi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diubah</a:t>
            </a:r>
            <a:r>
              <a:rPr kumimoji="0" lang="en-US" sz="1800" b="0" i="0" u="none" strike="noStrike" kern="1200" cap="none" spc="0" normalizeH="0" baseline="0" noProof="0" dirty="0">
                <a:ln>
                  <a:noFill/>
                </a:ln>
                <a:solidFill>
                  <a:srgbClr val="2F2B2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Termasuk</a:t>
            </a:r>
            <a:r>
              <a:rPr kumimoji="0" lang="en-US" sz="1800" b="0" i="0" u="none" strike="noStrike" kern="1200" cap="none" spc="0" normalizeH="0" baseline="0" noProof="0" dirty="0">
                <a:ln>
                  <a:noFill/>
                </a:ln>
                <a:solidFill>
                  <a:srgbClr val="2F2B20"/>
                </a:solidFill>
                <a:effectLst/>
                <a:uLnTx/>
                <a:uFillTx/>
                <a:latin typeface="Calibri"/>
                <a:ea typeface="+mn-ea"/>
                <a:cs typeface="+mn-cs"/>
              </a:rPr>
              <a:t> di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dalamnya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dokumen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sistem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pelacakan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tingkat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persetujuan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diperlukan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mengesahkan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2057400" y="3741387"/>
            <a:ext cx="6216301" cy="2614864"/>
          </a:xfrm>
          <a:prstGeom prst="rect">
            <a:avLst/>
          </a:prstGeom>
        </p:spPr>
      </p:pic>
    </p:spTree>
    <p:extLst>
      <p:ext uri="{BB962C8B-B14F-4D97-AF65-F5344CB8AC3E}">
        <p14:creationId xmlns:p14="http://schemas.microsoft.com/office/powerpoint/2010/main" val="23308920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883283-8FC9-4276-9091-2F668ED38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8458200" cy="4624602"/>
          </a:xfrm>
        </p:spPr>
      </p:pic>
    </p:spTree>
    <p:extLst>
      <p:ext uri="{BB962C8B-B14F-4D97-AF65-F5344CB8AC3E}">
        <p14:creationId xmlns:p14="http://schemas.microsoft.com/office/powerpoint/2010/main" val="2487715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85800"/>
          </a:xfrm>
        </p:spPr>
        <p:txBody>
          <a:bodyPr>
            <a:noAutofit/>
          </a:bodyPr>
          <a:lstStyle/>
          <a:p>
            <a:r>
              <a:rPr lang="en-US" sz="3200" b="1" dirty="0">
                <a:latin typeface="Calibri" panose="020F0502020204030204" pitchFamily="34" charset="0"/>
              </a:rPr>
              <a:t>Performing  Integrated Change  Control: </a:t>
            </a:r>
            <a:r>
              <a:rPr lang="en-US" sz="3200" b="1" dirty="0">
                <a:solidFill>
                  <a:srgbClr val="FFC000"/>
                </a:solidFill>
                <a:latin typeface="Calibri" panose="020F0502020204030204" pitchFamily="34" charset="0"/>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381001" y="1143000"/>
            <a:ext cx="7391400" cy="5029200"/>
          </a:xfrm>
        </p:spPr>
        <p:txBody>
          <a:bodyPr>
            <a:normAutofit fontScale="85000" lnSpcReduction="20000"/>
          </a:bodyPr>
          <a:lstStyle/>
          <a:p>
            <a:pPr marL="0" indent="0" algn="just">
              <a:buNone/>
            </a:pPr>
            <a:r>
              <a:rPr lang="en-US" dirty="0">
                <a:solidFill>
                  <a:schemeClr val="tx1">
                    <a:lumMod val="75000"/>
                    <a:lumOff val="25000"/>
                  </a:schemeClr>
                </a:solidFill>
              </a:rPr>
              <a:t>1. </a:t>
            </a:r>
            <a:r>
              <a:rPr lang="id-ID" dirty="0">
                <a:solidFill>
                  <a:schemeClr val="tx1">
                    <a:lumMod val="75000"/>
                    <a:lumOff val="25000"/>
                  </a:schemeClr>
                </a:solidFill>
              </a:rPr>
              <a:t>Project Management Plan</a:t>
            </a: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	</a:t>
            </a:r>
            <a:r>
              <a:rPr lang="id-ID" dirty="0">
                <a:solidFill>
                  <a:schemeClr val="tx1">
                    <a:lumMod val="75000"/>
                    <a:lumOff val="25000"/>
                  </a:schemeClr>
                </a:solidFill>
              </a:rPr>
              <a:t>Rencana manajemen proyek secara terintegrasi dan </a:t>
            </a:r>
            <a:r>
              <a:rPr lang="en-US" dirty="0">
                <a:solidFill>
                  <a:schemeClr val="tx1">
                    <a:lumMod val="75000"/>
                    <a:lumOff val="25000"/>
                  </a:schemeClr>
                </a:solidFill>
              </a:rPr>
              <a:t>	</a:t>
            </a:r>
            <a:r>
              <a:rPr lang="id-ID" dirty="0">
                <a:solidFill>
                  <a:schemeClr val="tx1">
                    <a:lumMod val="75000"/>
                    <a:lumOff val="25000"/>
                  </a:schemeClr>
                </a:solidFill>
              </a:rPr>
              <a:t>mengkonsolidasikan semua rencana pengelolaan mulai dari </a:t>
            </a:r>
            <a:r>
              <a:rPr lang="en-US" dirty="0">
                <a:solidFill>
                  <a:schemeClr val="tx1">
                    <a:lumMod val="75000"/>
                    <a:lumOff val="25000"/>
                  </a:schemeClr>
                </a:solidFill>
              </a:rPr>
              <a:t>	</a:t>
            </a:r>
            <a:r>
              <a:rPr lang="id-ID" dirty="0">
                <a:solidFill>
                  <a:schemeClr val="tx1">
                    <a:lumMod val="75000"/>
                    <a:lumOff val="25000"/>
                  </a:schemeClr>
                </a:solidFill>
              </a:rPr>
              <a:t>proses perencanaan. Perencanaan manajemen proyek akan </a:t>
            </a:r>
            <a:r>
              <a:rPr lang="en-US" dirty="0">
                <a:solidFill>
                  <a:schemeClr val="tx1">
                    <a:lumMod val="75000"/>
                    <a:lumOff val="25000"/>
                  </a:schemeClr>
                </a:solidFill>
              </a:rPr>
              <a:t>	</a:t>
            </a:r>
            <a:r>
              <a:rPr lang="id-ID" dirty="0">
                <a:solidFill>
                  <a:schemeClr val="tx1">
                    <a:lumMod val="75000"/>
                    <a:lumOff val="25000"/>
                  </a:schemeClr>
                </a:solidFill>
              </a:rPr>
              <a:t>baik bila ditulis secara ringkasan atau detail, dan dapat </a:t>
            </a:r>
            <a:r>
              <a:rPr lang="en-US" dirty="0">
                <a:solidFill>
                  <a:schemeClr val="tx1">
                    <a:lumMod val="75000"/>
                    <a:lumOff val="25000"/>
                  </a:schemeClr>
                </a:solidFill>
              </a:rPr>
              <a:t>	</a:t>
            </a:r>
            <a:r>
              <a:rPr lang="id-ID" dirty="0">
                <a:solidFill>
                  <a:schemeClr val="tx1">
                    <a:lumMod val="75000"/>
                    <a:lumOff val="25000"/>
                  </a:schemeClr>
                </a:solidFill>
              </a:rPr>
              <a:t>terdiri dari satu atau lebih rencana.</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2. </a:t>
            </a:r>
            <a:r>
              <a:rPr lang="id-ID" dirty="0">
                <a:solidFill>
                  <a:schemeClr val="tx1">
                    <a:lumMod val="75000"/>
                    <a:lumOff val="25000"/>
                  </a:schemeClr>
                </a:solidFill>
              </a:rPr>
              <a:t>Work Performance Information</a:t>
            </a:r>
          </a:p>
          <a:p>
            <a:pPr marL="0" indent="0" algn="just">
              <a:buNone/>
            </a:pPr>
            <a:r>
              <a:rPr lang="en-US" dirty="0">
                <a:solidFill>
                  <a:schemeClr val="tx1">
                    <a:lumMod val="75000"/>
                    <a:lumOff val="25000"/>
                  </a:schemeClr>
                </a:solidFill>
              </a:rPr>
              <a:t>	</a:t>
            </a:r>
            <a:r>
              <a:rPr lang="en-US" dirty="0" err="1">
                <a:solidFill>
                  <a:schemeClr val="tx1">
                    <a:lumMod val="75000"/>
                    <a:lumOff val="25000"/>
                  </a:schemeClr>
                </a:solidFill>
              </a:rPr>
              <a:t>Informasi</a:t>
            </a:r>
            <a:r>
              <a:rPr lang="en-US" dirty="0">
                <a:solidFill>
                  <a:schemeClr val="tx1">
                    <a:lumMod val="75000"/>
                    <a:lumOff val="25000"/>
                  </a:schemeClr>
                </a:solidFill>
              </a:rPr>
              <a:t> </a:t>
            </a:r>
            <a:r>
              <a:rPr lang="en-US" dirty="0" err="1">
                <a:solidFill>
                  <a:schemeClr val="tx1">
                    <a:lumMod val="75000"/>
                    <a:lumOff val="25000"/>
                  </a:schemeClr>
                </a:solidFill>
              </a:rPr>
              <a:t>dari</a:t>
            </a:r>
            <a:r>
              <a:rPr lang="en-US" dirty="0">
                <a:solidFill>
                  <a:schemeClr val="tx1">
                    <a:lumMod val="75000"/>
                    <a:lumOff val="25000"/>
                  </a:schemeClr>
                </a:solidFill>
              </a:rPr>
              <a:t> </a:t>
            </a:r>
            <a:r>
              <a:rPr lang="en-US" dirty="0" err="1">
                <a:solidFill>
                  <a:schemeClr val="tx1">
                    <a:lumMod val="75000"/>
                    <a:lumOff val="25000"/>
                  </a:schemeClr>
                </a:solidFill>
              </a:rPr>
              <a:t>kegiatan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secara</a:t>
            </a:r>
            <a:r>
              <a:rPr lang="en-US" dirty="0">
                <a:solidFill>
                  <a:schemeClr val="tx1">
                    <a:lumMod val="75000"/>
                    <a:lumOff val="25000"/>
                  </a:schemeClr>
                </a:solidFill>
              </a:rPr>
              <a:t> </a:t>
            </a:r>
            <a:r>
              <a:rPr lang="en-US" dirty="0" err="1">
                <a:solidFill>
                  <a:schemeClr val="tx1">
                    <a:lumMod val="75000"/>
                    <a:lumOff val="25000"/>
                  </a:schemeClr>
                </a:solidFill>
              </a:rPr>
              <a:t>rutin</a:t>
            </a:r>
            <a:r>
              <a:rPr lang="en-US" dirty="0">
                <a:solidFill>
                  <a:schemeClr val="tx1">
                    <a:lumMod val="75000"/>
                    <a:lumOff val="25000"/>
                  </a:schemeClr>
                </a:solidFill>
              </a:rPr>
              <a:t> </a:t>
            </a:r>
            <a:r>
              <a:rPr lang="en-US" dirty="0" err="1">
                <a:solidFill>
                  <a:schemeClr val="tx1">
                    <a:lumMod val="75000"/>
                    <a:lumOff val="25000"/>
                  </a:schemeClr>
                </a:solidFill>
              </a:rPr>
              <a:t>dikumpulkan</a:t>
            </a:r>
            <a:r>
              <a:rPr lang="en-US" dirty="0">
                <a:solidFill>
                  <a:schemeClr val="tx1">
                    <a:lumMod val="75000"/>
                    <a:lumOff val="25000"/>
                  </a:schemeClr>
                </a:solidFill>
              </a:rPr>
              <a:t> 	</a:t>
            </a:r>
            <a:r>
              <a:rPr lang="en-US" dirty="0" err="1">
                <a:solidFill>
                  <a:schemeClr val="tx1">
                    <a:lumMod val="75000"/>
                    <a:lumOff val="25000"/>
                  </a:schemeClr>
                </a:solidFill>
              </a:rPr>
              <a:t>selama</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berlangsung</a:t>
            </a:r>
            <a:r>
              <a:rPr lang="en-US" dirty="0">
                <a:solidFill>
                  <a:schemeClr val="tx1">
                    <a:lumMod val="75000"/>
                    <a:lumOff val="25000"/>
                  </a:schemeClr>
                </a:solidFill>
              </a:rPr>
              <a:t>. </a:t>
            </a:r>
            <a:r>
              <a:rPr lang="en-US" dirty="0" err="1">
                <a:solidFill>
                  <a:schemeClr val="tx1">
                    <a:lumMod val="75000"/>
                    <a:lumOff val="25000"/>
                  </a:schemeClr>
                </a:solidFill>
              </a:rPr>
              <a:t>Informasi</a:t>
            </a:r>
            <a:r>
              <a:rPr lang="en-US" dirty="0">
                <a:solidFill>
                  <a:schemeClr val="tx1">
                    <a:lumMod val="75000"/>
                    <a:lumOff val="25000"/>
                  </a:schemeClr>
                </a:solidFill>
              </a:rPr>
              <a:t> </a:t>
            </a:r>
            <a:r>
              <a:rPr lang="en-US" dirty="0" err="1">
                <a:solidFill>
                  <a:schemeClr val="tx1">
                    <a:lumMod val="75000"/>
                    <a:lumOff val="25000"/>
                  </a:schemeClr>
                </a:solidFill>
              </a:rPr>
              <a:t>ini</a:t>
            </a:r>
            <a:r>
              <a:rPr lang="en-US" dirty="0">
                <a:solidFill>
                  <a:schemeClr val="tx1">
                    <a:lumMod val="75000"/>
                    <a:lumOff val="25000"/>
                  </a:schemeClr>
                </a:solidFill>
              </a:rPr>
              <a:t> </a:t>
            </a:r>
            <a:r>
              <a:rPr lang="en-US" dirty="0" err="1">
                <a:solidFill>
                  <a:schemeClr val="tx1">
                    <a:lumMod val="75000"/>
                    <a:lumOff val="25000"/>
                  </a:schemeClr>
                </a:solidFill>
              </a:rPr>
              <a:t>dapat</a:t>
            </a:r>
            <a:r>
              <a:rPr lang="en-US" dirty="0">
                <a:solidFill>
                  <a:schemeClr val="tx1">
                    <a:lumMod val="75000"/>
                    <a:lumOff val="25000"/>
                  </a:schemeClr>
                </a:solidFill>
              </a:rPr>
              <a:t> 	</a:t>
            </a:r>
            <a:r>
              <a:rPr lang="en-US" dirty="0" err="1">
                <a:solidFill>
                  <a:schemeClr val="tx1">
                    <a:lumMod val="75000"/>
                    <a:lumOff val="25000"/>
                  </a:schemeClr>
                </a:solidFill>
              </a:rPr>
              <a:t>berhubungan</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a:t>
            </a:r>
            <a:r>
              <a:rPr lang="en-US" dirty="0" err="1">
                <a:solidFill>
                  <a:schemeClr val="tx1">
                    <a:lumMod val="75000"/>
                    <a:lumOff val="25000"/>
                  </a:schemeClr>
                </a:solidFill>
              </a:rPr>
              <a:t>berbagai</a:t>
            </a:r>
            <a:r>
              <a:rPr lang="en-US" dirty="0">
                <a:solidFill>
                  <a:schemeClr val="tx1">
                    <a:lumMod val="75000"/>
                    <a:lumOff val="25000"/>
                  </a:schemeClr>
                </a:solidFill>
              </a:rPr>
              <a:t> </a:t>
            </a:r>
            <a:r>
              <a:rPr lang="en-US" dirty="0" err="1">
                <a:solidFill>
                  <a:schemeClr val="tx1">
                    <a:lumMod val="75000"/>
                    <a:lumOff val="25000"/>
                  </a:schemeClr>
                </a:solidFill>
              </a:rPr>
              <a:t>aktivitas</a:t>
            </a:r>
            <a:r>
              <a:rPr lang="en-US" dirty="0">
                <a:solidFill>
                  <a:schemeClr val="tx1">
                    <a:lumMod val="75000"/>
                    <a:lumOff val="25000"/>
                  </a:schemeClr>
                </a:solidFill>
              </a:rPr>
              <a:t> </a:t>
            </a:r>
            <a:r>
              <a:rPr lang="en-US" dirty="0" err="1">
                <a:solidFill>
                  <a:schemeClr val="tx1">
                    <a:lumMod val="75000"/>
                    <a:lumOff val="25000"/>
                  </a:schemeClr>
                </a:solidFill>
              </a:rPr>
              <a:t>secara</a:t>
            </a:r>
            <a:r>
              <a:rPr lang="en-US" dirty="0">
                <a:solidFill>
                  <a:schemeClr val="tx1">
                    <a:lumMod val="75000"/>
                    <a:lumOff val="25000"/>
                  </a:schemeClr>
                </a:solidFill>
              </a:rPr>
              <a:t> </a:t>
            </a:r>
            <a:r>
              <a:rPr lang="en-US" dirty="0" err="1">
                <a:solidFill>
                  <a:schemeClr val="tx1">
                    <a:lumMod val="75000"/>
                    <a:lumOff val="25000"/>
                  </a:schemeClr>
                </a:solidFill>
              </a:rPr>
              <a:t>tidak</a:t>
            </a:r>
            <a:r>
              <a:rPr lang="en-US" dirty="0">
                <a:solidFill>
                  <a:schemeClr val="tx1">
                    <a:lumMod val="75000"/>
                    <a:lumOff val="25000"/>
                  </a:schemeClr>
                </a:solidFill>
              </a:rPr>
              <a:t> </a:t>
            </a:r>
            <a:r>
              <a:rPr lang="en-US" dirty="0" err="1">
                <a:solidFill>
                  <a:schemeClr val="tx1">
                    <a:lumMod val="75000"/>
                    <a:lumOff val="25000"/>
                  </a:schemeClr>
                </a:solidFill>
              </a:rPr>
              <a:t>terbatas</a:t>
            </a:r>
            <a:r>
              <a:rPr lang="en-US" dirty="0">
                <a:solidFill>
                  <a:schemeClr val="tx1">
                    <a:lumMod val="75000"/>
                    <a:lumOff val="25000"/>
                  </a:schemeClr>
                </a:solidFill>
              </a:rPr>
              <a:t> 	yang </a:t>
            </a:r>
            <a:r>
              <a:rPr lang="en-US" dirty="0" err="1">
                <a:solidFill>
                  <a:schemeClr val="tx1">
                    <a:lumMod val="75000"/>
                    <a:lumOff val="25000"/>
                  </a:schemeClr>
                </a:solidFill>
              </a:rPr>
              <a:t>meliputi</a:t>
            </a:r>
            <a:r>
              <a:rPr lang="en-US" dirty="0">
                <a:solidFill>
                  <a:schemeClr val="tx1">
                    <a:lumMod val="75000"/>
                    <a:lumOff val="25000"/>
                  </a:schemeClr>
                </a:solidFill>
              </a:rPr>
              <a:t> status </a:t>
            </a:r>
            <a:r>
              <a:rPr lang="en-US" dirty="0" err="1">
                <a:solidFill>
                  <a:schemeClr val="tx1">
                    <a:lumMod val="75000"/>
                    <a:lumOff val="25000"/>
                  </a:schemeClr>
                </a:solidFill>
              </a:rPr>
              <a:t>saat</a:t>
            </a:r>
            <a:r>
              <a:rPr lang="en-US" dirty="0">
                <a:solidFill>
                  <a:schemeClr val="tx1">
                    <a:lumMod val="75000"/>
                    <a:lumOff val="25000"/>
                  </a:schemeClr>
                </a:solidFill>
              </a:rPr>
              <a:t> </a:t>
            </a:r>
            <a:r>
              <a:rPr lang="en-US" dirty="0" err="1">
                <a:solidFill>
                  <a:schemeClr val="tx1">
                    <a:lumMod val="75000"/>
                    <a:lumOff val="25000"/>
                  </a:schemeClr>
                </a:solidFill>
              </a:rPr>
              <a:t>ini</a:t>
            </a:r>
            <a:r>
              <a:rPr lang="en-US" dirty="0">
                <a:solidFill>
                  <a:schemeClr val="tx1">
                    <a:lumMod val="75000"/>
                    <a:lumOff val="25000"/>
                  </a:schemeClr>
                </a:solidFill>
              </a:rPr>
              <a:t>, </a:t>
            </a:r>
            <a:r>
              <a:rPr lang="en-US" dirty="0" err="1">
                <a:solidFill>
                  <a:schemeClr val="tx1">
                    <a:lumMod val="75000"/>
                    <a:lumOff val="25000"/>
                  </a:schemeClr>
                </a:solidFill>
              </a:rPr>
              <a:t>jadwal</a:t>
            </a:r>
            <a:r>
              <a:rPr lang="en-US" dirty="0">
                <a:solidFill>
                  <a:schemeClr val="tx1">
                    <a:lumMod val="75000"/>
                    <a:lumOff val="25000"/>
                  </a:schemeClr>
                </a:solidFill>
              </a:rPr>
              <a:t> </a:t>
            </a:r>
            <a:r>
              <a:rPr lang="en-US" dirty="0" err="1">
                <a:solidFill>
                  <a:schemeClr val="tx1">
                    <a:lumMod val="75000"/>
                    <a:lumOff val="25000"/>
                  </a:schemeClr>
                </a:solidFill>
              </a:rPr>
              <a:t>kemajuan</a:t>
            </a:r>
            <a:r>
              <a:rPr lang="en-US" dirty="0">
                <a:solidFill>
                  <a:schemeClr val="tx1">
                    <a:lumMod val="75000"/>
                    <a:lumOff val="25000"/>
                  </a:schemeClr>
                </a:solidFill>
              </a:rPr>
              <a:t> </a:t>
            </a:r>
            <a:r>
              <a:rPr lang="en-US" dirty="0" err="1">
                <a:solidFill>
                  <a:schemeClr val="tx1">
                    <a:lumMod val="75000"/>
                    <a:lumOff val="25000"/>
                  </a:schemeClr>
                </a:solidFill>
              </a:rPr>
              <a:t>dan</a:t>
            </a:r>
            <a:r>
              <a:rPr lang="en-US" dirty="0">
                <a:solidFill>
                  <a:schemeClr val="tx1">
                    <a:lumMod val="75000"/>
                    <a:lumOff val="25000"/>
                  </a:schemeClr>
                </a:solidFill>
              </a:rPr>
              <a:t> 	</a:t>
            </a:r>
            <a:r>
              <a:rPr lang="en-US" dirty="0" err="1">
                <a:solidFill>
                  <a:schemeClr val="tx1">
                    <a:lumMod val="75000"/>
                    <a:lumOff val="25000"/>
                  </a:schemeClr>
                </a:solidFill>
              </a:rPr>
              <a:t>penyerapan</a:t>
            </a:r>
            <a:r>
              <a:rPr lang="en-US" dirty="0">
                <a:solidFill>
                  <a:schemeClr val="tx1">
                    <a:lumMod val="75000"/>
                    <a:lumOff val="25000"/>
                  </a:schemeClr>
                </a:solidFill>
              </a:rPr>
              <a:t> </a:t>
            </a:r>
            <a:r>
              <a:rPr lang="en-US" dirty="0" err="1">
                <a:solidFill>
                  <a:schemeClr val="tx1">
                    <a:lumMod val="75000"/>
                    <a:lumOff val="25000"/>
                  </a:schemeClr>
                </a:solidFill>
              </a:rPr>
              <a:t>anggaran</a:t>
            </a:r>
            <a:r>
              <a:rPr lang="en-US" dirty="0">
                <a:solidFill>
                  <a:schemeClr val="tx1">
                    <a:lumMod val="75000"/>
                    <a:lumOff val="25000"/>
                  </a:schemeClr>
                </a:solidFill>
              </a:rPr>
              <a:t>.</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3. </a:t>
            </a:r>
            <a:r>
              <a:rPr lang="id-ID" dirty="0">
                <a:solidFill>
                  <a:schemeClr val="tx1">
                    <a:lumMod val="75000"/>
                    <a:lumOff val="25000"/>
                  </a:schemeClr>
                </a:solidFill>
              </a:rPr>
              <a:t>Change Requests</a:t>
            </a: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	</a:t>
            </a:r>
            <a:r>
              <a:rPr lang="id-ID" dirty="0">
                <a:solidFill>
                  <a:schemeClr val="tx1">
                    <a:lumMod val="75000"/>
                    <a:lumOff val="25000"/>
                  </a:schemeClr>
                </a:solidFill>
              </a:rPr>
              <a:t>Semua monitoring dan evalusi dari suatu kegiatan proyek </a:t>
            </a:r>
            <a:r>
              <a:rPr lang="en-US" dirty="0">
                <a:solidFill>
                  <a:schemeClr val="tx1">
                    <a:lumMod val="75000"/>
                    <a:lumOff val="25000"/>
                  </a:schemeClr>
                </a:solidFill>
              </a:rPr>
              <a:t>	</a:t>
            </a:r>
            <a:r>
              <a:rPr lang="id-ID" dirty="0">
                <a:solidFill>
                  <a:schemeClr val="tx1">
                    <a:lumMod val="75000"/>
                    <a:lumOff val="25000"/>
                  </a:schemeClr>
                </a:solidFill>
              </a:rPr>
              <a:t>dapat mengubah output. Perubahan yang sesuai dengan </a:t>
            </a:r>
            <a:r>
              <a:rPr lang="en-US" dirty="0">
                <a:solidFill>
                  <a:schemeClr val="tx1">
                    <a:lumMod val="75000"/>
                    <a:lumOff val="25000"/>
                  </a:schemeClr>
                </a:solidFill>
              </a:rPr>
              <a:t>	</a:t>
            </a:r>
            <a:r>
              <a:rPr lang="id-ID" dirty="0">
                <a:solidFill>
                  <a:schemeClr val="tx1">
                    <a:lumMod val="75000"/>
                    <a:lumOff val="25000"/>
                  </a:schemeClr>
                </a:solidFill>
              </a:rPr>
              <a:t>permintaan dapat mencakup tindakan perbaikan, tindakan </a:t>
            </a:r>
            <a:r>
              <a:rPr lang="en-US" dirty="0">
                <a:solidFill>
                  <a:schemeClr val="tx1">
                    <a:lumMod val="75000"/>
                    <a:lumOff val="25000"/>
                  </a:schemeClr>
                </a:solidFill>
              </a:rPr>
              <a:t>	</a:t>
            </a:r>
            <a:r>
              <a:rPr lang="id-ID" dirty="0">
                <a:solidFill>
                  <a:schemeClr val="tx1">
                    <a:lumMod val="75000"/>
                    <a:lumOff val="25000"/>
                  </a:schemeClr>
                </a:solidFill>
              </a:rPr>
              <a:t>pencegahan dan perbaikan cacat.</a:t>
            </a:r>
          </a:p>
          <a:p>
            <a:pPr algn="just"/>
            <a:endParaRPr lang="id-ID" b="1"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2418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066800"/>
          </a:xfrm>
        </p:spPr>
        <p:txBody>
          <a:bodyPr>
            <a:noAutofit/>
          </a:bodyPr>
          <a:lstStyle/>
          <a:p>
            <a:r>
              <a:rPr lang="en-US" sz="3200" b="1" dirty="0">
                <a:latin typeface="Calibri" panose="020F0502020204030204" pitchFamily="34" charset="0"/>
              </a:rPr>
              <a:t>Performing  Integrated Change  Control: </a:t>
            </a:r>
            <a:r>
              <a:rPr lang="en-US" sz="3200" b="1" dirty="0">
                <a:solidFill>
                  <a:srgbClr val="FFC000"/>
                </a:solidFill>
                <a:latin typeface="Calibri" panose="020F0502020204030204" pitchFamily="34" charset="0"/>
              </a:rPr>
              <a:t>Inputs (cont.)</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533400" y="1219199"/>
            <a:ext cx="7260305" cy="5638801"/>
          </a:xfrm>
        </p:spPr>
        <p:txBody>
          <a:bodyPr>
            <a:normAutofit fontScale="62500" lnSpcReduction="20000"/>
          </a:bodyPr>
          <a:lstStyle/>
          <a:p>
            <a:pPr marL="0" indent="0" algn="just">
              <a:buNone/>
            </a:pPr>
            <a:r>
              <a:rPr lang="en-US" sz="2600" dirty="0">
                <a:solidFill>
                  <a:schemeClr val="tx1">
                    <a:lumMod val="75000"/>
                    <a:lumOff val="25000"/>
                  </a:schemeClr>
                </a:solidFill>
              </a:rPr>
              <a:t>4</a:t>
            </a:r>
            <a:r>
              <a:rPr lang="en-US" sz="2900" dirty="0">
                <a:solidFill>
                  <a:schemeClr val="tx1">
                    <a:lumMod val="75000"/>
                    <a:lumOff val="25000"/>
                  </a:schemeClr>
                </a:solidFill>
              </a:rPr>
              <a:t>. Project Documents</a:t>
            </a:r>
          </a:p>
          <a:p>
            <a:pPr marL="574675" indent="-342900" algn="just">
              <a:buFont typeface="Courier New" panose="02070309020205020404" pitchFamily="49" charset="0"/>
              <a:buChar char="o"/>
            </a:pPr>
            <a:r>
              <a:rPr lang="en-US" sz="2900" dirty="0">
                <a:solidFill>
                  <a:schemeClr val="tx1">
                    <a:lumMod val="75000"/>
                    <a:lumOff val="25000"/>
                  </a:schemeClr>
                </a:solidFill>
              </a:rPr>
              <a:t>Basis of estimates</a:t>
            </a:r>
          </a:p>
          <a:p>
            <a:pPr marL="574675" indent="-342900" algn="just">
              <a:buFont typeface="Courier New" panose="02070309020205020404" pitchFamily="49" charset="0"/>
              <a:buChar char="o"/>
            </a:pPr>
            <a:r>
              <a:rPr lang="en-US" sz="2900" dirty="0">
                <a:solidFill>
                  <a:schemeClr val="tx1">
                    <a:lumMod val="75000"/>
                    <a:lumOff val="25000"/>
                  </a:schemeClr>
                </a:solidFill>
              </a:rPr>
              <a:t>Requirements traceability matrix</a:t>
            </a:r>
          </a:p>
          <a:p>
            <a:pPr marL="574675" indent="-342900" algn="just">
              <a:buFont typeface="Courier New" panose="02070309020205020404" pitchFamily="49" charset="0"/>
              <a:buChar char="o"/>
            </a:pPr>
            <a:r>
              <a:rPr lang="en-US" sz="2900" dirty="0">
                <a:solidFill>
                  <a:schemeClr val="tx1">
                    <a:lumMod val="75000"/>
                    <a:lumOff val="25000"/>
                  </a:schemeClr>
                </a:solidFill>
              </a:rPr>
              <a:t>Risk report</a:t>
            </a:r>
          </a:p>
          <a:p>
            <a:pPr marL="0" indent="0" algn="just">
              <a:buNone/>
            </a:pPr>
            <a:endParaRPr lang="en-US" sz="2900" dirty="0">
              <a:solidFill>
                <a:schemeClr val="tx1">
                  <a:lumMod val="75000"/>
                  <a:lumOff val="25000"/>
                </a:schemeClr>
              </a:solidFill>
            </a:endParaRPr>
          </a:p>
          <a:p>
            <a:pPr marL="0" indent="0" algn="just">
              <a:buNone/>
            </a:pPr>
            <a:r>
              <a:rPr lang="en-US" sz="2900" dirty="0">
                <a:solidFill>
                  <a:schemeClr val="tx1">
                    <a:lumMod val="75000"/>
                    <a:lumOff val="25000"/>
                  </a:schemeClr>
                </a:solidFill>
              </a:rPr>
              <a:t>5. </a:t>
            </a:r>
            <a:r>
              <a:rPr lang="id-ID" sz="2900" dirty="0">
                <a:solidFill>
                  <a:schemeClr val="tx1">
                    <a:lumMod val="75000"/>
                    <a:lumOff val="25000"/>
                  </a:schemeClr>
                </a:solidFill>
              </a:rPr>
              <a:t>Enterprise Environmental Factors</a:t>
            </a:r>
          </a:p>
          <a:p>
            <a:pPr marL="176213" indent="0" algn="just">
              <a:buNone/>
            </a:pPr>
            <a:r>
              <a:rPr lang="id-ID" sz="2900" dirty="0">
                <a:solidFill>
                  <a:schemeClr val="tx1">
                    <a:lumMod val="75000"/>
                    <a:lumOff val="25000"/>
                  </a:schemeClr>
                </a:solidFill>
              </a:rPr>
              <a:t>Faktor lingkungan perusahaan dapat mempengaruhi proses pengawasan proyek secara terpadu: sistem manajemen informasi proyek (misalnya, alat otomatis, antarmuka web, dll), hal tersebut harus dipertimbangkan pada saat pelaksanaan proyek.</a:t>
            </a:r>
          </a:p>
          <a:p>
            <a:pPr marL="0" indent="0" algn="just">
              <a:buNone/>
            </a:pPr>
            <a:endParaRPr lang="en-US" sz="2900" dirty="0">
              <a:solidFill>
                <a:schemeClr val="tx1">
                  <a:lumMod val="75000"/>
                  <a:lumOff val="25000"/>
                </a:schemeClr>
              </a:solidFill>
            </a:endParaRPr>
          </a:p>
          <a:p>
            <a:pPr marL="0" indent="0" algn="just">
              <a:buNone/>
            </a:pPr>
            <a:r>
              <a:rPr lang="en-US" sz="2900" dirty="0">
                <a:solidFill>
                  <a:schemeClr val="tx1">
                    <a:lumMod val="75000"/>
                    <a:lumOff val="25000"/>
                  </a:schemeClr>
                </a:solidFill>
              </a:rPr>
              <a:t>6. </a:t>
            </a:r>
            <a:r>
              <a:rPr lang="id-ID" sz="2900" dirty="0">
                <a:solidFill>
                  <a:schemeClr val="tx1">
                    <a:lumMod val="75000"/>
                    <a:lumOff val="25000"/>
                  </a:schemeClr>
                </a:solidFill>
              </a:rPr>
              <a:t>Organizational Process Assets</a:t>
            </a:r>
          </a:p>
          <a:p>
            <a:pPr algn="just">
              <a:buFont typeface="Courier New" panose="02070309020205020404" pitchFamily="49" charset="0"/>
              <a:buChar char="o"/>
            </a:pPr>
            <a:r>
              <a:rPr lang="en-US" sz="2900" dirty="0" err="1">
                <a:solidFill>
                  <a:schemeClr val="tx1">
                    <a:lumMod val="75000"/>
                    <a:lumOff val="25000"/>
                  </a:schemeClr>
                </a:solidFill>
              </a:rPr>
              <a:t>Prosedur</a:t>
            </a:r>
            <a:r>
              <a:rPr lang="en-US" sz="2900" dirty="0">
                <a:solidFill>
                  <a:schemeClr val="tx1">
                    <a:lumMod val="75000"/>
                    <a:lumOff val="25000"/>
                  </a:schemeClr>
                </a:solidFill>
              </a:rPr>
              <a:t> </a:t>
            </a:r>
            <a:r>
              <a:rPr lang="en-US" sz="2900" dirty="0" err="1">
                <a:solidFill>
                  <a:schemeClr val="tx1">
                    <a:lumMod val="75000"/>
                    <a:lumOff val="25000"/>
                  </a:schemeClr>
                </a:solidFill>
              </a:rPr>
              <a:t>pengendalian</a:t>
            </a:r>
            <a:r>
              <a:rPr lang="en-US" sz="2900" dirty="0">
                <a:solidFill>
                  <a:schemeClr val="tx1">
                    <a:lumMod val="75000"/>
                    <a:lumOff val="25000"/>
                  </a:schemeClr>
                </a:solidFill>
              </a:rPr>
              <a:t> </a:t>
            </a:r>
            <a:r>
              <a:rPr lang="en-US" sz="2900" dirty="0" err="1">
                <a:solidFill>
                  <a:schemeClr val="tx1">
                    <a:lumMod val="75000"/>
                    <a:lumOff val="25000"/>
                  </a:schemeClr>
                </a:solidFill>
              </a:rPr>
              <a:t>terhadap</a:t>
            </a:r>
            <a:r>
              <a:rPr lang="en-US" sz="2900" dirty="0">
                <a:solidFill>
                  <a:schemeClr val="tx1">
                    <a:lumMod val="75000"/>
                    <a:lumOff val="25000"/>
                  </a:schemeClr>
                </a:solidFill>
              </a:rPr>
              <a:t> </a:t>
            </a:r>
            <a:r>
              <a:rPr lang="en-US" sz="2900" dirty="0" err="1">
                <a:solidFill>
                  <a:schemeClr val="tx1">
                    <a:lumMod val="75000"/>
                    <a:lumOff val="25000"/>
                  </a:schemeClr>
                </a:solidFill>
              </a:rPr>
              <a:t>perubahan</a:t>
            </a:r>
            <a:r>
              <a:rPr lang="en-US" sz="2900" dirty="0">
                <a:solidFill>
                  <a:schemeClr val="tx1">
                    <a:lumMod val="75000"/>
                    <a:lumOff val="25000"/>
                  </a:schemeClr>
                </a:solidFill>
              </a:rPr>
              <a:t> (</a:t>
            </a:r>
            <a:r>
              <a:rPr lang="en-US" sz="2900" dirty="0" err="1">
                <a:solidFill>
                  <a:schemeClr val="tx1">
                    <a:lumMod val="75000"/>
                    <a:lumOff val="25000"/>
                  </a:schemeClr>
                </a:solidFill>
              </a:rPr>
              <a:t>membuat</a:t>
            </a:r>
            <a:r>
              <a:rPr lang="en-US" sz="2900" dirty="0">
                <a:solidFill>
                  <a:schemeClr val="tx1">
                    <a:lumMod val="75000"/>
                    <a:lumOff val="25000"/>
                  </a:schemeClr>
                </a:solidFill>
              </a:rPr>
              <a:t> </a:t>
            </a:r>
            <a:r>
              <a:rPr lang="en-US" sz="2900" dirty="0" err="1">
                <a:solidFill>
                  <a:schemeClr val="tx1">
                    <a:lumMod val="75000"/>
                    <a:lumOff val="25000"/>
                  </a:schemeClr>
                </a:solidFill>
              </a:rPr>
              <a:t>standar</a:t>
            </a:r>
            <a:r>
              <a:rPr lang="en-US" sz="2900" dirty="0">
                <a:solidFill>
                  <a:schemeClr val="tx1">
                    <a:lumMod val="75000"/>
                    <a:lumOff val="25000"/>
                  </a:schemeClr>
                </a:solidFill>
              </a:rPr>
              <a:t> </a:t>
            </a:r>
            <a:r>
              <a:rPr lang="en-US" sz="2900" dirty="0" err="1">
                <a:solidFill>
                  <a:schemeClr val="tx1">
                    <a:lumMod val="75000"/>
                    <a:lumOff val="25000"/>
                  </a:schemeClr>
                </a:solidFill>
              </a:rPr>
              <a:t>resmi</a:t>
            </a:r>
            <a:r>
              <a:rPr lang="en-US" sz="2900" dirty="0">
                <a:solidFill>
                  <a:schemeClr val="tx1">
                    <a:lumMod val="75000"/>
                    <a:lumOff val="25000"/>
                  </a:schemeClr>
                </a:solidFill>
              </a:rPr>
              <a:t>, </a:t>
            </a:r>
            <a:r>
              <a:rPr lang="en-US" sz="2900" dirty="0" err="1">
                <a:solidFill>
                  <a:schemeClr val="tx1">
                    <a:lumMod val="75000"/>
                    <a:lumOff val="25000"/>
                  </a:schemeClr>
                </a:solidFill>
              </a:rPr>
              <a:t>kebijakan</a:t>
            </a:r>
            <a:r>
              <a:rPr lang="en-US" sz="2900" dirty="0">
                <a:solidFill>
                  <a:schemeClr val="tx1">
                    <a:lumMod val="75000"/>
                    <a:lumOff val="25000"/>
                  </a:schemeClr>
                </a:solidFill>
              </a:rPr>
              <a:t>, </a:t>
            </a:r>
            <a:r>
              <a:rPr lang="en-US" sz="2900" dirty="0" err="1">
                <a:solidFill>
                  <a:schemeClr val="tx1">
                    <a:lumMod val="75000"/>
                    <a:lumOff val="25000"/>
                  </a:schemeClr>
                </a:solidFill>
              </a:rPr>
              <a:t>rencana</a:t>
            </a:r>
            <a:r>
              <a:rPr lang="en-US" sz="2900" dirty="0">
                <a:solidFill>
                  <a:schemeClr val="tx1">
                    <a:lumMod val="75000"/>
                    <a:lumOff val="25000"/>
                  </a:schemeClr>
                </a:solidFill>
              </a:rPr>
              <a:t> </a:t>
            </a:r>
            <a:r>
              <a:rPr lang="en-US" sz="2900" dirty="0" err="1">
                <a:solidFill>
                  <a:schemeClr val="tx1">
                    <a:lumMod val="75000"/>
                    <a:lumOff val="25000"/>
                  </a:schemeClr>
                </a:solidFill>
              </a:rPr>
              <a:t>dan</a:t>
            </a:r>
            <a:r>
              <a:rPr lang="en-US" sz="2900" dirty="0">
                <a:solidFill>
                  <a:schemeClr val="tx1">
                    <a:lumMod val="75000"/>
                    <a:lumOff val="25000"/>
                  </a:schemeClr>
                </a:solidFill>
              </a:rPr>
              <a:t> </a:t>
            </a:r>
            <a:r>
              <a:rPr lang="en-US" sz="2900" dirty="0" err="1">
                <a:solidFill>
                  <a:schemeClr val="tx1">
                    <a:lumMod val="75000"/>
                    <a:lumOff val="25000"/>
                  </a:schemeClr>
                </a:solidFill>
              </a:rPr>
              <a:t>dokumen</a:t>
            </a:r>
            <a:r>
              <a:rPr lang="en-US" sz="2900" dirty="0">
                <a:solidFill>
                  <a:schemeClr val="tx1">
                    <a:lumMod val="75000"/>
                    <a:lumOff val="25000"/>
                  </a:schemeClr>
                </a:solidFill>
              </a:rPr>
              <a:t> </a:t>
            </a:r>
            <a:r>
              <a:rPr lang="en-US" sz="2900" dirty="0" err="1">
                <a:solidFill>
                  <a:schemeClr val="tx1">
                    <a:lumMod val="75000"/>
                    <a:lumOff val="25000"/>
                  </a:schemeClr>
                </a:solidFill>
              </a:rPr>
              <a:t>proyek</a:t>
            </a:r>
            <a:r>
              <a:rPr lang="en-US" sz="2900" dirty="0">
                <a:solidFill>
                  <a:schemeClr val="tx1">
                    <a:lumMod val="75000"/>
                    <a:lumOff val="25000"/>
                  </a:schemeClr>
                </a:solidFill>
              </a:rPr>
              <a:t> </a:t>
            </a:r>
            <a:r>
              <a:rPr lang="en-US" sz="2900" dirty="0" err="1">
                <a:solidFill>
                  <a:schemeClr val="tx1">
                    <a:lumMod val="75000"/>
                    <a:lumOff val="25000"/>
                  </a:schemeClr>
                </a:solidFill>
              </a:rPr>
              <a:t>lainnya</a:t>
            </a:r>
            <a:r>
              <a:rPr lang="en-US" sz="2900" dirty="0">
                <a:solidFill>
                  <a:schemeClr val="tx1">
                    <a:lumMod val="75000"/>
                    <a:lumOff val="25000"/>
                  </a:schemeClr>
                </a:solidFill>
              </a:rPr>
              <a:t>);</a:t>
            </a:r>
          </a:p>
          <a:p>
            <a:pPr algn="just">
              <a:buFont typeface="Courier New" panose="02070309020205020404" pitchFamily="49" charset="0"/>
              <a:buChar char="o"/>
            </a:pPr>
            <a:r>
              <a:rPr lang="en-US" sz="2900" dirty="0" err="1">
                <a:solidFill>
                  <a:schemeClr val="tx1">
                    <a:lumMod val="75000"/>
                    <a:lumOff val="25000"/>
                  </a:schemeClr>
                </a:solidFill>
              </a:rPr>
              <a:t>Prosedur</a:t>
            </a:r>
            <a:r>
              <a:rPr lang="en-US" sz="2900" dirty="0">
                <a:solidFill>
                  <a:schemeClr val="tx1">
                    <a:lumMod val="75000"/>
                    <a:lumOff val="25000"/>
                  </a:schemeClr>
                </a:solidFill>
              </a:rPr>
              <a:t> </a:t>
            </a:r>
            <a:r>
              <a:rPr lang="en-US" sz="2900" dirty="0" err="1">
                <a:solidFill>
                  <a:schemeClr val="tx1">
                    <a:lumMod val="75000"/>
                    <a:lumOff val="25000"/>
                  </a:schemeClr>
                </a:solidFill>
              </a:rPr>
              <a:t>untuk</a:t>
            </a:r>
            <a:r>
              <a:rPr lang="en-US" sz="2900" dirty="0">
                <a:solidFill>
                  <a:schemeClr val="tx1">
                    <a:lumMod val="75000"/>
                    <a:lumOff val="25000"/>
                  </a:schemeClr>
                </a:solidFill>
              </a:rPr>
              <a:t> </a:t>
            </a:r>
            <a:r>
              <a:rPr lang="en-US" sz="2900" dirty="0" err="1">
                <a:solidFill>
                  <a:schemeClr val="tx1">
                    <a:lumMod val="75000"/>
                    <a:lumOff val="25000"/>
                  </a:schemeClr>
                </a:solidFill>
              </a:rPr>
              <a:t>menyetujui</a:t>
            </a:r>
            <a:r>
              <a:rPr lang="en-US" sz="2900" dirty="0">
                <a:solidFill>
                  <a:schemeClr val="tx1">
                    <a:lumMod val="75000"/>
                    <a:lumOff val="25000"/>
                  </a:schemeClr>
                </a:solidFill>
              </a:rPr>
              <a:t> </a:t>
            </a:r>
            <a:r>
              <a:rPr lang="en-US" sz="2900" dirty="0" err="1">
                <a:solidFill>
                  <a:schemeClr val="tx1">
                    <a:lumMod val="75000"/>
                    <a:lumOff val="25000"/>
                  </a:schemeClr>
                </a:solidFill>
              </a:rPr>
              <a:t>dan</a:t>
            </a:r>
            <a:r>
              <a:rPr lang="en-US" sz="2900" dirty="0">
                <a:solidFill>
                  <a:schemeClr val="tx1">
                    <a:lumMod val="75000"/>
                    <a:lumOff val="25000"/>
                  </a:schemeClr>
                </a:solidFill>
              </a:rPr>
              <a:t> </a:t>
            </a:r>
            <a:r>
              <a:rPr lang="en-US" sz="2900" dirty="0" err="1">
                <a:solidFill>
                  <a:schemeClr val="tx1">
                    <a:lumMod val="75000"/>
                    <a:lumOff val="25000"/>
                  </a:schemeClr>
                </a:solidFill>
              </a:rPr>
              <a:t>mengeluarkan</a:t>
            </a:r>
            <a:r>
              <a:rPr lang="en-US" sz="2900" dirty="0">
                <a:solidFill>
                  <a:schemeClr val="tx1">
                    <a:lumMod val="75000"/>
                    <a:lumOff val="25000"/>
                  </a:schemeClr>
                </a:solidFill>
              </a:rPr>
              <a:t> </a:t>
            </a:r>
            <a:r>
              <a:rPr lang="en-US" sz="2900" dirty="0" err="1">
                <a:solidFill>
                  <a:schemeClr val="tx1">
                    <a:lumMod val="75000"/>
                    <a:lumOff val="25000"/>
                  </a:schemeClr>
                </a:solidFill>
              </a:rPr>
              <a:t>otorisasi</a:t>
            </a:r>
            <a:r>
              <a:rPr lang="en-US" sz="2900" dirty="0">
                <a:solidFill>
                  <a:schemeClr val="tx1">
                    <a:lumMod val="75000"/>
                    <a:lumOff val="25000"/>
                  </a:schemeClr>
                </a:solidFill>
              </a:rPr>
              <a:t> </a:t>
            </a:r>
            <a:r>
              <a:rPr lang="en-US" sz="2900" dirty="0" err="1">
                <a:solidFill>
                  <a:schemeClr val="tx1">
                    <a:lumMod val="75000"/>
                    <a:lumOff val="25000"/>
                  </a:schemeClr>
                </a:solidFill>
              </a:rPr>
              <a:t>perubahan</a:t>
            </a:r>
            <a:r>
              <a:rPr lang="en-US" sz="2900" dirty="0">
                <a:solidFill>
                  <a:schemeClr val="tx1">
                    <a:lumMod val="75000"/>
                    <a:lumOff val="25000"/>
                  </a:schemeClr>
                </a:solidFill>
              </a:rPr>
              <a:t>;</a:t>
            </a:r>
          </a:p>
          <a:p>
            <a:pPr algn="just">
              <a:buFont typeface="Courier New" panose="02070309020205020404" pitchFamily="49" charset="0"/>
              <a:buChar char="o"/>
            </a:pPr>
            <a:r>
              <a:rPr lang="en-US" sz="2900" dirty="0" err="1">
                <a:solidFill>
                  <a:schemeClr val="tx1">
                    <a:lumMod val="75000"/>
                    <a:lumOff val="25000"/>
                  </a:schemeClr>
                </a:solidFill>
              </a:rPr>
              <a:t>Pengukuran</a:t>
            </a:r>
            <a:r>
              <a:rPr lang="en-US" sz="2900" dirty="0">
                <a:solidFill>
                  <a:schemeClr val="tx1">
                    <a:lumMod val="75000"/>
                    <a:lumOff val="25000"/>
                  </a:schemeClr>
                </a:solidFill>
              </a:rPr>
              <a:t> </a:t>
            </a:r>
            <a:r>
              <a:rPr lang="en-US" sz="2900" dirty="0" err="1">
                <a:solidFill>
                  <a:schemeClr val="tx1">
                    <a:lumMod val="75000"/>
                    <a:lumOff val="25000"/>
                  </a:schemeClr>
                </a:solidFill>
              </a:rPr>
              <a:t>terhadap</a:t>
            </a:r>
            <a:r>
              <a:rPr lang="en-US" sz="2900" dirty="0">
                <a:solidFill>
                  <a:schemeClr val="tx1">
                    <a:lumMod val="75000"/>
                    <a:lumOff val="25000"/>
                  </a:schemeClr>
                </a:solidFill>
              </a:rPr>
              <a:t> database yang </a:t>
            </a:r>
            <a:r>
              <a:rPr lang="en-US" sz="2900" dirty="0" err="1">
                <a:solidFill>
                  <a:schemeClr val="tx1">
                    <a:lumMod val="75000"/>
                    <a:lumOff val="25000"/>
                  </a:schemeClr>
                </a:solidFill>
              </a:rPr>
              <a:t>digunakan</a:t>
            </a:r>
            <a:r>
              <a:rPr lang="en-US" sz="2900" dirty="0">
                <a:solidFill>
                  <a:schemeClr val="tx1">
                    <a:lumMod val="75000"/>
                    <a:lumOff val="25000"/>
                  </a:schemeClr>
                </a:solidFill>
              </a:rPr>
              <a:t> </a:t>
            </a:r>
            <a:r>
              <a:rPr lang="en-US" sz="2900" dirty="0" err="1">
                <a:solidFill>
                  <a:schemeClr val="tx1">
                    <a:lumMod val="75000"/>
                    <a:lumOff val="25000"/>
                  </a:schemeClr>
                </a:solidFill>
              </a:rPr>
              <a:t>untuk</a:t>
            </a:r>
            <a:r>
              <a:rPr lang="en-US" sz="2900" dirty="0">
                <a:solidFill>
                  <a:schemeClr val="tx1">
                    <a:lumMod val="75000"/>
                    <a:lumOff val="25000"/>
                  </a:schemeClr>
                </a:solidFill>
              </a:rPr>
              <a:t> </a:t>
            </a:r>
            <a:r>
              <a:rPr lang="en-US" sz="2900" dirty="0" err="1">
                <a:solidFill>
                  <a:schemeClr val="tx1">
                    <a:lumMod val="75000"/>
                    <a:lumOff val="25000"/>
                  </a:schemeClr>
                </a:solidFill>
              </a:rPr>
              <a:t>mengumpulkan</a:t>
            </a:r>
            <a:r>
              <a:rPr lang="en-US" sz="2900" dirty="0">
                <a:solidFill>
                  <a:schemeClr val="tx1">
                    <a:lumMod val="75000"/>
                    <a:lumOff val="25000"/>
                  </a:schemeClr>
                </a:solidFill>
              </a:rPr>
              <a:t> </a:t>
            </a:r>
            <a:r>
              <a:rPr lang="en-US" sz="2900" dirty="0" err="1">
                <a:solidFill>
                  <a:schemeClr val="tx1">
                    <a:lumMod val="75000"/>
                    <a:lumOff val="25000"/>
                  </a:schemeClr>
                </a:solidFill>
              </a:rPr>
              <a:t>dan</a:t>
            </a:r>
            <a:r>
              <a:rPr lang="en-US" sz="2900" dirty="0">
                <a:solidFill>
                  <a:schemeClr val="tx1">
                    <a:lumMod val="75000"/>
                    <a:lumOff val="25000"/>
                  </a:schemeClr>
                </a:solidFill>
              </a:rPr>
              <a:t> </a:t>
            </a:r>
            <a:r>
              <a:rPr lang="en-US" sz="2900" dirty="0" err="1">
                <a:solidFill>
                  <a:schemeClr val="tx1">
                    <a:lumMod val="75000"/>
                    <a:lumOff val="25000"/>
                  </a:schemeClr>
                </a:solidFill>
              </a:rPr>
              <a:t>membuat</a:t>
            </a:r>
            <a:r>
              <a:rPr lang="en-US" sz="2900" dirty="0">
                <a:solidFill>
                  <a:schemeClr val="tx1">
                    <a:lumMod val="75000"/>
                    <a:lumOff val="25000"/>
                  </a:schemeClr>
                </a:solidFill>
              </a:rPr>
              <a:t> data </a:t>
            </a:r>
            <a:r>
              <a:rPr lang="en-US" sz="2900" dirty="0" err="1">
                <a:solidFill>
                  <a:schemeClr val="tx1">
                    <a:lumMod val="75000"/>
                    <a:lumOff val="25000"/>
                  </a:schemeClr>
                </a:solidFill>
              </a:rPr>
              <a:t>pengukuran</a:t>
            </a:r>
            <a:r>
              <a:rPr lang="en-US" sz="2900" dirty="0">
                <a:solidFill>
                  <a:schemeClr val="tx1">
                    <a:lumMod val="75000"/>
                    <a:lumOff val="25000"/>
                  </a:schemeClr>
                </a:solidFill>
              </a:rPr>
              <a:t> yang </a:t>
            </a:r>
            <a:r>
              <a:rPr lang="en-US" sz="2900" dirty="0" err="1">
                <a:solidFill>
                  <a:schemeClr val="tx1">
                    <a:lumMod val="75000"/>
                    <a:lumOff val="25000"/>
                  </a:schemeClr>
                </a:solidFill>
              </a:rPr>
              <a:t>tersedia</a:t>
            </a:r>
            <a:r>
              <a:rPr lang="en-US" sz="2900" dirty="0">
                <a:solidFill>
                  <a:schemeClr val="tx1">
                    <a:lumMod val="75000"/>
                    <a:lumOff val="25000"/>
                  </a:schemeClr>
                </a:solidFill>
              </a:rPr>
              <a:t> </a:t>
            </a:r>
            <a:r>
              <a:rPr lang="en-US" sz="2900" dirty="0" err="1">
                <a:solidFill>
                  <a:schemeClr val="tx1">
                    <a:lumMod val="75000"/>
                    <a:lumOff val="25000"/>
                  </a:schemeClr>
                </a:solidFill>
              </a:rPr>
              <a:t>pada</a:t>
            </a:r>
            <a:r>
              <a:rPr lang="en-US" sz="2900" dirty="0">
                <a:solidFill>
                  <a:schemeClr val="tx1">
                    <a:lumMod val="75000"/>
                    <a:lumOff val="25000"/>
                  </a:schemeClr>
                </a:solidFill>
              </a:rPr>
              <a:t> proses </a:t>
            </a:r>
            <a:r>
              <a:rPr lang="en-US" sz="2900" dirty="0" err="1">
                <a:solidFill>
                  <a:schemeClr val="tx1">
                    <a:lumMod val="75000"/>
                    <a:lumOff val="25000"/>
                  </a:schemeClr>
                </a:solidFill>
              </a:rPr>
              <a:t>dan</a:t>
            </a:r>
            <a:r>
              <a:rPr lang="en-US" sz="2900" dirty="0">
                <a:solidFill>
                  <a:schemeClr val="tx1">
                    <a:lumMod val="75000"/>
                    <a:lumOff val="25000"/>
                  </a:schemeClr>
                </a:solidFill>
              </a:rPr>
              <a:t> </a:t>
            </a:r>
            <a:r>
              <a:rPr lang="en-US" sz="2900" dirty="0" err="1">
                <a:solidFill>
                  <a:schemeClr val="tx1">
                    <a:lumMod val="75000"/>
                    <a:lumOff val="25000"/>
                  </a:schemeClr>
                </a:solidFill>
              </a:rPr>
              <a:t>produk</a:t>
            </a:r>
            <a:r>
              <a:rPr lang="en-US" sz="2900" dirty="0">
                <a:solidFill>
                  <a:schemeClr val="tx1">
                    <a:lumMod val="75000"/>
                    <a:lumOff val="25000"/>
                  </a:schemeClr>
                </a:solidFill>
              </a:rPr>
              <a:t>;</a:t>
            </a:r>
          </a:p>
          <a:p>
            <a:pPr algn="just">
              <a:buFont typeface="Courier New" panose="02070309020205020404" pitchFamily="49" charset="0"/>
              <a:buChar char="o"/>
            </a:pPr>
            <a:r>
              <a:rPr lang="en-US" sz="2900" dirty="0">
                <a:solidFill>
                  <a:schemeClr val="tx1">
                    <a:lumMod val="75000"/>
                    <a:lumOff val="25000"/>
                  </a:schemeClr>
                </a:solidFill>
              </a:rPr>
              <a:t>File </a:t>
            </a:r>
            <a:r>
              <a:rPr lang="en-US" sz="2900" dirty="0" err="1">
                <a:solidFill>
                  <a:schemeClr val="tx1">
                    <a:lumMod val="75000"/>
                    <a:lumOff val="25000"/>
                  </a:schemeClr>
                </a:solidFill>
              </a:rPr>
              <a:t>proyek</a:t>
            </a:r>
            <a:r>
              <a:rPr lang="en-US" sz="2900" dirty="0">
                <a:solidFill>
                  <a:schemeClr val="tx1">
                    <a:lumMod val="75000"/>
                    <a:lumOff val="25000"/>
                  </a:schemeClr>
                </a:solidFill>
              </a:rPr>
              <a:t>;</a:t>
            </a:r>
          </a:p>
          <a:p>
            <a:pPr algn="just">
              <a:buFont typeface="Courier New" panose="02070309020205020404" pitchFamily="49" charset="0"/>
              <a:buChar char="o"/>
            </a:pPr>
            <a:r>
              <a:rPr lang="en-US" sz="2900" dirty="0" err="1">
                <a:solidFill>
                  <a:schemeClr val="tx1">
                    <a:lumMod val="75000"/>
                    <a:lumOff val="25000"/>
                  </a:schemeClr>
                </a:solidFill>
              </a:rPr>
              <a:t>Konfigurasi</a:t>
            </a:r>
            <a:r>
              <a:rPr lang="en-US" sz="2900" dirty="0">
                <a:solidFill>
                  <a:schemeClr val="tx1">
                    <a:lumMod val="75000"/>
                    <a:lumOff val="25000"/>
                  </a:schemeClr>
                </a:solidFill>
              </a:rPr>
              <a:t> </a:t>
            </a:r>
            <a:r>
              <a:rPr lang="en-US" sz="2900" dirty="0" err="1">
                <a:solidFill>
                  <a:schemeClr val="tx1">
                    <a:lumMod val="75000"/>
                    <a:lumOff val="25000"/>
                  </a:schemeClr>
                </a:solidFill>
              </a:rPr>
              <a:t>manajemen</a:t>
            </a:r>
            <a:r>
              <a:rPr lang="en-US" sz="2900" dirty="0">
                <a:solidFill>
                  <a:schemeClr val="tx1">
                    <a:lumMod val="75000"/>
                    <a:lumOff val="25000"/>
                  </a:schemeClr>
                </a:solidFill>
              </a:rPr>
              <a:t> </a:t>
            </a:r>
            <a:r>
              <a:rPr lang="en-US" sz="2900" dirty="0" err="1">
                <a:solidFill>
                  <a:schemeClr val="tx1">
                    <a:lumMod val="75000"/>
                    <a:lumOff val="25000"/>
                  </a:schemeClr>
                </a:solidFill>
              </a:rPr>
              <a:t>merupakan</a:t>
            </a:r>
            <a:r>
              <a:rPr lang="en-US" sz="2900" dirty="0">
                <a:solidFill>
                  <a:schemeClr val="tx1">
                    <a:lumMod val="75000"/>
                    <a:lumOff val="25000"/>
                  </a:schemeClr>
                </a:solidFill>
              </a:rPr>
              <a:t> </a:t>
            </a:r>
            <a:r>
              <a:rPr lang="en-US" sz="2900" dirty="0" err="1">
                <a:solidFill>
                  <a:schemeClr val="tx1">
                    <a:lumMod val="75000"/>
                    <a:lumOff val="25000"/>
                  </a:schemeClr>
                </a:solidFill>
              </a:rPr>
              <a:t>dasar</a:t>
            </a:r>
            <a:r>
              <a:rPr lang="en-US" sz="2900" dirty="0">
                <a:solidFill>
                  <a:schemeClr val="tx1">
                    <a:lumMod val="75000"/>
                    <a:lumOff val="25000"/>
                  </a:schemeClr>
                </a:solidFill>
              </a:rPr>
              <a:t> </a:t>
            </a:r>
            <a:r>
              <a:rPr lang="en-US" sz="2900" dirty="0" err="1">
                <a:solidFill>
                  <a:schemeClr val="tx1">
                    <a:lumMod val="75000"/>
                    <a:lumOff val="25000"/>
                  </a:schemeClr>
                </a:solidFill>
              </a:rPr>
              <a:t>pengetahuan</a:t>
            </a:r>
            <a:r>
              <a:rPr lang="en-US" sz="2900" dirty="0">
                <a:solidFill>
                  <a:schemeClr val="tx1">
                    <a:lumMod val="75000"/>
                    <a:lumOff val="25000"/>
                  </a:schemeClr>
                </a:solidFill>
              </a:rPr>
              <a:t> yang </a:t>
            </a:r>
            <a:r>
              <a:rPr lang="en-US" sz="2900" dirty="0" err="1">
                <a:solidFill>
                  <a:schemeClr val="tx1">
                    <a:lumMod val="75000"/>
                    <a:lumOff val="25000"/>
                  </a:schemeClr>
                </a:solidFill>
              </a:rPr>
              <a:t>mengacu</a:t>
            </a:r>
            <a:r>
              <a:rPr lang="en-US" sz="2900" dirty="0">
                <a:solidFill>
                  <a:schemeClr val="tx1">
                    <a:lumMod val="75000"/>
                    <a:lumOff val="25000"/>
                  </a:schemeClr>
                </a:solidFill>
              </a:rPr>
              <a:t> </a:t>
            </a:r>
            <a:r>
              <a:rPr lang="en-US" sz="2900" dirty="0" err="1">
                <a:solidFill>
                  <a:schemeClr val="tx1">
                    <a:lumMod val="75000"/>
                    <a:lumOff val="25000"/>
                  </a:schemeClr>
                </a:solidFill>
              </a:rPr>
              <a:t>kepada</a:t>
            </a:r>
            <a:r>
              <a:rPr lang="en-US" sz="2900" dirty="0">
                <a:solidFill>
                  <a:schemeClr val="tx1">
                    <a:lumMod val="75000"/>
                    <a:lumOff val="25000"/>
                  </a:schemeClr>
                </a:solidFill>
              </a:rPr>
              <a:t> </a:t>
            </a:r>
            <a:r>
              <a:rPr lang="en-US" sz="2900" dirty="0" err="1">
                <a:solidFill>
                  <a:schemeClr val="tx1">
                    <a:lumMod val="75000"/>
                    <a:lumOff val="25000"/>
                  </a:schemeClr>
                </a:solidFill>
              </a:rPr>
              <a:t>standar</a:t>
            </a:r>
            <a:r>
              <a:rPr lang="en-US" sz="2900" dirty="0">
                <a:solidFill>
                  <a:schemeClr val="tx1">
                    <a:lumMod val="75000"/>
                    <a:lumOff val="25000"/>
                  </a:schemeClr>
                </a:solidFill>
              </a:rPr>
              <a:t> </a:t>
            </a:r>
            <a:r>
              <a:rPr lang="en-US" sz="2900" dirty="0" err="1">
                <a:solidFill>
                  <a:schemeClr val="tx1">
                    <a:lumMod val="75000"/>
                    <a:lumOff val="25000"/>
                  </a:schemeClr>
                </a:solidFill>
              </a:rPr>
              <a:t>resmi</a:t>
            </a:r>
            <a:r>
              <a:rPr lang="en-US" sz="2900" dirty="0">
                <a:solidFill>
                  <a:schemeClr val="tx1">
                    <a:lumMod val="75000"/>
                    <a:lumOff val="25000"/>
                  </a:schemeClr>
                </a:solidFill>
              </a:rPr>
              <a:t>, </a:t>
            </a:r>
            <a:r>
              <a:rPr lang="en-US" sz="2900" dirty="0" err="1">
                <a:solidFill>
                  <a:schemeClr val="tx1">
                    <a:lumMod val="75000"/>
                    <a:lumOff val="25000"/>
                  </a:schemeClr>
                </a:solidFill>
              </a:rPr>
              <a:t>kebijakan</a:t>
            </a:r>
            <a:r>
              <a:rPr lang="en-US" sz="2900" dirty="0">
                <a:solidFill>
                  <a:schemeClr val="tx1">
                    <a:lumMod val="75000"/>
                    <a:lumOff val="25000"/>
                  </a:schemeClr>
                </a:solidFill>
              </a:rPr>
              <a:t>, </a:t>
            </a:r>
            <a:r>
              <a:rPr lang="en-US" sz="2900" dirty="0" err="1">
                <a:solidFill>
                  <a:schemeClr val="tx1">
                    <a:lumMod val="75000"/>
                    <a:lumOff val="25000"/>
                  </a:schemeClr>
                </a:solidFill>
              </a:rPr>
              <a:t>prosedur</a:t>
            </a:r>
            <a:r>
              <a:rPr lang="en-US" sz="2900" dirty="0">
                <a:solidFill>
                  <a:schemeClr val="tx1">
                    <a:lumMod val="75000"/>
                    <a:lumOff val="25000"/>
                  </a:schemeClr>
                </a:solidFill>
              </a:rPr>
              <a:t> </a:t>
            </a:r>
            <a:r>
              <a:rPr lang="en-US" sz="2900" dirty="0" err="1">
                <a:solidFill>
                  <a:schemeClr val="tx1">
                    <a:lumMod val="75000"/>
                    <a:lumOff val="25000"/>
                  </a:schemeClr>
                </a:solidFill>
              </a:rPr>
              <a:t>dan</a:t>
            </a:r>
            <a:r>
              <a:rPr lang="en-US" sz="2900" dirty="0">
                <a:solidFill>
                  <a:schemeClr val="tx1">
                    <a:lumMod val="75000"/>
                    <a:lumOff val="25000"/>
                  </a:schemeClr>
                </a:solidFill>
              </a:rPr>
              <a:t> </a:t>
            </a:r>
            <a:r>
              <a:rPr lang="en-US" sz="2900" dirty="0" err="1">
                <a:solidFill>
                  <a:schemeClr val="tx1">
                    <a:lumMod val="75000"/>
                    <a:lumOff val="25000"/>
                  </a:schemeClr>
                </a:solidFill>
              </a:rPr>
              <a:t>dokumen</a:t>
            </a:r>
            <a:r>
              <a:rPr lang="en-US" sz="2900" dirty="0">
                <a:solidFill>
                  <a:schemeClr val="tx1">
                    <a:lumMod val="75000"/>
                    <a:lumOff val="25000"/>
                  </a:schemeClr>
                </a:solidFill>
              </a:rPr>
              <a:t> </a:t>
            </a:r>
            <a:r>
              <a:rPr lang="en-US" sz="2900" dirty="0" err="1">
                <a:solidFill>
                  <a:schemeClr val="tx1">
                    <a:lumMod val="75000"/>
                    <a:lumOff val="25000"/>
                  </a:schemeClr>
                </a:solidFill>
              </a:rPr>
              <a:t>proyek</a:t>
            </a:r>
            <a:r>
              <a:rPr lang="en-US" sz="2900" dirty="0">
                <a:solidFill>
                  <a:schemeClr val="tx1">
                    <a:lumMod val="75000"/>
                    <a:lumOff val="25000"/>
                  </a:schemeClr>
                </a:solidFill>
              </a:rPr>
              <a:t>.</a:t>
            </a:r>
          </a:p>
          <a:p>
            <a:pPr algn="just"/>
            <a:endParaRPr lang="id-ID" b="1"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25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Calibri" panose="020F0502020204030204" pitchFamily="34" charset="0"/>
              </a:rPr>
              <a:t>Performing  Integrated Change  Control: </a:t>
            </a:r>
            <a:r>
              <a:rPr lang="en-US" sz="3200" b="1" dirty="0">
                <a:solidFill>
                  <a:srgbClr val="FFC000"/>
                </a:solidFill>
                <a:latin typeface="Calibri" panose="020F0502020204030204" pitchFamily="34" charset="0"/>
              </a:rPr>
              <a:t>Tools  &amp; Technique</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828801"/>
            <a:ext cx="7641305" cy="3886200"/>
          </a:xfrm>
        </p:spPr>
        <p:txBody>
          <a:bodyPr>
            <a:normAutofit fontScale="92500" lnSpcReduction="20000"/>
          </a:bodyPr>
          <a:lstStyle/>
          <a:p>
            <a:pPr marL="0" indent="0" algn="just">
              <a:buNone/>
            </a:pPr>
            <a:r>
              <a:rPr lang="en-US" dirty="0">
                <a:solidFill>
                  <a:schemeClr val="tx1">
                    <a:lumMod val="75000"/>
                    <a:lumOff val="25000"/>
                  </a:schemeClr>
                </a:solidFill>
              </a:rPr>
              <a:t>1. </a:t>
            </a:r>
            <a:r>
              <a:rPr lang="id-ID" dirty="0">
                <a:solidFill>
                  <a:schemeClr val="tx1">
                    <a:lumMod val="75000"/>
                    <a:lumOff val="25000"/>
                  </a:schemeClr>
                </a:solidFill>
              </a:rPr>
              <a:t>Expert Judgement</a:t>
            </a:r>
          </a:p>
          <a:p>
            <a:pPr marL="633413" indent="-352425" algn="just">
              <a:buFont typeface="Wingdings" panose="05000000000000000000" pitchFamily="2" charset="2"/>
              <a:buChar char="§"/>
            </a:pPr>
            <a:r>
              <a:rPr lang="en-US" dirty="0">
                <a:solidFill>
                  <a:schemeClr val="tx1">
                    <a:lumMod val="75000"/>
                    <a:lumOff val="25000"/>
                  </a:schemeClr>
                </a:solidFill>
              </a:rPr>
              <a:t>Technical knowledge of the industry and focus area of the project</a:t>
            </a:r>
          </a:p>
          <a:p>
            <a:pPr marL="633413" indent="-352425" algn="just">
              <a:buFont typeface="Wingdings" panose="05000000000000000000" pitchFamily="2" charset="2"/>
              <a:buChar char="§"/>
            </a:pPr>
            <a:r>
              <a:rPr lang="id-ID" dirty="0">
                <a:solidFill>
                  <a:schemeClr val="tx1">
                    <a:lumMod val="75000"/>
                    <a:lumOff val="25000"/>
                  </a:schemeClr>
                </a:solidFill>
              </a:rPr>
              <a:t>Legislation and regulations</a:t>
            </a:r>
            <a:endParaRPr lang="en-US" dirty="0">
              <a:solidFill>
                <a:schemeClr val="tx1">
                  <a:lumMod val="75000"/>
                  <a:lumOff val="25000"/>
                </a:schemeClr>
              </a:solidFill>
            </a:endParaRPr>
          </a:p>
          <a:p>
            <a:pPr marL="633413" indent="-352425" algn="just">
              <a:buFont typeface="Wingdings" panose="05000000000000000000" pitchFamily="2" charset="2"/>
              <a:buChar char="§"/>
            </a:pPr>
            <a:r>
              <a:rPr lang="id-ID" dirty="0">
                <a:solidFill>
                  <a:schemeClr val="tx1">
                    <a:lumMod val="75000"/>
                    <a:lumOff val="25000"/>
                  </a:schemeClr>
                </a:solidFill>
              </a:rPr>
              <a:t>Legal and procurement</a:t>
            </a:r>
            <a:endParaRPr lang="en-US" dirty="0">
              <a:solidFill>
                <a:schemeClr val="tx1">
                  <a:lumMod val="75000"/>
                  <a:lumOff val="25000"/>
                </a:schemeClr>
              </a:solidFill>
            </a:endParaRPr>
          </a:p>
          <a:p>
            <a:pPr marL="633413" indent="-352425" algn="just">
              <a:buFont typeface="Wingdings" panose="05000000000000000000" pitchFamily="2" charset="2"/>
              <a:buChar char="§"/>
            </a:pPr>
            <a:r>
              <a:rPr lang="id-ID" dirty="0">
                <a:solidFill>
                  <a:schemeClr val="tx1">
                    <a:lumMod val="75000"/>
                    <a:lumOff val="25000"/>
                  </a:schemeClr>
                </a:solidFill>
              </a:rPr>
              <a:t>Conﬁguration management</a:t>
            </a:r>
            <a:endParaRPr lang="en-US" dirty="0">
              <a:solidFill>
                <a:schemeClr val="tx1">
                  <a:lumMod val="75000"/>
                  <a:lumOff val="25000"/>
                </a:schemeClr>
              </a:solidFill>
            </a:endParaRPr>
          </a:p>
          <a:p>
            <a:pPr marL="633413" indent="-352425" algn="just">
              <a:buFont typeface="Wingdings" panose="05000000000000000000" pitchFamily="2" charset="2"/>
              <a:buChar char="§"/>
            </a:pPr>
            <a:r>
              <a:rPr lang="id-ID" dirty="0">
                <a:solidFill>
                  <a:schemeClr val="tx1">
                    <a:lumMod val="75000"/>
                    <a:lumOff val="25000"/>
                  </a:schemeClr>
                </a:solidFill>
              </a:rPr>
              <a:t>Risk management</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2. </a:t>
            </a:r>
            <a:r>
              <a:rPr lang="id-ID" dirty="0">
                <a:solidFill>
                  <a:schemeClr val="tx1">
                    <a:lumMod val="75000"/>
                    <a:lumOff val="25000"/>
                  </a:schemeClr>
                </a:solidFill>
              </a:rPr>
              <a:t>Change Control </a:t>
            </a:r>
            <a:r>
              <a:rPr lang="en-US" dirty="0">
                <a:solidFill>
                  <a:schemeClr val="tx1">
                    <a:lumMod val="75000"/>
                    <a:lumOff val="25000"/>
                  </a:schemeClr>
                </a:solidFill>
              </a:rPr>
              <a:t>Tools</a:t>
            </a:r>
            <a:endParaRPr lang="id-ID" dirty="0">
              <a:solidFill>
                <a:schemeClr val="tx1">
                  <a:lumMod val="75000"/>
                  <a:lumOff val="25000"/>
                </a:schemeClr>
              </a:solidFill>
            </a:endParaRPr>
          </a:p>
          <a:p>
            <a:pPr marL="236538" indent="0" algn="just">
              <a:buNone/>
            </a:pPr>
            <a:r>
              <a:rPr lang="id-ID" dirty="0">
                <a:solidFill>
                  <a:schemeClr val="tx1">
                    <a:lumMod val="75000"/>
                    <a:lumOff val="25000"/>
                  </a:schemeClr>
                </a:solidFill>
              </a:rPr>
              <a:t>Suatu perubahan harus ada yang bertanggung jawab dibahas dalam pertemuan, meninjau perubahan dan menyetujui atau menolak permintaan perubahan tersebut. Semua keputusan perubahan didokumentasikan dan dikomunikasikan kepada para pemangku kepentingan untuk ditindak lanjuti.</a:t>
            </a:r>
          </a:p>
          <a:p>
            <a:pPr marL="0" indent="0" algn="just">
              <a:buNone/>
            </a:pPr>
            <a:endParaRPr lang="id-ID" b="1"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999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2999"/>
          </a:xfrm>
        </p:spPr>
        <p:txBody>
          <a:bodyPr>
            <a:noAutofit/>
          </a:bodyPr>
          <a:lstStyle/>
          <a:p>
            <a:r>
              <a:rPr lang="en-US" sz="3200" b="1" dirty="0">
                <a:latin typeface="Calibri" panose="020F0502020204030204" pitchFamily="34" charset="0"/>
              </a:rPr>
              <a:t>Performing  Integrated Change  Control: </a:t>
            </a:r>
            <a:r>
              <a:rPr lang="en-US" sz="3200" b="1" dirty="0">
                <a:solidFill>
                  <a:srgbClr val="FFC000"/>
                </a:solidFill>
                <a:latin typeface="Calibri" panose="020F0502020204030204" pitchFamily="34" charset="0"/>
              </a:rPr>
              <a:t>Tools  &amp; Technique</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524000"/>
            <a:ext cx="7641305" cy="4191001"/>
          </a:xfrm>
        </p:spPr>
        <p:txBody>
          <a:bodyPr>
            <a:normAutofit fontScale="92500" lnSpcReduction="20000"/>
          </a:bodyPr>
          <a:lstStyle/>
          <a:p>
            <a:pPr marL="0" indent="0" algn="just">
              <a:buNone/>
            </a:pPr>
            <a:r>
              <a:rPr lang="en-US" dirty="0">
                <a:solidFill>
                  <a:schemeClr val="tx1">
                    <a:lumMod val="75000"/>
                    <a:lumOff val="25000"/>
                  </a:schemeClr>
                </a:solidFill>
              </a:rPr>
              <a:t>3. Data Analysis</a:t>
            </a:r>
            <a:endParaRPr lang="id-ID" dirty="0">
              <a:solidFill>
                <a:schemeClr val="tx1">
                  <a:lumMod val="75000"/>
                  <a:lumOff val="25000"/>
                </a:schemeClr>
              </a:solidFill>
            </a:endParaRPr>
          </a:p>
          <a:p>
            <a:pPr marL="280988" indent="0" algn="just">
              <a:buNone/>
            </a:pPr>
            <a:r>
              <a:rPr lang="en-US" dirty="0">
                <a:solidFill>
                  <a:schemeClr val="tx1">
                    <a:lumMod val="75000"/>
                    <a:lumOff val="25000"/>
                  </a:schemeClr>
                </a:solidFill>
              </a:rPr>
              <a:t>Teknik-Teknik Analisa data yang </a:t>
            </a:r>
            <a:r>
              <a:rPr lang="en-US" dirty="0" err="1">
                <a:solidFill>
                  <a:schemeClr val="tx1">
                    <a:lumMod val="75000"/>
                    <a:lumOff val="25000"/>
                  </a:schemeClr>
                </a:solidFill>
              </a:rPr>
              <a:t>dapat</a:t>
            </a:r>
            <a:r>
              <a:rPr lang="en-US" dirty="0">
                <a:solidFill>
                  <a:schemeClr val="tx1">
                    <a:lumMod val="75000"/>
                    <a:lumOff val="25000"/>
                  </a:schemeClr>
                </a:solidFill>
              </a:rPr>
              <a:t> </a:t>
            </a:r>
            <a:r>
              <a:rPr lang="en-US" dirty="0" err="1">
                <a:solidFill>
                  <a:schemeClr val="tx1">
                    <a:lumMod val="75000"/>
                    <a:lumOff val="25000"/>
                  </a:schemeClr>
                </a:solidFill>
              </a:rPr>
              <a:t>digunakan</a:t>
            </a:r>
            <a:r>
              <a:rPr lang="en-US" dirty="0">
                <a:solidFill>
                  <a:schemeClr val="tx1">
                    <a:lumMod val="75000"/>
                    <a:lumOff val="25000"/>
                  </a:schemeClr>
                </a:solidFill>
              </a:rPr>
              <a:t> </a:t>
            </a:r>
            <a:r>
              <a:rPr lang="en-US" dirty="0" err="1">
                <a:solidFill>
                  <a:schemeClr val="tx1">
                    <a:lumMod val="75000"/>
                    <a:lumOff val="25000"/>
                  </a:schemeClr>
                </a:solidFill>
              </a:rPr>
              <a:t>diantaranya</a:t>
            </a:r>
            <a:r>
              <a:rPr lang="en-US" dirty="0">
                <a:solidFill>
                  <a:schemeClr val="tx1">
                    <a:lumMod val="75000"/>
                    <a:lumOff val="25000"/>
                  </a:schemeClr>
                </a:solidFill>
              </a:rPr>
              <a:t> :</a:t>
            </a:r>
          </a:p>
          <a:p>
            <a:pPr marL="633413" indent="-352425" algn="just">
              <a:buFont typeface="Wingdings" panose="05000000000000000000" pitchFamily="2" charset="2"/>
              <a:buChar char="§"/>
            </a:pPr>
            <a:r>
              <a:rPr lang="id-ID" dirty="0">
                <a:solidFill>
                  <a:schemeClr val="tx1">
                    <a:lumMod val="75000"/>
                    <a:lumOff val="25000"/>
                  </a:schemeClr>
                </a:solidFill>
              </a:rPr>
              <a:t>Alternatives analysis</a:t>
            </a:r>
            <a:endParaRPr lang="en-US" dirty="0">
              <a:solidFill>
                <a:schemeClr val="tx1">
                  <a:lumMod val="75000"/>
                  <a:lumOff val="25000"/>
                </a:schemeClr>
              </a:solidFill>
            </a:endParaRPr>
          </a:p>
          <a:p>
            <a:pPr marL="633413" indent="-352425" algn="just">
              <a:buFont typeface="Wingdings" panose="05000000000000000000" pitchFamily="2" charset="2"/>
              <a:buChar char="§"/>
            </a:pPr>
            <a:r>
              <a:rPr lang="en-US" dirty="0">
                <a:solidFill>
                  <a:schemeClr val="tx1">
                    <a:lumMod val="75000"/>
                    <a:lumOff val="25000"/>
                  </a:schemeClr>
                </a:solidFill>
              </a:rPr>
              <a:t>Cost-benefit analysis</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4. Decision Making</a:t>
            </a:r>
            <a:endParaRPr lang="id-ID" dirty="0">
              <a:solidFill>
                <a:schemeClr val="tx1">
                  <a:lumMod val="75000"/>
                  <a:lumOff val="25000"/>
                </a:schemeClr>
              </a:solidFill>
            </a:endParaRPr>
          </a:p>
          <a:p>
            <a:pPr marL="236538" indent="0" algn="just">
              <a:buNone/>
            </a:pPr>
            <a:r>
              <a:rPr lang="id-ID" dirty="0">
                <a:solidFill>
                  <a:schemeClr val="tx1">
                    <a:lumMod val="75000"/>
                    <a:lumOff val="25000"/>
                  </a:schemeClr>
                </a:solidFill>
              </a:rPr>
              <a:t>Teknik-Teknik </a:t>
            </a:r>
            <a:r>
              <a:rPr lang="en-US" dirty="0" err="1">
                <a:solidFill>
                  <a:schemeClr val="tx1">
                    <a:lumMod val="75000"/>
                    <a:lumOff val="25000"/>
                  </a:schemeClr>
                </a:solidFill>
              </a:rPr>
              <a:t>pengambilan</a:t>
            </a:r>
            <a:r>
              <a:rPr lang="en-US" dirty="0">
                <a:solidFill>
                  <a:schemeClr val="tx1">
                    <a:lumMod val="75000"/>
                    <a:lumOff val="25000"/>
                  </a:schemeClr>
                </a:solidFill>
              </a:rPr>
              <a:t> </a:t>
            </a:r>
            <a:r>
              <a:rPr lang="en-US" dirty="0" err="1">
                <a:solidFill>
                  <a:schemeClr val="tx1">
                    <a:lumMod val="75000"/>
                    <a:lumOff val="25000"/>
                  </a:schemeClr>
                </a:solidFill>
              </a:rPr>
              <a:t>keputusan</a:t>
            </a:r>
            <a:r>
              <a:rPr lang="en-US" dirty="0">
                <a:solidFill>
                  <a:schemeClr val="tx1">
                    <a:lumMod val="75000"/>
                    <a:lumOff val="25000"/>
                  </a:schemeClr>
                </a:solidFill>
              </a:rPr>
              <a:t> </a:t>
            </a:r>
            <a:r>
              <a:rPr lang="id-ID" dirty="0">
                <a:solidFill>
                  <a:schemeClr val="tx1">
                    <a:lumMod val="75000"/>
                    <a:lumOff val="25000"/>
                  </a:schemeClr>
                </a:solidFill>
              </a:rPr>
              <a:t>yang dapat digunakan diantaranya :</a:t>
            </a:r>
          </a:p>
          <a:p>
            <a:pPr marL="579438" indent="-342900" algn="just">
              <a:buFont typeface="Wingdings" panose="05000000000000000000" pitchFamily="2" charset="2"/>
              <a:buChar char="§"/>
            </a:pPr>
            <a:r>
              <a:rPr lang="en-US" dirty="0">
                <a:solidFill>
                  <a:schemeClr val="tx1">
                    <a:lumMod val="75000"/>
                    <a:lumOff val="25000"/>
                  </a:schemeClr>
                </a:solidFill>
              </a:rPr>
              <a:t>Voting</a:t>
            </a:r>
            <a:endParaRPr lang="id-ID" dirty="0">
              <a:solidFill>
                <a:schemeClr val="tx1">
                  <a:lumMod val="75000"/>
                  <a:lumOff val="25000"/>
                </a:schemeClr>
              </a:solidFill>
            </a:endParaRPr>
          </a:p>
          <a:p>
            <a:pPr marL="579438" indent="-342900" algn="just">
              <a:buFont typeface="Wingdings" panose="05000000000000000000" pitchFamily="2" charset="2"/>
              <a:buChar char="§"/>
            </a:pPr>
            <a:r>
              <a:rPr lang="id-ID" dirty="0">
                <a:solidFill>
                  <a:schemeClr val="tx1">
                    <a:lumMod val="75000"/>
                    <a:lumOff val="25000"/>
                  </a:schemeClr>
                </a:solidFill>
              </a:rPr>
              <a:t>Autocratic decision making</a:t>
            </a:r>
            <a:endParaRPr lang="en-US" dirty="0">
              <a:solidFill>
                <a:schemeClr val="tx1">
                  <a:lumMod val="75000"/>
                  <a:lumOff val="25000"/>
                </a:schemeClr>
              </a:solidFill>
            </a:endParaRPr>
          </a:p>
          <a:p>
            <a:pPr marL="579438" indent="-342900" algn="just">
              <a:buFont typeface="Wingdings" panose="05000000000000000000" pitchFamily="2" charset="2"/>
              <a:buChar char="§"/>
            </a:pPr>
            <a:r>
              <a:rPr lang="id-ID" dirty="0">
                <a:solidFill>
                  <a:schemeClr val="tx1">
                    <a:lumMod val="75000"/>
                    <a:lumOff val="25000"/>
                  </a:schemeClr>
                </a:solidFill>
              </a:rPr>
              <a:t>Multicriteria decision analysis</a:t>
            </a:r>
          </a:p>
          <a:p>
            <a:pPr marL="114300" indent="0" algn="just">
              <a:buNone/>
            </a:pPr>
            <a:endParaRPr lang="en-US" dirty="0">
              <a:solidFill>
                <a:schemeClr val="tx1">
                  <a:lumMod val="75000"/>
                  <a:lumOff val="25000"/>
                </a:schemeClr>
              </a:solidFill>
            </a:endParaRPr>
          </a:p>
          <a:p>
            <a:pPr marL="114300" indent="0" algn="just">
              <a:buNone/>
            </a:pPr>
            <a:r>
              <a:rPr lang="en-US" dirty="0">
                <a:solidFill>
                  <a:schemeClr val="tx1">
                    <a:lumMod val="75000"/>
                    <a:lumOff val="25000"/>
                  </a:schemeClr>
                </a:solidFill>
              </a:rPr>
              <a:t>5. Meeting</a:t>
            </a: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58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219200"/>
          </a:xfrm>
        </p:spPr>
        <p:txBody>
          <a:bodyPr>
            <a:noAutofit/>
          </a:bodyPr>
          <a:lstStyle/>
          <a:p>
            <a:r>
              <a:rPr lang="en-US" sz="3200" b="1" dirty="0">
                <a:latin typeface="Calibri" panose="020F0502020204030204" pitchFamily="34" charset="0"/>
              </a:rPr>
              <a:t>Performing  Integrated Change  Control: </a:t>
            </a:r>
            <a:r>
              <a:rPr lang="en-US" sz="3200" b="1" dirty="0">
                <a:solidFill>
                  <a:srgbClr val="FFC000"/>
                </a:solidFill>
                <a:latin typeface="Calibri" panose="020F0502020204030204" pitchFamily="34" charset="0"/>
              </a:rPr>
              <a:t>Outputs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524000"/>
            <a:ext cx="7565105" cy="4724400"/>
          </a:xfrm>
        </p:spPr>
        <p:txBody>
          <a:bodyPr>
            <a:normAutofit fontScale="92500" lnSpcReduction="20000"/>
          </a:bodyPr>
          <a:lstStyle/>
          <a:p>
            <a:pPr marL="0" indent="0" algn="just">
              <a:buNone/>
            </a:pPr>
            <a:r>
              <a:rPr lang="en-US" dirty="0">
                <a:solidFill>
                  <a:schemeClr val="tx1">
                    <a:lumMod val="75000"/>
                    <a:lumOff val="25000"/>
                  </a:schemeClr>
                </a:solidFill>
              </a:rPr>
              <a:t>1. </a:t>
            </a:r>
            <a:r>
              <a:rPr lang="id-ID" dirty="0">
                <a:solidFill>
                  <a:schemeClr val="tx1">
                    <a:lumMod val="75000"/>
                    <a:lumOff val="25000"/>
                  </a:schemeClr>
                </a:solidFill>
              </a:rPr>
              <a:t>Change Request Status Updates</a:t>
            </a:r>
          </a:p>
          <a:p>
            <a:pPr marL="265113" indent="0" algn="just">
              <a:buNone/>
            </a:pPr>
            <a:r>
              <a:rPr lang="id-ID" dirty="0">
                <a:solidFill>
                  <a:schemeClr val="tx1">
                    <a:lumMod val="75000"/>
                    <a:lumOff val="25000"/>
                  </a:schemeClr>
                </a:solidFill>
              </a:rPr>
              <a:t>Permintaan perubahan akan diproses sesuai dengan sistem yang berlaku oleh manajer proyek atau oleh anggota tim yang ditugaskan. Status semua perubahan, disetujui atau tidak, akan diperbarui dalam dokumen perubahan yang merupakan bagian yang tidak terpisahkan dari dokumen proyek.</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2. Change Log</a:t>
            </a: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3. </a:t>
            </a:r>
            <a:r>
              <a:rPr lang="id-ID" dirty="0">
                <a:solidFill>
                  <a:schemeClr val="tx1">
                    <a:lumMod val="75000"/>
                    <a:lumOff val="25000"/>
                  </a:schemeClr>
                </a:solidFill>
              </a:rPr>
              <a:t>Project Management Plan Updates</a:t>
            </a:r>
          </a:p>
          <a:p>
            <a:pPr marL="265113" indent="0" algn="just">
              <a:buNone/>
            </a:pPr>
            <a:r>
              <a:rPr lang="id-ID" dirty="0">
                <a:solidFill>
                  <a:schemeClr val="tx1">
                    <a:lumMod val="75000"/>
                    <a:lumOff val="25000"/>
                  </a:schemeClr>
                </a:solidFill>
              </a:rPr>
              <a:t>Elemen-elemen dari rencana manajemen proyek yang dapat diubah :</a:t>
            </a:r>
          </a:p>
          <a:p>
            <a:pPr marL="530225" indent="-265113" algn="just">
              <a:buFont typeface="Courier New" panose="02070309020205020404" pitchFamily="49" charset="0"/>
              <a:buChar char="o"/>
            </a:pPr>
            <a:r>
              <a:rPr lang="id-ID" dirty="0">
                <a:solidFill>
                  <a:schemeClr val="tx1">
                    <a:lumMod val="75000"/>
                    <a:lumOff val="25000"/>
                  </a:schemeClr>
                </a:solidFill>
              </a:rPr>
              <a:t>Bagian dari perencanaan manajemen proyek</a:t>
            </a:r>
          </a:p>
          <a:p>
            <a:pPr marL="530225" indent="-265113" algn="just">
              <a:buFont typeface="Courier New" panose="02070309020205020404" pitchFamily="49" charset="0"/>
              <a:buChar char="o"/>
            </a:pPr>
            <a:r>
              <a:rPr lang="id-ID" dirty="0">
                <a:solidFill>
                  <a:schemeClr val="tx1">
                    <a:lumMod val="75000"/>
                    <a:lumOff val="25000"/>
                  </a:schemeClr>
                </a:solidFill>
              </a:rPr>
              <a:t>Perubahan yang mengacu kepada aturan</a:t>
            </a:r>
            <a:endParaRPr lang="en-US" dirty="0">
              <a:solidFill>
                <a:schemeClr val="tx1">
                  <a:lumMod val="75000"/>
                  <a:lumOff val="25000"/>
                </a:schemeClr>
              </a:solidFill>
            </a:endParaRPr>
          </a:p>
          <a:p>
            <a:pPr marL="0" indent="0" algn="just">
              <a:buNone/>
            </a:pPr>
            <a:endParaRPr lang="en-US" dirty="0">
              <a:solidFill>
                <a:schemeClr val="tx1">
                  <a:lumMod val="75000"/>
                  <a:lumOff val="25000"/>
                </a:schemeClr>
              </a:solidFill>
            </a:endParaRPr>
          </a:p>
          <a:p>
            <a:pPr marL="0" indent="0" algn="just">
              <a:buNone/>
            </a:pPr>
            <a:r>
              <a:rPr lang="en-US" dirty="0">
                <a:solidFill>
                  <a:schemeClr val="tx1">
                    <a:lumMod val="75000"/>
                    <a:lumOff val="25000"/>
                  </a:schemeClr>
                </a:solidFill>
              </a:rPr>
              <a:t>4. Project Documents Updates</a:t>
            </a:r>
          </a:p>
          <a:p>
            <a:pPr marL="0" indent="0" algn="just">
              <a:buNone/>
            </a:pPr>
            <a:endParaRPr lang="id-ID"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271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81000" y="2819400"/>
            <a:ext cx="7565106" cy="685800"/>
          </a:xfrm>
          <a:effectLst>
            <a:reflection blurRad="6350" stA="50000" endA="300" endPos="55500" dist="101600" dir="5400000" sy="-100000" algn="bl" rotWithShape="0"/>
          </a:effectLst>
        </p:spPr>
        <p:txBody>
          <a:bodyPr/>
          <a:lstStyle/>
          <a:p>
            <a:pPr algn="ctr"/>
            <a:r>
              <a:rPr lang="en-US" sz="3600" b="1" dirty="0">
                <a:latin typeface="Calibri" panose="020F0502020204030204" pitchFamily="34" charset="0"/>
                <a:ea typeface="Calibri" panose="020F0502020204030204" pitchFamily="34" charset="0"/>
                <a:cs typeface="Times New Roman" panose="02020603050405020304" pitchFamily="18" charset="0"/>
              </a:rPr>
              <a:t>Close Project or Phase</a:t>
            </a:r>
            <a:endParaRPr lang="en-US" sz="3600" dirty="0"/>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1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982" y="2971800"/>
            <a:ext cx="8115300" cy="646331"/>
          </a:xfrm>
          <a:prstGeom prst="rect">
            <a:avLst/>
          </a:prstGeom>
          <a:noFill/>
        </p:spPr>
        <p:txBody>
          <a:bodyPr wrap="square" rtlCol="0">
            <a:spAutoFit/>
          </a:bodyPr>
          <a:lstStyle/>
          <a:p>
            <a:pPr algn="ctr"/>
            <a:r>
              <a:rPr lang="en-US" sz="3600" b="1" dirty="0">
                <a:solidFill>
                  <a:srgbClr val="2F2B20">
                    <a:lumMod val="75000"/>
                    <a:lumOff val="25000"/>
                  </a:srgbClr>
                </a:solidFill>
                <a:effectLst>
                  <a:reflection blurRad="6350" stA="60000" endA="900" endPos="60000" dist="60007" dir="5400000" sy="-100000" algn="bl" rotWithShape="0"/>
                </a:effectLst>
              </a:rPr>
              <a:t>Project Charter</a:t>
            </a:r>
            <a:endParaRPr lang="en-US" sz="3600" dirty="0">
              <a:solidFill>
                <a:srgbClr val="2F2B20">
                  <a:lumMod val="75000"/>
                  <a:lumOff val="25000"/>
                </a:srgbClr>
              </a:solidFill>
              <a:effectLst>
                <a:reflection blurRad="6350" stA="60000" endA="900" endPos="60000" dist="60007" dir="5400000" sy="-100000" algn="bl" rotWithShape="0"/>
              </a:effectLst>
            </a:endParaRPr>
          </a:p>
        </p:txBody>
      </p:sp>
      <p:pic>
        <p:nvPicPr>
          <p:cNvPr id="5" name="Picture 4"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3822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Close Project or Phase </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sp>
        <p:nvSpPr>
          <p:cNvPr id="3" name="Content Placeholder 2"/>
          <p:cNvSpPr>
            <a:spLocks noGrp="1"/>
          </p:cNvSpPr>
          <p:nvPr>
            <p:ph idx="1"/>
          </p:nvPr>
        </p:nvSpPr>
        <p:spPr>
          <a:xfrm>
            <a:off x="444919" y="1219200"/>
            <a:ext cx="7327481" cy="3124199"/>
          </a:xfrm>
        </p:spPr>
        <p:txBody>
          <a:bodyPr>
            <a:normAutofit/>
          </a:bodyPr>
          <a:lstStyle/>
          <a:p>
            <a:pPr algn="just"/>
            <a:r>
              <a:rPr lang="en-US" dirty="0">
                <a:solidFill>
                  <a:schemeClr val="tx1">
                    <a:lumMod val="75000"/>
                    <a:lumOff val="25000"/>
                  </a:schemeClr>
                </a:solidFill>
              </a:rPr>
              <a:t>F</a:t>
            </a:r>
            <a:r>
              <a:rPr lang="id-ID" dirty="0">
                <a:solidFill>
                  <a:schemeClr val="tx1">
                    <a:lumMod val="75000"/>
                    <a:lumOff val="25000"/>
                  </a:schemeClr>
                </a:solidFill>
              </a:rPr>
              <a:t>inalisasi semua kegiatan di semua Manajemen Proyek, </a:t>
            </a:r>
            <a:r>
              <a:rPr lang="en-US" dirty="0">
                <a:solidFill>
                  <a:schemeClr val="tx1">
                    <a:lumMod val="75000"/>
                    <a:lumOff val="25000"/>
                  </a:schemeClr>
                </a:solidFill>
              </a:rPr>
              <a:t>       </a:t>
            </a:r>
            <a:r>
              <a:rPr lang="id-ID" dirty="0">
                <a:solidFill>
                  <a:schemeClr val="tx1">
                    <a:lumMod val="75000"/>
                    <a:lumOff val="25000"/>
                  </a:schemeClr>
                </a:solidFill>
              </a:rPr>
              <a:t>secara resmi menyelesaikan proyek</a:t>
            </a:r>
            <a:r>
              <a:rPr lang="en-US" dirty="0">
                <a:solidFill>
                  <a:schemeClr val="tx1">
                    <a:lumMod val="75000"/>
                    <a:lumOff val="25000"/>
                  </a:schemeClr>
                </a:solidFill>
              </a:rPr>
              <a:t>.</a:t>
            </a:r>
          </a:p>
          <a:p>
            <a:pPr algn="just"/>
            <a:r>
              <a:rPr lang="en-US" dirty="0" err="1">
                <a:solidFill>
                  <a:schemeClr val="tx1">
                    <a:lumMod val="75000"/>
                    <a:lumOff val="25000"/>
                  </a:schemeClr>
                </a:solidFill>
              </a:rPr>
              <a:t>Dilihat</a:t>
            </a:r>
            <a:r>
              <a:rPr lang="en-US" dirty="0">
                <a:solidFill>
                  <a:schemeClr val="tx1">
                    <a:lumMod val="75000"/>
                    <a:lumOff val="25000"/>
                  </a:schemeClr>
                </a:solidFill>
              </a:rPr>
              <a:t> </a:t>
            </a:r>
            <a:r>
              <a:rPr lang="en-US" dirty="0" err="1">
                <a:solidFill>
                  <a:schemeClr val="tx1">
                    <a:lumMod val="75000"/>
                    <a:lumOff val="25000"/>
                  </a:schemeClr>
                </a:solidFill>
              </a:rPr>
              <a:t>dari</a:t>
            </a:r>
            <a:r>
              <a:rPr lang="en-US" dirty="0">
                <a:solidFill>
                  <a:schemeClr val="tx1">
                    <a:lumMod val="75000"/>
                    <a:lumOff val="25000"/>
                  </a:schemeClr>
                </a:solidFill>
              </a:rPr>
              <a:t> </a:t>
            </a:r>
            <a:r>
              <a:rPr lang="en-US" dirty="0" err="1">
                <a:solidFill>
                  <a:schemeClr val="tx1">
                    <a:lumMod val="75000"/>
                    <a:lumOff val="25000"/>
                  </a:schemeClr>
                </a:solidFill>
              </a:rPr>
              <a:t>segi</a:t>
            </a:r>
            <a:r>
              <a:rPr lang="en-US" dirty="0">
                <a:solidFill>
                  <a:schemeClr val="tx1">
                    <a:lumMod val="75000"/>
                    <a:lumOff val="25000"/>
                  </a:schemeClr>
                </a:solidFill>
              </a:rPr>
              <a:t> </a:t>
            </a:r>
            <a:r>
              <a:rPr lang="en-US" dirty="0" err="1">
                <a:solidFill>
                  <a:schemeClr val="tx1">
                    <a:lumMod val="75000"/>
                    <a:lumOff val="25000"/>
                  </a:schemeClr>
                </a:solidFill>
              </a:rPr>
              <a:t>administratif</a:t>
            </a:r>
            <a:endParaRPr lang="en-US" dirty="0">
              <a:solidFill>
                <a:schemeClr val="tx1">
                  <a:lumMod val="75000"/>
                  <a:lumOff val="25000"/>
                </a:schemeClr>
              </a:solidFill>
            </a:endParaRPr>
          </a:p>
          <a:p>
            <a:pPr lvl="1" algn="just">
              <a:buFont typeface="Courier New" panose="02070309020205020404" pitchFamily="49" charset="0"/>
              <a:buChar char="o"/>
            </a:pP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memenuhi</a:t>
            </a:r>
            <a:r>
              <a:rPr lang="en-US" dirty="0">
                <a:solidFill>
                  <a:schemeClr val="tx1">
                    <a:lumMod val="75000"/>
                    <a:lumOff val="25000"/>
                  </a:schemeClr>
                </a:solidFill>
              </a:rPr>
              <a:t> </a:t>
            </a:r>
            <a:r>
              <a:rPr lang="en-US" dirty="0" err="1">
                <a:solidFill>
                  <a:schemeClr val="tx1">
                    <a:lumMod val="75000"/>
                    <a:lumOff val="25000"/>
                  </a:schemeClr>
                </a:solidFill>
              </a:rPr>
              <a:t>kriteria</a:t>
            </a:r>
            <a:endParaRPr lang="en-US" dirty="0">
              <a:solidFill>
                <a:schemeClr val="tx1">
                  <a:lumMod val="75000"/>
                  <a:lumOff val="25000"/>
                </a:schemeClr>
              </a:solidFill>
            </a:endParaRPr>
          </a:p>
          <a:p>
            <a:pPr lvl="1" algn="just">
              <a:buFont typeface="Courier New" panose="02070309020205020404" pitchFamily="49" charset="0"/>
              <a:buChar char="o"/>
            </a:pP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mentransfer</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produk</a:t>
            </a:r>
            <a:r>
              <a:rPr lang="en-US" dirty="0">
                <a:solidFill>
                  <a:schemeClr val="tx1">
                    <a:lumMod val="75000"/>
                    <a:lumOff val="25000"/>
                  </a:schemeClr>
                </a:solidFill>
              </a:rPr>
              <a:t>, </a:t>
            </a:r>
            <a:r>
              <a:rPr lang="en-US" dirty="0" err="1">
                <a:solidFill>
                  <a:schemeClr val="tx1">
                    <a:lumMod val="75000"/>
                    <a:lumOff val="25000"/>
                  </a:schemeClr>
                </a:solidFill>
              </a:rPr>
              <a:t>jasa</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hasil</a:t>
            </a:r>
            <a:r>
              <a:rPr lang="en-US" dirty="0">
                <a:solidFill>
                  <a:schemeClr val="tx1">
                    <a:lumMod val="75000"/>
                    <a:lumOff val="25000"/>
                  </a:schemeClr>
                </a:solidFill>
              </a:rPr>
              <a:t> </a:t>
            </a:r>
            <a:r>
              <a:rPr lang="en-US" dirty="0" err="1">
                <a:solidFill>
                  <a:schemeClr val="tx1">
                    <a:lumMod val="75000"/>
                    <a:lumOff val="25000"/>
                  </a:schemeClr>
                </a:solidFill>
              </a:rPr>
              <a:t>ke</a:t>
            </a:r>
            <a:r>
              <a:rPr lang="en-US" dirty="0">
                <a:solidFill>
                  <a:schemeClr val="tx1">
                    <a:lumMod val="75000"/>
                    <a:lumOff val="25000"/>
                  </a:schemeClr>
                </a:solidFill>
              </a:rPr>
              <a:t> </a:t>
            </a:r>
            <a:r>
              <a:rPr lang="en-US" dirty="0" err="1">
                <a:solidFill>
                  <a:schemeClr val="tx1">
                    <a:lumMod val="75000"/>
                    <a:lumOff val="25000"/>
                  </a:schemeClr>
                </a:solidFill>
              </a:rPr>
              <a:t>tahap</a:t>
            </a:r>
            <a:r>
              <a:rPr lang="en-US" dirty="0">
                <a:solidFill>
                  <a:schemeClr val="tx1">
                    <a:lumMod val="75000"/>
                    <a:lumOff val="25000"/>
                  </a:schemeClr>
                </a:solidFill>
              </a:rPr>
              <a:t> </a:t>
            </a:r>
            <a:r>
              <a:rPr lang="en-US" dirty="0" err="1">
                <a:solidFill>
                  <a:schemeClr val="tx1">
                    <a:lumMod val="75000"/>
                    <a:lumOff val="25000"/>
                  </a:schemeClr>
                </a:solidFill>
              </a:rPr>
              <a:t>berikutnya</a:t>
            </a:r>
            <a:endParaRPr lang="en-US" dirty="0">
              <a:solidFill>
                <a:schemeClr val="tx1">
                  <a:lumMod val="75000"/>
                  <a:lumOff val="25000"/>
                </a:schemeClr>
              </a:solidFill>
            </a:endParaRPr>
          </a:p>
          <a:p>
            <a:pPr lvl="1" algn="just">
              <a:buFont typeface="Courier New" panose="02070309020205020404" pitchFamily="49" charset="0"/>
              <a:buChar char="o"/>
            </a:pP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mengumpulkan</a:t>
            </a:r>
            <a:r>
              <a:rPr lang="en-US" dirty="0">
                <a:solidFill>
                  <a:schemeClr val="tx1">
                    <a:lumMod val="75000"/>
                    <a:lumOff val="25000"/>
                  </a:schemeClr>
                </a:solidFill>
              </a:rPr>
              <a:t> data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dokumen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tahapan</a:t>
            </a:r>
            <a:r>
              <a:rPr lang="en-US" dirty="0">
                <a:solidFill>
                  <a:schemeClr val="tx1">
                    <a:lumMod val="75000"/>
                    <a:lumOff val="25000"/>
                  </a:schemeClr>
                </a:solidFill>
              </a:rPr>
              <a:t> </a:t>
            </a:r>
            <a:r>
              <a:rPr lang="en-US" dirty="0" err="1">
                <a:solidFill>
                  <a:schemeClr val="tx1">
                    <a:lumMod val="75000"/>
                    <a:lumOff val="25000"/>
                  </a:schemeClr>
                </a:solidFill>
              </a:rPr>
              <a:t>proyek</a:t>
            </a:r>
            <a:endParaRPr lang="en-US"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23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Close Project or Phase </a:t>
            </a:r>
            <a:r>
              <a:rPr lang="en-US" sz="3200"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C000"/>
              </a:solidFill>
            </a:endParaRPr>
          </a:p>
        </p:txBody>
      </p:sp>
      <p:sp>
        <p:nvSpPr>
          <p:cNvPr id="3" name="Content Placeholder 2"/>
          <p:cNvSpPr>
            <a:spLocks noGrp="1"/>
          </p:cNvSpPr>
          <p:nvPr>
            <p:ph idx="1"/>
          </p:nvPr>
        </p:nvSpPr>
        <p:spPr>
          <a:xfrm>
            <a:off x="444919" y="1219200"/>
            <a:ext cx="7632281" cy="5364161"/>
          </a:xfrm>
        </p:spPr>
        <p:txBody>
          <a:bodyPr>
            <a:normAutofit/>
          </a:bodyPr>
          <a:lstStyle/>
          <a:p>
            <a:pPr algn="just"/>
            <a:r>
              <a:rPr lang="en-US" dirty="0" err="1">
                <a:solidFill>
                  <a:schemeClr val="tx1">
                    <a:lumMod val="75000"/>
                    <a:lumOff val="25000"/>
                  </a:schemeClr>
                </a:solidFill>
              </a:rPr>
              <a:t>Memastikan</a:t>
            </a:r>
            <a:r>
              <a:rPr lang="en-US" dirty="0">
                <a:solidFill>
                  <a:schemeClr val="tx1">
                    <a:lumMod val="75000"/>
                    <a:lumOff val="25000"/>
                  </a:schemeClr>
                </a:solidFill>
              </a:rPr>
              <a:t> </a:t>
            </a:r>
            <a:r>
              <a:rPr lang="en-US" dirty="0" err="1">
                <a:solidFill>
                  <a:schemeClr val="tx1">
                    <a:lumMod val="75000"/>
                    <a:lumOff val="25000"/>
                  </a:schemeClr>
                </a:solidFill>
              </a:rPr>
              <a:t>bahwa</a:t>
            </a:r>
            <a:r>
              <a:rPr lang="en-US" dirty="0">
                <a:solidFill>
                  <a:schemeClr val="tx1">
                    <a:lumMod val="75000"/>
                    <a:lumOff val="25000"/>
                  </a:schemeClr>
                </a:solidFill>
              </a:rPr>
              <a:t> project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Fase</a:t>
            </a:r>
            <a:r>
              <a:rPr lang="en-US" dirty="0">
                <a:solidFill>
                  <a:schemeClr val="tx1">
                    <a:lumMod val="75000"/>
                    <a:lumOff val="25000"/>
                  </a:schemeClr>
                </a:solidFill>
              </a:rPr>
              <a:t> </a:t>
            </a:r>
            <a:r>
              <a:rPr lang="en-US" dirty="0" err="1">
                <a:solidFill>
                  <a:schemeClr val="tx1">
                    <a:lumMod val="75000"/>
                    <a:lumOff val="25000"/>
                  </a:schemeClr>
                </a:solidFill>
              </a:rPr>
              <a:t>telah</a:t>
            </a:r>
            <a:r>
              <a:rPr lang="en-US" dirty="0">
                <a:solidFill>
                  <a:schemeClr val="tx1">
                    <a:lumMod val="75000"/>
                    <a:lumOff val="25000"/>
                  </a:schemeClr>
                </a:solidFill>
              </a:rPr>
              <a:t> </a:t>
            </a:r>
            <a:r>
              <a:rPr lang="en-US" dirty="0" err="1">
                <a:solidFill>
                  <a:schemeClr val="tx1">
                    <a:lumMod val="75000"/>
                    <a:lumOff val="25000"/>
                  </a:schemeClr>
                </a:solidFill>
              </a:rPr>
              <a:t>sesuai</a:t>
            </a:r>
            <a:r>
              <a:rPr lang="en-US" dirty="0">
                <a:solidFill>
                  <a:schemeClr val="tx1">
                    <a:lumMod val="75000"/>
                    <a:lumOff val="25000"/>
                  </a:schemeClr>
                </a:solidFill>
              </a:rPr>
              <a:t> </a:t>
            </a:r>
            <a:r>
              <a:rPr lang="en-US" dirty="0" err="1">
                <a:solidFill>
                  <a:schemeClr val="tx1">
                    <a:lumMod val="75000"/>
                    <a:lumOff val="25000"/>
                  </a:schemeClr>
                </a:solidFill>
              </a:rPr>
              <a:t>dengan</a:t>
            </a:r>
            <a:r>
              <a:rPr lang="en-US" dirty="0">
                <a:solidFill>
                  <a:schemeClr val="tx1">
                    <a:lumMod val="75000"/>
                    <a:lumOff val="25000"/>
                  </a:schemeClr>
                </a:solidFill>
              </a:rPr>
              <a:t> requirement stakeholder</a:t>
            </a:r>
          </a:p>
          <a:p>
            <a:pPr algn="just"/>
            <a:r>
              <a:rPr lang="en-US" dirty="0" err="1">
                <a:solidFill>
                  <a:schemeClr val="tx1">
                    <a:lumMod val="75000"/>
                    <a:lumOff val="25000"/>
                  </a:schemeClr>
                </a:solidFill>
              </a:rPr>
              <a:t>Memverifikasi</a:t>
            </a:r>
            <a:r>
              <a:rPr lang="en-US" dirty="0">
                <a:solidFill>
                  <a:schemeClr val="tx1">
                    <a:lumMod val="75000"/>
                    <a:lumOff val="25000"/>
                  </a:schemeClr>
                </a:solidFill>
              </a:rPr>
              <a:t> </a:t>
            </a:r>
            <a:r>
              <a:rPr lang="en-US" dirty="0" err="1">
                <a:solidFill>
                  <a:schemeClr val="tx1">
                    <a:lumMod val="75000"/>
                    <a:lumOff val="25000"/>
                  </a:schemeClr>
                </a:solidFill>
              </a:rPr>
              <a:t>semua</a:t>
            </a:r>
            <a:r>
              <a:rPr lang="en-US" dirty="0">
                <a:solidFill>
                  <a:schemeClr val="tx1">
                    <a:lumMod val="75000"/>
                    <a:lumOff val="25000"/>
                  </a:schemeClr>
                </a:solidFill>
              </a:rPr>
              <a:t> deliverable </a:t>
            </a:r>
            <a:r>
              <a:rPr lang="en-US" dirty="0" err="1">
                <a:solidFill>
                  <a:schemeClr val="tx1">
                    <a:lumMod val="75000"/>
                    <a:lumOff val="25000"/>
                  </a:schemeClr>
                </a:solidFill>
              </a:rPr>
              <a:t>telah</a:t>
            </a:r>
            <a:r>
              <a:rPr lang="en-US" dirty="0">
                <a:solidFill>
                  <a:schemeClr val="tx1">
                    <a:lumMod val="75000"/>
                    <a:lumOff val="25000"/>
                  </a:schemeClr>
                </a:solidFill>
              </a:rPr>
              <a:t> </a:t>
            </a:r>
            <a:r>
              <a:rPr lang="en-US" dirty="0" err="1">
                <a:solidFill>
                  <a:schemeClr val="tx1">
                    <a:lumMod val="75000"/>
                    <a:lumOff val="25000"/>
                  </a:schemeClr>
                </a:solidFill>
              </a:rPr>
              <a:t>tercapai</a:t>
            </a:r>
            <a:r>
              <a:rPr lang="en-US" dirty="0">
                <a:solidFill>
                  <a:schemeClr val="tx1">
                    <a:lumMod val="75000"/>
                    <a:lumOff val="25000"/>
                  </a:schemeClr>
                </a:solidFill>
              </a:rPr>
              <a:t> dan </a:t>
            </a:r>
            <a:r>
              <a:rPr lang="en-US" dirty="0" err="1">
                <a:solidFill>
                  <a:schemeClr val="tx1">
                    <a:lumMod val="75000"/>
                    <a:lumOff val="25000"/>
                  </a:schemeClr>
                </a:solidFill>
              </a:rPr>
              <a:t>diterima</a:t>
            </a:r>
            <a:endParaRPr lang="en-US" dirty="0">
              <a:solidFill>
                <a:schemeClr val="tx1">
                  <a:lumMod val="75000"/>
                  <a:lumOff val="25000"/>
                </a:schemeClr>
              </a:solidFill>
            </a:endParaRPr>
          </a:p>
          <a:p>
            <a:pPr algn="just"/>
            <a:r>
              <a:rPr lang="en-US" dirty="0" err="1">
                <a:solidFill>
                  <a:schemeClr val="tx1">
                    <a:lumMod val="75000"/>
                    <a:lumOff val="25000"/>
                  </a:schemeClr>
                </a:solidFill>
              </a:rPr>
              <a:t>Mentransfer</a:t>
            </a:r>
            <a:r>
              <a:rPr lang="en-US" dirty="0">
                <a:solidFill>
                  <a:schemeClr val="tx1">
                    <a:lumMod val="75000"/>
                    <a:lumOff val="25000"/>
                  </a:schemeClr>
                </a:solidFill>
              </a:rPr>
              <a:t> </a:t>
            </a:r>
            <a:r>
              <a:rPr lang="en-US" dirty="0" err="1">
                <a:solidFill>
                  <a:schemeClr val="tx1">
                    <a:lumMod val="75000"/>
                    <a:lumOff val="25000"/>
                  </a:schemeClr>
                </a:solidFill>
              </a:rPr>
              <a:t>produk</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service </a:t>
            </a:r>
            <a:r>
              <a:rPr lang="en-US" dirty="0" err="1">
                <a:solidFill>
                  <a:schemeClr val="tx1">
                    <a:lumMod val="75000"/>
                    <a:lumOff val="25000"/>
                  </a:schemeClr>
                </a:solidFill>
              </a:rPr>
              <a:t>kepada</a:t>
            </a:r>
            <a:r>
              <a:rPr lang="en-US" dirty="0">
                <a:solidFill>
                  <a:schemeClr val="tx1">
                    <a:lumMod val="75000"/>
                    <a:lumOff val="25000"/>
                  </a:schemeClr>
                </a:solidFill>
              </a:rPr>
              <a:t> </a:t>
            </a:r>
            <a:r>
              <a:rPr lang="en-US" dirty="0" err="1">
                <a:solidFill>
                  <a:schemeClr val="tx1">
                    <a:lumMod val="75000"/>
                    <a:lumOff val="25000"/>
                  </a:schemeClr>
                </a:solidFill>
              </a:rPr>
              <a:t>fase</a:t>
            </a:r>
            <a:r>
              <a:rPr lang="en-US" dirty="0">
                <a:solidFill>
                  <a:schemeClr val="tx1">
                    <a:lumMod val="75000"/>
                    <a:lumOff val="25000"/>
                  </a:schemeClr>
                </a:solidFill>
              </a:rPr>
              <a:t> </a:t>
            </a:r>
            <a:r>
              <a:rPr lang="en-US" dirty="0" err="1">
                <a:solidFill>
                  <a:schemeClr val="tx1">
                    <a:lumMod val="75000"/>
                    <a:lumOff val="25000"/>
                  </a:schemeClr>
                </a:solidFill>
              </a:rPr>
              <a:t>berikutnya</a:t>
            </a:r>
            <a:r>
              <a:rPr lang="en-US" dirty="0">
                <a:solidFill>
                  <a:schemeClr val="tx1">
                    <a:lumMod val="75000"/>
                    <a:lumOff val="25000"/>
                  </a:schemeClr>
                </a:solidFill>
              </a:rPr>
              <a:t> (Production or/and operation)</a:t>
            </a:r>
          </a:p>
          <a:p>
            <a:pPr algn="just"/>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memenuhi</a:t>
            </a:r>
            <a:r>
              <a:rPr lang="en-US" dirty="0">
                <a:solidFill>
                  <a:schemeClr val="tx1">
                    <a:lumMod val="75000"/>
                    <a:lumOff val="25000"/>
                  </a:schemeClr>
                </a:solidFill>
              </a:rPr>
              <a:t> </a:t>
            </a:r>
            <a:r>
              <a:rPr lang="en-US" dirty="0" err="1">
                <a:solidFill>
                  <a:schemeClr val="tx1">
                    <a:lumMod val="75000"/>
                    <a:lumOff val="25000"/>
                  </a:schemeClr>
                </a:solidFill>
              </a:rPr>
              <a:t>kriteria</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fase</a:t>
            </a:r>
            <a:r>
              <a:rPr lang="en-US" dirty="0">
                <a:solidFill>
                  <a:schemeClr val="tx1">
                    <a:lumMod val="75000"/>
                    <a:lumOff val="25000"/>
                  </a:schemeClr>
                </a:solidFill>
              </a:rPr>
              <a:t> </a:t>
            </a:r>
          </a:p>
          <a:p>
            <a:pPr algn="just"/>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mengumpulkan</a:t>
            </a:r>
            <a:r>
              <a:rPr lang="en-US" dirty="0">
                <a:solidFill>
                  <a:schemeClr val="tx1">
                    <a:lumMod val="75000"/>
                    <a:lumOff val="25000"/>
                  </a:schemeClr>
                </a:solidFill>
              </a:rPr>
              <a:t> </a:t>
            </a:r>
            <a:r>
              <a:rPr lang="en-US" dirty="0" err="1">
                <a:solidFill>
                  <a:schemeClr val="tx1">
                    <a:lumMod val="75000"/>
                    <a:lumOff val="25000"/>
                  </a:schemeClr>
                </a:solidFill>
              </a:rPr>
              <a:t>catatan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fase</a:t>
            </a:r>
            <a:endParaRPr lang="en-US" dirty="0">
              <a:solidFill>
                <a:schemeClr val="tx1">
                  <a:lumMod val="75000"/>
                  <a:lumOff val="25000"/>
                </a:schemeClr>
              </a:solidFill>
            </a:endParaRPr>
          </a:p>
          <a:p>
            <a:pPr algn="just"/>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mengaudit</a:t>
            </a:r>
            <a:r>
              <a:rPr lang="en-US" dirty="0">
                <a:solidFill>
                  <a:schemeClr val="tx1">
                    <a:lumMod val="75000"/>
                    <a:lumOff val="25000"/>
                  </a:schemeClr>
                </a:solidFill>
              </a:rPr>
              <a:t> </a:t>
            </a:r>
            <a:r>
              <a:rPr lang="en-US" dirty="0" err="1">
                <a:solidFill>
                  <a:schemeClr val="tx1">
                    <a:lumMod val="75000"/>
                    <a:lumOff val="25000"/>
                  </a:schemeClr>
                </a:solidFill>
              </a:rPr>
              <a:t>keberhasilan</a:t>
            </a:r>
            <a:r>
              <a:rPr lang="en-US" dirty="0">
                <a:solidFill>
                  <a:schemeClr val="tx1">
                    <a:lumMod val="75000"/>
                    <a:lumOff val="25000"/>
                  </a:schemeClr>
                </a:solidFill>
              </a:rPr>
              <a:t> </a:t>
            </a:r>
            <a:r>
              <a:rPr lang="en-US" dirty="0" err="1">
                <a:solidFill>
                  <a:schemeClr val="tx1">
                    <a:lumMod val="75000"/>
                    <a:lumOff val="25000"/>
                  </a:schemeClr>
                </a:solidFill>
              </a:rPr>
              <a:t>atau</a:t>
            </a:r>
            <a:r>
              <a:rPr lang="en-US" dirty="0">
                <a:solidFill>
                  <a:schemeClr val="tx1">
                    <a:lumMod val="75000"/>
                    <a:lumOff val="25000"/>
                  </a:schemeClr>
                </a:solidFill>
              </a:rPr>
              <a:t> </a:t>
            </a:r>
            <a:r>
              <a:rPr lang="en-US" dirty="0" err="1">
                <a:solidFill>
                  <a:schemeClr val="tx1">
                    <a:lumMod val="75000"/>
                    <a:lumOff val="25000"/>
                  </a:schemeClr>
                </a:solidFill>
              </a:rPr>
              <a:t>kegagalan</a:t>
            </a:r>
            <a:r>
              <a:rPr lang="en-US" dirty="0">
                <a:solidFill>
                  <a:schemeClr val="tx1">
                    <a:lumMod val="75000"/>
                    <a:lumOff val="25000"/>
                  </a:schemeClr>
                </a:solidFill>
              </a:rPr>
              <a:t> </a:t>
            </a:r>
            <a:r>
              <a:rPr lang="en-US" dirty="0" err="1">
                <a:solidFill>
                  <a:schemeClr val="tx1">
                    <a:lumMod val="75000"/>
                    <a:lumOff val="25000"/>
                  </a:schemeClr>
                </a:solidFill>
              </a:rPr>
              <a:t>proyek</a:t>
            </a:r>
            <a:endParaRPr lang="en-US" dirty="0">
              <a:solidFill>
                <a:schemeClr val="tx1">
                  <a:lumMod val="75000"/>
                  <a:lumOff val="25000"/>
                </a:schemeClr>
              </a:solidFill>
            </a:endParaRPr>
          </a:p>
          <a:p>
            <a:pPr algn="just"/>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mengumpulkan</a:t>
            </a:r>
            <a:r>
              <a:rPr lang="en-US" dirty="0">
                <a:solidFill>
                  <a:schemeClr val="tx1">
                    <a:lumMod val="75000"/>
                    <a:lumOff val="25000"/>
                  </a:schemeClr>
                </a:solidFill>
              </a:rPr>
              <a:t> </a:t>
            </a:r>
            <a:r>
              <a:rPr lang="en-US" dirty="0" err="1">
                <a:solidFill>
                  <a:schemeClr val="tx1">
                    <a:lumMod val="75000"/>
                    <a:lumOff val="25000"/>
                  </a:schemeClr>
                </a:solidFill>
              </a:rPr>
              <a:t>pelajaran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yang </a:t>
            </a:r>
            <a:r>
              <a:rPr lang="en-US" dirty="0" err="1">
                <a:solidFill>
                  <a:schemeClr val="tx1">
                    <a:lumMod val="75000"/>
                    <a:lumOff val="25000"/>
                  </a:schemeClr>
                </a:solidFill>
              </a:rPr>
              <a:t>dipelajari</a:t>
            </a:r>
            <a:endParaRPr lang="en-US" dirty="0">
              <a:solidFill>
                <a:schemeClr val="tx1">
                  <a:lumMod val="75000"/>
                  <a:lumOff val="25000"/>
                </a:schemeClr>
              </a:solidFill>
            </a:endParaRPr>
          </a:p>
          <a:p>
            <a:pPr algn="just"/>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mengarsipkan</a:t>
            </a:r>
            <a:r>
              <a:rPr lang="en-US" dirty="0">
                <a:solidFill>
                  <a:schemeClr val="tx1">
                    <a:lumMod val="75000"/>
                    <a:lumOff val="25000"/>
                  </a:schemeClr>
                </a:solidFill>
              </a:rPr>
              <a:t> </a:t>
            </a:r>
            <a:r>
              <a:rPr lang="en-US" dirty="0" err="1">
                <a:solidFill>
                  <a:schemeClr val="tx1">
                    <a:lumMod val="75000"/>
                    <a:lumOff val="25000"/>
                  </a:schemeClr>
                </a:solidFill>
              </a:rPr>
              <a:t>informasi</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penggunaan</a:t>
            </a:r>
            <a:r>
              <a:rPr lang="en-US" dirty="0">
                <a:solidFill>
                  <a:schemeClr val="tx1">
                    <a:lumMod val="75000"/>
                    <a:lumOff val="25000"/>
                  </a:schemeClr>
                </a:solidFill>
              </a:rPr>
              <a:t> di masa </a:t>
            </a:r>
            <a:r>
              <a:rPr lang="en-US" dirty="0" err="1">
                <a:solidFill>
                  <a:schemeClr val="tx1">
                    <a:lumMod val="75000"/>
                    <a:lumOff val="25000"/>
                  </a:schemeClr>
                </a:solidFill>
              </a:rPr>
              <a:t>mendatang</a:t>
            </a:r>
            <a:endParaRPr lang="en-US" dirty="0">
              <a:solidFill>
                <a:schemeClr val="tx1">
                  <a:lumMod val="75000"/>
                  <a:lumOff val="25000"/>
                </a:schemeClr>
              </a:solidFill>
            </a:endParaRPr>
          </a:p>
          <a:p>
            <a:pPr algn="just"/>
            <a:endParaRPr lang="en-US"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166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E82AE3-35B7-4ECD-A16E-B057FE6A0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85800"/>
            <a:ext cx="7543799" cy="5715000"/>
          </a:xfrm>
        </p:spPr>
      </p:pic>
    </p:spTree>
    <p:extLst>
      <p:ext uri="{BB962C8B-B14F-4D97-AF65-F5344CB8AC3E}">
        <p14:creationId xmlns:p14="http://schemas.microsoft.com/office/powerpoint/2010/main" val="8869351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62000"/>
          </a:xfrm>
        </p:spPr>
        <p:txBody>
          <a:bodyPr>
            <a:noAutofit/>
          </a:bodyPr>
          <a:lstStyle/>
          <a:p>
            <a:r>
              <a:rPr lang="en-US" sz="3200" b="1" dirty="0">
                <a:latin typeface="Calibri" panose="020F0502020204030204" pitchFamily="34" charset="0"/>
              </a:rPr>
              <a:t>Close Project or Phase: </a:t>
            </a:r>
            <a:r>
              <a:rPr lang="en-US" sz="3200" b="1" dirty="0">
                <a:solidFill>
                  <a:srgbClr val="FFC000"/>
                </a:solidFill>
                <a:latin typeface="Calibri" panose="020F0502020204030204" pitchFamily="34" charset="0"/>
              </a:rPr>
              <a:t>Inputs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990600"/>
            <a:ext cx="7565105" cy="5638800"/>
          </a:xfrm>
        </p:spPr>
        <p:txBody>
          <a:bodyPr>
            <a:normAutofit/>
          </a:bodyPr>
          <a:lstStyle/>
          <a:p>
            <a:pPr marL="457200" indent="-457200" algn="just">
              <a:buAutoNum type="arabicPeriod"/>
            </a:pPr>
            <a:r>
              <a:rPr lang="en-US" sz="2000" dirty="0">
                <a:solidFill>
                  <a:schemeClr val="tx1">
                    <a:lumMod val="75000"/>
                    <a:lumOff val="25000"/>
                  </a:schemeClr>
                </a:solidFill>
              </a:rPr>
              <a:t>Project Charter</a:t>
            </a:r>
          </a:p>
          <a:p>
            <a:pPr marL="398463" indent="0" algn="just">
              <a:buNone/>
            </a:pPr>
            <a:r>
              <a:rPr lang="en-US" sz="2000" dirty="0">
                <a:solidFill>
                  <a:schemeClr val="tx1">
                    <a:lumMod val="75000"/>
                    <a:lumOff val="25000"/>
                  </a:schemeClr>
                </a:solidFill>
              </a:rPr>
              <a:t>the project success criteria, the approval requirements, and who will sign off on the project.</a:t>
            </a:r>
          </a:p>
          <a:p>
            <a:pPr marL="0" indent="0" algn="just">
              <a:buNone/>
            </a:pPr>
            <a:endParaRPr lang="en-US" sz="2000" dirty="0">
              <a:solidFill>
                <a:schemeClr val="tx1">
                  <a:lumMod val="75000"/>
                  <a:lumOff val="25000"/>
                </a:schemeClr>
              </a:solidFill>
            </a:endParaRPr>
          </a:p>
          <a:p>
            <a:pPr marL="0" indent="0" algn="just">
              <a:buNone/>
            </a:pPr>
            <a:r>
              <a:rPr lang="en-US" sz="2000" dirty="0">
                <a:solidFill>
                  <a:schemeClr val="tx1">
                    <a:lumMod val="75000"/>
                    <a:lumOff val="25000"/>
                  </a:schemeClr>
                </a:solidFill>
              </a:rPr>
              <a:t>2. </a:t>
            </a:r>
            <a:r>
              <a:rPr lang="id-ID" sz="2000" dirty="0">
                <a:solidFill>
                  <a:schemeClr val="tx1">
                    <a:lumMod val="75000"/>
                    <a:lumOff val="25000"/>
                  </a:schemeClr>
                </a:solidFill>
              </a:rPr>
              <a:t>Project Management Plan</a:t>
            </a:r>
            <a:endParaRPr lang="en-US" sz="2000" dirty="0">
              <a:solidFill>
                <a:schemeClr val="tx1">
                  <a:lumMod val="75000"/>
                  <a:lumOff val="25000"/>
                </a:schemeClr>
              </a:solidFill>
            </a:endParaRPr>
          </a:p>
          <a:p>
            <a:pPr marL="398463" indent="0" algn="just">
              <a:buNone/>
            </a:pPr>
            <a:r>
              <a:rPr lang="en-US" sz="2000" dirty="0">
                <a:solidFill>
                  <a:schemeClr val="tx1">
                    <a:lumMod val="75000"/>
                    <a:lumOff val="25000"/>
                  </a:schemeClr>
                </a:solidFill>
              </a:rPr>
              <a:t>All components of the project management plan are an input to this process</a:t>
            </a:r>
          </a:p>
          <a:p>
            <a:pPr lvl="1" algn="just">
              <a:buFont typeface="Courier New" panose="02070309020205020404" pitchFamily="49" charset="0"/>
              <a:buChar char="o"/>
            </a:pPr>
            <a:endParaRPr lang="id-ID" sz="1800" dirty="0">
              <a:solidFill>
                <a:schemeClr val="tx1">
                  <a:lumMod val="75000"/>
                  <a:lumOff val="25000"/>
                </a:schemeClr>
              </a:solidFill>
            </a:endParaRPr>
          </a:p>
          <a:p>
            <a:pPr marL="0" indent="0" algn="just">
              <a:buNone/>
            </a:pPr>
            <a:r>
              <a:rPr lang="en-US" sz="2000" dirty="0">
                <a:solidFill>
                  <a:schemeClr val="tx1">
                    <a:lumMod val="75000"/>
                    <a:lumOff val="25000"/>
                  </a:schemeClr>
                </a:solidFill>
              </a:rPr>
              <a:t>3. </a:t>
            </a:r>
            <a:r>
              <a:rPr lang="id-ID" sz="2000" dirty="0">
                <a:solidFill>
                  <a:schemeClr val="tx1">
                    <a:lumMod val="75000"/>
                    <a:lumOff val="25000"/>
                  </a:schemeClr>
                </a:solidFill>
              </a:rPr>
              <a:t>Accepted Deliverables</a:t>
            </a:r>
            <a:endParaRPr lang="en-US" sz="1800" dirty="0">
              <a:solidFill>
                <a:schemeClr val="tx1">
                  <a:lumMod val="75000"/>
                  <a:lumOff val="25000"/>
                </a:schemeClr>
              </a:solidFill>
            </a:endParaRPr>
          </a:p>
          <a:p>
            <a:pPr marL="398463" indent="0" algn="just">
              <a:buNone/>
            </a:pPr>
            <a:r>
              <a:rPr lang="en-US" sz="2000" dirty="0">
                <a:solidFill>
                  <a:schemeClr val="tx1">
                    <a:lumMod val="75000"/>
                    <a:lumOff val="25000"/>
                  </a:schemeClr>
                </a:solidFill>
              </a:rPr>
              <a:t>Accepted deliverables may include approved product speciﬁcations, delivery receipts, and work performance documents</a:t>
            </a:r>
          </a:p>
          <a:p>
            <a:pPr marL="398463" indent="0" algn="just">
              <a:buNone/>
            </a:pPr>
            <a:endParaRPr lang="en-US" sz="2000" dirty="0">
              <a:solidFill>
                <a:schemeClr val="tx1">
                  <a:lumMod val="75000"/>
                  <a:lumOff val="25000"/>
                </a:schemeClr>
              </a:solidFill>
            </a:endParaRPr>
          </a:p>
          <a:p>
            <a:pPr marL="0" indent="0" algn="just">
              <a:buNone/>
            </a:pPr>
            <a:r>
              <a:rPr lang="en-US" sz="2000" dirty="0">
                <a:solidFill>
                  <a:schemeClr val="tx1">
                    <a:lumMod val="75000"/>
                    <a:lumOff val="25000"/>
                  </a:schemeClr>
                </a:solidFill>
              </a:rPr>
              <a:t>4. Business Document</a:t>
            </a:r>
            <a:endParaRPr lang="id-ID" sz="2000" dirty="0">
              <a:solidFill>
                <a:schemeClr val="tx1">
                  <a:lumMod val="75000"/>
                  <a:lumOff val="25000"/>
                </a:schemeClr>
              </a:solidFill>
            </a:endParaRPr>
          </a:p>
          <a:p>
            <a:pPr lvl="1" algn="just">
              <a:buFont typeface="Courier New" panose="02070309020205020404" pitchFamily="49" charset="0"/>
              <a:buChar char="o"/>
            </a:pPr>
            <a:r>
              <a:rPr lang="en-US" sz="1800" dirty="0">
                <a:solidFill>
                  <a:schemeClr val="tx1">
                    <a:lumMod val="75000"/>
                    <a:lumOff val="25000"/>
                  </a:schemeClr>
                </a:solidFill>
              </a:rPr>
              <a:t>Business Case</a:t>
            </a:r>
          </a:p>
          <a:p>
            <a:pPr lvl="1" algn="just">
              <a:buFont typeface="Courier New" panose="02070309020205020404" pitchFamily="49" charset="0"/>
              <a:buChar char="o"/>
            </a:pPr>
            <a:r>
              <a:rPr lang="en-US" sz="1800" dirty="0">
                <a:solidFill>
                  <a:schemeClr val="tx1">
                    <a:lumMod val="75000"/>
                    <a:lumOff val="25000"/>
                  </a:schemeClr>
                </a:solidFill>
              </a:rPr>
              <a:t>Benefit Management Plan</a:t>
            </a:r>
            <a:endParaRPr lang="id-ID" sz="2000" b="1" dirty="0">
              <a:solidFill>
                <a:schemeClr val="tx1">
                  <a:lumMod val="75000"/>
                  <a:lumOff val="25000"/>
                </a:schemeClr>
              </a:solidFill>
            </a:endParaRPr>
          </a:p>
          <a:p>
            <a:pPr algn="just"/>
            <a:endParaRPr lang="en-US" sz="2000" dirty="0">
              <a:solidFill>
                <a:schemeClr val="tx1">
                  <a:lumMod val="75000"/>
                  <a:lumOff val="25000"/>
                </a:schemeClr>
              </a:solidFill>
            </a:endParaRP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30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838200"/>
          </a:xfrm>
        </p:spPr>
        <p:txBody>
          <a:bodyPr>
            <a:noAutofit/>
          </a:bodyPr>
          <a:lstStyle/>
          <a:p>
            <a:r>
              <a:rPr lang="en-US" sz="3200" b="1" dirty="0">
                <a:latin typeface="Calibri" panose="020F0502020204030204" pitchFamily="34" charset="0"/>
              </a:rPr>
              <a:t>Close Project or Phase: </a:t>
            </a:r>
            <a:r>
              <a:rPr lang="en-US" sz="3200" b="1" dirty="0">
                <a:solidFill>
                  <a:srgbClr val="FFC000"/>
                </a:solidFill>
                <a:latin typeface="Calibri" panose="020F0502020204030204" pitchFamily="34" charset="0"/>
              </a:rPr>
              <a:t>Tools  &amp; Technique</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143000"/>
            <a:ext cx="8272211" cy="5149516"/>
          </a:xfrm>
        </p:spPr>
        <p:txBody>
          <a:bodyPr>
            <a:normAutofit fontScale="92500" lnSpcReduction="10000"/>
          </a:bodyPr>
          <a:lstStyle/>
          <a:p>
            <a:pPr marL="0" indent="0">
              <a:buNone/>
            </a:pPr>
            <a:r>
              <a:rPr lang="en-US" sz="2000" dirty="0">
                <a:solidFill>
                  <a:schemeClr val="tx1">
                    <a:lumMod val="75000"/>
                    <a:lumOff val="25000"/>
                  </a:schemeClr>
                </a:solidFill>
              </a:rPr>
              <a:t>1. </a:t>
            </a:r>
            <a:r>
              <a:rPr lang="id-ID" sz="2000" dirty="0">
                <a:solidFill>
                  <a:schemeClr val="tx1">
                    <a:lumMod val="75000"/>
                    <a:lumOff val="25000"/>
                  </a:schemeClr>
                </a:solidFill>
              </a:rPr>
              <a:t>Expert Judgement</a:t>
            </a:r>
          </a:p>
          <a:p>
            <a:pPr marL="693738" indent="-342900">
              <a:buFont typeface="Wingdings" panose="05000000000000000000" pitchFamily="2" charset="2"/>
              <a:buChar char="§"/>
            </a:pPr>
            <a:r>
              <a:rPr lang="en-US" sz="2000" dirty="0">
                <a:solidFill>
                  <a:schemeClr val="tx1">
                    <a:lumMod val="75000"/>
                    <a:lumOff val="25000"/>
                  </a:schemeClr>
                </a:solidFill>
              </a:rPr>
              <a:t>Management control,</a:t>
            </a:r>
          </a:p>
          <a:p>
            <a:pPr marL="693738" indent="-342900">
              <a:buFont typeface="Wingdings" panose="05000000000000000000" pitchFamily="2" charset="2"/>
              <a:buChar char="§"/>
            </a:pPr>
            <a:r>
              <a:rPr lang="en-US" sz="2000" dirty="0">
                <a:solidFill>
                  <a:schemeClr val="tx1">
                    <a:lumMod val="75000"/>
                    <a:lumOff val="25000"/>
                  </a:schemeClr>
                </a:solidFill>
              </a:rPr>
              <a:t>Audit</a:t>
            </a:r>
          </a:p>
          <a:p>
            <a:pPr marL="693738" indent="-342900">
              <a:buFont typeface="Wingdings" panose="05000000000000000000" pitchFamily="2" charset="2"/>
              <a:buChar char="§"/>
            </a:pPr>
            <a:r>
              <a:rPr lang="en-US" sz="2000" dirty="0">
                <a:solidFill>
                  <a:schemeClr val="tx1">
                    <a:lumMod val="75000"/>
                    <a:lumOff val="25000"/>
                  </a:schemeClr>
                </a:solidFill>
              </a:rPr>
              <a:t>Legal and procurement</a:t>
            </a:r>
          </a:p>
          <a:p>
            <a:pPr marL="693738" indent="-342900">
              <a:buFont typeface="Wingdings" panose="05000000000000000000" pitchFamily="2" charset="2"/>
              <a:buChar char="§"/>
            </a:pPr>
            <a:r>
              <a:rPr lang="en-US" sz="2000" dirty="0">
                <a:solidFill>
                  <a:schemeClr val="tx1">
                    <a:lumMod val="75000"/>
                    <a:lumOff val="25000"/>
                  </a:schemeClr>
                </a:solidFill>
              </a:rPr>
              <a:t>Legislation and regulations</a:t>
            </a:r>
          </a:p>
          <a:p>
            <a:pPr marL="0" indent="0">
              <a:buNone/>
            </a:pPr>
            <a:r>
              <a:rPr lang="en-US" sz="2000" dirty="0">
                <a:solidFill>
                  <a:schemeClr val="tx1">
                    <a:lumMod val="75000"/>
                    <a:lumOff val="25000"/>
                  </a:schemeClr>
                </a:solidFill>
              </a:rPr>
              <a:t>2. Data Analysis</a:t>
            </a:r>
          </a:p>
          <a:p>
            <a:pPr marL="633413" indent="-342900">
              <a:buFont typeface="Wingdings" panose="05000000000000000000" pitchFamily="2" charset="2"/>
              <a:buChar char="§"/>
            </a:pPr>
            <a:r>
              <a:rPr lang="en-US" sz="2000" dirty="0">
                <a:solidFill>
                  <a:schemeClr val="tx1">
                    <a:lumMod val="75000"/>
                    <a:lumOff val="25000"/>
                  </a:schemeClr>
                </a:solidFill>
              </a:rPr>
              <a:t>Document Analysis : Assessing available documentation will allow identifying lessons learned and knowledge sharing for future projects and organizational assets improvement</a:t>
            </a:r>
          </a:p>
          <a:p>
            <a:pPr marL="633413" indent="-342900">
              <a:buFont typeface="Wingdings" panose="05000000000000000000" pitchFamily="2" charset="2"/>
              <a:buChar char="§"/>
            </a:pPr>
            <a:r>
              <a:rPr lang="en-US" sz="2000" dirty="0">
                <a:solidFill>
                  <a:schemeClr val="tx1">
                    <a:lumMod val="75000"/>
                    <a:lumOff val="25000"/>
                  </a:schemeClr>
                </a:solidFill>
              </a:rPr>
              <a:t>Regression analysis : This technique analyzes the interrelationships between different project variables that contributed to the project outcomes to improve performance on future projects</a:t>
            </a:r>
          </a:p>
          <a:p>
            <a:pPr marL="633413" indent="-342900">
              <a:buFont typeface="Wingdings" panose="05000000000000000000" pitchFamily="2" charset="2"/>
              <a:buChar char="§"/>
            </a:pPr>
            <a:r>
              <a:rPr lang="en-US" sz="2000" dirty="0">
                <a:solidFill>
                  <a:schemeClr val="tx1">
                    <a:lumMod val="75000"/>
                    <a:lumOff val="25000"/>
                  </a:schemeClr>
                </a:solidFill>
              </a:rPr>
              <a:t>Trend analysis : Trend analysis can be used to validate the models used in the organization and to implement adjustments for future projects</a:t>
            </a:r>
          </a:p>
          <a:p>
            <a:pPr marL="633413" indent="-342900">
              <a:buFont typeface="Wingdings" panose="05000000000000000000" pitchFamily="2" charset="2"/>
              <a:buChar char="§"/>
            </a:pPr>
            <a:r>
              <a:rPr lang="en-US" sz="2000" dirty="0">
                <a:solidFill>
                  <a:schemeClr val="tx1">
                    <a:lumMod val="75000"/>
                    <a:lumOff val="25000"/>
                  </a:schemeClr>
                </a:solidFill>
              </a:rPr>
              <a:t>Variance Analysis : Variance analysis can be used to improve the metrics of the organization by comparing what was initially planned and the end result</a:t>
            </a:r>
          </a:p>
          <a:p>
            <a:pPr marL="0" indent="0">
              <a:buNone/>
            </a:pPr>
            <a:r>
              <a:rPr lang="en-US" sz="2000" dirty="0">
                <a:solidFill>
                  <a:schemeClr val="tx1">
                    <a:lumMod val="75000"/>
                    <a:lumOff val="25000"/>
                  </a:schemeClr>
                </a:solidFill>
              </a:rPr>
              <a:t>3. Meetings</a:t>
            </a:r>
            <a:endParaRPr lang="id-ID" sz="2000" dirty="0">
              <a:solidFill>
                <a:schemeClr val="tx1">
                  <a:lumMod val="75000"/>
                  <a:lumOff val="25000"/>
                </a:schemeClr>
              </a:solidFill>
            </a:endParaRPr>
          </a:p>
          <a:p>
            <a:endParaRPr lang="en-US" sz="2000" dirty="0">
              <a:solidFill>
                <a:schemeClr val="tx1">
                  <a:lumMod val="75000"/>
                  <a:lumOff val="25000"/>
                </a:schemeClr>
              </a:solidFill>
            </a:endParaRP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0658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838200"/>
          </a:xfrm>
        </p:spPr>
        <p:txBody>
          <a:bodyPr>
            <a:noAutofit/>
          </a:bodyPr>
          <a:lstStyle/>
          <a:p>
            <a:r>
              <a:rPr lang="en-US" sz="3200" b="1" dirty="0">
                <a:latin typeface="Calibri" panose="020F0502020204030204" pitchFamily="34" charset="0"/>
              </a:rPr>
              <a:t>Close Project or Phase: </a:t>
            </a:r>
            <a:r>
              <a:rPr lang="en-US" sz="3200" b="1" dirty="0">
                <a:solidFill>
                  <a:srgbClr val="FFC000"/>
                </a:solidFill>
                <a:latin typeface="Calibri" panose="020F0502020204030204" pitchFamily="34" charset="0"/>
              </a:rPr>
              <a:t>Outputs</a:t>
            </a:r>
            <a:endParaRPr lang="en-US" sz="3200" dirty="0">
              <a:solidFill>
                <a:srgbClr val="FFC000"/>
              </a:solidFill>
              <a:latin typeface="Calibri" panose="020F0502020204030204" pitchFamily="34" charset="0"/>
            </a:endParaRPr>
          </a:p>
        </p:txBody>
      </p:sp>
      <p:sp>
        <p:nvSpPr>
          <p:cNvPr id="3" name="Content Placeholder 2"/>
          <p:cNvSpPr>
            <a:spLocks noGrp="1"/>
          </p:cNvSpPr>
          <p:nvPr>
            <p:ph idx="1"/>
          </p:nvPr>
        </p:nvSpPr>
        <p:spPr>
          <a:xfrm>
            <a:off x="435895" y="1295400"/>
            <a:ext cx="7488905" cy="4920081"/>
          </a:xfrm>
        </p:spPr>
        <p:txBody>
          <a:bodyPr>
            <a:normAutofit/>
          </a:bodyPr>
          <a:lstStyle/>
          <a:p>
            <a:pPr marL="176213" indent="-176213">
              <a:buNone/>
            </a:pPr>
            <a:r>
              <a:rPr lang="en-US" sz="2000" dirty="0">
                <a:solidFill>
                  <a:schemeClr val="tx1">
                    <a:lumMod val="75000"/>
                    <a:lumOff val="25000"/>
                  </a:schemeClr>
                </a:solidFill>
              </a:rPr>
              <a:t>1. Project Document Update : All project documents may be updated and marked as ﬁnal versions as a result of project closure</a:t>
            </a:r>
          </a:p>
          <a:p>
            <a:pPr marL="800100" indent="-342900">
              <a:buFont typeface="Wingdings" panose="05000000000000000000" pitchFamily="2" charset="2"/>
              <a:buChar char="§"/>
            </a:pPr>
            <a:r>
              <a:rPr lang="en-US" sz="2000" dirty="0">
                <a:solidFill>
                  <a:schemeClr val="tx1">
                    <a:lumMod val="75000"/>
                    <a:lumOff val="25000"/>
                  </a:schemeClr>
                </a:solidFill>
              </a:rPr>
              <a:t>Lessons learned register</a:t>
            </a:r>
          </a:p>
          <a:p>
            <a:pPr marL="236538" indent="-236538">
              <a:buNone/>
            </a:pPr>
            <a:r>
              <a:rPr lang="en-US" sz="2000" dirty="0">
                <a:solidFill>
                  <a:schemeClr val="tx1">
                    <a:lumMod val="75000"/>
                    <a:lumOff val="25000"/>
                  </a:schemeClr>
                </a:solidFill>
              </a:rPr>
              <a:t>2. Final Product, Service or Result Transition : A product, service, or result, once delivered by the project, may be handed over to a different group or organization that will operate, maintain, and support it throughout its life cycle</a:t>
            </a:r>
            <a:endParaRPr lang="id-ID" sz="1800" dirty="0">
              <a:solidFill>
                <a:schemeClr val="tx1">
                  <a:lumMod val="75000"/>
                  <a:lumOff val="25000"/>
                </a:schemeClr>
              </a:solidFill>
            </a:endParaRPr>
          </a:p>
          <a:p>
            <a:pPr marL="0" indent="0">
              <a:buNone/>
            </a:pPr>
            <a:r>
              <a:rPr lang="en-US" sz="2000" dirty="0">
                <a:solidFill>
                  <a:schemeClr val="tx1">
                    <a:lumMod val="75000"/>
                    <a:lumOff val="25000"/>
                  </a:schemeClr>
                </a:solidFill>
              </a:rPr>
              <a:t>3. Final Report</a:t>
            </a:r>
          </a:p>
          <a:p>
            <a:pPr marL="0" indent="0">
              <a:buNone/>
            </a:pPr>
            <a:r>
              <a:rPr lang="en-US" sz="2000" dirty="0">
                <a:solidFill>
                  <a:schemeClr val="tx1">
                    <a:lumMod val="75000"/>
                    <a:lumOff val="25000"/>
                  </a:schemeClr>
                </a:solidFill>
              </a:rPr>
              <a:t>4. Organizational Process Assets Updates</a:t>
            </a:r>
          </a:p>
          <a:p>
            <a:pPr lvl="1">
              <a:buFont typeface="Courier New" panose="02070309020205020404" pitchFamily="49" charset="0"/>
              <a:buChar char="o"/>
            </a:pPr>
            <a:r>
              <a:rPr lang="id-ID" sz="1800" dirty="0">
                <a:solidFill>
                  <a:schemeClr val="tx1">
                    <a:lumMod val="75000"/>
                    <a:lumOff val="25000"/>
                  </a:schemeClr>
                </a:solidFill>
              </a:rPr>
              <a:t>Project </a:t>
            </a:r>
            <a:r>
              <a:rPr lang="en-US" sz="1800" dirty="0">
                <a:solidFill>
                  <a:schemeClr val="tx1">
                    <a:lumMod val="75000"/>
                    <a:lumOff val="25000"/>
                  </a:schemeClr>
                </a:solidFill>
              </a:rPr>
              <a:t>document</a:t>
            </a:r>
            <a:endParaRPr lang="id-ID" sz="1800" dirty="0">
              <a:solidFill>
                <a:schemeClr val="tx1">
                  <a:lumMod val="75000"/>
                  <a:lumOff val="25000"/>
                </a:schemeClr>
              </a:solidFill>
            </a:endParaRPr>
          </a:p>
          <a:p>
            <a:pPr lvl="1">
              <a:buFont typeface="Courier New" panose="02070309020205020404" pitchFamily="49" charset="0"/>
              <a:buChar char="o"/>
            </a:pPr>
            <a:r>
              <a:rPr lang="id-ID" sz="1800" dirty="0">
                <a:solidFill>
                  <a:schemeClr val="tx1">
                    <a:lumMod val="75000"/>
                    <a:lumOff val="25000"/>
                  </a:schemeClr>
                </a:solidFill>
              </a:rPr>
              <a:t>Project or phase closure documents</a:t>
            </a:r>
            <a:endParaRPr lang="en-US" sz="1800" dirty="0">
              <a:solidFill>
                <a:schemeClr val="tx1">
                  <a:lumMod val="75000"/>
                  <a:lumOff val="25000"/>
                </a:schemeClr>
              </a:solidFill>
            </a:endParaRPr>
          </a:p>
          <a:p>
            <a:pPr lvl="1">
              <a:buFont typeface="Courier New" panose="02070309020205020404" pitchFamily="49" charset="0"/>
              <a:buChar char="o"/>
            </a:pPr>
            <a:r>
              <a:rPr lang="en-US" sz="1800" dirty="0">
                <a:solidFill>
                  <a:schemeClr val="tx1">
                    <a:lumMod val="75000"/>
                    <a:lumOff val="25000"/>
                  </a:schemeClr>
                </a:solidFill>
              </a:rPr>
              <a:t>Operational and support document</a:t>
            </a:r>
          </a:p>
          <a:p>
            <a:pPr lvl="1">
              <a:buFont typeface="Courier New" panose="02070309020205020404" pitchFamily="49" charset="0"/>
              <a:buChar char="o"/>
            </a:pPr>
            <a:r>
              <a:rPr lang="en-US" sz="1800" dirty="0">
                <a:solidFill>
                  <a:schemeClr val="tx1">
                    <a:lumMod val="75000"/>
                    <a:lumOff val="25000"/>
                  </a:schemeClr>
                </a:solidFill>
              </a:rPr>
              <a:t>Lessons learned repository</a:t>
            </a:r>
            <a:endParaRPr lang="id-ID" sz="1800" dirty="0">
              <a:solidFill>
                <a:schemeClr val="tx1">
                  <a:lumMod val="75000"/>
                  <a:lumOff val="25000"/>
                </a:schemeClr>
              </a:solidFill>
            </a:endParaRPr>
          </a:p>
          <a:p>
            <a:pPr marL="0" indent="0">
              <a:buNone/>
            </a:pPr>
            <a:endParaRPr lang="id-ID" sz="2000" dirty="0">
              <a:solidFill>
                <a:schemeClr val="tx1">
                  <a:lumMod val="75000"/>
                  <a:lumOff val="25000"/>
                </a:schemeClr>
              </a:solidFill>
            </a:endParaRPr>
          </a:p>
          <a:p>
            <a:endParaRPr lang="en-US" sz="2000" dirty="0">
              <a:solidFill>
                <a:schemeClr val="tx1">
                  <a:lumMod val="75000"/>
                  <a:lumOff val="25000"/>
                </a:schemeClr>
              </a:solidFill>
            </a:endParaRPr>
          </a:p>
        </p:txBody>
      </p:sp>
      <p:pic>
        <p:nvPicPr>
          <p:cNvPr id="4" name="Picture 3"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727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837886"/>
          </a:xfrm>
        </p:spPr>
        <p:txBody>
          <a:bodyPr>
            <a:normAutofit/>
          </a:bodyPr>
          <a:lstStyle/>
          <a:p>
            <a:r>
              <a:rPr lang="en-US" sz="3200" b="1" dirty="0">
                <a:latin typeface="Calibri" panose="020F0502020204030204" pitchFamily="34" charset="0"/>
              </a:rPr>
              <a:t>Conclusion</a:t>
            </a:r>
          </a:p>
        </p:txBody>
      </p:sp>
      <p:sp>
        <p:nvSpPr>
          <p:cNvPr id="3" name="Content Placeholder 2"/>
          <p:cNvSpPr>
            <a:spLocks noGrp="1"/>
          </p:cNvSpPr>
          <p:nvPr>
            <p:ph idx="1"/>
          </p:nvPr>
        </p:nvSpPr>
        <p:spPr>
          <a:xfrm>
            <a:off x="381000" y="3886200"/>
            <a:ext cx="7543800" cy="1626133"/>
          </a:xfrm>
        </p:spPr>
        <p:txBody>
          <a:bodyPr>
            <a:normAutofit fontScale="92500" lnSpcReduction="10000"/>
          </a:bodyPr>
          <a:lstStyle/>
          <a:p>
            <a:endParaRPr lang="en-US" dirty="0">
              <a:solidFill>
                <a:schemeClr val="tx1">
                  <a:lumMod val="75000"/>
                  <a:lumOff val="25000"/>
                </a:schemeClr>
              </a:solidFill>
            </a:endParaRPr>
          </a:p>
          <a:p>
            <a:r>
              <a:rPr lang="en-US" dirty="0" err="1">
                <a:solidFill>
                  <a:schemeClr val="tx1">
                    <a:lumMod val="75000"/>
                    <a:lumOff val="25000"/>
                  </a:schemeClr>
                </a:solidFill>
              </a:rPr>
              <a:t>Integrasi</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adalah</a:t>
            </a:r>
            <a:r>
              <a:rPr lang="en-US" dirty="0">
                <a:solidFill>
                  <a:schemeClr val="tx1">
                    <a:lumMod val="75000"/>
                    <a:lumOff val="25000"/>
                  </a:schemeClr>
                </a:solidFill>
              </a:rPr>
              <a:t> proses yang </a:t>
            </a:r>
            <a:r>
              <a:rPr lang="en-US" dirty="0" err="1">
                <a:solidFill>
                  <a:schemeClr val="tx1">
                    <a:lumMod val="75000"/>
                    <a:lumOff val="25000"/>
                  </a:schemeClr>
                </a:solidFill>
              </a:rPr>
              <a:t>diperlukan</a:t>
            </a:r>
            <a:r>
              <a:rPr lang="en-US" dirty="0">
                <a:solidFill>
                  <a:schemeClr val="tx1">
                    <a:lumMod val="75000"/>
                    <a:lumOff val="25000"/>
                  </a:schemeClr>
                </a:solidFill>
              </a:rPr>
              <a:t> </a:t>
            </a:r>
            <a:r>
              <a:rPr lang="en-US" dirty="0" err="1">
                <a:solidFill>
                  <a:schemeClr val="tx1">
                    <a:lumMod val="75000"/>
                    <a:lumOff val="25000"/>
                  </a:schemeClr>
                </a:solidFill>
              </a:rPr>
              <a:t>untuk</a:t>
            </a:r>
            <a:r>
              <a:rPr lang="en-US" dirty="0">
                <a:solidFill>
                  <a:schemeClr val="tx1">
                    <a:lumMod val="75000"/>
                    <a:lumOff val="25000"/>
                  </a:schemeClr>
                </a:solidFill>
              </a:rPr>
              <a:t> </a:t>
            </a:r>
            <a:r>
              <a:rPr lang="en-US" dirty="0" err="1">
                <a:solidFill>
                  <a:schemeClr val="tx1">
                    <a:lumMod val="75000"/>
                    <a:lumOff val="25000"/>
                  </a:schemeClr>
                </a:solidFill>
              </a:rPr>
              <a:t>memastikan</a:t>
            </a:r>
            <a:r>
              <a:rPr lang="en-US" dirty="0">
                <a:solidFill>
                  <a:schemeClr val="tx1">
                    <a:lumMod val="75000"/>
                    <a:lumOff val="25000"/>
                  </a:schemeClr>
                </a:solidFill>
              </a:rPr>
              <a:t> </a:t>
            </a:r>
            <a:r>
              <a:rPr lang="en-US" dirty="0" err="1">
                <a:solidFill>
                  <a:schemeClr val="tx1">
                    <a:lumMod val="75000"/>
                    <a:lumOff val="25000"/>
                  </a:schemeClr>
                </a:solidFill>
              </a:rPr>
              <a:t>bahwa</a:t>
            </a:r>
            <a:r>
              <a:rPr lang="en-US" dirty="0">
                <a:solidFill>
                  <a:schemeClr val="tx1">
                    <a:lumMod val="75000"/>
                    <a:lumOff val="25000"/>
                  </a:schemeClr>
                </a:solidFill>
              </a:rPr>
              <a:t> </a:t>
            </a:r>
            <a:r>
              <a:rPr lang="en-US" dirty="0" err="1">
                <a:solidFill>
                  <a:schemeClr val="tx1">
                    <a:lumMod val="75000"/>
                    <a:lumOff val="25000"/>
                  </a:schemeClr>
                </a:solidFill>
              </a:rPr>
              <a:t>unsur-unsur</a:t>
            </a:r>
            <a:r>
              <a:rPr lang="en-US" dirty="0">
                <a:solidFill>
                  <a:schemeClr val="tx1">
                    <a:lumMod val="75000"/>
                    <a:lumOff val="25000"/>
                  </a:schemeClr>
                </a:solidFill>
              </a:rPr>
              <a:t> </a:t>
            </a:r>
            <a:r>
              <a:rPr lang="en-US" dirty="0" err="1">
                <a:solidFill>
                  <a:schemeClr val="tx1">
                    <a:lumMod val="75000"/>
                    <a:lumOff val="25000"/>
                  </a:schemeClr>
                </a:solidFill>
              </a:rPr>
              <a:t>berbagai</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dikoordinasikan</a:t>
            </a:r>
            <a:r>
              <a:rPr lang="en-US" dirty="0">
                <a:solidFill>
                  <a:schemeClr val="tx1">
                    <a:lumMod val="75000"/>
                    <a:lumOff val="25000"/>
                  </a:schemeClr>
                </a:solidFill>
              </a:rPr>
              <a:t> </a:t>
            </a:r>
            <a:r>
              <a:rPr lang="en-US" dirty="0" err="1">
                <a:solidFill>
                  <a:schemeClr val="tx1">
                    <a:lumMod val="75000"/>
                    <a:lumOff val="25000"/>
                  </a:schemeClr>
                </a:solidFill>
              </a:rPr>
              <a:t>secara</a:t>
            </a:r>
            <a:r>
              <a:rPr lang="en-US" dirty="0">
                <a:solidFill>
                  <a:schemeClr val="tx1">
                    <a:lumMod val="75000"/>
                    <a:lumOff val="25000"/>
                  </a:schemeClr>
                </a:solidFill>
              </a:rPr>
              <a:t> </a:t>
            </a:r>
            <a:r>
              <a:rPr lang="en-US" dirty="0" err="1">
                <a:solidFill>
                  <a:schemeClr val="tx1">
                    <a:lumMod val="75000"/>
                    <a:lumOff val="25000"/>
                  </a:schemeClr>
                </a:solidFill>
              </a:rPr>
              <a:t>efektif</a:t>
            </a:r>
            <a:r>
              <a:rPr lang="en-US" dirty="0">
                <a:solidFill>
                  <a:schemeClr val="tx1">
                    <a:lumMod val="75000"/>
                    <a:lumOff val="25000"/>
                  </a:schemeClr>
                </a:solidFill>
              </a:rPr>
              <a:t>. </a:t>
            </a:r>
            <a:r>
              <a:rPr lang="en-US" dirty="0" err="1">
                <a:solidFill>
                  <a:schemeClr val="tx1">
                    <a:lumMod val="75000"/>
                    <a:lumOff val="25000"/>
                  </a:schemeClr>
                </a:solidFill>
              </a:rPr>
              <a:t>Integrasi</a:t>
            </a:r>
            <a:r>
              <a:rPr lang="en-US" dirty="0">
                <a:solidFill>
                  <a:schemeClr val="tx1">
                    <a:lumMod val="75000"/>
                    <a:lumOff val="25000"/>
                  </a:schemeClr>
                </a:solidFill>
              </a:rPr>
              <a:t> </a:t>
            </a:r>
            <a:r>
              <a:rPr lang="en-US" dirty="0" err="1">
                <a:solidFill>
                  <a:schemeClr val="tx1">
                    <a:lumMod val="75000"/>
                    <a:lumOff val="25000"/>
                  </a:schemeClr>
                </a:solidFill>
              </a:rPr>
              <a:t>manajemen</a:t>
            </a:r>
            <a:r>
              <a:rPr lang="en-US" dirty="0">
                <a:solidFill>
                  <a:schemeClr val="tx1">
                    <a:lumMod val="75000"/>
                    <a:lumOff val="25000"/>
                  </a:schemeClr>
                </a:solidFill>
              </a:rPr>
              <a:t> </a:t>
            </a:r>
            <a:r>
              <a:rPr lang="en-US" dirty="0" err="1">
                <a:solidFill>
                  <a:schemeClr val="tx1">
                    <a:lumMod val="75000"/>
                    <a:lumOff val="25000"/>
                  </a:schemeClr>
                </a:solidFill>
              </a:rPr>
              <a:t>adalah</a:t>
            </a:r>
            <a:r>
              <a:rPr lang="en-US" dirty="0">
                <a:solidFill>
                  <a:schemeClr val="tx1">
                    <a:lumMod val="75000"/>
                    <a:lumOff val="25000"/>
                  </a:schemeClr>
                </a:solidFill>
              </a:rPr>
              <a:t> </a:t>
            </a:r>
            <a:r>
              <a:rPr lang="en-US" dirty="0" err="1">
                <a:solidFill>
                  <a:schemeClr val="tx1">
                    <a:lumMod val="75000"/>
                    <a:lumOff val="25000"/>
                  </a:schemeClr>
                </a:solidFill>
              </a:rPr>
              <a:t>praktek</a:t>
            </a:r>
            <a:r>
              <a:rPr lang="en-US" dirty="0">
                <a:solidFill>
                  <a:schemeClr val="tx1">
                    <a:lumMod val="75000"/>
                    <a:lumOff val="25000"/>
                  </a:schemeClr>
                </a:solidFill>
              </a:rPr>
              <a:t> </a:t>
            </a:r>
            <a:r>
              <a:rPr lang="en-US" dirty="0" err="1">
                <a:solidFill>
                  <a:schemeClr val="tx1">
                    <a:lumMod val="75000"/>
                    <a:lumOff val="25000"/>
                  </a:schemeClr>
                </a:solidFill>
              </a:rPr>
              <a:t>membuat</a:t>
            </a:r>
            <a:r>
              <a:rPr lang="en-US" dirty="0">
                <a:solidFill>
                  <a:schemeClr val="tx1">
                    <a:lumMod val="75000"/>
                    <a:lumOff val="25000"/>
                  </a:schemeClr>
                </a:solidFill>
              </a:rPr>
              <a:t> </a:t>
            </a:r>
            <a:r>
              <a:rPr lang="en-US" dirty="0" err="1">
                <a:solidFill>
                  <a:schemeClr val="tx1">
                    <a:lumMod val="75000"/>
                    <a:lumOff val="25000"/>
                  </a:schemeClr>
                </a:solidFill>
              </a:rPr>
              <a:t>setiap</a:t>
            </a:r>
            <a:r>
              <a:rPr lang="en-US" dirty="0">
                <a:solidFill>
                  <a:schemeClr val="tx1">
                    <a:lumMod val="75000"/>
                    <a:lumOff val="25000"/>
                  </a:schemeClr>
                </a:solidFill>
              </a:rPr>
              <a:t> </a:t>
            </a:r>
            <a:r>
              <a:rPr lang="en-US" dirty="0" err="1">
                <a:solidFill>
                  <a:schemeClr val="tx1">
                    <a:lumMod val="75000"/>
                    <a:lumOff val="25000"/>
                  </a:schemeClr>
                </a:solidFill>
              </a:rPr>
              <a:t>bagian</a:t>
            </a:r>
            <a:r>
              <a:rPr lang="en-US" dirty="0">
                <a:solidFill>
                  <a:schemeClr val="tx1">
                    <a:lumMod val="75000"/>
                    <a:lumOff val="25000"/>
                  </a:schemeClr>
                </a:solidFill>
              </a:rPr>
              <a:t> </a:t>
            </a:r>
            <a:r>
              <a:rPr lang="en-US" dirty="0" err="1">
                <a:solidFill>
                  <a:schemeClr val="tx1">
                    <a:lumMod val="75000"/>
                    <a:lumOff val="25000"/>
                  </a:schemeClr>
                </a:solidFill>
              </a:rPr>
              <a:t>dari</a:t>
            </a:r>
            <a:r>
              <a:rPr lang="en-US" dirty="0">
                <a:solidFill>
                  <a:schemeClr val="tx1">
                    <a:lumMod val="75000"/>
                    <a:lumOff val="25000"/>
                  </a:schemeClr>
                </a:solidFill>
              </a:rPr>
              <a:t> </a:t>
            </a:r>
            <a:r>
              <a:rPr lang="en-US" dirty="0" err="1">
                <a:solidFill>
                  <a:schemeClr val="tx1">
                    <a:lumMod val="75000"/>
                    <a:lumOff val="25000"/>
                  </a:schemeClr>
                </a:solidFill>
              </a:rPr>
              <a:t>proyek</a:t>
            </a:r>
            <a:r>
              <a:rPr lang="en-US" dirty="0">
                <a:solidFill>
                  <a:schemeClr val="tx1">
                    <a:lumMod val="75000"/>
                    <a:lumOff val="25000"/>
                  </a:schemeClr>
                </a:solidFill>
              </a:rPr>
              <a:t>  </a:t>
            </a:r>
            <a:r>
              <a:rPr lang="en-US" dirty="0" err="1">
                <a:solidFill>
                  <a:schemeClr val="tx1">
                    <a:lumMod val="75000"/>
                    <a:lumOff val="25000"/>
                  </a:schemeClr>
                </a:solidFill>
              </a:rPr>
              <a:t>terkoordinasi</a:t>
            </a:r>
            <a:r>
              <a:rPr lang="en-US" dirty="0">
                <a:solidFill>
                  <a:schemeClr val="tx1">
                    <a:lumMod val="75000"/>
                    <a:lumOff val="25000"/>
                  </a:schemeClr>
                </a:solidFill>
              </a:rPr>
              <a:t>.</a:t>
            </a:r>
          </a:p>
        </p:txBody>
      </p:sp>
      <p:pic>
        <p:nvPicPr>
          <p:cNvPr id="4098" name="Picture 2" descr="http://4.bp.blogspot.com/_AQJVL7xPNhw/Sd1W1a5HXMI/AAAAAAAAAEA/DGwyjXklF4w/s320/pi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52600"/>
            <a:ext cx="2125143" cy="20454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other\TU-logo-primer-memus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510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E936-4597-4BF8-9BE4-A669B6CAD65F}"/>
              </a:ext>
            </a:extLst>
          </p:cNvPr>
          <p:cNvSpPr>
            <a:spLocks noGrp="1"/>
          </p:cNvSpPr>
          <p:nvPr>
            <p:ph type="title"/>
          </p:nvPr>
        </p:nvSpPr>
        <p:spPr/>
        <p:txBody>
          <a:bodyPr/>
          <a:lstStyle/>
          <a:p>
            <a:r>
              <a:rPr lang="en-US" sz="3200" b="1" dirty="0">
                <a:solidFill>
                  <a:srgbClr val="675E47"/>
                </a:solidFill>
                <a:latin typeface="Calibri" panose="020F0502020204030204" pitchFamily="34" charset="0"/>
              </a:rPr>
              <a:t>Conclusion</a:t>
            </a:r>
            <a:endParaRPr lang="en-GB" dirty="0"/>
          </a:p>
        </p:txBody>
      </p:sp>
      <p:sp>
        <p:nvSpPr>
          <p:cNvPr id="3" name="Content Placeholder 2">
            <a:extLst>
              <a:ext uri="{FF2B5EF4-FFF2-40B4-BE49-F238E27FC236}">
                <a16:creationId xmlns:a16="http://schemas.microsoft.com/office/drawing/2014/main" id="{447409AD-CE07-498C-8D3E-E83247D466FE}"/>
              </a:ext>
            </a:extLst>
          </p:cNvPr>
          <p:cNvSpPr>
            <a:spLocks noGrp="1"/>
          </p:cNvSpPr>
          <p:nvPr>
            <p:ph idx="1"/>
          </p:nvPr>
        </p:nvSpPr>
        <p:spPr/>
        <p:txBody>
          <a:bodyPr/>
          <a:lstStyle/>
          <a:p>
            <a:r>
              <a:rPr lang="en-GB" dirty="0" err="1"/>
              <a:t>Kunci</a:t>
            </a:r>
            <a:r>
              <a:rPr lang="en-GB" dirty="0"/>
              <a:t> </a:t>
            </a:r>
            <a:r>
              <a:rPr lang="en-GB" dirty="0" err="1"/>
              <a:t>sukses</a:t>
            </a:r>
            <a:r>
              <a:rPr lang="en-GB" dirty="0"/>
              <a:t> </a:t>
            </a:r>
            <a:r>
              <a:rPr lang="en-GB" dirty="0" err="1"/>
              <a:t>dari</a:t>
            </a:r>
            <a:r>
              <a:rPr lang="en-GB" dirty="0"/>
              <a:t>  </a:t>
            </a:r>
            <a:r>
              <a:rPr lang="en-GB" dirty="0" err="1"/>
              <a:t>keseluruhan</a:t>
            </a:r>
            <a:r>
              <a:rPr lang="en-GB" dirty="0"/>
              <a:t> </a:t>
            </a:r>
            <a:r>
              <a:rPr lang="en-GB" dirty="0" err="1"/>
              <a:t>proyek</a:t>
            </a:r>
            <a:r>
              <a:rPr lang="en-GB" dirty="0"/>
              <a:t>  </a:t>
            </a:r>
            <a:r>
              <a:rPr lang="en-GB" dirty="0" err="1"/>
              <a:t>yaitu</a:t>
            </a:r>
            <a:r>
              <a:rPr lang="en-GB" dirty="0"/>
              <a:t> Project Integration Management yang </a:t>
            </a:r>
            <a:r>
              <a:rPr lang="en-GB" dirty="0" err="1"/>
              <a:t>baik</a:t>
            </a:r>
            <a:r>
              <a:rPr lang="en-GB" dirty="0"/>
              <a:t>.</a:t>
            </a:r>
          </a:p>
          <a:p>
            <a:r>
              <a:rPr lang="en-GB" dirty="0" err="1"/>
              <a:t>Manajer</a:t>
            </a:r>
            <a:r>
              <a:rPr lang="en-GB" dirty="0"/>
              <a:t> </a:t>
            </a:r>
            <a:r>
              <a:rPr lang="en-GB" dirty="0" err="1"/>
              <a:t>Proyek</a:t>
            </a:r>
            <a:r>
              <a:rPr lang="en-GB" dirty="0"/>
              <a:t> </a:t>
            </a:r>
            <a:r>
              <a:rPr lang="en-GB" dirty="0" err="1"/>
              <a:t>harus</a:t>
            </a:r>
            <a:r>
              <a:rPr lang="en-GB" dirty="0"/>
              <a:t>  </a:t>
            </a:r>
            <a:r>
              <a:rPr lang="en-GB" dirty="0" err="1"/>
              <a:t>mampu</a:t>
            </a:r>
            <a:r>
              <a:rPr lang="en-GB" dirty="0"/>
              <a:t> </a:t>
            </a:r>
            <a:r>
              <a:rPr lang="en-GB" dirty="0" err="1"/>
              <a:t>mengintegrasikan</a:t>
            </a:r>
            <a:r>
              <a:rPr lang="en-GB" dirty="0"/>
              <a:t>  </a:t>
            </a:r>
            <a:r>
              <a:rPr lang="en-GB" dirty="0" err="1"/>
              <a:t>seluruh</a:t>
            </a:r>
            <a:r>
              <a:rPr lang="en-GB" dirty="0"/>
              <a:t> knowledge area  </a:t>
            </a:r>
            <a:r>
              <a:rPr lang="en-GB" dirty="0" err="1"/>
              <a:t>selama</a:t>
            </a:r>
            <a:r>
              <a:rPr lang="en-GB" dirty="0"/>
              <a:t> project life cycle </a:t>
            </a:r>
            <a:r>
              <a:rPr lang="en-GB" dirty="0" err="1"/>
              <a:t>berlangsung</a:t>
            </a:r>
            <a:endParaRPr lang="en-GB" dirty="0"/>
          </a:p>
          <a:p>
            <a:endParaRPr lang="en-GB" dirty="0"/>
          </a:p>
        </p:txBody>
      </p:sp>
    </p:spTree>
    <p:extLst>
      <p:ext uri="{BB962C8B-B14F-4D97-AF65-F5344CB8AC3E}">
        <p14:creationId xmlns:p14="http://schemas.microsoft.com/office/powerpoint/2010/main" val="263272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696200" cy="960438"/>
          </a:xfrm>
        </p:spPr>
        <p:txBody>
          <a:bodyPr>
            <a:normAutofit/>
          </a:bodyPr>
          <a:lstStyle/>
          <a:p>
            <a:r>
              <a:rPr lang="en-US" sz="3200" b="1" dirty="0">
                <a:latin typeface="Calibri" panose="020F0502020204030204" pitchFamily="34" charset="0"/>
              </a:rPr>
              <a:t>Project Charter </a:t>
            </a:r>
            <a:r>
              <a:rPr lang="en-US" sz="5400" b="1" dirty="0">
                <a:solidFill>
                  <a:srgbClr val="FFC000"/>
                </a:solidFill>
                <a:latin typeface="Calibri" panose="020F0502020204030204" pitchFamily="34" charset="0"/>
              </a:rPr>
              <a:t>?</a:t>
            </a:r>
          </a:p>
        </p:txBody>
      </p:sp>
      <p:sp>
        <p:nvSpPr>
          <p:cNvPr id="3" name="Content Placeholder 2"/>
          <p:cNvSpPr>
            <a:spLocks noGrp="1"/>
          </p:cNvSpPr>
          <p:nvPr>
            <p:ph idx="1"/>
          </p:nvPr>
        </p:nvSpPr>
        <p:spPr>
          <a:xfrm>
            <a:off x="381000" y="1524000"/>
            <a:ext cx="7620001" cy="1143000"/>
          </a:xfrm>
        </p:spPr>
        <p:txBody>
          <a:bodyPr>
            <a:normAutofit/>
          </a:bodyPr>
          <a:lstStyle/>
          <a:p>
            <a:pPr marL="0" indent="0" algn="just">
              <a:buNone/>
            </a:pPr>
            <a:r>
              <a:rPr lang="en-US" sz="2000" i="1" dirty="0">
                <a:solidFill>
                  <a:schemeClr val="tx1">
                    <a:lumMod val="75000"/>
                    <a:lumOff val="25000"/>
                  </a:schemeClr>
                </a:solidFill>
              </a:rPr>
              <a:t>Project charter</a:t>
            </a:r>
            <a:r>
              <a:rPr lang="en-US" sz="2000" dirty="0">
                <a:solidFill>
                  <a:schemeClr val="tx1">
                    <a:lumMod val="75000"/>
                    <a:lumOff val="25000"/>
                  </a:schemeClr>
                </a:solidFill>
              </a:rPr>
              <a:t>, yang </a:t>
            </a:r>
            <a:r>
              <a:rPr lang="en-US" sz="2000" dirty="0" err="1">
                <a:solidFill>
                  <a:schemeClr val="tx1">
                    <a:lumMod val="75000"/>
                    <a:lumOff val="25000"/>
                  </a:schemeClr>
                </a:solidFill>
              </a:rPr>
              <a:t>kadang</a:t>
            </a:r>
            <a:r>
              <a:rPr lang="en-US" sz="2000" dirty="0">
                <a:solidFill>
                  <a:schemeClr val="tx1">
                    <a:lumMod val="75000"/>
                    <a:lumOff val="25000"/>
                  </a:schemeClr>
                </a:solidFill>
              </a:rPr>
              <a:t> </a:t>
            </a:r>
            <a:r>
              <a:rPr lang="en-US" sz="2000" dirty="0" err="1">
                <a:solidFill>
                  <a:schemeClr val="tx1">
                    <a:lumMod val="75000"/>
                    <a:lumOff val="25000"/>
                  </a:schemeClr>
                </a:solidFill>
              </a:rPr>
              <a:t>disebut</a:t>
            </a:r>
            <a:r>
              <a:rPr lang="en-US" sz="2000" dirty="0">
                <a:solidFill>
                  <a:schemeClr val="tx1">
                    <a:lumMod val="75000"/>
                    <a:lumOff val="25000"/>
                  </a:schemeClr>
                </a:solidFill>
              </a:rPr>
              <a:t> </a:t>
            </a:r>
            <a:r>
              <a:rPr lang="en-US" sz="2000" i="1" dirty="0">
                <a:solidFill>
                  <a:schemeClr val="tx1">
                    <a:lumMod val="75000"/>
                    <a:lumOff val="25000"/>
                  </a:schemeClr>
                </a:solidFill>
              </a:rPr>
              <a:t>Project Overview Statement</a:t>
            </a:r>
            <a:r>
              <a:rPr lang="en-US" sz="2000" dirty="0">
                <a:solidFill>
                  <a:schemeClr val="tx1">
                    <a:lumMod val="75000"/>
                    <a:lumOff val="25000"/>
                  </a:schemeClr>
                </a:solidFill>
              </a:rPr>
              <a:t> (POS) alias </a:t>
            </a:r>
            <a:r>
              <a:rPr lang="en-US" sz="2000" dirty="0" err="1">
                <a:solidFill>
                  <a:schemeClr val="tx1">
                    <a:lumMod val="75000"/>
                    <a:lumOff val="25000"/>
                  </a:schemeClr>
                </a:solidFill>
              </a:rPr>
              <a:t>ikhtisar</a:t>
            </a:r>
            <a:r>
              <a:rPr lang="en-US" sz="2000" dirty="0">
                <a:solidFill>
                  <a:schemeClr val="tx1">
                    <a:lumMod val="75000"/>
                    <a:lumOff val="25000"/>
                  </a:schemeClr>
                </a:solidFill>
              </a:rPr>
              <a:t> </a:t>
            </a:r>
            <a:r>
              <a:rPr lang="en-US" sz="2000" dirty="0" err="1">
                <a:solidFill>
                  <a:schemeClr val="tx1">
                    <a:lumMod val="75000"/>
                    <a:lumOff val="25000"/>
                  </a:schemeClr>
                </a:solidFill>
              </a:rPr>
              <a:t>proyek</a:t>
            </a:r>
            <a:r>
              <a:rPr lang="en-US" sz="2000" dirty="0">
                <a:solidFill>
                  <a:schemeClr val="tx1">
                    <a:lumMod val="75000"/>
                    <a:lumOff val="25000"/>
                  </a:schemeClr>
                </a:solidFill>
              </a:rPr>
              <a:t>, </a:t>
            </a:r>
            <a:r>
              <a:rPr lang="en-US" sz="2000" dirty="0" err="1">
                <a:solidFill>
                  <a:schemeClr val="tx1">
                    <a:lumMod val="75000"/>
                    <a:lumOff val="25000"/>
                  </a:schemeClr>
                </a:solidFill>
              </a:rPr>
              <a:t>merupakan</a:t>
            </a:r>
            <a:r>
              <a:rPr lang="en-US" sz="2000" dirty="0">
                <a:solidFill>
                  <a:schemeClr val="tx1">
                    <a:lumMod val="75000"/>
                    <a:lumOff val="25000"/>
                  </a:schemeClr>
                </a:solidFill>
              </a:rPr>
              <a:t> </a:t>
            </a:r>
            <a:r>
              <a:rPr lang="en-US" sz="2000" dirty="0" err="1">
                <a:solidFill>
                  <a:schemeClr val="tx1">
                    <a:lumMod val="75000"/>
                    <a:lumOff val="25000"/>
                  </a:schemeClr>
                </a:solidFill>
              </a:rPr>
              <a:t>dokumen</a:t>
            </a:r>
            <a:r>
              <a:rPr lang="en-US" sz="2000" dirty="0">
                <a:solidFill>
                  <a:schemeClr val="tx1">
                    <a:lumMod val="75000"/>
                    <a:lumOff val="25000"/>
                  </a:schemeClr>
                </a:solidFill>
              </a:rPr>
              <a:t> </a:t>
            </a:r>
            <a:r>
              <a:rPr lang="en-US" sz="2000" dirty="0" err="1">
                <a:solidFill>
                  <a:schemeClr val="tx1">
                    <a:lumMod val="75000"/>
                    <a:lumOff val="25000"/>
                  </a:schemeClr>
                </a:solidFill>
              </a:rPr>
              <a:t>bertanda</a:t>
            </a:r>
            <a:r>
              <a:rPr lang="en-US" sz="2000" dirty="0">
                <a:solidFill>
                  <a:schemeClr val="tx1">
                    <a:lumMod val="75000"/>
                    <a:lumOff val="25000"/>
                  </a:schemeClr>
                </a:solidFill>
              </a:rPr>
              <a:t> </a:t>
            </a:r>
            <a:r>
              <a:rPr lang="en-US" sz="2000" dirty="0" err="1">
                <a:solidFill>
                  <a:schemeClr val="tx1">
                    <a:lumMod val="75000"/>
                    <a:lumOff val="25000"/>
                  </a:schemeClr>
                </a:solidFill>
              </a:rPr>
              <a:t>tangan</a:t>
            </a:r>
            <a:r>
              <a:rPr lang="en-US" sz="2000" dirty="0">
                <a:solidFill>
                  <a:schemeClr val="tx1">
                    <a:lumMod val="75000"/>
                    <a:lumOff val="25000"/>
                  </a:schemeClr>
                </a:solidFill>
              </a:rPr>
              <a:t> yang </a:t>
            </a:r>
            <a:r>
              <a:rPr lang="en-US" sz="2000" dirty="0" err="1">
                <a:solidFill>
                  <a:schemeClr val="tx1">
                    <a:lumMod val="75000"/>
                    <a:lumOff val="25000"/>
                  </a:schemeClr>
                </a:solidFill>
              </a:rPr>
              <a:t>secara</a:t>
            </a:r>
            <a:r>
              <a:rPr lang="en-US" sz="2000" dirty="0">
                <a:solidFill>
                  <a:schemeClr val="tx1">
                    <a:lumMod val="75000"/>
                    <a:lumOff val="25000"/>
                  </a:schemeClr>
                </a:solidFill>
              </a:rPr>
              <a:t> </a:t>
            </a:r>
            <a:r>
              <a:rPr lang="en-US" sz="2000" dirty="0" err="1">
                <a:solidFill>
                  <a:schemeClr val="tx1">
                    <a:lumMod val="75000"/>
                    <a:lumOff val="25000"/>
                  </a:schemeClr>
                </a:solidFill>
              </a:rPr>
              <a:t>resmi</a:t>
            </a:r>
            <a:r>
              <a:rPr lang="en-US" sz="2000" dirty="0">
                <a:solidFill>
                  <a:schemeClr val="tx1">
                    <a:lumMod val="75000"/>
                    <a:lumOff val="25000"/>
                  </a:schemeClr>
                </a:solidFill>
              </a:rPr>
              <a:t> </a:t>
            </a:r>
            <a:r>
              <a:rPr lang="en-US" sz="2000" dirty="0" err="1">
                <a:solidFill>
                  <a:schemeClr val="tx1">
                    <a:lumMod val="75000"/>
                    <a:lumOff val="25000"/>
                  </a:schemeClr>
                </a:solidFill>
              </a:rPr>
              <a:t>mendefinisikan</a:t>
            </a:r>
            <a:r>
              <a:rPr lang="en-US" sz="2000" dirty="0">
                <a:solidFill>
                  <a:schemeClr val="tx1">
                    <a:lumMod val="75000"/>
                    <a:lumOff val="25000"/>
                  </a:schemeClr>
                </a:solidFill>
              </a:rPr>
              <a:t> </a:t>
            </a:r>
            <a:r>
              <a:rPr lang="en-US" sz="2000" dirty="0" err="1">
                <a:solidFill>
                  <a:schemeClr val="tx1">
                    <a:lumMod val="75000"/>
                    <a:lumOff val="25000"/>
                  </a:schemeClr>
                </a:solidFill>
              </a:rPr>
              <a:t>serta</a:t>
            </a:r>
            <a:r>
              <a:rPr lang="en-US" sz="2000" dirty="0">
                <a:solidFill>
                  <a:schemeClr val="tx1">
                    <a:lumMod val="75000"/>
                    <a:lumOff val="25000"/>
                  </a:schemeClr>
                </a:solidFill>
              </a:rPr>
              <a:t> </a:t>
            </a:r>
            <a:r>
              <a:rPr lang="en-US" sz="2000" dirty="0" err="1">
                <a:solidFill>
                  <a:schemeClr val="tx1">
                    <a:lumMod val="75000"/>
                    <a:lumOff val="25000"/>
                  </a:schemeClr>
                </a:solidFill>
              </a:rPr>
              <a:t>mengesahkan</a:t>
            </a:r>
            <a:r>
              <a:rPr lang="en-US" sz="2000" dirty="0">
                <a:solidFill>
                  <a:schemeClr val="tx1">
                    <a:lumMod val="75000"/>
                    <a:lumOff val="25000"/>
                  </a:schemeClr>
                </a:solidFill>
              </a:rPr>
              <a:t> </a:t>
            </a:r>
            <a:r>
              <a:rPr lang="en-US" sz="2000" dirty="0" err="1">
                <a:solidFill>
                  <a:schemeClr val="tx1">
                    <a:lumMod val="75000"/>
                    <a:lumOff val="25000"/>
                  </a:schemeClr>
                </a:solidFill>
              </a:rPr>
              <a:t>sebuah</a:t>
            </a:r>
            <a:r>
              <a:rPr lang="en-US" sz="2000" dirty="0">
                <a:solidFill>
                  <a:schemeClr val="tx1">
                    <a:lumMod val="75000"/>
                    <a:lumOff val="25000"/>
                  </a:schemeClr>
                </a:solidFill>
              </a:rPr>
              <a:t> </a:t>
            </a:r>
            <a:r>
              <a:rPr lang="en-US" sz="2000" dirty="0" err="1">
                <a:solidFill>
                  <a:schemeClr val="tx1">
                    <a:lumMod val="75000"/>
                    <a:lumOff val="25000"/>
                  </a:schemeClr>
                </a:solidFill>
              </a:rPr>
              <a:t>proyek</a:t>
            </a:r>
            <a:r>
              <a:rPr lang="en-US" sz="1800" dirty="0">
                <a:solidFill>
                  <a:schemeClr val="tx1">
                    <a:lumMod val="75000"/>
                    <a:lumOff val="25000"/>
                  </a:schemeClr>
                </a:solidFill>
              </a:rPr>
              <a:t>.</a:t>
            </a:r>
          </a:p>
          <a:p>
            <a:pPr marL="0" indent="0" algn="just">
              <a:buNone/>
            </a:pPr>
            <a:endParaRPr lang="en-US" sz="1800" dirty="0">
              <a:solidFill>
                <a:schemeClr val="tx1">
                  <a:lumMod val="75000"/>
                  <a:lumOff val="25000"/>
                </a:schemeClr>
              </a:solidFill>
            </a:endParaRPr>
          </a:p>
          <a:p>
            <a:pPr marL="0" indent="0" algn="just">
              <a:buNone/>
            </a:pPr>
            <a:endParaRPr lang="en-US" sz="1800" dirty="0">
              <a:solidFill>
                <a:schemeClr val="tx1">
                  <a:lumMod val="75000"/>
                  <a:lumOff val="25000"/>
                </a:schemeClr>
              </a:solidFill>
            </a:endParaRPr>
          </a:p>
        </p:txBody>
      </p:sp>
      <p:pic>
        <p:nvPicPr>
          <p:cNvPr id="6" name="Picture 5"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410200"/>
            <a:ext cx="685800" cy="8052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A6E0FB-3792-4135-AA96-480FE9089B20}"/>
              </a:ext>
            </a:extLst>
          </p:cNvPr>
          <p:cNvSpPr/>
          <p:nvPr/>
        </p:nvSpPr>
        <p:spPr>
          <a:xfrm>
            <a:off x="363794" y="3089713"/>
            <a:ext cx="7620000" cy="1015663"/>
          </a:xfrm>
          <a:prstGeom prst="rect">
            <a:avLst/>
          </a:prstGeom>
        </p:spPr>
        <p:txBody>
          <a:bodyPr wrap="square">
            <a:spAutoFit/>
          </a:bodyPr>
          <a:lstStyle/>
          <a:p>
            <a:r>
              <a:rPr lang="en-US" sz="2000" i="1" dirty="0" err="1">
                <a:solidFill>
                  <a:srgbClr val="404040"/>
                </a:solidFill>
                <a:latin typeface="Calibri" panose="020F0502020204030204" pitchFamily="34" charset="0"/>
              </a:rPr>
              <a:t>Manfaat</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utama</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dari</a:t>
            </a:r>
            <a:r>
              <a:rPr lang="en-US" sz="2000" i="1" dirty="0">
                <a:solidFill>
                  <a:srgbClr val="404040"/>
                </a:solidFill>
                <a:latin typeface="Calibri" panose="020F0502020204030204" pitchFamily="34" charset="0"/>
              </a:rPr>
              <a:t> proses </a:t>
            </a:r>
            <a:r>
              <a:rPr lang="en-US" sz="2000" i="1" dirty="0" err="1">
                <a:solidFill>
                  <a:srgbClr val="404040"/>
                </a:solidFill>
                <a:latin typeface="Calibri" panose="020F0502020204030204" pitchFamily="34" charset="0"/>
              </a:rPr>
              <a:t>ini</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adalah</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memberikan</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hubungan</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langsung</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antara</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proyek</a:t>
            </a:r>
            <a:r>
              <a:rPr lang="en-US" sz="2000" i="1" dirty="0">
                <a:solidFill>
                  <a:srgbClr val="404040"/>
                </a:solidFill>
                <a:latin typeface="Calibri" panose="020F0502020204030204" pitchFamily="34" charset="0"/>
              </a:rPr>
              <a:t> dan </a:t>
            </a:r>
            <a:r>
              <a:rPr lang="en-US" sz="2000" i="1" dirty="0" err="1">
                <a:solidFill>
                  <a:srgbClr val="404040"/>
                </a:solidFill>
                <a:latin typeface="Calibri" panose="020F0502020204030204" pitchFamily="34" charset="0"/>
              </a:rPr>
              <a:t>tujuan</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strategis</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organisasi</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membuat</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dukumentasi</a:t>
            </a:r>
            <a:r>
              <a:rPr lang="en-US" sz="2000" i="1" dirty="0">
                <a:solidFill>
                  <a:srgbClr val="404040"/>
                </a:solidFill>
                <a:latin typeface="Calibri" panose="020F0502020204030204" pitchFamily="34" charset="0"/>
              </a:rPr>
              <a:t> formal </a:t>
            </a:r>
            <a:r>
              <a:rPr lang="en-US" sz="2000" i="1" dirty="0" err="1">
                <a:solidFill>
                  <a:srgbClr val="404040"/>
                </a:solidFill>
                <a:latin typeface="Calibri" panose="020F0502020204030204" pitchFamily="34" charset="0"/>
              </a:rPr>
              <a:t>proyek</a:t>
            </a:r>
            <a:r>
              <a:rPr lang="en-US" sz="2000" i="1" dirty="0">
                <a:solidFill>
                  <a:srgbClr val="404040"/>
                </a:solidFill>
                <a:latin typeface="Calibri" panose="020F0502020204030204" pitchFamily="34" charset="0"/>
              </a:rPr>
              <a:t>, dan </a:t>
            </a:r>
            <a:r>
              <a:rPr lang="en-US" sz="2000" i="1" dirty="0" err="1">
                <a:solidFill>
                  <a:srgbClr val="404040"/>
                </a:solidFill>
                <a:latin typeface="Calibri" panose="020F0502020204030204" pitchFamily="34" charset="0"/>
              </a:rPr>
              <a:t>menunjukkan</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komitmen</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organisasi</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terhadap</a:t>
            </a:r>
            <a:r>
              <a:rPr lang="en-US" sz="2000" i="1" dirty="0">
                <a:solidFill>
                  <a:srgbClr val="404040"/>
                </a:solidFill>
                <a:latin typeface="Calibri" panose="020F0502020204030204" pitchFamily="34" charset="0"/>
              </a:rPr>
              <a:t> </a:t>
            </a:r>
            <a:r>
              <a:rPr lang="en-US" sz="2000" i="1" dirty="0" err="1">
                <a:solidFill>
                  <a:srgbClr val="404040"/>
                </a:solidFill>
                <a:latin typeface="Calibri" panose="020F0502020204030204" pitchFamily="34" charset="0"/>
              </a:rPr>
              <a:t>proyek</a:t>
            </a:r>
            <a:r>
              <a:rPr lang="en-US" sz="2000" dirty="0"/>
              <a:t> </a:t>
            </a:r>
          </a:p>
        </p:txBody>
      </p:sp>
      <p:sp>
        <p:nvSpPr>
          <p:cNvPr id="5" name="Rectangle 4">
            <a:extLst>
              <a:ext uri="{FF2B5EF4-FFF2-40B4-BE49-F238E27FC236}">
                <a16:creationId xmlns:a16="http://schemas.microsoft.com/office/drawing/2014/main" id="{2EB734C0-8D5B-4AE3-9232-6D6184AF2A03}"/>
              </a:ext>
            </a:extLst>
          </p:cNvPr>
          <p:cNvSpPr/>
          <p:nvPr/>
        </p:nvSpPr>
        <p:spPr>
          <a:xfrm>
            <a:off x="454742" y="4528089"/>
            <a:ext cx="7620000" cy="707886"/>
          </a:xfrm>
          <a:prstGeom prst="rect">
            <a:avLst/>
          </a:prstGeom>
        </p:spPr>
        <p:txBody>
          <a:bodyPr wrap="square">
            <a:spAutoFit/>
          </a:bodyPr>
          <a:lstStyle/>
          <a:p>
            <a:r>
              <a:rPr lang="en-US" sz="2000" dirty="0">
                <a:solidFill>
                  <a:srgbClr val="000000"/>
                </a:solidFill>
                <a:latin typeface="Calibri" panose="020F0502020204030204" pitchFamily="34" charset="0"/>
              </a:rPr>
              <a:t>Project charter </a:t>
            </a:r>
            <a:r>
              <a:rPr lang="en-US" sz="2000" dirty="0" err="1">
                <a:solidFill>
                  <a:srgbClr val="000000"/>
                </a:solidFill>
                <a:latin typeface="Calibri" panose="020F0502020204030204" pitchFamily="34" charset="0"/>
              </a:rPr>
              <a:t>memberi</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manajer</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proyek</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wewenang</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untuk</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merencanakan</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melaksanakan</a:t>
            </a:r>
            <a:r>
              <a:rPr lang="en-US" sz="2000" dirty="0">
                <a:solidFill>
                  <a:srgbClr val="000000"/>
                </a:solidFill>
                <a:latin typeface="Calibri" panose="020F0502020204030204" pitchFamily="34" charset="0"/>
              </a:rPr>
              <a:t>, dan </a:t>
            </a:r>
            <a:r>
              <a:rPr lang="en-US" sz="2000" dirty="0" err="1">
                <a:solidFill>
                  <a:srgbClr val="000000"/>
                </a:solidFill>
                <a:latin typeface="Calibri" panose="020F0502020204030204" pitchFamily="34" charset="0"/>
              </a:rPr>
              <a:t>mengendalikan</a:t>
            </a:r>
            <a:r>
              <a:rPr lang="en-US" sz="2000" dirty="0">
                <a:solidFill>
                  <a:srgbClr val="000000"/>
                </a:solidFill>
                <a:latin typeface="Calibri" panose="020F0502020204030204" pitchFamily="34" charset="0"/>
              </a:rPr>
              <a:t> </a:t>
            </a:r>
            <a:r>
              <a:rPr lang="en-US" sz="2000" dirty="0" err="1">
                <a:solidFill>
                  <a:srgbClr val="000000"/>
                </a:solidFill>
                <a:latin typeface="Calibri" panose="020F0502020204030204" pitchFamily="34" charset="0"/>
              </a:rPr>
              <a:t>proyek</a:t>
            </a:r>
            <a:r>
              <a:rPr lang="en-US" sz="2000" dirty="0">
                <a:solidFill>
                  <a:srgbClr val="000000"/>
                </a:solidFill>
                <a:latin typeface="Calibri" panose="020F0502020204030204" pitchFamily="34" charset="0"/>
              </a:rPr>
              <a:t>.</a:t>
            </a:r>
            <a:r>
              <a:rPr lang="en-US" sz="2000" dirty="0"/>
              <a:t> </a:t>
            </a:r>
          </a:p>
        </p:txBody>
      </p:sp>
    </p:spTree>
    <p:extLst>
      <p:ext uri="{BB962C8B-B14F-4D97-AF65-F5344CB8AC3E}">
        <p14:creationId xmlns:p14="http://schemas.microsoft.com/office/powerpoint/2010/main" val="4267097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ide default FRI">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1_slide default FRI">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default FRI.thmx</Template>
  <TotalTime>2024</TotalTime>
  <Words>4882</Words>
  <Application>Microsoft Office PowerPoint</Application>
  <PresentationFormat>Tampilan Layar (4:3)</PresentationFormat>
  <Paragraphs>688</Paragraphs>
  <Slides>87</Slides>
  <Notes>0</Notes>
  <HiddenSlides>0</HiddenSlides>
  <MMClips>0</MMClips>
  <ScaleCrop>false</ScaleCrop>
  <HeadingPairs>
    <vt:vector size="6" baseType="variant">
      <vt:variant>
        <vt:lpstr>Font Dipakai</vt:lpstr>
      </vt:variant>
      <vt:variant>
        <vt:i4>8</vt:i4>
      </vt:variant>
      <vt:variant>
        <vt:lpstr>Tema</vt:lpstr>
      </vt:variant>
      <vt:variant>
        <vt:i4>3</vt:i4>
      </vt:variant>
      <vt:variant>
        <vt:lpstr>Judul Slide</vt:lpstr>
      </vt:variant>
      <vt:variant>
        <vt:i4>87</vt:i4>
      </vt:variant>
    </vt:vector>
  </HeadingPairs>
  <TitlesOfParts>
    <vt:vector size="98" baseType="lpstr">
      <vt:lpstr>Adobe Caslon Pro Bold</vt:lpstr>
      <vt:lpstr>Arial</vt:lpstr>
      <vt:lpstr>Calibri</vt:lpstr>
      <vt:lpstr>Cambria</vt:lpstr>
      <vt:lpstr>Century Gothic</vt:lpstr>
      <vt:lpstr>Courier New</vt:lpstr>
      <vt:lpstr>Wingdings</vt:lpstr>
      <vt:lpstr>Wingdings 2</vt:lpstr>
      <vt:lpstr>slide default FRI</vt:lpstr>
      <vt:lpstr>1_slide default FRI</vt:lpstr>
      <vt:lpstr>Adjacency</vt:lpstr>
      <vt:lpstr>Presentasi PowerPoint</vt:lpstr>
      <vt:lpstr>SASARAN MATERI PERKULIAHAN</vt:lpstr>
      <vt:lpstr>Project integration management ?</vt:lpstr>
      <vt:lpstr>Presentasi PowerPoint</vt:lpstr>
      <vt:lpstr>Project integration management ?</vt:lpstr>
      <vt:lpstr>Presentasi PowerPoint</vt:lpstr>
      <vt:lpstr>Presentasi PowerPoint</vt:lpstr>
      <vt:lpstr>Presentasi PowerPoint</vt:lpstr>
      <vt:lpstr>Project Charter ?</vt:lpstr>
      <vt:lpstr>Presentasi PowerPoint</vt:lpstr>
      <vt:lpstr>Presentasi PowerPoint</vt:lpstr>
      <vt:lpstr>Developing Project Charter: Inputs</vt:lpstr>
      <vt:lpstr>Developing Project Charter: Inputs (cont)</vt:lpstr>
      <vt:lpstr>Developing Project Charter: Inputs (cont)</vt:lpstr>
      <vt:lpstr>Project Charter : Tools and Technique</vt:lpstr>
      <vt:lpstr>Project Charter : Tools and Techniques (cont)</vt:lpstr>
      <vt:lpstr>Project Charter : Tools and Techniques (cont)</vt:lpstr>
      <vt:lpstr>Project Charter : Outputs</vt:lpstr>
      <vt:lpstr>Konten Project Charter</vt:lpstr>
      <vt:lpstr>Presentasi PowerPoint</vt:lpstr>
      <vt:lpstr>Presentasi PowerPoint</vt:lpstr>
      <vt:lpstr>Presentasi PowerPoint</vt:lpstr>
      <vt:lpstr>Presentasi PowerPoint</vt:lpstr>
      <vt:lpstr>Presentasi PowerPoint</vt:lpstr>
      <vt:lpstr>Develop Project Management Plan</vt:lpstr>
      <vt:lpstr>Develop Project Management Plan ?</vt:lpstr>
      <vt:lpstr>Develop Project Management Plan : Inputs, Tools&amp; Techniques, Outputs</vt:lpstr>
      <vt:lpstr>Presentasi PowerPoint</vt:lpstr>
      <vt:lpstr>Develop Project Management Plan: inputs</vt:lpstr>
      <vt:lpstr>Develop Project Management Plan: inputs (cont)</vt:lpstr>
      <vt:lpstr>Develop Project Management Plan: Tools and Techniques</vt:lpstr>
      <vt:lpstr>Develop Project Management Plan : Tools and Techniques (cont)</vt:lpstr>
      <vt:lpstr>Develop Project Management Plan : Tools and Techniques (cont)</vt:lpstr>
      <vt:lpstr>Develop Project Management Plan : Tools and Techniques (cont)</vt:lpstr>
      <vt:lpstr>Develop Project Management Plan: outputs</vt:lpstr>
      <vt:lpstr>Develop Project Management Plan: outputs</vt:lpstr>
      <vt:lpstr>Develop Project Management Plan: outputs</vt:lpstr>
      <vt:lpstr>  Component Project Management Plan &amp; Project Document </vt:lpstr>
      <vt:lpstr>DIRECT AND MANAGING PROJECT   EXECUTION </vt:lpstr>
      <vt:lpstr>DIRECT AND MANAGING PROJECT WORK</vt:lpstr>
      <vt:lpstr>Presentasi PowerPoint</vt:lpstr>
      <vt:lpstr>Presentasi PowerPoint</vt:lpstr>
      <vt:lpstr>Directing and Managing Project Execution: Inputs</vt:lpstr>
      <vt:lpstr>Directing and Managing Project Execution: Inputs</vt:lpstr>
      <vt:lpstr>Directing and Managing Project Execution:  Tools  &amp; Technique</vt:lpstr>
      <vt:lpstr>Directing and Managing Project Execution:  Outputs</vt:lpstr>
      <vt:lpstr>Directing and Managing Project Execution:  Outputs (CONT)</vt:lpstr>
      <vt:lpstr>Directing and Managing Project Execution:  Outputs (CONT)</vt:lpstr>
      <vt:lpstr>Manage Project Knowledge</vt:lpstr>
      <vt:lpstr>Manage Project Knowledge</vt:lpstr>
      <vt:lpstr>Manage Project Knowledge</vt:lpstr>
      <vt:lpstr>Presentasi PowerPoint</vt:lpstr>
      <vt:lpstr>Presentasi PowerPoint</vt:lpstr>
      <vt:lpstr>Manage Project Knowledge: Inputs</vt:lpstr>
      <vt:lpstr>Manage Project Knowledge: Inputs</vt:lpstr>
      <vt:lpstr>Manage Project Knowledge: Tools And Techniques</vt:lpstr>
      <vt:lpstr>Manage Project Knowledge: Tools And Techniques</vt:lpstr>
      <vt:lpstr>Manage Project Knowledge: Tools And Techniques</vt:lpstr>
      <vt:lpstr>Manage Project Knowledge: Outputs</vt:lpstr>
      <vt:lpstr>Monitoring  and  Controlling Project  Work</vt:lpstr>
      <vt:lpstr>Monitoring  and  Controlling Project  Work?</vt:lpstr>
      <vt:lpstr>Monitoring  and  Controlling Project  Work?</vt:lpstr>
      <vt:lpstr>Monitoring  and  Controlling Project  Work?</vt:lpstr>
      <vt:lpstr>Monitoring  and  Controlling Project  Work: Inputs</vt:lpstr>
      <vt:lpstr>Monitoring  and  Controlling Project  Work: Inputs</vt:lpstr>
      <vt:lpstr>Monitoring  and  Controlling Project  Work:  Tools  &amp; Technique</vt:lpstr>
      <vt:lpstr>Monitoring  and  Controlling Project  Work:  Outputs</vt:lpstr>
      <vt:lpstr>Performing  Integrated Change  Control</vt:lpstr>
      <vt:lpstr>Performing  Integrated Change  Control?</vt:lpstr>
      <vt:lpstr>Change Control Board</vt:lpstr>
      <vt:lpstr>The Integrated Change Control Process</vt:lpstr>
      <vt:lpstr>Presentasi PowerPoint</vt:lpstr>
      <vt:lpstr>Presentasi PowerPoint</vt:lpstr>
      <vt:lpstr>Performing  Integrated Change  Control: Inputs</vt:lpstr>
      <vt:lpstr>Performing  Integrated Change  Control: Inputs (cont.)</vt:lpstr>
      <vt:lpstr>Performing  Integrated Change  Control: Tools  &amp; Technique</vt:lpstr>
      <vt:lpstr>Performing  Integrated Change  Control: Tools  &amp; Technique</vt:lpstr>
      <vt:lpstr>Performing  Integrated Change  Control: Outputs</vt:lpstr>
      <vt:lpstr>Close Project or Phase</vt:lpstr>
      <vt:lpstr>Close Project or Phase ?</vt:lpstr>
      <vt:lpstr>Close Project or Phase ?</vt:lpstr>
      <vt:lpstr>Presentasi PowerPoint</vt:lpstr>
      <vt:lpstr>Close Project or Phase: Inputs</vt:lpstr>
      <vt:lpstr>Close Project or Phase: Tools  &amp; Technique</vt:lpstr>
      <vt:lpstr>Close Project or Phase: Outputs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EKONOMI TEKNIK</dc:title>
  <dc:creator>lenovo</dc:creator>
  <cp:lastModifiedBy>Ruslan Yogaswara</cp:lastModifiedBy>
  <cp:revision>218</cp:revision>
  <dcterms:created xsi:type="dcterms:W3CDTF">2014-03-05T18:05:44Z</dcterms:created>
  <dcterms:modified xsi:type="dcterms:W3CDTF">2021-10-06T09:50:50Z</dcterms:modified>
</cp:coreProperties>
</file>