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649" r:id="rId3"/>
    <p:sldId id="633" r:id="rId4"/>
    <p:sldId id="634" r:id="rId5"/>
    <p:sldId id="646" r:id="rId6"/>
    <p:sldId id="647" r:id="rId7"/>
    <p:sldId id="635" r:id="rId8"/>
    <p:sldId id="424" r:id="rId9"/>
    <p:sldId id="425" r:id="rId10"/>
    <p:sldId id="397" r:id="rId11"/>
    <p:sldId id="650" r:id="rId12"/>
    <p:sldId id="651" r:id="rId13"/>
    <p:sldId id="652" r:id="rId14"/>
    <p:sldId id="653" r:id="rId15"/>
    <p:sldId id="638" r:id="rId16"/>
    <p:sldId id="632" r:id="rId17"/>
    <p:sldId id="594" r:id="rId18"/>
    <p:sldId id="258" r:id="rId19"/>
    <p:sldId id="655" r:id="rId20"/>
    <p:sldId id="259" r:id="rId21"/>
    <p:sldId id="264" r:id="rId22"/>
    <p:sldId id="619" r:id="rId23"/>
    <p:sldId id="623" r:id="rId24"/>
    <p:sldId id="6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ih_P_Fitrianto" initials="G" lastIdx="1" clrIdx="0">
    <p:extLst>
      <p:ext uri="{19B8F6BF-5375-455C-9EA6-DF929625EA0E}">
        <p15:presenceInfo xmlns:p15="http://schemas.microsoft.com/office/powerpoint/2012/main" userId="S-1-5-21-2078274474-486724840-2475996293-381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3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66"/>
    </p:cViewPr>
  </p:sorterViewPr>
  <p:notesViewPr>
    <p:cSldViewPr snapToGrid="0">
      <p:cViewPr varScale="1">
        <p:scale>
          <a:sx n="54" d="100"/>
          <a:sy n="54" d="100"/>
        </p:scale>
        <p:origin x="28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175C2-43D5-BF47-B71D-4EF4D2107E03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</dgm:pt>
    <dgm:pt modelId="{870269B6-4112-4E4F-ABD8-795DDFDD3198}">
      <dgm:prSet phldrT="[Text]" custT="1"/>
      <dgm:spPr>
        <a:xfrm rot="10800000">
          <a:off x="1612781" y="1865"/>
          <a:ext cx="4339282" cy="2079218"/>
        </a:xfrm>
      </dgm:spPr>
      <dgm:t>
        <a:bodyPr/>
        <a:lstStyle/>
        <a:p>
          <a:pPr marL="82550" indent="-82550" algn="l"/>
          <a:r>
            <a:rPr kumimoji="0" lang="en-GB" sz="2800" b="1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Comic Sans MS"/>
            </a:rPr>
            <a:t>Resource levelling</a:t>
          </a:r>
          <a:endParaRPr lang="en-US" sz="2800" b="1" dirty="0">
            <a:solidFill>
              <a:schemeClr val="tx1"/>
            </a:solidFill>
            <a:latin typeface="Calibri"/>
            <a:ea typeface="+mn-ea"/>
            <a:cs typeface="+mn-cs"/>
          </a:endParaRPr>
        </a:p>
      </dgm:t>
    </dgm:pt>
    <dgm:pt modelId="{9CF3B767-8600-AA44-91F2-FBC1438A0182}" type="sibTrans" cxnId="{E6D25622-EABD-044C-816E-41F198C2B326}">
      <dgm:prSet/>
      <dgm:spPr/>
      <dgm:t>
        <a:bodyPr/>
        <a:lstStyle/>
        <a:p>
          <a:endParaRPr lang="en-US"/>
        </a:p>
      </dgm:t>
    </dgm:pt>
    <dgm:pt modelId="{A1011F09-7E36-094F-8195-C8FACF5F9B59}" type="parTrans" cxnId="{E6D25622-EABD-044C-816E-41F198C2B326}">
      <dgm:prSet/>
      <dgm:spPr/>
      <dgm:t>
        <a:bodyPr/>
        <a:lstStyle/>
        <a:p>
          <a:endParaRPr lang="en-US"/>
        </a:p>
      </dgm:t>
    </dgm:pt>
    <dgm:pt modelId="{224CF469-C495-45B8-9E4A-119EC6AA03FC}" type="pres">
      <dgm:prSet presAssocID="{7BE175C2-43D5-BF47-B71D-4EF4D2107E03}" presName="linear" presStyleCnt="0">
        <dgm:presLayoutVars>
          <dgm:animLvl val="lvl"/>
          <dgm:resizeHandles val="exact"/>
        </dgm:presLayoutVars>
      </dgm:prSet>
      <dgm:spPr/>
    </dgm:pt>
    <dgm:pt modelId="{CA5515A7-FA4D-4B85-9DD9-17359CF050D2}" type="pres">
      <dgm:prSet presAssocID="{870269B6-4112-4E4F-ABD8-795DDFDD3198}" presName="parentText" presStyleLbl="node1" presStyleIdx="0" presStyleCnt="1" custLinFactNeighborX="-5811" custLinFactNeighborY="307">
        <dgm:presLayoutVars>
          <dgm:chMax val="0"/>
          <dgm:bulletEnabled val="1"/>
        </dgm:presLayoutVars>
      </dgm:prSet>
      <dgm:spPr/>
    </dgm:pt>
  </dgm:ptLst>
  <dgm:cxnLst>
    <dgm:cxn modelId="{E3B6EA0A-4573-4461-B72F-CDCCD33468A4}" type="presOf" srcId="{870269B6-4112-4E4F-ABD8-795DDFDD3198}" destId="{CA5515A7-FA4D-4B85-9DD9-17359CF050D2}" srcOrd="0" destOrd="0" presId="urn:microsoft.com/office/officeart/2005/8/layout/vList2"/>
    <dgm:cxn modelId="{E6D25622-EABD-044C-816E-41F198C2B326}" srcId="{7BE175C2-43D5-BF47-B71D-4EF4D2107E03}" destId="{870269B6-4112-4E4F-ABD8-795DDFDD3198}" srcOrd="0" destOrd="0" parTransId="{A1011F09-7E36-094F-8195-C8FACF5F9B59}" sibTransId="{9CF3B767-8600-AA44-91F2-FBC1438A0182}"/>
    <dgm:cxn modelId="{A0F7A6F5-9F57-49E0-AFDD-4BD6B4A164E0}" type="presOf" srcId="{7BE175C2-43D5-BF47-B71D-4EF4D2107E03}" destId="{224CF469-C495-45B8-9E4A-119EC6AA03FC}" srcOrd="0" destOrd="0" presId="urn:microsoft.com/office/officeart/2005/8/layout/vList2"/>
    <dgm:cxn modelId="{43175870-37EF-4216-9550-83E7C4E684D2}" type="presParOf" srcId="{224CF469-C495-45B8-9E4A-119EC6AA03FC}" destId="{CA5515A7-FA4D-4B85-9DD9-17359CF050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175C2-43D5-BF47-B71D-4EF4D2107E03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</dgm:pt>
    <dgm:pt modelId="{870269B6-4112-4E4F-ABD8-795DDFDD3198}">
      <dgm:prSet phldrT="[Text]" custT="1"/>
      <dgm:spPr>
        <a:xfrm rot="10800000">
          <a:off x="1612781" y="1865"/>
          <a:ext cx="4339282" cy="2079218"/>
        </a:xfrm>
      </dgm:spPr>
      <dgm:t>
        <a:bodyPr/>
        <a:lstStyle/>
        <a:p>
          <a:pPr marL="82550" indent="-82550" algn="l"/>
          <a:r>
            <a:rPr kumimoji="0" lang="en-US" sz="2800" b="1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Schedule</a:t>
          </a:r>
          <a:r>
            <a:rPr kumimoji="0" lang="en-US" sz="2800" b="1" i="0" u="none" strike="noStrike" cap="none" spc="-3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2800" b="1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Compression</a:t>
          </a:r>
          <a:endParaRPr lang="en-US" sz="2800" b="1" dirty="0">
            <a:solidFill>
              <a:schemeClr val="tx1"/>
            </a:solidFill>
            <a:latin typeface="Calibri"/>
            <a:ea typeface="+mn-ea"/>
            <a:cs typeface="+mn-cs"/>
          </a:endParaRPr>
        </a:p>
      </dgm:t>
    </dgm:pt>
    <dgm:pt modelId="{9CF3B767-8600-AA44-91F2-FBC1438A0182}" type="sibTrans" cxnId="{E6D25622-EABD-044C-816E-41F198C2B326}">
      <dgm:prSet/>
      <dgm:spPr/>
      <dgm:t>
        <a:bodyPr/>
        <a:lstStyle/>
        <a:p>
          <a:endParaRPr lang="en-US"/>
        </a:p>
      </dgm:t>
    </dgm:pt>
    <dgm:pt modelId="{A1011F09-7E36-094F-8195-C8FACF5F9B59}" type="parTrans" cxnId="{E6D25622-EABD-044C-816E-41F198C2B326}">
      <dgm:prSet/>
      <dgm:spPr/>
      <dgm:t>
        <a:bodyPr/>
        <a:lstStyle/>
        <a:p>
          <a:endParaRPr lang="en-US"/>
        </a:p>
      </dgm:t>
    </dgm:pt>
    <dgm:pt modelId="{B0E00625-55FE-45F7-AC4E-3B212204A4EF}">
      <dgm:prSet/>
      <dgm:spPr/>
      <dgm:t>
        <a:bodyPr/>
        <a:lstStyle/>
        <a:p>
          <a:pPr algn="just"/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Mempercepat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waktu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project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tanpa</a:t>
          </a:r>
          <a:r>
            <a:rPr kumimoji="0" lang="en-US" b="0" i="0" u="none" strike="noStrike" cap="none" spc="6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mengubah</a:t>
          </a:r>
          <a:r>
            <a:rPr kumimoji="0" lang="en-US" b="0" i="0" u="none" strike="noStrike" cap="none" spc="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atau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menurunkan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scope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proyek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tersebut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, </a:t>
          </a:r>
          <a:r>
            <a:rPr kumimoji="0" lang="en-US" b="0" i="0" u="none" strike="noStrike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untuk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menemukan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jadwal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yang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memaksa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dalam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menyelesaikan</a:t>
          </a:r>
          <a:r>
            <a:rPr kumimoji="0" lang="en-US" b="0" i="0" u="none" strike="noStrike" cap="none" spc="-2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proyek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C83377FB-2135-4C16-9A00-7F93D75AEC55}" type="parTrans" cxnId="{93E23B2E-7A91-48FA-9B84-9E0E6F6AE937}">
      <dgm:prSet/>
      <dgm:spPr/>
      <dgm:t>
        <a:bodyPr/>
        <a:lstStyle/>
        <a:p>
          <a:endParaRPr lang="en-US"/>
        </a:p>
      </dgm:t>
    </dgm:pt>
    <dgm:pt modelId="{CF4F9405-4556-452F-B7D7-E3CC6AF38AC0}" type="sibTrans" cxnId="{93E23B2E-7A91-48FA-9B84-9E0E6F6AE937}">
      <dgm:prSet/>
      <dgm:spPr/>
      <dgm:t>
        <a:bodyPr/>
        <a:lstStyle/>
        <a:p>
          <a:endParaRPr lang="en-US"/>
        </a:p>
      </dgm:t>
    </dgm:pt>
    <dgm:pt modelId="{19A668C1-6C39-49CE-9DAF-91DA2389B1F2}">
      <dgm:prSet/>
      <dgm:spPr/>
      <dgm:t>
        <a:bodyPr/>
        <a:lstStyle/>
        <a:p>
          <a:pPr rtl="0"/>
          <a:r>
            <a:rPr kumimoji="0" lang="en-US" b="1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Crashing: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Biaya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dan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jadwal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proyek</a:t>
          </a:r>
          <a:r>
            <a:rPr kumimoji="0" lang="en-US" b="0" i="0" u="none" strike="noStrike" cap="none" spc="-2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dianalisis</a:t>
          </a:r>
          <a:r>
            <a:rPr kumimoji="0" lang="en-US" b="0" i="0" u="none" strike="noStrike" cap="none" spc="-1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untuk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</a:t>
          </a:r>
          <a:r>
            <a:rPr kumimoji="0" lang="en-US" b="0" i="0" u="none" strike="noStrike" cap="none" spc="-1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menentukan</a:t>
          </a:r>
          <a:r>
            <a:rPr kumimoji="0" lang="en-US" b="0" i="0" u="none" strike="noStrike" cap="none" spc="-1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cara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untuk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memperoleh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jumlah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kompresi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terbesar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sehingga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biaya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tambahan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1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menjadi</a:t>
          </a:r>
          <a:r>
            <a:rPr kumimoji="0" lang="en-US" b="0" i="0" u="none" strike="noStrike" cap="none" spc="3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minimal. </a:t>
          </a:r>
          <a:endParaRPr kumimoji="0" lang="en-US" b="0" i="0" u="none" strike="noStrike" cap="none" spc="0" normalizeH="0" baseline="0" noProof="0" dirty="0">
            <a:ln>
              <a:noFill/>
            </a:ln>
            <a:solidFill>
              <a:srgbClr val="2F2B20"/>
            </a:solidFill>
            <a:effectLst/>
            <a:uLnTx/>
            <a:uFillTx/>
            <a:latin typeface="Calibri" panose="020F0502020204030204" pitchFamily="34" charset="0"/>
            <a:ea typeface="+mn-ea"/>
            <a:cs typeface="Comic Sans MS"/>
          </a:endParaRPr>
        </a:p>
      </dgm:t>
    </dgm:pt>
    <dgm:pt modelId="{36A221F7-F18C-419D-966B-00EAD4AE109D}" type="parTrans" cxnId="{D309B973-1D18-4F19-B4E9-DA63DB60B560}">
      <dgm:prSet/>
      <dgm:spPr/>
      <dgm:t>
        <a:bodyPr/>
        <a:lstStyle/>
        <a:p>
          <a:endParaRPr lang="en-US"/>
        </a:p>
      </dgm:t>
    </dgm:pt>
    <dgm:pt modelId="{1D111B0A-B418-4F58-A2B8-9DD83B85FF62}" type="sibTrans" cxnId="{D309B973-1D18-4F19-B4E9-DA63DB60B560}">
      <dgm:prSet/>
      <dgm:spPr/>
      <dgm:t>
        <a:bodyPr/>
        <a:lstStyle/>
        <a:p>
          <a:endParaRPr lang="en-US"/>
        </a:p>
      </dgm:t>
    </dgm:pt>
    <dgm:pt modelId="{475216AE-9A87-414A-83CD-D76F6907DC77}">
      <dgm:prSet/>
      <dgm:spPr/>
      <dgm:t>
        <a:bodyPr/>
        <a:lstStyle/>
        <a:p>
          <a:pPr rtl="0"/>
          <a:r>
            <a:rPr kumimoji="0" lang="en-US" b="1" i="0" u="none" strike="noStrike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Fast Tracking: </a:t>
          </a:r>
          <a:r>
            <a:rPr kumimoji="0" lang="en-US" b="0" i="0" u="none" strike="noStrike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Melakukan aktifitas secara</a:t>
          </a:r>
          <a:r>
            <a:rPr kumimoji="0" lang="en-US" b="0" i="0" u="none" strike="noStrike" cap="none" spc="7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b="0" i="0" u="none" strike="noStrike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bersamaan padahal normalnya dilakukan berurutan </a:t>
          </a:r>
          <a:r>
            <a:rPr kumimoji="0" lang="en-US" b="0" i="0" u="none" strike="noStrike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, </a:t>
          </a:r>
          <a:r>
            <a:rPr kumimoji="0" lang="en-US" b="0" i="0" u="none" strike="noStrike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namun </a:t>
          </a:r>
          <a:r>
            <a:rPr kumimoji="0" lang="en-US" b="0" i="0" u="none" strike="noStrike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hal </a:t>
          </a:r>
          <a:r>
            <a:rPr kumimoji="0" lang="en-US" b="0" i="0" u="none" strike="noStrike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ini sering menghasilkan pengerjaan  ulang dan resiko </a:t>
          </a:r>
          <a:r>
            <a:rPr kumimoji="0" lang="en-US" b="0" i="0" u="none" strike="noStrike" cap="none" spc="-1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cenderung meningkat</a:t>
          </a:r>
          <a:r>
            <a:rPr kumimoji="0" lang="en-US" b="0" i="0" u="none" strike="noStrike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.</a:t>
          </a:r>
          <a:endParaRPr kumimoji="0" lang="en-US" b="0" i="0" u="none" strike="noStrike" cap="none" spc="0" normalizeH="0" baseline="0" noProof="0" dirty="0">
            <a:ln>
              <a:noFill/>
            </a:ln>
            <a:solidFill>
              <a:srgbClr val="2F2B20"/>
            </a:solidFill>
            <a:effectLst/>
            <a:uLnTx/>
            <a:uFillTx/>
            <a:latin typeface="Calibri" panose="020F0502020204030204" pitchFamily="34" charset="0"/>
            <a:ea typeface="+mn-ea"/>
            <a:cs typeface="Comic Sans MS"/>
          </a:endParaRPr>
        </a:p>
      </dgm:t>
    </dgm:pt>
    <dgm:pt modelId="{6DE5B61B-4747-4ED7-9F65-FD8575AFB696}" type="parTrans" cxnId="{EDD77D2B-E3D1-4955-9480-E8D87BD869B3}">
      <dgm:prSet/>
      <dgm:spPr/>
      <dgm:t>
        <a:bodyPr/>
        <a:lstStyle/>
        <a:p>
          <a:endParaRPr lang="en-US"/>
        </a:p>
      </dgm:t>
    </dgm:pt>
    <dgm:pt modelId="{079CC025-DCAA-4BFF-92EF-53C82A06A42A}" type="sibTrans" cxnId="{EDD77D2B-E3D1-4955-9480-E8D87BD869B3}">
      <dgm:prSet/>
      <dgm:spPr/>
      <dgm:t>
        <a:bodyPr/>
        <a:lstStyle/>
        <a:p>
          <a:endParaRPr lang="en-US"/>
        </a:p>
      </dgm:t>
    </dgm:pt>
    <dgm:pt modelId="{224CF469-C495-45B8-9E4A-119EC6AA03FC}" type="pres">
      <dgm:prSet presAssocID="{7BE175C2-43D5-BF47-B71D-4EF4D2107E03}" presName="linear" presStyleCnt="0">
        <dgm:presLayoutVars>
          <dgm:animLvl val="lvl"/>
          <dgm:resizeHandles val="exact"/>
        </dgm:presLayoutVars>
      </dgm:prSet>
      <dgm:spPr/>
    </dgm:pt>
    <dgm:pt modelId="{CA5515A7-FA4D-4B85-9DD9-17359CF050D2}" type="pres">
      <dgm:prSet presAssocID="{870269B6-4112-4E4F-ABD8-795DDFDD3198}" presName="parentText" presStyleLbl="node1" presStyleIdx="0" presStyleCnt="1" custLinFactNeighborY="-1234">
        <dgm:presLayoutVars>
          <dgm:chMax val="0"/>
          <dgm:bulletEnabled val="1"/>
        </dgm:presLayoutVars>
      </dgm:prSet>
      <dgm:spPr/>
    </dgm:pt>
    <dgm:pt modelId="{44DBF284-EFB8-48CB-AA9A-57838DF88D90}" type="pres">
      <dgm:prSet presAssocID="{870269B6-4112-4E4F-ABD8-795DDFDD31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BA3212-BB30-48B1-B992-BF1E8132ABB3}" type="presOf" srcId="{7BE175C2-43D5-BF47-B71D-4EF4D2107E03}" destId="{224CF469-C495-45B8-9E4A-119EC6AA03FC}" srcOrd="0" destOrd="0" presId="urn:microsoft.com/office/officeart/2005/8/layout/vList2"/>
    <dgm:cxn modelId="{E6D25622-EABD-044C-816E-41F198C2B326}" srcId="{7BE175C2-43D5-BF47-B71D-4EF4D2107E03}" destId="{870269B6-4112-4E4F-ABD8-795DDFDD3198}" srcOrd="0" destOrd="0" parTransId="{A1011F09-7E36-094F-8195-C8FACF5F9B59}" sibTransId="{9CF3B767-8600-AA44-91F2-FBC1438A0182}"/>
    <dgm:cxn modelId="{EDD77D2B-E3D1-4955-9480-E8D87BD869B3}" srcId="{B0E00625-55FE-45F7-AC4E-3B212204A4EF}" destId="{475216AE-9A87-414A-83CD-D76F6907DC77}" srcOrd="1" destOrd="0" parTransId="{6DE5B61B-4747-4ED7-9F65-FD8575AFB696}" sibTransId="{079CC025-DCAA-4BFF-92EF-53C82A06A42A}"/>
    <dgm:cxn modelId="{93E23B2E-7A91-48FA-9B84-9E0E6F6AE937}" srcId="{870269B6-4112-4E4F-ABD8-795DDFDD3198}" destId="{B0E00625-55FE-45F7-AC4E-3B212204A4EF}" srcOrd="0" destOrd="0" parTransId="{C83377FB-2135-4C16-9A00-7F93D75AEC55}" sibTransId="{CF4F9405-4556-452F-B7D7-E3CC6AF38AC0}"/>
    <dgm:cxn modelId="{7DEC125E-CE0E-42DA-90EC-F839B888EA48}" type="presOf" srcId="{870269B6-4112-4E4F-ABD8-795DDFDD3198}" destId="{CA5515A7-FA4D-4B85-9DD9-17359CF050D2}" srcOrd="0" destOrd="0" presId="urn:microsoft.com/office/officeart/2005/8/layout/vList2"/>
    <dgm:cxn modelId="{8039BB63-2396-4F5A-994A-C7DD673D80DA}" type="presOf" srcId="{19A668C1-6C39-49CE-9DAF-91DA2389B1F2}" destId="{44DBF284-EFB8-48CB-AA9A-57838DF88D90}" srcOrd="0" destOrd="1" presId="urn:microsoft.com/office/officeart/2005/8/layout/vList2"/>
    <dgm:cxn modelId="{D309B973-1D18-4F19-B4E9-DA63DB60B560}" srcId="{B0E00625-55FE-45F7-AC4E-3B212204A4EF}" destId="{19A668C1-6C39-49CE-9DAF-91DA2389B1F2}" srcOrd="0" destOrd="0" parTransId="{36A221F7-F18C-419D-966B-00EAD4AE109D}" sibTransId="{1D111B0A-B418-4F58-A2B8-9DD83B85FF62}"/>
    <dgm:cxn modelId="{002B9786-2BA1-43BE-A2BC-3FD3DD1A8A83}" type="presOf" srcId="{B0E00625-55FE-45F7-AC4E-3B212204A4EF}" destId="{44DBF284-EFB8-48CB-AA9A-57838DF88D90}" srcOrd="0" destOrd="0" presId="urn:microsoft.com/office/officeart/2005/8/layout/vList2"/>
    <dgm:cxn modelId="{2E9775F0-09FB-4BD1-911A-71B0E17336AD}" type="presOf" srcId="{475216AE-9A87-414A-83CD-D76F6907DC77}" destId="{44DBF284-EFB8-48CB-AA9A-57838DF88D90}" srcOrd="0" destOrd="2" presId="urn:microsoft.com/office/officeart/2005/8/layout/vList2"/>
    <dgm:cxn modelId="{99D17EBD-FFDA-49FC-A0A1-C9685BCE22F4}" type="presParOf" srcId="{224CF469-C495-45B8-9E4A-119EC6AA03FC}" destId="{CA5515A7-FA4D-4B85-9DD9-17359CF050D2}" srcOrd="0" destOrd="0" presId="urn:microsoft.com/office/officeart/2005/8/layout/vList2"/>
    <dgm:cxn modelId="{F1B78F19-E589-4E43-8800-59DC37304600}" type="presParOf" srcId="{224CF469-C495-45B8-9E4A-119EC6AA03FC}" destId="{44DBF284-EFB8-48CB-AA9A-57838DF88D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15A7-FA4D-4B85-9DD9-17359CF050D2}">
      <dsp:nvSpPr>
        <dsp:cNvPr id="0" name=""/>
        <dsp:cNvSpPr/>
      </dsp:nvSpPr>
      <dsp:spPr>
        <a:xfrm>
          <a:off x="0" y="8169"/>
          <a:ext cx="8690159" cy="71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82550" lvl="0" indent="-8255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GB" sz="2800" b="1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Comic Sans MS"/>
            </a:rPr>
            <a:t>Resource levelling</a:t>
          </a:r>
          <a:endParaRPr lang="en-US" sz="2800" b="1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</dsp:txBody>
      <dsp:txXfrm>
        <a:off x="34726" y="42895"/>
        <a:ext cx="8620707" cy="64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15A7-FA4D-4B85-9DD9-17359CF050D2}">
      <dsp:nvSpPr>
        <dsp:cNvPr id="0" name=""/>
        <dsp:cNvSpPr/>
      </dsp:nvSpPr>
      <dsp:spPr>
        <a:xfrm>
          <a:off x="0" y="95539"/>
          <a:ext cx="9921922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82550" lvl="0" indent="-8255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800" b="1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Schedule</a:t>
          </a:r>
          <a:r>
            <a:rPr kumimoji="0" lang="en-US" sz="2800" b="1" i="0" u="none" strike="noStrike" kern="1200" cap="none" spc="-3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2800" b="1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Compression</a:t>
          </a:r>
          <a:endParaRPr lang="en-US" sz="2800" b="1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</dsp:txBody>
      <dsp:txXfrm>
        <a:off x="36553" y="132092"/>
        <a:ext cx="9848816" cy="675694"/>
      </dsp:txXfrm>
    </dsp:sp>
    <dsp:sp modelId="{44DBF284-EFB8-48CB-AA9A-57838DF88D90}">
      <dsp:nvSpPr>
        <dsp:cNvPr id="0" name=""/>
        <dsp:cNvSpPr/>
      </dsp:nvSpPr>
      <dsp:spPr>
        <a:xfrm>
          <a:off x="0" y="901557"/>
          <a:ext cx="9921922" cy="46368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021" tIns="50800" rIns="284480" bIns="50800" numCol="1" spcCol="1270" anchor="t" anchorCtr="0">
          <a:noAutofit/>
        </a:bodyPr>
        <a:lstStyle/>
        <a:p>
          <a:pPr marL="285750" lvl="1" indent="-285750" algn="just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Mempercepat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waktu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project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tanpa</a:t>
          </a:r>
          <a:r>
            <a:rPr kumimoji="0" lang="en-US" sz="3100" b="0" i="0" u="none" strike="noStrike" kern="1200" cap="none" spc="6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mengubah</a:t>
          </a:r>
          <a:r>
            <a:rPr kumimoji="0" lang="en-US" sz="3100" b="0" i="0" u="none" strike="noStrike" kern="1200" cap="none" spc="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atau</a:t>
          </a:r>
          <a:r>
            <a: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menurunkan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scope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proyek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tersebut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, </a:t>
          </a:r>
          <a:r>
            <a:rPr kumimoji="0" lang="en-US" sz="31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untuk</a:t>
          </a:r>
          <a:r>
            <a: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menemukan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jadwal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yang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memaksa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dalam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menyelesaikan</a:t>
          </a:r>
          <a:r>
            <a:rPr kumimoji="0" lang="en-US" sz="3100" b="0" i="0" u="none" strike="noStrike" kern="1200" cap="none" spc="-2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proyek</a:t>
          </a:r>
          <a:r>
            <a: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.</a:t>
          </a:r>
          <a:endParaRPr lang="en-US" sz="3100" kern="1200" dirty="0">
            <a:solidFill>
              <a:schemeClr val="tx1"/>
            </a:solidFill>
          </a:endParaRPr>
        </a:p>
        <a:p>
          <a:pPr marL="571500" lvl="2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en-US" sz="3100" b="1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Crashing: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Biaya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dan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jadwal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proyek</a:t>
          </a:r>
          <a:r>
            <a:rPr kumimoji="0" lang="en-US" sz="3100" b="0" i="0" u="none" strike="noStrike" kern="1200" cap="none" spc="-2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dianalisis</a:t>
          </a:r>
          <a:r>
            <a:rPr kumimoji="0" lang="en-US" sz="3100" b="0" i="0" u="none" strike="noStrike" kern="1200" cap="none" spc="-1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untuk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</a:t>
          </a:r>
          <a:r>
            <a:rPr kumimoji="0" lang="en-US" sz="3100" b="0" i="0" u="none" strike="noStrike" kern="1200" cap="none" spc="-1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menentukan</a:t>
          </a:r>
          <a:r>
            <a:rPr kumimoji="0" lang="en-US" sz="3100" b="0" i="0" u="none" strike="noStrike" kern="1200" cap="none" spc="-1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cara</a:t>
          </a:r>
          <a:r>
            <a: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untuk</a:t>
          </a:r>
          <a:r>
            <a: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memperoleh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jumlah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kompresi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terbesar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sehingga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biaya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tambahan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1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menjadi</a:t>
          </a:r>
          <a:r>
            <a:rPr kumimoji="0" lang="en-US" sz="3100" b="0" i="0" u="none" strike="noStrike" kern="1200" cap="none" spc="3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minimal. </a:t>
          </a:r>
          <a:endParaRPr kumimoji="0" lang="en-US" sz="3100" b="0" i="0" u="none" strike="noStrike" kern="1200" cap="none" spc="0" normalizeH="0" baseline="0" noProof="0" dirty="0">
            <a:ln>
              <a:noFill/>
            </a:ln>
            <a:solidFill>
              <a:srgbClr val="2F2B20"/>
            </a:solidFill>
            <a:effectLst/>
            <a:uLnTx/>
            <a:uFillTx/>
            <a:latin typeface="Calibri" panose="020F0502020204030204" pitchFamily="34" charset="0"/>
            <a:ea typeface="+mn-ea"/>
            <a:cs typeface="Comic Sans MS"/>
          </a:endParaRPr>
        </a:p>
        <a:p>
          <a:pPr marL="571500" lvl="2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en-US" sz="3100" b="1" i="0" u="none" strike="noStrike" kern="1200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Fast Tracking: </a:t>
          </a:r>
          <a:r>
            <a:rPr kumimoji="0" lang="en-US" sz="3100" b="0" i="0" u="none" strike="noStrike" kern="1200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Melakukan aktifitas secara</a:t>
          </a:r>
          <a:r>
            <a:rPr kumimoji="0" lang="en-US" sz="3100" b="0" i="0" u="none" strike="noStrike" kern="1200" cap="none" spc="7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 </a:t>
          </a:r>
          <a:r>
            <a:rPr kumimoji="0" lang="en-US" sz="3100" b="0" i="0" u="none" strike="noStrike" kern="1200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bersamaan padahal normalnya dilakukan berurutan </a:t>
          </a:r>
          <a:r>
            <a:rPr kumimoji="0" lang="en-US" sz="3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, </a:t>
          </a:r>
          <a:r>
            <a:rPr kumimoji="0" lang="en-US" sz="3100" b="0" i="0" u="none" strike="noStrike" kern="1200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namun </a:t>
          </a:r>
          <a:r>
            <a:rPr kumimoji="0" lang="en-US" sz="3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hal </a:t>
          </a:r>
          <a:r>
            <a:rPr kumimoji="0" lang="en-US" sz="3100" b="0" i="0" u="none" strike="noStrike" kern="1200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ini sering menghasilkan pengerjaan  ulang dan resiko </a:t>
          </a:r>
          <a:r>
            <a:rPr kumimoji="0" lang="en-US" sz="3100" b="0" i="0" u="none" strike="noStrike" kern="1200" cap="none" spc="-1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cenderung meningkat</a:t>
          </a:r>
          <a:r>
            <a:rPr kumimoji="0" lang="en-US" sz="3100" b="0" i="0" u="none" strike="noStrike" kern="1200" cap="none" spc="-5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omic Sans MS"/>
            </a:rPr>
            <a:t>.</a:t>
          </a:r>
          <a:endParaRPr kumimoji="0" lang="en-US" sz="3100" b="0" i="0" u="none" strike="noStrike" kern="1200" cap="none" spc="0" normalizeH="0" baseline="0" noProof="0" dirty="0">
            <a:ln>
              <a:noFill/>
            </a:ln>
            <a:solidFill>
              <a:srgbClr val="2F2B20"/>
            </a:solidFill>
            <a:effectLst/>
            <a:uLnTx/>
            <a:uFillTx/>
            <a:latin typeface="Calibri" panose="020F0502020204030204" pitchFamily="34" charset="0"/>
            <a:ea typeface="+mn-ea"/>
            <a:cs typeface="Comic Sans MS"/>
          </a:endParaRPr>
        </a:p>
      </dsp:txBody>
      <dsp:txXfrm>
        <a:off x="0" y="901557"/>
        <a:ext cx="9921922" cy="463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95EB5-41D1-42C2-8EB6-CF824526883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926D-8B09-4C31-840C-3F142471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3E3B2-D08E-49A8-A231-580C7767B51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B0F6-635B-4D13-B0A1-AAE46661B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8B0F6-635B-4D13-B0A1-AAE46661B9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8B0F6-635B-4D13-B0A1-AAE46661B9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1"/>
            <a:ext cx="1300214" cy="119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1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433B-D5AA-4B2C-B583-C4E6EE42F2B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81F8-FA25-47C5-9C3A-9CD7BCCC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35"/>
            <a:ext cx="12192000" cy="67430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689558"/>
            <a:ext cx="12192000" cy="168442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36479" y="921787"/>
            <a:ext cx="4476464" cy="1720215"/>
          </a:xfrm>
          <a:prstGeom prst="round2DiagRect">
            <a:avLst>
              <a:gd name="adj1" fmla="val 10544"/>
              <a:gd name="adj2" fmla="val 25057"/>
            </a:avLst>
          </a:prstGeom>
          <a:solidFill>
            <a:srgbClr val="FF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id-ID" sz="1400" b="1" dirty="0">
              <a:solidFill>
                <a:srgbClr val="FFFFFF"/>
              </a:solidFill>
            </a:endParaRPr>
          </a:p>
          <a:p>
            <a:pPr eaLnBrk="1" hangingPunct="1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Schedule Management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(Leveling &amp; Crashing)</a:t>
            </a:r>
            <a:endParaRPr lang="en-US" sz="2000" dirty="0">
              <a:solidFill>
                <a:schemeClr val="bg1"/>
              </a:solidFill>
            </a:endParaRPr>
          </a:p>
          <a:p>
            <a:pPr eaLnBrk="1" hangingPunct="1"/>
            <a:endParaRPr lang="id-ID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FEH3C3</a:t>
            </a:r>
            <a:endParaRPr lang="id-ID" sz="1400" dirty="0">
              <a:solidFill>
                <a:srgbClr val="FFFFFF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 bwMode="auto">
          <a:xfrm>
            <a:off x="136478" y="245660"/>
            <a:ext cx="2866029" cy="776913"/>
          </a:xfrm>
          <a:prstGeom prst="round2DiagRect">
            <a:avLst>
              <a:gd name="adj1" fmla="val 26047"/>
              <a:gd name="adj2" fmla="val 26350"/>
            </a:avLst>
          </a:prstGeom>
          <a:solidFill>
            <a:srgbClr val="000000">
              <a:alpha val="50196"/>
            </a:srgbClr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b="1" i="1" dirty="0">
                <a:solidFill>
                  <a:srgbClr val="FFFFFF"/>
                </a:solidFill>
              </a:rPr>
              <a:t>Telkom University</a:t>
            </a:r>
            <a:r>
              <a:rPr lang="id-ID" sz="1200" b="1" i="1" dirty="0">
                <a:solidFill>
                  <a:srgbClr val="FFFFFF"/>
                </a:solidFill>
              </a:rPr>
              <a:t> </a:t>
            </a:r>
          </a:p>
          <a:p>
            <a:pPr algn="r">
              <a:defRPr/>
            </a:pPr>
            <a:r>
              <a:rPr lang="id-ID" sz="1100" b="1" dirty="0">
                <a:solidFill>
                  <a:srgbClr val="FFFFFF"/>
                </a:solidFill>
              </a:rPr>
              <a:t>West Java</a:t>
            </a:r>
          </a:p>
          <a:p>
            <a:pPr>
              <a:defRPr/>
            </a:pPr>
            <a:r>
              <a:rPr lang="id-ID" sz="1400" b="1" dirty="0">
                <a:solidFill>
                  <a:srgbClr val="FFFFFF"/>
                </a:solidFill>
              </a:rPr>
              <a:t>        </a:t>
            </a:r>
            <a:endParaRPr lang="id-ID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LINTASAN KRITIS 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: LS = ES</a:t>
            </a:r>
          </a:p>
          <a:p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: A-C-G-I-J dan A-D-H-I-J</a:t>
            </a:r>
          </a:p>
          <a:p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waktu</a:t>
            </a:r>
            <a:r>
              <a:rPr lang="en-US" dirty="0"/>
              <a:t> 10 </a:t>
            </a:r>
            <a:r>
              <a:rPr lang="en-US" dirty="0" err="1"/>
              <a:t>bulan</a:t>
            </a:r>
            <a:endParaRPr lang="en-US" dirty="0"/>
          </a:p>
        </p:txBody>
      </p:sp>
      <p:pic>
        <p:nvPicPr>
          <p:cNvPr id="4" name="Picture 3" descr="E:\other\TU-logo-primer-memus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410201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6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14B07-77DD-491D-9891-2D02060A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9382"/>
            <a:ext cx="10723418" cy="45911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F91759-6A89-4857-8FC4-8C8039245076}"/>
              </a:ext>
            </a:extLst>
          </p:cNvPr>
          <p:cNvSpPr/>
          <p:nvPr/>
        </p:nvSpPr>
        <p:spPr>
          <a:xfrm>
            <a:off x="761999" y="5054041"/>
            <a:ext cx="10723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Jadwal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belum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pengeluaran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yang minimum pada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periode-periode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awal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2, 3 dan 4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masih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menghabiskan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biaya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tinggi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5, 8, 9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ddan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10.</a:t>
            </a:r>
            <a:endParaRPr lang="en-GB" sz="1600" dirty="0">
              <a:solidFill>
                <a:srgbClr val="2F2B20"/>
              </a:solidFill>
              <a:latin typeface="Calibri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mengeluarkan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biaya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yang minimal di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awal-awal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periode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aktifitas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B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perlu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diundur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aktifitas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E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perlu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diundur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 4 </a:t>
            </a:r>
            <a:r>
              <a:rPr lang="en-US" dirty="0" err="1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rgbClr val="2F2B20"/>
                </a:solidFill>
                <a:latin typeface="Calibri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GB" sz="1600" dirty="0">
              <a:solidFill>
                <a:srgbClr val="2F2B20"/>
              </a:solidFill>
              <a:latin typeface="Calibri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7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B5B73-0C43-4CAA-BA79-1F5C3D3C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237" y="3996531"/>
            <a:ext cx="9526" cy="952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48328-AC04-45A6-BB1A-3EF852119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2" y="332509"/>
            <a:ext cx="11030382" cy="47683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BE320D-8F9B-446E-9D08-88B001AA360D}"/>
              </a:ext>
            </a:extLst>
          </p:cNvPr>
          <p:cNvSpPr/>
          <p:nvPr/>
        </p:nvSpPr>
        <p:spPr>
          <a:xfrm>
            <a:off x="585572" y="5527312"/>
            <a:ext cx="11030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</a:rPr>
              <a:t>jadwal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penyelesaian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proyek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dimana</a:t>
            </a:r>
            <a:r>
              <a:rPr lang="en-US" sz="2000" dirty="0">
                <a:solidFill>
                  <a:prstClr val="black"/>
                </a:solidFill>
              </a:rPr>
              <a:t> pada </a:t>
            </a:r>
            <a:r>
              <a:rPr lang="en-US" sz="2000" dirty="0" err="1">
                <a:solidFill>
                  <a:prstClr val="black"/>
                </a:solidFill>
              </a:rPr>
              <a:t>periode</a:t>
            </a:r>
            <a:r>
              <a:rPr lang="en-US" sz="2000" dirty="0">
                <a:solidFill>
                  <a:prstClr val="black"/>
                </a:solidFill>
              </a:rPr>
              <a:t> – </a:t>
            </a:r>
            <a:r>
              <a:rPr lang="en-US" sz="2000" dirty="0" err="1">
                <a:solidFill>
                  <a:prstClr val="black"/>
                </a:solidFill>
              </a:rPr>
              <a:t>periode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awal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dihasilkan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pengeluaran</a:t>
            </a:r>
            <a:r>
              <a:rPr lang="en-US" sz="2000" dirty="0">
                <a:solidFill>
                  <a:prstClr val="black"/>
                </a:solidFill>
              </a:rPr>
              <a:t> yang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1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F669B-0F24-4005-93EE-182050F18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382"/>
            <a:ext cx="10515600" cy="5155557"/>
          </a:xfrm>
        </p:spPr>
      </p:pic>
    </p:spTree>
    <p:extLst>
      <p:ext uri="{BB962C8B-B14F-4D97-AF65-F5344CB8AC3E}">
        <p14:creationId xmlns:p14="http://schemas.microsoft.com/office/powerpoint/2010/main" val="9185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9BE9A-7C9E-45B8-9938-1F090FC9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568036"/>
            <a:ext cx="11042073" cy="472946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8D845-1822-4178-B39A-7A05E1E79DCF}"/>
              </a:ext>
            </a:extLst>
          </p:cNvPr>
          <p:cNvSpPr/>
          <p:nvPr/>
        </p:nvSpPr>
        <p:spPr>
          <a:xfrm>
            <a:off x="580809" y="5776694"/>
            <a:ext cx="11030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prstClr val="black"/>
                </a:solidFill>
              </a:rPr>
              <a:t>jadwal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penyelesaian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proyek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dimana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kebutuhan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biaya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maksimum</a:t>
            </a:r>
            <a:r>
              <a:rPr lang="en-US" sz="2000" dirty="0">
                <a:solidFill>
                  <a:prstClr val="black"/>
                </a:solidFill>
              </a:rPr>
              <a:t> 100 per </a:t>
            </a:r>
            <a:r>
              <a:rPr lang="en-US" sz="2000" dirty="0" err="1">
                <a:solidFill>
                  <a:prstClr val="black"/>
                </a:solidFill>
              </a:rPr>
              <a:t>bulan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6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other\TU-logo-primer-memus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317" y="155813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Resources Leveling (Contoh-2)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21405" y="1879672"/>
          <a:ext cx="5937250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Document" r:id="rId4" imgW="5937804" imgH="2688400" progId="Word.Document.12">
                  <p:embed/>
                </p:oleObj>
              </mc:Choice>
              <mc:Fallback>
                <p:oleObj name="Document" r:id="rId4" imgW="5937804" imgH="2688400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1405" y="1879672"/>
                        <a:ext cx="5937250" cy="268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176218" y="4394762"/>
            <a:ext cx="8554635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network diagram, determine the project completion time, critical activities and non-critical activities and calculate the timeline slack for these non-critical activities?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Gantt chart and calculate the total cost of completing the project?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Arrange the project completion schedule &amp; budget costs if the available funds are a maximum of $ 70000 per Week.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39" y="1102882"/>
            <a:ext cx="364381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 the project data as follows: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2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0639" y="75561"/>
            <a:ext cx="10542334" cy="577673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 lvl="3" algn="l" eaLnBrk="1" fontAlgn="auto" hangingPunct="1">
              <a:spcBef>
                <a:spcPts val="0"/>
              </a:spcBef>
              <a:spcAft>
                <a:spcPts val="0"/>
              </a:spcAft>
              <a:tabLst>
                <a:tab pos="807085" algn="l"/>
              </a:tabLst>
              <a:defRPr/>
            </a:pPr>
            <a:r>
              <a:rPr lang="en-GB" sz="3200" b="1" spc="-5" dirty="0">
                <a:solidFill>
                  <a:srgbClr val="404040"/>
                </a:solidFill>
                <a:latin typeface="Calibri"/>
                <a:cs typeface="Comic Sans MS"/>
              </a:rPr>
              <a:t>Resource Optimization Techniques :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1"/>
            <a:ext cx="1300214" cy="119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Diagram 3"/>
          <p:cNvGraphicFramePr/>
          <p:nvPr/>
        </p:nvGraphicFramePr>
        <p:xfrm>
          <a:off x="671051" y="914401"/>
          <a:ext cx="9921922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24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371600"/>
            <a:ext cx="9610333" cy="4800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dirty="0" err="1"/>
              <a:t>Gambarkan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/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err="1"/>
              <a:t>alternartif</a:t>
            </a:r>
            <a:r>
              <a:rPr lang="en-US" sz="2400" dirty="0"/>
              <a:t> -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normal,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aktifitas</a:t>
            </a:r>
            <a:r>
              <a:rPr lang="en-US" sz="2400" dirty="0"/>
              <a:t> - </a:t>
            </a:r>
            <a:r>
              <a:rPr lang="en-US" sz="2400" dirty="0" err="1"/>
              <a:t>aktifitas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dipercepat</a:t>
            </a:r>
            <a:r>
              <a:rPr lang="en-US" sz="2400" dirty="0"/>
              <a:t> (crash)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menurunkan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minimal</a:t>
            </a:r>
          </a:p>
          <a:p>
            <a:pPr lvl="2"/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lintasan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(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mempercepat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non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memperpendek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)</a:t>
            </a:r>
          </a:p>
          <a:p>
            <a:pPr lvl="2"/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yang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memperpendeknya</a:t>
            </a:r>
            <a:r>
              <a:rPr lang="en-US" sz="2400" dirty="0"/>
              <a:t> paling </a:t>
            </a:r>
            <a:r>
              <a:rPr lang="en-US" sz="2400" dirty="0" err="1"/>
              <a:t>murah</a:t>
            </a:r>
            <a:endParaRPr lang="en-US" sz="2400" dirty="0"/>
          </a:p>
          <a:p>
            <a:pPr lvl="2"/>
            <a:r>
              <a:rPr lang="en-US" sz="2400" dirty="0" err="1"/>
              <a:t>Periksa</a:t>
            </a:r>
            <a:r>
              <a:rPr lang="en-US" sz="2400" dirty="0"/>
              <a:t> </a:t>
            </a:r>
            <a:r>
              <a:rPr lang="en-US" sz="2400" dirty="0" err="1"/>
              <a:t>dampaknya</a:t>
            </a:r>
            <a:r>
              <a:rPr lang="en-US" sz="2400" dirty="0"/>
              <a:t> pada </a:t>
            </a:r>
            <a:r>
              <a:rPr lang="en-US" sz="2400" dirty="0" err="1"/>
              <a:t>aktivitas</a:t>
            </a:r>
            <a:r>
              <a:rPr lang="en-US" sz="2400" dirty="0"/>
              <a:t> non </a:t>
            </a:r>
            <a:r>
              <a:rPr lang="en-US" sz="2400" dirty="0" err="1"/>
              <a:t>kritis</a:t>
            </a:r>
            <a:r>
              <a:rPr lang="en-US" sz="2400" dirty="0"/>
              <a:t> (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?)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terdampak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dipercepat</a:t>
            </a:r>
            <a:r>
              <a:rPr lang="en-US" sz="2400" dirty="0"/>
              <a:t> juga</a:t>
            </a:r>
            <a:endParaRPr lang="en-GB" sz="2400" dirty="0"/>
          </a:p>
        </p:txBody>
      </p:sp>
      <p:pic>
        <p:nvPicPr>
          <p:cNvPr id="4" name="Picture 3" descr="E:\other\TU-logo-primer-memus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441" y="128517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3600" b="1" dirty="0" err="1"/>
              <a:t>Langkah</a:t>
            </a:r>
            <a:r>
              <a:rPr lang="en-US" sz="3600" b="1" dirty="0"/>
              <a:t> Crashing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86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38200" y="184805"/>
            <a:ext cx="10515600" cy="52998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  <a:cs typeface="+mj-cs"/>
              </a:rPr>
              <a:t>Crashing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  <a:cs typeface="+mj-cs"/>
              </a:rPr>
              <a:t>Contoh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  <a:cs typeface="+mj-cs"/>
              </a:rPr>
              <a:t>Soal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  <a:cs typeface="+mj-cs"/>
              </a:rPr>
              <a:t> No.1)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2"/>
            <a:ext cx="777922" cy="6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8F9A58-F55F-4D07-A71E-F5D284B857B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994606"/>
          <a:ext cx="10400071" cy="3431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8304">
                  <a:extLst>
                    <a:ext uri="{9D8B030D-6E8A-4147-A177-3AD203B41FA5}">
                      <a16:colId xmlns:a16="http://schemas.microsoft.com/office/drawing/2014/main" val="3241599481"/>
                    </a:ext>
                  </a:extLst>
                </a:gridCol>
                <a:gridCol w="2464607">
                  <a:extLst>
                    <a:ext uri="{9D8B030D-6E8A-4147-A177-3AD203B41FA5}">
                      <a16:colId xmlns:a16="http://schemas.microsoft.com/office/drawing/2014/main" val="121128971"/>
                    </a:ext>
                  </a:extLst>
                </a:gridCol>
                <a:gridCol w="1755152">
                  <a:extLst>
                    <a:ext uri="{9D8B030D-6E8A-4147-A177-3AD203B41FA5}">
                      <a16:colId xmlns:a16="http://schemas.microsoft.com/office/drawing/2014/main" val="1934354136"/>
                    </a:ext>
                  </a:extLst>
                </a:gridCol>
                <a:gridCol w="1535239">
                  <a:extLst>
                    <a:ext uri="{9D8B030D-6E8A-4147-A177-3AD203B41FA5}">
                      <a16:colId xmlns:a16="http://schemas.microsoft.com/office/drawing/2014/main" val="2437717027"/>
                    </a:ext>
                  </a:extLst>
                </a:gridCol>
                <a:gridCol w="1706744">
                  <a:extLst>
                    <a:ext uri="{9D8B030D-6E8A-4147-A177-3AD203B41FA5}">
                      <a16:colId xmlns:a16="http://schemas.microsoft.com/office/drawing/2014/main" val="2609198112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1804427585"/>
                    </a:ext>
                  </a:extLst>
                </a:gridCol>
              </a:tblGrid>
              <a:tr h="72152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Activity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Preceding Activity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Waktu yang di </a:t>
                      </a:r>
                      <a:r>
                        <a:rPr lang="en-US" sz="2000" dirty="0" err="1">
                          <a:effectLst/>
                        </a:rPr>
                        <a:t>butuhkan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Minggu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Biaya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. Juta)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58359"/>
                  </a:ext>
                </a:extLst>
              </a:tr>
              <a:tr h="387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Crash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Crash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extLst>
                  <a:ext uri="{0D108BD9-81ED-4DB2-BD59-A6C34878D82A}">
                    <a16:rowId xmlns:a16="http://schemas.microsoft.com/office/drawing/2014/main" val="1887385582"/>
                  </a:ext>
                </a:extLst>
              </a:tr>
              <a:tr h="38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extLst>
                  <a:ext uri="{0D108BD9-81ED-4DB2-BD59-A6C34878D82A}">
                    <a16:rowId xmlns:a16="http://schemas.microsoft.com/office/drawing/2014/main" val="3909823225"/>
                  </a:ext>
                </a:extLst>
              </a:tr>
              <a:tr h="38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extLst>
                  <a:ext uri="{0D108BD9-81ED-4DB2-BD59-A6C34878D82A}">
                    <a16:rowId xmlns:a16="http://schemas.microsoft.com/office/drawing/2014/main" val="2880281866"/>
                  </a:ext>
                </a:extLst>
              </a:tr>
              <a:tr h="38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extLst>
                  <a:ext uri="{0D108BD9-81ED-4DB2-BD59-A6C34878D82A}">
                    <a16:rowId xmlns:a16="http://schemas.microsoft.com/office/drawing/2014/main" val="2701709573"/>
                  </a:ext>
                </a:extLst>
              </a:tr>
              <a:tr h="38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A,B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extLst>
                  <a:ext uri="{0D108BD9-81ED-4DB2-BD59-A6C34878D82A}">
                    <a16:rowId xmlns:a16="http://schemas.microsoft.com/office/drawing/2014/main" val="1292483123"/>
                  </a:ext>
                </a:extLst>
              </a:tr>
              <a:tr h="38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C,D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extLst>
                  <a:ext uri="{0D108BD9-81ED-4DB2-BD59-A6C34878D82A}">
                    <a16:rowId xmlns:a16="http://schemas.microsoft.com/office/drawing/2014/main" val="2202525187"/>
                  </a:ext>
                </a:extLst>
              </a:tr>
              <a:tr h="387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B,D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93" marR="122893" marT="0" marB="0"/>
                </a:tc>
                <a:extLst>
                  <a:ext uri="{0D108BD9-81ED-4DB2-BD59-A6C34878D82A}">
                    <a16:rowId xmlns:a16="http://schemas.microsoft.com/office/drawing/2014/main" val="15555911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A84F9EB-6957-4951-99C4-A3D0F0651431}"/>
              </a:ext>
            </a:extLst>
          </p:cNvPr>
          <p:cNvSpPr/>
          <p:nvPr/>
        </p:nvSpPr>
        <p:spPr>
          <a:xfrm>
            <a:off x="293751" y="4508906"/>
            <a:ext cx="11601450" cy="2266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Pertanyaan: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Bila semua aktivitas dalam keadaan normal, berapa lama proyek dapat diselesaikan dan berapa biaya yang dibutuhkan?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Tentukan lintasan kritisnya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kelonggaran (slack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time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lang="id-ID" dirty="0">
                <a:solidFill>
                  <a:prstClr val="black"/>
                </a:solidFill>
                <a:latin typeface="Times New Roman" panose="02020603050405020304" pitchFamily="18" charset="0"/>
              </a:rPr>
              <a:t>dan hitung biaya percepatan per minggu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untuk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id-ID" dirty="0">
                <a:solidFill>
                  <a:prstClr val="black"/>
                </a:solidFill>
                <a:latin typeface="Times New Roman" panose="02020603050405020304" pitchFamily="18" charset="0"/>
              </a:rPr>
              <a:t>setiap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aktivitas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Bila proyek ingin diselesaikan lebih cepat 2 minggu dari soal no.a, aktivitas mana yang sebaiknya diperpendek dan berapa biaya total yang dibutuhkan?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Berapa lama waktu tercepat penyelesaian proyek dan berapa total biaya minimum yang dibutuhkan?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0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0639" y="32018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Jawaban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Contoh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Soal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No.1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2"/>
            <a:ext cx="777922" cy="6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24462" y="4678760"/>
            <a:ext cx="4986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Waktu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penyelesaian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Proyek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Normal 18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Total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Normal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3.700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Lintasan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Kritis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A-C-E. Slack Time dan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percepatan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CD7D708-1FBC-491B-8F8C-42C068A45D1D}"/>
              </a:ext>
            </a:extLst>
          </p:cNvPr>
          <p:cNvGrpSpPr/>
          <p:nvPr/>
        </p:nvGrpSpPr>
        <p:grpSpPr>
          <a:xfrm>
            <a:off x="721860" y="857343"/>
            <a:ext cx="9235091" cy="3058992"/>
            <a:chOff x="721860" y="857343"/>
            <a:chExt cx="9235091" cy="3058992"/>
          </a:xfrm>
        </p:grpSpPr>
        <p:sp>
          <p:nvSpPr>
            <p:cNvPr id="64" name="Oval 63"/>
            <p:cNvSpPr/>
            <p:nvPr/>
          </p:nvSpPr>
          <p:spPr>
            <a:xfrm>
              <a:off x="6635633" y="1258237"/>
              <a:ext cx="1016194" cy="10477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73264" y="1313491"/>
              <a:ext cx="1016194" cy="10477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95022" y="1156495"/>
              <a:ext cx="1016194" cy="10477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860" y="2495393"/>
              <a:ext cx="996287" cy="34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20192" y="1656972"/>
              <a:ext cx="996287" cy="341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 (4)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8121" y="3261743"/>
              <a:ext cx="996287" cy="341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 (9)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99177" y="2635318"/>
              <a:ext cx="996287" cy="341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D(3)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81476" y="1559203"/>
              <a:ext cx="996287" cy="341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 (9)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55540" y="3269117"/>
              <a:ext cx="996287" cy="341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 (4)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60664" y="2305972"/>
              <a:ext cx="996287" cy="34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FINISH</a:t>
              </a:r>
            </a:p>
          </p:txBody>
        </p: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 flipV="1">
              <a:off x="1718147" y="1827569"/>
              <a:ext cx="402045" cy="838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13" idx="1"/>
            </p:cNvCxnSpPr>
            <p:nvPr/>
          </p:nvCxnSpPr>
          <p:spPr>
            <a:xfrm>
              <a:off x="1718147" y="2665990"/>
              <a:ext cx="259974" cy="76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5" idx="1"/>
            </p:cNvCxnSpPr>
            <p:nvPr/>
          </p:nvCxnSpPr>
          <p:spPr>
            <a:xfrm flipV="1">
              <a:off x="2974408" y="2805915"/>
              <a:ext cx="1624769" cy="626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64" idx="6"/>
              <a:endCxn id="19" idx="1"/>
            </p:cNvCxnSpPr>
            <p:nvPr/>
          </p:nvCxnSpPr>
          <p:spPr>
            <a:xfrm>
              <a:off x="7651827" y="1782105"/>
              <a:ext cx="1308837" cy="694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3"/>
              <a:endCxn id="15" idx="1"/>
            </p:cNvCxnSpPr>
            <p:nvPr/>
          </p:nvCxnSpPr>
          <p:spPr>
            <a:xfrm>
              <a:off x="3116479" y="1827569"/>
              <a:ext cx="1482698" cy="97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47" idx="1"/>
            </p:cNvCxnSpPr>
            <p:nvPr/>
          </p:nvCxnSpPr>
          <p:spPr>
            <a:xfrm>
              <a:off x="5577763" y="1729800"/>
              <a:ext cx="1041423" cy="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619186" y="1559757"/>
              <a:ext cx="996287" cy="341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 (5)</a:t>
              </a:r>
            </a:p>
          </p:txBody>
        </p:sp>
        <p:cxnSp>
          <p:nvCxnSpPr>
            <p:cNvPr id="51" name="Straight Arrow Connector 50"/>
            <p:cNvCxnSpPr>
              <a:cxnSpLocks/>
            </p:cNvCxnSpPr>
            <p:nvPr/>
          </p:nvCxnSpPr>
          <p:spPr>
            <a:xfrm flipV="1">
              <a:off x="3136386" y="1782105"/>
              <a:ext cx="1521640" cy="2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5" idx="3"/>
              <a:endCxn id="47" idx="1"/>
            </p:cNvCxnSpPr>
            <p:nvPr/>
          </p:nvCxnSpPr>
          <p:spPr>
            <a:xfrm flipV="1">
              <a:off x="5595464" y="1730354"/>
              <a:ext cx="1023722" cy="1075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7651827" y="2476569"/>
              <a:ext cx="1308837" cy="963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E720528-5CC5-4F76-AD58-1FF9CE80E849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5595464" y="2805915"/>
              <a:ext cx="1060076" cy="633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7FA29C3-706C-4D05-83E8-C3FFBB8F1B3C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2974408" y="3432340"/>
              <a:ext cx="368113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93D32-B24C-433A-B479-99745A51B361}"/>
                </a:ext>
              </a:extLst>
            </p:cNvPr>
            <p:cNvSpPr/>
            <p:nvPr/>
          </p:nvSpPr>
          <p:spPr>
            <a:xfrm>
              <a:off x="2965955" y="133319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476762-705C-4801-A4CC-2B7273D3B5A5}"/>
                </a:ext>
              </a:extLst>
            </p:cNvPr>
            <p:cNvSpPr/>
            <p:nvPr/>
          </p:nvSpPr>
          <p:spPr>
            <a:xfrm>
              <a:off x="1949442" y="135659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693C85-43F0-4668-9216-207BD3548DC2}"/>
                </a:ext>
              </a:extLst>
            </p:cNvPr>
            <p:cNvSpPr/>
            <p:nvPr/>
          </p:nvSpPr>
          <p:spPr>
            <a:xfrm>
              <a:off x="3027314" y="188174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C018A9-C3C3-46C2-A2CB-FDF3F177E3A8}"/>
                </a:ext>
              </a:extLst>
            </p:cNvPr>
            <p:cNvSpPr/>
            <p:nvPr/>
          </p:nvSpPr>
          <p:spPr>
            <a:xfrm>
              <a:off x="1934777" y="19267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FAAB83-787B-4791-9171-F33CAB19D10D}"/>
                </a:ext>
              </a:extLst>
            </p:cNvPr>
            <p:cNvSpPr/>
            <p:nvPr/>
          </p:nvSpPr>
          <p:spPr>
            <a:xfrm>
              <a:off x="6440199" y="351263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B0D8A6-2078-412E-AC63-E28E2AD238CB}"/>
                </a:ext>
              </a:extLst>
            </p:cNvPr>
            <p:cNvSpPr/>
            <p:nvPr/>
          </p:nvSpPr>
          <p:spPr>
            <a:xfrm>
              <a:off x="5454260" y="1298294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73B234-1F65-46AB-89A7-3D5633E3EE3A}"/>
                </a:ext>
              </a:extLst>
            </p:cNvPr>
            <p:cNvSpPr/>
            <p:nvPr/>
          </p:nvSpPr>
          <p:spPr>
            <a:xfrm>
              <a:off x="5472695" y="179058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602AF95-3032-4B6D-8266-A48FF27019A5}"/>
                </a:ext>
              </a:extLst>
            </p:cNvPr>
            <p:cNvSpPr/>
            <p:nvPr/>
          </p:nvSpPr>
          <p:spPr>
            <a:xfrm>
              <a:off x="4425720" y="184589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CBDF1F-D2C6-48DA-AA9C-998AFCD7B582}"/>
                </a:ext>
              </a:extLst>
            </p:cNvPr>
            <p:cNvSpPr/>
            <p:nvPr/>
          </p:nvSpPr>
          <p:spPr>
            <a:xfrm>
              <a:off x="7500984" y="1242176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3FF9E8F-C953-4709-9DDF-CD54373E86FA}"/>
                </a:ext>
              </a:extLst>
            </p:cNvPr>
            <p:cNvSpPr/>
            <p:nvPr/>
          </p:nvSpPr>
          <p:spPr>
            <a:xfrm>
              <a:off x="6440199" y="1832599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27E1B2-0FEF-428D-B2D7-4CE638DB05ED}"/>
                </a:ext>
              </a:extLst>
            </p:cNvPr>
            <p:cNvSpPr/>
            <p:nvPr/>
          </p:nvSpPr>
          <p:spPr>
            <a:xfrm>
              <a:off x="6456021" y="126187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389ED84-D497-4290-9172-3A6A28D34763}"/>
                </a:ext>
              </a:extLst>
            </p:cNvPr>
            <p:cNvSpPr/>
            <p:nvPr/>
          </p:nvSpPr>
          <p:spPr>
            <a:xfrm>
              <a:off x="7492760" y="187214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B210A0D-0600-43FE-8B19-F6A97A776B60}"/>
                </a:ext>
              </a:extLst>
            </p:cNvPr>
            <p:cNvSpPr/>
            <p:nvPr/>
          </p:nvSpPr>
          <p:spPr>
            <a:xfrm>
              <a:off x="4331316" y="2909005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2B53DF5-8DB1-4838-ACC4-52529D41F5CD}"/>
                </a:ext>
              </a:extLst>
            </p:cNvPr>
            <p:cNvSpPr/>
            <p:nvPr/>
          </p:nvSpPr>
          <p:spPr>
            <a:xfrm>
              <a:off x="4952276" y="85734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6ABFFB3-C68C-4541-89BD-1884D14D4765}"/>
                </a:ext>
              </a:extLst>
            </p:cNvPr>
            <p:cNvSpPr/>
            <p:nvPr/>
          </p:nvSpPr>
          <p:spPr>
            <a:xfrm>
              <a:off x="6484790" y="294554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22B9D1D-5B06-4E63-A34C-BF795F763380}"/>
                </a:ext>
              </a:extLst>
            </p:cNvPr>
            <p:cNvSpPr/>
            <p:nvPr/>
          </p:nvSpPr>
          <p:spPr>
            <a:xfrm>
              <a:off x="1827278" y="295697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043953-3BE4-4E9B-827D-7587ADEAEE11}"/>
                </a:ext>
              </a:extLst>
            </p:cNvPr>
            <p:cNvSpPr/>
            <p:nvPr/>
          </p:nvSpPr>
          <p:spPr>
            <a:xfrm>
              <a:off x="2832337" y="293174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A14D70-9AFF-4266-A43F-4FD597D44D08}"/>
                </a:ext>
              </a:extLst>
            </p:cNvPr>
            <p:cNvSpPr/>
            <p:nvPr/>
          </p:nvSpPr>
          <p:spPr>
            <a:xfrm>
              <a:off x="1848134" y="353866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D462AE-2376-4087-8CFC-B0B9CA945C39}"/>
                </a:ext>
              </a:extLst>
            </p:cNvPr>
            <p:cNvSpPr/>
            <p:nvPr/>
          </p:nvSpPr>
          <p:spPr>
            <a:xfrm>
              <a:off x="7464630" y="293598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A67502-D422-4FD2-9C80-551F9F8DD404}"/>
                </a:ext>
              </a:extLst>
            </p:cNvPr>
            <p:cNvSpPr/>
            <p:nvPr/>
          </p:nvSpPr>
          <p:spPr>
            <a:xfrm>
              <a:off x="2876471" y="354700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5AD5947-A474-4DCD-802E-95F322D8D1DA}"/>
                </a:ext>
              </a:extLst>
            </p:cNvPr>
            <p:cNvSpPr/>
            <p:nvPr/>
          </p:nvSpPr>
          <p:spPr>
            <a:xfrm>
              <a:off x="4402052" y="235958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1B066C-7B62-4C8B-90C6-C1B245A8F304}"/>
                </a:ext>
              </a:extLst>
            </p:cNvPr>
            <p:cNvSpPr/>
            <p:nvPr/>
          </p:nvSpPr>
          <p:spPr>
            <a:xfrm>
              <a:off x="5463927" y="2894655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950CED0-2094-4386-A2A3-60C030D3733D}"/>
                </a:ext>
              </a:extLst>
            </p:cNvPr>
            <p:cNvSpPr/>
            <p:nvPr/>
          </p:nvSpPr>
          <p:spPr>
            <a:xfrm>
              <a:off x="5411380" y="233069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CE9AD0-EC7A-4084-8A5D-7CBA535255A6}"/>
                </a:ext>
              </a:extLst>
            </p:cNvPr>
            <p:cNvSpPr/>
            <p:nvPr/>
          </p:nvSpPr>
          <p:spPr>
            <a:xfrm>
              <a:off x="7520891" y="352985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99AB98F-28B5-43EB-857F-985BBA972492}"/>
                </a:ext>
              </a:extLst>
            </p:cNvPr>
            <p:cNvSpPr/>
            <p:nvPr/>
          </p:nvSpPr>
          <p:spPr>
            <a:xfrm>
              <a:off x="4930598" y="229072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3AEDCC3-6B0C-4864-9E60-9C779F4B7F96}"/>
                </a:ext>
              </a:extLst>
            </p:cNvPr>
            <p:cNvSpPr/>
            <p:nvPr/>
          </p:nvSpPr>
          <p:spPr>
            <a:xfrm>
              <a:off x="2441012" y="99501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D21F86-707E-4832-8981-C143B4791574}"/>
                </a:ext>
              </a:extLst>
            </p:cNvPr>
            <p:cNvSpPr/>
            <p:nvPr/>
          </p:nvSpPr>
          <p:spPr>
            <a:xfrm>
              <a:off x="7076614" y="9015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ADDBA4E-53F3-4719-85E4-E469EE7D7330}"/>
                </a:ext>
              </a:extLst>
            </p:cNvPr>
            <p:cNvSpPr/>
            <p:nvPr/>
          </p:nvSpPr>
          <p:spPr>
            <a:xfrm>
              <a:off x="2316649" y="2760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3A3CBB-2275-4E43-9DBA-3D178DFDAAD5}"/>
                </a:ext>
              </a:extLst>
            </p:cNvPr>
            <p:cNvSpPr/>
            <p:nvPr/>
          </p:nvSpPr>
          <p:spPr>
            <a:xfrm>
              <a:off x="4404373" y="138885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A961445-037A-4EF8-9651-4BC3CA37CC43}"/>
                </a:ext>
              </a:extLst>
            </p:cNvPr>
            <p:cNvSpPr/>
            <p:nvPr/>
          </p:nvSpPr>
          <p:spPr>
            <a:xfrm>
              <a:off x="6992887" y="283658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27D1DA10-CC39-4C9D-9A2C-9747C3DB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51213"/>
              </p:ext>
            </p:extLst>
          </p:nvPr>
        </p:nvGraphicFramePr>
        <p:xfrm>
          <a:off x="5611216" y="4182726"/>
          <a:ext cx="5803900" cy="2406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5320745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8399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5984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248495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566233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9902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7808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60220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7374579"/>
                    </a:ext>
                  </a:extLst>
                </a:gridCol>
              </a:tblGrid>
              <a:tr h="7048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Activity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 Slack Time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Waktu yang di butuhkan (Minggu)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Crash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Biaya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sz="1400" u="none" strike="noStrike" dirty="0" err="1">
                          <a:effectLst/>
                        </a:rPr>
                        <a:t>Rp</a:t>
                      </a:r>
                      <a:r>
                        <a:rPr lang="en-US" sz="1400" u="none" strike="noStrike" dirty="0">
                          <a:effectLst/>
                        </a:rPr>
                        <a:t>. Juta)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Biaya Crash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Biaya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Crash/</a:t>
                      </a:r>
                      <a:r>
                        <a:rPr lang="en-US" sz="1100" u="none" strike="noStrike" dirty="0" err="1">
                          <a:effectLst/>
                        </a:rPr>
                        <a:t>mk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04455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Crash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Crash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9244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700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813432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768155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936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475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644486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666244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950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270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17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l" eaLnBrk="1" hangingPunct="1"/>
            <a:r>
              <a:rPr lang="en-US" altLang="en-US" sz="3600" b="1" dirty="0"/>
              <a:t>SASARAN MATERI PERKULIAHAN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2"/>
            <a:ext cx="900750" cy="75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038" y="1654791"/>
            <a:ext cx="10135773" cy="284897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Pada </a:t>
            </a:r>
            <a:r>
              <a:rPr lang="en-US" altLang="en-US" dirty="0" err="1"/>
              <a:t>akhir</a:t>
            </a:r>
            <a:r>
              <a:rPr lang="en-US" altLang="en-US" dirty="0"/>
              <a:t> </a:t>
            </a:r>
            <a:r>
              <a:rPr lang="en-US" altLang="en-US" dirty="0" err="1"/>
              <a:t>pertemuan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, </a:t>
            </a:r>
            <a:r>
              <a:rPr lang="en-US" altLang="en-US" dirty="0" err="1"/>
              <a:t>diharapkan</a:t>
            </a:r>
            <a:r>
              <a:rPr lang="en-US" altLang="en-US" dirty="0"/>
              <a:t> 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dipercepat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minimum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dana yang </a:t>
            </a:r>
            <a:r>
              <a:rPr lang="en-US" dirty="0" err="1"/>
              <a:t>terbatas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55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0639" y="32018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Jawaban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Contoh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Soal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No.1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2"/>
            <a:ext cx="777922" cy="6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E5A1AB-CBC1-41EE-8BBC-9538257C27CC}"/>
              </a:ext>
            </a:extLst>
          </p:cNvPr>
          <p:cNvSpPr/>
          <p:nvPr/>
        </p:nvSpPr>
        <p:spPr>
          <a:xfrm>
            <a:off x="7132011" y="1596287"/>
            <a:ext cx="4763996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A, C dan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dikurang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x 100 =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dikurang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x 200 = 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dikurang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x 50 =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Tambahan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350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16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menjadi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3700 + 350 = 4.050 Juta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7EFF29-F405-4E0B-B236-06246C1294A8}"/>
              </a:ext>
            </a:extLst>
          </p:cNvPr>
          <p:cNvGrpSpPr/>
          <p:nvPr/>
        </p:nvGrpSpPr>
        <p:grpSpPr>
          <a:xfrm>
            <a:off x="298686" y="955343"/>
            <a:ext cx="6495520" cy="5816977"/>
            <a:chOff x="298686" y="955343"/>
            <a:chExt cx="6495520" cy="5816977"/>
          </a:xfrm>
        </p:grpSpPr>
        <p:sp>
          <p:nvSpPr>
            <p:cNvPr id="6" name="TextBox 5"/>
            <p:cNvSpPr txBox="1"/>
            <p:nvPr/>
          </p:nvSpPr>
          <p:spPr>
            <a:xfrm>
              <a:off x="298686" y="955343"/>
              <a:ext cx="6495520" cy="581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C.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Untuk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Goal 16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Minggu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activity yang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harus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di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percepat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adalah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Definisikan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terlebih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dahulu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seluruh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jalurnya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lalu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di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simulasikan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A-C-E  =  4  +  9  +  5  = 18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A-D-E  =  4  +  3  +  5  = 12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A-D-F  =  4  +  3  +  4  = 11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B-D-E  =  9  +  3  +  5  = 17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B-D-F  =  9  +  3  +  4  = 16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B-F      =  9  +  4           = 13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44D961-5BCD-455C-A661-8535234C271B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28" y="2519917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C947C8-F451-4220-83C3-4DEA2D646E52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07" y="3187996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8B172C-F98E-495F-A91C-28B73F1C02E4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07" y="3962401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05C26F-0647-40EE-B101-35C7BABD5134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28" y="4710225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5BE59F-4BE5-44BE-8FA6-79668A6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28" y="5458049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3F552B-7552-4F47-996F-1A753C0CF948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07" y="6152709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A93155-26F8-475E-8542-E15E99401A3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000" y="2519917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7EAF0F-D9AA-484D-8BEE-7DD29C22EEE4}"/>
                </a:ext>
              </a:extLst>
            </p:cNvPr>
            <p:cNvCxnSpPr>
              <a:cxnSpLocks/>
            </p:cNvCxnSpPr>
            <p:nvPr/>
          </p:nvCxnSpPr>
          <p:spPr>
            <a:xfrm>
              <a:off x="3240849" y="3223438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7639E6-21C9-4FB1-A590-8AE9A9CE027B}"/>
                </a:ext>
              </a:extLst>
            </p:cNvPr>
            <p:cNvCxnSpPr>
              <a:cxnSpLocks/>
            </p:cNvCxnSpPr>
            <p:nvPr/>
          </p:nvCxnSpPr>
          <p:spPr>
            <a:xfrm>
              <a:off x="3240849" y="4020880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388F6D-6570-4A8D-9316-3939ECFD5098}"/>
                </a:ext>
              </a:extLst>
            </p:cNvPr>
            <p:cNvCxnSpPr>
              <a:cxnSpLocks/>
            </p:cNvCxnSpPr>
            <p:nvPr/>
          </p:nvCxnSpPr>
          <p:spPr>
            <a:xfrm>
              <a:off x="3270000" y="4710225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A6386E-0900-4670-9B95-423145CF80D1}"/>
                </a:ext>
              </a:extLst>
            </p:cNvPr>
            <p:cNvCxnSpPr>
              <a:cxnSpLocks/>
            </p:cNvCxnSpPr>
            <p:nvPr/>
          </p:nvCxnSpPr>
          <p:spPr>
            <a:xfrm>
              <a:off x="3240849" y="5479129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DBBE9B-FC3B-4C14-8698-87AECF6A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277088" y="6200556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7CAEDD-2B2E-4830-8E61-F08F7341565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30" y="2519917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404822-489E-4BD2-BD3E-F626A4215EC2}"/>
                </a:ext>
              </a:extLst>
            </p:cNvPr>
            <p:cNvSpPr/>
            <p:nvPr/>
          </p:nvSpPr>
          <p:spPr>
            <a:xfrm>
              <a:off x="1483907" y="20765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AD1D32-493D-47C4-927D-9896794B84AA}"/>
                </a:ext>
              </a:extLst>
            </p:cNvPr>
            <p:cNvSpPr/>
            <p:nvPr/>
          </p:nvSpPr>
          <p:spPr>
            <a:xfrm>
              <a:off x="3647698" y="233525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5AD4C2-200E-4C29-8833-625E461D3723}"/>
                </a:ext>
              </a:extLst>
            </p:cNvPr>
            <p:cNvSpPr/>
            <p:nvPr/>
          </p:nvSpPr>
          <p:spPr>
            <a:xfrm>
              <a:off x="1989845" y="20765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77B40A-95DD-4C8B-8222-9FCD493161A1}"/>
                </a:ext>
              </a:extLst>
            </p:cNvPr>
            <p:cNvSpPr/>
            <p:nvPr/>
          </p:nvSpPr>
          <p:spPr>
            <a:xfrm>
              <a:off x="4074557" y="233525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8801D0-DA9B-4432-B646-8A124E422B2F}"/>
                </a:ext>
              </a:extLst>
            </p:cNvPr>
            <p:cNvSpPr/>
            <p:nvPr/>
          </p:nvSpPr>
          <p:spPr>
            <a:xfrm>
              <a:off x="1418032" y="360510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3887F7-F9B5-4AFF-9446-7E9F982326E2}"/>
                </a:ext>
              </a:extLst>
            </p:cNvPr>
            <p:cNvSpPr/>
            <p:nvPr/>
          </p:nvSpPr>
          <p:spPr>
            <a:xfrm>
              <a:off x="1450022" y="281230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7B778D-B68B-454B-8215-75A4C2875AF8}"/>
                </a:ext>
              </a:extLst>
            </p:cNvPr>
            <p:cNvSpPr/>
            <p:nvPr/>
          </p:nvSpPr>
          <p:spPr>
            <a:xfrm>
              <a:off x="1412143" y="501546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062405-2BB6-4890-8E5D-6C46C51D5FE6}"/>
                </a:ext>
              </a:extLst>
            </p:cNvPr>
            <p:cNvSpPr/>
            <p:nvPr/>
          </p:nvSpPr>
          <p:spPr>
            <a:xfrm>
              <a:off x="1412143" y="424755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633A9C-D811-4F97-97AF-177D9099673C}"/>
                </a:ext>
              </a:extLst>
            </p:cNvPr>
            <p:cNvSpPr/>
            <p:nvPr/>
          </p:nvSpPr>
          <p:spPr>
            <a:xfrm>
              <a:off x="1400772" y="57206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EB1556-75D4-4F7F-9B97-A5E3E593218B}"/>
                </a:ext>
              </a:extLst>
            </p:cNvPr>
            <p:cNvSpPr/>
            <p:nvPr/>
          </p:nvSpPr>
          <p:spPr>
            <a:xfrm>
              <a:off x="3397252" y="288954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2AA7D9-9863-48A5-A582-7A341A397814}"/>
                </a:ext>
              </a:extLst>
            </p:cNvPr>
            <p:cNvSpPr/>
            <p:nvPr/>
          </p:nvSpPr>
          <p:spPr>
            <a:xfrm>
              <a:off x="3337094" y="3600895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57C899-AC0E-42F1-8E95-C08F045C4223}"/>
                </a:ext>
              </a:extLst>
            </p:cNvPr>
            <p:cNvSpPr/>
            <p:nvPr/>
          </p:nvSpPr>
          <p:spPr>
            <a:xfrm>
              <a:off x="3606604" y="456951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0AE2AE-5D95-4323-884C-4FBA097F4BD2}"/>
                </a:ext>
              </a:extLst>
            </p:cNvPr>
            <p:cNvSpPr/>
            <p:nvPr/>
          </p:nvSpPr>
          <p:spPr>
            <a:xfrm>
              <a:off x="3277088" y="502432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59AA06-393E-442D-A14E-12A29D7B3930}"/>
                </a:ext>
              </a:extLst>
            </p:cNvPr>
            <p:cNvSpPr/>
            <p:nvPr/>
          </p:nvSpPr>
          <p:spPr>
            <a:xfrm>
              <a:off x="3301652" y="576004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EC1E6B-6505-4110-BC6D-579CB61C6ED9}"/>
                </a:ext>
              </a:extLst>
            </p:cNvPr>
            <p:cNvSpPr/>
            <p:nvPr/>
          </p:nvSpPr>
          <p:spPr>
            <a:xfrm>
              <a:off x="4493261" y="4569517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29AF85-0DEE-43BA-B514-03C193BFE8B5}"/>
                </a:ext>
              </a:extLst>
            </p:cNvPr>
            <p:cNvCxnSpPr>
              <a:cxnSpLocks/>
            </p:cNvCxnSpPr>
            <p:nvPr/>
          </p:nvCxnSpPr>
          <p:spPr>
            <a:xfrm>
              <a:off x="3759340" y="2461438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D9163F-C73D-476B-B81F-AAC6EE319CC8}"/>
                </a:ext>
              </a:extLst>
            </p:cNvPr>
            <p:cNvSpPr/>
            <p:nvPr/>
          </p:nvSpPr>
          <p:spPr>
            <a:xfrm>
              <a:off x="4646723" y="2335251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4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0639" y="32018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Jawaban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Contoh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Soal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 No.1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2"/>
            <a:ext cx="777922" cy="6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E5A1AB-CBC1-41EE-8BBC-9538257C27CC}"/>
              </a:ext>
            </a:extLst>
          </p:cNvPr>
          <p:cNvSpPr/>
          <p:nvPr/>
        </p:nvSpPr>
        <p:spPr>
          <a:xfrm>
            <a:off x="7132011" y="1596287"/>
            <a:ext cx="4763996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A, C dan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dikurang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x 100 =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dikurang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2 x 200 = 400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dikurang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Minggu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2 x 50 =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Percepatan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600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menjadi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3700 + 600 = 4.300 Juta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7EFF29-F405-4E0B-B236-06246C1294A8}"/>
              </a:ext>
            </a:extLst>
          </p:cNvPr>
          <p:cNvGrpSpPr/>
          <p:nvPr/>
        </p:nvGrpSpPr>
        <p:grpSpPr>
          <a:xfrm>
            <a:off x="298686" y="955343"/>
            <a:ext cx="6495520" cy="5816977"/>
            <a:chOff x="298686" y="955343"/>
            <a:chExt cx="6495520" cy="5816977"/>
          </a:xfrm>
        </p:grpSpPr>
        <p:sp>
          <p:nvSpPr>
            <p:cNvPr id="6" name="TextBox 5"/>
            <p:cNvSpPr txBox="1"/>
            <p:nvPr/>
          </p:nvSpPr>
          <p:spPr>
            <a:xfrm>
              <a:off x="298686" y="955343"/>
              <a:ext cx="6495520" cy="581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D. Waktu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penyelesaian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tercepat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aktivitas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kritis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dipercepat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Definisikan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terlebih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dahulu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seluruh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jalurnya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lalu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di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simulasikan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A-C-E  =  4  +  9  +  5  = 18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A-D-E  =  4  +  3  +  5  = 12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A-D-F  =  4  +  3  +  4  = 11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B-D-E  =  9  +  3  +  5  = 17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B-D-F  =  9  +  3  +  4  = 16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B-F      =  9  +  4           = 13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44D961-5BCD-455C-A661-8535234C271B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28" y="2519917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C947C8-F451-4220-83C3-4DEA2D646E52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07" y="3187996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8B172C-F98E-495F-A91C-28B73F1C02E4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07" y="3962401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05C26F-0647-40EE-B101-35C7BABD5134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28" y="4710225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5BE59F-4BE5-44BE-8FA6-79668A6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28" y="5458049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3F552B-7552-4F47-996F-1A753C0CF948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07" y="6152709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A93155-26F8-475E-8542-E15E99401A3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000" y="2519917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7EAF0F-D9AA-484D-8BEE-7DD29C22EEE4}"/>
                </a:ext>
              </a:extLst>
            </p:cNvPr>
            <p:cNvCxnSpPr>
              <a:cxnSpLocks/>
            </p:cNvCxnSpPr>
            <p:nvPr/>
          </p:nvCxnSpPr>
          <p:spPr>
            <a:xfrm>
              <a:off x="3240849" y="3223438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7639E6-21C9-4FB1-A590-8AE9A9CE027B}"/>
                </a:ext>
              </a:extLst>
            </p:cNvPr>
            <p:cNvCxnSpPr>
              <a:cxnSpLocks/>
            </p:cNvCxnSpPr>
            <p:nvPr/>
          </p:nvCxnSpPr>
          <p:spPr>
            <a:xfrm>
              <a:off x="3240849" y="4020880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388F6D-6570-4A8D-9316-3939ECFD5098}"/>
                </a:ext>
              </a:extLst>
            </p:cNvPr>
            <p:cNvCxnSpPr>
              <a:cxnSpLocks/>
            </p:cNvCxnSpPr>
            <p:nvPr/>
          </p:nvCxnSpPr>
          <p:spPr>
            <a:xfrm>
              <a:off x="3270000" y="4710225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A6386E-0900-4670-9B95-423145CF80D1}"/>
                </a:ext>
              </a:extLst>
            </p:cNvPr>
            <p:cNvCxnSpPr>
              <a:cxnSpLocks/>
            </p:cNvCxnSpPr>
            <p:nvPr/>
          </p:nvCxnSpPr>
          <p:spPr>
            <a:xfrm>
              <a:off x="3240849" y="5479129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DBBE9B-FC3B-4C14-8698-87AECF6A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277088" y="6200556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7CAEDD-2B2E-4830-8E61-F08F7341565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30" y="2519917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404822-489E-4BD2-BD3E-F626A4215EC2}"/>
                </a:ext>
              </a:extLst>
            </p:cNvPr>
            <p:cNvSpPr/>
            <p:nvPr/>
          </p:nvSpPr>
          <p:spPr>
            <a:xfrm>
              <a:off x="1483907" y="20765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AD1D32-493D-47C4-927D-9896794B84AA}"/>
                </a:ext>
              </a:extLst>
            </p:cNvPr>
            <p:cNvSpPr/>
            <p:nvPr/>
          </p:nvSpPr>
          <p:spPr>
            <a:xfrm>
              <a:off x="3647698" y="233525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5AD4C2-200E-4C29-8833-625E461D3723}"/>
                </a:ext>
              </a:extLst>
            </p:cNvPr>
            <p:cNvSpPr/>
            <p:nvPr/>
          </p:nvSpPr>
          <p:spPr>
            <a:xfrm>
              <a:off x="1989845" y="20765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77B40A-95DD-4C8B-8222-9FCD493161A1}"/>
                </a:ext>
              </a:extLst>
            </p:cNvPr>
            <p:cNvSpPr/>
            <p:nvPr/>
          </p:nvSpPr>
          <p:spPr>
            <a:xfrm>
              <a:off x="4074557" y="233525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8801D0-DA9B-4432-B646-8A124E422B2F}"/>
                </a:ext>
              </a:extLst>
            </p:cNvPr>
            <p:cNvSpPr/>
            <p:nvPr/>
          </p:nvSpPr>
          <p:spPr>
            <a:xfrm>
              <a:off x="1418032" y="360510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3887F7-F9B5-4AFF-9446-7E9F982326E2}"/>
                </a:ext>
              </a:extLst>
            </p:cNvPr>
            <p:cNvSpPr/>
            <p:nvPr/>
          </p:nvSpPr>
          <p:spPr>
            <a:xfrm>
              <a:off x="1450022" y="281230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7B778D-B68B-454B-8215-75A4C2875AF8}"/>
                </a:ext>
              </a:extLst>
            </p:cNvPr>
            <p:cNvSpPr/>
            <p:nvPr/>
          </p:nvSpPr>
          <p:spPr>
            <a:xfrm>
              <a:off x="1412143" y="501546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062405-2BB6-4890-8E5D-6C46C51D5FE6}"/>
                </a:ext>
              </a:extLst>
            </p:cNvPr>
            <p:cNvSpPr/>
            <p:nvPr/>
          </p:nvSpPr>
          <p:spPr>
            <a:xfrm>
              <a:off x="1412143" y="424755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633A9C-D811-4F97-97AF-177D9099673C}"/>
                </a:ext>
              </a:extLst>
            </p:cNvPr>
            <p:cNvSpPr/>
            <p:nvPr/>
          </p:nvSpPr>
          <p:spPr>
            <a:xfrm>
              <a:off x="1400772" y="57206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EB1556-75D4-4F7F-9B97-A5E3E593218B}"/>
                </a:ext>
              </a:extLst>
            </p:cNvPr>
            <p:cNvSpPr/>
            <p:nvPr/>
          </p:nvSpPr>
          <p:spPr>
            <a:xfrm>
              <a:off x="3397252" y="288954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2AA7D9-9863-48A5-A582-7A341A397814}"/>
                </a:ext>
              </a:extLst>
            </p:cNvPr>
            <p:cNvSpPr/>
            <p:nvPr/>
          </p:nvSpPr>
          <p:spPr>
            <a:xfrm>
              <a:off x="3337094" y="360089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57C899-AC0E-42F1-8E95-C08F045C4223}"/>
                </a:ext>
              </a:extLst>
            </p:cNvPr>
            <p:cNvSpPr/>
            <p:nvPr/>
          </p:nvSpPr>
          <p:spPr>
            <a:xfrm>
              <a:off x="3606604" y="456951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0AE2AE-5D95-4323-884C-4FBA097F4BD2}"/>
                </a:ext>
              </a:extLst>
            </p:cNvPr>
            <p:cNvSpPr/>
            <p:nvPr/>
          </p:nvSpPr>
          <p:spPr>
            <a:xfrm>
              <a:off x="3277088" y="502432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59AA06-393E-442D-A14E-12A29D7B3930}"/>
                </a:ext>
              </a:extLst>
            </p:cNvPr>
            <p:cNvSpPr/>
            <p:nvPr/>
          </p:nvSpPr>
          <p:spPr>
            <a:xfrm>
              <a:off x="3301652" y="576004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EC1E6B-6505-4110-BC6D-579CB61C6ED9}"/>
                </a:ext>
              </a:extLst>
            </p:cNvPr>
            <p:cNvSpPr/>
            <p:nvPr/>
          </p:nvSpPr>
          <p:spPr>
            <a:xfrm>
              <a:off x="4493261" y="4569517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29AF85-0DEE-43BA-B514-03C193BFE8B5}"/>
                </a:ext>
              </a:extLst>
            </p:cNvPr>
            <p:cNvCxnSpPr>
              <a:cxnSpLocks/>
            </p:cNvCxnSpPr>
            <p:nvPr/>
          </p:nvCxnSpPr>
          <p:spPr>
            <a:xfrm>
              <a:off x="3759340" y="2461438"/>
              <a:ext cx="233916" cy="1169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D9163F-C73D-476B-B81F-AAC6EE319CC8}"/>
                </a:ext>
              </a:extLst>
            </p:cNvPr>
            <p:cNvSpPr/>
            <p:nvPr/>
          </p:nvSpPr>
          <p:spPr>
            <a:xfrm>
              <a:off x="4646723" y="2335251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64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3600" b="1" dirty="0"/>
              <a:t>CRASHING (</a:t>
            </a:r>
            <a:r>
              <a:rPr lang="en-US" sz="3600" b="1" dirty="0" err="1"/>
              <a:t>contoh</a:t>
            </a:r>
            <a:r>
              <a:rPr lang="en-US" sz="3600" b="1" dirty="0"/>
              <a:t> </a:t>
            </a:r>
            <a:r>
              <a:rPr lang="en-US" sz="3600" b="1" dirty="0" err="1"/>
              <a:t>soal</a:t>
            </a:r>
            <a:r>
              <a:rPr lang="en-US" sz="3600" b="1" dirty="0"/>
              <a:t> </a:t>
            </a:r>
            <a:r>
              <a:rPr lang="id-ID" sz="3600" b="1" dirty="0"/>
              <a:t>2</a:t>
            </a:r>
            <a:r>
              <a:rPr lang="en-US" sz="3600" b="1" dirty="0"/>
              <a:t>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4436" y="75562"/>
            <a:ext cx="777922" cy="6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161361" y="4708477"/>
            <a:ext cx="750627" cy="66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6" y="899402"/>
            <a:ext cx="10019767" cy="5078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06" y="6035085"/>
            <a:ext cx="10019767" cy="5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3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3600" b="1" dirty="0"/>
              <a:t>CRASHING (</a:t>
            </a:r>
            <a:r>
              <a:rPr lang="en-US" sz="3600" b="1" dirty="0" err="1"/>
              <a:t>Contoh</a:t>
            </a:r>
            <a:r>
              <a:rPr lang="en-US" sz="3600" b="1" dirty="0"/>
              <a:t> </a:t>
            </a:r>
            <a:r>
              <a:rPr lang="en-US" sz="3600" b="1" dirty="0" err="1"/>
              <a:t>soal</a:t>
            </a:r>
            <a:r>
              <a:rPr lang="en-US" sz="3600" b="1" dirty="0"/>
              <a:t> </a:t>
            </a:r>
            <a:r>
              <a:rPr lang="id-ID" sz="3600" b="1" dirty="0"/>
              <a:t>3</a:t>
            </a:r>
            <a:r>
              <a:rPr lang="en-US" sz="3600" b="1" dirty="0"/>
              <a:t>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4436" y="75562"/>
            <a:ext cx="777922" cy="6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161361" y="4708477"/>
            <a:ext cx="750627" cy="66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05470" y="948852"/>
          <a:ext cx="5911613" cy="301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Worksheet" r:id="rId5" imgW="3752718" imgH="1914639" progId="Excel.Sheet.12">
                  <p:embed/>
                </p:oleObj>
              </mc:Choice>
              <mc:Fallback>
                <p:oleObj name="Worksheet" r:id="rId5" imgW="3752718" imgH="19146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5470" y="948852"/>
                        <a:ext cx="5911613" cy="3015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013276" y="4246812"/>
            <a:ext cx="9741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jaringannya</a:t>
            </a:r>
            <a:r>
              <a:rPr lang="en-US" dirty="0"/>
              <a:t>, ?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normal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? </a:t>
            </a:r>
            <a:r>
              <a:rPr lang="en-US" dirty="0" err="1"/>
              <a:t>Berupa</a:t>
            </a:r>
            <a:r>
              <a:rPr lang="en-US" dirty="0"/>
              <a:t> pula </a:t>
            </a:r>
            <a:r>
              <a:rPr lang="en-US" dirty="0" err="1"/>
              <a:t>biayanya</a:t>
            </a:r>
            <a:r>
              <a:rPr lang="en-US" dirty="0"/>
              <a:t> ?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tunjukan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kritisnya</a:t>
            </a:r>
            <a:r>
              <a:rPr lang="en-US" dirty="0"/>
              <a:t> ?</a:t>
            </a:r>
          </a:p>
          <a:p>
            <a:pPr marL="342900" indent="-342900">
              <a:buAutoNum type="alphaUcPeriod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termurahnya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dipercepat</a:t>
            </a:r>
            <a:r>
              <a:rPr lang="en-US" dirty="0"/>
              <a:t> 2 </a:t>
            </a:r>
            <a:r>
              <a:rPr lang="en-US" dirty="0" err="1"/>
              <a:t>Minggu</a:t>
            </a:r>
            <a:r>
              <a:rPr lang="en-US" dirty="0"/>
              <a:t> ?</a:t>
            </a:r>
          </a:p>
          <a:p>
            <a:pPr marL="342900" indent="-342900">
              <a:buAutoNum type="alphaUcPeriod"/>
            </a:pP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paling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pula </a:t>
            </a:r>
            <a:r>
              <a:rPr lang="en-US" dirty="0" err="1"/>
              <a:t>biayanya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1365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63" y="1514901"/>
            <a:ext cx="3764470" cy="266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5654" y="3883826"/>
            <a:ext cx="741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ndara" panose="020E0502030303020204" pitchFamily="34" charset="0"/>
              </a:rPr>
              <a:t>T E R I M A   K A S I H</a:t>
            </a:r>
          </a:p>
        </p:txBody>
      </p:sp>
    </p:spTree>
    <p:extLst>
      <p:ext uri="{BB962C8B-B14F-4D97-AF65-F5344CB8AC3E}">
        <p14:creationId xmlns:p14="http://schemas.microsoft.com/office/powerpoint/2010/main" val="246311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0639" y="75561"/>
            <a:ext cx="10542334" cy="577673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 lvl="3" algn="l" eaLnBrk="1" fontAlgn="auto" hangingPunct="1">
              <a:spcBef>
                <a:spcPts val="0"/>
              </a:spcBef>
              <a:spcAft>
                <a:spcPts val="0"/>
              </a:spcAft>
              <a:tabLst>
                <a:tab pos="807085" algn="l"/>
              </a:tabLst>
              <a:defRPr/>
            </a:pPr>
            <a:r>
              <a:rPr lang="en-GB" sz="3200" b="1" spc="-5" dirty="0">
                <a:solidFill>
                  <a:srgbClr val="404040"/>
                </a:solidFill>
                <a:latin typeface="Calibri"/>
                <a:cs typeface="Comic Sans MS"/>
              </a:rPr>
              <a:t>Resource Optimization Techniques :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2"/>
            <a:ext cx="900750" cy="75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6945287"/>
              </p:ext>
            </p:extLst>
          </p:nvPr>
        </p:nvGraphicFramePr>
        <p:xfrm>
          <a:off x="545911" y="883580"/>
          <a:ext cx="8690159" cy="7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064526" y="1896992"/>
            <a:ext cx="10590660" cy="3890795"/>
            <a:chOff x="2497612" y="1901416"/>
            <a:chExt cx="8633186" cy="365326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object 3"/>
            <p:cNvSpPr txBox="1"/>
            <p:nvPr/>
          </p:nvSpPr>
          <p:spPr>
            <a:xfrm>
              <a:off x="2497612" y="1901416"/>
              <a:ext cx="8633186" cy="8669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rtlCol="0">
              <a:spAutoFit/>
            </a:bodyPr>
            <a:lstStyle/>
            <a:p>
              <a:pPr marL="441325" marR="5080" lvl="1" indent="-349250" algn="just">
                <a:spcBef>
                  <a:spcPts val="995"/>
                </a:spcBef>
                <a:buFont typeface="Wingdings" panose="05000000000000000000" pitchFamily="2" charset="2"/>
                <a:buChar char="§"/>
                <a:tabLst>
                  <a:tab pos="92075" algn="l"/>
                </a:tabLst>
                <a:defRPr/>
              </a:pP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Sebuah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teknik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di mana </a:t>
              </a:r>
              <a:r>
                <a:rPr lang="en-US" sz="2000" dirty="0" err="1">
                  <a:solidFill>
                    <a:srgbClr val="404040"/>
                  </a:solidFill>
                  <a:cs typeface="Comic Sans MS"/>
                </a:rPr>
                <a:t>awal</a:t>
              </a:r>
              <a:r>
                <a:rPr lang="en-US" sz="200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dan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dirty="0" err="1">
                  <a:solidFill>
                    <a:srgbClr val="404040"/>
                  </a:solidFill>
                  <a:cs typeface="Comic Sans MS"/>
                </a:rPr>
                <a:t>akhir</a:t>
              </a:r>
              <a:r>
                <a:rPr lang="en-US" sz="2000" spc="-1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tanggal</a:t>
              </a:r>
              <a:r>
                <a:rPr lang="en-US" sz="2000" spc="1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10" dirty="0" err="1">
                  <a:solidFill>
                    <a:srgbClr val="404040"/>
                  </a:solidFill>
                  <a:cs typeface="Comic Sans MS"/>
                </a:rPr>
                <a:t>disesuaikan</a:t>
              </a:r>
              <a:r>
                <a:rPr lang="en-US" sz="2000" spc="-1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berdasarkan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keterbatasan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sumber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daya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10" dirty="0" err="1">
                  <a:solidFill>
                    <a:srgbClr val="404040"/>
                  </a:solidFill>
                  <a:cs typeface="Comic Sans MS"/>
                </a:rPr>
                <a:t>dengan</a:t>
              </a:r>
              <a:r>
                <a:rPr lang="en-US" sz="2000" spc="-1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tujuan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 balancing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permintaan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sumber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daya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10" dirty="0" err="1">
                  <a:solidFill>
                    <a:srgbClr val="404040"/>
                  </a:solidFill>
                  <a:cs typeface="Comic Sans MS"/>
                </a:rPr>
                <a:t>dengan</a:t>
              </a:r>
              <a:r>
                <a:rPr lang="en-US" sz="2000" spc="-1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dirty="0" err="1">
                  <a:solidFill>
                    <a:srgbClr val="404040"/>
                  </a:solidFill>
                  <a:cs typeface="Comic Sans MS"/>
                </a:rPr>
                <a:t>pasokan</a:t>
              </a:r>
              <a:r>
                <a:rPr lang="en-US" sz="200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yang 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tersedia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. </a:t>
              </a:r>
            </a:p>
          </p:txBody>
        </p:sp>
        <p:sp>
          <p:nvSpPr>
            <p:cNvPr id="9" name="object 2"/>
            <p:cNvSpPr txBox="1"/>
            <p:nvPr/>
          </p:nvSpPr>
          <p:spPr>
            <a:xfrm>
              <a:off x="2497612" y="3129690"/>
              <a:ext cx="8633186" cy="1276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rtlCol="0">
              <a:spAutoFit/>
            </a:bodyPr>
            <a:lstStyle/>
            <a:p>
              <a:pPr marL="441325" marR="5080" lvl="1" indent="-349250" algn="just">
                <a:spcBef>
                  <a:spcPts val="995"/>
                </a:spcBef>
                <a:buFont typeface="Wingdings" panose="05000000000000000000" pitchFamily="2" charset="2"/>
                <a:buChar char="§"/>
                <a:tabLst>
                  <a:tab pos="92075" algn="l"/>
                </a:tabLst>
                <a:defRPr/>
              </a:pP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Resource Levelling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dapat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digunakan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bila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diperlukan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dirty="0" err="1">
                  <a:solidFill>
                    <a:srgbClr val="404040"/>
                  </a:solidFill>
                  <a:cs typeface="Comic Sans MS"/>
                </a:rPr>
                <a:t>saat</a:t>
              </a:r>
              <a:r>
                <a:rPr lang="en-US" sz="2000" dirty="0">
                  <a:solidFill>
                    <a:srgbClr val="404040"/>
                  </a:solidFill>
                  <a:cs typeface="Comic Sans MS"/>
                </a:rPr>
                <a:t> 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sumber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daya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kritis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,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hanya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10" dirty="0" err="1">
                  <a:solidFill>
                    <a:srgbClr val="404040"/>
                  </a:solidFill>
                  <a:cs typeface="Comic Sans MS"/>
                </a:rPr>
                <a:t>tersedia</a:t>
              </a:r>
              <a:r>
                <a:rPr lang="en-US" sz="2000" spc="-1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dirty="0" err="1">
                  <a:solidFill>
                    <a:srgbClr val="404040"/>
                  </a:solidFill>
                  <a:cs typeface="Comic Sans MS"/>
                </a:rPr>
                <a:t>pada</a:t>
              </a:r>
              <a:r>
                <a:rPr lang="en-US" sz="200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waktu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tertentu</a:t>
              </a:r>
              <a:r>
                <a:rPr lang="en-US" sz="2000" dirty="0">
                  <a:solidFill>
                    <a:srgbClr val="404040"/>
                  </a:solidFill>
                  <a:cs typeface="Comic Sans MS"/>
                </a:rPr>
                <a:t>, </a:t>
              </a:r>
              <a:r>
                <a:rPr lang="en-US" sz="2000" dirty="0" err="1">
                  <a:solidFill>
                    <a:srgbClr val="404040"/>
                  </a:solidFill>
                  <a:cs typeface="Comic Sans MS"/>
                </a:rPr>
                <a:t>atau</a:t>
              </a:r>
              <a:r>
                <a:rPr lang="en-US" sz="2000" dirty="0">
                  <a:solidFill>
                    <a:srgbClr val="404040"/>
                  </a:solidFill>
                  <a:cs typeface="Comic Sans MS"/>
                </a:rPr>
                <a:t> 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dalam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jumlah</a:t>
              </a:r>
              <a:r>
                <a:rPr lang="en-US" sz="2000" spc="-80" dirty="0">
                  <a:solidFill>
                    <a:srgbClr val="404040"/>
                  </a:solidFill>
                  <a:cs typeface="Comic Sans MS"/>
                </a:rPr>
                <a:t> </a:t>
              </a:r>
              <a:r>
                <a:rPr lang="en-US" sz="2000" spc="-5" dirty="0" err="1">
                  <a:solidFill>
                    <a:srgbClr val="404040"/>
                  </a:solidFill>
                  <a:cs typeface="Comic Sans MS"/>
                </a:rPr>
                <a:t>terbatas</a:t>
              </a:r>
              <a:r>
                <a:rPr lang="en-US" sz="2000" spc="-5" dirty="0">
                  <a:solidFill>
                    <a:srgbClr val="404040"/>
                  </a:solidFill>
                  <a:cs typeface="Comic Sans MS"/>
                </a:rPr>
                <a:t>.</a:t>
              </a:r>
            </a:p>
            <a:p>
              <a:pPr marL="441325" marR="5080" lvl="1" indent="-349250" algn="just">
                <a:spcBef>
                  <a:spcPts val="995"/>
                </a:spcBef>
                <a:buFont typeface="Wingdings" panose="05000000000000000000" pitchFamily="2" charset="2"/>
                <a:buChar char="§"/>
                <a:tabLst>
                  <a:tab pos="92075" algn="l"/>
                </a:tabLst>
                <a:defRPr/>
              </a:pPr>
              <a:r>
                <a:rPr lang="en-US" sz="2000" dirty="0"/>
                <a:t>Resources leveling </a:t>
              </a:r>
              <a:r>
                <a:rPr lang="en-US" sz="2000" dirty="0" err="1"/>
                <a:t>membantu</a:t>
              </a:r>
              <a:r>
                <a:rPr lang="en-US" sz="2000" dirty="0"/>
                <a:t> </a:t>
              </a:r>
              <a:r>
                <a:rPr lang="en-US" sz="2000" dirty="0" err="1"/>
                <a:t>meminimasi</a:t>
              </a:r>
              <a:r>
                <a:rPr lang="en-US" sz="2000" dirty="0"/>
                <a:t> </a:t>
              </a:r>
              <a:r>
                <a:rPr lang="en-US" sz="2000" dirty="0" err="1"/>
                <a:t>variasi</a:t>
              </a:r>
              <a:r>
                <a:rPr lang="en-US" sz="2000" dirty="0"/>
                <a:t> / </a:t>
              </a:r>
              <a:r>
                <a:rPr lang="en-US" sz="2000" dirty="0" err="1"/>
                <a:t>fluktuasi</a:t>
              </a:r>
              <a:r>
                <a:rPr lang="en-US" sz="2000" dirty="0"/>
                <a:t> </a:t>
              </a:r>
              <a:r>
                <a:rPr lang="en-US" sz="2000" dirty="0" err="1"/>
                <a:t>pembebanan</a:t>
              </a:r>
              <a:r>
                <a:rPr lang="en-US" sz="2000" dirty="0"/>
                <a:t> </a:t>
              </a:r>
              <a:r>
                <a:rPr lang="en-US" sz="2000" dirty="0" err="1"/>
                <a:t>sumber</a:t>
              </a:r>
              <a:r>
                <a:rPr lang="en-US" sz="2000" dirty="0"/>
                <a:t> </a:t>
              </a:r>
              <a:r>
                <a:rPr lang="en-US" sz="2000" dirty="0" err="1"/>
                <a:t>daya</a:t>
              </a:r>
              <a:r>
                <a:rPr lang="en-US" sz="2000" dirty="0"/>
                <a:t> </a:t>
              </a:r>
              <a:r>
                <a:rPr lang="en-US" sz="2000" dirty="0" err="1"/>
                <a:t>dari</a:t>
              </a:r>
              <a:r>
                <a:rPr lang="en-US" sz="2000" dirty="0"/>
                <a:t> </a:t>
              </a:r>
              <a:r>
                <a:rPr lang="en-US" sz="2000" dirty="0" err="1"/>
                <a:t>waktu</a:t>
              </a:r>
              <a:r>
                <a:rPr lang="en-US" sz="2000" dirty="0"/>
                <a:t> </a:t>
              </a:r>
              <a:r>
                <a:rPr lang="en-US" sz="2000" dirty="0" err="1"/>
                <a:t>ke</a:t>
              </a:r>
              <a:r>
                <a:rPr lang="en-US" sz="2000" dirty="0"/>
                <a:t> </a:t>
              </a:r>
              <a:r>
                <a:rPr lang="en-US" sz="2000" dirty="0" err="1"/>
                <a:t>waktu</a:t>
              </a:r>
              <a:r>
                <a:rPr lang="en-US" sz="2000" dirty="0"/>
                <a:t> </a:t>
              </a:r>
              <a:r>
                <a:rPr lang="en-US" sz="2000" dirty="0" err="1"/>
                <a:t>dengan</a:t>
              </a:r>
              <a:r>
                <a:rPr lang="en-US" sz="2000" dirty="0"/>
                <a:t> </a:t>
              </a:r>
              <a:r>
                <a:rPr lang="en-US" sz="2000" dirty="0" err="1"/>
                <a:t>menggeser</a:t>
              </a:r>
              <a:r>
                <a:rPr lang="en-US" sz="2000" dirty="0"/>
                <a:t> </a:t>
              </a:r>
              <a:r>
                <a:rPr lang="en-US" sz="2000" dirty="0" err="1"/>
                <a:t>jadwal</a:t>
              </a:r>
              <a:r>
                <a:rPr lang="en-US" sz="2000" dirty="0"/>
                <a:t> </a:t>
              </a:r>
              <a:r>
                <a:rPr lang="en-US" sz="2000" dirty="0" err="1"/>
                <a:t>suatu</a:t>
              </a:r>
              <a:r>
                <a:rPr lang="en-US" sz="2000" dirty="0"/>
                <a:t> </a:t>
              </a:r>
              <a:r>
                <a:rPr lang="en-US" sz="2000" dirty="0" err="1"/>
                <a:t>aktivitas</a:t>
              </a:r>
              <a:r>
                <a:rPr lang="en-US" sz="2000" dirty="0"/>
                <a:t> </a:t>
              </a:r>
              <a:r>
                <a:rPr lang="en-US" sz="2000" dirty="0" err="1"/>
                <a:t>dalam</a:t>
              </a:r>
              <a:r>
                <a:rPr lang="en-US" sz="2000" dirty="0"/>
                <a:t> </a:t>
              </a:r>
              <a:r>
                <a:rPr lang="en-US" sz="2000" dirty="0" err="1"/>
                <a:t>waktu</a:t>
              </a:r>
              <a:r>
                <a:rPr lang="en-US" sz="2000" dirty="0"/>
                <a:t> slack / float.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97612" y="4890011"/>
              <a:ext cx="8633186" cy="6646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41325" marR="5080" lvl="1" indent="-349250" algn="just">
                <a:spcBef>
                  <a:spcPts val="995"/>
                </a:spcBef>
                <a:buFont typeface="Wingdings" panose="05000000000000000000" pitchFamily="2" charset="2"/>
                <a:buChar char="§"/>
                <a:tabLst>
                  <a:tab pos="92075" algn="l"/>
                </a:tabLst>
                <a:defRPr/>
              </a:pPr>
              <a:r>
                <a:rPr lang="en-US" sz="2000" dirty="0" err="1">
                  <a:solidFill>
                    <a:srgbClr val="2F2B20"/>
                  </a:solidFill>
                </a:rPr>
                <a:t>Jadwal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dievaluasi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bukan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hanya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terhadap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waktu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pemenuhan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proyek</a:t>
              </a:r>
              <a:r>
                <a:rPr lang="en-US" sz="2000" dirty="0">
                  <a:solidFill>
                    <a:srgbClr val="2F2B20"/>
                  </a:solidFill>
                </a:rPr>
                <a:t>, </a:t>
              </a:r>
              <a:r>
                <a:rPr lang="en-US" sz="2000" dirty="0" err="1">
                  <a:solidFill>
                    <a:srgbClr val="2F2B20"/>
                  </a:solidFill>
                </a:rPr>
                <a:t>namun</a:t>
              </a:r>
              <a:r>
                <a:rPr lang="en-US" sz="2000" dirty="0">
                  <a:solidFill>
                    <a:srgbClr val="2F2B20"/>
                  </a:solidFill>
                </a:rPr>
                <a:t> juga </a:t>
              </a:r>
              <a:r>
                <a:rPr lang="en-US" sz="2000" dirty="0" err="1">
                  <a:solidFill>
                    <a:srgbClr val="2F2B20"/>
                  </a:solidFill>
                </a:rPr>
                <a:t>terhadap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ketersediaan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sumber</a:t>
              </a:r>
              <a:r>
                <a:rPr lang="en-US" sz="2000" dirty="0">
                  <a:solidFill>
                    <a:srgbClr val="2F2B20"/>
                  </a:solidFill>
                </a:rPr>
                <a:t> </a:t>
              </a:r>
              <a:r>
                <a:rPr lang="en-US" sz="2000" dirty="0" err="1">
                  <a:solidFill>
                    <a:srgbClr val="2F2B20"/>
                  </a:solidFill>
                </a:rPr>
                <a:t>daya</a:t>
              </a:r>
              <a:r>
                <a:rPr lang="en-US" sz="2000" dirty="0">
                  <a:solidFill>
                    <a:srgbClr val="2F2B2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7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GB" sz="3600" b="1" spc="-5" dirty="0">
                <a:solidFill>
                  <a:srgbClr val="404040"/>
                </a:solidFill>
                <a:cs typeface="Comic Sans MS"/>
              </a:rPr>
              <a:t>Output Resource levelling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4436" y="75562"/>
            <a:ext cx="900750" cy="75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038" y="1654791"/>
            <a:ext cx="10135773" cy="284897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Keperluan</a:t>
            </a:r>
            <a:r>
              <a:rPr lang="en-US" dirty="0"/>
              <a:t> /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0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1" y="3948105"/>
            <a:ext cx="57158" cy="104790"/>
          </a:xfrm>
        </p:spPr>
      </p:pic>
      <p:pic>
        <p:nvPicPr>
          <p:cNvPr id="6" name="Picture 5" descr="E:\other\TU-logo-primer-memus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556" y="228601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Resources Leveling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992" y="846161"/>
            <a:ext cx="2514600" cy="1545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510" y="2391189"/>
            <a:ext cx="5991225" cy="2205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680" y="4597054"/>
            <a:ext cx="5867400" cy="22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Project_Management_Institute]_A_Guide_to_the_Proj(BookZZ.org)_2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2137" r="36667" b="5110"/>
          <a:stretch/>
        </p:blipFill>
        <p:spPr>
          <a:xfrm>
            <a:off x="1578592" y="714789"/>
            <a:ext cx="8382000" cy="6013557"/>
          </a:xfrm>
          <a:prstGeom prst="rect">
            <a:avLst/>
          </a:prstGeom>
        </p:spPr>
      </p:pic>
      <p:pic>
        <p:nvPicPr>
          <p:cNvPr id="3" name="Picture 2" descr="E:\other\TU-logo-primer-memus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555" y="155813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ＭＳ Ｐゴシック" charset="0"/>
              </a:rPr>
              <a:t>Resources Leveling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4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371600"/>
            <a:ext cx="9610333" cy="4800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dirty="0" err="1"/>
              <a:t>Gambarkan</a:t>
            </a:r>
            <a:r>
              <a:rPr lang="en-US" sz="2400" dirty="0"/>
              <a:t> network diagram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 err="1"/>
              <a:t>Buat</a:t>
            </a:r>
            <a:r>
              <a:rPr lang="en-US" sz="2400" dirty="0"/>
              <a:t> table data Slack </a:t>
            </a:r>
            <a:r>
              <a:rPr lang="en-US" sz="2400" dirty="0" err="1"/>
              <a:t>atau</a:t>
            </a:r>
            <a:r>
              <a:rPr lang="en-US" sz="2400" dirty="0"/>
              <a:t> Float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Cost/Duration </a:t>
            </a:r>
            <a:r>
              <a:rPr lang="en-US" sz="2400" dirty="0" err="1"/>
              <a:t>nya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Load Diagram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levelingnya</a:t>
            </a: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 err="1"/>
              <a:t>Dahulukan</a:t>
            </a:r>
            <a:r>
              <a:rPr lang="en-US" sz="2400" dirty="0"/>
              <a:t> </a:t>
            </a:r>
            <a:r>
              <a:rPr lang="en-US" sz="2400" dirty="0" err="1"/>
              <a:t>Lintasan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load Diagram </a:t>
            </a:r>
            <a:r>
              <a:rPr lang="en-US" sz="2400" dirty="0" err="1"/>
              <a:t>karena</a:t>
            </a:r>
            <a:r>
              <a:rPr lang="en-US" sz="2400" dirty="0"/>
              <a:t> activity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lintasan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di delay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Slack </a:t>
            </a:r>
            <a:r>
              <a:rPr lang="en-US" sz="2400" dirty="0" err="1"/>
              <a:t>untuk</a:t>
            </a:r>
            <a:r>
              <a:rPr lang="en-US" sz="2400" dirty="0"/>
              <a:t> activity  </a:t>
            </a:r>
            <a:r>
              <a:rPr lang="en-US" sz="2400" dirty="0" err="1"/>
              <a:t>diluar</a:t>
            </a:r>
            <a:r>
              <a:rPr lang="en-US" sz="2400" dirty="0"/>
              <a:t> </a:t>
            </a:r>
            <a:r>
              <a:rPr lang="en-US" sz="2400" dirty="0" err="1"/>
              <a:t>lintasan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activity </a:t>
            </a:r>
            <a:r>
              <a:rPr lang="en-US" sz="2400" dirty="0" err="1"/>
              <a:t>ini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di delay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pekerjaannnya</a:t>
            </a:r>
            <a:r>
              <a:rPr lang="en-US" sz="2400" dirty="0"/>
              <a:t>,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pekerjaannya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predecessor </a:t>
            </a:r>
            <a:r>
              <a:rPr lang="en-US" sz="2400"/>
              <a:t>nya</a:t>
            </a:r>
            <a:endParaRPr lang="en-GB" sz="2400" dirty="0"/>
          </a:p>
        </p:txBody>
      </p:sp>
      <p:pic>
        <p:nvPicPr>
          <p:cNvPr id="4" name="Picture 3" descr="E:\other\TU-logo-primer-memus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441" y="128517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0639" y="75561"/>
            <a:ext cx="10542334" cy="63922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3600" b="1" dirty="0" err="1"/>
              <a:t>Langkah-Langkah</a:t>
            </a:r>
            <a:r>
              <a:rPr lang="en-US" sz="3600" b="1" dirty="0"/>
              <a:t> Leveling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36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:\other\TU-logo-primer-memus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410201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-4763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Resources Leveling (Contoh-1)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381000"/>
            <a:ext cx="8382000" cy="2057400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en-US" sz="2000" dirty="0" err="1"/>
              <a:t>Atas</a:t>
            </a:r>
            <a:r>
              <a:rPr lang="en-US" sz="2000" dirty="0"/>
              <a:t> data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</a:p>
          <a:p>
            <a:pPr marL="571500" indent="-457200" algn="just">
              <a:buAutoNum type="arabicPeriod"/>
            </a:pPr>
            <a:r>
              <a:rPr lang="en-US" sz="2000" dirty="0" err="1"/>
              <a:t>Susun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?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lintasan</a:t>
            </a:r>
            <a:r>
              <a:rPr lang="en-US" sz="2000" dirty="0"/>
              <a:t> </a:t>
            </a:r>
            <a:r>
              <a:rPr lang="en-US" sz="2000" dirty="0" err="1"/>
              <a:t>kritisnys</a:t>
            </a:r>
            <a:r>
              <a:rPr lang="en-US" sz="2000" dirty="0"/>
              <a:t>? </a:t>
            </a:r>
            <a:r>
              <a:rPr lang="en-US" sz="2000" dirty="0" err="1"/>
              <a:t>Hitung</a:t>
            </a:r>
            <a:r>
              <a:rPr lang="en-US" sz="2000" dirty="0"/>
              <a:t> slack time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aktivitasnya</a:t>
            </a:r>
            <a:r>
              <a:rPr lang="en-US" sz="2000" dirty="0"/>
              <a:t>? Serta </a:t>
            </a: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periodenya</a:t>
            </a:r>
            <a:r>
              <a:rPr lang="en-US" sz="2000" dirty="0"/>
              <a:t>?</a:t>
            </a:r>
          </a:p>
          <a:p>
            <a:pPr marL="571500" indent="-457200" algn="just">
              <a:buAutoNum type="arabicPeriod"/>
            </a:pPr>
            <a:r>
              <a:rPr lang="en-US" sz="2000" dirty="0" err="1"/>
              <a:t>Susun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pada </a:t>
            </a:r>
            <a:r>
              <a:rPr lang="en-US" sz="2000" dirty="0" err="1"/>
              <a:t>periode</a:t>
            </a:r>
            <a:r>
              <a:rPr lang="en-US" sz="2000" dirty="0"/>
              <a:t> – </a:t>
            </a:r>
            <a:r>
              <a:rPr lang="en-US" sz="2000" dirty="0" err="1"/>
              <a:t>periode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pengeluaran</a:t>
            </a:r>
            <a:r>
              <a:rPr lang="en-US" sz="2000" dirty="0"/>
              <a:t> yang minimum? </a:t>
            </a:r>
          </a:p>
          <a:p>
            <a:pPr marL="571500" indent="-457200" algn="just">
              <a:buAutoNum type="arabicPeriod"/>
            </a:pPr>
            <a:r>
              <a:rPr lang="en-US" sz="2000" dirty="0" err="1"/>
              <a:t>Susun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</a:t>
            </a:r>
            <a:r>
              <a:rPr lang="en-US" sz="2000" dirty="0" err="1"/>
              <a:t>dibatasi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US $ 100,000.00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bulannya</a:t>
            </a:r>
            <a:r>
              <a:rPr lang="en-US" sz="2000" dirty="0"/>
              <a:t>?</a:t>
            </a:r>
          </a:p>
          <a:p>
            <a:pPr marL="114300" indent="0" algn="just">
              <a:buNone/>
            </a:pPr>
            <a:endParaRPr lang="en-US" sz="2000" dirty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86064"/>
            <a:ext cx="7848600" cy="3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7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GB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6781800" cy="3581400"/>
          </a:xfrm>
        </p:spPr>
      </p:pic>
    </p:spTree>
    <p:extLst>
      <p:ext uri="{BB962C8B-B14F-4D97-AF65-F5344CB8AC3E}">
        <p14:creationId xmlns:p14="http://schemas.microsoft.com/office/powerpoint/2010/main" val="262508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14151</TotalTime>
  <Words>1396</Words>
  <Application>Microsoft Office PowerPoint</Application>
  <PresentationFormat>Layar Lebar</PresentationFormat>
  <Paragraphs>314</Paragraphs>
  <Slides>24</Slides>
  <Notes>2</Notes>
  <HiddenSlides>0</HiddenSlides>
  <MMClips>0</MMClips>
  <ScaleCrop>false</ScaleCrop>
  <HeadingPairs>
    <vt:vector size="8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2</vt:i4>
      </vt:variant>
      <vt:variant>
        <vt:lpstr>Judul Slide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Candara</vt:lpstr>
      <vt:lpstr>Times New Roman</vt:lpstr>
      <vt:lpstr>Wingdings</vt:lpstr>
      <vt:lpstr>Office Theme</vt:lpstr>
      <vt:lpstr>Document</vt:lpstr>
      <vt:lpstr>Worksheet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Resources Leveling (Contoh-1)</vt:lpstr>
      <vt:lpstr>Jadwal Penyelesaian Proyek</vt:lpstr>
      <vt:lpstr>LINTASAN KRITIS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PT Telkomsel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Muhammad_N_Nurohim</dc:creator>
  <cp:lastModifiedBy>Ruslan Yogaswara</cp:lastModifiedBy>
  <cp:revision>774</cp:revision>
  <dcterms:created xsi:type="dcterms:W3CDTF">2017-04-05T03:35:24Z</dcterms:created>
  <dcterms:modified xsi:type="dcterms:W3CDTF">2021-11-02T05:27:21Z</dcterms:modified>
</cp:coreProperties>
</file>