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7" r:id="rId2"/>
    <p:sldId id="792" r:id="rId3"/>
    <p:sldId id="605" r:id="rId4"/>
    <p:sldId id="704" r:id="rId5"/>
    <p:sldId id="406" r:id="rId6"/>
    <p:sldId id="705" r:id="rId7"/>
    <p:sldId id="706" r:id="rId8"/>
    <p:sldId id="707" r:id="rId9"/>
    <p:sldId id="749" r:id="rId10"/>
    <p:sldId id="708" r:id="rId11"/>
    <p:sldId id="709" r:id="rId12"/>
    <p:sldId id="711" r:id="rId13"/>
    <p:sldId id="710" r:id="rId14"/>
    <p:sldId id="757" r:id="rId15"/>
    <p:sldId id="499" r:id="rId16"/>
    <p:sldId id="713" r:id="rId17"/>
    <p:sldId id="723" r:id="rId18"/>
    <p:sldId id="722" r:id="rId19"/>
    <p:sldId id="758" r:id="rId20"/>
    <p:sldId id="721" r:id="rId21"/>
    <p:sldId id="609" r:id="rId22"/>
    <p:sldId id="759" r:id="rId23"/>
    <p:sldId id="726" r:id="rId24"/>
    <p:sldId id="428" r:id="rId25"/>
    <p:sldId id="760" r:id="rId26"/>
    <p:sldId id="610" r:id="rId27"/>
    <p:sldId id="611" r:id="rId28"/>
    <p:sldId id="501" r:id="rId29"/>
    <p:sldId id="761" r:id="rId30"/>
    <p:sldId id="724" r:id="rId31"/>
    <p:sldId id="762" r:id="rId32"/>
    <p:sldId id="763" r:id="rId33"/>
    <p:sldId id="764" r:id="rId34"/>
    <p:sldId id="765" r:id="rId35"/>
    <p:sldId id="766" r:id="rId36"/>
    <p:sldId id="767" r:id="rId37"/>
    <p:sldId id="768" r:id="rId38"/>
    <p:sldId id="502" r:id="rId39"/>
    <p:sldId id="769" r:id="rId40"/>
    <p:sldId id="770" r:id="rId41"/>
    <p:sldId id="771" r:id="rId42"/>
    <p:sldId id="732" r:id="rId43"/>
    <p:sldId id="772" r:id="rId44"/>
    <p:sldId id="439" r:id="rId45"/>
    <p:sldId id="432" r:id="rId46"/>
    <p:sldId id="408" r:id="rId47"/>
    <p:sldId id="773" r:id="rId48"/>
    <p:sldId id="431" r:id="rId49"/>
    <p:sldId id="774" r:id="rId50"/>
    <p:sldId id="775" r:id="rId51"/>
    <p:sldId id="736" r:id="rId52"/>
    <p:sldId id="751" r:id="rId53"/>
    <p:sldId id="733" r:id="rId54"/>
    <p:sldId id="776" r:id="rId55"/>
    <p:sldId id="777" r:id="rId56"/>
    <p:sldId id="778" r:id="rId57"/>
    <p:sldId id="734" r:id="rId58"/>
    <p:sldId id="737" r:id="rId59"/>
    <p:sldId id="779" r:id="rId60"/>
    <p:sldId id="780" r:id="rId61"/>
    <p:sldId id="781" r:id="rId62"/>
    <p:sldId id="782" r:id="rId63"/>
    <p:sldId id="633" r:id="rId64"/>
    <p:sldId id="739" r:id="rId65"/>
    <p:sldId id="635" r:id="rId66"/>
    <p:sldId id="754" r:id="rId67"/>
    <p:sldId id="519" r:id="rId68"/>
    <p:sldId id="518" r:id="rId69"/>
    <p:sldId id="740" r:id="rId70"/>
    <p:sldId id="783" r:id="rId71"/>
    <p:sldId id="571" r:id="rId72"/>
    <p:sldId id="741" r:id="rId73"/>
    <p:sldId id="522" r:id="rId74"/>
    <p:sldId id="784" r:id="rId75"/>
    <p:sldId id="785" r:id="rId76"/>
    <p:sldId id="742" r:id="rId77"/>
    <p:sldId id="786" r:id="rId78"/>
    <p:sldId id="787" r:id="rId79"/>
    <p:sldId id="788" r:id="rId80"/>
    <p:sldId id="789" r:id="rId81"/>
    <p:sldId id="790" r:id="rId82"/>
    <p:sldId id="662" r:id="rId83"/>
    <p:sldId id="744" r:id="rId84"/>
    <p:sldId id="745" r:id="rId85"/>
    <p:sldId id="59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ih_P_Fitrianto" initials="G" lastIdx="1" clrIdx="0">
    <p:extLst>
      <p:ext uri="{19B8F6BF-5375-455C-9EA6-DF929625EA0E}">
        <p15:presenceInfo xmlns:p15="http://schemas.microsoft.com/office/powerpoint/2012/main" userId="S-1-5-21-2078274474-486724840-2475996293-38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BDB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69" d="100"/>
          <a:sy n="69" d="100"/>
        </p:scale>
        <p:origin x="48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A90D77-0F58-40D8-80BF-0D8F214F3DBA}" type="doc">
      <dgm:prSet loTypeId="urn:microsoft.com/office/officeart/2009/3/layout/BlockDescendingList" loCatId="list" qsTypeId="urn:microsoft.com/office/officeart/2005/8/quickstyle/3d2" qsCatId="3D" csTypeId="urn:microsoft.com/office/officeart/2005/8/colors/colorful4" csCatId="colorful" phldr="1"/>
      <dgm:spPr/>
      <dgm:t>
        <a:bodyPr/>
        <a:lstStyle/>
        <a:p>
          <a:endParaRPr lang="en-US"/>
        </a:p>
      </dgm:t>
    </dgm:pt>
    <dgm:pt modelId="{D1254F69-FD55-42B3-A0D7-F73023F0D71D}">
      <dgm:prSet phldrT="[Text]"/>
      <dgm:spPr/>
      <dgm:t>
        <a:bodyPr/>
        <a:lstStyle/>
        <a:p>
          <a:r>
            <a:rPr lang="en-US" dirty="0">
              <a:solidFill>
                <a:schemeClr val="tx1"/>
              </a:solidFill>
            </a:rPr>
            <a:t>Customer Satisfaction</a:t>
          </a:r>
        </a:p>
      </dgm:t>
    </dgm:pt>
    <dgm:pt modelId="{8E3B2252-3674-4E67-8F4D-9C563A9F3FD0}" type="parTrans" cxnId="{512BC4C4-788E-4BEF-9633-101061A9D645}">
      <dgm:prSet/>
      <dgm:spPr/>
      <dgm:t>
        <a:bodyPr/>
        <a:lstStyle/>
        <a:p>
          <a:endParaRPr lang="en-US"/>
        </a:p>
      </dgm:t>
    </dgm:pt>
    <dgm:pt modelId="{2364ED4B-A6F2-4080-870E-A873D9868536}" type="sibTrans" cxnId="{512BC4C4-788E-4BEF-9633-101061A9D645}">
      <dgm:prSet/>
      <dgm:spPr/>
      <dgm:t>
        <a:bodyPr/>
        <a:lstStyle/>
        <a:p>
          <a:endParaRPr lang="en-US"/>
        </a:p>
      </dgm:t>
    </dgm:pt>
    <dgm:pt modelId="{EA7A9C3B-0B77-4F90-AFBA-6FD7CF12369C}">
      <dgm:prSet phldrT="[Text]" custT="1"/>
      <dgm:spPr/>
      <dgm:t>
        <a:bodyPr/>
        <a:lstStyle/>
        <a:p>
          <a:r>
            <a:rPr lang="id-ID" sz="1800">
              <a:solidFill>
                <a:schemeClr val="tx1"/>
              </a:solidFill>
            </a:rPr>
            <a:t>Memahami, mengevaluasi, menentukan, dan mengelola persyaratan sehingga harapan dari pelanggan terpenuhi</a:t>
          </a:r>
          <a:endParaRPr lang="en-US" sz="1800" dirty="0">
            <a:solidFill>
              <a:schemeClr val="tx1"/>
            </a:solidFill>
          </a:endParaRPr>
        </a:p>
      </dgm:t>
    </dgm:pt>
    <dgm:pt modelId="{629BD73C-A556-4B40-AE60-D966EE1B701F}" type="parTrans" cxnId="{AE5A9F3D-3B23-4D91-88D4-5EE813470D49}">
      <dgm:prSet/>
      <dgm:spPr/>
      <dgm:t>
        <a:bodyPr/>
        <a:lstStyle/>
        <a:p>
          <a:endParaRPr lang="en-US"/>
        </a:p>
      </dgm:t>
    </dgm:pt>
    <dgm:pt modelId="{04ECD0EF-D842-4979-A919-7A2089324F08}" type="sibTrans" cxnId="{AE5A9F3D-3B23-4D91-88D4-5EE813470D49}">
      <dgm:prSet/>
      <dgm:spPr/>
      <dgm:t>
        <a:bodyPr/>
        <a:lstStyle/>
        <a:p>
          <a:endParaRPr lang="en-US"/>
        </a:p>
      </dgm:t>
    </dgm:pt>
    <dgm:pt modelId="{4931654F-5D6F-4AA6-98AA-A13E36A9C491}">
      <dgm:prSet phldrT="[Text]"/>
      <dgm:spPr/>
      <dgm:t>
        <a:bodyPr/>
        <a:lstStyle/>
        <a:p>
          <a:r>
            <a:rPr lang="id-ID" dirty="0">
              <a:solidFill>
                <a:schemeClr val="tx1"/>
              </a:solidFill>
              <a:effectLst>
                <a:outerShdw blurRad="38100" dist="38100" dir="2700000" algn="tl">
                  <a:srgbClr val="000000">
                    <a:alpha val="43137"/>
                  </a:srgbClr>
                </a:outerShdw>
              </a:effectLst>
            </a:rPr>
            <a:t>Prevention over inspection</a:t>
          </a:r>
          <a:endParaRPr lang="en-US" dirty="0">
            <a:solidFill>
              <a:schemeClr val="tx1"/>
            </a:solidFill>
          </a:endParaRPr>
        </a:p>
      </dgm:t>
    </dgm:pt>
    <dgm:pt modelId="{71CB68F4-B9D1-4EC0-B718-E0F7390E0C57}" type="parTrans" cxnId="{D114ED19-75B7-4EFB-85B8-614707B07B41}">
      <dgm:prSet/>
      <dgm:spPr/>
      <dgm:t>
        <a:bodyPr/>
        <a:lstStyle/>
        <a:p>
          <a:endParaRPr lang="en-US"/>
        </a:p>
      </dgm:t>
    </dgm:pt>
    <dgm:pt modelId="{DD8104AA-593C-4AAE-B050-FBD6085272F7}" type="sibTrans" cxnId="{D114ED19-75B7-4EFB-85B8-614707B07B41}">
      <dgm:prSet/>
      <dgm:spPr/>
      <dgm:t>
        <a:bodyPr/>
        <a:lstStyle/>
        <a:p>
          <a:endParaRPr lang="en-US"/>
        </a:p>
      </dgm:t>
    </dgm:pt>
    <dgm:pt modelId="{9CC06F8D-2455-4133-BF0D-660612AF13CE}">
      <dgm:prSet phldrT="[Text]"/>
      <dgm:spPr/>
      <dgm:t>
        <a:bodyPr/>
        <a:lstStyle/>
        <a:p>
          <a:r>
            <a:rPr lang="id-ID">
              <a:solidFill>
                <a:schemeClr val="tx1"/>
              </a:solidFill>
            </a:rPr>
            <a:t>Kualitas harus direncanakan, dirancang, dan dibangun. </a:t>
          </a:r>
          <a:endParaRPr lang="en-US" dirty="0">
            <a:solidFill>
              <a:schemeClr val="tx1"/>
            </a:solidFill>
          </a:endParaRPr>
        </a:p>
      </dgm:t>
    </dgm:pt>
    <dgm:pt modelId="{04EB7BCC-3241-4F84-9C14-1BE8E0AC35BB}" type="parTrans" cxnId="{CF11D0B3-FACF-49F1-9083-EACF3474ECE4}">
      <dgm:prSet/>
      <dgm:spPr/>
      <dgm:t>
        <a:bodyPr/>
        <a:lstStyle/>
        <a:p>
          <a:endParaRPr lang="en-US"/>
        </a:p>
      </dgm:t>
    </dgm:pt>
    <dgm:pt modelId="{38AE9846-9870-4C8B-A193-544B55930D14}" type="sibTrans" cxnId="{CF11D0B3-FACF-49F1-9083-EACF3474ECE4}">
      <dgm:prSet/>
      <dgm:spPr/>
      <dgm:t>
        <a:bodyPr/>
        <a:lstStyle/>
        <a:p>
          <a:endParaRPr lang="en-US"/>
        </a:p>
      </dgm:t>
    </dgm:pt>
    <dgm:pt modelId="{7C4B45B9-4D05-41EC-88F5-426B8A36DD14}">
      <dgm:prSet phldrT="[Text]"/>
      <dgm:spPr/>
      <dgm:t>
        <a:bodyPr/>
        <a:lstStyle/>
        <a:p>
          <a:r>
            <a:rPr lang="id-ID">
              <a:solidFill>
                <a:schemeClr val="tx1"/>
              </a:solidFill>
              <a:effectLst>
                <a:outerShdw blurRad="38100" dist="38100" dir="2700000" algn="tl">
                  <a:srgbClr val="000000">
                    <a:alpha val="43137"/>
                  </a:srgbClr>
                </a:outerShdw>
              </a:effectLst>
            </a:rPr>
            <a:t>Management Responbilty </a:t>
          </a:r>
          <a:endParaRPr lang="en-US" dirty="0">
            <a:solidFill>
              <a:schemeClr val="tx1"/>
            </a:solidFill>
          </a:endParaRPr>
        </a:p>
      </dgm:t>
    </dgm:pt>
    <dgm:pt modelId="{4DEA7280-255C-42DE-8F15-F72E2E7F0008}" type="parTrans" cxnId="{94D4815C-DB33-429F-8D22-B3868D166B49}">
      <dgm:prSet/>
      <dgm:spPr/>
      <dgm:t>
        <a:bodyPr/>
        <a:lstStyle/>
        <a:p>
          <a:endParaRPr lang="en-US"/>
        </a:p>
      </dgm:t>
    </dgm:pt>
    <dgm:pt modelId="{CAB5C081-2BC3-421E-9B85-EA6F0D16AFD4}" type="sibTrans" cxnId="{94D4815C-DB33-429F-8D22-B3868D166B49}">
      <dgm:prSet/>
      <dgm:spPr/>
      <dgm:t>
        <a:bodyPr/>
        <a:lstStyle/>
        <a:p>
          <a:endParaRPr lang="en-US"/>
        </a:p>
      </dgm:t>
    </dgm:pt>
    <dgm:pt modelId="{3D1C62E8-338B-4FE9-B4FF-EE9547569031}">
      <dgm:prSet phldrT="[Text]"/>
      <dgm:spPr/>
      <dgm:t>
        <a:bodyPr/>
        <a:lstStyle/>
        <a:p>
          <a:r>
            <a:rPr lang="en-US">
              <a:solidFill>
                <a:schemeClr val="tx1"/>
              </a:solidFill>
            </a:rPr>
            <a:t>Lebih Murah mencegah dari pada mengobati..</a:t>
          </a:r>
          <a:endParaRPr lang="en-US" dirty="0">
            <a:solidFill>
              <a:schemeClr val="tx1"/>
            </a:solidFill>
          </a:endParaRPr>
        </a:p>
      </dgm:t>
    </dgm:pt>
    <dgm:pt modelId="{1DED44D6-8300-41D3-ABBD-9881C45880E1}" type="parTrans" cxnId="{79AA06F6-5302-461C-A9E0-5054C31184EF}">
      <dgm:prSet/>
      <dgm:spPr/>
      <dgm:t>
        <a:bodyPr/>
        <a:lstStyle/>
        <a:p>
          <a:endParaRPr lang="en-US"/>
        </a:p>
      </dgm:t>
    </dgm:pt>
    <dgm:pt modelId="{6F699177-D705-45AD-96B7-312D448A9831}" type="sibTrans" cxnId="{79AA06F6-5302-461C-A9E0-5054C31184EF}">
      <dgm:prSet/>
      <dgm:spPr/>
      <dgm:t>
        <a:bodyPr/>
        <a:lstStyle/>
        <a:p>
          <a:endParaRPr lang="en-US"/>
        </a:p>
      </dgm:t>
    </dgm:pt>
    <dgm:pt modelId="{5B4767B2-DBF7-4F07-BC45-AE46AE02771D}">
      <dgm:prSet phldrT="[Text]"/>
      <dgm:spPr/>
      <dgm:t>
        <a:bodyPr/>
        <a:lstStyle/>
        <a:p>
          <a:r>
            <a:rPr lang="en-US">
              <a:solidFill>
                <a:schemeClr val="tx1"/>
              </a:solidFill>
            </a:rPr>
            <a:t>Lebih murah mencegah kerusakan daripada memperbaikinya</a:t>
          </a:r>
          <a:endParaRPr lang="en-US" dirty="0">
            <a:solidFill>
              <a:schemeClr val="tx1"/>
            </a:solidFill>
          </a:endParaRPr>
        </a:p>
      </dgm:t>
    </dgm:pt>
    <dgm:pt modelId="{0D062BD0-1D16-4D95-B6A1-2A923F9BD39F}" type="parTrans" cxnId="{F3C0BF42-4892-480E-943D-1359679ECBD8}">
      <dgm:prSet/>
      <dgm:spPr/>
      <dgm:t>
        <a:bodyPr/>
        <a:lstStyle/>
        <a:p>
          <a:endParaRPr lang="en-US"/>
        </a:p>
      </dgm:t>
    </dgm:pt>
    <dgm:pt modelId="{45E5D031-5DA0-4A6B-A2F2-BA627B281D1F}" type="sibTrans" cxnId="{F3C0BF42-4892-480E-943D-1359679ECBD8}">
      <dgm:prSet/>
      <dgm:spPr/>
      <dgm:t>
        <a:bodyPr/>
        <a:lstStyle/>
        <a:p>
          <a:endParaRPr lang="en-US"/>
        </a:p>
      </dgm:t>
    </dgm:pt>
    <dgm:pt modelId="{3D1439C0-21C7-44D2-B74F-B0AB5D36B647}">
      <dgm:prSet phldrT="[Text]"/>
      <dgm:spPr/>
      <dgm:t>
        <a:bodyPr/>
        <a:lstStyle/>
        <a:p>
          <a:r>
            <a:rPr lang="en-US" dirty="0" err="1">
              <a:solidFill>
                <a:schemeClr val="tx1"/>
              </a:solidFill>
            </a:rPr>
            <a:t>Keberhasilan</a:t>
          </a:r>
          <a:r>
            <a:rPr lang="en-US" dirty="0">
              <a:solidFill>
                <a:schemeClr val="tx1"/>
              </a:solidFill>
            </a:rPr>
            <a:t> m</a:t>
          </a:r>
          <a:r>
            <a:rPr lang="id-ID" dirty="0">
              <a:solidFill>
                <a:schemeClr val="tx1"/>
              </a:solidFill>
            </a:rPr>
            <a:t>embutuhkan partisipasi dari semua anggota tim proyek. </a:t>
          </a:r>
          <a:endParaRPr lang="en-US" dirty="0">
            <a:solidFill>
              <a:schemeClr val="tx1"/>
            </a:solidFill>
          </a:endParaRPr>
        </a:p>
      </dgm:t>
    </dgm:pt>
    <dgm:pt modelId="{31B3356A-9CA1-4938-B173-912BAE562C64}" type="parTrans" cxnId="{A3001E31-7A86-4E45-981D-F50262A0EC63}">
      <dgm:prSet/>
      <dgm:spPr/>
      <dgm:t>
        <a:bodyPr/>
        <a:lstStyle/>
        <a:p>
          <a:endParaRPr lang="en-US"/>
        </a:p>
      </dgm:t>
    </dgm:pt>
    <dgm:pt modelId="{6E4CA558-221F-49D5-8715-9FC7EEF9CCE9}" type="sibTrans" cxnId="{A3001E31-7A86-4E45-981D-F50262A0EC63}">
      <dgm:prSet/>
      <dgm:spPr/>
      <dgm:t>
        <a:bodyPr/>
        <a:lstStyle/>
        <a:p>
          <a:endParaRPr lang="en-US"/>
        </a:p>
      </dgm:t>
    </dgm:pt>
    <dgm:pt modelId="{196CDB8C-5A0E-479A-8E8B-D03ECD7817D1}">
      <dgm:prSet phldrT="[Text]"/>
      <dgm:spPr/>
      <dgm:t>
        <a:bodyPr/>
        <a:lstStyle/>
        <a:p>
          <a:r>
            <a:rPr lang="id-ID" dirty="0">
              <a:solidFill>
                <a:schemeClr val="tx1"/>
              </a:solidFill>
            </a:rPr>
            <a:t>Namun demikian, mana</a:t>
          </a:r>
          <a:r>
            <a:rPr lang="en-US" dirty="0" err="1">
              <a:solidFill>
                <a:schemeClr val="tx1"/>
              </a:solidFill>
            </a:rPr>
            <a:t>jemen</a:t>
          </a:r>
          <a:r>
            <a:rPr lang="en-US" dirty="0">
              <a:solidFill>
                <a:schemeClr val="tx1"/>
              </a:solidFill>
            </a:rPr>
            <a:t> yang paling </a:t>
          </a:r>
          <a:r>
            <a:rPr lang="id-ID" dirty="0">
              <a:solidFill>
                <a:schemeClr val="tx1"/>
              </a:solidFill>
            </a:rPr>
            <a:t>bertanggung jawab untuk kualitas</a:t>
          </a:r>
          <a:r>
            <a:rPr lang="en-US" dirty="0">
              <a:solidFill>
                <a:schemeClr val="tx1"/>
              </a:solidFill>
            </a:rPr>
            <a:t> </a:t>
          </a:r>
          <a:r>
            <a:rPr lang="en-US" dirty="0" err="1">
              <a:solidFill>
                <a:schemeClr val="tx1"/>
              </a:solidFill>
            </a:rPr>
            <a:t>serta</a:t>
          </a:r>
          <a:r>
            <a:rPr lang="en-US" dirty="0">
              <a:solidFill>
                <a:schemeClr val="tx1"/>
              </a:solidFill>
            </a:rPr>
            <a:t> </a:t>
          </a:r>
          <a:r>
            <a:rPr lang="id-ID" dirty="0">
              <a:solidFill>
                <a:schemeClr val="tx1"/>
              </a:solidFill>
            </a:rPr>
            <a:t>untuk memberikan sumber yang sesuai pada kapasitas yang memadai.</a:t>
          </a:r>
          <a:endParaRPr lang="en-US" dirty="0">
            <a:solidFill>
              <a:schemeClr val="tx1"/>
            </a:solidFill>
          </a:endParaRPr>
        </a:p>
      </dgm:t>
    </dgm:pt>
    <dgm:pt modelId="{169B791A-E6F5-47B9-8492-1D4F18D1C964}" type="parTrans" cxnId="{94665C99-BA25-46E3-8AC6-6D82EDC7DAA4}">
      <dgm:prSet/>
      <dgm:spPr/>
      <dgm:t>
        <a:bodyPr/>
        <a:lstStyle/>
        <a:p>
          <a:endParaRPr lang="en-US"/>
        </a:p>
      </dgm:t>
    </dgm:pt>
    <dgm:pt modelId="{1D20CDD2-A471-499D-92BE-7A754F63B918}" type="sibTrans" cxnId="{94665C99-BA25-46E3-8AC6-6D82EDC7DAA4}">
      <dgm:prSet/>
      <dgm:spPr/>
      <dgm:t>
        <a:bodyPr/>
        <a:lstStyle/>
        <a:p>
          <a:endParaRPr lang="en-US"/>
        </a:p>
      </dgm:t>
    </dgm:pt>
    <dgm:pt modelId="{C3EE5703-58B4-4AA5-B602-131878BE29B6}" type="pres">
      <dgm:prSet presAssocID="{DEA90D77-0F58-40D8-80BF-0D8F214F3DBA}" presName="Name0" presStyleCnt="0">
        <dgm:presLayoutVars>
          <dgm:chMax val="7"/>
          <dgm:chPref val="7"/>
          <dgm:dir/>
          <dgm:animLvl val="lvl"/>
        </dgm:presLayoutVars>
      </dgm:prSet>
      <dgm:spPr/>
    </dgm:pt>
    <dgm:pt modelId="{1B752706-4B38-48CC-8829-4D3A986E42A6}" type="pres">
      <dgm:prSet presAssocID="{D1254F69-FD55-42B3-A0D7-F73023F0D71D}" presName="parentText_1" presStyleLbl="node1" presStyleIdx="0" presStyleCnt="3">
        <dgm:presLayoutVars>
          <dgm:chMax val="1"/>
          <dgm:chPref val="1"/>
          <dgm:bulletEnabled val="1"/>
        </dgm:presLayoutVars>
      </dgm:prSet>
      <dgm:spPr/>
    </dgm:pt>
    <dgm:pt modelId="{963CA1A1-893B-4DAE-A8BB-0CFFBE14CFB1}" type="pres">
      <dgm:prSet presAssocID="{D1254F69-FD55-42B3-A0D7-F73023F0D71D}" presName="childText_1" presStyleLbl="node1" presStyleIdx="0" presStyleCnt="3">
        <dgm:presLayoutVars>
          <dgm:chMax val="0"/>
          <dgm:chPref val="0"/>
          <dgm:bulletEnabled val="1"/>
        </dgm:presLayoutVars>
      </dgm:prSet>
      <dgm:spPr/>
    </dgm:pt>
    <dgm:pt modelId="{9E88B850-00A4-4026-846A-032F3B3FC39D}" type="pres">
      <dgm:prSet presAssocID="{D1254F69-FD55-42B3-A0D7-F73023F0D71D}" presName="accentShape_1" presStyleCnt="0"/>
      <dgm:spPr/>
    </dgm:pt>
    <dgm:pt modelId="{C39B02F6-5A4D-499A-8350-F707B57836C1}" type="pres">
      <dgm:prSet presAssocID="{D1254F69-FD55-42B3-A0D7-F73023F0D71D}" presName="imageRepeatNode" presStyleLbl="node1" presStyleIdx="0" presStyleCnt="3"/>
      <dgm:spPr/>
    </dgm:pt>
    <dgm:pt modelId="{80AB31DA-2739-4CC2-AA85-87B7F7A7B453}" type="pres">
      <dgm:prSet presAssocID="{4931654F-5D6F-4AA6-98AA-A13E36A9C491}" presName="parentText_2" presStyleLbl="node1" presStyleIdx="0" presStyleCnt="3">
        <dgm:presLayoutVars>
          <dgm:chMax val="1"/>
          <dgm:chPref val="1"/>
          <dgm:bulletEnabled val="1"/>
        </dgm:presLayoutVars>
      </dgm:prSet>
      <dgm:spPr/>
    </dgm:pt>
    <dgm:pt modelId="{0452F6A1-A9CB-4A5E-9BC9-FC6795D5CAAF}" type="pres">
      <dgm:prSet presAssocID="{4931654F-5D6F-4AA6-98AA-A13E36A9C491}" presName="childText_2" presStyleLbl="node2" presStyleIdx="0" presStyleCnt="0">
        <dgm:presLayoutVars>
          <dgm:chMax val="0"/>
          <dgm:chPref val="0"/>
          <dgm:bulletEnabled val="1"/>
        </dgm:presLayoutVars>
      </dgm:prSet>
      <dgm:spPr/>
    </dgm:pt>
    <dgm:pt modelId="{6742D73D-C4C4-4331-AB90-95E0D6199F66}" type="pres">
      <dgm:prSet presAssocID="{4931654F-5D6F-4AA6-98AA-A13E36A9C491}" presName="accentShape_2" presStyleCnt="0"/>
      <dgm:spPr/>
    </dgm:pt>
    <dgm:pt modelId="{7B4278CA-E672-4DF9-970A-C4DF8A4405BD}" type="pres">
      <dgm:prSet presAssocID="{4931654F-5D6F-4AA6-98AA-A13E36A9C491}" presName="imageRepeatNode" presStyleLbl="node1" presStyleIdx="1" presStyleCnt="3"/>
      <dgm:spPr/>
    </dgm:pt>
    <dgm:pt modelId="{A132C5C2-3DA9-40AC-AF9E-0A3078A896A6}" type="pres">
      <dgm:prSet presAssocID="{7C4B45B9-4D05-41EC-88F5-426B8A36DD14}" presName="parentText_3" presStyleLbl="node1" presStyleIdx="1" presStyleCnt="3">
        <dgm:presLayoutVars>
          <dgm:chMax val="1"/>
          <dgm:chPref val="1"/>
          <dgm:bulletEnabled val="1"/>
        </dgm:presLayoutVars>
      </dgm:prSet>
      <dgm:spPr/>
    </dgm:pt>
    <dgm:pt modelId="{2C90562D-448D-4966-A08C-845610BE0881}" type="pres">
      <dgm:prSet presAssocID="{7C4B45B9-4D05-41EC-88F5-426B8A36DD14}" presName="childText_3" presStyleLbl="node2" presStyleIdx="0" presStyleCnt="0">
        <dgm:presLayoutVars>
          <dgm:chMax val="0"/>
          <dgm:chPref val="0"/>
          <dgm:bulletEnabled val="1"/>
        </dgm:presLayoutVars>
      </dgm:prSet>
      <dgm:spPr/>
    </dgm:pt>
    <dgm:pt modelId="{CD3551A7-BA7F-442B-B00B-CAB0CDF23BA5}" type="pres">
      <dgm:prSet presAssocID="{7C4B45B9-4D05-41EC-88F5-426B8A36DD14}" presName="accentShape_3" presStyleCnt="0"/>
      <dgm:spPr/>
    </dgm:pt>
    <dgm:pt modelId="{5AA69F64-DF2A-46F3-970D-BBE327F4EADB}" type="pres">
      <dgm:prSet presAssocID="{7C4B45B9-4D05-41EC-88F5-426B8A36DD14}" presName="imageRepeatNode" presStyleLbl="node1" presStyleIdx="2" presStyleCnt="3"/>
      <dgm:spPr/>
    </dgm:pt>
  </dgm:ptLst>
  <dgm:cxnLst>
    <dgm:cxn modelId="{C39B3F18-750D-419F-A25D-ABB3B59507FC}" type="presOf" srcId="{3D1C62E8-338B-4FE9-B4FF-EE9547569031}" destId="{0452F6A1-A9CB-4A5E-9BC9-FC6795D5CAAF}" srcOrd="0" destOrd="1" presId="urn:microsoft.com/office/officeart/2009/3/layout/BlockDescendingList"/>
    <dgm:cxn modelId="{D114ED19-75B7-4EFB-85B8-614707B07B41}" srcId="{DEA90D77-0F58-40D8-80BF-0D8F214F3DBA}" destId="{4931654F-5D6F-4AA6-98AA-A13E36A9C491}" srcOrd="1" destOrd="0" parTransId="{71CB68F4-B9D1-4EC0-B718-E0F7390E0C57}" sibTransId="{DD8104AA-593C-4AAE-B050-FBD6085272F7}"/>
    <dgm:cxn modelId="{7FBAA71B-15D7-4AC8-A13B-75BE094DBA15}" type="presOf" srcId="{EA7A9C3B-0B77-4F90-AFBA-6FD7CF12369C}" destId="{963CA1A1-893B-4DAE-A8BB-0CFFBE14CFB1}" srcOrd="0" destOrd="0" presId="urn:microsoft.com/office/officeart/2009/3/layout/BlockDescendingList"/>
    <dgm:cxn modelId="{90D9BB26-5DD0-438D-982C-573194197299}" type="presOf" srcId="{4931654F-5D6F-4AA6-98AA-A13E36A9C491}" destId="{7B4278CA-E672-4DF9-970A-C4DF8A4405BD}" srcOrd="1" destOrd="0" presId="urn:microsoft.com/office/officeart/2009/3/layout/BlockDescendingList"/>
    <dgm:cxn modelId="{A3001E31-7A86-4E45-981D-F50262A0EC63}" srcId="{7C4B45B9-4D05-41EC-88F5-426B8A36DD14}" destId="{3D1439C0-21C7-44D2-B74F-B0AB5D36B647}" srcOrd="0" destOrd="0" parTransId="{31B3356A-9CA1-4938-B173-912BAE562C64}" sibTransId="{6E4CA558-221F-49D5-8715-9FC7EEF9CCE9}"/>
    <dgm:cxn modelId="{AE5A9F3D-3B23-4D91-88D4-5EE813470D49}" srcId="{D1254F69-FD55-42B3-A0D7-F73023F0D71D}" destId="{EA7A9C3B-0B77-4F90-AFBA-6FD7CF12369C}" srcOrd="0" destOrd="0" parTransId="{629BD73C-A556-4B40-AE60-D966EE1B701F}" sibTransId="{04ECD0EF-D842-4979-A919-7A2089324F08}"/>
    <dgm:cxn modelId="{94D4815C-DB33-429F-8D22-B3868D166B49}" srcId="{DEA90D77-0F58-40D8-80BF-0D8F214F3DBA}" destId="{7C4B45B9-4D05-41EC-88F5-426B8A36DD14}" srcOrd="2" destOrd="0" parTransId="{4DEA7280-255C-42DE-8F15-F72E2E7F0008}" sibTransId="{CAB5C081-2BC3-421E-9B85-EA6F0D16AFD4}"/>
    <dgm:cxn modelId="{2FB23A61-3F37-4A5E-BB9C-8ADAF5CE4014}" type="presOf" srcId="{4931654F-5D6F-4AA6-98AA-A13E36A9C491}" destId="{80AB31DA-2739-4CC2-AA85-87B7F7A7B453}" srcOrd="0" destOrd="0" presId="urn:microsoft.com/office/officeart/2009/3/layout/BlockDescendingList"/>
    <dgm:cxn modelId="{15A81C42-03E7-4418-8CFF-87AD8E816DB4}" type="presOf" srcId="{7C4B45B9-4D05-41EC-88F5-426B8A36DD14}" destId="{A132C5C2-3DA9-40AC-AF9E-0A3078A896A6}" srcOrd="0" destOrd="0" presId="urn:microsoft.com/office/officeart/2009/3/layout/BlockDescendingList"/>
    <dgm:cxn modelId="{F3C0BF42-4892-480E-943D-1359679ECBD8}" srcId="{4931654F-5D6F-4AA6-98AA-A13E36A9C491}" destId="{5B4767B2-DBF7-4F07-BC45-AE46AE02771D}" srcOrd="2" destOrd="0" parTransId="{0D062BD0-1D16-4D95-B6A1-2A923F9BD39F}" sibTransId="{45E5D031-5DA0-4A6B-A2F2-BA627B281D1F}"/>
    <dgm:cxn modelId="{48DD6057-6FC2-424F-A193-F2CE46C97484}" type="presOf" srcId="{7C4B45B9-4D05-41EC-88F5-426B8A36DD14}" destId="{5AA69F64-DF2A-46F3-970D-BBE327F4EADB}" srcOrd="1" destOrd="0" presId="urn:microsoft.com/office/officeart/2009/3/layout/BlockDescendingList"/>
    <dgm:cxn modelId="{B4E99559-A7D2-4015-86D7-685E03B5EBD6}" type="presOf" srcId="{5B4767B2-DBF7-4F07-BC45-AE46AE02771D}" destId="{0452F6A1-A9CB-4A5E-9BC9-FC6795D5CAAF}" srcOrd="0" destOrd="2" presId="urn:microsoft.com/office/officeart/2009/3/layout/BlockDescendingList"/>
    <dgm:cxn modelId="{F8D4227E-4A75-4EE6-9055-5B0C8257BF47}" type="presOf" srcId="{DEA90D77-0F58-40D8-80BF-0D8F214F3DBA}" destId="{C3EE5703-58B4-4AA5-B602-131878BE29B6}" srcOrd="0" destOrd="0" presId="urn:microsoft.com/office/officeart/2009/3/layout/BlockDescendingList"/>
    <dgm:cxn modelId="{A6190A93-2403-4312-8068-52FF92216317}" type="presOf" srcId="{9CC06F8D-2455-4133-BF0D-660612AF13CE}" destId="{0452F6A1-A9CB-4A5E-9BC9-FC6795D5CAAF}" srcOrd="0" destOrd="0" presId="urn:microsoft.com/office/officeart/2009/3/layout/BlockDescendingList"/>
    <dgm:cxn modelId="{94665C99-BA25-46E3-8AC6-6D82EDC7DAA4}" srcId="{7C4B45B9-4D05-41EC-88F5-426B8A36DD14}" destId="{196CDB8C-5A0E-479A-8E8B-D03ECD7817D1}" srcOrd="1" destOrd="0" parTransId="{169B791A-E6F5-47B9-8492-1D4F18D1C964}" sibTransId="{1D20CDD2-A471-499D-92BE-7A754F63B918}"/>
    <dgm:cxn modelId="{106DA99A-D094-4E60-BF33-D944FB0D3449}" type="presOf" srcId="{D1254F69-FD55-42B3-A0D7-F73023F0D71D}" destId="{C39B02F6-5A4D-499A-8350-F707B57836C1}" srcOrd="1" destOrd="0" presId="urn:microsoft.com/office/officeart/2009/3/layout/BlockDescendingList"/>
    <dgm:cxn modelId="{9A9515A9-020E-4A0E-B3A7-78CE9B407E00}" type="presOf" srcId="{3D1439C0-21C7-44D2-B74F-B0AB5D36B647}" destId="{2C90562D-448D-4966-A08C-845610BE0881}" srcOrd="0" destOrd="0" presId="urn:microsoft.com/office/officeart/2009/3/layout/BlockDescendingList"/>
    <dgm:cxn modelId="{CF11D0B3-FACF-49F1-9083-EACF3474ECE4}" srcId="{4931654F-5D6F-4AA6-98AA-A13E36A9C491}" destId="{9CC06F8D-2455-4133-BF0D-660612AF13CE}" srcOrd="0" destOrd="0" parTransId="{04EB7BCC-3241-4F84-9C14-1BE8E0AC35BB}" sibTransId="{38AE9846-9870-4C8B-A193-544B55930D14}"/>
    <dgm:cxn modelId="{512BC4C4-788E-4BEF-9633-101061A9D645}" srcId="{DEA90D77-0F58-40D8-80BF-0D8F214F3DBA}" destId="{D1254F69-FD55-42B3-A0D7-F73023F0D71D}" srcOrd="0" destOrd="0" parTransId="{8E3B2252-3674-4E67-8F4D-9C563A9F3FD0}" sibTransId="{2364ED4B-A6F2-4080-870E-A873D9868536}"/>
    <dgm:cxn modelId="{14E1F9CA-291C-46EA-863E-D89AEA7A9205}" type="presOf" srcId="{D1254F69-FD55-42B3-A0D7-F73023F0D71D}" destId="{1B752706-4B38-48CC-8829-4D3A986E42A6}" srcOrd="0" destOrd="0" presId="urn:microsoft.com/office/officeart/2009/3/layout/BlockDescendingList"/>
    <dgm:cxn modelId="{2CD2CAE0-5E89-462E-902E-7C0A3A638287}" type="presOf" srcId="{196CDB8C-5A0E-479A-8E8B-D03ECD7817D1}" destId="{2C90562D-448D-4966-A08C-845610BE0881}" srcOrd="0" destOrd="1" presId="urn:microsoft.com/office/officeart/2009/3/layout/BlockDescendingList"/>
    <dgm:cxn modelId="{79AA06F6-5302-461C-A9E0-5054C31184EF}" srcId="{4931654F-5D6F-4AA6-98AA-A13E36A9C491}" destId="{3D1C62E8-338B-4FE9-B4FF-EE9547569031}" srcOrd="1" destOrd="0" parTransId="{1DED44D6-8300-41D3-ABBD-9881C45880E1}" sibTransId="{6F699177-D705-45AD-96B7-312D448A9831}"/>
    <dgm:cxn modelId="{C1A9FFC5-5E38-4814-9569-2BA6F4D3B018}" type="presParOf" srcId="{C3EE5703-58B4-4AA5-B602-131878BE29B6}" destId="{1B752706-4B38-48CC-8829-4D3A986E42A6}" srcOrd="0" destOrd="0" presId="urn:microsoft.com/office/officeart/2009/3/layout/BlockDescendingList"/>
    <dgm:cxn modelId="{D6802DD3-2038-4571-BFEF-8B5B1BF34CC2}" type="presParOf" srcId="{C3EE5703-58B4-4AA5-B602-131878BE29B6}" destId="{963CA1A1-893B-4DAE-A8BB-0CFFBE14CFB1}" srcOrd="1" destOrd="0" presId="urn:microsoft.com/office/officeart/2009/3/layout/BlockDescendingList"/>
    <dgm:cxn modelId="{2D28A477-92E5-4D81-9F02-C82771597CD3}" type="presParOf" srcId="{C3EE5703-58B4-4AA5-B602-131878BE29B6}" destId="{9E88B850-00A4-4026-846A-032F3B3FC39D}" srcOrd="2" destOrd="0" presId="urn:microsoft.com/office/officeart/2009/3/layout/BlockDescendingList"/>
    <dgm:cxn modelId="{893D466D-6A14-4E95-9B70-8D0981A92ABC}" type="presParOf" srcId="{9E88B850-00A4-4026-846A-032F3B3FC39D}" destId="{C39B02F6-5A4D-499A-8350-F707B57836C1}" srcOrd="0" destOrd="0" presId="urn:microsoft.com/office/officeart/2009/3/layout/BlockDescendingList"/>
    <dgm:cxn modelId="{69889726-A687-46F0-AEF3-4339365AE51C}" type="presParOf" srcId="{C3EE5703-58B4-4AA5-B602-131878BE29B6}" destId="{80AB31DA-2739-4CC2-AA85-87B7F7A7B453}" srcOrd="3" destOrd="0" presId="urn:microsoft.com/office/officeart/2009/3/layout/BlockDescendingList"/>
    <dgm:cxn modelId="{D236161C-32F8-4B8F-8532-E8AB699DB91F}" type="presParOf" srcId="{C3EE5703-58B4-4AA5-B602-131878BE29B6}" destId="{0452F6A1-A9CB-4A5E-9BC9-FC6795D5CAAF}" srcOrd="4" destOrd="0" presId="urn:microsoft.com/office/officeart/2009/3/layout/BlockDescendingList"/>
    <dgm:cxn modelId="{DAE866BC-C107-4EEF-9A2A-7EFD0CC81542}" type="presParOf" srcId="{C3EE5703-58B4-4AA5-B602-131878BE29B6}" destId="{6742D73D-C4C4-4331-AB90-95E0D6199F66}" srcOrd="5" destOrd="0" presId="urn:microsoft.com/office/officeart/2009/3/layout/BlockDescendingList"/>
    <dgm:cxn modelId="{5696320F-62F7-4AB9-845A-F5ECB46FBFDB}" type="presParOf" srcId="{6742D73D-C4C4-4331-AB90-95E0D6199F66}" destId="{7B4278CA-E672-4DF9-970A-C4DF8A4405BD}" srcOrd="0" destOrd="0" presId="urn:microsoft.com/office/officeart/2009/3/layout/BlockDescendingList"/>
    <dgm:cxn modelId="{4BF3F222-0B18-4EDC-903A-CBB8A54C304C}" type="presParOf" srcId="{C3EE5703-58B4-4AA5-B602-131878BE29B6}" destId="{A132C5C2-3DA9-40AC-AF9E-0A3078A896A6}" srcOrd="6" destOrd="0" presId="urn:microsoft.com/office/officeart/2009/3/layout/BlockDescendingList"/>
    <dgm:cxn modelId="{E4A1D5CB-110A-426D-9FC1-34FF797C2E72}" type="presParOf" srcId="{C3EE5703-58B4-4AA5-B602-131878BE29B6}" destId="{2C90562D-448D-4966-A08C-845610BE0881}" srcOrd="7" destOrd="0" presId="urn:microsoft.com/office/officeart/2009/3/layout/BlockDescendingList"/>
    <dgm:cxn modelId="{098011BD-8A00-4BF5-997E-29608DB1E6DC}" type="presParOf" srcId="{C3EE5703-58B4-4AA5-B602-131878BE29B6}" destId="{CD3551A7-BA7F-442B-B00B-CAB0CDF23BA5}" srcOrd="8" destOrd="0" presId="urn:microsoft.com/office/officeart/2009/3/layout/BlockDescendingList"/>
    <dgm:cxn modelId="{4A1599BB-B56D-429F-AC02-E124D520CB58}" type="presParOf" srcId="{CD3551A7-BA7F-442B-B00B-CAB0CDF23BA5}" destId="{5AA69F64-DF2A-46F3-970D-BBE327F4EADB}" srcOrd="0" destOrd="0" presId="urn:microsoft.com/office/officeart/2009/3/layout/BlockDescending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D635A737-53BB-40E8-9F7E-25DEA43723DD}">
      <dgm:prSet/>
      <dgm:spPr/>
      <dgm:t>
        <a:bodyPr/>
        <a:lstStyle/>
        <a:p>
          <a:pPr rtl="0"/>
          <a:r>
            <a:rPr lang="en-US" dirty="0"/>
            <a:t>2. Project documents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84C9E6-EC54-4D7A-8A9B-1FDF486AE5E6}">
      <dgm:prSet/>
      <dgm:spPr/>
      <dgm:t>
        <a:bodyPr/>
        <a:lstStyle/>
        <a:p>
          <a:pPr rtl="0"/>
          <a:r>
            <a:rPr lang="en-US" dirty="0" err="1">
              <a:latin typeface="Times New Roman" pitchFamily="18" charset="0"/>
              <a:cs typeface="Times New Roman" pitchFamily="18" charset="0"/>
            </a:rPr>
            <a:t>Metrik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menjelaskan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atribut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proyek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produk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bagaimana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pengukurannya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Beberapa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contoh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metrik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meliputi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titik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waktu</a:t>
          </a:r>
          <a:r>
            <a:rPr lang="en-US" dirty="0">
              <a:latin typeface="Times New Roman" pitchFamily="18" charset="0"/>
              <a:cs typeface="Times New Roman" pitchFamily="18" charset="0"/>
            </a:rPr>
            <a:t> rata-rata </a:t>
          </a:r>
          <a:r>
            <a:rPr lang="en-US" dirty="0" err="1">
              <a:latin typeface="Times New Roman" pitchFamily="18" charset="0"/>
              <a:cs typeface="Times New Roman" pitchFamily="18" charset="0"/>
            </a:rPr>
            <a:t>antara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kegagalan</a:t>
          </a:r>
          <a:r>
            <a:rPr lang="en-US" dirty="0">
              <a:latin typeface="Times New Roman" pitchFamily="18" charset="0"/>
              <a:cs typeface="Times New Roman" pitchFamily="18" charset="0"/>
            </a:rPr>
            <a:t> (MTBF),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waktu</a:t>
          </a:r>
          <a:r>
            <a:rPr lang="en-US" dirty="0">
              <a:latin typeface="Times New Roman" pitchFamily="18" charset="0"/>
              <a:cs typeface="Times New Roman" pitchFamily="18" charset="0"/>
            </a:rPr>
            <a:t> rata-rata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perbaikan</a:t>
          </a:r>
          <a:r>
            <a:rPr lang="en-US" dirty="0">
              <a:latin typeface="Times New Roman" pitchFamily="18" charset="0"/>
              <a:cs typeface="Times New Roman" pitchFamily="18" charset="0"/>
            </a:rPr>
            <a:t> (MTTR).</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3F949E46-9D3E-497B-9B2D-AFDF41980D01}" type="parTrans" cxnId="{5AC33E0A-90B1-42B1-8AC1-A9E598D32E30}">
      <dgm:prSet/>
      <dgm:spPr/>
      <dgm:t>
        <a:bodyPr/>
        <a:lstStyle/>
        <a:p>
          <a:endParaRPr lang="en-US"/>
        </a:p>
      </dgm:t>
    </dgm:pt>
    <dgm:pt modelId="{4D4F38B3-2DC5-4E77-848D-1737FBB7787D}" type="sibTrans" cxnId="{5AC33E0A-90B1-42B1-8AC1-A9E598D32E30}">
      <dgm:prSet/>
      <dgm:spPr/>
      <dgm:t>
        <a:bodyPr/>
        <a:lstStyle/>
        <a:p>
          <a:endParaRPr lang="en-US"/>
        </a:p>
      </dgm:t>
    </dgm:pt>
    <dgm:pt modelId="{FA3E703E-0CD2-4E95-B45A-D5794574CC1F}">
      <dgm:prSet/>
      <dgm:spPr/>
      <dgm:t>
        <a:bodyPr/>
        <a:lstStyle/>
        <a:p>
          <a:pPr rtl="0"/>
          <a:r>
            <a:rPr lang="en-US" dirty="0"/>
            <a:t>Quality metrics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BB718697-A662-421F-AB0A-2D5419016616}" type="parTrans" cxnId="{B347D086-CEE7-4D97-BBD8-22382E55FB5A}">
      <dgm:prSet/>
      <dgm:spPr/>
      <dgm:t>
        <a:bodyPr/>
        <a:lstStyle/>
        <a:p>
          <a:endParaRPr lang="en-US"/>
        </a:p>
      </dgm:t>
    </dgm:pt>
    <dgm:pt modelId="{EF7C7046-025D-46C0-A8B2-8E76795F07E2}" type="sibTrans" cxnId="{B347D086-CEE7-4D97-BBD8-22382E55FB5A}">
      <dgm:prSet/>
      <dgm:spPr/>
      <dgm:t>
        <a:bodyPr/>
        <a:lstStyle/>
        <a:p>
          <a:endParaRPr lang="en-US"/>
        </a:p>
      </dgm:t>
    </dgm:pt>
    <dgm:pt modelId="{A8B31909-72AB-4F8A-81AD-9F632B4C10CF}">
      <dgm:prSet/>
      <dgm:spPr/>
      <dgm:t>
        <a:bodyPr/>
        <a:lstStyle/>
        <a:p>
          <a:pPr rtl="0"/>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9D2FFB87-3FD4-4CF8-A852-5C7CF5E1F775}" type="parTrans" cxnId="{9932D532-1470-4827-A332-80EE416042CD}">
      <dgm:prSet/>
      <dgm:spPr/>
      <dgm:t>
        <a:bodyPr/>
        <a:lstStyle/>
        <a:p>
          <a:endParaRPr lang="en-US"/>
        </a:p>
      </dgm:t>
    </dgm:pt>
    <dgm:pt modelId="{900A0A28-9F71-4FC8-8EA1-AD447B77D150}" type="sibTrans" cxnId="{9932D532-1470-4827-A332-80EE416042CD}">
      <dgm:prSet/>
      <dgm:spPr/>
      <dgm:t>
        <a:bodyPr/>
        <a:lstStyle/>
        <a:p>
          <a:endParaRPr lang="en-US"/>
        </a:p>
      </dgm:t>
    </dgm:pt>
    <dgm:pt modelId="{B9CF9F30-711E-4038-807C-9E6865533BA1}">
      <dgm:prSet/>
      <dgm:spPr/>
      <dgm:t>
        <a:bodyPr/>
        <a:lstStyle/>
        <a:p>
          <a:pPr rtl="0"/>
          <a:r>
            <a:rPr lang="en-US" dirty="0"/>
            <a:t>Test and evaluation documents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EF7A3BC9-3558-4A01-B690-860FEDF96353}" type="parTrans" cxnId="{13DC6BA8-E39A-4A08-8D4C-1BB585613BE7}">
      <dgm:prSet/>
      <dgm:spPr/>
      <dgm:t>
        <a:bodyPr/>
        <a:lstStyle/>
        <a:p>
          <a:endParaRPr lang="en-US"/>
        </a:p>
      </dgm:t>
    </dgm:pt>
    <dgm:pt modelId="{A7474E61-F9BF-4489-AB9A-13DE977826C6}" type="sibTrans" cxnId="{13DC6BA8-E39A-4A08-8D4C-1BB585613BE7}">
      <dgm:prSet/>
      <dgm:spPr/>
      <dgm:t>
        <a:bodyPr/>
        <a:lstStyle/>
        <a:p>
          <a:endParaRPr lang="en-US"/>
        </a:p>
      </dgm:t>
    </dgm:pt>
    <dgm:pt modelId="{32A30DE9-245B-4215-A5D5-780BD8D81B41}">
      <dgm:prSet/>
      <dgm:spPr/>
      <dgm:t>
        <a:bodyPr/>
        <a:lstStyle/>
        <a:p>
          <a:pPr rtl="0"/>
          <a:r>
            <a:rPr kumimoji="0" lang="en-US" b="0" i="0" u="none" strike="noStrike" cap="none" spc="-4" normalizeH="0" baseline="0" noProof="0" dirty="0" err="1">
              <a:ln>
                <a:noFill/>
              </a:ln>
              <a:solidFill>
                <a:schemeClr val="tx1"/>
              </a:solidFill>
              <a:effectLst/>
              <a:uLnTx/>
              <a:uFillTx/>
              <a:latin typeface="Calibri"/>
              <a:ea typeface="+mn-ea"/>
            </a:rPr>
            <a:t>Dokumen</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uji</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dan</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evaluasi</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digunakan</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untuk</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mengevaluasi</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pencapaian</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sasaran</a:t>
          </a:r>
          <a:r>
            <a:rPr kumimoji="0" lang="en-US" b="0" i="0" u="none" strike="noStrike" cap="none" spc="-4" normalizeH="0" baseline="0" noProof="0" dirty="0">
              <a:ln>
                <a:noFill/>
              </a:ln>
              <a:solidFill>
                <a:schemeClr val="tx1"/>
              </a:solidFill>
              <a:effectLst/>
              <a:uLnTx/>
              <a:uFillTx/>
              <a:latin typeface="Calibri"/>
              <a:ea typeface="+mn-ea"/>
            </a:rPr>
            <a:t> </a:t>
          </a:r>
          <a:r>
            <a:rPr kumimoji="0" lang="en-US" b="0" i="0" u="none" strike="noStrike" cap="none" spc="-4" normalizeH="0" baseline="0" noProof="0" dirty="0" err="1">
              <a:ln>
                <a:noFill/>
              </a:ln>
              <a:solidFill>
                <a:schemeClr val="tx1"/>
              </a:solidFill>
              <a:effectLst/>
              <a:uLnTx/>
              <a:uFillTx/>
              <a:latin typeface="Calibri"/>
              <a:ea typeface="+mn-ea"/>
            </a:rPr>
            <a:t>mutu</a:t>
          </a:r>
          <a:r>
            <a:rPr kumimoji="0" lang="en-US" b="0" i="0" u="none" strike="noStrike" cap="none" spc="-4" normalizeH="0" baseline="0" noProof="0" dirty="0">
              <a:ln>
                <a:noFill/>
              </a:ln>
              <a:solidFill>
                <a:schemeClr val="tx1"/>
              </a:solidFill>
              <a:effectLst/>
              <a:uLnTx/>
              <a:uFillTx/>
              <a:latin typeface="Calibri"/>
              <a:ea typeface="+mn-ea"/>
            </a:rPr>
            <a:t>.</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4BACDA03-D474-4B56-869B-6511F38FAB75}" type="parTrans" cxnId="{820469C2-EA63-4589-B2E2-2CF0EB57D329}">
      <dgm:prSet/>
      <dgm:spPr/>
    </dgm:pt>
    <dgm:pt modelId="{A686E067-13F1-4487-BB45-FB5E446818FA}" type="sibTrans" cxnId="{820469C2-EA63-4589-B2E2-2CF0EB57D329}">
      <dgm:prSet/>
      <dgm:spPr/>
    </dgm:pt>
    <dgm:pt modelId="{224CF469-C495-45B8-9E4A-119EC6AA03FC}" type="pres">
      <dgm:prSet presAssocID="{7BE175C2-43D5-BF47-B71D-4EF4D2107E03}" presName="linear" presStyleCnt="0">
        <dgm:presLayoutVars>
          <dgm:animLvl val="lvl"/>
          <dgm:resizeHandles val="exact"/>
        </dgm:presLayoutVars>
      </dgm:prSet>
      <dgm:spPr/>
    </dgm:pt>
    <dgm:pt modelId="{BDFA52F3-62EA-4C96-BB5C-8FB251B716DA}" type="pres">
      <dgm:prSet presAssocID="{D635A737-53BB-40E8-9F7E-25DEA43723DD}" presName="parentText" presStyleLbl="node1" presStyleIdx="0" presStyleCnt="1">
        <dgm:presLayoutVars>
          <dgm:chMax val="0"/>
          <dgm:bulletEnabled val="1"/>
        </dgm:presLayoutVars>
      </dgm:prSet>
      <dgm:spPr/>
    </dgm:pt>
    <dgm:pt modelId="{BF6C7C5C-4DA7-4263-BB84-81A1AE71CD95}" type="pres">
      <dgm:prSet presAssocID="{D635A737-53BB-40E8-9F7E-25DEA43723DD}" presName="childText" presStyleLbl="revTx" presStyleIdx="0" presStyleCnt="1">
        <dgm:presLayoutVars>
          <dgm:bulletEnabled val="1"/>
        </dgm:presLayoutVars>
      </dgm:prSet>
      <dgm:spPr/>
    </dgm:pt>
  </dgm:ptLst>
  <dgm:cxnLst>
    <dgm:cxn modelId="{5AC33E0A-90B1-42B1-8AC1-A9E598D32E30}" srcId="{FA3E703E-0CD2-4E95-B45A-D5794574CC1F}" destId="{FA84C9E6-EC54-4D7A-8A9B-1FDF486AE5E6}" srcOrd="0" destOrd="0" parTransId="{3F949E46-9D3E-497B-9B2D-AFDF41980D01}" sibTransId="{4D4F38B3-2DC5-4E77-848D-1737FBB7787D}"/>
    <dgm:cxn modelId="{9932D532-1470-4827-A332-80EE416042CD}" srcId="{D635A737-53BB-40E8-9F7E-25DEA43723DD}" destId="{A8B31909-72AB-4F8A-81AD-9F632B4C10CF}" srcOrd="2" destOrd="0" parTransId="{9D2FFB87-3FD4-4CF8-A852-5C7CF5E1F775}" sibTransId="{900A0A28-9F71-4FC8-8EA1-AD447B77D150}"/>
    <dgm:cxn modelId="{D0F82854-A4C1-4FDF-90B7-3C8C3818B438}" type="presOf" srcId="{32A30DE9-245B-4215-A5D5-780BD8D81B41}" destId="{BF6C7C5C-4DA7-4263-BB84-81A1AE71CD95}" srcOrd="0" destOrd="3" presId="urn:microsoft.com/office/officeart/2005/8/layout/vList2"/>
    <dgm:cxn modelId="{C01EA354-3E1A-4085-A2B3-58770BAD2ED8}" type="presOf" srcId="{FA84C9E6-EC54-4D7A-8A9B-1FDF486AE5E6}" destId="{BF6C7C5C-4DA7-4263-BB84-81A1AE71CD95}" srcOrd="0" destOrd="1" presId="urn:microsoft.com/office/officeart/2005/8/layout/vList2"/>
    <dgm:cxn modelId="{3DC75781-0606-400F-B7C1-E3EB1E440F35}" type="presOf" srcId="{FA3E703E-0CD2-4E95-B45A-D5794574CC1F}" destId="{BF6C7C5C-4DA7-4263-BB84-81A1AE71CD95}" srcOrd="0" destOrd="0" presId="urn:microsoft.com/office/officeart/2005/8/layout/vList2"/>
    <dgm:cxn modelId="{4ACF9381-91EC-4005-A57D-5DEC0ACBA719}" srcId="{7BE175C2-43D5-BF47-B71D-4EF4D2107E03}" destId="{D635A737-53BB-40E8-9F7E-25DEA43723DD}" srcOrd="0" destOrd="0" parTransId="{8247C81B-FDFF-4054-A23C-1AECAC06F9F8}" sibTransId="{5D28FE61-DB11-44E5-A34F-D18CA074F14E}"/>
    <dgm:cxn modelId="{B347D086-CEE7-4D97-BBD8-22382E55FB5A}" srcId="{D635A737-53BB-40E8-9F7E-25DEA43723DD}" destId="{FA3E703E-0CD2-4E95-B45A-D5794574CC1F}" srcOrd="0" destOrd="0" parTransId="{BB718697-A662-421F-AB0A-2D5419016616}" sibTransId="{EF7C7046-025D-46C0-A8B2-8E76795F07E2}"/>
    <dgm:cxn modelId="{3734C59F-C453-4529-8F0D-B58E006C4A0F}" type="presOf" srcId="{B9CF9F30-711E-4038-807C-9E6865533BA1}" destId="{BF6C7C5C-4DA7-4263-BB84-81A1AE71CD95}" srcOrd="0" destOrd="2" presId="urn:microsoft.com/office/officeart/2005/8/layout/vList2"/>
    <dgm:cxn modelId="{13DC6BA8-E39A-4A08-8D4C-1BB585613BE7}" srcId="{D635A737-53BB-40E8-9F7E-25DEA43723DD}" destId="{B9CF9F30-711E-4038-807C-9E6865533BA1}" srcOrd="1" destOrd="0" parTransId="{EF7A3BC9-3558-4A01-B690-860FEDF96353}" sibTransId="{A7474E61-F9BF-4489-AB9A-13DE977826C6}"/>
    <dgm:cxn modelId="{018B54BD-C445-4DEC-BBE0-99E05DEB6B44}" type="presOf" srcId="{D635A737-53BB-40E8-9F7E-25DEA43723DD}" destId="{BDFA52F3-62EA-4C96-BB5C-8FB251B716DA}" srcOrd="0" destOrd="0" presId="urn:microsoft.com/office/officeart/2005/8/layout/vList2"/>
    <dgm:cxn modelId="{820469C2-EA63-4589-B2E2-2CF0EB57D329}" srcId="{B9CF9F30-711E-4038-807C-9E6865533BA1}" destId="{32A30DE9-245B-4215-A5D5-780BD8D81B41}" srcOrd="0" destOrd="0" parTransId="{4BACDA03-D474-4B56-869B-6511F38FAB75}" sibTransId="{A686E067-13F1-4487-BB45-FB5E446818FA}"/>
    <dgm:cxn modelId="{457F80DE-C708-4089-B44F-5FB89E45EA61}" type="presOf" srcId="{A8B31909-72AB-4F8A-81AD-9F632B4C10CF}" destId="{BF6C7C5C-4DA7-4263-BB84-81A1AE71CD95}" srcOrd="0" destOrd="4" presId="urn:microsoft.com/office/officeart/2005/8/layout/vList2"/>
    <dgm:cxn modelId="{11BA8FED-37C5-4A46-A123-DBA42C6C1BA3}" type="presOf" srcId="{7BE175C2-43D5-BF47-B71D-4EF4D2107E03}" destId="{224CF469-C495-45B8-9E4A-119EC6AA03FC}" srcOrd="0" destOrd="0" presId="urn:microsoft.com/office/officeart/2005/8/layout/vList2"/>
    <dgm:cxn modelId="{212F7F33-D0E5-461F-BF91-7665D5F371F4}" type="presParOf" srcId="{224CF469-C495-45B8-9E4A-119EC6AA03FC}" destId="{BDFA52F3-62EA-4C96-BB5C-8FB251B716DA}" srcOrd="0" destOrd="0" presId="urn:microsoft.com/office/officeart/2005/8/layout/vList2"/>
    <dgm:cxn modelId="{70DA5D5C-D4E6-4720-B9B9-3C7767453575}" type="presParOf" srcId="{224CF469-C495-45B8-9E4A-119EC6AA03FC}" destId="{BF6C7C5C-4DA7-4263-BB84-81A1AE71CD9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D635A737-53BB-40E8-9F7E-25DEA43723DD}">
      <dgm:prSet/>
      <dgm:spPr/>
      <dgm:t>
        <a:bodyPr/>
        <a:lstStyle/>
        <a:p>
          <a:pPr rtl="0"/>
          <a:r>
            <a:rPr lang="en-US" dirty="0"/>
            <a:t>5 Work performance data</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84C9E6-EC54-4D7A-8A9B-1FDF486AE5E6}">
      <dgm:prSet/>
      <dgm:spPr/>
      <dgm:t>
        <a:bodyPr/>
        <a:lstStyle/>
        <a:p>
          <a:pPr rtl="0"/>
          <a:r>
            <a:rPr lang="en-US" dirty="0">
              <a:latin typeface="Times New Roman" pitchFamily="18" charset="0"/>
              <a:cs typeface="Times New Roman" pitchFamily="18" charset="0"/>
            </a:rPr>
            <a:t>Work performance data </a:t>
          </a:r>
          <a:r>
            <a:rPr lang="en-US" dirty="0" err="1">
              <a:latin typeface="Times New Roman" pitchFamily="18" charset="0"/>
              <a:cs typeface="Times New Roman" pitchFamily="18" charset="0"/>
            </a:rPr>
            <a:t>termasuk</a:t>
          </a:r>
          <a:r>
            <a:rPr lang="en-US" dirty="0">
              <a:latin typeface="Times New Roman" pitchFamily="18" charset="0"/>
              <a:cs typeface="Times New Roman" pitchFamily="18" charset="0"/>
            </a:rPr>
            <a:t> :</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3F949E46-9D3E-497B-9B2D-AFDF41980D01}" type="parTrans" cxnId="{5AC33E0A-90B1-42B1-8AC1-A9E598D32E30}">
      <dgm:prSet/>
      <dgm:spPr/>
      <dgm:t>
        <a:bodyPr/>
        <a:lstStyle/>
        <a:p>
          <a:endParaRPr lang="en-US"/>
        </a:p>
      </dgm:t>
    </dgm:pt>
    <dgm:pt modelId="{4D4F38B3-2DC5-4E77-848D-1737FBB7787D}" type="sibTrans" cxnId="{5AC33E0A-90B1-42B1-8AC1-A9E598D32E30}">
      <dgm:prSet/>
      <dgm:spPr/>
      <dgm:t>
        <a:bodyPr/>
        <a:lstStyle/>
        <a:p>
          <a:endParaRPr lang="en-US"/>
        </a:p>
      </dgm:t>
    </dgm:pt>
    <dgm:pt modelId="{DAFC2B92-08DF-43B0-8BBE-4339960FE48B}">
      <dgm:prSet/>
      <dgm:spPr/>
      <dgm:t>
        <a:bodyPr/>
        <a:lstStyle/>
        <a:p>
          <a:r>
            <a:rPr lang="en-US" dirty="0">
              <a:latin typeface="Times New Roman" pitchFamily="18" charset="0"/>
              <a:cs typeface="Times New Roman" pitchFamily="18" charset="0"/>
            </a:rPr>
            <a:t>Planned vs. </a:t>
          </a:r>
          <a:r>
            <a:rPr lang="en-US" dirty="0" err="1">
              <a:latin typeface="Times New Roman" pitchFamily="18" charset="0"/>
              <a:cs typeface="Times New Roman" pitchFamily="18" charset="0"/>
            </a:rPr>
            <a:t>actual technical performance,</a:t>
          </a:r>
        </a:p>
      </dgm:t>
    </dgm:pt>
    <dgm:pt modelId="{EE839638-BFDA-4FBF-BA3C-70B34BB6EAC2}" type="parTrans" cxnId="{B9B2DCC4-7F40-4F92-A209-974603E378C6}">
      <dgm:prSet/>
      <dgm:spPr/>
      <dgm:t>
        <a:bodyPr/>
        <a:lstStyle/>
        <a:p>
          <a:endParaRPr lang="en-US"/>
        </a:p>
      </dgm:t>
    </dgm:pt>
    <dgm:pt modelId="{8FEBFB5C-5FAF-4C0E-A9A0-0FE3E3290C3B}" type="sibTrans" cxnId="{B9B2DCC4-7F40-4F92-A209-974603E378C6}">
      <dgm:prSet/>
      <dgm:spPr/>
      <dgm:t>
        <a:bodyPr/>
        <a:lstStyle/>
        <a:p>
          <a:endParaRPr lang="en-US"/>
        </a:p>
      </dgm:t>
    </dgm:pt>
    <dgm:pt modelId="{6E85B5B0-97CF-4960-8376-118207C7E562}">
      <dgm:prSet/>
      <dgm:spPr/>
      <dgm:t>
        <a:bodyPr/>
        <a:lstStyle/>
        <a:p>
          <a:r>
            <a:rPr lang="en-US" dirty="0">
              <a:latin typeface="Times New Roman" pitchFamily="18" charset="0"/>
              <a:cs typeface="Times New Roman" pitchFamily="18" charset="0"/>
            </a:rPr>
            <a:t>Planned vs. </a:t>
          </a:r>
          <a:r>
            <a:rPr lang="en-US" dirty="0" err="1">
              <a:latin typeface="Times New Roman" pitchFamily="18" charset="0"/>
              <a:cs typeface="Times New Roman" pitchFamily="18" charset="0"/>
            </a:rPr>
            <a:t>actual schedule performance, and</a:t>
          </a:r>
        </a:p>
      </dgm:t>
    </dgm:pt>
    <dgm:pt modelId="{8F40DD22-A216-44EA-9AFD-996E4B7EC22E}" type="parTrans" cxnId="{2C9A49A0-1EC9-4689-89CE-1C9F39785E5B}">
      <dgm:prSet/>
      <dgm:spPr/>
      <dgm:t>
        <a:bodyPr/>
        <a:lstStyle/>
        <a:p>
          <a:endParaRPr lang="en-US"/>
        </a:p>
      </dgm:t>
    </dgm:pt>
    <dgm:pt modelId="{B984C2B4-3EAF-46E4-B747-3F3C15F220DE}" type="sibTrans" cxnId="{2C9A49A0-1EC9-4689-89CE-1C9F39785E5B}">
      <dgm:prSet/>
      <dgm:spPr/>
      <dgm:t>
        <a:bodyPr/>
        <a:lstStyle/>
        <a:p>
          <a:endParaRPr lang="en-US"/>
        </a:p>
      </dgm:t>
    </dgm:pt>
    <dgm:pt modelId="{96E885CE-0E9A-44B3-B7A9-1E0213A84832}">
      <dgm:prSet/>
      <dgm:spPr/>
      <dgm:t>
        <a:bodyPr/>
        <a:lstStyle/>
        <a:p>
          <a:r>
            <a:rPr lang="en-US" dirty="0">
              <a:latin typeface="Times New Roman" pitchFamily="18" charset="0"/>
              <a:cs typeface="Times New Roman" pitchFamily="18" charset="0"/>
            </a:rPr>
            <a:t>Planned vs. </a:t>
          </a:r>
          <a:r>
            <a:rPr lang="en-US" dirty="0" err="1">
              <a:latin typeface="Times New Roman" pitchFamily="18" charset="0"/>
              <a:cs typeface="Times New Roman" pitchFamily="18" charset="0"/>
            </a:rPr>
            <a:t>actual cost performance.</a:t>
          </a:r>
        </a:p>
      </dgm:t>
    </dgm:pt>
    <dgm:pt modelId="{48870081-5E1B-46AC-985F-F47E39B21DBB}" type="parTrans" cxnId="{2077A16D-EE63-4289-99FE-18A7F6B7B3CC}">
      <dgm:prSet/>
      <dgm:spPr/>
      <dgm:t>
        <a:bodyPr/>
        <a:lstStyle/>
        <a:p>
          <a:endParaRPr lang="en-US"/>
        </a:p>
      </dgm:t>
    </dgm:pt>
    <dgm:pt modelId="{8A45C0EE-6555-4588-A3F6-0D354CCCD074}" type="sibTrans" cxnId="{2077A16D-EE63-4289-99FE-18A7F6B7B3CC}">
      <dgm:prSet/>
      <dgm:spPr/>
      <dgm:t>
        <a:bodyPr/>
        <a:lstStyle/>
        <a:p>
          <a:endParaRPr lang="en-US"/>
        </a:p>
      </dgm:t>
    </dgm:pt>
    <dgm:pt modelId="{8C35174A-0A02-4CC3-9B78-0ADC5A493E63}">
      <dgm:prSet/>
      <dgm:spPr/>
      <dgm:t>
        <a:bodyPr/>
        <a:lstStyle/>
        <a:p>
          <a:pPr rtl="0"/>
          <a:r>
            <a:rPr lang="en-US" dirty="0">
              <a:latin typeface="Times New Roman" pitchFamily="18" charset="0"/>
              <a:cs typeface="Times New Roman" pitchFamily="18" charset="0"/>
            </a:rPr>
            <a:t>3. Approved Change Requests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0F6A1E1D-5626-4769-B8FE-E550D2A71E4B}" type="parTrans" cxnId="{6749B296-2552-4650-9AF4-C162E3485351}">
      <dgm:prSet/>
      <dgm:spPr/>
    </dgm:pt>
    <dgm:pt modelId="{0D3E11EC-509E-4D3F-93FC-A39E014D36C5}" type="sibTrans" cxnId="{6749B296-2552-4650-9AF4-C162E3485351}">
      <dgm:prSet/>
      <dgm:spPr/>
    </dgm:pt>
    <dgm:pt modelId="{2E42C574-87FB-4F53-ACA8-275EBA6200B4}">
      <dgm:prSet/>
      <dgm:spPr/>
      <dgm:t>
        <a:bodyPr/>
        <a:lstStyle/>
        <a:p>
          <a:r>
            <a:rPr lang="en-US" dirty="0" err="1">
              <a:latin typeface="Times New Roman" pitchFamily="18" charset="0"/>
              <a:cs typeface="Times New Roman" pitchFamily="18" charset="0"/>
            </a:rPr>
            <a:t>Sebagai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proses Perform Integrated Change Control, </a:t>
          </a:r>
          <a:r>
            <a:rPr lang="en-US" dirty="0" err="1">
              <a:latin typeface="Times New Roman" pitchFamily="18" charset="0"/>
              <a:cs typeface="Times New Roman" pitchFamily="18" charset="0"/>
            </a:rPr>
            <a:t>pembaruan</a:t>
          </a:r>
          <a:r>
            <a:rPr lang="en-US" dirty="0">
              <a:latin typeface="Times New Roman" pitchFamily="18" charset="0"/>
              <a:cs typeface="Times New Roman" pitchFamily="18" charset="0"/>
            </a:rPr>
            <a:t> log </a:t>
          </a:r>
          <a:r>
            <a:rPr lang="en-US" dirty="0" err="1">
              <a:latin typeface="Times New Roman" pitchFamily="18" charset="0"/>
              <a:cs typeface="Times New Roman" pitchFamily="18" charset="0"/>
            </a:rPr>
            <a:t>perubahan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menunjukkan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bahwa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beberapa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perubahan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disetujui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beberapa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tidak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Permintaan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perubahan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disetujui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mencakup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modifikasi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seperti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perbaikan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cacat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direvisi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metode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kerja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jadwal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revisi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Implementasi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waktu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perubahan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disetujui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diverifikasi</a:t>
          </a:r>
          <a:r>
            <a:rPr lang="en-US" dirty="0">
              <a:latin typeface="Times New Roman" pitchFamily="18" charset="0"/>
              <a:cs typeface="Times New Roman" pitchFamily="18" charset="0"/>
            </a:rPr>
            <a:t>.</a:t>
          </a:r>
        </a:p>
      </dgm:t>
    </dgm:pt>
    <dgm:pt modelId="{A4E50227-242E-4014-979D-AAB7A9A3CF46}" type="parTrans" cxnId="{9C30E2F4-1297-46E2-A6B9-6522EFD85418}">
      <dgm:prSet/>
      <dgm:spPr/>
      <dgm:t>
        <a:bodyPr/>
        <a:lstStyle/>
        <a:p>
          <a:endParaRPr lang="en-US"/>
        </a:p>
      </dgm:t>
    </dgm:pt>
    <dgm:pt modelId="{1EF61874-91A7-4C02-B9C1-6512A3D26AE4}" type="sibTrans" cxnId="{9C30E2F4-1297-46E2-A6B9-6522EFD85418}">
      <dgm:prSet/>
      <dgm:spPr/>
      <dgm:t>
        <a:bodyPr/>
        <a:lstStyle/>
        <a:p>
          <a:endParaRPr lang="en-US"/>
        </a:p>
      </dgm:t>
    </dgm:pt>
    <dgm:pt modelId="{B268EA1C-1E87-45D0-9B62-698E3E31F07D}">
      <dgm:prSet/>
      <dgm:spPr/>
      <dgm:t>
        <a:bodyPr/>
        <a:lstStyle/>
        <a:p>
          <a:r>
            <a:rPr lang="en-US" dirty="0">
              <a:latin typeface="Times New Roman" pitchFamily="18" charset="0"/>
              <a:cs typeface="Times New Roman" pitchFamily="18" charset="0"/>
            </a:rPr>
            <a:t>Deliverable</a:t>
          </a:r>
        </a:p>
      </dgm:t>
    </dgm:pt>
    <dgm:pt modelId="{C4CDA52C-F6D2-4B6D-A409-526B412CCB21}" type="parTrans" cxnId="{12B0850F-4C18-4BF8-8B92-9D81E04E0A65}">
      <dgm:prSet/>
      <dgm:spPr/>
    </dgm:pt>
    <dgm:pt modelId="{3797E748-A0B3-4DD9-8FF7-A203625F7B21}" type="sibTrans" cxnId="{12B0850F-4C18-4BF8-8B92-9D81E04E0A65}">
      <dgm:prSet/>
      <dgm:spPr/>
    </dgm:pt>
    <dgm:pt modelId="{38E91342-17F1-4EDC-A920-94E9EAAE00B6}">
      <dgm:prSet/>
      <dgm:spPr/>
      <dgm:t>
        <a:bodyPr/>
        <a:lstStyle/>
        <a:p>
          <a:r>
            <a:rPr lang="en-US" dirty="0">
              <a:latin typeface="Times New Roman" pitchFamily="18" charset="0"/>
              <a:cs typeface="Times New Roman" pitchFamily="18" charset="0"/>
            </a:rPr>
            <a:t>Deliverable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produk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hasil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kemampuan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diverifikasi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melakukan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layanan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harus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diproduksi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menyelesaikan</a:t>
          </a:r>
          <a:r>
            <a:rPr lang="en-US" dirty="0">
              <a:latin typeface="Times New Roman" pitchFamily="18" charset="0"/>
              <a:cs typeface="Times New Roman" pitchFamily="18" charset="0"/>
            </a:rPr>
            <a:t> proses, </a:t>
          </a:r>
          <a:r>
            <a:rPr lang="en-US" dirty="0" err="1">
              <a:latin typeface="Times New Roman" pitchFamily="18" charset="0"/>
              <a:cs typeface="Times New Roman" pitchFamily="18" charset="0"/>
            </a:rPr>
            <a:t>fase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proyek</a:t>
          </a:r>
          <a:r>
            <a:rPr lang="en-US" dirty="0">
              <a:latin typeface="Times New Roman" pitchFamily="18" charset="0"/>
              <a:cs typeface="Times New Roman" pitchFamily="18" charset="0"/>
            </a:rPr>
            <a:t>. Deliverable yang </a:t>
          </a:r>
          <a:r>
            <a:rPr lang="en-US" dirty="0" err="1">
              <a:latin typeface="Times New Roman" pitchFamily="18" charset="0"/>
              <a:cs typeface="Times New Roman" pitchFamily="18" charset="0"/>
            </a:rPr>
            <a:t>merupakan</a:t>
          </a:r>
          <a:r>
            <a:rPr lang="en-US" dirty="0">
              <a:latin typeface="Times New Roman" pitchFamily="18" charset="0"/>
              <a:cs typeface="Times New Roman" pitchFamily="18" charset="0"/>
            </a:rPr>
            <a:t> output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proses Direct and Manage Project Work </a:t>
          </a:r>
          <a:r>
            <a:rPr lang="en-US" dirty="0" err="1">
              <a:latin typeface="Times New Roman" pitchFamily="18" charset="0"/>
              <a:cs typeface="Times New Roman" pitchFamily="18" charset="0"/>
            </a:rPr>
            <a:t>diperiksa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dibandingkan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kriteria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penerimaan</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ditentukan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project scope statement.</a:t>
          </a:r>
        </a:p>
      </dgm:t>
    </dgm:pt>
    <dgm:pt modelId="{797ACC2D-0967-4E13-85FA-A0F792ADAA09}" type="parTrans" cxnId="{5D9114A6-31D6-4D4E-9F70-2FB6596C6BC2}">
      <dgm:prSet/>
      <dgm:spPr/>
    </dgm:pt>
    <dgm:pt modelId="{3FE3F49C-C5C3-4B5F-9F0E-EDE9A1635C88}" type="sibTrans" cxnId="{5D9114A6-31D6-4D4E-9F70-2FB6596C6BC2}">
      <dgm:prSet/>
      <dgm:spPr/>
    </dgm:pt>
    <dgm:pt modelId="{224CF469-C495-45B8-9E4A-119EC6AA03FC}" type="pres">
      <dgm:prSet presAssocID="{7BE175C2-43D5-BF47-B71D-4EF4D2107E03}" presName="linear" presStyleCnt="0">
        <dgm:presLayoutVars>
          <dgm:animLvl val="lvl"/>
          <dgm:resizeHandles val="exact"/>
        </dgm:presLayoutVars>
      </dgm:prSet>
      <dgm:spPr/>
    </dgm:pt>
    <dgm:pt modelId="{58BB8F45-7ED6-4A20-9520-93098214C5AA}" type="pres">
      <dgm:prSet presAssocID="{8C35174A-0A02-4CC3-9B78-0ADC5A493E63}" presName="parentText" presStyleLbl="node1" presStyleIdx="0" presStyleCnt="3">
        <dgm:presLayoutVars>
          <dgm:chMax val="0"/>
          <dgm:bulletEnabled val="1"/>
        </dgm:presLayoutVars>
      </dgm:prSet>
      <dgm:spPr/>
    </dgm:pt>
    <dgm:pt modelId="{3B0B9157-74FD-48B0-A73A-7CF625EB8EC8}" type="pres">
      <dgm:prSet presAssocID="{8C35174A-0A02-4CC3-9B78-0ADC5A493E63}" presName="childText" presStyleLbl="revTx" presStyleIdx="0" presStyleCnt="3">
        <dgm:presLayoutVars>
          <dgm:bulletEnabled val="1"/>
        </dgm:presLayoutVars>
      </dgm:prSet>
      <dgm:spPr/>
    </dgm:pt>
    <dgm:pt modelId="{469890E1-7BE5-42C8-9F38-7F89F4267CD0}" type="pres">
      <dgm:prSet presAssocID="{B268EA1C-1E87-45D0-9B62-698E3E31F07D}" presName="parentText" presStyleLbl="node1" presStyleIdx="1" presStyleCnt="3">
        <dgm:presLayoutVars>
          <dgm:chMax val="0"/>
          <dgm:bulletEnabled val="1"/>
        </dgm:presLayoutVars>
      </dgm:prSet>
      <dgm:spPr/>
    </dgm:pt>
    <dgm:pt modelId="{A12C1C0F-BEAD-4FAE-8545-D846281904AF}" type="pres">
      <dgm:prSet presAssocID="{B268EA1C-1E87-45D0-9B62-698E3E31F07D}" presName="childText" presStyleLbl="revTx" presStyleIdx="1" presStyleCnt="3">
        <dgm:presLayoutVars>
          <dgm:bulletEnabled val="1"/>
        </dgm:presLayoutVars>
      </dgm:prSet>
      <dgm:spPr/>
    </dgm:pt>
    <dgm:pt modelId="{BDFA52F3-62EA-4C96-BB5C-8FB251B716DA}" type="pres">
      <dgm:prSet presAssocID="{D635A737-53BB-40E8-9F7E-25DEA43723DD}" presName="parentText" presStyleLbl="node1" presStyleIdx="2" presStyleCnt="3">
        <dgm:presLayoutVars>
          <dgm:chMax val="0"/>
          <dgm:bulletEnabled val="1"/>
        </dgm:presLayoutVars>
      </dgm:prSet>
      <dgm:spPr/>
    </dgm:pt>
    <dgm:pt modelId="{BF6C7C5C-4DA7-4263-BB84-81A1AE71CD95}" type="pres">
      <dgm:prSet presAssocID="{D635A737-53BB-40E8-9F7E-25DEA43723DD}" presName="childText" presStyleLbl="revTx" presStyleIdx="2" presStyleCnt="3">
        <dgm:presLayoutVars>
          <dgm:bulletEnabled val="1"/>
        </dgm:presLayoutVars>
      </dgm:prSet>
      <dgm:spPr/>
    </dgm:pt>
  </dgm:ptLst>
  <dgm:cxnLst>
    <dgm:cxn modelId="{5AC33E0A-90B1-42B1-8AC1-A9E598D32E30}" srcId="{D635A737-53BB-40E8-9F7E-25DEA43723DD}" destId="{FA84C9E6-EC54-4D7A-8A9B-1FDF486AE5E6}" srcOrd="0" destOrd="0" parTransId="{3F949E46-9D3E-497B-9B2D-AFDF41980D01}" sibTransId="{4D4F38B3-2DC5-4E77-848D-1737FBB7787D}"/>
    <dgm:cxn modelId="{12B0850F-4C18-4BF8-8B92-9D81E04E0A65}" srcId="{7BE175C2-43D5-BF47-B71D-4EF4D2107E03}" destId="{B268EA1C-1E87-45D0-9B62-698E3E31F07D}" srcOrd="1" destOrd="0" parTransId="{C4CDA52C-F6D2-4B6D-A409-526B412CCB21}" sibTransId="{3797E748-A0B3-4DD9-8FF7-A203625F7B21}"/>
    <dgm:cxn modelId="{10FDCD1F-04CF-428E-B5CE-24BFF26BED33}" type="presOf" srcId="{8C35174A-0A02-4CC3-9B78-0ADC5A493E63}" destId="{58BB8F45-7ED6-4A20-9520-93098214C5AA}" srcOrd="0" destOrd="0" presId="urn:microsoft.com/office/officeart/2005/8/layout/vList2"/>
    <dgm:cxn modelId="{9E50E827-F8C9-4662-8ACC-5671F81D8A1F}" type="presOf" srcId="{2E42C574-87FB-4F53-ACA8-275EBA6200B4}" destId="{3B0B9157-74FD-48B0-A73A-7CF625EB8EC8}" srcOrd="0" destOrd="0" presId="urn:microsoft.com/office/officeart/2005/8/layout/vList2"/>
    <dgm:cxn modelId="{3021AC2C-A545-44A1-8A38-F75C5EFB4AF8}" type="presOf" srcId="{6E85B5B0-97CF-4960-8376-118207C7E562}" destId="{BF6C7C5C-4DA7-4263-BB84-81A1AE71CD95}" srcOrd="0" destOrd="2" presId="urn:microsoft.com/office/officeart/2005/8/layout/vList2"/>
    <dgm:cxn modelId="{DF69476B-9312-4CB8-B385-490646E14267}" type="presOf" srcId="{FA84C9E6-EC54-4D7A-8A9B-1FDF486AE5E6}" destId="{BF6C7C5C-4DA7-4263-BB84-81A1AE71CD95}" srcOrd="0" destOrd="0" presId="urn:microsoft.com/office/officeart/2005/8/layout/vList2"/>
    <dgm:cxn modelId="{2077A16D-EE63-4289-99FE-18A7F6B7B3CC}" srcId="{FA84C9E6-EC54-4D7A-8A9B-1FDF486AE5E6}" destId="{96E885CE-0E9A-44B3-B7A9-1E0213A84832}" srcOrd="2" destOrd="0" parTransId="{48870081-5E1B-46AC-985F-F47E39B21DBB}" sibTransId="{8A45C0EE-6555-4588-A3F6-0D354CCCD074}"/>
    <dgm:cxn modelId="{4ACF9381-91EC-4005-A57D-5DEC0ACBA719}" srcId="{7BE175C2-43D5-BF47-B71D-4EF4D2107E03}" destId="{D635A737-53BB-40E8-9F7E-25DEA43723DD}" srcOrd="2" destOrd="0" parTransId="{8247C81B-FDFF-4054-A23C-1AECAC06F9F8}" sibTransId="{5D28FE61-DB11-44E5-A34F-D18CA074F14E}"/>
    <dgm:cxn modelId="{93F4238A-6678-46DD-8476-E5F01F780409}" type="presOf" srcId="{B268EA1C-1E87-45D0-9B62-698E3E31F07D}" destId="{469890E1-7BE5-42C8-9F38-7F89F4267CD0}" srcOrd="0" destOrd="0" presId="urn:microsoft.com/office/officeart/2005/8/layout/vList2"/>
    <dgm:cxn modelId="{E550DC92-8D28-4903-BBBE-4F77A1A55969}" type="presOf" srcId="{7BE175C2-43D5-BF47-B71D-4EF4D2107E03}" destId="{224CF469-C495-45B8-9E4A-119EC6AA03FC}" srcOrd="0" destOrd="0" presId="urn:microsoft.com/office/officeart/2005/8/layout/vList2"/>
    <dgm:cxn modelId="{6749B296-2552-4650-9AF4-C162E3485351}" srcId="{7BE175C2-43D5-BF47-B71D-4EF4D2107E03}" destId="{8C35174A-0A02-4CC3-9B78-0ADC5A493E63}" srcOrd="0" destOrd="0" parTransId="{0F6A1E1D-5626-4769-B8FE-E550D2A71E4B}" sibTransId="{0D3E11EC-509E-4D3F-93FC-A39E014D36C5}"/>
    <dgm:cxn modelId="{2C9A49A0-1EC9-4689-89CE-1C9F39785E5B}" srcId="{FA84C9E6-EC54-4D7A-8A9B-1FDF486AE5E6}" destId="{6E85B5B0-97CF-4960-8376-118207C7E562}" srcOrd="1" destOrd="0" parTransId="{8F40DD22-A216-44EA-9AFD-996E4B7EC22E}" sibTransId="{B984C2B4-3EAF-46E4-B747-3F3C15F220DE}"/>
    <dgm:cxn modelId="{5FA658A2-5811-49CD-AA5F-227854FA72E2}" type="presOf" srcId="{D635A737-53BB-40E8-9F7E-25DEA43723DD}" destId="{BDFA52F3-62EA-4C96-BB5C-8FB251B716DA}" srcOrd="0" destOrd="0" presId="urn:microsoft.com/office/officeart/2005/8/layout/vList2"/>
    <dgm:cxn modelId="{5D9114A6-31D6-4D4E-9F70-2FB6596C6BC2}" srcId="{B268EA1C-1E87-45D0-9B62-698E3E31F07D}" destId="{38E91342-17F1-4EDC-A920-94E9EAAE00B6}" srcOrd="0" destOrd="0" parTransId="{797ACC2D-0967-4E13-85FA-A0F792ADAA09}" sibTransId="{3FE3F49C-C5C3-4B5F-9F0E-EDE9A1635C88}"/>
    <dgm:cxn modelId="{B9B2DCC4-7F40-4F92-A209-974603E378C6}" srcId="{FA84C9E6-EC54-4D7A-8A9B-1FDF486AE5E6}" destId="{DAFC2B92-08DF-43B0-8BBE-4339960FE48B}" srcOrd="0" destOrd="0" parTransId="{EE839638-BFDA-4FBF-BA3C-70B34BB6EAC2}" sibTransId="{8FEBFB5C-5FAF-4C0E-A9A0-0FE3E3290C3B}"/>
    <dgm:cxn modelId="{C8BE42C7-E72B-408C-92EA-95CA642A837C}" type="presOf" srcId="{DAFC2B92-08DF-43B0-8BBE-4339960FE48B}" destId="{BF6C7C5C-4DA7-4263-BB84-81A1AE71CD95}" srcOrd="0" destOrd="1" presId="urn:microsoft.com/office/officeart/2005/8/layout/vList2"/>
    <dgm:cxn modelId="{D39757DC-BE48-4330-AE71-B7830848E077}" type="presOf" srcId="{38E91342-17F1-4EDC-A920-94E9EAAE00B6}" destId="{A12C1C0F-BEAD-4FAE-8545-D846281904AF}" srcOrd="0" destOrd="0" presId="urn:microsoft.com/office/officeart/2005/8/layout/vList2"/>
    <dgm:cxn modelId="{CF956EE0-A13E-4497-87E5-885DA9574BD3}" type="presOf" srcId="{96E885CE-0E9A-44B3-B7A9-1E0213A84832}" destId="{BF6C7C5C-4DA7-4263-BB84-81A1AE71CD95}" srcOrd="0" destOrd="3" presId="urn:microsoft.com/office/officeart/2005/8/layout/vList2"/>
    <dgm:cxn modelId="{9C30E2F4-1297-46E2-A6B9-6522EFD85418}" srcId="{8C35174A-0A02-4CC3-9B78-0ADC5A493E63}" destId="{2E42C574-87FB-4F53-ACA8-275EBA6200B4}" srcOrd="0" destOrd="0" parTransId="{A4E50227-242E-4014-979D-AAB7A9A3CF46}" sibTransId="{1EF61874-91A7-4C02-B9C1-6512A3D26AE4}"/>
    <dgm:cxn modelId="{84971CD1-D048-4A65-BB89-8668C8CC910F}" type="presParOf" srcId="{224CF469-C495-45B8-9E4A-119EC6AA03FC}" destId="{58BB8F45-7ED6-4A20-9520-93098214C5AA}" srcOrd="0" destOrd="0" presId="urn:microsoft.com/office/officeart/2005/8/layout/vList2"/>
    <dgm:cxn modelId="{9AC364F6-DA2C-4957-83E0-F401DD0FEFEA}" type="presParOf" srcId="{224CF469-C495-45B8-9E4A-119EC6AA03FC}" destId="{3B0B9157-74FD-48B0-A73A-7CF625EB8EC8}" srcOrd="1" destOrd="0" presId="urn:microsoft.com/office/officeart/2005/8/layout/vList2"/>
    <dgm:cxn modelId="{4D8EC307-A43F-4435-8806-F566A98A62A1}" type="presParOf" srcId="{224CF469-C495-45B8-9E4A-119EC6AA03FC}" destId="{469890E1-7BE5-42C8-9F38-7F89F4267CD0}" srcOrd="2" destOrd="0" presId="urn:microsoft.com/office/officeart/2005/8/layout/vList2"/>
    <dgm:cxn modelId="{5A18E68C-34EE-46E3-926B-23A09D300992}" type="presParOf" srcId="{224CF469-C495-45B8-9E4A-119EC6AA03FC}" destId="{A12C1C0F-BEAD-4FAE-8545-D846281904AF}" srcOrd="3" destOrd="0" presId="urn:microsoft.com/office/officeart/2005/8/layout/vList2"/>
    <dgm:cxn modelId="{72FAD60C-0047-4C8D-B429-242F6625ACCD}" type="presParOf" srcId="{224CF469-C495-45B8-9E4A-119EC6AA03FC}" destId="{BDFA52F3-62EA-4C96-BB5C-8FB251B716DA}" srcOrd="4" destOrd="0" presId="urn:microsoft.com/office/officeart/2005/8/layout/vList2"/>
    <dgm:cxn modelId="{A3C62BB5-AB22-4C13-ADE9-061C09DD3F4A}" type="presParOf" srcId="{224CF469-C495-45B8-9E4A-119EC6AA03FC}" destId="{BF6C7C5C-4DA7-4263-BB84-81A1AE71CD9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D635A737-53BB-40E8-9F7E-25DEA43723DD}">
      <dgm:prSet/>
      <dgm:spPr/>
      <dgm:t>
        <a:bodyPr/>
        <a:lstStyle/>
        <a:p>
          <a:pPr rtl="0"/>
          <a:r>
            <a:rPr lang="en-US" dirty="0"/>
            <a:t>6. Enterprise environmental factors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84C9E6-EC54-4D7A-8A9B-1FDF486AE5E6}">
      <dgm:prSet/>
      <dgm:spPr/>
      <dgm:t>
        <a:bodyPr/>
        <a:lstStyle/>
        <a:p>
          <a:pPr rtl="0"/>
          <a:r>
            <a:rPr lang="en-US">
              <a:latin typeface="Times New Roman" pitchFamily="18" charset="0"/>
              <a:cs typeface="Times New Roman" pitchFamily="18" charset="0"/>
            </a:rPr>
            <a:t>Dokumen proyek dapat mencakup, tetapi tidak terbatas pada:</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3F949E46-9D3E-497B-9B2D-AFDF41980D01}" type="parTrans" cxnId="{5AC33E0A-90B1-42B1-8AC1-A9E598D32E30}">
      <dgm:prSet/>
      <dgm:spPr/>
      <dgm:t>
        <a:bodyPr/>
        <a:lstStyle/>
        <a:p>
          <a:endParaRPr lang="en-US"/>
        </a:p>
      </dgm:t>
    </dgm:pt>
    <dgm:pt modelId="{4D4F38B3-2DC5-4E77-848D-1737FBB7787D}" type="sibTrans" cxnId="{5AC33E0A-90B1-42B1-8AC1-A9E598D32E30}">
      <dgm:prSet/>
      <dgm:spPr/>
      <dgm:t>
        <a:bodyPr/>
        <a:lstStyle/>
        <a:p>
          <a:endParaRPr lang="en-US"/>
        </a:p>
      </dgm:t>
    </dgm:pt>
    <dgm:pt modelId="{52CF463C-0EE4-4826-AE6B-07CEE8F5B9DE}">
      <dgm:prSet/>
      <dgm:spPr/>
      <dgm:t>
        <a:bodyPr/>
        <a:lstStyle/>
        <a:p>
          <a:r>
            <a:rPr lang="en-US" dirty="0"/>
            <a:t>7. Organizational process assets</a:t>
          </a:r>
          <a:endParaRPr lang="en-US" dirty="0">
            <a:latin typeface="Times New Roman" pitchFamily="18" charset="0"/>
            <a:cs typeface="Times New Roman" pitchFamily="18" charset="0"/>
          </a:endParaRPr>
        </a:p>
      </dgm:t>
    </dgm:pt>
    <dgm:pt modelId="{985B606B-B088-49EF-B841-A3BCB201D78B}" type="parTrans" cxnId="{8DAA3C59-C0EC-4E3B-90A7-8A7C656CDE8F}">
      <dgm:prSet/>
      <dgm:spPr/>
      <dgm:t>
        <a:bodyPr/>
        <a:lstStyle/>
        <a:p>
          <a:endParaRPr lang="en-US"/>
        </a:p>
      </dgm:t>
    </dgm:pt>
    <dgm:pt modelId="{45AD3F59-2E92-494F-8DE5-15C1D078AA77}" type="sibTrans" cxnId="{8DAA3C59-C0EC-4E3B-90A7-8A7C656CDE8F}">
      <dgm:prSet/>
      <dgm:spPr/>
      <dgm:t>
        <a:bodyPr/>
        <a:lstStyle/>
        <a:p>
          <a:endParaRPr lang="en-US"/>
        </a:p>
      </dgm:t>
    </dgm:pt>
    <dgm:pt modelId="{00386CC9-7B8E-4B8E-A587-671F43C09DE2}">
      <dgm:prSet/>
      <dgm:spPr/>
      <dgm:t>
        <a:bodyPr/>
        <a:lstStyle/>
        <a:p>
          <a:r>
            <a:rPr lang="en-US" dirty="0" err="1">
              <a:latin typeface="Times New Roman" pitchFamily="18" charset="0"/>
              <a:cs typeface="Times New Roman" pitchFamily="18" charset="0"/>
            </a:rPr>
            <a:t>Aset</a:t>
          </a:r>
          <a:r>
            <a:rPr lang="en-US" dirty="0">
              <a:latin typeface="Times New Roman" pitchFamily="18" charset="0"/>
              <a:cs typeface="Times New Roman" pitchFamily="18" charset="0"/>
            </a:rPr>
            <a:t> proses </a:t>
          </a:r>
          <a:r>
            <a:rPr lang="en-US" dirty="0" err="1">
              <a:latin typeface="Times New Roman" pitchFamily="18" charset="0"/>
              <a:cs typeface="Times New Roman" pitchFamily="18" charset="0"/>
            </a:rPr>
            <a:t>organisasi</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mempengaruhi</a:t>
          </a:r>
          <a:r>
            <a:rPr lang="en-US" dirty="0">
              <a:latin typeface="Times New Roman" pitchFamily="18" charset="0"/>
              <a:cs typeface="Times New Roman" pitchFamily="18" charset="0"/>
            </a:rPr>
            <a:t> proses </a:t>
          </a:r>
          <a:r>
            <a:rPr lang="en-US" dirty="0" err="1">
              <a:latin typeface="Times New Roman" pitchFamily="18" charset="0"/>
              <a:cs typeface="Times New Roman" pitchFamily="18" charset="0"/>
            </a:rPr>
            <a:t>Kontrol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meliputi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tapi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tidak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terbatas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a:t>
          </a:r>
        </a:p>
      </dgm:t>
    </dgm:pt>
    <dgm:pt modelId="{039146E2-721D-4214-8778-C331EFE5AD23}" type="parTrans" cxnId="{C3CE569E-4A5C-4A40-B722-7DF97A39C604}">
      <dgm:prSet/>
      <dgm:spPr/>
      <dgm:t>
        <a:bodyPr/>
        <a:lstStyle/>
        <a:p>
          <a:endParaRPr lang="en-US"/>
        </a:p>
      </dgm:t>
    </dgm:pt>
    <dgm:pt modelId="{83C38132-C058-407A-B8BE-E9E4EF853ABE}" type="sibTrans" cxnId="{C3CE569E-4A5C-4A40-B722-7DF97A39C604}">
      <dgm:prSet/>
      <dgm:spPr/>
      <dgm:t>
        <a:bodyPr/>
        <a:lstStyle/>
        <a:p>
          <a:endParaRPr lang="en-US"/>
        </a:p>
      </dgm:t>
    </dgm:pt>
    <dgm:pt modelId="{50E9312E-1BEC-4357-A558-A1139A2192D1}">
      <dgm:prSet/>
      <dgm:spPr/>
      <dgm:t>
        <a:bodyPr/>
        <a:lstStyle/>
        <a:p>
          <a:r>
            <a:rPr lang="en-US" dirty="0">
              <a:latin typeface="Times New Roman" pitchFamily="18" charset="0"/>
              <a:cs typeface="Times New Roman" pitchFamily="18" charset="0"/>
            </a:rPr>
            <a:t>Project management information system; quality management software yang </a:t>
          </a:r>
          <a:r>
            <a:rPr lang="en-US" dirty="0" err="1">
              <a:latin typeface="Times New Roman" pitchFamily="18" charset="0"/>
              <a:cs typeface="Times New Roman" pitchFamily="18" charset="0"/>
            </a:rPr>
            <a:t>bisa</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gunakan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track errors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variasi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proses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deliverables;</a:t>
          </a:r>
        </a:p>
      </dgm:t>
    </dgm:pt>
    <dgm:pt modelId="{FC672B3C-3770-4910-8124-51D03A22D436}" type="parTrans" cxnId="{C8B52165-B9FA-4A9B-9613-5BE7779E06BF}">
      <dgm:prSet/>
      <dgm:spPr/>
      <dgm:t>
        <a:bodyPr/>
        <a:lstStyle/>
        <a:p>
          <a:endParaRPr lang="en-US"/>
        </a:p>
      </dgm:t>
    </dgm:pt>
    <dgm:pt modelId="{2C5BE015-75AC-42DB-9055-B7D4A6AB16E6}" type="sibTrans" cxnId="{C8B52165-B9FA-4A9B-9613-5BE7779E06BF}">
      <dgm:prSet/>
      <dgm:spPr/>
      <dgm:t>
        <a:bodyPr/>
        <a:lstStyle/>
        <a:p>
          <a:endParaRPr lang="en-US"/>
        </a:p>
      </dgm:t>
    </dgm:pt>
    <dgm:pt modelId="{BD07D8FD-B1E8-4203-B9C5-DB84C33A93CA}">
      <dgm:prSet/>
      <dgm:spPr/>
      <dgm:t>
        <a:bodyPr/>
        <a:lstStyle/>
        <a:p>
          <a:r>
            <a:rPr lang="en-US" dirty="0" err="1">
              <a:latin typeface="Times New Roman" pitchFamily="18" charset="0"/>
              <a:cs typeface="Times New Roman" pitchFamily="18" charset="0"/>
            </a:rPr>
            <a:t>Standar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kebijakan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organisasi</a:t>
          </a:r>
          <a:r>
            <a:rPr lang="en-US" dirty="0">
              <a:latin typeface="Times New Roman" pitchFamily="18" charset="0"/>
              <a:cs typeface="Times New Roman" pitchFamily="18" charset="0"/>
            </a:rPr>
            <a:t>,</a:t>
          </a:r>
        </a:p>
      </dgm:t>
    </dgm:pt>
    <dgm:pt modelId="{596384F2-7002-4E0C-8BCE-18C7B04F422C}" type="parTrans" cxnId="{69BC15A2-09F9-4B08-ACAB-6D5825740E94}">
      <dgm:prSet/>
      <dgm:spPr/>
      <dgm:t>
        <a:bodyPr/>
        <a:lstStyle/>
        <a:p>
          <a:endParaRPr lang="en-US"/>
        </a:p>
      </dgm:t>
    </dgm:pt>
    <dgm:pt modelId="{D36B1E0E-A798-4FDA-9DD4-5726CAFEE4CD}" type="sibTrans" cxnId="{69BC15A2-09F9-4B08-ACAB-6D5825740E94}">
      <dgm:prSet/>
      <dgm:spPr/>
      <dgm:t>
        <a:bodyPr/>
        <a:lstStyle/>
        <a:p>
          <a:endParaRPr lang="en-US"/>
        </a:p>
      </dgm:t>
    </dgm:pt>
    <dgm:pt modelId="{8D69E3A4-AC76-4F87-956F-858E2FDA9C5C}">
      <dgm:prSet/>
      <dgm:spPr/>
      <dgm:t>
        <a:bodyPr/>
        <a:lstStyle/>
        <a:p>
          <a:r>
            <a:rPr lang="en-US" dirty="0" err="1">
              <a:latin typeface="Times New Roman" pitchFamily="18" charset="0"/>
              <a:cs typeface="Times New Roman" pitchFamily="18" charset="0"/>
            </a:rPr>
            <a:t>Pedoman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kerja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standar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endParaRPr lang="en-US" dirty="0">
            <a:latin typeface="Times New Roman" pitchFamily="18" charset="0"/>
            <a:cs typeface="Times New Roman" pitchFamily="18" charset="0"/>
          </a:endParaRPr>
        </a:p>
      </dgm:t>
    </dgm:pt>
    <dgm:pt modelId="{DFCBD52F-768B-42E3-8B7B-6C81E9270695}" type="parTrans" cxnId="{ED37F065-BB95-47D8-A402-71082DDF6183}">
      <dgm:prSet/>
      <dgm:spPr/>
      <dgm:t>
        <a:bodyPr/>
        <a:lstStyle/>
        <a:p>
          <a:endParaRPr lang="en-US"/>
        </a:p>
      </dgm:t>
    </dgm:pt>
    <dgm:pt modelId="{BD9100A2-736B-4A1B-BA73-F41B3F35A555}" type="sibTrans" cxnId="{ED37F065-BB95-47D8-A402-71082DDF6183}">
      <dgm:prSet/>
      <dgm:spPr/>
      <dgm:t>
        <a:bodyPr/>
        <a:lstStyle/>
        <a:p>
          <a:endParaRPr lang="en-US"/>
        </a:p>
      </dgm:t>
    </dgm:pt>
    <dgm:pt modelId="{8A710F60-05A0-47E4-9337-EE1907BBDBC5}">
      <dgm:prSet/>
      <dgm:spPr/>
      <dgm:t>
        <a:bodyPr/>
        <a:lstStyle/>
        <a:p>
          <a:r>
            <a:rPr lang="en-US" dirty="0" err="1">
              <a:latin typeface="Times New Roman" pitchFamily="18" charset="0"/>
              <a:cs typeface="Times New Roman" pitchFamily="18" charset="0"/>
            </a:rPr>
            <a:t>Menerbitkan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melaporkan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prosedur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pelaporan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kebijakan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komunikasi</a:t>
          </a:r>
          <a:r>
            <a:rPr lang="en-US" dirty="0">
              <a:latin typeface="Times New Roman" pitchFamily="18" charset="0"/>
              <a:cs typeface="Times New Roman" pitchFamily="18" charset="0"/>
            </a:rPr>
            <a:t>.</a:t>
          </a:r>
        </a:p>
      </dgm:t>
    </dgm:pt>
    <dgm:pt modelId="{272A0F80-2531-401F-952E-C989E136F8EA}" type="parTrans" cxnId="{D95273D3-09B6-446F-8437-519BF9EDA573}">
      <dgm:prSet/>
      <dgm:spPr/>
      <dgm:t>
        <a:bodyPr/>
        <a:lstStyle/>
        <a:p>
          <a:endParaRPr lang="en-US"/>
        </a:p>
      </dgm:t>
    </dgm:pt>
    <dgm:pt modelId="{07A83BC1-F32D-46B1-A9DB-9E01D0A66640}" type="sibTrans" cxnId="{D95273D3-09B6-446F-8437-519BF9EDA573}">
      <dgm:prSet/>
      <dgm:spPr/>
      <dgm:t>
        <a:bodyPr/>
        <a:lstStyle/>
        <a:p>
          <a:endParaRPr lang="en-US"/>
        </a:p>
      </dgm:t>
    </dgm:pt>
    <dgm:pt modelId="{7478A6D0-D1E8-41AA-B953-ABACECC44224}">
      <dgm:prSet/>
      <dgm:spPr/>
      <dgm:t>
        <a:bodyPr/>
        <a:lstStyle/>
        <a:p>
          <a:r>
            <a:rPr lang="en-US" dirty="0">
              <a:latin typeface="Times New Roman" pitchFamily="18" charset="0"/>
              <a:cs typeface="Times New Roman" pitchFamily="18" charset="0"/>
            </a:rPr>
            <a:t>Governmental agency regulations; </a:t>
          </a:r>
          <a:r>
            <a:rPr lang="en-US" dirty="0" err="1">
              <a:latin typeface="Times New Roman" pitchFamily="18" charset="0"/>
              <a:cs typeface="Times New Roman" pitchFamily="18" charset="0"/>
            </a:rPr>
            <a:t>dan</a:t>
          </a:r>
          <a:endParaRPr lang="en-US" dirty="0">
            <a:latin typeface="Times New Roman" pitchFamily="18" charset="0"/>
            <a:cs typeface="Times New Roman" pitchFamily="18" charset="0"/>
          </a:endParaRPr>
        </a:p>
      </dgm:t>
    </dgm:pt>
    <dgm:pt modelId="{2120C603-0B03-4C6B-A2E8-61BA7C0CE21E}" type="parTrans" cxnId="{68CE4E33-8767-48A0-8F91-C8F9A39AD863}">
      <dgm:prSet/>
      <dgm:spPr/>
      <dgm:t>
        <a:bodyPr/>
        <a:lstStyle/>
        <a:p>
          <a:endParaRPr lang="en-US"/>
        </a:p>
      </dgm:t>
    </dgm:pt>
    <dgm:pt modelId="{3C1C2857-80B4-428C-BFCA-B62D73819300}" type="sibTrans" cxnId="{68CE4E33-8767-48A0-8F91-C8F9A39AD863}">
      <dgm:prSet/>
      <dgm:spPr/>
      <dgm:t>
        <a:bodyPr/>
        <a:lstStyle/>
        <a:p>
          <a:endParaRPr lang="en-US"/>
        </a:p>
      </dgm:t>
    </dgm:pt>
    <dgm:pt modelId="{92365210-6729-4BC2-A2F4-D3A34A08FE0C}">
      <dgm:prSet/>
      <dgm:spPr/>
      <dgm:t>
        <a:bodyPr/>
        <a:lstStyle/>
        <a:p>
          <a:r>
            <a:rPr lang="en-US" dirty="0">
              <a:latin typeface="Times New Roman" pitchFamily="18" charset="0"/>
              <a:cs typeface="Times New Roman" pitchFamily="18" charset="0"/>
            </a:rPr>
            <a:t>Rules, standards, and guidelines specific </a:t>
          </a:r>
          <a:r>
            <a:rPr lang="en-US" dirty="0" err="1">
              <a:latin typeface="Times New Roman" pitchFamily="18" charset="0"/>
              <a:cs typeface="Times New Roman" pitchFamily="18" charset="0"/>
            </a:rPr>
            <a:t>ke</a:t>
          </a:r>
          <a:r>
            <a:rPr lang="en-US" dirty="0">
              <a:latin typeface="Times New Roman" pitchFamily="18" charset="0"/>
              <a:cs typeface="Times New Roman" pitchFamily="18" charset="0"/>
            </a:rPr>
            <a:t> application area.</a:t>
          </a:r>
        </a:p>
      </dgm:t>
    </dgm:pt>
    <dgm:pt modelId="{1B0239D1-49C4-43E4-969E-B779BA6BDE16}" type="parTrans" cxnId="{F0ACC659-179A-4010-8CDD-07AF3F9707B6}">
      <dgm:prSet/>
      <dgm:spPr/>
      <dgm:t>
        <a:bodyPr/>
        <a:lstStyle/>
        <a:p>
          <a:endParaRPr lang="en-US"/>
        </a:p>
      </dgm:t>
    </dgm:pt>
    <dgm:pt modelId="{863D8869-AD1C-457F-BC7B-C963EEA4803E}" type="sibTrans" cxnId="{F0ACC659-179A-4010-8CDD-07AF3F9707B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BDFA52F3-62EA-4C96-BB5C-8FB251B716DA}" type="pres">
      <dgm:prSet presAssocID="{D635A737-53BB-40E8-9F7E-25DEA43723DD}" presName="parentText" presStyleLbl="node1" presStyleIdx="0" presStyleCnt="2">
        <dgm:presLayoutVars>
          <dgm:chMax val="0"/>
          <dgm:bulletEnabled val="1"/>
        </dgm:presLayoutVars>
      </dgm:prSet>
      <dgm:spPr/>
    </dgm:pt>
    <dgm:pt modelId="{BF6C7C5C-4DA7-4263-BB84-81A1AE71CD95}" type="pres">
      <dgm:prSet presAssocID="{D635A737-53BB-40E8-9F7E-25DEA43723DD}" presName="childText" presStyleLbl="revTx" presStyleIdx="0" presStyleCnt="2">
        <dgm:presLayoutVars>
          <dgm:bulletEnabled val="1"/>
        </dgm:presLayoutVars>
      </dgm:prSet>
      <dgm:spPr/>
    </dgm:pt>
    <dgm:pt modelId="{39BA3ED2-21CB-47DC-B357-81F9E253EC02}" type="pres">
      <dgm:prSet presAssocID="{52CF463C-0EE4-4826-AE6B-07CEE8F5B9DE}" presName="parentText" presStyleLbl="node1" presStyleIdx="1" presStyleCnt="2">
        <dgm:presLayoutVars>
          <dgm:chMax val="0"/>
          <dgm:bulletEnabled val="1"/>
        </dgm:presLayoutVars>
      </dgm:prSet>
      <dgm:spPr/>
    </dgm:pt>
    <dgm:pt modelId="{B4CE0E1C-9791-44A8-BB99-C3A1A325C44E}" type="pres">
      <dgm:prSet presAssocID="{52CF463C-0EE4-4826-AE6B-07CEE8F5B9DE}" presName="childText" presStyleLbl="revTx" presStyleIdx="1" presStyleCnt="2">
        <dgm:presLayoutVars>
          <dgm:bulletEnabled val="1"/>
        </dgm:presLayoutVars>
      </dgm:prSet>
      <dgm:spPr/>
    </dgm:pt>
  </dgm:ptLst>
  <dgm:cxnLst>
    <dgm:cxn modelId="{5AC33E0A-90B1-42B1-8AC1-A9E598D32E30}" srcId="{D635A737-53BB-40E8-9F7E-25DEA43723DD}" destId="{FA84C9E6-EC54-4D7A-8A9B-1FDF486AE5E6}" srcOrd="0" destOrd="0" parTransId="{3F949E46-9D3E-497B-9B2D-AFDF41980D01}" sibTransId="{4D4F38B3-2DC5-4E77-848D-1737FBB7787D}"/>
    <dgm:cxn modelId="{57F66A1B-30C4-466C-8AEB-6D13398223D6}" type="presOf" srcId="{92365210-6729-4BC2-A2F4-D3A34A08FE0C}" destId="{BF6C7C5C-4DA7-4263-BB84-81A1AE71CD95}" srcOrd="0" destOrd="3" presId="urn:microsoft.com/office/officeart/2005/8/layout/vList2"/>
    <dgm:cxn modelId="{3895C026-2E4A-4DBA-BA66-1C8731746954}" type="presOf" srcId="{BD07D8FD-B1E8-4203-B9C5-DB84C33A93CA}" destId="{B4CE0E1C-9791-44A8-BB99-C3A1A325C44E}" srcOrd="0" destOrd="1" presId="urn:microsoft.com/office/officeart/2005/8/layout/vList2"/>
    <dgm:cxn modelId="{68CE4E33-8767-48A0-8F91-C8F9A39AD863}" srcId="{FA84C9E6-EC54-4D7A-8A9B-1FDF486AE5E6}" destId="{7478A6D0-D1E8-41AA-B953-ABACECC44224}" srcOrd="1" destOrd="0" parTransId="{2120C603-0B03-4C6B-A2E8-61BA7C0CE21E}" sibTransId="{3C1C2857-80B4-428C-BFCA-B62D73819300}"/>
    <dgm:cxn modelId="{475B1F3F-16A1-472C-95E1-82F1EE5B4DE0}" type="presOf" srcId="{7478A6D0-D1E8-41AA-B953-ABACECC44224}" destId="{BF6C7C5C-4DA7-4263-BB84-81A1AE71CD95}" srcOrd="0" destOrd="2" presId="urn:microsoft.com/office/officeart/2005/8/layout/vList2"/>
    <dgm:cxn modelId="{C8B52165-B9FA-4A9B-9613-5BE7779E06BF}" srcId="{FA84C9E6-EC54-4D7A-8A9B-1FDF486AE5E6}" destId="{50E9312E-1BEC-4357-A558-A1139A2192D1}" srcOrd="0" destOrd="0" parTransId="{FC672B3C-3770-4910-8124-51D03A22D436}" sibTransId="{2C5BE015-75AC-42DB-9055-B7D4A6AB16E6}"/>
    <dgm:cxn modelId="{ED37F065-BB95-47D8-A402-71082DDF6183}" srcId="{00386CC9-7B8E-4B8E-A587-671F43C09DE2}" destId="{8D69E3A4-AC76-4F87-956F-858E2FDA9C5C}" srcOrd="1" destOrd="0" parTransId="{DFCBD52F-768B-42E3-8B7B-6C81E9270695}" sibTransId="{BD9100A2-736B-4A1B-BA73-F41B3F35A555}"/>
    <dgm:cxn modelId="{63681B66-E9C2-49F7-AC4E-593F755974FB}" type="presOf" srcId="{52CF463C-0EE4-4826-AE6B-07CEE8F5B9DE}" destId="{39BA3ED2-21CB-47DC-B357-81F9E253EC02}" srcOrd="0" destOrd="0" presId="urn:microsoft.com/office/officeart/2005/8/layout/vList2"/>
    <dgm:cxn modelId="{DDD1B24A-0A13-42C0-9918-FF8BF1764F92}" type="presOf" srcId="{50E9312E-1BEC-4357-A558-A1139A2192D1}" destId="{BF6C7C5C-4DA7-4263-BB84-81A1AE71CD95}" srcOrd="0" destOrd="1" presId="urn:microsoft.com/office/officeart/2005/8/layout/vList2"/>
    <dgm:cxn modelId="{8DAA3C59-C0EC-4E3B-90A7-8A7C656CDE8F}" srcId="{7BE175C2-43D5-BF47-B71D-4EF4D2107E03}" destId="{52CF463C-0EE4-4826-AE6B-07CEE8F5B9DE}" srcOrd="1" destOrd="0" parTransId="{985B606B-B088-49EF-B841-A3BCB201D78B}" sibTransId="{45AD3F59-2E92-494F-8DE5-15C1D078AA77}"/>
    <dgm:cxn modelId="{F0ACC659-179A-4010-8CDD-07AF3F9707B6}" srcId="{FA84C9E6-EC54-4D7A-8A9B-1FDF486AE5E6}" destId="{92365210-6729-4BC2-A2F4-D3A34A08FE0C}" srcOrd="2" destOrd="0" parTransId="{1B0239D1-49C4-43E4-969E-B779BA6BDE16}" sibTransId="{863D8869-AD1C-457F-BC7B-C963EEA4803E}"/>
    <dgm:cxn modelId="{4ACF9381-91EC-4005-A57D-5DEC0ACBA719}" srcId="{7BE175C2-43D5-BF47-B71D-4EF4D2107E03}" destId="{D635A737-53BB-40E8-9F7E-25DEA43723DD}" srcOrd="0" destOrd="0" parTransId="{8247C81B-FDFF-4054-A23C-1AECAC06F9F8}" sibTransId="{5D28FE61-DB11-44E5-A34F-D18CA074F14E}"/>
    <dgm:cxn modelId="{C3CE569E-4A5C-4A40-B722-7DF97A39C604}" srcId="{52CF463C-0EE4-4826-AE6B-07CEE8F5B9DE}" destId="{00386CC9-7B8E-4B8E-A587-671F43C09DE2}" srcOrd="0" destOrd="0" parTransId="{039146E2-721D-4214-8778-C331EFE5AD23}" sibTransId="{83C38132-C058-407A-B8BE-E9E4EF853ABE}"/>
    <dgm:cxn modelId="{69BC15A2-09F9-4B08-ACAB-6D5825740E94}" srcId="{00386CC9-7B8E-4B8E-A587-671F43C09DE2}" destId="{BD07D8FD-B1E8-4203-B9C5-DB84C33A93CA}" srcOrd="0" destOrd="0" parTransId="{596384F2-7002-4E0C-8BCE-18C7B04F422C}" sibTransId="{D36B1E0E-A798-4FDA-9DD4-5726CAFEE4CD}"/>
    <dgm:cxn modelId="{0327A5AD-3804-4DDD-A005-6EF2F6BFD186}" type="presOf" srcId="{FA84C9E6-EC54-4D7A-8A9B-1FDF486AE5E6}" destId="{BF6C7C5C-4DA7-4263-BB84-81A1AE71CD95}" srcOrd="0" destOrd="0" presId="urn:microsoft.com/office/officeart/2005/8/layout/vList2"/>
    <dgm:cxn modelId="{CF34A8C4-F9A5-4C28-9195-0696E0785D1A}" type="presOf" srcId="{00386CC9-7B8E-4B8E-A587-671F43C09DE2}" destId="{B4CE0E1C-9791-44A8-BB99-C3A1A325C44E}" srcOrd="0" destOrd="0" presId="urn:microsoft.com/office/officeart/2005/8/layout/vList2"/>
    <dgm:cxn modelId="{37EDDAC6-2F3D-4C07-B159-C6A7280EE8B4}" type="presOf" srcId="{7BE175C2-43D5-BF47-B71D-4EF4D2107E03}" destId="{224CF469-C495-45B8-9E4A-119EC6AA03FC}" srcOrd="0" destOrd="0" presId="urn:microsoft.com/office/officeart/2005/8/layout/vList2"/>
    <dgm:cxn modelId="{BC3C90D1-9850-416F-9056-3542F750D280}" type="presOf" srcId="{8A710F60-05A0-47E4-9337-EE1907BBDBC5}" destId="{B4CE0E1C-9791-44A8-BB99-C3A1A325C44E}" srcOrd="0" destOrd="3" presId="urn:microsoft.com/office/officeart/2005/8/layout/vList2"/>
    <dgm:cxn modelId="{D95273D3-09B6-446F-8437-519BF9EDA573}" srcId="{00386CC9-7B8E-4B8E-A587-671F43C09DE2}" destId="{8A710F60-05A0-47E4-9337-EE1907BBDBC5}" srcOrd="2" destOrd="0" parTransId="{272A0F80-2531-401F-952E-C989E136F8EA}" sibTransId="{07A83BC1-F32D-46B1-A9DB-9E01D0A66640}"/>
    <dgm:cxn modelId="{5C673FD9-492C-40E9-BB7E-683E5F794DA1}" type="presOf" srcId="{D635A737-53BB-40E8-9F7E-25DEA43723DD}" destId="{BDFA52F3-62EA-4C96-BB5C-8FB251B716DA}" srcOrd="0" destOrd="0" presId="urn:microsoft.com/office/officeart/2005/8/layout/vList2"/>
    <dgm:cxn modelId="{754CD3F0-1057-48AB-937F-C790DE43319E}" type="presOf" srcId="{8D69E3A4-AC76-4F87-956F-858E2FDA9C5C}" destId="{B4CE0E1C-9791-44A8-BB99-C3A1A325C44E}" srcOrd="0" destOrd="2" presId="urn:microsoft.com/office/officeart/2005/8/layout/vList2"/>
    <dgm:cxn modelId="{136A8B0F-6CDF-4463-9EF1-4FF6356E3CB1}" type="presParOf" srcId="{224CF469-C495-45B8-9E4A-119EC6AA03FC}" destId="{BDFA52F3-62EA-4C96-BB5C-8FB251B716DA}" srcOrd="0" destOrd="0" presId="urn:microsoft.com/office/officeart/2005/8/layout/vList2"/>
    <dgm:cxn modelId="{8851E906-67B3-4B67-B795-23596A935427}" type="presParOf" srcId="{224CF469-C495-45B8-9E4A-119EC6AA03FC}" destId="{BF6C7C5C-4DA7-4263-BB84-81A1AE71CD95}" srcOrd="1" destOrd="0" presId="urn:microsoft.com/office/officeart/2005/8/layout/vList2"/>
    <dgm:cxn modelId="{D75EC1E3-731E-4355-947C-B83C36A03E0C}" type="presParOf" srcId="{224CF469-C495-45B8-9E4A-119EC6AA03FC}" destId="{39BA3ED2-21CB-47DC-B357-81F9E253EC02}" srcOrd="2" destOrd="0" presId="urn:microsoft.com/office/officeart/2005/8/layout/vList2"/>
    <dgm:cxn modelId="{03F136A4-A508-4B67-8F0D-A9548A7687C9}" type="presParOf" srcId="{224CF469-C495-45B8-9E4A-119EC6AA03FC}" destId="{B4CE0E1C-9791-44A8-BB99-C3A1A325C44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3200" dirty="0"/>
            <a:t>1. Quality control measurements</a:t>
          </a:r>
          <a:endParaRPr lang="en-US" sz="32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dirty="0"/>
            <a:t>Quality control measurements </a:t>
          </a:r>
          <a:r>
            <a:rPr lang="en-US" dirty="0" err="1"/>
            <a:t>adalah</a:t>
          </a:r>
          <a:r>
            <a:rPr lang="en-US" dirty="0"/>
            <a:t> </a:t>
          </a:r>
          <a:r>
            <a:rPr lang="en-US" dirty="0" err="1"/>
            <a:t>hasil</a:t>
          </a:r>
          <a:r>
            <a:rPr lang="en-US" dirty="0"/>
            <a:t> yang </a:t>
          </a:r>
          <a:r>
            <a:rPr lang="en-US" dirty="0" err="1"/>
            <a:t>terdokumentasi</a:t>
          </a:r>
          <a:r>
            <a:rPr lang="en-US" dirty="0"/>
            <a:t> </a:t>
          </a:r>
          <a:r>
            <a:rPr lang="en-US" dirty="0" err="1"/>
            <a:t>dari</a:t>
          </a:r>
          <a:r>
            <a:rPr lang="en-US" dirty="0"/>
            <a:t> </a:t>
          </a:r>
          <a:r>
            <a:rPr lang="en-US" dirty="0" err="1"/>
            <a:t>aktivitas</a:t>
          </a:r>
          <a:r>
            <a:rPr lang="en-US" dirty="0"/>
            <a:t> </a:t>
          </a:r>
          <a:r>
            <a:rPr lang="en-US" dirty="0" err="1"/>
            <a:t>kualitas</a:t>
          </a:r>
          <a:r>
            <a:rPr lang="en-US" dirty="0"/>
            <a:t> </a:t>
          </a:r>
          <a:r>
            <a:rPr lang="en-US" dirty="0" err="1"/>
            <a:t>kontrol</a:t>
          </a:r>
          <a:r>
            <a:rPr lang="en-US" dirty="0"/>
            <a:t>. </a:t>
          </a:r>
          <a:r>
            <a:rPr lang="en-US" dirty="0" err="1"/>
            <a:t>Mereka</a:t>
          </a:r>
          <a:r>
            <a:rPr lang="en-US" dirty="0"/>
            <a:t> </a:t>
          </a:r>
          <a:r>
            <a:rPr lang="en-US" dirty="0" err="1"/>
            <a:t>harus</a:t>
          </a:r>
          <a:r>
            <a:rPr lang="en-US" dirty="0"/>
            <a:t> </a:t>
          </a:r>
          <a:r>
            <a:rPr lang="en-US" dirty="0" err="1"/>
            <a:t>disimpan</a:t>
          </a:r>
          <a:r>
            <a:rPr lang="en-US" dirty="0"/>
            <a:t> </a:t>
          </a:r>
          <a:r>
            <a:rPr lang="en-US" dirty="0" err="1"/>
            <a:t>dalam</a:t>
          </a:r>
          <a:r>
            <a:rPr lang="en-US" dirty="0"/>
            <a:t> format yang </a:t>
          </a:r>
          <a:r>
            <a:rPr lang="en-US" dirty="0" err="1"/>
            <a:t>ditentukan</a:t>
          </a:r>
          <a:r>
            <a:rPr lang="en-US" dirty="0"/>
            <a:t> </a:t>
          </a:r>
          <a:r>
            <a:rPr lang="en-US" dirty="0" err="1"/>
            <a:t>melalui</a:t>
          </a:r>
          <a:r>
            <a:rPr lang="en-US" dirty="0"/>
            <a:t> Plan Quality Management process</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CE56E8C2-E829-45F7-879B-C97A8CC2A402}">
      <dgm:prSet/>
      <dgm:spPr/>
      <dgm:t>
        <a:bodyPr/>
        <a:lstStyle/>
        <a:p>
          <a:r>
            <a:rPr lang="en-US" dirty="0"/>
            <a:t>2. Verified deliverables</a:t>
          </a:r>
          <a:endParaRPr lang="id-ID" b="0" dirty="0">
            <a:solidFill>
              <a:schemeClr val="tx1"/>
            </a:solidFill>
          </a:endParaRPr>
        </a:p>
      </dgm:t>
    </dgm:pt>
    <dgm:pt modelId="{095C9009-4A95-4D73-B0E5-C89DC59D085F}" type="parTrans" cxnId="{97F33B8E-CA1C-4E1D-8200-52524F60000C}">
      <dgm:prSet/>
      <dgm:spPr/>
      <dgm:t>
        <a:bodyPr/>
        <a:lstStyle/>
        <a:p>
          <a:endParaRPr lang="en-US"/>
        </a:p>
      </dgm:t>
    </dgm:pt>
    <dgm:pt modelId="{ABE28BD7-0B41-4585-9895-4135D1F682E6}" type="sibTrans" cxnId="{97F33B8E-CA1C-4E1D-8200-52524F60000C}">
      <dgm:prSet/>
      <dgm:spPr/>
      <dgm:t>
        <a:bodyPr/>
        <a:lstStyle/>
        <a:p>
          <a:endParaRPr lang="en-US"/>
        </a:p>
      </dgm:t>
    </dgm:pt>
    <dgm:pt modelId="{A1287936-B99B-4A23-836E-1169182DCA91}">
      <dgm:prSet/>
      <dgm:spPr/>
      <dgm:t>
        <a:bodyPr/>
        <a:lstStyle/>
        <a:p>
          <a:r>
            <a:rPr lang="en-US" dirty="0" err="1"/>
            <a:t>Tujuan</a:t>
          </a:r>
          <a:r>
            <a:rPr lang="en-US" dirty="0"/>
            <a:t> </a:t>
          </a:r>
          <a:r>
            <a:rPr lang="en-US" dirty="0" err="1"/>
            <a:t>dari</a:t>
          </a:r>
          <a:r>
            <a:rPr lang="en-US" dirty="0"/>
            <a:t> proses </a:t>
          </a:r>
          <a:r>
            <a:rPr lang="en-US" dirty="0" err="1"/>
            <a:t>Kontrol</a:t>
          </a:r>
          <a:r>
            <a:rPr lang="en-US" dirty="0"/>
            <a:t> </a:t>
          </a:r>
          <a:r>
            <a:rPr lang="en-US" dirty="0" err="1"/>
            <a:t>kontrol</a:t>
          </a:r>
          <a:r>
            <a:rPr lang="en-US" dirty="0"/>
            <a:t> </a:t>
          </a:r>
          <a:r>
            <a:rPr lang="en-US" dirty="0" err="1"/>
            <a:t>adalah</a:t>
          </a:r>
          <a:r>
            <a:rPr lang="en-US" dirty="0"/>
            <a:t> </a:t>
          </a:r>
          <a:r>
            <a:rPr lang="en-US" dirty="0" err="1"/>
            <a:t>untuk</a:t>
          </a:r>
          <a:r>
            <a:rPr lang="en-US" dirty="0"/>
            <a:t> </a:t>
          </a:r>
          <a:r>
            <a:rPr lang="en-US" dirty="0" err="1"/>
            <a:t>menentukan</a:t>
          </a:r>
          <a:r>
            <a:rPr lang="en-US" dirty="0"/>
            <a:t> </a:t>
          </a:r>
          <a:r>
            <a:rPr lang="en-US" dirty="0" err="1"/>
            <a:t>kebenaran</a:t>
          </a:r>
          <a:r>
            <a:rPr lang="en-US" dirty="0"/>
            <a:t> </a:t>
          </a:r>
          <a:r>
            <a:rPr lang="en-US" dirty="0" err="1"/>
            <a:t>atau</a:t>
          </a:r>
          <a:r>
            <a:rPr lang="en-US" dirty="0"/>
            <a:t> </a:t>
          </a:r>
          <a:r>
            <a:rPr lang="en-US" dirty="0" err="1"/>
            <a:t>koreksi</a:t>
          </a:r>
          <a:r>
            <a:rPr lang="en-US" dirty="0"/>
            <a:t> </a:t>
          </a:r>
          <a:r>
            <a:rPr lang="en-US" dirty="0" err="1"/>
            <a:t>dari</a:t>
          </a:r>
          <a:r>
            <a:rPr lang="en-US" dirty="0"/>
            <a:t> deliverable. </a:t>
          </a:r>
          <a:r>
            <a:rPr lang="en-US" dirty="0" err="1"/>
            <a:t>Hasil</a:t>
          </a:r>
          <a:r>
            <a:rPr lang="en-US" dirty="0"/>
            <a:t> proses </a:t>
          </a:r>
          <a:r>
            <a:rPr lang="en-US" dirty="0" err="1"/>
            <a:t>Kontrol</a:t>
          </a:r>
          <a:r>
            <a:rPr lang="en-US" dirty="0"/>
            <a:t> </a:t>
          </a:r>
          <a:r>
            <a:rPr lang="en-US" dirty="0" err="1"/>
            <a:t>Kualitas</a:t>
          </a:r>
          <a:r>
            <a:rPr lang="en-US" dirty="0"/>
            <a:t> </a:t>
          </a:r>
          <a:r>
            <a:rPr lang="en-US" dirty="0" err="1"/>
            <a:t>adalah</a:t>
          </a:r>
          <a:r>
            <a:rPr lang="en-US" dirty="0"/>
            <a:t> </a:t>
          </a:r>
          <a:r>
            <a:rPr lang="en-US" dirty="0" err="1"/>
            <a:t>hasil</a:t>
          </a:r>
          <a:r>
            <a:rPr lang="en-US" dirty="0"/>
            <a:t> yang </a:t>
          </a:r>
          <a:r>
            <a:rPr lang="en-US" dirty="0" err="1"/>
            <a:t>diverifikasi</a:t>
          </a:r>
          <a:r>
            <a:rPr lang="en-US" dirty="0"/>
            <a:t>. </a:t>
          </a:r>
          <a:r>
            <a:rPr lang="en-US" dirty="0" err="1"/>
            <a:t>Hasil</a:t>
          </a:r>
          <a:r>
            <a:rPr lang="en-US" dirty="0"/>
            <a:t> yang </a:t>
          </a:r>
          <a:r>
            <a:rPr lang="en-US" dirty="0" err="1"/>
            <a:t>diverifikasi</a:t>
          </a:r>
          <a:r>
            <a:rPr lang="en-US" dirty="0"/>
            <a:t> </a:t>
          </a:r>
          <a:r>
            <a:rPr lang="en-US" dirty="0" err="1"/>
            <a:t>adalah</a:t>
          </a:r>
          <a:r>
            <a:rPr lang="en-US" dirty="0"/>
            <a:t> input </a:t>
          </a:r>
          <a:r>
            <a:rPr lang="en-US" dirty="0" err="1"/>
            <a:t>untuk</a:t>
          </a:r>
          <a:r>
            <a:rPr lang="en-US" dirty="0"/>
            <a:t> </a:t>
          </a:r>
          <a:r>
            <a:rPr lang="en-US" dirty="0" err="1"/>
            <a:t>Validasi</a:t>
          </a:r>
          <a:r>
            <a:rPr lang="en-US" dirty="0"/>
            <a:t> scope </a:t>
          </a:r>
          <a:r>
            <a:rPr lang="en-US" dirty="0" err="1"/>
            <a:t>untuk</a:t>
          </a:r>
          <a:r>
            <a:rPr lang="en-US" dirty="0"/>
            <a:t> </a:t>
          </a:r>
          <a:r>
            <a:rPr lang="en-US" dirty="0" err="1"/>
            <a:t>digunakan</a:t>
          </a:r>
          <a:r>
            <a:rPr lang="en-US" dirty="0"/>
            <a:t> </a:t>
          </a:r>
          <a:r>
            <a:rPr lang="en-US" dirty="0" err="1"/>
            <a:t>sebagai</a:t>
          </a:r>
          <a:r>
            <a:rPr lang="en-US" dirty="0"/>
            <a:t> </a:t>
          </a:r>
          <a:r>
            <a:rPr lang="en-US" dirty="0" err="1"/>
            <a:t>penerimaan</a:t>
          </a:r>
          <a:r>
            <a:rPr lang="en-US" dirty="0"/>
            <a:t> formal.</a:t>
          </a:r>
          <a:endParaRPr lang="id-ID" b="0" dirty="0">
            <a:solidFill>
              <a:schemeClr val="tx1"/>
            </a:solidFill>
          </a:endParaRPr>
        </a:p>
      </dgm:t>
    </dgm:pt>
    <dgm:pt modelId="{669717E4-D951-4851-BF53-4EB982BB98C2}" type="parTrans" cxnId="{ACC3A186-8FA8-4890-8ADA-D2743C616393}">
      <dgm:prSet/>
      <dgm:spPr/>
      <dgm:t>
        <a:bodyPr/>
        <a:lstStyle/>
        <a:p>
          <a:endParaRPr lang="en-US"/>
        </a:p>
      </dgm:t>
    </dgm:pt>
    <dgm:pt modelId="{E02041B7-D1CC-40A8-A838-8FBE93A9544A}" type="sibTrans" cxnId="{ACC3A186-8FA8-4890-8ADA-D2743C616393}">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C4ED5F60-C082-4F9B-A6B5-0E33A8307F46}" type="pres">
      <dgm:prSet presAssocID="{CE56E8C2-E829-45F7-879B-C97A8CC2A402}" presName="parentText" presStyleLbl="node1" presStyleIdx="1" presStyleCnt="2">
        <dgm:presLayoutVars>
          <dgm:chMax val="0"/>
          <dgm:bulletEnabled val="1"/>
        </dgm:presLayoutVars>
      </dgm:prSet>
      <dgm:spPr/>
    </dgm:pt>
    <dgm:pt modelId="{FE28B4F4-B182-43E7-8A10-0FFB488EDBC7}" type="pres">
      <dgm:prSet presAssocID="{CE56E8C2-E829-45F7-879B-C97A8CC2A402}" presName="childText" presStyleLbl="revTx" presStyleIdx="1" presStyleCnt="2">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21E63E55-E03A-4044-985E-D507853F493C}" type="presOf" srcId="{3528E10F-83B6-42A8-8E03-67F33E8ED842}" destId="{44DBF284-EFB8-48CB-AA9A-57838DF88D90}" srcOrd="0" destOrd="0" presId="urn:microsoft.com/office/officeart/2005/8/layout/vList2"/>
    <dgm:cxn modelId="{ACC3A186-8FA8-4890-8ADA-D2743C616393}" srcId="{CE56E8C2-E829-45F7-879B-C97A8CC2A402}" destId="{A1287936-B99B-4A23-836E-1169182DCA91}" srcOrd="0" destOrd="0" parTransId="{669717E4-D951-4851-BF53-4EB982BB98C2}" sibTransId="{E02041B7-D1CC-40A8-A838-8FBE93A9544A}"/>
    <dgm:cxn modelId="{97F33B8E-CA1C-4E1D-8200-52524F60000C}" srcId="{7BE175C2-43D5-BF47-B71D-4EF4D2107E03}" destId="{CE56E8C2-E829-45F7-879B-C97A8CC2A402}" srcOrd="1" destOrd="0" parTransId="{095C9009-4A95-4D73-B0E5-C89DC59D085F}" sibTransId="{ABE28BD7-0B41-4585-9895-4135D1F682E6}"/>
    <dgm:cxn modelId="{BA4E1B91-C6F8-4EDE-810B-357D120363F7}" type="presOf" srcId="{A1287936-B99B-4A23-836E-1169182DCA91}" destId="{FE28B4F4-B182-43E7-8A10-0FFB488EDBC7}" srcOrd="0" destOrd="0" presId="urn:microsoft.com/office/officeart/2005/8/layout/vList2"/>
    <dgm:cxn modelId="{7E589791-B617-47CC-B87A-CE98C22507FD}" type="presOf" srcId="{7BE175C2-43D5-BF47-B71D-4EF4D2107E03}" destId="{224CF469-C495-45B8-9E4A-119EC6AA03FC}" srcOrd="0" destOrd="0" presId="urn:microsoft.com/office/officeart/2005/8/layout/vList2"/>
    <dgm:cxn modelId="{AE67C29C-A886-465C-9590-D60705181816}" type="presOf" srcId="{CE56E8C2-E829-45F7-879B-C97A8CC2A402}" destId="{C4ED5F60-C082-4F9B-A6B5-0E33A8307F46}" srcOrd="0" destOrd="0" presId="urn:microsoft.com/office/officeart/2005/8/layout/vList2"/>
    <dgm:cxn modelId="{A8F298B0-80E2-4A2E-83A7-F565CDFBF24A}" srcId="{870269B6-4112-4E4F-ABD8-795DDFDD3198}" destId="{3528E10F-83B6-42A8-8E03-67F33E8ED842}" srcOrd="0" destOrd="0" parTransId="{934619FC-00FF-4020-9C56-AF37F29BA592}" sibTransId="{E8D384CA-6124-476F-8D26-4FA6655CDA30}"/>
    <dgm:cxn modelId="{0312BFBF-8076-4E11-BE6A-0B46271B0C36}" type="presOf" srcId="{870269B6-4112-4E4F-ABD8-795DDFDD3198}" destId="{CA5515A7-FA4D-4B85-9DD9-17359CF050D2}" srcOrd="0" destOrd="0" presId="urn:microsoft.com/office/officeart/2005/8/layout/vList2"/>
    <dgm:cxn modelId="{B2B2C746-E937-43C7-AA44-478CE506425F}" type="presParOf" srcId="{224CF469-C495-45B8-9E4A-119EC6AA03FC}" destId="{CA5515A7-FA4D-4B85-9DD9-17359CF050D2}" srcOrd="0" destOrd="0" presId="urn:microsoft.com/office/officeart/2005/8/layout/vList2"/>
    <dgm:cxn modelId="{48B12C36-CF14-4487-BF2E-C70D0BDB82E6}" type="presParOf" srcId="{224CF469-C495-45B8-9E4A-119EC6AA03FC}" destId="{44DBF284-EFB8-48CB-AA9A-57838DF88D90}" srcOrd="1" destOrd="0" presId="urn:microsoft.com/office/officeart/2005/8/layout/vList2"/>
    <dgm:cxn modelId="{21BC7B16-DB87-4DF6-A8B5-ED7B5EB98FD0}" type="presParOf" srcId="{224CF469-C495-45B8-9E4A-119EC6AA03FC}" destId="{C4ED5F60-C082-4F9B-A6B5-0E33A8307F46}" srcOrd="2" destOrd="0" presId="urn:microsoft.com/office/officeart/2005/8/layout/vList2"/>
    <dgm:cxn modelId="{3710C962-F2C3-41B0-8AAD-7CC24B1B0F88}" type="presParOf" srcId="{224CF469-C495-45B8-9E4A-119EC6AA03FC}" destId="{FE28B4F4-B182-43E7-8A10-0FFB488EDB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3200" dirty="0"/>
            <a:t>3. Work performance information</a:t>
          </a:r>
          <a:endParaRPr lang="en-US" sz="32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dirty="0"/>
            <a:t>Work performance information </a:t>
          </a:r>
          <a:r>
            <a:rPr lang="en-US" dirty="0" err="1"/>
            <a:t>adalah</a:t>
          </a:r>
          <a:r>
            <a:rPr lang="en-US" dirty="0"/>
            <a:t> data </a:t>
          </a:r>
          <a:r>
            <a:rPr lang="en-US" dirty="0" err="1"/>
            <a:t>kinerja</a:t>
          </a:r>
          <a:r>
            <a:rPr lang="en-US" dirty="0"/>
            <a:t> yang </a:t>
          </a:r>
          <a:r>
            <a:rPr lang="en-US" dirty="0" err="1"/>
            <a:t>dikumpulkan</a:t>
          </a:r>
          <a:r>
            <a:rPr lang="en-US" dirty="0"/>
            <a:t> </a:t>
          </a:r>
          <a:r>
            <a:rPr lang="en-US" dirty="0" err="1"/>
            <a:t>dari</a:t>
          </a:r>
          <a:r>
            <a:rPr lang="en-US" dirty="0"/>
            <a:t> </a:t>
          </a:r>
          <a:r>
            <a:rPr lang="en-US" dirty="0" err="1"/>
            <a:t>berbagai</a:t>
          </a:r>
          <a:r>
            <a:rPr lang="en-US" dirty="0"/>
            <a:t> proses </a:t>
          </a:r>
          <a:r>
            <a:rPr lang="en-US" dirty="0" err="1"/>
            <a:t>pengendalian</a:t>
          </a:r>
          <a:r>
            <a:rPr lang="en-US" dirty="0"/>
            <a:t>, </a:t>
          </a:r>
          <a:r>
            <a:rPr lang="en-US" dirty="0" err="1"/>
            <a:t>dianalisis</a:t>
          </a:r>
          <a:r>
            <a:rPr lang="en-US" dirty="0"/>
            <a:t> </a:t>
          </a:r>
          <a:r>
            <a:rPr lang="en-US" dirty="0" err="1"/>
            <a:t>dalam</a:t>
          </a:r>
          <a:r>
            <a:rPr lang="en-US" dirty="0"/>
            <a:t> </a:t>
          </a:r>
          <a:r>
            <a:rPr lang="en-US" dirty="0" err="1"/>
            <a:t>konteks</a:t>
          </a:r>
          <a:r>
            <a:rPr lang="en-US" dirty="0"/>
            <a:t> </a:t>
          </a:r>
          <a:r>
            <a:rPr lang="en-US" dirty="0" err="1"/>
            <a:t>dan</a:t>
          </a:r>
          <a:r>
            <a:rPr lang="en-US" dirty="0"/>
            <a:t> </a:t>
          </a:r>
          <a:r>
            <a:rPr lang="en-US" dirty="0" err="1"/>
            <a:t>terintegrasi</a:t>
          </a:r>
          <a:r>
            <a:rPr lang="en-US" dirty="0"/>
            <a:t> </a:t>
          </a:r>
          <a:r>
            <a:rPr lang="en-US" dirty="0" err="1"/>
            <a:t>berdasarkan</a:t>
          </a:r>
          <a:r>
            <a:rPr lang="en-US" dirty="0"/>
            <a:t> </a:t>
          </a:r>
          <a:r>
            <a:rPr lang="en-US" dirty="0" err="1"/>
            <a:t>hubungan</a:t>
          </a:r>
          <a:r>
            <a:rPr lang="en-US" dirty="0"/>
            <a:t> </a:t>
          </a:r>
          <a:r>
            <a:rPr lang="en-US" dirty="0" err="1"/>
            <a:t>antar</a:t>
          </a:r>
          <a:r>
            <a:rPr lang="en-US" dirty="0"/>
            <a:t> area. </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AC8E5110-B2FE-47CC-94DE-8E4DC3496E52}">
      <dgm:prSet custT="1"/>
      <dgm:spPr/>
      <dgm:t>
        <a:bodyPr/>
        <a:lstStyle/>
        <a:p>
          <a:r>
            <a:rPr lang="en-US" sz="3200" dirty="0"/>
            <a:t>4. Change requests</a:t>
          </a:r>
          <a:endParaRPr lang="id-ID" sz="3200" b="0" dirty="0">
            <a:solidFill>
              <a:schemeClr val="tx1"/>
            </a:solidFill>
          </a:endParaRPr>
        </a:p>
      </dgm:t>
    </dgm:pt>
    <dgm:pt modelId="{213B6BB6-61AB-49A1-8EE0-DEF451090689}" type="parTrans" cxnId="{BD135B10-04D8-4095-997D-C5A6F39D3E60}">
      <dgm:prSet/>
      <dgm:spPr/>
      <dgm:t>
        <a:bodyPr/>
        <a:lstStyle/>
        <a:p>
          <a:endParaRPr lang="en-US"/>
        </a:p>
      </dgm:t>
    </dgm:pt>
    <dgm:pt modelId="{7A214843-2753-4A78-8D77-1DB0B536E861}" type="sibTrans" cxnId="{BD135B10-04D8-4095-997D-C5A6F39D3E60}">
      <dgm:prSet/>
      <dgm:spPr/>
      <dgm:t>
        <a:bodyPr/>
        <a:lstStyle/>
        <a:p>
          <a:endParaRPr lang="en-US"/>
        </a:p>
      </dgm:t>
    </dgm:pt>
    <dgm:pt modelId="{CE56E8C2-E829-45F7-879B-C97A8CC2A402}">
      <dgm:prSet/>
      <dgm:spPr/>
      <dgm:t>
        <a:bodyPr/>
        <a:lstStyle/>
        <a:p>
          <a:r>
            <a:rPr lang="en-US" dirty="0" err="1"/>
            <a:t>Jika</a:t>
          </a:r>
          <a:r>
            <a:rPr lang="en-US" dirty="0"/>
            <a:t> </a:t>
          </a:r>
          <a:r>
            <a:rPr lang="en-US" dirty="0" err="1"/>
            <a:t>tindakan</a:t>
          </a:r>
          <a:r>
            <a:rPr lang="en-US" dirty="0"/>
            <a:t> </a:t>
          </a:r>
          <a:r>
            <a:rPr lang="en-US" dirty="0" err="1"/>
            <a:t>korektif</a:t>
          </a:r>
          <a:r>
            <a:rPr lang="en-US" dirty="0"/>
            <a:t> </a:t>
          </a:r>
          <a:r>
            <a:rPr lang="en-US" dirty="0" err="1"/>
            <a:t>atau</a:t>
          </a:r>
          <a:r>
            <a:rPr lang="en-US" dirty="0"/>
            <a:t> </a:t>
          </a:r>
          <a:r>
            <a:rPr lang="en-US" dirty="0" err="1"/>
            <a:t>pencegahan</a:t>
          </a:r>
          <a:r>
            <a:rPr lang="en-US" dirty="0"/>
            <a:t> yang </a:t>
          </a:r>
          <a:r>
            <a:rPr lang="en-US" dirty="0" err="1"/>
            <a:t>direkomendasikan</a:t>
          </a:r>
          <a:r>
            <a:rPr lang="en-US" dirty="0"/>
            <a:t> </a:t>
          </a:r>
          <a:r>
            <a:rPr lang="en-US" dirty="0" err="1"/>
            <a:t>atau</a:t>
          </a:r>
          <a:r>
            <a:rPr lang="en-US" dirty="0"/>
            <a:t> </a:t>
          </a:r>
          <a:r>
            <a:rPr lang="en-US" dirty="0" err="1"/>
            <a:t>perbaikan</a:t>
          </a:r>
          <a:r>
            <a:rPr lang="en-US" dirty="0"/>
            <a:t> </a:t>
          </a:r>
          <a:r>
            <a:rPr lang="en-US" dirty="0" err="1"/>
            <a:t>cacat</a:t>
          </a:r>
          <a:r>
            <a:rPr lang="en-US" dirty="0"/>
            <a:t> </a:t>
          </a:r>
          <a:r>
            <a:rPr lang="en-US" dirty="0" err="1"/>
            <a:t>memerlukan</a:t>
          </a:r>
          <a:r>
            <a:rPr lang="en-US" dirty="0"/>
            <a:t> </a:t>
          </a:r>
          <a:r>
            <a:rPr lang="en-US" dirty="0" err="1"/>
            <a:t>perubahan</a:t>
          </a:r>
          <a:r>
            <a:rPr lang="en-US" dirty="0"/>
            <a:t> </a:t>
          </a:r>
          <a:r>
            <a:rPr lang="en-US" dirty="0" err="1"/>
            <a:t>pada</a:t>
          </a:r>
          <a:r>
            <a:rPr lang="en-US" dirty="0"/>
            <a:t> Project management Plan, </a:t>
          </a:r>
          <a:r>
            <a:rPr lang="en-US" dirty="0" err="1"/>
            <a:t>permintaan</a:t>
          </a:r>
          <a:r>
            <a:rPr lang="en-US" dirty="0"/>
            <a:t> </a:t>
          </a:r>
          <a:r>
            <a:rPr lang="en-US" dirty="0" err="1"/>
            <a:t>perubahan</a:t>
          </a:r>
          <a:r>
            <a:rPr lang="en-US" dirty="0"/>
            <a:t> </a:t>
          </a:r>
          <a:r>
            <a:rPr lang="en-US" dirty="0" err="1"/>
            <a:t>harus</a:t>
          </a:r>
          <a:r>
            <a:rPr lang="en-US" dirty="0"/>
            <a:t> </a:t>
          </a:r>
          <a:r>
            <a:rPr lang="en-US" dirty="0" err="1"/>
            <a:t>dimulai</a:t>
          </a:r>
          <a:r>
            <a:rPr lang="en-US" dirty="0"/>
            <a:t> </a:t>
          </a:r>
          <a:r>
            <a:rPr lang="en-US" dirty="0" err="1"/>
            <a:t>sesuai</a:t>
          </a:r>
          <a:r>
            <a:rPr lang="en-US" dirty="0"/>
            <a:t> </a:t>
          </a:r>
          <a:r>
            <a:rPr lang="en-US" dirty="0" err="1"/>
            <a:t>dengan</a:t>
          </a:r>
          <a:r>
            <a:rPr lang="en-US" dirty="0"/>
            <a:t> proses Perform Integrated Change Control process yang </a:t>
          </a:r>
          <a:r>
            <a:rPr lang="en-US" dirty="0" err="1"/>
            <a:t>ditetapkan</a:t>
          </a:r>
          <a:r>
            <a:rPr lang="en-US" dirty="0"/>
            <a:t>.</a:t>
          </a:r>
          <a:endParaRPr lang="id-ID" b="0" dirty="0">
            <a:solidFill>
              <a:schemeClr val="tx1"/>
            </a:solidFill>
          </a:endParaRPr>
        </a:p>
      </dgm:t>
    </dgm:pt>
    <dgm:pt modelId="{095C9009-4A95-4D73-B0E5-C89DC59D085F}" type="parTrans" cxnId="{97F33B8E-CA1C-4E1D-8200-52524F60000C}">
      <dgm:prSet/>
      <dgm:spPr/>
      <dgm:t>
        <a:bodyPr/>
        <a:lstStyle/>
        <a:p>
          <a:endParaRPr lang="en-US"/>
        </a:p>
      </dgm:t>
    </dgm:pt>
    <dgm:pt modelId="{ABE28BD7-0B41-4585-9895-4135D1F682E6}" type="sibTrans" cxnId="{97F33B8E-CA1C-4E1D-8200-52524F60000C}">
      <dgm:prSet/>
      <dgm:spPr/>
      <dgm:t>
        <a:bodyPr/>
        <a:lstStyle/>
        <a:p>
          <a:endParaRPr lang="en-US"/>
        </a:p>
      </dgm:t>
    </dgm:pt>
    <dgm:pt modelId="{BF80CE03-06EE-4EE9-8F23-BE32744A22F6}">
      <dgm:prSet/>
      <dgm:spPr/>
      <dgm:t>
        <a:bodyPr/>
        <a:lstStyle/>
        <a:p>
          <a:r>
            <a:rPr lang="en-US" dirty="0" err="1"/>
            <a:t>Contohnya</a:t>
          </a:r>
          <a:r>
            <a:rPr lang="en-US" dirty="0"/>
            <a:t> </a:t>
          </a:r>
          <a:r>
            <a:rPr lang="en-US" dirty="0" err="1"/>
            <a:t>termasuk</a:t>
          </a:r>
          <a:r>
            <a:rPr lang="en-US" dirty="0"/>
            <a:t> </a:t>
          </a:r>
          <a:r>
            <a:rPr lang="en-US" dirty="0" err="1"/>
            <a:t>informasi</a:t>
          </a:r>
          <a:r>
            <a:rPr lang="en-US" dirty="0"/>
            <a:t> </a:t>
          </a:r>
          <a:r>
            <a:rPr lang="en-US" dirty="0" err="1"/>
            <a:t>tentang</a:t>
          </a:r>
          <a:r>
            <a:rPr lang="en-US" dirty="0"/>
            <a:t> </a:t>
          </a:r>
          <a:r>
            <a:rPr lang="en-US" dirty="0" err="1"/>
            <a:t>proyek</a:t>
          </a:r>
          <a:r>
            <a:rPr lang="en-US" dirty="0"/>
            <a:t> </a:t>
          </a:r>
          <a:r>
            <a:rPr lang="en-US" dirty="0" err="1"/>
            <a:t>pemenuhan</a:t>
          </a:r>
          <a:r>
            <a:rPr lang="en-US" dirty="0"/>
            <a:t> requirement </a:t>
          </a:r>
          <a:r>
            <a:rPr lang="en-US" dirty="0" err="1"/>
            <a:t>seperti</a:t>
          </a:r>
          <a:r>
            <a:rPr lang="en-US" dirty="0"/>
            <a:t> </a:t>
          </a:r>
          <a:r>
            <a:rPr lang="en-US" dirty="0" err="1"/>
            <a:t>penyebab</a:t>
          </a:r>
          <a:r>
            <a:rPr lang="en-US" dirty="0"/>
            <a:t> </a:t>
          </a:r>
          <a:r>
            <a:rPr lang="en-US" dirty="0" err="1"/>
            <a:t>penolakan</a:t>
          </a:r>
          <a:r>
            <a:rPr lang="en-US" dirty="0"/>
            <a:t>, </a:t>
          </a:r>
          <a:r>
            <a:rPr lang="en-US" dirty="0" err="1"/>
            <a:t>pengerjaan</a:t>
          </a:r>
          <a:r>
            <a:rPr lang="en-US" dirty="0"/>
            <a:t> </a:t>
          </a:r>
          <a:r>
            <a:rPr lang="en-US" dirty="0" err="1"/>
            <a:t>ulang</a:t>
          </a:r>
          <a:r>
            <a:rPr lang="en-US" dirty="0"/>
            <a:t> yang </a:t>
          </a:r>
          <a:r>
            <a:rPr lang="en-US" dirty="0" err="1"/>
            <a:t>diperlukan</a:t>
          </a:r>
          <a:r>
            <a:rPr lang="en-US" dirty="0"/>
            <a:t>, </a:t>
          </a:r>
          <a:r>
            <a:rPr lang="en-US" dirty="0" err="1"/>
            <a:t>atau</a:t>
          </a:r>
          <a:r>
            <a:rPr lang="en-US" dirty="0"/>
            <a:t> </a:t>
          </a:r>
          <a:r>
            <a:rPr lang="en-US" dirty="0" err="1"/>
            <a:t>kebutuhan</a:t>
          </a:r>
          <a:r>
            <a:rPr lang="en-US" dirty="0"/>
            <a:t> </a:t>
          </a:r>
          <a:r>
            <a:rPr lang="en-US" dirty="0" err="1"/>
            <a:t>untuk</a:t>
          </a:r>
          <a:r>
            <a:rPr lang="en-US" dirty="0"/>
            <a:t> </a:t>
          </a:r>
          <a:r>
            <a:rPr lang="en-US" dirty="0" err="1"/>
            <a:t>penyesuaian</a:t>
          </a:r>
          <a:r>
            <a:rPr lang="en-US" dirty="0"/>
            <a:t> proses.</a:t>
          </a:r>
          <a:endParaRPr lang="id-ID" b="0" dirty="0">
            <a:solidFill>
              <a:schemeClr val="tx1"/>
            </a:solidFill>
          </a:endParaRPr>
        </a:p>
      </dgm:t>
    </dgm:pt>
    <dgm:pt modelId="{304FD539-143D-42EF-9648-DA27C068C68D}" type="parTrans" cxnId="{C86B5B0F-49C6-418E-AF54-1AE5B08410F3}">
      <dgm:prSet/>
      <dgm:spPr/>
      <dgm:t>
        <a:bodyPr/>
        <a:lstStyle/>
        <a:p>
          <a:endParaRPr lang="en-US"/>
        </a:p>
      </dgm:t>
    </dgm:pt>
    <dgm:pt modelId="{48B0B9DF-0CC1-492F-9E9C-CEE7550FA3F4}" type="sibTrans" cxnId="{C86B5B0F-49C6-418E-AF54-1AE5B08410F3}">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80763964-A101-48C1-BEAB-7B7892D35AAE}" type="pres">
      <dgm:prSet presAssocID="{AC8E5110-B2FE-47CC-94DE-8E4DC3496E52}" presName="parentText" presStyleLbl="node1" presStyleIdx="1" presStyleCnt="2">
        <dgm:presLayoutVars>
          <dgm:chMax val="0"/>
          <dgm:bulletEnabled val="1"/>
        </dgm:presLayoutVars>
      </dgm:prSet>
      <dgm:spPr/>
    </dgm:pt>
    <dgm:pt modelId="{FC264248-9585-440F-B6A0-1700D092E834}" type="pres">
      <dgm:prSet presAssocID="{AC8E5110-B2FE-47CC-94DE-8E4DC3496E52}" presName="childText" presStyleLbl="revTx" presStyleIdx="1" presStyleCnt="2">
        <dgm:presLayoutVars>
          <dgm:bulletEnabled val="1"/>
        </dgm:presLayoutVars>
      </dgm:prSet>
      <dgm:spPr/>
    </dgm:pt>
  </dgm:ptLst>
  <dgm:cxnLst>
    <dgm:cxn modelId="{C86B5B0F-49C6-418E-AF54-1AE5B08410F3}" srcId="{870269B6-4112-4E4F-ABD8-795DDFDD3198}" destId="{BF80CE03-06EE-4EE9-8F23-BE32744A22F6}" srcOrd="1" destOrd="0" parTransId="{304FD539-143D-42EF-9648-DA27C068C68D}" sibTransId="{48B0B9DF-0CC1-492F-9E9C-CEE7550FA3F4}"/>
    <dgm:cxn modelId="{BD135B10-04D8-4095-997D-C5A6F39D3E60}" srcId="{7BE175C2-43D5-BF47-B71D-4EF4D2107E03}" destId="{AC8E5110-B2FE-47CC-94DE-8E4DC3496E52}" srcOrd="1" destOrd="0" parTransId="{213B6BB6-61AB-49A1-8EE0-DEF451090689}" sibTransId="{7A214843-2753-4A78-8D77-1DB0B536E861}"/>
    <dgm:cxn modelId="{483C7313-B834-44E3-B272-D72CAE94D24B}" type="presOf" srcId="{CE56E8C2-E829-45F7-879B-C97A8CC2A402}" destId="{FC264248-9585-440F-B6A0-1700D092E834}"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9B6EF62A-CA73-4809-9214-7AACEA404EB4}" type="presOf" srcId="{BF80CE03-06EE-4EE9-8F23-BE32744A22F6}" destId="{44DBF284-EFB8-48CB-AA9A-57838DF88D90}" srcOrd="0" destOrd="1" presId="urn:microsoft.com/office/officeart/2005/8/layout/vList2"/>
    <dgm:cxn modelId="{6D785352-A267-4372-BA9A-6434F3F5F362}" type="presOf" srcId="{870269B6-4112-4E4F-ABD8-795DDFDD3198}" destId="{CA5515A7-FA4D-4B85-9DD9-17359CF050D2}" srcOrd="0" destOrd="0" presId="urn:microsoft.com/office/officeart/2005/8/layout/vList2"/>
    <dgm:cxn modelId="{280C7359-4C83-44F9-A608-EDEB2DB17F70}" type="presOf" srcId="{3528E10F-83B6-42A8-8E03-67F33E8ED842}" destId="{44DBF284-EFB8-48CB-AA9A-57838DF88D90}" srcOrd="0" destOrd="0" presId="urn:microsoft.com/office/officeart/2005/8/layout/vList2"/>
    <dgm:cxn modelId="{97F33B8E-CA1C-4E1D-8200-52524F60000C}" srcId="{AC8E5110-B2FE-47CC-94DE-8E4DC3496E52}" destId="{CE56E8C2-E829-45F7-879B-C97A8CC2A402}" srcOrd="0" destOrd="0" parTransId="{095C9009-4A95-4D73-B0E5-C89DC59D085F}" sibTransId="{ABE28BD7-0B41-4585-9895-4135D1F682E6}"/>
    <dgm:cxn modelId="{A8F298B0-80E2-4A2E-83A7-F565CDFBF24A}" srcId="{870269B6-4112-4E4F-ABD8-795DDFDD3198}" destId="{3528E10F-83B6-42A8-8E03-67F33E8ED842}" srcOrd="0" destOrd="0" parTransId="{934619FC-00FF-4020-9C56-AF37F29BA592}" sibTransId="{E8D384CA-6124-476F-8D26-4FA6655CDA30}"/>
    <dgm:cxn modelId="{B5FD9AB7-6CCC-4728-92F9-2110B18E25B8}" type="presOf" srcId="{7BE175C2-43D5-BF47-B71D-4EF4D2107E03}" destId="{224CF469-C495-45B8-9E4A-119EC6AA03FC}" srcOrd="0" destOrd="0" presId="urn:microsoft.com/office/officeart/2005/8/layout/vList2"/>
    <dgm:cxn modelId="{94033EE7-1879-4C28-9960-F9D6C9B87875}" type="presOf" srcId="{AC8E5110-B2FE-47CC-94DE-8E4DC3496E52}" destId="{80763964-A101-48C1-BEAB-7B7892D35AAE}" srcOrd="0" destOrd="0" presId="urn:microsoft.com/office/officeart/2005/8/layout/vList2"/>
    <dgm:cxn modelId="{F68C965A-E598-4C10-AA5B-4C26C2CC7203}" type="presParOf" srcId="{224CF469-C495-45B8-9E4A-119EC6AA03FC}" destId="{CA5515A7-FA4D-4B85-9DD9-17359CF050D2}" srcOrd="0" destOrd="0" presId="urn:microsoft.com/office/officeart/2005/8/layout/vList2"/>
    <dgm:cxn modelId="{67D63494-AF98-40D4-9AC8-FFDF3C44075D}" type="presParOf" srcId="{224CF469-C495-45B8-9E4A-119EC6AA03FC}" destId="{44DBF284-EFB8-48CB-AA9A-57838DF88D90}" srcOrd="1" destOrd="0" presId="urn:microsoft.com/office/officeart/2005/8/layout/vList2"/>
    <dgm:cxn modelId="{E4EBA4A0-84AF-4EA8-9229-77B59274E047}" type="presParOf" srcId="{224CF469-C495-45B8-9E4A-119EC6AA03FC}" destId="{80763964-A101-48C1-BEAB-7B7892D35AAE}" srcOrd="2" destOrd="0" presId="urn:microsoft.com/office/officeart/2005/8/layout/vList2"/>
    <dgm:cxn modelId="{B6953B76-F1D3-4ACF-8633-F50C188407B5}" type="presParOf" srcId="{224CF469-C495-45B8-9E4A-119EC6AA03FC}" destId="{FC264248-9585-440F-B6A0-1700D092E83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3200" dirty="0"/>
            <a:t>5. Project management plan updates</a:t>
          </a:r>
          <a:endParaRPr lang="en-US" sz="32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dirty="0" err="1"/>
            <a:t>Unsur-unsur</a:t>
          </a:r>
          <a:r>
            <a:rPr lang="en-US" dirty="0"/>
            <a:t> </a:t>
          </a:r>
          <a:r>
            <a:rPr lang="en-US" dirty="0" err="1"/>
            <a:t>rencana</a:t>
          </a:r>
          <a:r>
            <a:rPr lang="en-US" dirty="0"/>
            <a:t> </a:t>
          </a:r>
          <a:r>
            <a:rPr lang="en-US" dirty="0" err="1"/>
            <a:t>manajemen</a:t>
          </a:r>
          <a:r>
            <a:rPr lang="en-US" dirty="0"/>
            <a:t> </a:t>
          </a:r>
          <a:r>
            <a:rPr lang="en-US" dirty="0" err="1"/>
            <a:t>proyek</a:t>
          </a:r>
          <a:r>
            <a:rPr lang="en-US" dirty="0"/>
            <a:t> yang </a:t>
          </a:r>
          <a:r>
            <a:rPr lang="en-US" dirty="0" err="1"/>
            <a:t>dapat</a:t>
          </a:r>
          <a:r>
            <a:rPr lang="en-US" dirty="0"/>
            <a:t> </a:t>
          </a:r>
          <a:r>
            <a:rPr lang="en-US" dirty="0" err="1"/>
            <a:t>diperbarui</a:t>
          </a:r>
          <a:r>
            <a:rPr lang="en-US" dirty="0"/>
            <a:t> </a:t>
          </a:r>
          <a:r>
            <a:rPr lang="en-US" dirty="0" err="1"/>
            <a:t>termasuk</a:t>
          </a:r>
          <a:r>
            <a:rPr lang="en-US" dirty="0"/>
            <a:t>, </a:t>
          </a:r>
          <a:r>
            <a:rPr lang="en-US" dirty="0" err="1"/>
            <a:t>tetapi</a:t>
          </a:r>
          <a:r>
            <a:rPr lang="en-US" dirty="0"/>
            <a:t> </a:t>
          </a:r>
          <a:r>
            <a:rPr lang="en-US" dirty="0" err="1"/>
            <a:t>tidak</a:t>
          </a:r>
          <a:r>
            <a:rPr lang="en-US" dirty="0"/>
            <a:t> </a:t>
          </a:r>
          <a:r>
            <a:rPr lang="en-US" dirty="0" err="1"/>
            <a:t>terbatas</a:t>
          </a:r>
          <a:r>
            <a:rPr lang="en-US" dirty="0"/>
            <a:t> </a:t>
          </a:r>
          <a:r>
            <a:rPr lang="en-US" dirty="0" err="1"/>
            <a:t>pada</a:t>
          </a:r>
          <a:r>
            <a:rPr lang="en-US" dirty="0"/>
            <a:t>:</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AC8E5110-B2FE-47CC-94DE-8E4DC3496E52}">
      <dgm:prSet custT="1"/>
      <dgm:spPr/>
      <dgm:t>
        <a:bodyPr/>
        <a:lstStyle/>
        <a:p>
          <a:r>
            <a:rPr lang="en-US" sz="3200" dirty="0"/>
            <a:t>6. Project documents updates</a:t>
          </a:r>
          <a:endParaRPr lang="id-ID" sz="3200" b="0" dirty="0">
            <a:solidFill>
              <a:schemeClr val="tx1"/>
            </a:solidFill>
          </a:endParaRPr>
        </a:p>
      </dgm:t>
    </dgm:pt>
    <dgm:pt modelId="{213B6BB6-61AB-49A1-8EE0-DEF451090689}" type="parTrans" cxnId="{BD135B10-04D8-4095-997D-C5A6F39D3E60}">
      <dgm:prSet/>
      <dgm:spPr/>
      <dgm:t>
        <a:bodyPr/>
        <a:lstStyle/>
        <a:p>
          <a:endParaRPr lang="en-US"/>
        </a:p>
      </dgm:t>
    </dgm:pt>
    <dgm:pt modelId="{7A214843-2753-4A78-8D77-1DB0B536E861}" type="sibTrans" cxnId="{BD135B10-04D8-4095-997D-C5A6F39D3E60}">
      <dgm:prSet/>
      <dgm:spPr/>
      <dgm:t>
        <a:bodyPr/>
        <a:lstStyle/>
        <a:p>
          <a:endParaRPr lang="en-US"/>
        </a:p>
      </dgm:t>
    </dgm:pt>
    <dgm:pt modelId="{CE56E8C2-E829-45F7-879B-C97A8CC2A402}">
      <dgm:prSet/>
      <dgm:spPr/>
      <dgm:t>
        <a:bodyPr/>
        <a:lstStyle/>
        <a:p>
          <a:r>
            <a:rPr lang="en-US" b="0" dirty="0">
              <a:solidFill>
                <a:schemeClr val="tx1"/>
              </a:solidFill>
            </a:rPr>
            <a:t>Project document update </a:t>
          </a:r>
          <a:r>
            <a:rPr lang="en-US" b="0" dirty="0" err="1">
              <a:solidFill>
                <a:schemeClr val="tx1"/>
              </a:solidFill>
            </a:rPr>
            <a:t>terdiri</a:t>
          </a:r>
          <a:r>
            <a:rPr lang="en-US" b="0" dirty="0">
              <a:solidFill>
                <a:schemeClr val="tx1"/>
              </a:solidFill>
            </a:rPr>
            <a:t> </a:t>
          </a:r>
          <a:r>
            <a:rPr lang="en-US" b="0" dirty="0" err="1">
              <a:solidFill>
                <a:schemeClr val="tx1"/>
              </a:solidFill>
            </a:rPr>
            <a:t>dari</a:t>
          </a:r>
          <a:r>
            <a:rPr lang="en-US" b="0" dirty="0">
              <a:solidFill>
                <a:schemeClr val="tx1"/>
              </a:solidFill>
            </a:rPr>
            <a:t> </a:t>
          </a:r>
          <a:r>
            <a:rPr lang="en-US" b="0" dirty="0" err="1">
              <a:solidFill>
                <a:schemeClr val="tx1"/>
              </a:solidFill>
            </a:rPr>
            <a:t>namun</a:t>
          </a:r>
          <a:r>
            <a:rPr lang="en-US" b="0" dirty="0">
              <a:solidFill>
                <a:schemeClr val="tx1"/>
              </a:solidFill>
            </a:rPr>
            <a:t> </a:t>
          </a:r>
          <a:r>
            <a:rPr lang="en-US" b="0" dirty="0" err="1">
              <a:solidFill>
                <a:schemeClr val="tx1"/>
              </a:solidFill>
            </a:rPr>
            <a:t>tidak</a:t>
          </a:r>
          <a:r>
            <a:rPr lang="en-US" b="0" dirty="0">
              <a:solidFill>
                <a:schemeClr val="tx1"/>
              </a:solidFill>
            </a:rPr>
            <a:t> </a:t>
          </a:r>
          <a:r>
            <a:rPr lang="en-US" b="0" dirty="0" err="1">
              <a:solidFill>
                <a:schemeClr val="tx1"/>
              </a:solidFill>
            </a:rPr>
            <a:t>terbatas</a:t>
          </a:r>
          <a:r>
            <a:rPr lang="en-US" b="0" dirty="0">
              <a:solidFill>
                <a:schemeClr val="tx1"/>
              </a:solidFill>
            </a:rPr>
            <a:t> </a:t>
          </a:r>
          <a:r>
            <a:rPr lang="en-US" b="0" dirty="0" err="1">
              <a:solidFill>
                <a:schemeClr val="tx1"/>
              </a:solidFill>
            </a:rPr>
            <a:t>pada</a:t>
          </a:r>
          <a:r>
            <a:rPr lang="en-US" b="0" dirty="0">
              <a:solidFill>
                <a:schemeClr val="tx1"/>
              </a:solidFill>
            </a:rPr>
            <a:t>:</a:t>
          </a:r>
          <a:endParaRPr lang="id-ID" b="0" dirty="0">
            <a:solidFill>
              <a:schemeClr val="tx1"/>
            </a:solidFill>
          </a:endParaRPr>
        </a:p>
      </dgm:t>
    </dgm:pt>
    <dgm:pt modelId="{095C9009-4A95-4D73-B0E5-C89DC59D085F}" type="parTrans" cxnId="{97F33B8E-CA1C-4E1D-8200-52524F60000C}">
      <dgm:prSet/>
      <dgm:spPr/>
      <dgm:t>
        <a:bodyPr/>
        <a:lstStyle/>
        <a:p>
          <a:endParaRPr lang="en-US"/>
        </a:p>
      </dgm:t>
    </dgm:pt>
    <dgm:pt modelId="{ABE28BD7-0B41-4585-9895-4135D1F682E6}" type="sibTrans" cxnId="{97F33B8E-CA1C-4E1D-8200-52524F60000C}">
      <dgm:prSet/>
      <dgm:spPr/>
      <dgm:t>
        <a:bodyPr/>
        <a:lstStyle/>
        <a:p>
          <a:endParaRPr lang="en-US"/>
        </a:p>
      </dgm:t>
    </dgm:pt>
    <dgm:pt modelId="{E0B934EE-3198-49F0-9253-F1516E635028}">
      <dgm:prSet/>
      <dgm:spPr/>
      <dgm:t>
        <a:bodyPr/>
        <a:lstStyle/>
        <a:p>
          <a:r>
            <a:rPr lang="en-US" b="0" dirty="0">
              <a:solidFill>
                <a:schemeClr val="tx1"/>
              </a:solidFill>
            </a:rPr>
            <a:t>Quality management plan </a:t>
          </a:r>
          <a:r>
            <a:rPr lang="en-US" b="0" dirty="0" err="1">
              <a:solidFill>
                <a:schemeClr val="tx1"/>
              </a:solidFill>
            </a:rPr>
            <a:t>dan</a:t>
          </a:r>
          <a:endParaRPr lang="id-ID" b="0" dirty="0">
            <a:solidFill>
              <a:schemeClr val="tx1"/>
            </a:solidFill>
          </a:endParaRPr>
        </a:p>
      </dgm:t>
    </dgm:pt>
    <dgm:pt modelId="{1B4EA014-D687-42E9-B658-BFFF3CF95F07}" type="parTrans" cxnId="{394D455E-49EC-4E57-B268-2552D798064E}">
      <dgm:prSet/>
      <dgm:spPr/>
      <dgm:t>
        <a:bodyPr/>
        <a:lstStyle/>
        <a:p>
          <a:endParaRPr lang="en-US"/>
        </a:p>
      </dgm:t>
    </dgm:pt>
    <dgm:pt modelId="{A9A77B5F-A5AD-47B3-8772-A28D6C03D9CC}" type="sibTrans" cxnId="{394D455E-49EC-4E57-B268-2552D798064E}">
      <dgm:prSet/>
      <dgm:spPr/>
      <dgm:t>
        <a:bodyPr/>
        <a:lstStyle/>
        <a:p>
          <a:endParaRPr lang="en-US"/>
        </a:p>
      </dgm:t>
    </dgm:pt>
    <dgm:pt modelId="{4450D8E6-BF8C-4B70-A3BB-778E601FD0C6}">
      <dgm:prSet/>
      <dgm:spPr/>
      <dgm:t>
        <a:bodyPr/>
        <a:lstStyle/>
        <a:p>
          <a:r>
            <a:rPr lang="en-US" b="0" dirty="0">
              <a:solidFill>
                <a:schemeClr val="tx1"/>
              </a:solidFill>
            </a:rPr>
            <a:t>Process improvement plan</a:t>
          </a:r>
        </a:p>
      </dgm:t>
    </dgm:pt>
    <dgm:pt modelId="{96CE9A6F-017C-41E8-86EA-9068D8871B0B}" type="parTrans" cxnId="{0F23466A-CDFF-4C83-A938-F4FB9C822A09}">
      <dgm:prSet/>
      <dgm:spPr/>
      <dgm:t>
        <a:bodyPr/>
        <a:lstStyle/>
        <a:p>
          <a:endParaRPr lang="en-US"/>
        </a:p>
      </dgm:t>
    </dgm:pt>
    <dgm:pt modelId="{A9749EC2-DB2C-49B3-91E2-03AE67FAE13D}" type="sibTrans" cxnId="{0F23466A-CDFF-4C83-A938-F4FB9C822A09}">
      <dgm:prSet/>
      <dgm:spPr/>
      <dgm:t>
        <a:bodyPr/>
        <a:lstStyle/>
        <a:p>
          <a:endParaRPr lang="en-US"/>
        </a:p>
      </dgm:t>
    </dgm:pt>
    <dgm:pt modelId="{5408F613-9419-4EC4-8B42-61245363ECE7}">
      <dgm:prSet/>
      <dgm:spPr/>
      <dgm:t>
        <a:bodyPr/>
        <a:lstStyle/>
        <a:p>
          <a:r>
            <a:rPr lang="en-US" dirty="0"/>
            <a:t>Risk register;</a:t>
          </a:r>
        </a:p>
      </dgm:t>
    </dgm:pt>
    <dgm:pt modelId="{1F71ACCE-EFDB-4ACB-9874-E20EB396E9EE}" type="parTrans" cxnId="{08858523-1B65-4496-A864-E895CC934315}">
      <dgm:prSet/>
      <dgm:spPr/>
      <dgm:t>
        <a:bodyPr/>
        <a:lstStyle/>
        <a:p>
          <a:endParaRPr lang="en-US"/>
        </a:p>
      </dgm:t>
    </dgm:pt>
    <dgm:pt modelId="{86DA6190-C84E-4688-A132-61BE6E506236}" type="sibTrans" cxnId="{08858523-1B65-4496-A864-E895CC934315}">
      <dgm:prSet/>
      <dgm:spPr/>
      <dgm:t>
        <a:bodyPr/>
        <a:lstStyle/>
        <a:p>
          <a:endParaRPr lang="en-US"/>
        </a:p>
      </dgm:t>
    </dgm:pt>
    <dgm:pt modelId="{FAC6258C-8A51-4EB5-81C4-56D0F6CD699F}">
      <dgm:prSet/>
      <dgm:spPr/>
      <dgm:t>
        <a:bodyPr/>
        <a:lstStyle/>
        <a:p>
          <a:r>
            <a:rPr lang="en-US" dirty="0"/>
            <a:t>Quality audit reports and change logs supported with corrective action plans;</a:t>
          </a:r>
        </a:p>
      </dgm:t>
    </dgm:pt>
    <dgm:pt modelId="{E969B521-AB6D-4D40-9520-E2CCA6AD37C7}" type="parTrans" cxnId="{648FB273-3E5F-42C6-9A05-0E6713939A5A}">
      <dgm:prSet/>
      <dgm:spPr/>
      <dgm:t>
        <a:bodyPr/>
        <a:lstStyle/>
        <a:p>
          <a:endParaRPr lang="en-US"/>
        </a:p>
      </dgm:t>
    </dgm:pt>
    <dgm:pt modelId="{8033A063-14F4-4E66-8625-ED74F72C9964}" type="sibTrans" cxnId="{648FB273-3E5F-42C6-9A05-0E6713939A5A}">
      <dgm:prSet/>
      <dgm:spPr/>
      <dgm:t>
        <a:bodyPr/>
        <a:lstStyle/>
        <a:p>
          <a:endParaRPr lang="en-US"/>
        </a:p>
      </dgm:t>
    </dgm:pt>
    <dgm:pt modelId="{356C5B0A-BC8B-4E2E-9BBB-7EAC3E9354AF}">
      <dgm:prSet/>
      <dgm:spPr/>
      <dgm:t>
        <a:bodyPr/>
        <a:lstStyle/>
        <a:p>
          <a:r>
            <a:rPr lang="en-US" dirty="0"/>
            <a:t>Training plans and assessments of effectiveness; and</a:t>
          </a:r>
        </a:p>
      </dgm:t>
    </dgm:pt>
    <dgm:pt modelId="{BC204912-AD51-4C16-8FF2-1E4BD494E470}" type="parTrans" cxnId="{66A5DD7B-D323-4083-BFC7-47F71AA31FCA}">
      <dgm:prSet/>
      <dgm:spPr/>
      <dgm:t>
        <a:bodyPr/>
        <a:lstStyle/>
        <a:p>
          <a:endParaRPr lang="en-US"/>
        </a:p>
      </dgm:t>
    </dgm:pt>
    <dgm:pt modelId="{A0597C41-2123-43BA-B98C-F3C0FC70786E}" type="sibTrans" cxnId="{66A5DD7B-D323-4083-BFC7-47F71AA31FCA}">
      <dgm:prSet/>
      <dgm:spPr/>
      <dgm:t>
        <a:bodyPr/>
        <a:lstStyle/>
        <a:p>
          <a:endParaRPr lang="en-US"/>
        </a:p>
      </dgm:t>
    </dgm:pt>
    <dgm:pt modelId="{0E73143F-9782-48F0-8E83-D8A8F56CB595}">
      <dgm:prSet/>
      <dgm:spPr/>
      <dgm:t>
        <a:bodyPr/>
        <a:lstStyle/>
        <a:p>
          <a:r>
            <a:rPr lang="en-US" dirty="0"/>
            <a:t>Process documentation, </a:t>
          </a:r>
          <a:r>
            <a:rPr lang="en-US" dirty="0" err="1"/>
            <a:t>seperti</a:t>
          </a:r>
          <a:r>
            <a:rPr lang="en-US" dirty="0"/>
            <a:t> </a:t>
          </a:r>
          <a:r>
            <a:rPr lang="en-US" dirty="0" err="1"/>
            <a:t>informasi</a:t>
          </a:r>
          <a:r>
            <a:rPr lang="en-US" dirty="0"/>
            <a:t> </a:t>
          </a:r>
          <a:r>
            <a:rPr lang="en-US" dirty="0" err="1"/>
            <a:t>penggunaan</a:t>
          </a:r>
          <a:r>
            <a:rPr lang="en-US" dirty="0"/>
            <a:t> the seven basic quality tools </a:t>
          </a:r>
          <a:r>
            <a:rPr lang="en-US" dirty="0" err="1"/>
            <a:t>atau</a:t>
          </a:r>
          <a:r>
            <a:rPr lang="en-US" dirty="0"/>
            <a:t> the quality management and control tools.</a:t>
          </a:r>
        </a:p>
      </dgm:t>
    </dgm:pt>
    <dgm:pt modelId="{FF22E6D3-1A07-4FE0-8B5A-A85D2D53E202}" type="parTrans" cxnId="{4A31C432-6927-4AC8-9ACE-3926FBCB5EE1}">
      <dgm:prSet/>
      <dgm:spPr/>
      <dgm:t>
        <a:bodyPr/>
        <a:lstStyle/>
        <a:p>
          <a:endParaRPr lang="en-US"/>
        </a:p>
      </dgm:t>
    </dgm:pt>
    <dgm:pt modelId="{B7E96BD3-F8FA-49E6-8B8D-8E8FA83F0640}" type="sibTrans" cxnId="{4A31C432-6927-4AC8-9ACE-3926FBCB5EE1}">
      <dgm:prSet/>
      <dgm:spPr/>
      <dgm:t>
        <a:bodyPr/>
        <a:lstStyle/>
        <a:p>
          <a:endParaRPr lang="en-US"/>
        </a:p>
      </dgm:t>
    </dgm:pt>
    <dgm:pt modelId="{61C97C68-61BC-4B64-9D07-110AAA0BE794}">
      <dgm:prSet/>
      <dgm:spPr/>
      <dgm:t>
        <a:bodyPr/>
        <a:lstStyle/>
        <a:p>
          <a:r>
            <a:rPr lang="en-US" dirty="0"/>
            <a:t>Lesson learned register;</a:t>
          </a:r>
          <a:endParaRPr lang="id-ID" b="0" dirty="0">
            <a:solidFill>
              <a:schemeClr val="tx1"/>
            </a:solidFill>
          </a:endParaRPr>
        </a:p>
      </dgm:t>
    </dgm:pt>
    <dgm:pt modelId="{9E161B98-356D-4F55-A03E-F882A6D17396}" type="parTrans" cxnId="{E8165C95-E67A-439D-8C82-5AABDD56488C}">
      <dgm:prSet/>
      <dgm:spPr/>
      <dgm:t>
        <a:bodyPr/>
        <a:lstStyle/>
        <a:p>
          <a:endParaRPr lang="en-US"/>
        </a:p>
      </dgm:t>
    </dgm:pt>
    <dgm:pt modelId="{36816138-80DF-4F3B-AE5A-A0188A64D81A}" type="sibTrans" cxnId="{E8165C95-E67A-439D-8C82-5AABDD56488C}">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80763964-A101-48C1-BEAB-7B7892D35AAE}" type="pres">
      <dgm:prSet presAssocID="{AC8E5110-B2FE-47CC-94DE-8E4DC3496E52}" presName="parentText" presStyleLbl="node1" presStyleIdx="1" presStyleCnt="2">
        <dgm:presLayoutVars>
          <dgm:chMax val="0"/>
          <dgm:bulletEnabled val="1"/>
        </dgm:presLayoutVars>
      </dgm:prSet>
      <dgm:spPr/>
    </dgm:pt>
    <dgm:pt modelId="{FC264248-9585-440F-B6A0-1700D092E834}" type="pres">
      <dgm:prSet presAssocID="{AC8E5110-B2FE-47CC-94DE-8E4DC3496E52}" presName="childText" presStyleLbl="revTx" presStyleIdx="1" presStyleCnt="2">
        <dgm:presLayoutVars>
          <dgm:bulletEnabled val="1"/>
        </dgm:presLayoutVars>
      </dgm:prSet>
      <dgm:spPr/>
    </dgm:pt>
  </dgm:ptLst>
  <dgm:cxnLst>
    <dgm:cxn modelId="{BD135B10-04D8-4095-997D-C5A6F39D3E60}" srcId="{7BE175C2-43D5-BF47-B71D-4EF4D2107E03}" destId="{AC8E5110-B2FE-47CC-94DE-8E4DC3496E52}" srcOrd="1" destOrd="0" parTransId="{213B6BB6-61AB-49A1-8EE0-DEF451090689}" sibTransId="{7A214843-2753-4A78-8D77-1DB0B536E861}"/>
    <dgm:cxn modelId="{C8AD261C-BC46-4DC1-B1C0-7DB663CDAE63}" type="presOf" srcId="{AC8E5110-B2FE-47CC-94DE-8E4DC3496E52}" destId="{80763964-A101-48C1-BEAB-7B7892D35AAE}"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08858523-1B65-4496-A864-E895CC934315}" srcId="{CE56E8C2-E829-45F7-879B-C97A8CC2A402}" destId="{5408F613-9419-4EC4-8B42-61245363ECE7}" srcOrd="1" destOrd="0" parTransId="{1F71ACCE-EFDB-4ACB-9874-E20EB396E9EE}" sibTransId="{86DA6190-C84E-4688-A132-61BE6E506236}"/>
    <dgm:cxn modelId="{4A31C432-6927-4AC8-9ACE-3926FBCB5EE1}" srcId="{CE56E8C2-E829-45F7-879B-C97A8CC2A402}" destId="{0E73143F-9782-48F0-8E83-D8A8F56CB595}" srcOrd="4" destOrd="0" parTransId="{FF22E6D3-1A07-4FE0-8B5A-A85D2D53E202}" sibTransId="{B7E96BD3-F8FA-49E6-8B8D-8E8FA83F0640}"/>
    <dgm:cxn modelId="{394D455E-49EC-4E57-B268-2552D798064E}" srcId="{3528E10F-83B6-42A8-8E03-67F33E8ED842}" destId="{E0B934EE-3198-49F0-9253-F1516E635028}" srcOrd="0" destOrd="0" parTransId="{1B4EA014-D687-42E9-B658-BFFF3CF95F07}" sibTransId="{A9A77B5F-A5AD-47B3-8772-A28D6C03D9CC}"/>
    <dgm:cxn modelId="{6B138941-AB3B-4A1D-9CF4-770338EAA41E}" type="presOf" srcId="{FAC6258C-8A51-4EB5-81C4-56D0F6CD699F}" destId="{FC264248-9585-440F-B6A0-1700D092E834}" srcOrd="0" destOrd="3" presId="urn:microsoft.com/office/officeart/2005/8/layout/vList2"/>
    <dgm:cxn modelId="{28AFF064-CD86-4DB3-B9F7-CB5510C06C16}" type="presOf" srcId="{7BE175C2-43D5-BF47-B71D-4EF4D2107E03}" destId="{224CF469-C495-45B8-9E4A-119EC6AA03FC}" srcOrd="0" destOrd="0" presId="urn:microsoft.com/office/officeart/2005/8/layout/vList2"/>
    <dgm:cxn modelId="{0F23466A-CDFF-4C83-A938-F4FB9C822A09}" srcId="{3528E10F-83B6-42A8-8E03-67F33E8ED842}" destId="{4450D8E6-BF8C-4B70-A3BB-778E601FD0C6}" srcOrd="1" destOrd="0" parTransId="{96CE9A6F-017C-41E8-86EA-9068D8871B0B}" sibTransId="{A9749EC2-DB2C-49B3-91E2-03AE67FAE13D}"/>
    <dgm:cxn modelId="{648FB273-3E5F-42C6-9A05-0E6713939A5A}" srcId="{CE56E8C2-E829-45F7-879B-C97A8CC2A402}" destId="{FAC6258C-8A51-4EB5-81C4-56D0F6CD699F}" srcOrd="2" destOrd="0" parTransId="{E969B521-AB6D-4D40-9520-E2CCA6AD37C7}" sibTransId="{8033A063-14F4-4E66-8625-ED74F72C9964}"/>
    <dgm:cxn modelId="{FA837B56-065B-4094-981D-8747404C21F6}" type="presOf" srcId="{0E73143F-9782-48F0-8E83-D8A8F56CB595}" destId="{FC264248-9585-440F-B6A0-1700D092E834}" srcOrd="0" destOrd="5" presId="urn:microsoft.com/office/officeart/2005/8/layout/vList2"/>
    <dgm:cxn modelId="{7A53D876-FD93-4AEE-B82D-E0D37D745C78}" type="presOf" srcId="{CE56E8C2-E829-45F7-879B-C97A8CC2A402}" destId="{FC264248-9585-440F-B6A0-1700D092E834}" srcOrd="0" destOrd="0" presId="urn:microsoft.com/office/officeart/2005/8/layout/vList2"/>
    <dgm:cxn modelId="{66A5DD7B-D323-4083-BFC7-47F71AA31FCA}" srcId="{CE56E8C2-E829-45F7-879B-C97A8CC2A402}" destId="{356C5B0A-BC8B-4E2E-9BBB-7EAC3E9354AF}" srcOrd="3" destOrd="0" parTransId="{BC204912-AD51-4C16-8FF2-1E4BD494E470}" sibTransId="{A0597C41-2123-43BA-B98C-F3C0FC70786E}"/>
    <dgm:cxn modelId="{CE0B0B89-3F77-425E-9D09-CD07738D02A4}" type="presOf" srcId="{E0B934EE-3198-49F0-9253-F1516E635028}" destId="{44DBF284-EFB8-48CB-AA9A-57838DF88D90}" srcOrd="0" destOrd="1" presId="urn:microsoft.com/office/officeart/2005/8/layout/vList2"/>
    <dgm:cxn modelId="{97F33B8E-CA1C-4E1D-8200-52524F60000C}" srcId="{AC8E5110-B2FE-47CC-94DE-8E4DC3496E52}" destId="{CE56E8C2-E829-45F7-879B-C97A8CC2A402}" srcOrd="0" destOrd="0" parTransId="{095C9009-4A95-4D73-B0E5-C89DC59D085F}" sibTransId="{ABE28BD7-0B41-4585-9895-4135D1F682E6}"/>
    <dgm:cxn modelId="{E8165C95-E67A-439D-8C82-5AABDD56488C}" srcId="{CE56E8C2-E829-45F7-879B-C97A8CC2A402}" destId="{61C97C68-61BC-4B64-9D07-110AAA0BE794}" srcOrd="0" destOrd="0" parTransId="{9E161B98-356D-4F55-A03E-F882A6D17396}" sibTransId="{36816138-80DF-4F3B-AE5A-A0188A64D81A}"/>
    <dgm:cxn modelId="{A8F298B0-80E2-4A2E-83A7-F565CDFBF24A}" srcId="{870269B6-4112-4E4F-ABD8-795DDFDD3198}" destId="{3528E10F-83B6-42A8-8E03-67F33E8ED842}" srcOrd="0" destOrd="0" parTransId="{934619FC-00FF-4020-9C56-AF37F29BA592}" sibTransId="{E8D384CA-6124-476F-8D26-4FA6655CDA30}"/>
    <dgm:cxn modelId="{E0E93EBB-F66A-4772-A13F-39D1AF8F0DFA}" type="presOf" srcId="{3528E10F-83B6-42A8-8E03-67F33E8ED842}" destId="{44DBF284-EFB8-48CB-AA9A-57838DF88D90}" srcOrd="0" destOrd="0" presId="urn:microsoft.com/office/officeart/2005/8/layout/vList2"/>
    <dgm:cxn modelId="{C33032C1-44FE-4E9E-9023-A2CA795ACAB2}" type="presOf" srcId="{5408F613-9419-4EC4-8B42-61245363ECE7}" destId="{FC264248-9585-440F-B6A0-1700D092E834}" srcOrd="0" destOrd="2" presId="urn:microsoft.com/office/officeart/2005/8/layout/vList2"/>
    <dgm:cxn modelId="{F4DA07C3-8E6A-4A68-8FAA-82595EF0BD3C}" type="presOf" srcId="{61C97C68-61BC-4B64-9D07-110AAA0BE794}" destId="{FC264248-9585-440F-B6A0-1700D092E834}" srcOrd="0" destOrd="1" presId="urn:microsoft.com/office/officeart/2005/8/layout/vList2"/>
    <dgm:cxn modelId="{B3D4A5DE-1DED-4A03-A0FB-41DEBD15B185}" type="presOf" srcId="{4450D8E6-BF8C-4B70-A3BB-778E601FD0C6}" destId="{44DBF284-EFB8-48CB-AA9A-57838DF88D90}" srcOrd="0" destOrd="2" presId="urn:microsoft.com/office/officeart/2005/8/layout/vList2"/>
    <dgm:cxn modelId="{11972DFB-8235-4A3D-9DBE-8B15A24CFA1B}" type="presOf" srcId="{356C5B0A-BC8B-4E2E-9BBB-7EAC3E9354AF}" destId="{FC264248-9585-440F-B6A0-1700D092E834}" srcOrd="0" destOrd="4" presId="urn:microsoft.com/office/officeart/2005/8/layout/vList2"/>
    <dgm:cxn modelId="{C2ED62FD-B2EF-46F9-885D-F4106274DA23}" type="presOf" srcId="{870269B6-4112-4E4F-ABD8-795DDFDD3198}" destId="{CA5515A7-FA4D-4B85-9DD9-17359CF050D2}" srcOrd="0" destOrd="0" presId="urn:microsoft.com/office/officeart/2005/8/layout/vList2"/>
    <dgm:cxn modelId="{41DA1510-1D1E-4C97-AF82-94E0A7F85DC0}" type="presParOf" srcId="{224CF469-C495-45B8-9E4A-119EC6AA03FC}" destId="{CA5515A7-FA4D-4B85-9DD9-17359CF050D2}" srcOrd="0" destOrd="0" presId="urn:microsoft.com/office/officeart/2005/8/layout/vList2"/>
    <dgm:cxn modelId="{E92A26A4-DCBA-4E31-9794-3233F417C6DE}" type="presParOf" srcId="{224CF469-C495-45B8-9E4A-119EC6AA03FC}" destId="{44DBF284-EFB8-48CB-AA9A-57838DF88D90}" srcOrd="1" destOrd="0" presId="urn:microsoft.com/office/officeart/2005/8/layout/vList2"/>
    <dgm:cxn modelId="{3D25392F-CF41-461B-A967-18C4F7B86B7F}" type="presParOf" srcId="{224CF469-C495-45B8-9E4A-119EC6AA03FC}" destId="{80763964-A101-48C1-BEAB-7B7892D35AAE}" srcOrd="2" destOrd="0" presId="urn:microsoft.com/office/officeart/2005/8/layout/vList2"/>
    <dgm:cxn modelId="{5A44D1A5-7C7B-4560-9CAC-50D2593B683D}" type="presParOf" srcId="{224CF469-C495-45B8-9E4A-119EC6AA03FC}" destId="{FC264248-9585-440F-B6A0-1700D092E83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5B0F8E3-3DEF-4103-A78E-4F5E5F4CFB92}" type="doc">
      <dgm:prSet loTypeId="urn:microsoft.com/office/officeart/2005/8/layout/hProcess7" loCatId="list" qsTypeId="urn:microsoft.com/office/officeart/2005/8/quickstyle/simple1" qsCatId="simple" csTypeId="urn:microsoft.com/office/officeart/2005/8/colors/colorful4" csCatId="colorful" phldr="1"/>
      <dgm:spPr/>
      <dgm:t>
        <a:bodyPr/>
        <a:lstStyle/>
        <a:p>
          <a:endParaRPr lang="en-US"/>
        </a:p>
      </dgm:t>
    </dgm:pt>
    <dgm:pt modelId="{8C584046-46FA-4600-9B08-8EED49561CA1}">
      <dgm:prSet phldrT="[Text]"/>
      <dgm:spPr/>
      <dgm:t>
        <a:bodyPr/>
        <a:lstStyle/>
        <a:p>
          <a:r>
            <a:rPr lang="en-US" b="1" dirty="0">
              <a:solidFill>
                <a:schemeClr val="tx1"/>
              </a:solidFill>
            </a:rPr>
            <a:t>Continues Improvement/ KAIZEN</a:t>
          </a:r>
        </a:p>
      </dgm:t>
    </dgm:pt>
    <dgm:pt modelId="{B4EDA15A-B726-470B-BD99-9DBFD7CE1D99}" type="parTrans" cxnId="{39F320A3-7F86-4997-A067-05F9143FFA20}">
      <dgm:prSet/>
      <dgm:spPr/>
      <dgm:t>
        <a:bodyPr/>
        <a:lstStyle/>
        <a:p>
          <a:endParaRPr lang="en-US"/>
        </a:p>
      </dgm:t>
    </dgm:pt>
    <dgm:pt modelId="{77520BB9-4B18-4602-9E11-D4575CE0B8F2}" type="sibTrans" cxnId="{39F320A3-7F86-4997-A067-05F9143FFA20}">
      <dgm:prSet/>
      <dgm:spPr/>
      <dgm:t>
        <a:bodyPr/>
        <a:lstStyle/>
        <a:p>
          <a:endParaRPr lang="en-US"/>
        </a:p>
      </dgm:t>
    </dgm:pt>
    <dgm:pt modelId="{86F48C3F-0D13-4D9C-8040-8CD0CE1F580A}">
      <dgm:prSet phldrT="[Text]"/>
      <dgm:spPr/>
      <dgm:t>
        <a:bodyPr/>
        <a:lstStyle/>
        <a:p>
          <a:r>
            <a:rPr lang="en-US" dirty="0" err="1"/>
            <a:t>Kualitas</a:t>
          </a:r>
          <a:r>
            <a:rPr lang="en-US" dirty="0"/>
            <a:t> </a:t>
          </a:r>
          <a:r>
            <a:rPr lang="en-US" dirty="0" err="1"/>
            <a:t>dari</a:t>
          </a:r>
          <a:r>
            <a:rPr lang="en-US" dirty="0"/>
            <a:t> proses </a:t>
          </a:r>
          <a:r>
            <a:rPr lang="en-US" dirty="0" err="1"/>
            <a:t>meningkat</a:t>
          </a:r>
          <a:r>
            <a:rPr lang="en-US" dirty="0"/>
            <a:t>(improve) </a:t>
          </a:r>
          <a:r>
            <a:rPr lang="en-US" dirty="0" err="1"/>
            <a:t>secara</a:t>
          </a:r>
          <a:r>
            <a:rPr lang="en-US" dirty="0"/>
            <a:t> </a:t>
          </a:r>
          <a:r>
            <a:rPr lang="en-US" dirty="0" err="1"/>
            <a:t>bertahap</a:t>
          </a:r>
          <a:r>
            <a:rPr lang="en-US" dirty="0"/>
            <a:t> </a:t>
          </a:r>
          <a:r>
            <a:rPr lang="en-US" dirty="0" err="1"/>
            <a:t>dan</a:t>
          </a:r>
          <a:r>
            <a:rPr lang="en-US" dirty="0"/>
            <a:t> </a:t>
          </a:r>
          <a:r>
            <a:rPr lang="en-US" dirty="0" err="1"/>
            <a:t>berkesinambungan</a:t>
          </a:r>
          <a:r>
            <a:rPr lang="en-US" dirty="0"/>
            <a:t>/</a:t>
          </a:r>
          <a:r>
            <a:rPr lang="en-US" dirty="0" err="1"/>
            <a:t>terus</a:t>
          </a:r>
          <a:r>
            <a:rPr lang="en-US" dirty="0"/>
            <a:t> </a:t>
          </a:r>
          <a:r>
            <a:rPr lang="en-US" dirty="0" err="1"/>
            <a:t>menerus</a:t>
          </a:r>
          <a:r>
            <a:rPr lang="en-US" dirty="0"/>
            <a:t> (</a:t>
          </a:r>
          <a:r>
            <a:rPr lang="en-US" dirty="0" err="1"/>
            <a:t>Continoues</a:t>
          </a:r>
          <a:r>
            <a:rPr lang="en-US" dirty="0"/>
            <a:t>)</a:t>
          </a:r>
        </a:p>
      </dgm:t>
    </dgm:pt>
    <dgm:pt modelId="{183C83D4-0B18-4076-B3DE-E8599F9FC172}" type="parTrans" cxnId="{D48FBF6D-A579-4CEF-9DAD-A8847141F5DD}">
      <dgm:prSet/>
      <dgm:spPr/>
      <dgm:t>
        <a:bodyPr/>
        <a:lstStyle/>
        <a:p>
          <a:endParaRPr lang="en-US"/>
        </a:p>
      </dgm:t>
    </dgm:pt>
    <dgm:pt modelId="{0480516E-AA5A-49E9-A521-0929F21688CD}" type="sibTrans" cxnId="{D48FBF6D-A579-4CEF-9DAD-A8847141F5DD}">
      <dgm:prSet/>
      <dgm:spPr/>
      <dgm:t>
        <a:bodyPr/>
        <a:lstStyle/>
        <a:p>
          <a:endParaRPr lang="en-US"/>
        </a:p>
      </dgm:t>
    </dgm:pt>
    <dgm:pt modelId="{C80977AF-315E-4B70-B68C-06CD115E96EF}">
      <dgm:prSet phldrT="[Text]"/>
      <dgm:spPr/>
      <dgm:t>
        <a:bodyPr/>
        <a:lstStyle/>
        <a:p>
          <a:r>
            <a:rPr lang="en-US" b="1" dirty="0">
              <a:solidFill>
                <a:schemeClr val="tx1"/>
              </a:solidFill>
            </a:rPr>
            <a:t>Total Quality Management</a:t>
          </a:r>
        </a:p>
      </dgm:t>
    </dgm:pt>
    <dgm:pt modelId="{5727B710-CC59-43B1-B7E4-6EF473266340}" type="parTrans" cxnId="{3C42BBAE-999F-48BA-A2B3-3CEFF00616AF}">
      <dgm:prSet/>
      <dgm:spPr/>
      <dgm:t>
        <a:bodyPr/>
        <a:lstStyle/>
        <a:p>
          <a:endParaRPr lang="en-US"/>
        </a:p>
      </dgm:t>
    </dgm:pt>
    <dgm:pt modelId="{0927FAAF-D38F-45AA-8542-4D3ACD012010}" type="sibTrans" cxnId="{3C42BBAE-999F-48BA-A2B3-3CEFF00616AF}">
      <dgm:prSet/>
      <dgm:spPr/>
      <dgm:t>
        <a:bodyPr/>
        <a:lstStyle/>
        <a:p>
          <a:endParaRPr lang="en-US"/>
        </a:p>
      </dgm:t>
    </dgm:pt>
    <dgm:pt modelId="{0BC7EB89-137D-43FA-B8E3-01B8B736860D}">
      <dgm:prSet phldrT="[Text]"/>
      <dgm:spPr/>
      <dgm:t>
        <a:bodyPr/>
        <a:lstStyle/>
        <a:p>
          <a:r>
            <a:rPr lang="en-US" dirty="0" err="1"/>
            <a:t>Semua</a:t>
          </a:r>
          <a:r>
            <a:rPr lang="en-US" dirty="0"/>
            <a:t> level </a:t>
          </a:r>
          <a:r>
            <a:rPr lang="en-US" dirty="0" err="1"/>
            <a:t>didalam</a:t>
          </a:r>
          <a:r>
            <a:rPr lang="en-US" dirty="0"/>
            <a:t> unit yang </a:t>
          </a:r>
          <a:r>
            <a:rPr lang="en-US" dirty="0" err="1"/>
            <a:t>bertanggung</a:t>
          </a:r>
          <a:r>
            <a:rPr lang="en-US" dirty="0"/>
            <a:t> </a:t>
          </a:r>
          <a:r>
            <a:rPr lang="en-US" dirty="0" err="1"/>
            <a:t>jawab</a:t>
          </a:r>
          <a:r>
            <a:rPr lang="en-US" dirty="0"/>
            <a:t> </a:t>
          </a:r>
          <a:r>
            <a:rPr lang="en-US" dirty="0" err="1"/>
            <a:t>terhadap</a:t>
          </a:r>
          <a:r>
            <a:rPr lang="en-US" dirty="0"/>
            <a:t> </a:t>
          </a:r>
          <a:r>
            <a:rPr lang="en-US" dirty="0" err="1"/>
            <a:t>kualitas</a:t>
          </a:r>
          <a:r>
            <a:rPr lang="en-US" dirty="0"/>
            <a:t> </a:t>
          </a:r>
          <a:r>
            <a:rPr lang="en-US" dirty="0" err="1"/>
            <a:t>produk</a:t>
          </a:r>
          <a:r>
            <a:rPr lang="en-US" dirty="0"/>
            <a:t>. Perusahaan </a:t>
          </a:r>
          <a:r>
            <a:rPr lang="en-US" err="1"/>
            <a:t>dan</a:t>
          </a:r>
          <a:r>
            <a:rPr lang="en-US"/>
            <a:t> karyawan fokus terhadap penemuan jalan untuk improve kualitas secara berkelanjutan</a:t>
          </a:r>
          <a:endParaRPr lang="en-US" dirty="0"/>
        </a:p>
      </dgm:t>
    </dgm:pt>
    <dgm:pt modelId="{28570D2D-7F7D-4D0A-88AC-3925AD68B2F9}" type="parTrans" cxnId="{C504DB9F-45B8-43C5-AE64-FB9F712127EC}">
      <dgm:prSet/>
      <dgm:spPr/>
      <dgm:t>
        <a:bodyPr/>
        <a:lstStyle/>
        <a:p>
          <a:endParaRPr lang="en-US"/>
        </a:p>
      </dgm:t>
    </dgm:pt>
    <dgm:pt modelId="{440847D0-5139-4F60-A78E-84B2F6B9B042}" type="sibTrans" cxnId="{C504DB9F-45B8-43C5-AE64-FB9F712127EC}">
      <dgm:prSet/>
      <dgm:spPr/>
      <dgm:t>
        <a:bodyPr/>
        <a:lstStyle/>
        <a:p>
          <a:endParaRPr lang="en-US"/>
        </a:p>
      </dgm:t>
    </dgm:pt>
    <dgm:pt modelId="{77152DC6-43B5-4AA1-8841-A82A87A60335}">
      <dgm:prSet phldrT="[Text]"/>
      <dgm:spPr/>
      <dgm:t>
        <a:bodyPr/>
        <a:lstStyle/>
        <a:p>
          <a:r>
            <a:rPr lang="en-US" b="1" dirty="0">
              <a:solidFill>
                <a:schemeClr val="tx1"/>
              </a:solidFill>
            </a:rPr>
            <a:t>Gold Plating</a:t>
          </a:r>
        </a:p>
      </dgm:t>
    </dgm:pt>
    <dgm:pt modelId="{B87A304B-10F0-4E17-9204-38E5BD027666}" type="parTrans" cxnId="{CA1C303C-CE07-4E3A-9EF7-5CFE1521AB08}">
      <dgm:prSet/>
      <dgm:spPr/>
      <dgm:t>
        <a:bodyPr/>
        <a:lstStyle/>
        <a:p>
          <a:endParaRPr lang="en-US"/>
        </a:p>
      </dgm:t>
    </dgm:pt>
    <dgm:pt modelId="{DD6D96D3-7AAA-4F26-9623-98772AD74B28}" type="sibTrans" cxnId="{CA1C303C-CE07-4E3A-9EF7-5CFE1521AB08}">
      <dgm:prSet/>
      <dgm:spPr/>
      <dgm:t>
        <a:bodyPr/>
        <a:lstStyle/>
        <a:p>
          <a:endParaRPr lang="en-US"/>
        </a:p>
      </dgm:t>
    </dgm:pt>
    <dgm:pt modelId="{CC11C99D-B6C3-4BFD-8949-20CE7711BCDB}">
      <dgm:prSet phldrT="[Text]"/>
      <dgm:spPr/>
      <dgm:t>
        <a:bodyPr/>
        <a:lstStyle/>
        <a:p>
          <a:r>
            <a:rPr lang="en-US" dirty="0"/>
            <a:t>Service </a:t>
          </a:r>
          <a:r>
            <a:rPr lang="en-US" dirty="0" err="1"/>
            <a:t>tambahan</a:t>
          </a:r>
          <a:r>
            <a:rPr lang="en-US" dirty="0"/>
            <a:t> </a:t>
          </a:r>
          <a:r>
            <a:rPr lang="en-US" dirty="0" err="1"/>
            <a:t>kepada</a:t>
          </a:r>
          <a:r>
            <a:rPr lang="en-US" dirty="0"/>
            <a:t> costumer (</a:t>
          </a:r>
          <a:r>
            <a:rPr lang="en-US" dirty="0" err="1"/>
            <a:t>Fungsi</a:t>
          </a:r>
          <a:r>
            <a:rPr lang="en-US" dirty="0"/>
            <a:t> extra, </a:t>
          </a:r>
          <a:r>
            <a:rPr lang="en-US" dirty="0" err="1"/>
            <a:t>komponent</a:t>
          </a:r>
          <a:r>
            <a:rPr lang="en-US" dirty="0"/>
            <a:t> </a:t>
          </a:r>
          <a:r>
            <a:rPr lang="en-US" dirty="0" err="1"/>
            <a:t>kualitas</a:t>
          </a:r>
          <a:r>
            <a:rPr lang="en-US" dirty="0"/>
            <a:t> </a:t>
          </a:r>
          <a:r>
            <a:rPr lang="en-US" dirty="0" err="1"/>
            <a:t>tinggi</a:t>
          </a:r>
          <a:r>
            <a:rPr lang="en-US" dirty="0"/>
            <a:t>, </a:t>
          </a:r>
          <a:r>
            <a:rPr lang="en-US" dirty="0" err="1"/>
            <a:t>dan</a:t>
          </a:r>
          <a:r>
            <a:rPr lang="en-US" dirty="0"/>
            <a:t> extra SOW)</a:t>
          </a:r>
        </a:p>
      </dgm:t>
    </dgm:pt>
    <dgm:pt modelId="{7C3C19A1-3DDB-4BBC-9CF8-2D39EF4EC8B4}" type="parTrans" cxnId="{8CE610D1-6DD7-41B2-92E4-8206158312DE}">
      <dgm:prSet/>
      <dgm:spPr/>
      <dgm:t>
        <a:bodyPr/>
        <a:lstStyle/>
        <a:p>
          <a:endParaRPr lang="en-US"/>
        </a:p>
      </dgm:t>
    </dgm:pt>
    <dgm:pt modelId="{0183C823-5303-460E-9AD9-397162F9D9CD}" type="sibTrans" cxnId="{8CE610D1-6DD7-41B2-92E4-8206158312DE}">
      <dgm:prSet/>
      <dgm:spPr/>
      <dgm:t>
        <a:bodyPr/>
        <a:lstStyle/>
        <a:p>
          <a:endParaRPr lang="en-US"/>
        </a:p>
      </dgm:t>
    </dgm:pt>
    <dgm:pt modelId="{4B39D58F-DD3B-4E5F-9E57-38664A0E8CDE}">
      <dgm:prSet phldrT="[Text]"/>
      <dgm:spPr/>
      <dgm:t>
        <a:bodyPr/>
        <a:lstStyle/>
        <a:p>
          <a:r>
            <a:rPr lang="en-US" dirty="0"/>
            <a:t>Hal </a:t>
          </a:r>
          <a:r>
            <a:rPr lang="en-US" dirty="0" err="1"/>
            <a:t>ini</a:t>
          </a:r>
          <a:r>
            <a:rPr lang="en-US" dirty="0"/>
            <a:t> </a:t>
          </a:r>
          <a:r>
            <a:rPr lang="en-US" dirty="0" err="1"/>
            <a:t>tidak</a:t>
          </a:r>
          <a:r>
            <a:rPr lang="en-US" dirty="0"/>
            <a:t> di </a:t>
          </a:r>
          <a:r>
            <a:rPr lang="en-US" dirty="0" err="1"/>
            <a:t>rekomendasikan</a:t>
          </a:r>
          <a:r>
            <a:rPr lang="en-US" dirty="0"/>
            <a:t> </a:t>
          </a:r>
          <a:r>
            <a:rPr lang="en-US" dirty="0" err="1"/>
            <a:t>sebagai</a:t>
          </a:r>
          <a:r>
            <a:rPr lang="en-US" dirty="0"/>
            <a:t> value </a:t>
          </a:r>
          <a:r>
            <a:rPr lang="en-US" dirty="0" err="1"/>
            <a:t>tambahan</a:t>
          </a:r>
          <a:r>
            <a:rPr lang="en-US" dirty="0"/>
            <a:t>. </a:t>
          </a:r>
          <a:r>
            <a:rPr lang="en-US" dirty="0" err="1"/>
            <a:t>Lebih</a:t>
          </a:r>
          <a:r>
            <a:rPr lang="en-US" dirty="0"/>
            <a:t> </a:t>
          </a:r>
          <a:r>
            <a:rPr lang="en-US" dirty="0" err="1"/>
            <a:t>baik</a:t>
          </a:r>
          <a:r>
            <a:rPr lang="en-US" dirty="0"/>
            <a:t> </a:t>
          </a:r>
          <a:r>
            <a:rPr lang="en-US" dirty="0" err="1"/>
            <a:t>fokus</a:t>
          </a:r>
          <a:r>
            <a:rPr lang="en-US" dirty="0"/>
            <a:t> </a:t>
          </a:r>
          <a:r>
            <a:rPr lang="en-US" dirty="0" err="1"/>
            <a:t>ke</a:t>
          </a:r>
          <a:r>
            <a:rPr lang="en-US" dirty="0"/>
            <a:t> monitor </a:t>
          </a:r>
          <a:r>
            <a:rPr lang="en-US" dirty="0" err="1"/>
            <a:t>kesesuainan</a:t>
          </a:r>
          <a:r>
            <a:rPr lang="en-US" dirty="0"/>
            <a:t> requirement/ </a:t>
          </a:r>
          <a:r>
            <a:rPr lang="en-US" dirty="0" err="1"/>
            <a:t>persyaratan</a:t>
          </a:r>
          <a:r>
            <a:rPr lang="en-US" dirty="0"/>
            <a:t> </a:t>
          </a:r>
          <a:r>
            <a:rPr lang="en-US" dirty="0" err="1"/>
            <a:t>produk</a:t>
          </a:r>
          <a:r>
            <a:rPr lang="en-US" dirty="0"/>
            <a:t> </a:t>
          </a:r>
          <a:r>
            <a:rPr lang="en-US" dirty="0" err="1"/>
            <a:t>nya</a:t>
          </a:r>
          <a:endParaRPr lang="en-US" dirty="0"/>
        </a:p>
      </dgm:t>
    </dgm:pt>
    <dgm:pt modelId="{4CEA020E-7563-43CA-B03E-A09BFA7EFB73}" type="parTrans" cxnId="{7B75BB5E-E034-420D-A94F-C7F275C25A0F}">
      <dgm:prSet/>
      <dgm:spPr/>
      <dgm:t>
        <a:bodyPr/>
        <a:lstStyle/>
        <a:p>
          <a:endParaRPr lang="en-US"/>
        </a:p>
      </dgm:t>
    </dgm:pt>
    <dgm:pt modelId="{3AF6052A-8D24-493C-A576-24C34EAFCD60}" type="sibTrans" cxnId="{7B75BB5E-E034-420D-A94F-C7F275C25A0F}">
      <dgm:prSet/>
      <dgm:spPr/>
      <dgm:t>
        <a:bodyPr/>
        <a:lstStyle/>
        <a:p>
          <a:endParaRPr lang="en-US"/>
        </a:p>
      </dgm:t>
    </dgm:pt>
    <dgm:pt modelId="{F5B0E285-E99F-4904-8523-E5BA19F4D103}">
      <dgm:prSet phldrT="[Text]"/>
      <dgm:spPr/>
      <dgm:t>
        <a:bodyPr/>
        <a:lstStyle/>
        <a:p>
          <a:r>
            <a:rPr lang="en-US" b="1" dirty="0">
              <a:solidFill>
                <a:schemeClr val="tx1"/>
              </a:solidFill>
            </a:rPr>
            <a:t>Marginal Analysis</a:t>
          </a:r>
        </a:p>
      </dgm:t>
    </dgm:pt>
    <dgm:pt modelId="{DFF3F2D1-7B03-40AF-82D3-F1BD20D68DB4}" type="parTrans" cxnId="{9BFADC3E-4C78-420C-B22E-4554583FC9E2}">
      <dgm:prSet/>
      <dgm:spPr/>
      <dgm:t>
        <a:bodyPr/>
        <a:lstStyle/>
        <a:p>
          <a:endParaRPr lang="en-US"/>
        </a:p>
      </dgm:t>
    </dgm:pt>
    <dgm:pt modelId="{84BD762F-8ADF-49AE-8BD5-CF28014AE743}" type="sibTrans" cxnId="{9BFADC3E-4C78-420C-B22E-4554583FC9E2}">
      <dgm:prSet/>
      <dgm:spPr/>
      <dgm:t>
        <a:bodyPr/>
        <a:lstStyle/>
        <a:p>
          <a:endParaRPr lang="en-US"/>
        </a:p>
      </dgm:t>
    </dgm:pt>
    <dgm:pt modelId="{F522869C-2151-44F9-B860-06BB322E7A04}">
      <dgm:prSet phldrT="[Text]"/>
      <dgm:spPr/>
      <dgm:t>
        <a:bodyPr/>
        <a:lstStyle/>
        <a:p>
          <a:r>
            <a:rPr lang="en-US" dirty="0" err="1"/>
            <a:t>Kualitas</a:t>
          </a:r>
          <a:r>
            <a:rPr lang="en-US" dirty="0"/>
            <a:t> optimal </a:t>
          </a:r>
          <a:r>
            <a:rPr lang="en-US" dirty="0" err="1"/>
            <a:t>dicapai</a:t>
          </a:r>
          <a:r>
            <a:rPr lang="en-US" dirty="0"/>
            <a:t> </a:t>
          </a:r>
          <a:r>
            <a:rPr lang="en-US" dirty="0" err="1"/>
            <a:t>pada</a:t>
          </a:r>
          <a:r>
            <a:rPr lang="en-US" dirty="0"/>
            <a:t> </a:t>
          </a:r>
          <a:r>
            <a:rPr lang="en-US" dirty="0" err="1"/>
            <a:t>titik</a:t>
          </a:r>
          <a:r>
            <a:rPr lang="en-US" dirty="0"/>
            <a:t> di mana </a:t>
          </a:r>
          <a:r>
            <a:rPr lang="en-US" dirty="0" err="1"/>
            <a:t>pendapatan</a:t>
          </a:r>
          <a:r>
            <a:rPr lang="en-US" dirty="0"/>
            <a:t>/revenue </a:t>
          </a:r>
          <a:r>
            <a:rPr lang="en-US" dirty="0" err="1"/>
            <a:t>tambahan</a:t>
          </a:r>
          <a:r>
            <a:rPr lang="en-US" dirty="0"/>
            <a:t> </a:t>
          </a:r>
          <a:r>
            <a:rPr lang="en-US" dirty="0" err="1"/>
            <a:t>dari</a:t>
          </a:r>
          <a:r>
            <a:rPr lang="en-US" dirty="0"/>
            <a:t> </a:t>
          </a:r>
          <a:r>
            <a:rPr lang="en-US" dirty="0" err="1"/>
            <a:t>peningkatan</a:t>
          </a:r>
          <a:r>
            <a:rPr lang="en-US" dirty="0"/>
            <a:t>/improvement </a:t>
          </a:r>
          <a:r>
            <a:rPr lang="en-US" dirty="0" err="1"/>
            <a:t>sama</a:t>
          </a:r>
          <a:r>
            <a:rPr lang="en-US" dirty="0"/>
            <a:t> </a:t>
          </a:r>
          <a:r>
            <a:rPr lang="en-US" dirty="0" err="1"/>
            <a:t>dengan</a:t>
          </a:r>
          <a:r>
            <a:rPr lang="en-US" dirty="0"/>
            <a:t> </a:t>
          </a:r>
          <a:r>
            <a:rPr lang="en-US" dirty="0" err="1"/>
            <a:t>biaya</a:t>
          </a:r>
          <a:r>
            <a:rPr lang="en-US" dirty="0"/>
            <a:t> </a:t>
          </a:r>
          <a:r>
            <a:rPr lang="en-US" dirty="0" err="1"/>
            <a:t>tambahan</a:t>
          </a:r>
          <a:r>
            <a:rPr lang="en-US" dirty="0"/>
            <a:t> yang </a:t>
          </a:r>
          <a:r>
            <a:rPr lang="en-US" dirty="0" err="1"/>
            <a:t>dikeluarkan</a:t>
          </a:r>
          <a:r>
            <a:rPr lang="en-US" dirty="0"/>
            <a:t> </a:t>
          </a:r>
          <a:r>
            <a:rPr lang="en-US" dirty="0" err="1"/>
            <a:t>oleh</a:t>
          </a:r>
          <a:r>
            <a:rPr lang="en-US" dirty="0"/>
            <a:t> </a:t>
          </a:r>
          <a:r>
            <a:rPr lang="en-US" dirty="0" err="1"/>
            <a:t>kegiatan</a:t>
          </a:r>
          <a:r>
            <a:rPr lang="en-US" dirty="0"/>
            <a:t> yang </a:t>
          </a:r>
          <a:r>
            <a:rPr lang="en-US" dirty="0" err="1"/>
            <a:t>sama</a:t>
          </a:r>
          <a:r>
            <a:rPr lang="en-US" dirty="0"/>
            <a:t>.</a:t>
          </a:r>
        </a:p>
      </dgm:t>
    </dgm:pt>
    <dgm:pt modelId="{10EBEE2D-2C7B-44F0-B8E0-EB8A2B75F4A8}" type="parTrans" cxnId="{29DD4342-F2D0-4F39-8668-85A0D0D60929}">
      <dgm:prSet/>
      <dgm:spPr/>
      <dgm:t>
        <a:bodyPr/>
        <a:lstStyle/>
        <a:p>
          <a:endParaRPr lang="en-US"/>
        </a:p>
      </dgm:t>
    </dgm:pt>
    <dgm:pt modelId="{6D9E2F5C-3DF5-4E47-8347-DAA70F2D5D63}" type="sibTrans" cxnId="{29DD4342-F2D0-4F39-8668-85A0D0D60929}">
      <dgm:prSet/>
      <dgm:spPr/>
      <dgm:t>
        <a:bodyPr/>
        <a:lstStyle/>
        <a:p>
          <a:endParaRPr lang="en-US"/>
        </a:p>
      </dgm:t>
    </dgm:pt>
    <dgm:pt modelId="{677C1D7D-8436-4434-B70F-1AF1B3AD5FA9}" type="pres">
      <dgm:prSet presAssocID="{95B0F8E3-3DEF-4103-A78E-4F5E5F4CFB92}" presName="Name0" presStyleCnt="0">
        <dgm:presLayoutVars>
          <dgm:dir/>
          <dgm:animLvl val="lvl"/>
          <dgm:resizeHandles val="exact"/>
        </dgm:presLayoutVars>
      </dgm:prSet>
      <dgm:spPr/>
    </dgm:pt>
    <dgm:pt modelId="{4AEC979D-365C-456A-AD8E-A045D5E5256A}" type="pres">
      <dgm:prSet presAssocID="{8C584046-46FA-4600-9B08-8EED49561CA1}" presName="compositeNode" presStyleCnt="0">
        <dgm:presLayoutVars>
          <dgm:bulletEnabled val="1"/>
        </dgm:presLayoutVars>
      </dgm:prSet>
      <dgm:spPr/>
    </dgm:pt>
    <dgm:pt modelId="{723F987D-2B41-4FA8-A6CA-42996842B94C}" type="pres">
      <dgm:prSet presAssocID="{8C584046-46FA-4600-9B08-8EED49561CA1}" presName="bgRect" presStyleLbl="node1" presStyleIdx="0" presStyleCnt="4"/>
      <dgm:spPr/>
    </dgm:pt>
    <dgm:pt modelId="{5FD49286-C02C-4E2D-96CA-39F724E0B105}" type="pres">
      <dgm:prSet presAssocID="{8C584046-46FA-4600-9B08-8EED49561CA1}" presName="parentNode" presStyleLbl="node1" presStyleIdx="0" presStyleCnt="4">
        <dgm:presLayoutVars>
          <dgm:chMax val="0"/>
          <dgm:bulletEnabled val="1"/>
        </dgm:presLayoutVars>
      </dgm:prSet>
      <dgm:spPr/>
    </dgm:pt>
    <dgm:pt modelId="{B32F9F5A-D0C1-4229-9C86-5D0D3AE27137}" type="pres">
      <dgm:prSet presAssocID="{8C584046-46FA-4600-9B08-8EED49561CA1}" presName="childNode" presStyleLbl="node1" presStyleIdx="0" presStyleCnt="4">
        <dgm:presLayoutVars>
          <dgm:bulletEnabled val="1"/>
        </dgm:presLayoutVars>
      </dgm:prSet>
      <dgm:spPr/>
    </dgm:pt>
    <dgm:pt modelId="{83D5931E-8559-4866-821B-275309FEE3AA}" type="pres">
      <dgm:prSet presAssocID="{77520BB9-4B18-4602-9E11-D4575CE0B8F2}" presName="hSp" presStyleCnt="0"/>
      <dgm:spPr/>
    </dgm:pt>
    <dgm:pt modelId="{59C10125-B111-44ED-93C2-7EA291EE01C0}" type="pres">
      <dgm:prSet presAssocID="{77520BB9-4B18-4602-9E11-D4575CE0B8F2}" presName="vProcSp" presStyleCnt="0"/>
      <dgm:spPr/>
    </dgm:pt>
    <dgm:pt modelId="{6D9F8095-0AC6-484F-99BE-6A581527BA3F}" type="pres">
      <dgm:prSet presAssocID="{77520BB9-4B18-4602-9E11-D4575CE0B8F2}" presName="vSp1" presStyleCnt="0"/>
      <dgm:spPr/>
    </dgm:pt>
    <dgm:pt modelId="{CAE9C29A-971D-42EB-8CA6-A3913C177E33}" type="pres">
      <dgm:prSet presAssocID="{77520BB9-4B18-4602-9E11-D4575CE0B8F2}" presName="simulatedConn" presStyleLbl="solidFgAcc1" presStyleIdx="0" presStyleCnt="3"/>
      <dgm:spPr/>
    </dgm:pt>
    <dgm:pt modelId="{12BE92A2-56FB-47A3-A582-DE03EEBF2395}" type="pres">
      <dgm:prSet presAssocID="{77520BB9-4B18-4602-9E11-D4575CE0B8F2}" presName="vSp2" presStyleCnt="0"/>
      <dgm:spPr/>
    </dgm:pt>
    <dgm:pt modelId="{5186670B-49E9-4EB1-94CB-F73ED24D5F18}" type="pres">
      <dgm:prSet presAssocID="{77520BB9-4B18-4602-9E11-D4575CE0B8F2}" presName="sibTrans" presStyleCnt="0"/>
      <dgm:spPr/>
    </dgm:pt>
    <dgm:pt modelId="{03ED9616-C850-4046-BC02-CAEA046F10F5}" type="pres">
      <dgm:prSet presAssocID="{C80977AF-315E-4B70-B68C-06CD115E96EF}" presName="compositeNode" presStyleCnt="0">
        <dgm:presLayoutVars>
          <dgm:bulletEnabled val="1"/>
        </dgm:presLayoutVars>
      </dgm:prSet>
      <dgm:spPr/>
    </dgm:pt>
    <dgm:pt modelId="{BF2F23FE-1FBE-402A-9552-66C7352C9583}" type="pres">
      <dgm:prSet presAssocID="{C80977AF-315E-4B70-B68C-06CD115E96EF}" presName="bgRect" presStyleLbl="node1" presStyleIdx="1" presStyleCnt="4"/>
      <dgm:spPr/>
    </dgm:pt>
    <dgm:pt modelId="{ABF73CDD-CB74-4057-9933-DC9B44DB8947}" type="pres">
      <dgm:prSet presAssocID="{C80977AF-315E-4B70-B68C-06CD115E96EF}" presName="parentNode" presStyleLbl="node1" presStyleIdx="1" presStyleCnt="4">
        <dgm:presLayoutVars>
          <dgm:chMax val="0"/>
          <dgm:bulletEnabled val="1"/>
        </dgm:presLayoutVars>
      </dgm:prSet>
      <dgm:spPr/>
    </dgm:pt>
    <dgm:pt modelId="{0B2ED010-ABEB-4717-A1BF-A432AD90173C}" type="pres">
      <dgm:prSet presAssocID="{C80977AF-315E-4B70-B68C-06CD115E96EF}" presName="childNode" presStyleLbl="node1" presStyleIdx="1" presStyleCnt="4">
        <dgm:presLayoutVars>
          <dgm:bulletEnabled val="1"/>
        </dgm:presLayoutVars>
      </dgm:prSet>
      <dgm:spPr/>
    </dgm:pt>
    <dgm:pt modelId="{F93321CA-0DDE-4960-828D-0D3F1F75AC2D}" type="pres">
      <dgm:prSet presAssocID="{0927FAAF-D38F-45AA-8542-4D3ACD012010}" presName="hSp" presStyleCnt="0"/>
      <dgm:spPr/>
    </dgm:pt>
    <dgm:pt modelId="{66F5171D-7144-4326-89F7-2DBECD78BB8C}" type="pres">
      <dgm:prSet presAssocID="{0927FAAF-D38F-45AA-8542-4D3ACD012010}" presName="vProcSp" presStyleCnt="0"/>
      <dgm:spPr/>
    </dgm:pt>
    <dgm:pt modelId="{F792CA56-5D44-41A1-BB82-510E9D743086}" type="pres">
      <dgm:prSet presAssocID="{0927FAAF-D38F-45AA-8542-4D3ACD012010}" presName="vSp1" presStyleCnt="0"/>
      <dgm:spPr/>
    </dgm:pt>
    <dgm:pt modelId="{170B36A7-2A55-489F-93BB-A3A531E598B5}" type="pres">
      <dgm:prSet presAssocID="{0927FAAF-D38F-45AA-8542-4D3ACD012010}" presName="simulatedConn" presStyleLbl="solidFgAcc1" presStyleIdx="1" presStyleCnt="3"/>
      <dgm:spPr/>
    </dgm:pt>
    <dgm:pt modelId="{AA7E4C09-4E1D-498E-A27B-D277E168725B}" type="pres">
      <dgm:prSet presAssocID="{0927FAAF-D38F-45AA-8542-4D3ACD012010}" presName="vSp2" presStyleCnt="0"/>
      <dgm:spPr/>
    </dgm:pt>
    <dgm:pt modelId="{60B74B61-4D35-4B02-9242-5E4D8E9A03EF}" type="pres">
      <dgm:prSet presAssocID="{0927FAAF-D38F-45AA-8542-4D3ACD012010}" presName="sibTrans" presStyleCnt="0"/>
      <dgm:spPr/>
    </dgm:pt>
    <dgm:pt modelId="{1BC36482-C0DD-4434-B584-510ED84AE5C9}" type="pres">
      <dgm:prSet presAssocID="{77152DC6-43B5-4AA1-8841-A82A87A60335}" presName="compositeNode" presStyleCnt="0">
        <dgm:presLayoutVars>
          <dgm:bulletEnabled val="1"/>
        </dgm:presLayoutVars>
      </dgm:prSet>
      <dgm:spPr/>
    </dgm:pt>
    <dgm:pt modelId="{D6B60A10-601E-4CC1-AD1A-CAC21335A1EA}" type="pres">
      <dgm:prSet presAssocID="{77152DC6-43B5-4AA1-8841-A82A87A60335}" presName="bgRect" presStyleLbl="node1" presStyleIdx="2" presStyleCnt="4"/>
      <dgm:spPr/>
    </dgm:pt>
    <dgm:pt modelId="{A976BFD6-14FA-4063-85F1-DB6502342C0F}" type="pres">
      <dgm:prSet presAssocID="{77152DC6-43B5-4AA1-8841-A82A87A60335}" presName="parentNode" presStyleLbl="node1" presStyleIdx="2" presStyleCnt="4">
        <dgm:presLayoutVars>
          <dgm:chMax val="0"/>
          <dgm:bulletEnabled val="1"/>
        </dgm:presLayoutVars>
      </dgm:prSet>
      <dgm:spPr/>
    </dgm:pt>
    <dgm:pt modelId="{70E93843-41A7-457C-BEFB-9E019C48C6BA}" type="pres">
      <dgm:prSet presAssocID="{77152DC6-43B5-4AA1-8841-A82A87A60335}" presName="childNode" presStyleLbl="node1" presStyleIdx="2" presStyleCnt="4">
        <dgm:presLayoutVars>
          <dgm:bulletEnabled val="1"/>
        </dgm:presLayoutVars>
      </dgm:prSet>
      <dgm:spPr/>
    </dgm:pt>
    <dgm:pt modelId="{18345649-E3ED-43B5-9E62-37840E002AA5}" type="pres">
      <dgm:prSet presAssocID="{DD6D96D3-7AAA-4F26-9623-98772AD74B28}" presName="hSp" presStyleCnt="0"/>
      <dgm:spPr/>
    </dgm:pt>
    <dgm:pt modelId="{7AA4074E-75DC-4D4C-BF12-647A5003BAD3}" type="pres">
      <dgm:prSet presAssocID="{DD6D96D3-7AAA-4F26-9623-98772AD74B28}" presName="vProcSp" presStyleCnt="0"/>
      <dgm:spPr/>
    </dgm:pt>
    <dgm:pt modelId="{FC1C6EEB-C9DB-476D-839C-91B260B00F9D}" type="pres">
      <dgm:prSet presAssocID="{DD6D96D3-7AAA-4F26-9623-98772AD74B28}" presName="vSp1" presStyleCnt="0"/>
      <dgm:spPr/>
    </dgm:pt>
    <dgm:pt modelId="{993C1B7A-D062-403F-8CC2-42912702D8B6}" type="pres">
      <dgm:prSet presAssocID="{DD6D96D3-7AAA-4F26-9623-98772AD74B28}" presName="simulatedConn" presStyleLbl="solidFgAcc1" presStyleIdx="2" presStyleCnt="3"/>
      <dgm:spPr/>
    </dgm:pt>
    <dgm:pt modelId="{9092A3E0-E125-4EE4-BAFD-E988247E1837}" type="pres">
      <dgm:prSet presAssocID="{DD6D96D3-7AAA-4F26-9623-98772AD74B28}" presName="vSp2" presStyleCnt="0"/>
      <dgm:spPr/>
    </dgm:pt>
    <dgm:pt modelId="{A48A1043-CB42-49DC-B080-89C3E40C2587}" type="pres">
      <dgm:prSet presAssocID="{DD6D96D3-7AAA-4F26-9623-98772AD74B28}" presName="sibTrans" presStyleCnt="0"/>
      <dgm:spPr/>
    </dgm:pt>
    <dgm:pt modelId="{7AA572E2-2E3C-459F-993B-75145AD9C4B5}" type="pres">
      <dgm:prSet presAssocID="{F5B0E285-E99F-4904-8523-E5BA19F4D103}" presName="compositeNode" presStyleCnt="0">
        <dgm:presLayoutVars>
          <dgm:bulletEnabled val="1"/>
        </dgm:presLayoutVars>
      </dgm:prSet>
      <dgm:spPr/>
    </dgm:pt>
    <dgm:pt modelId="{184E6798-634C-4AE7-901F-6C8BAA6676E5}" type="pres">
      <dgm:prSet presAssocID="{F5B0E285-E99F-4904-8523-E5BA19F4D103}" presName="bgRect" presStyleLbl="node1" presStyleIdx="3" presStyleCnt="4"/>
      <dgm:spPr/>
    </dgm:pt>
    <dgm:pt modelId="{56440F50-B917-4811-A8BA-C5E79DE91DEF}" type="pres">
      <dgm:prSet presAssocID="{F5B0E285-E99F-4904-8523-E5BA19F4D103}" presName="parentNode" presStyleLbl="node1" presStyleIdx="3" presStyleCnt="4">
        <dgm:presLayoutVars>
          <dgm:chMax val="0"/>
          <dgm:bulletEnabled val="1"/>
        </dgm:presLayoutVars>
      </dgm:prSet>
      <dgm:spPr/>
    </dgm:pt>
    <dgm:pt modelId="{C820677C-5B48-4BC7-B614-DF32FF4DC233}" type="pres">
      <dgm:prSet presAssocID="{F5B0E285-E99F-4904-8523-E5BA19F4D103}" presName="childNode" presStyleLbl="node1" presStyleIdx="3" presStyleCnt="4">
        <dgm:presLayoutVars>
          <dgm:bulletEnabled val="1"/>
        </dgm:presLayoutVars>
      </dgm:prSet>
      <dgm:spPr/>
    </dgm:pt>
  </dgm:ptLst>
  <dgm:cxnLst>
    <dgm:cxn modelId="{FF26CD1B-406B-4F50-A078-3CFAB56DAA0E}" type="presOf" srcId="{77152DC6-43B5-4AA1-8841-A82A87A60335}" destId="{D6B60A10-601E-4CC1-AD1A-CAC21335A1EA}" srcOrd="0" destOrd="0" presId="urn:microsoft.com/office/officeart/2005/8/layout/hProcess7"/>
    <dgm:cxn modelId="{F8D4E52F-C746-4951-A2E7-F7B8088EFF9D}" type="presOf" srcId="{86F48C3F-0D13-4D9C-8040-8CD0CE1F580A}" destId="{B32F9F5A-D0C1-4229-9C86-5D0D3AE27137}" srcOrd="0" destOrd="0" presId="urn:microsoft.com/office/officeart/2005/8/layout/hProcess7"/>
    <dgm:cxn modelId="{CA1C303C-CE07-4E3A-9EF7-5CFE1521AB08}" srcId="{95B0F8E3-3DEF-4103-A78E-4F5E5F4CFB92}" destId="{77152DC6-43B5-4AA1-8841-A82A87A60335}" srcOrd="2" destOrd="0" parTransId="{B87A304B-10F0-4E17-9204-38E5BD027666}" sibTransId="{DD6D96D3-7AAA-4F26-9623-98772AD74B28}"/>
    <dgm:cxn modelId="{9BFADC3E-4C78-420C-B22E-4554583FC9E2}" srcId="{95B0F8E3-3DEF-4103-A78E-4F5E5F4CFB92}" destId="{F5B0E285-E99F-4904-8523-E5BA19F4D103}" srcOrd="3" destOrd="0" parTransId="{DFF3F2D1-7B03-40AF-82D3-F1BD20D68DB4}" sibTransId="{84BD762F-8ADF-49AE-8BD5-CF28014AE743}"/>
    <dgm:cxn modelId="{7B75BB5E-E034-420D-A94F-C7F275C25A0F}" srcId="{77152DC6-43B5-4AA1-8841-A82A87A60335}" destId="{4B39D58F-DD3B-4E5F-9E57-38664A0E8CDE}" srcOrd="1" destOrd="0" parTransId="{4CEA020E-7563-43CA-B03E-A09BFA7EFB73}" sibTransId="{3AF6052A-8D24-493C-A576-24C34EAFCD60}"/>
    <dgm:cxn modelId="{29DD4342-F2D0-4F39-8668-85A0D0D60929}" srcId="{F5B0E285-E99F-4904-8523-E5BA19F4D103}" destId="{F522869C-2151-44F9-B860-06BB322E7A04}" srcOrd="0" destOrd="0" parTransId="{10EBEE2D-2C7B-44F0-B8E0-EB8A2B75F4A8}" sibTransId="{6D9E2F5C-3DF5-4E47-8347-DAA70F2D5D63}"/>
    <dgm:cxn modelId="{6A3C5B44-76EF-41E8-BE42-65FFD1A9D2E0}" type="presOf" srcId="{95B0F8E3-3DEF-4103-A78E-4F5E5F4CFB92}" destId="{677C1D7D-8436-4434-B70F-1AF1B3AD5FA9}" srcOrd="0" destOrd="0" presId="urn:microsoft.com/office/officeart/2005/8/layout/hProcess7"/>
    <dgm:cxn modelId="{484EDF6C-939B-42BE-BEE0-8AFC7A70B010}" type="presOf" srcId="{CC11C99D-B6C3-4BFD-8949-20CE7711BCDB}" destId="{70E93843-41A7-457C-BEFB-9E019C48C6BA}" srcOrd="0" destOrd="0" presId="urn:microsoft.com/office/officeart/2005/8/layout/hProcess7"/>
    <dgm:cxn modelId="{D48FBF6D-A579-4CEF-9DAD-A8847141F5DD}" srcId="{8C584046-46FA-4600-9B08-8EED49561CA1}" destId="{86F48C3F-0D13-4D9C-8040-8CD0CE1F580A}" srcOrd="0" destOrd="0" parTransId="{183C83D4-0B18-4076-B3DE-E8599F9FC172}" sibTransId="{0480516E-AA5A-49E9-A521-0929F21688CD}"/>
    <dgm:cxn modelId="{8C63C04D-C42C-4E8E-8EA0-89DEA027BBB2}" type="presOf" srcId="{8C584046-46FA-4600-9B08-8EED49561CA1}" destId="{723F987D-2B41-4FA8-A6CA-42996842B94C}" srcOrd="0" destOrd="0" presId="urn:microsoft.com/office/officeart/2005/8/layout/hProcess7"/>
    <dgm:cxn modelId="{3AAA346E-5B20-4D65-A49C-59CDE16834FE}" type="presOf" srcId="{C80977AF-315E-4B70-B68C-06CD115E96EF}" destId="{BF2F23FE-1FBE-402A-9552-66C7352C9583}" srcOrd="0" destOrd="0" presId="urn:microsoft.com/office/officeart/2005/8/layout/hProcess7"/>
    <dgm:cxn modelId="{F22D2F74-710E-4F8D-A79B-A39D3585C376}" type="presOf" srcId="{4B39D58F-DD3B-4E5F-9E57-38664A0E8CDE}" destId="{70E93843-41A7-457C-BEFB-9E019C48C6BA}" srcOrd="0" destOrd="1" presId="urn:microsoft.com/office/officeart/2005/8/layout/hProcess7"/>
    <dgm:cxn modelId="{10FC3294-6317-4690-B49B-290530970063}" type="presOf" srcId="{F5B0E285-E99F-4904-8523-E5BA19F4D103}" destId="{184E6798-634C-4AE7-901F-6C8BAA6676E5}" srcOrd="0" destOrd="0" presId="urn:microsoft.com/office/officeart/2005/8/layout/hProcess7"/>
    <dgm:cxn modelId="{C504DB9F-45B8-43C5-AE64-FB9F712127EC}" srcId="{C80977AF-315E-4B70-B68C-06CD115E96EF}" destId="{0BC7EB89-137D-43FA-B8E3-01B8B736860D}" srcOrd="0" destOrd="0" parTransId="{28570D2D-7F7D-4D0A-88AC-3925AD68B2F9}" sibTransId="{440847D0-5139-4F60-A78E-84B2F6B9B042}"/>
    <dgm:cxn modelId="{9C9891A0-1405-4537-A45C-FB6D68CB8161}" type="presOf" srcId="{0BC7EB89-137D-43FA-B8E3-01B8B736860D}" destId="{0B2ED010-ABEB-4717-A1BF-A432AD90173C}" srcOrd="0" destOrd="0" presId="urn:microsoft.com/office/officeart/2005/8/layout/hProcess7"/>
    <dgm:cxn modelId="{39F320A3-7F86-4997-A067-05F9143FFA20}" srcId="{95B0F8E3-3DEF-4103-A78E-4F5E5F4CFB92}" destId="{8C584046-46FA-4600-9B08-8EED49561CA1}" srcOrd="0" destOrd="0" parTransId="{B4EDA15A-B726-470B-BD99-9DBFD7CE1D99}" sibTransId="{77520BB9-4B18-4602-9E11-D4575CE0B8F2}"/>
    <dgm:cxn modelId="{AD8294A8-B19C-409F-BA24-60996F1CC580}" type="presOf" srcId="{F522869C-2151-44F9-B860-06BB322E7A04}" destId="{C820677C-5B48-4BC7-B614-DF32FF4DC233}" srcOrd="0" destOrd="0" presId="urn:microsoft.com/office/officeart/2005/8/layout/hProcess7"/>
    <dgm:cxn modelId="{3C42BBAE-999F-48BA-A2B3-3CEFF00616AF}" srcId="{95B0F8E3-3DEF-4103-A78E-4F5E5F4CFB92}" destId="{C80977AF-315E-4B70-B68C-06CD115E96EF}" srcOrd="1" destOrd="0" parTransId="{5727B710-CC59-43B1-B7E4-6EF473266340}" sibTransId="{0927FAAF-D38F-45AA-8542-4D3ACD012010}"/>
    <dgm:cxn modelId="{E9B4D3AF-CEB7-4EB6-B103-E8349FE4F32C}" type="presOf" srcId="{F5B0E285-E99F-4904-8523-E5BA19F4D103}" destId="{56440F50-B917-4811-A8BA-C5E79DE91DEF}" srcOrd="1" destOrd="0" presId="urn:microsoft.com/office/officeart/2005/8/layout/hProcess7"/>
    <dgm:cxn modelId="{646C8BB5-FEE6-474B-8F6E-DBB474AA81A8}" type="presOf" srcId="{77152DC6-43B5-4AA1-8841-A82A87A60335}" destId="{A976BFD6-14FA-4063-85F1-DB6502342C0F}" srcOrd="1" destOrd="0" presId="urn:microsoft.com/office/officeart/2005/8/layout/hProcess7"/>
    <dgm:cxn modelId="{BA1BE2D0-36E3-42B1-AEA2-0835E0B21ADF}" type="presOf" srcId="{8C584046-46FA-4600-9B08-8EED49561CA1}" destId="{5FD49286-C02C-4E2D-96CA-39F724E0B105}" srcOrd="1" destOrd="0" presId="urn:microsoft.com/office/officeart/2005/8/layout/hProcess7"/>
    <dgm:cxn modelId="{8CE610D1-6DD7-41B2-92E4-8206158312DE}" srcId="{77152DC6-43B5-4AA1-8841-A82A87A60335}" destId="{CC11C99D-B6C3-4BFD-8949-20CE7711BCDB}" srcOrd="0" destOrd="0" parTransId="{7C3C19A1-3DDB-4BBC-9CF8-2D39EF4EC8B4}" sibTransId="{0183C823-5303-460E-9AD9-397162F9D9CD}"/>
    <dgm:cxn modelId="{93BD88F8-2A64-4BAF-A12C-4D3DFA074BEC}" type="presOf" srcId="{C80977AF-315E-4B70-B68C-06CD115E96EF}" destId="{ABF73CDD-CB74-4057-9933-DC9B44DB8947}" srcOrd="1" destOrd="0" presId="urn:microsoft.com/office/officeart/2005/8/layout/hProcess7"/>
    <dgm:cxn modelId="{82BCD02E-FEF5-4553-8FB5-3EBBC6C0C51B}" type="presParOf" srcId="{677C1D7D-8436-4434-B70F-1AF1B3AD5FA9}" destId="{4AEC979D-365C-456A-AD8E-A045D5E5256A}" srcOrd="0" destOrd="0" presId="urn:microsoft.com/office/officeart/2005/8/layout/hProcess7"/>
    <dgm:cxn modelId="{6119C0D2-EAE8-45F0-9179-A3C524C017EE}" type="presParOf" srcId="{4AEC979D-365C-456A-AD8E-A045D5E5256A}" destId="{723F987D-2B41-4FA8-A6CA-42996842B94C}" srcOrd="0" destOrd="0" presId="urn:microsoft.com/office/officeart/2005/8/layout/hProcess7"/>
    <dgm:cxn modelId="{B145807E-8C91-4A50-A27A-893FB9D7F2F5}" type="presParOf" srcId="{4AEC979D-365C-456A-AD8E-A045D5E5256A}" destId="{5FD49286-C02C-4E2D-96CA-39F724E0B105}" srcOrd="1" destOrd="0" presId="urn:microsoft.com/office/officeart/2005/8/layout/hProcess7"/>
    <dgm:cxn modelId="{6E8C1F55-CB47-4B66-9125-EC17704A685D}" type="presParOf" srcId="{4AEC979D-365C-456A-AD8E-A045D5E5256A}" destId="{B32F9F5A-D0C1-4229-9C86-5D0D3AE27137}" srcOrd="2" destOrd="0" presId="urn:microsoft.com/office/officeart/2005/8/layout/hProcess7"/>
    <dgm:cxn modelId="{B915C6C7-21BA-4669-808C-8A484A058685}" type="presParOf" srcId="{677C1D7D-8436-4434-B70F-1AF1B3AD5FA9}" destId="{83D5931E-8559-4866-821B-275309FEE3AA}" srcOrd="1" destOrd="0" presId="urn:microsoft.com/office/officeart/2005/8/layout/hProcess7"/>
    <dgm:cxn modelId="{C29F3659-3AED-45E4-83B3-5F5F4D1A6A4B}" type="presParOf" srcId="{677C1D7D-8436-4434-B70F-1AF1B3AD5FA9}" destId="{59C10125-B111-44ED-93C2-7EA291EE01C0}" srcOrd="2" destOrd="0" presId="urn:microsoft.com/office/officeart/2005/8/layout/hProcess7"/>
    <dgm:cxn modelId="{E38FDEC9-C01C-428B-9DD0-0FF474904E20}" type="presParOf" srcId="{59C10125-B111-44ED-93C2-7EA291EE01C0}" destId="{6D9F8095-0AC6-484F-99BE-6A581527BA3F}" srcOrd="0" destOrd="0" presId="urn:microsoft.com/office/officeart/2005/8/layout/hProcess7"/>
    <dgm:cxn modelId="{709CDCE6-4DA2-4B5A-88AC-03B88511D0AD}" type="presParOf" srcId="{59C10125-B111-44ED-93C2-7EA291EE01C0}" destId="{CAE9C29A-971D-42EB-8CA6-A3913C177E33}" srcOrd="1" destOrd="0" presId="urn:microsoft.com/office/officeart/2005/8/layout/hProcess7"/>
    <dgm:cxn modelId="{4533AD26-635B-4EA4-8E2F-4117998D1439}" type="presParOf" srcId="{59C10125-B111-44ED-93C2-7EA291EE01C0}" destId="{12BE92A2-56FB-47A3-A582-DE03EEBF2395}" srcOrd="2" destOrd="0" presId="urn:microsoft.com/office/officeart/2005/8/layout/hProcess7"/>
    <dgm:cxn modelId="{16A5C4E9-8438-4054-A984-2CB49871B0B2}" type="presParOf" srcId="{677C1D7D-8436-4434-B70F-1AF1B3AD5FA9}" destId="{5186670B-49E9-4EB1-94CB-F73ED24D5F18}" srcOrd="3" destOrd="0" presId="urn:microsoft.com/office/officeart/2005/8/layout/hProcess7"/>
    <dgm:cxn modelId="{D81A6CE9-CBDC-40B4-A634-F4984C209609}" type="presParOf" srcId="{677C1D7D-8436-4434-B70F-1AF1B3AD5FA9}" destId="{03ED9616-C850-4046-BC02-CAEA046F10F5}" srcOrd="4" destOrd="0" presId="urn:microsoft.com/office/officeart/2005/8/layout/hProcess7"/>
    <dgm:cxn modelId="{A0FAFAFB-B867-4488-B63A-B0794E4B342C}" type="presParOf" srcId="{03ED9616-C850-4046-BC02-CAEA046F10F5}" destId="{BF2F23FE-1FBE-402A-9552-66C7352C9583}" srcOrd="0" destOrd="0" presId="urn:microsoft.com/office/officeart/2005/8/layout/hProcess7"/>
    <dgm:cxn modelId="{78B98F8B-4BAF-423B-8D2C-BF3997A9FF63}" type="presParOf" srcId="{03ED9616-C850-4046-BC02-CAEA046F10F5}" destId="{ABF73CDD-CB74-4057-9933-DC9B44DB8947}" srcOrd="1" destOrd="0" presId="urn:microsoft.com/office/officeart/2005/8/layout/hProcess7"/>
    <dgm:cxn modelId="{4F64097F-1B46-4A0E-9A00-D367047E1636}" type="presParOf" srcId="{03ED9616-C850-4046-BC02-CAEA046F10F5}" destId="{0B2ED010-ABEB-4717-A1BF-A432AD90173C}" srcOrd="2" destOrd="0" presId="urn:microsoft.com/office/officeart/2005/8/layout/hProcess7"/>
    <dgm:cxn modelId="{5F729980-1AE5-4765-9C96-2B85709BD6F2}" type="presParOf" srcId="{677C1D7D-8436-4434-B70F-1AF1B3AD5FA9}" destId="{F93321CA-0DDE-4960-828D-0D3F1F75AC2D}" srcOrd="5" destOrd="0" presId="urn:microsoft.com/office/officeart/2005/8/layout/hProcess7"/>
    <dgm:cxn modelId="{CD77B8C6-BFB0-4334-BCCA-DDA4623C93DC}" type="presParOf" srcId="{677C1D7D-8436-4434-B70F-1AF1B3AD5FA9}" destId="{66F5171D-7144-4326-89F7-2DBECD78BB8C}" srcOrd="6" destOrd="0" presId="urn:microsoft.com/office/officeart/2005/8/layout/hProcess7"/>
    <dgm:cxn modelId="{3535CB86-CD0C-4179-A497-C8EA3F0D0EAC}" type="presParOf" srcId="{66F5171D-7144-4326-89F7-2DBECD78BB8C}" destId="{F792CA56-5D44-41A1-BB82-510E9D743086}" srcOrd="0" destOrd="0" presId="urn:microsoft.com/office/officeart/2005/8/layout/hProcess7"/>
    <dgm:cxn modelId="{7C4574B7-2B55-43E0-B34B-50BB3888A0C6}" type="presParOf" srcId="{66F5171D-7144-4326-89F7-2DBECD78BB8C}" destId="{170B36A7-2A55-489F-93BB-A3A531E598B5}" srcOrd="1" destOrd="0" presId="urn:microsoft.com/office/officeart/2005/8/layout/hProcess7"/>
    <dgm:cxn modelId="{8DDCE687-B2AF-41BD-9D22-542F6513CA86}" type="presParOf" srcId="{66F5171D-7144-4326-89F7-2DBECD78BB8C}" destId="{AA7E4C09-4E1D-498E-A27B-D277E168725B}" srcOrd="2" destOrd="0" presId="urn:microsoft.com/office/officeart/2005/8/layout/hProcess7"/>
    <dgm:cxn modelId="{FBA827F5-AF79-4A2A-9026-2B1461C9BF0D}" type="presParOf" srcId="{677C1D7D-8436-4434-B70F-1AF1B3AD5FA9}" destId="{60B74B61-4D35-4B02-9242-5E4D8E9A03EF}" srcOrd="7" destOrd="0" presId="urn:microsoft.com/office/officeart/2005/8/layout/hProcess7"/>
    <dgm:cxn modelId="{46D6F185-308A-430A-A41A-A9FD6562BB03}" type="presParOf" srcId="{677C1D7D-8436-4434-B70F-1AF1B3AD5FA9}" destId="{1BC36482-C0DD-4434-B584-510ED84AE5C9}" srcOrd="8" destOrd="0" presId="urn:microsoft.com/office/officeart/2005/8/layout/hProcess7"/>
    <dgm:cxn modelId="{34DD1D92-58D8-4C08-94B7-1F575C06B026}" type="presParOf" srcId="{1BC36482-C0DD-4434-B584-510ED84AE5C9}" destId="{D6B60A10-601E-4CC1-AD1A-CAC21335A1EA}" srcOrd="0" destOrd="0" presId="urn:microsoft.com/office/officeart/2005/8/layout/hProcess7"/>
    <dgm:cxn modelId="{963D45B5-36CD-4C58-8BB9-39666458E145}" type="presParOf" srcId="{1BC36482-C0DD-4434-B584-510ED84AE5C9}" destId="{A976BFD6-14FA-4063-85F1-DB6502342C0F}" srcOrd="1" destOrd="0" presId="urn:microsoft.com/office/officeart/2005/8/layout/hProcess7"/>
    <dgm:cxn modelId="{6399688C-3D8E-4DBB-9EF4-AFDF8BEB146F}" type="presParOf" srcId="{1BC36482-C0DD-4434-B584-510ED84AE5C9}" destId="{70E93843-41A7-457C-BEFB-9E019C48C6BA}" srcOrd="2" destOrd="0" presId="urn:microsoft.com/office/officeart/2005/8/layout/hProcess7"/>
    <dgm:cxn modelId="{BA53BBFC-D08F-41FD-9337-464A3B5D1EEA}" type="presParOf" srcId="{677C1D7D-8436-4434-B70F-1AF1B3AD5FA9}" destId="{18345649-E3ED-43B5-9E62-37840E002AA5}" srcOrd="9" destOrd="0" presId="urn:microsoft.com/office/officeart/2005/8/layout/hProcess7"/>
    <dgm:cxn modelId="{5B2B99BE-447D-476D-93BE-30997A4CE365}" type="presParOf" srcId="{677C1D7D-8436-4434-B70F-1AF1B3AD5FA9}" destId="{7AA4074E-75DC-4D4C-BF12-647A5003BAD3}" srcOrd="10" destOrd="0" presId="urn:microsoft.com/office/officeart/2005/8/layout/hProcess7"/>
    <dgm:cxn modelId="{E94DD6AE-1422-4413-9D89-E7306C564725}" type="presParOf" srcId="{7AA4074E-75DC-4D4C-BF12-647A5003BAD3}" destId="{FC1C6EEB-C9DB-476D-839C-91B260B00F9D}" srcOrd="0" destOrd="0" presId="urn:microsoft.com/office/officeart/2005/8/layout/hProcess7"/>
    <dgm:cxn modelId="{88633B1A-6C2D-4FE0-ABF8-7A73A454DE76}" type="presParOf" srcId="{7AA4074E-75DC-4D4C-BF12-647A5003BAD3}" destId="{993C1B7A-D062-403F-8CC2-42912702D8B6}" srcOrd="1" destOrd="0" presId="urn:microsoft.com/office/officeart/2005/8/layout/hProcess7"/>
    <dgm:cxn modelId="{FAE14C1E-BAF6-4E8F-AA14-1BB0BFA9C15E}" type="presParOf" srcId="{7AA4074E-75DC-4D4C-BF12-647A5003BAD3}" destId="{9092A3E0-E125-4EE4-BAFD-E988247E1837}" srcOrd="2" destOrd="0" presId="urn:microsoft.com/office/officeart/2005/8/layout/hProcess7"/>
    <dgm:cxn modelId="{AE0CCE81-8BF6-458C-890C-26019FDC5A3D}" type="presParOf" srcId="{677C1D7D-8436-4434-B70F-1AF1B3AD5FA9}" destId="{A48A1043-CB42-49DC-B080-89C3E40C2587}" srcOrd="11" destOrd="0" presId="urn:microsoft.com/office/officeart/2005/8/layout/hProcess7"/>
    <dgm:cxn modelId="{18A4098E-0E4D-47D4-B524-DC04481B0BA1}" type="presParOf" srcId="{677C1D7D-8436-4434-B70F-1AF1B3AD5FA9}" destId="{7AA572E2-2E3C-459F-993B-75145AD9C4B5}" srcOrd="12" destOrd="0" presId="urn:microsoft.com/office/officeart/2005/8/layout/hProcess7"/>
    <dgm:cxn modelId="{34986DC6-885B-40C2-B11C-A0DAFA0DF980}" type="presParOf" srcId="{7AA572E2-2E3C-459F-993B-75145AD9C4B5}" destId="{184E6798-634C-4AE7-901F-6C8BAA6676E5}" srcOrd="0" destOrd="0" presId="urn:microsoft.com/office/officeart/2005/8/layout/hProcess7"/>
    <dgm:cxn modelId="{FF244A6D-ACEE-4907-BB09-11CFAD5E3C71}" type="presParOf" srcId="{7AA572E2-2E3C-459F-993B-75145AD9C4B5}" destId="{56440F50-B917-4811-A8BA-C5E79DE91DEF}" srcOrd="1" destOrd="0" presId="urn:microsoft.com/office/officeart/2005/8/layout/hProcess7"/>
    <dgm:cxn modelId="{33392793-C33A-4F47-A594-439BE6F6577C}" type="presParOf" srcId="{7AA572E2-2E3C-459F-993B-75145AD9C4B5}" destId="{C820677C-5B48-4BC7-B614-DF32FF4DC233}"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C98AEA-4C64-4792-B482-C259A7F8858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EA200A6-8249-44EF-851A-7A77A5B2A626}">
      <dgm:prSet phldrT="[Text]"/>
      <dgm:spPr/>
      <dgm:t>
        <a:bodyPr/>
        <a:lstStyle/>
        <a:p>
          <a:pPr rtl="0"/>
          <a:r>
            <a:rPr kumimoji="0" lang="id-ID" b="1" i="0" u="none" strike="noStrike" cap="none" spc="0" normalizeH="0" baseline="0" noProof="0">
              <a:ln/>
              <a:effectLst>
                <a:outerShdw blurRad="38100" dist="38100" dir="2700000" algn="tl">
                  <a:srgbClr val="000000">
                    <a:alpha val="43137"/>
                  </a:srgbClr>
                </a:outerShdw>
              </a:effectLst>
              <a:uLnTx/>
              <a:uFillTx/>
              <a:latin typeface="Calibri"/>
              <a:ea typeface="+mn-ea"/>
              <a:cs typeface="+mn-cs"/>
            </a:rPr>
            <a:t>1. Plan Quality Management</a:t>
          </a:r>
          <a:endParaRPr lang="en-US" dirty="0"/>
        </a:p>
      </dgm:t>
    </dgm:pt>
    <dgm:pt modelId="{99F06966-4214-4B88-9953-65500285490E}" type="parTrans" cxnId="{B32436B6-52A6-4F14-9247-94649B08AC89}">
      <dgm:prSet/>
      <dgm:spPr/>
      <dgm:t>
        <a:bodyPr/>
        <a:lstStyle/>
        <a:p>
          <a:endParaRPr lang="en-US"/>
        </a:p>
      </dgm:t>
    </dgm:pt>
    <dgm:pt modelId="{1787AA6D-64C8-480E-BD91-F28241358F05}" type="sibTrans" cxnId="{B32436B6-52A6-4F14-9247-94649B08AC89}">
      <dgm:prSet/>
      <dgm:spPr/>
      <dgm:t>
        <a:bodyPr/>
        <a:lstStyle/>
        <a:p>
          <a:endParaRPr lang="en-US"/>
        </a:p>
      </dgm:t>
    </dgm:pt>
    <dgm:pt modelId="{D4FABF1D-655B-4A95-967A-AE7FA3EC0F9A}">
      <dgm:prSet phldrT="[Text]"/>
      <dgm:spPr/>
      <dgm:t>
        <a:bodyPr/>
        <a:lstStyle/>
        <a:p>
          <a:pPr rtl="0"/>
          <a:r>
            <a:rPr kumimoji="0" lang="id-ID" b="0" i="0" u="none" strike="noStrike" cap="none" spc="0" normalizeH="0" baseline="0" noProof="0">
              <a:ln/>
              <a:effectLst/>
              <a:uLnTx/>
              <a:uFillTx/>
              <a:latin typeface="Calibri"/>
              <a:ea typeface="+mn-ea"/>
              <a:cs typeface="+mn-cs"/>
            </a:rPr>
            <a:t>Proses mengidentifikasi standar kualitas yang relevan dengan proyek yang sedang dikerjakan dan menentukan bagaimana agar dapat memenuhi standar kualitas tersebut.</a:t>
          </a:r>
          <a:endParaRPr lang="en-US" dirty="0"/>
        </a:p>
      </dgm:t>
    </dgm:pt>
    <dgm:pt modelId="{552BD134-7191-4100-951A-CFDBB25EB62D}" type="parTrans" cxnId="{9F9C78E2-0547-456E-ACD3-8600F8576FAF}">
      <dgm:prSet/>
      <dgm:spPr/>
      <dgm:t>
        <a:bodyPr/>
        <a:lstStyle/>
        <a:p>
          <a:endParaRPr lang="en-US"/>
        </a:p>
      </dgm:t>
    </dgm:pt>
    <dgm:pt modelId="{5225C748-F754-4B27-9E86-7143628E9D8D}" type="sibTrans" cxnId="{9F9C78E2-0547-456E-ACD3-8600F8576FAF}">
      <dgm:prSet/>
      <dgm:spPr/>
      <dgm:t>
        <a:bodyPr/>
        <a:lstStyle/>
        <a:p>
          <a:endParaRPr lang="en-US"/>
        </a:p>
      </dgm:t>
    </dgm:pt>
    <dgm:pt modelId="{300AD0B0-DF80-41D2-B0B4-94646FF9CBDB}">
      <dgm:prSet phldrT="[Text]"/>
      <dgm:spPr/>
      <dgm:t>
        <a:bodyPr/>
        <a:lstStyle/>
        <a:p>
          <a:pPr rtl="0"/>
          <a:r>
            <a:rPr kumimoji="0" lang="id-ID" b="1" i="0" u="none" strike="noStrike" cap="none" spc="0" normalizeH="0" baseline="0" noProof="0" dirty="0">
              <a:ln/>
              <a:effectLst>
                <a:outerShdw blurRad="38100" dist="38100" dir="2700000" algn="tl">
                  <a:srgbClr val="000000">
                    <a:alpha val="43137"/>
                  </a:srgbClr>
                </a:outerShdw>
              </a:effectLst>
              <a:uLnTx/>
              <a:uFillTx/>
              <a:latin typeface="Calibri"/>
              <a:ea typeface="+mn-ea"/>
              <a:cs typeface="+mn-cs"/>
            </a:rPr>
            <a:t>2. Manage Quality </a:t>
          </a:r>
          <a:endParaRPr lang="en-US" dirty="0"/>
        </a:p>
      </dgm:t>
    </dgm:pt>
    <dgm:pt modelId="{D5E05345-50F9-4FD0-8756-B2AE0094545A}" type="parTrans" cxnId="{37003E93-B9BE-4E93-AB91-58E54B8EA382}">
      <dgm:prSet/>
      <dgm:spPr/>
      <dgm:t>
        <a:bodyPr/>
        <a:lstStyle/>
        <a:p>
          <a:endParaRPr lang="en-US"/>
        </a:p>
      </dgm:t>
    </dgm:pt>
    <dgm:pt modelId="{4698E7CD-5AEF-4AB2-A757-7780E71FD794}" type="sibTrans" cxnId="{37003E93-B9BE-4E93-AB91-58E54B8EA382}">
      <dgm:prSet/>
      <dgm:spPr/>
      <dgm:t>
        <a:bodyPr/>
        <a:lstStyle/>
        <a:p>
          <a:endParaRPr lang="en-US"/>
        </a:p>
      </dgm:t>
    </dgm:pt>
    <dgm:pt modelId="{051637D0-82D2-4BCD-A2DC-EFFFC54F30C9}">
      <dgm:prSet phldrT="[Text]"/>
      <dgm:spPr/>
      <dgm:t>
        <a:bodyPr/>
        <a:lstStyle/>
        <a:p>
          <a:pPr rtl="0"/>
          <a:r>
            <a:rPr kumimoji="0" lang="id-ID" b="0" i="0" u="none" strike="noStrike" cap="none" spc="0" normalizeH="0" baseline="0" noProof="0">
              <a:ln/>
              <a:effectLst/>
              <a:uLnTx/>
              <a:uFillTx/>
              <a:latin typeface="Calibri"/>
              <a:ea typeface="+mn-ea"/>
              <a:cs typeface="+mn-cs"/>
            </a:rPr>
            <a:t>Menjalankan apa yang sudah direncanakan untuk menjamin bahwa tim proyek sudah menjalankan semua proses yang dibutuhkan untuk memenuhi standar kualitas.</a:t>
          </a:r>
          <a:endParaRPr lang="en-US" dirty="0"/>
        </a:p>
      </dgm:t>
    </dgm:pt>
    <dgm:pt modelId="{DD213EC6-1C3A-4CB2-B49A-519AE3A47FC5}" type="parTrans" cxnId="{5D3BDEAF-89AF-4DE2-9898-6CB7CA205532}">
      <dgm:prSet/>
      <dgm:spPr/>
      <dgm:t>
        <a:bodyPr/>
        <a:lstStyle/>
        <a:p>
          <a:endParaRPr lang="en-US"/>
        </a:p>
      </dgm:t>
    </dgm:pt>
    <dgm:pt modelId="{E9B381F4-E6BE-42B4-9FD0-1D57EAF3653C}" type="sibTrans" cxnId="{5D3BDEAF-89AF-4DE2-9898-6CB7CA205532}">
      <dgm:prSet/>
      <dgm:spPr/>
      <dgm:t>
        <a:bodyPr/>
        <a:lstStyle/>
        <a:p>
          <a:endParaRPr lang="en-US"/>
        </a:p>
      </dgm:t>
    </dgm:pt>
    <dgm:pt modelId="{CF77DE5B-0E8C-4E3D-A9BD-61C89AB8155F}">
      <dgm:prSet phldrT="[Text]"/>
      <dgm:spPr/>
      <dgm:t>
        <a:bodyPr/>
        <a:lstStyle/>
        <a:p>
          <a:pPr rtl="0"/>
          <a:r>
            <a:rPr kumimoji="0" lang="id-ID" b="1" i="0" u="none" strike="noStrike" cap="none" spc="0" normalizeH="0" baseline="0" noProof="0">
              <a:ln/>
              <a:effectLst>
                <a:outerShdw blurRad="38100" dist="38100" dir="2700000" algn="tl">
                  <a:srgbClr val="000000">
                    <a:alpha val="43137"/>
                  </a:srgbClr>
                </a:outerShdw>
              </a:effectLst>
              <a:uLnTx/>
              <a:uFillTx/>
              <a:latin typeface="Calibri"/>
              <a:ea typeface="+mn-ea"/>
              <a:cs typeface="+mn-cs"/>
            </a:rPr>
            <a:t>3. Quality Control </a:t>
          </a:r>
          <a:endParaRPr lang="en-US" dirty="0"/>
        </a:p>
      </dgm:t>
    </dgm:pt>
    <dgm:pt modelId="{BAC34B76-F583-43A9-8BED-DDD9A3B5C30D}" type="parTrans" cxnId="{6DC7C819-9230-47BE-8D7D-3FD5B4860CFE}">
      <dgm:prSet/>
      <dgm:spPr/>
      <dgm:t>
        <a:bodyPr/>
        <a:lstStyle/>
        <a:p>
          <a:endParaRPr lang="en-US"/>
        </a:p>
      </dgm:t>
    </dgm:pt>
    <dgm:pt modelId="{D64E3872-54E0-496C-86AB-9576DAAE08BA}" type="sibTrans" cxnId="{6DC7C819-9230-47BE-8D7D-3FD5B4860CFE}">
      <dgm:prSet/>
      <dgm:spPr/>
      <dgm:t>
        <a:bodyPr/>
        <a:lstStyle/>
        <a:p>
          <a:endParaRPr lang="en-US"/>
        </a:p>
      </dgm:t>
    </dgm:pt>
    <dgm:pt modelId="{ED3BC9D4-A6A3-4CC3-AA32-1B20395D3E00}">
      <dgm:prSet phldrT="[Text]"/>
      <dgm:spPr/>
      <dgm:t>
        <a:bodyPr/>
        <a:lstStyle/>
        <a:p>
          <a:pPr rtl="0"/>
          <a:r>
            <a:rPr kumimoji="0" lang="id-ID" b="0" i="0" u="none" strike="noStrike" cap="none" spc="0" normalizeH="0" baseline="0" noProof="0">
              <a:ln/>
              <a:effectLst/>
              <a:uLnTx/>
              <a:uFillTx/>
              <a:latin typeface="Calibri"/>
              <a:ea typeface="+mn-ea"/>
              <a:cs typeface="+mn-cs"/>
            </a:rPr>
            <a:t>Memonitor hasil-hasil proyek yang spesifik untuk memeriksa apakah sudah memenuhi kualifikasi standar</a:t>
          </a:r>
          <a:r>
            <a:rPr kumimoji="0" lang="en-US" b="0" i="0" u="none" strike="noStrike" cap="none" spc="0" normalizeH="0" baseline="0" noProof="0">
              <a:ln/>
              <a:effectLst/>
              <a:uLnTx/>
              <a:uFillTx/>
              <a:latin typeface="Calibri"/>
              <a:ea typeface="+mn-ea"/>
              <a:cs typeface="+mn-cs"/>
            </a:rPr>
            <a:t> </a:t>
          </a:r>
          <a:r>
            <a:rPr kumimoji="0" lang="id-ID" b="0" i="0" u="none" strike="noStrike" cap="none" spc="0" normalizeH="0" baseline="0" noProof="0">
              <a:ln/>
              <a:effectLst/>
              <a:uLnTx/>
              <a:uFillTx/>
              <a:latin typeface="Calibri"/>
              <a:ea typeface="+mn-ea"/>
              <a:cs typeface="+mn-cs"/>
            </a:rPr>
            <a:t>yang sudah disepakati dan mengidentifikasi cara untuk meningkatkan kualitas secara menyeluruh.</a:t>
          </a:r>
          <a:endParaRPr lang="en-US" dirty="0"/>
        </a:p>
      </dgm:t>
    </dgm:pt>
    <dgm:pt modelId="{0A524474-4F41-4E8C-85FD-3C84D79AF695}" type="parTrans" cxnId="{F96E9681-2E84-433E-A98D-E3A5BB3BA10F}">
      <dgm:prSet/>
      <dgm:spPr/>
      <dgm:t>
        <a:bodyPr/>
        <a:lstStyle/>
        <a:p>
          <a:endParaRPr lang="en-US"/>
        </a:p>
      </dgm:t>
    </dgm:pt>
    <dgm:pt modelId="{F7C6DB34-54AE-40BC-95BD-C0326224CE78}" type="sibTrans" cxnId="{F96E9681-2E84-433E-A98D-E3A5BB3BA10F}">
      <dgm:prSet/>
      <dgm:spPr/>
      <dgm:t>
        <a:bodyPr/>
        <a:lstStyle/>
        <a:p>
          <a:endParaRPr lang="en-US"/>
        </a:p>
      </dgm:t>
    </dgm:pt>
    <dgm:pt modelId="{3DE0E038-09C6-41E1-B21A-38A3A9B78A4B}" type="pres">
      <dgm:prSet presAssocID="{A4C98AEA-4C64-4792-B482-C259A7F8858A}" presName="Name0" presStyleCnt="0">
        <dgm:presLayoutVars>
          <dgm:dir/>
          <dgm:animLvl val="lvl"/>
          <dgm:resizeHandles val="exact"/>
        </dgm:presLayoutVars>
      </dgm:prSet>
      <dgm:spPr/>
    </dgm:pt>
    <dgm:pt modelId="{879EDAF7-30DF-4B0F-833A-7DED81CA66AA}" type="pres">
      <dgm:prSet presAssocID="{9EA200A6-8249-44EF-851A-7A77A5B2A626}" presName="linNode" presStyleCnt="0"/>
      <dgm:spPr/>
    </dgm:pt>
    <dgm:pt modelId="{7608EB74-C7DF-4BEF-8DDA-2F43BE956931}" type="pres">
      <dgm:prSet presAssocID="{9EA200A6-8249-44EF-851A-7A77A5B2A626}" presName="parentText" presStyleLbl="node1" presStyleIdx="0" presStyleCnt="3">
        <dgm:presLayoutVars>
          <dgm:chMax val="1"/>
          <dgm:bulletEnabled val="1"/>
        </dgm:presLayoutVars>
      </dgm:prSet>
      <dgm:spPr/>
    </dgm:pt>
    <dgm:pt modelId="{803C0612-59F0-4B98-B536-B75CB41BA038}" type="pres">
      <dgm:prSet presAssocID="{9EA200A6-8249-44EF-851A-7A77A5B2A626}" presName="descendantText" presStyleLbl="alignAccFollowNode1" presStyleIdx="0" presStyleCnt="3">
        <dgm:presLayoutVars>
          <dgm:bulletEnabled val="1"/>
        </dgm:presLayoutVars>
      </dgm:prSet>
      <dgm:spPr/>
    </dgm:pt>
    <dgm:pt modelId="{E1DA279F-08DD-4AAB-A363-57ECDF3DAFFC}" type="pres">
      <dgm:prSet presAssocID="{1787AA6D-64C8-480E-BD91-F28241358F05}" presName="sp" presStyleCnt="0"/>
      <dgm:spPr/>
    </dgm:pt>
    <dgm:pt modelId="{9A380941-7A62-4CE2-8C36-8373F33ADF61}" type="pres">
      <dgm:prSet presAssocID="{300AD0B0-DF80-41D2-B0B4-94646FF9CBDB}" presName="linNode" presStyleCnt="0"/>
      <dgm:spPr/>
    </dgm:pt>
    <dgm:pt modelId="{EB09FFC8-F5D0-4318-9099-551FB24FD52E}" type="pres">
      <dgm:prSet presAssocID="{300AD0B0-DF80-41D2-B0B4-94646FF9CBDB}" presName="parentText" presStyleLbl="node1" presStyleIdx="1" presStyleCnt="3">
        <dgm:presLayoutVars>
          <dgm:chMax val="1"/>
          <dgm:bulletEnabled val="1"/>
        </dgm:presLayoutVars>
      </dgm:prSet>
      <dgm:spPr/>
    </dgm:pt>
    <dgm:pt modelId="{8691A387-F5F3-4CF4-A989-19649E7F990A}" type="pres">
      <dgm:prSet presAssocID="{300AD0B0-DF80-41D2-B0B4-94646FF9CBDB}" presName="descendantText" presStyleLbl="alignAccFollowNode1" presStyleIdx="1" presStyleCnt="3">
        <dgm:presLayoutVars>
          <dgm:bulletEnabled val="1"/>
        </dgm:presLayoutVars>
      </dgm:prSet>
      <dgm:spPr/>
    </dgm:pt>
    <dgm:pt modelId="{2B9EDB1E-1F37-4CAA-BF86-78AD6F4A88DD}" type="pres">
      <dgm:prSet presAssocID="{4698E7CD-5AEF-4AB2-A757-7780E71FD794}" presName="sp" presStyleCnt="0"/>
      <dgm:spPr/>
    </dgm:pt>
    <dgm:pt modelId="{96575F12-C94E-4CB6-8AEC-AEC0F616F1FA}" type="pres">
      <dgm:prSet presAssocID="{CF77DE5B-0E8C-4E3D-A9BD-61C89AB8155F}" presName="linNode" presStyleCnt="0"/>
      <dgm:spPr/>
    </dgm:pt>
    <dgm:pt modelId="{0F1EAFA0-60DD-4848-9540-5C06F9045593}" type="pres">
      <dgm:prSet presAssocID="{CF77DE5B-0E8C-4E3D-A9BD-61C89AB8155F}" presName="parentText" presStyleLbl="node1" presStyleIdx="2" presStyleCnt="3">
        <dgm:presLayoutVars>
          <dgm:chMax val="1"/>
          <dgm:bulletEnabled val="1"/>
        </dgm:presLayoutVars>
      </dgm:prSet>
      <dgm:spPr/>
    </dgm:pt>
    <dgm:pt modelId="{F6E9A249-9F59-4AE9-BFCF-B9BDCAA405D2}" type="pres">
      <dgm:prSet presAssocID="{CF77DE5B-0E8C-4E3D-A9BD-61C89AB8155F}" presName="descendantText" presStyleLbl="alignAccFollowNode1" presStyleIdx="2" presStyleCnt="3">
        <dgm:presLayoutVars>
          <dgm:bulletEnabled val="1"/>
        </dgm:presLayoutVars>
      </dgm:prSet>
      <dgm:spPr/>
    </dgm:pt>
  </dgm:ptLst>
  <dgm:cxnLst>
    <dgm:cxn modelId="{6DC7C819-9230-47BE-8D7D-3FD5B4860CFE}" srcId="{A4C98AEA-4C64-4792-B482-C259A7F8858A}" destId="{CF77DE5B-0E8C-4E3D-A9BD-61C89AB8155F}" srcOrd="2" destOrd="0" parTransId="{BAC34B76-F583-43A9-8BED-DDD9A3B5C30D}" sibTransId="{D64E3872-54E0-496C-86AB-9576DAAE08BA}"/>
    <dgm:cxn modelId="{7AC1E779-F441-4C2A-BC38-57ADCA0B5FE3}" type="presOf" srcId="{051637D0-82D2-4BCD-A2DC-EFFFC54F30C9}" destId="{8691A387-F5F3-4CF4-A989-19649E7F990A}" srcOrd="0" destOrd="0" presId="urn:microsoft.com/office/officeart/2005/8/layout/vList5"/>
    <dgm:cxn modelId="{F96E9681-2E84-433E-A98D-E3A5BB3BA10F}" srcId="{CF77DE5B-0E8C-4E3D-A9BD-61C89AB8155F}" destId="{ED3BC9D4-A6A3-4CC3-AA32-1B20395D3E00}" srcOrd="0" destOrd="0" parTransId="{0A524474-4F41-4E8C-85FD-3C84D79AF695}" sibTransId="{F7C6DB34-54AE-40BC-95BD-C0326224CE78}"/>
    <dgm:cxn modelId="{ED56C789-0313-47AF-BCF1-BBC6F9000211}" type="presOf" srcId="{9EA200A6-8249-44EF-851A-7A77A5B2A626}" destId="{7608EB74-C7DF-4BEF-8DDA-2F43BE956931}" srcOrd="0" destOrd="0" presId="urn:microsoft.com/office/officeart/2005/8/layout/vList5"/>
    <dgm:cxn modelId="{14523E8B-5DF2-4E8B-8FF2-EE0911416E37}" type="presOf" srcId="{ED3BC9D4-A6A3-4CC3-AA32-1B20395D3E00}" destId="{F6E9A249-9F59-4AE9-BFCF-B9BDCAA405D2}" srcOrd="0" destOrd="0" presId="urn:microsoft.com/office/officeart/2005/8/layout/vList5"/>
    <dgm:cxn modelId="{37003E93-B9BE-4E93-AB91-58E54B8EA382}" srcId="{A4C98AEA-4C64-4792-B482-C259A7F8858A}" destId="{300AD0B0-DF80-41D2-B0B4-94646FF9CBDB}" srcOrd="1" destOrd="0" parTransId="{D5E05345-50F9-4FD0-8756-B2AE0094545A}" sibTransId="{4698E7CD-5AEF-4AB2-A757-7780E71FD794}"/>
    <dgm:cxn modelId="{738F5F97-FBA4-46B2-9D93-DEF14E5E0EDE}" type="presOf" srcId="{A4C98AEA-4C64-4792-B482-C259A7F8858A}" destId="{3DE0E038-09C6-41E1-B21A-38A3A9B78A4B}" srcOrd="0" destOrd="0" presId="urn:microsoft.com/office/officeart/2005/8/layout/vList5"/>
    <dgm:cxn modelId="{9A0A7C9E-03BF-4616-B985-0245029AA1AB}" type="presOf" srcId="{CF77DE5B-0E8C-4E3D-A9BD-61C89AB8155F}" destId="{0F1EAFA0-60DD-4848-9540-5C06F9045593}" srcOrd="0" destOrd="0" presId="urn:microsoft.com/office/officeart/2005/8/layout/vList5"/>
    <dgm:cxn modelId="{5D3BDEAF-89AF-4DE2-9898-6CB7CA205532}" srcId="{300AD0B0-DF80-41D2-B0B4-94646FF9CBDB}" destId="{051637D0-82D2-4BCD-A2DC-EFFFC54F30C9}" srcOrd="0" destOrd="0" parTransId="{DD213EC6-1C3A-4CB2-B49A-519AE3A47FC5}" sibTransId="{E9B381F4-E6BE-42B4-9FD0-1D57EAF3653C}"/>
    <dgm:cxn modelId="{B32436B6-52A6-4F14-9247-94649B08AC89}" srcId="{A4C98AEA-4C64-4792-B482-C259A7F8858A}" destId="{9EA200A6-8249-44EF-851A-7A77A5B2A626}" srcOrd="0" destOrd="0" parTransId="{99F06966-4214-4B88-9953-65500285490E}" sibTransId="{1787AA6D-64C8-480E-BD91-F28241358F05}"/>
    <dgm:cxn modelId="{ACCAC9BA-1DC7-41FA-952F-5F2ADE86EAC3}" type="presOf" srcId="{300AD0B0-DF80-41D2-B0B4-94646FF9CBDB}" destId="{EB09FFC8-F5D0-4318-9099-551FB24FD52E}" srcOrd="0" destOrd="0" presId="urn:microsoft.com/office/officeart/2005/8/layout/vList5"/>
    <dgm:cxn modelId="{76F3CFC9-934C-43A3-9808-77674AE63465}" type="presOf" srcId="{D4FABF1D-655B-4A95-967A-AE7FA3EC0F9A}" destId="{803C0612-59F0-4B98-B536-B75CB41BA038}" srcOrd="0" destOrd="0" presId="urn:microsoft.com/office/officeart/2005/8/layout/vList5"/>
    <dgm:cxn modelId="{9F9C78E2-0547-456E-ACD3-8600F8576FAF}" srcId="{9EA200A6-8249-44EF-851A-7A77A5B2A626}" destId="{D4FABF1D-655B-4A95-967A-AE7FA3EC0F9A}" srcOrd="0" destOrd="0" parTransId="{552BD134-7191-4100-951A-CFDBB25EB62D}" sibTransId="{5225C748-F754-4B27-9E86-7143628E9D8D}"/>
    <dgm:cxn modelId="{238EB255-7ABB-4CD3-85B4-07BA1D39BF55}" type="presParOf" srcId="{3DE0E038-09C6-41E1-B21A-38A3A9B78A4B}" destId="{879EDAF7-30DF-4B0F-833A-7DED81CA66AA}" srcOrd="0" destOrd="0" presId="urn:microsoft.com/office/officeart/2005/8/layout/vList5"/>
    <dgm:cxn modelId="{088FDA35-C7E1-46F7-B8D7-9B34984F3183}" type="presParOf" srcId="{879EDAF7-30DF-4B0F-833A-7DED81CA66AA}" destId="{7608EB74-C7DF-4BEF-8DDA-2F43BE956931}" srcOrd="0" destOrd="0" presId="urn:microsoft.com/office/officeart/2005/8/layout/vList5"/>
    <dgm:cxn modelId="{AFB2E6B1-81E5-4093-B4AC-382AB5709D99}" type="presParOf" srcId="{879EDAF7-30DF-4B0F-833A-7DED81CA66AA}" destId="{803C0612-59F0-4B98-B536-B75CB41BA038}" srcOrd="1" destOrd="0" presId="urn:microsoft.com/office/officeart/2005/8/layout/vList5"/>
    <dgm:cxn modelId="{9C8E12AD-6518-47ED-9BAD-D4C28EDE08A7}" type="presParOf" srcId="{3DE0E038-09C6-41E1-B21A-38A3A9B78A4B}" destId="{E1DA279F-08DD-4AAB-A363-57ECDF3DAFFC}" srcOrd="1" destOrd="0" presId="urn:microsoft.com/office/officeart/2005/8/layout/vList5"/>
    <dgm:cxn modelId="{9BB5869A-FF9F-434A-BF8E-D900F2B7340E}" type="presParOf" srcId="{3DE0E038-09C6-41E1-B21A-38A3A9B78A4B}" destId="{9A380941-7A62-4CE2-8C36-8373F33ADF61}" srcOrd="2" destOrd="0" presId="urn:microsoft.com/office/officeart/2005/8/layout/vList5"/>
    <dgm:cxn modelId="{893F65B3-CCE1-487D-B4A2-84575D8045B2}" type="presParOf" srcId="{9A380941-7A62-4CE2-8C36-8373F33ADF61}" destId="{EB09FFC8-F5D0-4318-9099-551FB24FD52E}" srcOrd="0" destOrd="0" presId="urn:microsoft.com/office/officeart/2005/8/layout/vList5"/>
    <dgm:cxn modelId="{13789ADA-7A23-4BD2-97F0-2F17C59ECAB7}" type="presParOf" srcId="{9A380941-7A62-4CE2-8C36-8373F33ADF61}" destId="{8691A387-F5F3-4CF4-A989-19649E7F990A}" srcOrd="1" destOrd="0" presId="urn:microsoft.com/office/officeart/2005/8/layout/vList5"/>
    <dgm:cxn modelId="{4DE00963-B5B2-4A32-8A94-C9ADBAFB0ADE}" type="presParOf" srcId="{3DE0E038-09C6-41E1-B21A-38A3A9B78A4B}" destId="{2B9EDB1E-1F37-4CAA-BF86-78AD6F4A88DD}" srcOrd="3" destOrd="0" presId="urn:microsoft.com/office/officeart/2005/8/layout/vList5"/>
    <dgm:cxn modelId="{B6C2B29F-EBEB-44FB-9C2B-1FCA63DC852F}" type="presParOf" srcId="{3DE0E038-09C6-41E1-B21A-38A3A9B78A4B}" destId="{96575F12-C94E-4CB6-8AEC-AEC0F616F1FA}" srcOrd="4" destOrd="0" presId="urn:microsoft.com/office/officeart/2005/8/layout/vList5"/>
    <dgm:cxn modelId="{27C5937C-9903-41E3-A679-6143B85654F3}" type="presParOf" srcId="{96575F12-C94E-4CB6-8AEC-AEC0F616F1FA}" destId="{0F1EAFA0-60DD-4848-9540-5C06F9045593}" srcOrd="0" destOrd="0" presId="urn:microsoft.com/office/officeart/2005/8/layout/vList5"/>
    <dgm:cxn modelId="{6A0193E2-EBBD-4966-92FC-5A6F5DAC9740}" type="presParOf" srcId="{96575F12-C94E-4CB6-8AEC-AEC0F616F1FA}" destId="{F6E9A249-9F59-4AE9-BFCF-B9BDCAA405D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4EDE0251-43AB-4BED-A71A-098A5A930F8E}">
      <dgm:prSet phldrT="[Text]" custT="1"/>
      <dgm:spPr>
        <a:xfrm rot="10800000">
          <a:off x="1612781" y="1865"/>
          <a:ext cx="4339282" cy="2079218"/>
        </a:xfrm>
      </dgm:spPr>
      <dgm:t>
        <a:bodyPr/>
        <a:lstStyle/>
        <a:p>
          <a:pPr marL="82550" indent="-82550" algn="just"/>
          <a:endParaRPr lang="en-US" sz="2400" b="0" dirty="0">
            <a:solidFill>
              <a:schemeClr val="tx1"/>
            </a:solidFill>
            <a:latin typeface="Calibri"/>
            <a:ea typeface="+mn-ea"/>
            <a:cs typeface="+mn-cs"/>
          </a:endParaRPr>
        </a:p>
      </dgm:t>
    </dgm:pt>
    <dgm:pt modelId="{6BED1E76-4331-4355-A781-9248F47E5EA6}" type="parTrans" cxnId="{0123BF22-D0B9-43C8-BFB8-3232C9014BED}">
      <dgm:prSet/>
      <dgm:spPr/>
      <dgm:t>
        <a:bodyPr/>
        <a:lstStyle/>
        <a:p>
          <a:endParaRPr lang="en-US"/>
        </a:p>
      </dgm:t>
    </dgm:pt>
    <dgm:pt modelId="{97378F11-B4B3-4875-ADE8-941FEE663EFB}" type="sibTrans" cxnId="{0123BF22-D0B9-43C8-BFB8-3232C9014BED}">
      <dgm:prSet/>
      <dgm:spPr/>
      <dgm:t>
        <a:bodyPr/>
        <a:lstStyle/>
        <a:p>
          <a:endParaRPr lang="en-US"/>
        </a:p>
      </dgm:t>
    </dgm:pt>
    <dgm:pt modelId="{870269B6-4112-4E4F-ABD8-795DDFDD3198}">
      <dgm:prSet phldrT="[Text]" custT="1"/>
      <dgm:spPr>
        <a:xfrm rot="10800000">
          <a:off x="1612781" y="1865"/>
          <a:ext cx="4339282" cy="2079218"/>
        </a:xfrm>
      </dgm:spPr>
      <dgm:t>
        <a:bodyPr/>
        <a:lstStyle/>
        <a:p>
          <a:pPr marL="82550" indent="-82550" algn="l"/>
          <a:r>
            <a:rPr lang="en-US" sz="2800" dirty="0">
              <a:solidFill>
                <a:srgbClr val="2F2B20"/>
              </a:solidFill>
              <a:latin typeface="Cambria"/>
              <a:cs typeface="Times New Roman" panose="02020603050405020304" pitchFamily="18" charset="0"/>
            </a:rPr>
            <a:t>1. Quality Reports</a:t>
          </a:r>
          <a:endParaRPr lang="en-US" sz="24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0123BF22-D0B9-43C8-BFB8-3232C9014BED}" srcId="{870269B6-4112-4E4F-ABD8-795DDFDD3198}" destId="{4EDE0251-43AB-4BED-A71A-098A5A930F8E}" srcOrd="0" destOrd="0" parTransId="{6BED1E76-4331-4355-A781-9248F47E5EA6}" sibTransId="{97378F11-B4B3-4875-ADE8-941FEE663EFB}"/>
    <dgm:cxn modelId="{78D0AC65-B3C4-41AA-A6CD-47E9A974177C}" type="presOf" srcId="{7BE175C2-43D5-BF47-B71D-4EF4D2107E03}" destId="{224CF469-C495-45B8-9E4A-119EC6AA03FC}" srcOrd="0" destOrd="0" presId="urn:microsoft.com/office/officeart/2005/8/layout/vList2"/>
    <dgm:cxn modelId="{D1DD8494-73F5-4631-9D29-81821F26ECCF}" type="presOf" srcId="{4EDE0251-43AB-4BED-A71A-098A5A930F8E}" destId="{44DBF284-EFB8-48CB-AA9A-57838DF88D90}" srcOrd="0" destOrd="0" presId="urn:microsoft.com/office/officeart/2005/8/layout/vList2"/>
    <dgm:cxn modelId="{56F18795-E7EA-447B-8E56-C07EA184C480}" type="presOf" srcId="{870269B6-4112-4E4F-ABD8-795DDFDD3198}" destId="{CA5515A7-FA4D-4B85-9DD9-17359CF050D2}" srcOrd="0" destOrd="0" presId="urn:microsoft.com/office/officeart/2005/8/layout/vList2"/>
    <dgm:cxn modelId="{77CECE8E-E6B5-40FF-9DF8-613F27C338C5}" type="presParOf" srcId="{224CF469-C495-45B8-9E4A-119EC6AA03FC}" destId="{CA5515A7-FA4D-4B85-9DD9-17359CF050D2}" srcOrd="0" destOrd="0" presId="urn:microsoft.com/office/officeart/2005/8/layout/vList2"/>
    <dgm:cxn modelId="{143C0323-CF4F-4080-9321-E738C6A38879}"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4EDE0251-43AB-4BED-A71A-098A5A930F8E}">
      <dgm:prSet phldrT="[Text]" custT="1"/>
      <dgm:spPr>
        <a:xfrm rot="10800000">
          <a:off x="1612781" y="1865"/>
          <a:ext cx="4339282" cy="2079218"/>
        </a:xfrm>
      </dgm:spPr>
      <dgm:t>
        <a:bodyPr/>
        <a:lstStyle/>
        <a:p>
          <a:pPr marL="82550" indent="-82550" algn="just"/>
          <a:endParaRPr lang="en-US" sz="2400" b="0" dirty="0">
            <a:solidFill>
              <a:schemeClr val="tx1"/>
            </a:solidFill>
            <a:latin typeface="Calibri"/>
            <a:ea typeface="+mn-ea"/>
            <a:cs typeface="+mn-cs"/>
          </a:endParaRPr>
        </a:p>
      </dgm:t>
    </dgm:pt>
    <dgm:pt modelId="{6BED1E76-4331-4355-A781-9248F47E5EA6}" type="parTrans" cxnId="{0123BF22-D0B9-43C8-BFB8-3232C9014BED}">
      <dgm:prSet/>
      <dgm:spPr/>
      <dgm:t>
        <a:bodyPr/>
        <a:lstStyle/>
        <a:p>
          <a:endParaRPr lang="en-US"/>
        </a:p>
      </dgm:t>
    </dgm:pt>
    <dgm:pt modelId="{97378F11-B4B3-4875-ADE8-941FEE663EFB}" type="sibTrans" cxnId="{0123BF22-D0B9-43C8-BFB8-3232C9014BED}">
      <dgm:prSet/>
      <dgm:spPr/>
      <dgm:t>
        <a:bodyPr/>
        <a:lstStyle/>
        <a:p>
          <a:endParaRPr lang="en-US"/>
        </a:p>
      </dgm:t>
    </dgm:pt>
    <dgm:pt modelId="{870269B6-4112-4E4F-ABD8-795DDFDD3198}">
      <dgm:prSet phldrT="[Text]" custT="1"/>
      <dgm:spPr>
        <a:xfrm rot="10800000">
          <a:off x="1612781" y="1865"/>
          <a:ext cx="4339282" cy="2079218"/>
        </a:xfrm>
      </dgm:spPr>
      <dgm:t>
        <a:bodyPr/>
        <a:lstStyle/>
        <a:p>
          <a:pPr marL="82550" indent="-82550" algn="l"/>
          <a:r>
            <a:rPr lang="en-US" sz="2800" b="1" dirty="0">
              <a:solidFill>
                <a:schemeClr val="tx1"/>
              </a:solidFill>
            </a:rPr>
            <a:t>2. Test and evaluation documents</a:t>
          </a:r>
          <a:endParaRPr lang="en-US" sz="2400" b="1"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580EB008-F276-4B13-8222-C2C394954996}" type="presOf" srcId="{870269B6-4112-4E4F-ABD8-795DDFDD3198}" destId="{CA5515A7-FA4D-4B85-9DD9-17359CF050D2}" srcOrd="0" destOrd="0"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0123BF22-D0B9-43C8-BFB8-3232C9014BED}" srcId="{870269B6-4112-4E4F-ABD8-795DDFDD3198}" destId="{4EDE0251-43AB-4BED-A71A-098A5A930F8E}" srcOrd="0" destOrd="0" parTransId="{6BED1E76-4331-4355-A781-9248F47E5EA6}" sibTransId="{97378F11-B4B3-4875-ADE8-941FEE663EFB}"/>
    <dgm:cxn modelId="{AA716171-D2D3-41E4-867A-59FD7029C0BD}" type="presOf" srcId="{7BE175C2-43D5-BF47-B71D-4EF4D2107E03}" destId="{224CF469-C495-45B8-9E4A-119EC6AA03FC}" srcOrd="0" destOrd="0" presId="urn:microsoft.com/office/officeart/2005/8/layout/vList2"/>
    <dgm:cxn modelId="{97DAC8CB-39AB-46D5-96BE-68269A92BB0D}" type="presOf" srcId="{4EDE0251-43AB-4BED-A71A-098A5A930F8E}" destId="{44DBF284-EFB8-48CB-AA9A-57838DF88D90}" srcOrd="0" destOrd="0" presId="urn:microsoft.com/office/officeart/2005/8/layout/vList2"/>
    <dgm:cxn modelId="{49BB2E11-C985-454B-AC66-010F735898B4}" type="presParOf" srcId="{224CF469-C495-45B8-9E4A-119EC6AA03FC}" destId="{CA5515A7-FA4D-4B85-9DD9-17359CF050D2}" srcOrd="0" destOrd="0" presId="urn:microsoft.com/office/officeart/2005/8/layout/vList2"/>
    <dgm:cxn modelId="{43B02C78-6153-474F-9839-3C1D30442758}"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4EDE0251-43AB-4BED-A71A-098A5A930F8E}">
      <dgm:prSet phldrT="[Text]" custT="1"/>
      <dgm:spPr>
        <a:xfrm rot="10800000">
          <a:off x="1612781" y="1865"/>
          <a:ext cx="4339282" cy="2079218"/>
        </a:xfrm>
      </dgm:spPr>
      <dgm:t>
        <a:bodyPr/>
        <a:lstStyle/>
        <a:p>
          <a:pPr marL="82550" indent="-82550" algn="just"/>
          <a:endParaRPr lang="en-US" sz="2400" b="0" dirty="0">
            <a:solidFill>
              <a:schemeClr val="tx1"/>
            </a:solidFill>
            <a:latin typeface="Calibri"/>
            <a:ea typeface="+mn-ea"/>
            <a:cs typeface="+mn-cs"/>
          </a:endParaRPr>
        </a:p>
      </dgm:t>
    </dgm:pt>
    <dgm:pt modelId="{6BED1E76-4331-4355-A781-9248F47E5EA6}" type="parTrans" cxnId="{0123BF22-D0B9-43C8-BFB8-3232C9014BED}">
      <dgm:prSet/>
      <dgm:spPr/>
      <dgm:t>
        <a:bodyPr/>
        <a:lstStyle/>
        <a:p>
          <a:endParaRPr lang="en-US"/>
        </a:p>
      </dgm:t>
    </dgm:pt>
    <dgm:pt modelId="{97378F11-B4B3-4875-ADE8-941FEE663EFB}" type="sibTrans" cxnId="{0123BF22-D0B9-43C8-BFB8-3232C9014BED}">
      <dgm:prSet/>
      <dgm:spPr/>
      <dgm:t>
        <a:bodyPr/>
        <a:lstStyle/>
        <a:p>
          <a:endParaRPr lang="en-US"/>
        </a:p>
      </dgm:t>
    </dgm:pt>
    <dgm:pt modelId="{870269B6-4112-4E4F-ABD8-795DDFDD3198}">
      <dgm:prSet phldrT="[Text]" custT="1"/>
      <dgm:spPr>
        <a:xfrm rot="10800000">
          <a:off x="1612781" y="1865"/>
          <a:ext cx="4339282" cy="2079218"/>
        </a:xfrm>
      </dgm:spPr>
      <dgm:t>
        <a:bodyPr/>
        <a:lstStyle/>
        <a:p>
          <a:pPr marL="82550" indent="-82550" algn="l"/>
          <a:r>
            <a:rPr lang="en-US" sz="2800" dirty="0">
              <a:solidFill>
                <a:srgbClr val="2F2B20"/>
              </a:solidFill>
              <a:latin typeface="Cambria"/>
              <a:cs typeface="Times New Roman" panose="02020603050405020304" pitchFamily="18" charset="0"/>
            </a:rPr>
            <a:t>3. Change Request</a:t>
          </a:r>
          <a:endParaRPr lang="en-US" sz="24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0123BF22-D0B9-43C8-BFB8-3232C9014BED}" srcId="{870269B6-4112-4E4F-ABD8-795DDFDD3198}" destId="{4EDE0251-43AB-4BED-A71A-098A5A930F8E}" srcOrd="0" destOrd="0" parTransId="{6BED1E76-4331-4355-A781-9248F47E5EA6}" sibTransId="{97378F11-B4B3-4875-ADE8-941FEE663EFB}"/>
    <dgm:cxn modelId="{0E686464-2043-4E72-89AF-1391FC76F334}" type="presOf" srcId="{870269B6-4112-4E4F-ABD8-795DDFDD3198}" destId="{CA5515A7-FA4D-4B85-9DD9-17359CF050D2}" srcOrd="0" destOrd="0" presId="urn:microsoft.com/office/officeart/2005/8/layout/vList2"/>
    <dgm:cxn modelId="{23761687-5374-42D0-ADF8-6CDCAD1BC06A}" type="presOf" srcId="{4EDE0251-43AB-4BED-A71A-098A5A930F8E}" destId="{44DBF284-EFB8-48CB-AA9A-57838DF88D90}" srcOrd="0" destOrd="0" presId="urn:microsoft.com/office/officeart/2005/8/layout/vList2"/>
    <dgm:cxn modelId="{C0B995F3-5790-4428-B908-928272E3EDC4}" type="presOf" srcId="{7BE175C2-43D5-BF47-B71D-4EF4D2107E03}" destId="{224CF469-C495-45B8-9E4A-119EC6AA03FC}" srcOrd="0" destOrd="0" presId="urn:microsoft.com/office/officeart/2005/8/layout/vList2"/>
    <dgm:cxn modelId="{A93911F7-E874-410B-9F45-C516008A5A29}" type="presParOf" srcId="{224CF469-C495-45B8-9E4A-119EC6AA03FC}" destId="{CA5515A7-FA4D-4B85-9DD9-17359CF050D2}" srcOrd="0" destOrd="0" presId="urn:microsoft.com/office/officeart/2005/8/layout/vList2"/>
    <dgm:cxn modelId="{F05608A8-8A99-4FF0-BEA2-BF37595DC598}"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4EDE0251-43AB-4BED-A71A-098A5A930F8E}">
      <dgm:prSet phldrT="[Text]" custT="1"/>
      <dgm:spPr>
        <a:xfrm rot="10800000">
          <a:off x="1612781" y="1865"/>
          <a:ext cx="4339282" cy="2079218"/>
        </a:xfrm>
      </dgm:spPr>
      <dgm:t>
        <a:bodyPr/>
        <a:lstStyle/>
        <a:p>
          <a:pPr marL="82550" indent="-82550" algn="just"/>
          <a:endParaRPr lang="en-US" sz="2400" b="0" dirty="0">
            <a:solidFill>
              <a:schemeClr val="tx1"/>
            </a:solidFill>
            <a:latin typeface="Calibri"/>
            <a:ea typeface="+mn-ea"/>
            <a:cs typeface="+mn-cs"/>
          </a:endParaRPr>
        </a:p>
      </dgm:t>
    </dgm:pt>
    <dgm:pt modelId="{6BED1E76-4331-4355-A781-9248F47E5EA6}" type="parTrans" cxnId="{0123BF22-D0B9-43C8-BFB8-3232C9014BED}">
      <dgm:prSet/>
      <dgm:spPr/>
      <dgm:t>
        <a:bodyPr/>
        <a:lstStyle/>
        <a:p>
          <a:endParaRPr lang="en-US"/>
        </a:p>
      </dgm:t>
    </dgm:pt>
    <dgm:pt modelId="{97378F11-B4B3-4875-ADE8-941FEE663EFB}" type="sibTrans" cxnId="{0123BF22-D0B9-43C8-BFB8-3232C9014BED}">
      <dgm:prSet/>
      <dgm:spPr/>
      <dgm:t>
        <a:bodyPr/>
        <a:lstStyle/>
        <a:p>
          <a:endParaRPr lang="en-US"/>
        </a:p>
      </dgm:t>
    </dgm:pt>
    <dgm:pt modelId="{870269B6-4112-4E4F-ABD8-795DDFDD3198}">
      <dgm:prSet phldrT="[Text]" custT="1"/>
      <dgm:spPr>
        <a:xfrm rot="10800000">
          <a:off x="1612781" y="1865"/>
          <a:ext cx="4339282" cy="2079218"/>
        </a:xfrm>
      </dgm:spPr>
      <dgm:t>
        <a:bodyPr/>
        <a:lstStyle/>
        <a:p>
          <a:pPr marL="82550" indent="-82550" algn="l"/>
          <a:r>
            <a:rPr lang="en-US" sz="2800" dirty="0">
              <a:solidFill>
                <a:srgbClr val="2F2B20"/>
              </a:solidFill>
              <a:latin typeface="Cambria"/>
              <a:cs typeface="Times New Roman" panose="02020603050405020304" pitchFamily="18" charset="0"/>
            </a:rPr>
            <a:t>4. Project Management Plan Updates</a:t>
          </a:r>
          <a:endParaRPr lang="en-US" sz="24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0123BF22-D0B9-43C8-BFB8-3232C9014BED}" srcId="{870269B6-4112-4E4F-ABD8-795DDFDD3198}" destId="{4EDE0251-43AB-4BED-A71A-098A5A930F8E}" srcOrd="0" destOrd="0" parTransId="{6BED1E76-4331-4355-A781-9248F47E5EA6}" sibTransId="{97378F11-B4B3-4875-ADE8-941FEE663EFB}"/>
    <dgm:cxn modelId="{14E1EFA9-9E6B-4744-87E7-1B00614CB774}" type="presOf" srcId="{7BE175C2-43D5-BF47-B71D-4EF4D2107E03}" destId="{224CF469-C495-45B8-9E4A-119EC6AA03FC}" srcOrd="0" destOrd="0" presId="urn:microsoft.com/office/officeart/2005/8/layout/vList2"/>
    <dgm:cxn modelId="{D36F96BF-89DD-4D59-8DB7-4E88467F9A29}" type="presOf" srcId="{870269B6-4112-4E4F-ABD8-795DDFDD3198}" destId="{CA5515A7-FA4D-4B85-9DD9-17359CF050D2}" srcOrd="0" destOrd="0" presId="urn:microsoft.com/office/officeart/2005/8/layout/vList2"/>
    <dgm:cxn modelId="{509128D0-0F52-414C-AEE9-276D12D69631}" type="presOf" srcId="{4EDE0251-43AB-4BED-A71A-098A5A930F8E}" destId="{44DBF284-EFB8-48CB-AA9A-57838DF88D90}" srcOrd="0" destOrd="0" presId="urn:microsoft.com/office/officeart/2005/8/layout/vList2"/>
    <dgm:cxn modelId="{96CBDA7D-D3C3-41CC-875E-36C98F620179}" type="presParOf" srcId="{224CF469-C495-45B8-9E4A-119EC6AA03FC}" destId="{CA5515A7-FA4D-4B85-9DD9-17359CF050D2}" srcOrd="0" destOrd="0" presId="urn:microsoft.com/office/officeart/2005/8/layout/vList2"/>
    <dgm:cxn modelId="{2468D58B-22B9-4650-830E-339E93832172}"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4EDE0251-43AB-4BED-A71A-098A5A930F8E}">
      <dgm:prSet phldrT="[Text]" custT="1"/>
      <dgm:spPr>
        <a:xfrm rot="10800000">
          <a:off x="1612781" y="1865"/>
          <a:ext cx="4339282" cy="2079218"/>
        </a:xfrm>
      </dgm:spPr>
      <dgm:t>
        <a:bodyPr/>
        <a:lstStyle/>
        <a:p>
          <a:pPr marL="82550" indent="-82550" algn="just"/>
          <a:endParaRPr lang="en-US" sz="2400" b="0" dirty="0">
            <a:solidFill>
              <a:schemeClr val="tx1"/>
            </a:solidFill>
            <a:latin typeface="Calibri"/>
            <a:ea typeface="+mn-ea"/>
            <a:cs typeface="+mn-cs"/>
          </a:endParaRPr>
        </a:p>
      </dgm:t>
    </dgm:pt>
    <dgm:pt modelId="{6BED1E76-4331-4355-A781-9248F47E5EA6}" type="parTrans" cxnId="{0123BF22-D0B9-43C8-BFB8-3232C9014BED}">
      <dgm:prSet/>
      <dgm:spPr/>
      <dgm:t>
        <a:bodyPr/>
        <a:lstStyle/>
        <a:p>
          <a:endParaRPr lang="en-US"/>
        </a:p>
      </dgm:t>
    </dgm:pt>
    <dgm:pt modelId="{97378F11-B4B3-4875-ADE8-941FEE663EFB}" type="sibTrans" cxnId="{0123BF22-D0B9-43C8-BFB8-3232C9014BED}">
      <dgm:prSet/>
      <dgm:spPr/>
      <dgm:t>
        <a:bodyPr/>
        <a:lstStyle/>
        <a:p>
          <a:endParaRPr lang="en-US"/>
        </a:p>
      </dgm:t>
    </dgm:pt>
    <dgm:pt modelId="{870269B6-4112-4E4F-ABD8-795DDFDD3198}">
      <dgm:prSet phldrT="[Text]" custT="1"/>
      <dgm:spPr>
        <a:xfrm rot="10800000">
          <a:off x="1612781" y="1865"/>
          <a:ext cx="4339282" cy="2079218"/>
        </a:xfrm>
      </dgm:spPr>
      <dgm:t>
        <a:bodyPr/>
        <a:lstStyle/>
        <a:p>
          <a:pPr marL="82550" indent="-82550" algn="l"/>
          <a:r>
            <a:rPr lang="en-US" sz="2800" dirty="0"/>
            <a:t>5. Project documents updates</a:t>
          </a:r>
          <a:endParaRPr lang="en-US" sz="2400" b="1" dirty="0">
            <a:solidFill>
              <a:schemeClr val="bg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1"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1">
        <dgm:presLayoutVars>
          <dgm:bulletEnabled val="1"/>
        </dgm:presLayoutVars>
      </dgm:prSet>
      <dgm:spPr/>
    </dgm:pt>
  </dgm:ptLst>
  <dgm:cxnLst>
    <dgm:cxn modelId="{E6D25622-EABD-044C-816E-41F198C2B326}" srcId="{7BE175C2-43D5-BF47-B71D-4EF4D2107E03}" destId="{870269B6-4112-4E4F-ABD8-795DDFDD3198}" srcOrd="0" destOrd="0" parTransId="{A1011F09-7E36-094F-8195-C8FACF5F9B59}" sibTransId="{9CF3B767-8600-AA44-91F2-FBC1438A0182}"/>
    <dgm:cxn modelId="{0123BF22-D0B9-43C8-BFB8-3232C9014BED}" srcId="{870269B6-4112-4E4F-ABD8-795DDFDD3198}" destId="{4EDE0251-43AB-4BED-A71A-098A5A930F8E}" srcOrd="0" destOrd="0" parTransId="{6BED1E76-4331-4355-A781-9248F47E5EA6}" sibTransId="{97378F11-B4B3-4875-ADE8-941FEE663EFB}"/>
    <dgm:cxn modelId="{20FDBCA9-EB48-4F77-8C22-5457F0C4DD89}" type="presOf" srcId="{4EDE0251-43AB-4BED-A71A-098A5A930F8E}" destId="{44DBF284-EFB8-48CB-AA9A-57838DF88D90}" srcOrd="0" destOrd="0" presId="urn:microsoft.com/office/officeart/2005/8/layout/vList2"/>
    <dgm:cxn modelId="{44835EB8-DCCC-43BF-9AF4-A83EC663985C}" type="presOf" srcId="{870269B6-4112-4E4F-ABD8-795DDFDD3198}" destId="{CA5515A7-FA4D-4B85-9DD9-17359CF050D2}" srcOrd="0" destOrd="0" presId="urn:microsoft.com/office/officeart/2005/8/layout/vList2"/>
    <dgm:cxn modelId="{4A37E4D9-D98C-4A8A-804D-D195150FC5AA}" type="presOf" srcId="{7BE175C2-43D5-BF47-B71D-4EF4D2107E03}" destId="{224CF469-C495-45B8-9E4A-119EC6AA03FC}" srcOrd="0" destOrd="0" presId="urn:microsoft.com/office/officeart/2005/8/layout/vList2"/>
    <dgm:cxn modelId="{A6CEA068-7441-4AE4-993B-39B4B67F915E}" type="presParOf" srcId="{224CF469-C495-45B8-9E4A-119EC6AA03FC}" destId="{CA5515A7-FA4D-4B85-9DD9-17359CF050D2}" srcOrd="0" destOrd="0" presId="urn:microsoft.com/office/officeart/2005/8/layout/vList2"/>
    <dgm:cxn modelId="{636EDCD2-202C-462F-A1C8-F7AD563D4A2C}" type="presParOf" srcId="{224CF469-C495-45B8-9E4A-119EC6AA03FC}" destId="{44DBF284-EFB8-48CB-AA9A-57838DF88D9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7BE175C2-43D5-BF47-B71D-4EF4D2107E03}" type="doc">
      <dgm:prSet loTypeId="urn:microsoft.com/office/officeart/2005/8/layout/vList2" loCatId="list" qsTypeId="urn:microsoft.com/office/officeart/2005/8/quickstyle/3d3" qsCatId="3D" csTypeId="urn:microsoft.com/office/officeart/2005/8/colors/colorful5" csCatId="colorful" phldr="1"/>
      <dgm:spPr/>
    </dgm:pt>
    <dgm:pt modelId="{870269B6-4112-4E4F-ABD8-795DDFDD3198}">
      <dgm:prSet phldrT="[Text]" custT="1"/>
      <dgm:spPr>
        <a:xfrm rot="10800000">
          <a:off x="1612781" y="1865"/>
          <a:ext cx="4339282" cy="2079218"/>
        </a:xfrm>
      </dgm:spPr>
      <dgm:t>
        <a:bodyPr/>
        <a:lstStyle/>
        <a:p>
          <a:pPr marL="82550" indent="-82550" algn="l"/>
          <a:r>
            <a:rPr lang="en-US" sz="2800" dirty="0"/>
            <a:t>1. Project management plan</a:t>
          </a:r>
          <a:endParaRPr lang="en-US" sz="2800" b="0" dirty="0">
            <a:solidFill>
              <a:schemeClr val="tx1"/>
            </a:solidFill>
            <a:latin typeface="Calibri"/>
            <a:ea typeface="+mn-ea"/>
            <a:cs typeface="+mn-cs"/>
          </a:endParaRPr>
        </a:p>
      </dgm:t>
    </dgm:pt>
    <dgm:pt modelId="{9CF3B767-8600-AA44-91F2-FBC1438A0182}" type="sibTrans" cxnId="{E6D25622-EABD-044C-816E-41F198C2B326}">
      <dgm:prSet/>
      <dgm:spPr/>
      <dgm:t>
        <a:bodyPr/>
        <a:lstStyle/>
        <a:p>
          <a:endParaRPr lang="en-US"/>
        </a:p>
      </dgm:t>
    </dgm:pt>
    <dgm:pt modelId="{A1011F09-7E36-094F-8195-C8FACF5F9B59}" type="parTrans" cxnId="{E6D25622-EABD-044C-816E-41F198C2B326}">
      <dgm:prSet/>
      <dgm:spPr/>
      <dgm:t>
        <a:bodyPr/>
        <a:lstStyle/>
        <a:p>
          <a:endParaRPr lang="en-US"/>
        </a:p>
      </dgm:t>
    </dgm:pt>
    <dgm:pt modelId="{3528E10F-83B6-42A8-8E03-67F33E8ED842}">
      <dgm:prSet/>
      <dgm:spPr/>
      <dgm:t>
        <a:bodyPr/>
        <a:lstStyle/>
        <a:p>
          <a:r>
            <a:rPr lang="en-US" dirty="0">
              <a:solidFill>
                <a:schemeClr val="tx1"/>
              </a:solidFill>
            </a:rPr>
            <a:t>Project Management Plan </a:t>
          </a:r>
          <a:r>
            <a:rPr lang="en-US" dirty="0" err="1">
              <a:solidFill>
                <a:schemeClr val="tx1"/>
              </a:solidFill>
            </a:rPr>
            <a:t>berisi</a:t>
          </a:r>
          <a:r>
            <a:rPr lang="en-US" dirty="0">
              <a:solidFill>
                <a:schemeClr val="tx1"/>
              </a:solidFill>
            </a:rPr>
            <a:t> quality management plan, </a:t>
          </a:r>
          <a:r>
            <a:rPr lang="en-US" dirty="0" err="1">
              <a:solidFill>
                <a:schemeClr val="tx1"/>
              </a:solidFill>
            </a:rPr>
            <a:t>yaitu</a:t>
          </a:r>
          <a:r>
            <a:rPr lang="en-US" dirty="0">
              <a:solidFill>
                <a:schemeClr val="tx1"/>
              </a:solidFill>
            </a:rPr>
            <a:t> </a:t>
          </a:r>
          <a:r>
            <a:rPr lang="en-US" dirty="0" err="1">
              <a:solidFill>
                <a:schemeClr val="tx1"/>
              </a:solidFill>
            </a:rPr>
            <a:t>digunakan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mengontrol</a:t>
          </a:r>
          <a:r>
            <a:rPr lang="en-US" dirty="0">
              <a:solidFill>
                <a:schemeClr val="tx1"/>
              </a:solidFill>
            </a:rPr>
            <a:t> </a:t>
          </a:r>
          <a:r>
            <a:rPr lang="en-US" dirty="0" err="1">
              <a:solidFill>
                <a:schemeClr val="tx1"/>
              </a:solidFill>
            </a:rPr>
            <a:t>kualitas</a:t>
          </a:r>
          <a:r>
            <a:rPr lang="en-US" dirty="0">
              <a:solidFill>
                <a:schemeClr val="tx1"/>
              </a:solidFill>
            </a:rPr>
            <a:t>. </a:t>
          </a:r>
          <a:r>
            <a:rPr lang="en-US" dirty="0" err="1">
              <a:solidFill>
                <a:schemeClr val="tx1"/>
              </a:solidFill>
            </a:rPr>
            <a:t>Rencana</a:t>
          </a:r>
          <a:r>
            <a:rPr lang="en-US" dirty="0">
              <a:solidFill>
                <a:schemeClr val="tx1"/>
              </a:solidFill>
            </a:rPr>
            <a:t> </a:t>
          </a:r>
          <a:r>
            <a:rPr lang="en-US" dirty="0" err="1">
              <a:solidFill>
                <a:schemeClr val="tx1"/>
              </a:solidFill>
            </a:rPr>
            <a:t>manajemen</a:t>
          </a:r>
          <a:r>
            <a:rPr lang="en-US" dirty="0">
              <a:solidFill>
                <a:schemeClr val="tx1"/>
              </a:solidFill>
            </a:rPr>
            <a:t> </a:t>
          </a:r>
          <a:r>
            <a:rPr lang="en-US" dirty="0" err="1">
              <a:solidFill>
                <a:schemeClr val="tx1"/>
              </a:solidFill>
            </a:rPr>
            <a:t>mutu</a:t>
          </a:r>
          <a:r>
            <a:rPr lang="en-US" dirty="0">
              <a:solidFill>
                <a:schemeClr val="tx1"/>
              </a:solidFill>
            </a:rPr>
            <a:t> </a:t>
          </a:r>
          <a:r>
            <a:rPr lang="en-US" dirty="0" err="1">
              <a:solidFill>
                <a:schemeClr val="tx1"/>
              </a:solidFill>
            </a:rPr>
            <a:t>menjelaskan</a:t>
          </a:r>
          <a:r>
            <a:rPr lang="en-US" dirty="0">
              <a:solidFill>
                <a:schemeClr val="tx1"/>
              </a:solidFill>
            </a:rPr>
            <a:t> </a:t>
          </a:r>
          <a:r>
            <a:rPr lang="en-US" dirty="0" err="1">
              <a:solidFill>
                <a:schemeClr val="tx1"/>
              </a:solidFill>
            </a:rPr>
            <a:t>bagaimana</a:t>
          </a:r>
          <a:r>
            <a:rPr lang="en-US" dirty="0">
              <a:solidFill>
                <a:schemeClr val="tx1"/>
              </a:solidFill>
            </a:rPr>
            <a:t> </a:t>
          </a:r>
          <a:r>
            <a:rPr lang="en-US" dirty="0" err="1">
              <a:solidFill>
                <a:schemeClr val="tx1"/>
              </a:solidFill>
            </a:rPr>
            <a:t>kontrol</a:t>
          </a:r>
          <a:r>
            <a:rPr lang="en-US" dirty="0">
              <a:solidFill>
                <a:schemeClr val="tx1"/>
              </a:solidFill>
            </a:rPr>
            <a:t> </a:t>
          </a:r>
          <a:r>
            <a:rPr lang="en-US" dirty="0" err="1">
              <a:solidFill>
                <a:schemeClr val="tx1"/>
              </a:solidFill>
            </a:rPr>
            <a:t>kualitas</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dilakukan</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proyek</a:t>
          </a:r>
          <a:r>
            <a:rPr lang="en-US" dirty="0">
              <a:solidFill>
                <a:schemeClr val="tx1"/>
              </a:solidFill>
            </a:rPr>
            <a:t>.</a:t>
          </a:r>
          <a:endParaRPr lang="id-ID" b="0" dirty="0">
            <a:solidFill>
              <a:schemeClr val="tx1"/>
            </a:solidFill>
          </a:endParaRPr>
        </a:p>
      </dgm:t>
    </dgm:pt>
    <dgm:pt modelId="{934619FC-00FF-4020-9C56-AF37F29BA592}" type="parTrans" cxnId="{A8F298B0-80E2-4A2E-83A7-F565CDFBF24A}">
      <dgm:prSet/>
      <dgm:spPr/>
      <dgm:t>
        <a:bodyPr/>
        <a:lstStyle/>
        <a:p>
          <a:endParaRPr lang="en-US"/>
        </a:p>
      </dgm:t>
    </dgm:pt>
    <dgm:pt modelId="{E8D384CA-6124-476F-8D26-4FA6655CDA30}" type="sibTrans" cxnId="{A8F298B0-80E2-4A2E-83A7-F565CDFBF24A}">
      <dgm:prSet/>
      <dgm:spPr/>
      <dgm:t>
        <a:bodyPr/>
        <a:lstStyle/>
        <a:p>
          <a:endParaRPr lang="en-US"/>
        </a:p>
      </dgm:t>
    </dgm:pt>
    <dgm:pt modelId="{D635A737-53BB-40E8-9F7E-25DEA43723DD}">
      <dgm:prSet/>
      <dgm:spPr/>
      <dgm:t>
        <a:bodyPr/>
        <a:lstStyle/>
        <a:p>
          <a:pPr rtl="0"/>
          <a:r>
            <a:rPr lang="en-US" dirty="0"/>
            <a:t>2. Project documents</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8247C81B-FDFF-4054-A23C-1AECAC06F9F8}" type="parTrans" cxnId="{4ACF9381-91EC-4005-A57D-5DEC0ACBA719}">
      <dgm:prSet/>
      <dgm:spPr/>
      <dgm:t>
        <a:bodyPr/>
        <a:lstStyle/>
        <a:p>
          <a:endParaRPr lang="en-US"/>
        </a:p>
      </dgm:t>
    </dgm:pt>
    <dgm:pt modelId="{5D28FE61-DB11-44E5-A34F-D18CA074F14E}" type="sibTrans" cxnId="{4ACF9381-91EC-4005-A57D-5DEC0ACBA719}">
      <dgm:prSet/>
      <dgm:spPr/>
      <dgm:t>
        <a:bodyPr/>
        <a:lstStyle/>
        <a:p>
          <a:endParaRPr lang="en-US"/>
        </a:p>
      </dgm:t>
    </dgm:pt>
    <dgm:pt modelId="{FA3E703E-0CD2-4E95-B45A-D5794574CC1F}">
      <dgm:prSet/>
      <dgm:spPr/>
      <dgm:t>
        <a:bodyPr/>
        <a:lstStyle/>
        <a:p>
          <a:pPr rtl="0"/>
          <a:r>
            <a:rPr lang="en-US" dirty="0"/>
            <a:t>Lessons learned register</a:t>
          </a:r>
          <a:endParaRPr kumimoji="0" lang="en-US" b="0" i="0" u="none" strike="noStrike" cap="none" spc="-4" normalizeH="0" baseline="0" noProof="0" dirty="0">
            <a:ln>
              <a:noFill/>
            </a:ln>
            <a:solidFill>
              <a:schemeClr val="tx1"/>
            </a:solidFill>
            <a:effectLst/>
            <a:uLnTx/>
            <a:uFillTx/>
            <a:latin typeface="Calibri"/>
            <a:ea typeface="+mn-ea"/>
            <a:cs typeface="Comic Sans MS"/>
          </a:endParaRPr>
        </a:p>
      </dgm:t>
    </dgm:pt>
    <dgm:pt modelId="{BB718697-A662-421F-AB0A-2D5419016616}" type="parTrans" cxnId="{B347D086-CEE7-4D97-BBD8-22382E55FB5A}">
      <dgm:prSet/>
      <dgm:spPr/>
      <dgm:t>
        <a:bodyPr/>
        <a:lstStyle/>
        <a:p>
          <a:endParaRPr lang="en-US"/>
        </a:p>
      </dgm:t>
    </dgm:pt>
    <dgm:pt modelId="{EF7C7046-025D-46C0-A8B2-8E76795F07E2}" type="sibTrans" cxnId="{B347D086-CEE7-4D97-BBD8-22382E55FB5A}">
      <dgm:prSet/>
      <dgm:spPr/>
      <dgm:t>
        <a:bodyPr/>
        <a:lstStyle/>
        <a:p>
          <a:endParaRPr lang="en-US"/>
        </a:p>
      </dgm:t>
    </dgm:pt>
    <dgm:pt modelId="{EDDA61CF-9012-4ACE-BE5D-8BAB28E4B576}">
      <dgm:prSet/>
      <dgm:spPr/>
      <dgm:t>
        <a:bodyPr/>
        <a:lstStyle/>
        <a:p>
          <a:pPr rtl="0"/>
          <a:r>
            <a:rPr lang="id-ID" b="0" i="0" dirty="0"/>
            <a:t>Pelajaran yang dipelajari sebelumnya dalam proyek dapat diterapkan</a:t>
          </a:r>
          <a:r>
            <a:rPr lang="en-US" b="0" i="0" dirty="0"/>
            <a:t> </a:t>
          </a:r>
          <a:r>
            <a:rPr lang="id-ID" b="0" i="0" dirty="0"/>
            <a:t>fase selanjutnya dalam proyek untuk meningkatkan kontrol kualitas.</a:t>
          </a:r>
        </a:p>
      </dgm:t>
    </dgm:pt>
    <dgm:pt modelId="{A17E5C9C-14BF-4BC6-91A4-69ADEDBB4D49}" type="parTrans" cxnId="{DAFF1194-40EC-4EC9-800D-4BF943407538}">
      <dgm:prSet/>
      <dgm:spPr/>
      <dgm:t>
        <a:bodyPr/>
        <a:lstStyle/>
        <a:p>
          <a:endParaRPr lang="en-US"/>
        </a:p>
      </dgm:t>
    </dgm:pt>
    <dgm:pt modelId="{B6A159C3-FA64-4EDB-B200-CF4ACEEEC3A3}" type="sibTrans" cxnId="{DAFF1194-40EC-4EC9-800D-4BF943407538}">
      <dgm:prSet/>
      <dgm:spPr/>
      <dgm:t>
        <a:bodyPr/>
        <a:lstStyle/>
        <a:p>
          <a:endParaRPr lang="en-US"/>
        </a:p>
      </dgm:t>
    </dgm:pt>
    <dgm:pt modelId="{224CF469-C495-45B8-9E4A-119EC6AA03FC}" type="pres">
      <dgm:prSet presAssocID="{7BE175C2-43D5-BF47-B71D-4EF4D2107E03}" presName="linear" presStyleCnt="0">
        <dgm:presLayoutVars>
          <dgm:animLvl val="lvl"/>
          <dgm:resizeHandles val="exact"/>
        </dgm:presLayoutVars>
      </dgm:prSet>
      <dgm:spPr/>
    </dgm:pt>
    <dgm:pt modelId="{CA5515A7-FA4D-4B85-9DD9-17359CF050D2}" type="pres">
      <dgm:prSet presAssocID="{870269B6-4112-4E4F-ABD8-795DDFDD3198}" presName="parentText" presStyleLbl="node1" presStyleIdx="0" presStyleCnt="2" custLinFactNeighborX="-5547" custLinFactNeighborY="-95067">
        <dgm:presLayoutVars>
          <dgm:chMax val="0"/>
          <dgm:bulletEnabled val="1"/>
        </dgm:presLayoutVars>
      </dgm:prSet>
      <dgm:spPr/>
    </dgm:pt>
    <dgm:pt modelId="{44DBF284-EFB8-48CB-AA9A-57838DF88D90}" type="pres">
      <dgm:prSet presAssocID="{870269B6-4112-4E4F-ABD8-795DDFDD3198}" presName="childText" presStyleLbl="revTx" presStyleIdx="0" presStyleCnt="2">
        <dgm:presLayoutVars>
          <dgm:bulletEnabled val="1"/>
        </dgm:presLayoutVars>
      </dgm:prSet>
      <dgm:spPr/>
    </dgm:pt>
    <dgm:pt modelId="{BDFA52F3-62EA-4C96-BB5C-8FB251B716DA}" type="pres">
      <dgm:prSet presAssocID="{D635A737-53BB-40E8-9F7E-25DEA43723DD}" presName="parentText" presStyleLbl="node1" presStyleIdx="1" presStyleCnt="2">
        <dgm:presLayoutVars>
          <dgm:chMax val="0"/>
          <dgm:bulletEnabled val="1"/>
        </dgm:presLayoutVars>
      </dgm:prSet>
      <dgm:spPr/>
    </dgm:pt>
    <dgm:pt modelId="{BF6C7C5C-4DA7-4263-BB84-81A1AE71CD95}" type="pres">
      <dgm:prSet presAssocID="{D635A737-53BB-40E8-9F7E-25DEA43723DD}" presName="childText" presStyleLbl="revTx" presStyleIdx="1" presStyleCnt="2">
        <dgm:presLayoutVars>
          <dgm:bulletEnabled val="1"/>
        </dgm:presLayoutVars>
      </dgm:prSet>
      <dgm:spPr/>
    </dgm:pt>
  </dgm:ptLst>
  <dgm:cxnLst>
    <dgm:cxn modelId="{ECDCB907-625E-48F0-BBE5-D115F2D4D05A}" type="presOf" srcId="{3528E10F-83B6-42A8-8E03-67F33E8ED842}" destId="{44DBF284-EFB8-48CB-AA9A-57838DF88D90}" srcOrd="0" destOrd="0" presId="urn:microsoft.com/office/officeart/2005/8/layout/vList2"/>
    <dgm:cxn modelId="{FF489E21-5486-470D-B19B-2614C2DFAFB3}" type="presOf" srcId="{EDDA61CF-9012-4ACE-BE5D-8BAB28E4B576}" destId="{BF6C7C5C-4DA7-4263-BB84-81A1AE71CD95}" srcOrd="0" destOrd="1" presId="urn:microsoft.com/office/officeart/2005/8/layout/vList2"/>
    <dgm:cxn modelId="{E6D25622-EABD-044C-816E-41F198C2B326}" srcId="{7BE175C2-43D5-BF47-B71D-4EF4D2107E03}" destId="{870269B6-4112-4E4F-ABD8-795DDFDD3198}" srcOrd="0" destOrd="0" parTransId="{A1011F09-7E36-094F-8195-C8FACF5F9B59}" sibTransId="{9CF3B767-8600-AA44-91F2-FBC1438A0182}"/>
    <dgm:cxn modelId="{B2BB6429-1383-42A6-93DC-351A3B97A2E6}" type="presOf" srcId="{7BE175C2-43D5-BF47-B71D-4EF4D2107E03}" destId="{224CF469-C495-45B8-9E4A-119EC6AA03FC}" srcOrd="0" destOrd="0" presId="urn:microsoft.com/office/officeart/2005/8/layout/vList2"/>
    <dgm:cxn modelId="{D2D4347C-0121-4D57-B6A8-7FF9F9A31829}" type="presOf" srcId="{870269B6-4112-4E4F-ABD8-795DDFDD3198}" destId="{CA5515A7-FA4D-4B85-9DD9-17359CF050D2}" srcOrd="0" destOrd="0" presId="urn:microsoft.com/office/officeart/2005/8/layout/vList2"/>
    <dgm:cxn modelId="{4ACF9381-91EC-4005-A57D-5DEC0ACBA719}" srcId="{7BE175C2-43D5-BF47-B71D-4EF4D2107E03}" destId="{D635A737-53BB-40E8-9F7E-25DEA43723DD}" srcOrd="1" destOrd="0" parTransId="{8247C81B-FDFF-4054-A23C-1AECAC06F9F8}" sibTransId="{5D28FE61-DB11-44E5-A34F-D18CA074F14E}"/>
    <dgm:cxn modelId="{B347D086-CEE7-4D97-BBD8-22382E55FB5A}" srcId="{D635A737-53BB-40E8-9F7E-25DEA43723DD}" destId="{FA3E703E-0CD2-4E95-B45A-D5794574CC1F}" srcOrd="0" destOrd="0" parTransId="{BB718697-A662-421F-AB0A-2D5419016616}" sibTransId="{EF7C7046-025D-46C0-A8B2-8E76795F07E2}"/>
    <dgm:cxn modelId="{DAFF1194-40EC-4EC9-800D-4BF943407538}" srcId="{FA3E703E-0CD2-4E95-B45A-D5794574CC1F}" destId="{EDDA61CF-9012-4ACE-BE5D-8BAB28E4B576}" srcOrd="0" destOrd="0" parTransId="{A17E5C9C-14BF-4BC6-91A4-69ADEDBB4D49}" sibTransId="{B6A159C3-FA64-4EDB-B200-CF4ACEEEC3A3}"/>
    <dgm:cxn modelId="{A8F298B0-80E2-4A2E-83A7-F565CDFBF24A}" srcId="{870269B6-4112-4E4F-ABD8-795DDFDD3198}" destId="{3528E10F-83B6-42A8-8E03-67F33E8ED842}" srcOrd="0" destOrd="0" parTransId="{934619FC-00FF-4020-9C56-AF37F29BA592}" sibTransId="{E8D384CA-6124-476F-8D26-4FA6655CDA30}"/>
    <dgm:cxn modelId="{7122C6D8-CA01-4E03-827C-7F3881C35E09}" type="presOf" srcId="{FA3E703E-0CD2-4E95-B45A-D5794574CC1F}" destId="{BF6C7C5C-4DA7-4263-BB84-81A1AE71CD95}" srcOrd="0" destOrd="0" presId="urn:microsoft.com/office/officeart/2005/8/layout/vList2"/>
    <dgm:cxn modelId="{F38FD8E9-64FF-4EEA-942B-61302F08EACE}" type="presOf" srcId="{D635A737-53BB-40E8-9F7E-25DEA43723DD}" destId="{BDFA52F3-62EA-4C96-BB5C-8FB251B716DA}" srcOrd="0" destOrd="0" presId="urn:microsoft.com/office/officeart/2005/8/layout/vList2"/>
    <dgm:cxn modelId="{C819ED58-80AC-4CCF-BF6D-682C6C6E67B3}" type="presParOf" srcId="{224CF469-C495-45B8-9E4A-119EC6AA03FC}" destId="{CA5515A7-FA4D-4B85-9DD9-17359CF050D2}" srcOrd="0" destOrd="0" presId="urn:microsoft.com/office/officeart/2005/8/layout/vList2"/>
    <dgm:cxn modelId="{7C589FE6-A3AB-410A-9114-2297D23D1715}" type="presParOf" srcId="{224CF469-C495-45B8-9E4A-119EC6AA03FC}" destId="{44DBF284-EFB8-48CB-AA9A-57838DF88D90}" srcOrd="1" destOrd="0" presId="urn:microsoft.com/office/officeart/2005/8/layout/vList2"/>
    <dgm:cxn modelId="{D2ECF0D3-0F64-4764-B507-6D88C9FD44EF}" type="presParOf" srcId="{224CF469-C495-45B8-9E4A-119EC6AA03FC}" destId="{BDFA52F3-62EA-4C96-BB5C-8FB251B716DA}" srcOrd="2" destOrd="0" presId="urn:microsoft.com/office/officeart/2005/8/layout/vList2"/>
    <dgm:cxn modelId="{8E96E5F0-860B-4BAF-9AF5-20EE640D88B1}" type="presParOf" srcId="{224CF469-C495-45B8-9E4A-119EC6AA03FC}" destId="{BF6C7C5C-4DA7-4263-BB84-81A1AE71CD9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69F64-DF2A-46F3-970D-BBE327F4EADB}">
      <dsp:nvSpPr>
        <dsp:cNvPr id="0" name=""/>
        <dsp:cNvSpPr/>
      </dsp:nvSpPr>
      <dsp:spPr>
        <a:xfrm>
          <a:off x="5813214" y="1379088"/>
          <a:ext cx="2212334" cy="4209109"/>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0" rIns="148590" bIns="33020" numCol="1" spcCol="1270" anchor="ctr" anchorCtr="0">
          <a:noAutofit/>
        </a:bodyPr>
        <a:lstStyle/>
        <a:p>
          <a:pPr marL="0" lvl="0" indent="0" algn="r" defTabSz="1155700">
            <a:lnSpc>
              <a:spcPct val="90000"/>
            </a:lnSpc>
            <a:spcBef>
              <a:spcPct val="0"/>
            </a:spcBef>
            <a:spcAft>
              <a:spcPct val="35000"/>
            </a:spcAft>
            <a:buNone/>
          </a:pPr>
          <a:r>
            <a:rPr lang="id-ID" sz="2600" kern="1200">
              <a:solidFill>
                <a:schemeClr val="tx1"/>
              </a:solidFill>
              <a:effectLst>
                <a:outerShdw blurRad="38100" dist="38100" dir="2700000" algn="tl">
                  <a:srgbClr val="000000">
                    <a:alpha val="43137"/>
                  </a:srgbClr>
                </a:outerShdw>
              </a:effectLst>
            </a:rPr>
            <a:t>Management Responbilty </a:t>
          </a:r>
          <a:endParaRPr lang="en-US" sz="2600" kern="1200" dirty="0">
            <a:solidFill>
              <a:schemeClr val="tx1"/>
            </a:solidFill>
          </a:endParaRPr>
        </a:p>
      </dsp:txBody>
      <dsp:txXfrm rot="16200000">
        <a:off x="5789218" y="2985584"/>
        <a:ext cx="3788198" cy="575206"/>
      </dsp:txXfrm>
    </dsp:sp>
    <dsp:sp modelId="{7B4278CA-E672-4DF9-970A-C4DF8A4405BD}">
      <dsp:nvSpPr>
        <dsp:cNvPr id="0" name=""/>
        <dsp:cNvSpPr/>
      </dsp:nvSpPr>
      <dsp:spPr>
        <a:xfrm>
          <a:off x="3403067" y="669057"/>
          <a:ext cx="2212334" cy="4916896"/>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0" rIns="148590" bIns="33020" numCol="1" spcCol="1270" anchor="ctr" anchorCtr="0">
          <a:noAutofit/>
        </a:bodyPr>
        <a:lstStyle/>
        <a:p>
          <a:pPr marL="0" lvl="0" indent="0" algn="r" defTabSz="1155700">
            <a:lnSpc>
              <a:spcPct val="90000"/>
            </a:lnSpc>
            <a:spcBef>
              <a:spcPct val="0"/>
            </a:spcBef>
            <a:spcAft>
              <a:spcPct val="35000"/>
            </a:spcAft>
            <a:buNone/>
          </a:pPr>
          <a:r>
            <a:rPr lang="id-ID" sz="2600" kern="1200" dirty="0">
              <a:solidFill>
                <a:schemeClr val="tx1"/>
              </a:solidFill>
              <a:effectLst>
                <a:outerShdw blurRad="38100" dist="38100" dir="2700000" algn="tl">
                  <a:srgbClr val="000000">
                    <a:alpha val="43137"/>
                  </a:srgbClr>
                </a:outerShdw>
              </a:effectLst>
            </a:rPr>
            <a:t>Prevention over inspection</a:t>
          </a:r>
          <a:endParaRPr lang="en-US" sz="2600" kern="1200" dirty="0">
            <a:solidFill>
              <a:schemeClr val="tx1"/>
            </a:solidFill>
          </a:endParaRPr>
        </a:p>
      </dsp:txBody>
      <dsp:txXfrm rot="16200000">
        <a:off x="3060567" y="2594056"/>
        <a:ext cx="4425206" cy="575206"/>
      </dsp:txXfrm>
    </dsp:sp>
    <dsp:sp modelId="{C39B02F6-5A4D-499A-8350-F707B57836C1}">
      <dsp:nvSpPr>
        <dsp:cNvPr id="0" name=""/>
        <dsp:cNvSpPr/>
      </dsp:nvSpPr>
      <dsp:spPr>
        <a:xfrm>
          <a:off x="985799" y="0"/>
          <a:ext cx="2212334" cy="558595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0" rIns="148590" bIns="33020" numCol="1" spcCol="1270" anchor="ctr" anchorCtr="0">
          <a:noAutofit/>
        </a:bodyPr>
        <a:lstStyle/>
        <a:p>
          <a:pPr marL="0" lvl="0" indent="0" algn="r" defTabSz="1155700">
            <a:lnSpc>
              <a:spcPct val="90000"/>
            </a:lnSpc>
            <a:spcBef>
              <a:spcPct val="0"/>
            </a:spcBef>
            <a:spcAft>
              <a:spcPct val="35000"/>
            </a:spcAft>
            <a:buNone/>
          </a:pPr>
          <a:r>
            <a:rPr lang="en-US" sz="2600" kern="1200" dirty="0">
              <a:solidFill>
                <a:schemeClr val="tx1"/>
              </a:solidFill>
            </a:rPr>
            <a:t>Customer Satisfaction</a:t>
          </a:r>
        </a:p>
      </dsp:txBody>
      <dsp:txXfrm rot="16200000">
        <a:off x="342223" y="2226075"/>
        <a:ext cx="5027357" cy="575206"/>
      </dsp:txXfrm>
    </dsp:sp>
    <dsp:sp modelId="{963CA1A1-893B-4DAE-A8BB-0CFFBE14CFB1}">
      <dsp:nvSpPr>
        <dsp:cNvPr id="0" name=""/>
        <dsp:cNvSpPr/>
      </dsp:nvSpPr>
      <dsp:spPr>
        <a:xfrm>
          <a:off x="985799" y="0"/>
          <a:ext cx="1570757" cy="5612895"/>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id-ID" sz="1800" kern="1200">
              <a:solidFill>
                <a:schemeClr val="tx1"/>
              </a:solidFill>
            </a:rPr>
            <a:t>Memahami, mengevaluasi, menentukan, dan mengelola persyaratan sehingga harapan dari pelanggan terpenuhi</a:t>
          </a:r>
          <a:endParaRPr lang="en-US" sz="1800" kern="1200" dirty="0">
            <a:solidFill>
              <a:schemeClr val="tx1"/>
            </a:solidFill>
          </a:endParaRPr>
        </a:p>
      </dsp:txBody>
      <dsp:txXfrm>
        <a:off x="985799" y="0"/>
        <a:ext cx="1570757" cy="5612895"/>
      </dsp:txXfrm>
    </dsp:sp>
    <dsp:sp modelId="{0452F6A1-A9CB-4A5E-9BC9-FC6795D5CAAF}">
      <dsp:nvSpPr>
        <dsp:cNvPr id="0" name=""/>
        <dsp:cNvSpPr/>
      </dsp:nvSpPr>
      <dsp:spPr>
        <a:xfrm>
          <a:off x="3403067" y="669057"/>
          <a:ext cx="1570757" cy="4943837"/>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d-ID" sz="1600" kern="1200">
              <a:solidFill>
                <a:schemeClr val="tx1"/>
              </a:solidFill>
            </a:rPr>
            <a:t>Kualitas harus direncanakan, dirancang, dan dibangun. </a:t>
          </a:r>
          <a:endParaRPr lang="en-US" sz="1600" kern="1200" dirty="0">
            <a:solidFill>
              <a:schemeClr val="tx1"/>
            </a:solidFill>
          </a:endParaRPr>
        </a:p>
        <a:p>
          <a:pPr marL="0" lvl="0" indent="0" algn="l" defTabSz="711200">
            <a:lnSpc>
              <a:spcPct val="90000"/>
            </a:lnSpc>
            <a:spcBef>
              <a:spcPct val="0"/>
            </a:spcBef>
            <a:spcAft>
              <a:spcPct val="35000"/>
            </a:spcAft>
            <a:buNone/>
          </a:pPr>
          <a:r>
            <a:rPr lang="en-US" sz="1600" kern="1200">
              <a:solidFill>
                <a:schemeClr val="tx1"/>
              </a:solidFill>
            </a:rPr>
            <a:t>Lebih Murah mencegah dari pada mengobati..</a:t>
          </a:r>
          <a:endParaRPr lang="en-US" sz="1600" kern="1200" dirty="0">
            <a:solidFill>
              <a:schemeClr val="tx1"/>
            </a:solidFill>
          </a:endParaRPr>
        </a:p>
        <a:p>
          <a:pPr marL="0" lvl="0" indent="0" algn="l" defTabSz="711200">
            <a:lnSpc>
              <a:spcPct val="90000"/>
            </a:lnSpc>
            <a:spcBef>
              <a:spcPct val="0"/>
            </a:spcBef>
            <a:spcAft>
              <a:spcPct val="35000"/>
            </a:spcAft>
            <a:buNone/>
          </a:pPr>
          <a:r>
            <a:rPr lang="en-US" sz="1600" kern="1200">
              <a:solidFill>
                <a:schemeClr val="tx1"/>
              </a:solidFill>
            </a:rPr>
            <a:t>Lebih murah mencegah kerusakan daripada memperbaikinya</a:t>
          </a:r>
          <a:endParaRPr lang="en-US" sz="1600" kern="1200" dirty="0">
            <a:solidFill>
              <a:schemeClr val="tx1"/>
            </a:solidFill>
          </a:endParaRPr>
        </a:p>
      </dsp:txBody>
      <dsp:txXfrm>
        <a:off x="3403067" y="669057"/>
        <a:ext cx="1570757" cy="4943837"/>
      </dsp:txXfrm>
    </dsp:sp>
    <dsp:sp modelId="{2C90562D-448D-4966-A08C-845610BE0881}">
      <dsp:nvSpPr>
        <dsp:cNvPr id="0" name=""/>
        <dsp:cNvSpPr/>
      </dsp:nvSpPr>
      <dsp:spPr>
        <a:xfrm>
          <a:off x="5813214" y="1379088"/>
          <a:ext cx="1570757" cy="4233806"/>
        </a:xfrm>
        <a:prstGeom prst="rect">
          <a:avLst/>
        </a:prstGeom>
        <a:noFill/>
        <a:ln>
          <a:noFill/>
        </a:ln>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Keberhasilan</a:t>
          </a:r>
          <a:r>
            <a:rPr lang="en-US" sz="1600" kern="1200" dirty="0">
              <a:solidFill>
                <a:schemeClr val="tx1"/>
              </a:solidFill>
            </a:rPr>
            <a:t> m</a:t>
          </a:r>
          <a:r>
            <a:rPr lang="id-ID" sz="1600" kern="1200" dirty="0">
              <a:solidFill>
                <a:schemeClr val="tx1"/>
              </a:solidFill>
            </a:rPr>
            <a:t>embutuhkan partisipasi dari semua anggota tim proyek. </a:t>
          </a:r>
          <a:endParaRPr lang="en-US" sz="1600" kern="1200" dirty="0">
            <a:solidFill>
              <a:schemeClr val="tx1"/>
            </a:solidFill>
          </a:endParaRPr>
        </a:p>
        <a:p>
          <a:pPr marL="0" lvl="0" indent="0" algn="l" defTabSz="711200">
            <a:lnSpc>
              <a:spcPct val="90000"/>
            </a:lnSpc>
            <a:spcBef>
              <a:spcPct val="0"/>
            </a:spcBef>
            <a:spcAft>
              <a:spcPct val="35000"/>
            </a:spcAft>
            <a:buNone/>
          </a:pPr>
          <a:r>
            <a:rPr lang="id-ID" sz="1600" kern="1200" dirty="0">
              <a:solidFill>
                <a:schemeClr val="tx1"/>
              </a:solidFill>
            </a:rPr>
            <a:t>Namun demikian, mana</a:t>
          </a:r>
          <a:r>
            <a:rPr lang="en-US" sz="1600" kern="1200" dirty="0" err="1">
              <a:solidFill>
                <a:schemeClr val="tx1"/>
              </a:solidFill>
            </a:rPr>
            <a:t>jemen</a:t>
          </a:r>
          <a:r>
            <a:rPr lang="en-US" sz="1600" kern="1200" dirty="0">
              <a:solidFill>
                <a:schemeClr val="tx1"/>
              </a:solidFill>
            </a:rPr>
            <a:t> yang paling </a:t>
          </a:r>
          <a:r>
            <a:rPr lang="id-ID" sz="1600" kern="1200" dirty="0">
              <a:solidFill>
                <a:schemeClr val="tx1"/>
              </a:solidFill>
            </a:rPr>
            <a:t>bertanggung jawab untuk kualitas</a:t>
          </a:r>
          <a:r>
            <a:rPr lang="en-US" sz="1600" kern="1200" dirty="0">
              <a:solidFill>
                <a:schemeClr val="tx1"/>
              </a:solidFill>
            </a:rPr>
            <a:t> </a:t>
          </a:r>
          <a:r>
            <a:rPr lang="en-US" sz="1600" kern="1200" dirty="0" err="1">
              <a:solidFill>
                <a:schemeClr val="tx1"/>
              </a:solidFill>
            </a:rPr>
            <a:t>serta</a:t>
          </a:r>
          <a:r>
            <a:rPr lang="en-US" sz="1600" kern="1200" dirty="0">
              <a:solidFill>
                <a:schemeClr val="tx1"/>
              </a:solidFill>
            </a:rPr>
            <a:t> </a:t>
          </a:r>
          <a:r>
            <a:rPr lang="id-ID" sz="1600" kern="1200" dirty="0">
              <a:solidFill>
                <a:schemeClr val="tx1"/>
              </a:solidFill>
            </a:rPr>
            <a:t>untuk memberikan sumber yang sesuai pada kapasitas yang memadai.</a:t>
          </a:r>
          <a:endParaRPr lang="en-US" sz="1600" kern="1200" dirty="0">
            <a:solidFill>
              <a:schemeClr val="tx1"/>
            </a:solidFill>
          </a:endParaRPr>
        </a:p>
      </dsp:txBody>
      <dsp:txXfrm>
        <a:off x="5813214" y="1379088"/>
        <a:ext cx="1570757" cy="42338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52F3-62EA-4C96-BB5C-8FB251B716DA}">
      <dsp:nvSpPr>
        <dsp:cNvPr id="0" name=""/>
        <dsp:cNvSpPr/>
      </dsp:nvSpPr>
      <dsp:spPr>
        <a:xfrm>
          <a:off x="0" y="77045"/>
          <a:ext cx="8690159" cy="935415"/>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t>2. Project documents</a:t>
          </a:r>
          <a:endParaRPr kumimoji="0" lang="en-US" sz="39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45663" y="122708"/>
        <a:ext cx="8598833" cy="844089"/>
      </dsp:txXfrm>
    </dsp:sp>
    <dsp:sp modelId="{BF6C7C5C-4DA7-4263-BB84-81A1AE71CD95}">
      <dsp:nvSpPr>
        <dsp:cNvPr id="0" name=""/>
        <dsp:cNvSpPr/>
      </dsp:nvSpPr>
      <dsp:spPr>
        <a:xfrm>
          <a:off x="0" y="1012460"/>
          <a:ext cx="8690159" cy="460161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Quality metrics</a:t>
          </a:r>
          <a:endParaRPr kumimoji="0" lang="en-US" sz="3000" b="0" i="0" u="none" strike="noStrike" kern="1200" cap="none" spc="-4" normalizeH="0" baseline="0" noProof="0" dirty="0">
            <a:ln>
              <a:noFill/>
            </a:ln>
            <a:solidFill>
              <a:schemeClr val="tx1"/>
            </a:solidFill>
            <a:effectLst/>
            <a:uLnTx/>
            <a:uFillTx/>
            <a:latin typeface="Calibri"/>
            <a:ea typeface="+mn-ea"/>
            <a:cs typeface="Comic Sans MS"/>
          </a:endParaRPr>
        </a:p>
        <a:p>
          <a:pPr marL="571500" lvl="2" indent="-285750" algn="l" defTabSz="1333500" rtl="0">
            <a:lnSpc>
              <a:spcPct val="90000"/>
            </a:lnSpc>
            <a:spcBef>
              <a:spcPct val="0"/>
            </a:spcBef>
            <a:spcAft>
              <a:spcPct val="20000"/>
            </a:spcAft>
            <a:buChar char="•"/>
          </a:pPr>
          <a:r>
            <a:rPr lang="en-US" sz="3000" kern="1200" dirty="0" err="1">
              <a:latin typeface="Times New Roman" pitchFamily="18" charset="0"/>
              <a:cs typeface="Times New Roman" pitchFamily="18" charset="0"/>
            </a:rPr>
            <a:t>Metrik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kualitas</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menjelaskan</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atribut</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proyek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atau</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produk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dan</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bagaimana</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pengukurannya</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Beberapa</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contoh</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metrik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kualitas</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meliputi</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titik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fungsi</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waktu</a:t>
          </a:r>
          <a:r>
            <a:rPr lang="en-US" sz="3000" kern="1200" dirty="0">
              <a:latin typeface="Times New Roman" pitchFamily="18" charset="0"/>
              <a:cs typeface="Times New Roman" pitchFamily="18" charset="0"/>
            </a:rPr>
            <a:t> rata-rata </a:t>
          </a:r>
          <a:r>
            <a:rPr lang="en-US" sz="3000" kern="1200" dirty="0" err="1">
              <a:latin typeface="Times New Roman" pitchFamily="18" charset="0"/>
              <a:cs typeface="Times New Roman" pitchFamily="18" charset="0"/>
            </a:rPr>
            <a:t>antara</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kegagalan</a:t>
          </a:r>
          <a:r>
            <a:rPr lang="en-US" sz="3000" kern="1200" dirty="0">
              <a:latin typeface="Times New Roman" pitchFamily="18" charset="0"/>
              <a:cs typeface="Times New Roman" pitchFamily="18" charset="0"/>
            </a:rPr>
            <a:t> (MTBF), </a:t>
          </a:r>
          <a:r>
            <a:rPr lang="en-US" sz="3000" kern="1200" dirty="0" err="1">
              <a:latin typeface="Times New Roman" pitchFamily="18" charset="0"/>
              <a:cs typeface="Times New Roman" pitchFamily="18" charset="0"/>
            </a:rPr>
            <a:t>dan</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waktu</a:t>
          </a:r>
          <a:r>
            <a:rPr lang="en-US" sz="3000" kern="1200" dirty="0">
              <a:latin typeface="Times New Roman" pitchFamily="18" charset="0"/>
              <a:cs typeface="Times New Roman" pitchFamily="18" charset="0"/>
            </a:rPr>
            <a:t> rata-rata </a:t>
          </a:r>
          <a:r>
            <a:rPr lang="en-US" sz="3000" kern="1200" dirty="0" err="1">
              <a:latin typeface="Times New Roman" pitchFamily="18" charset="0"/>
              <a:cs typeface="Times New Roman" pitchFamily="18" charset="0"/>
            </a:rPr>
            <a:t>untuk</a:t>
          </a:r>
          <a:r>
            <a:rPr lang="en-US" sz="3000" kern="1200" dirty="0">
              <a:latin typeface="Times New Roman" pitchFamily="18" charset="0"/>
              <a:cs typeface="Times New Roman" pitchFamily="18" charset="0"/>
            </a:rPr>
            <a:t> </a:t>
          </a:r>
          <a:r>
            <a:rPr lang="en-US" sz="3000" kern="1200" dirty="0" err="1">
              <a:latin typeface="Times New Roman" pitchFamily="18" charset="0"/>
              <a:cs typeface="Times New Roman" pitchFamily="18" charset="0"/>
            </a:rPr>
            <a:t>perbaikan</a:t>
          </a:r>
          <a:r>
            <a:rPr lang="en-US" sz="3000" kern="1200" dirty="0">
              <a:latin typeface="Times New Roman" pitchFamily="18" charset="0"/>
              <a:cs typeface="Times New Roman" pitchFamily="18" charset="0"/>
            </a:rPr>
            <a:t> (MTTR).</a:t>
          </a:r>
          <a:endParaRPr kumimoji="0" lang="en-US" sz="3000" b="0" i="0" u="none" strike="noStrike" kern="1200" cap="none" spc="-4" normalizeH="0" baseline="0" noProof="0" dirty="0">
            <a:ln>
              <a:noFill/>
            </a:ln>
            <a:solidFill>
              <a:schemeClr val="tx1"/>
            </a:solidFill>
            <a:effectLst/>
            <a:uLnTx/>
            <a:uFillTx/>
            <a:latin typeface="Calibri"/>
            <a:ea typeface="+mn-ea"/>
            <a:cs typeface="Comic Sans MS"/>
          </a:endParaRPr>
        </a:p>
        <a:p>
          <a:pPr marL="285750" lvl="1" indent="-285750" algn="l" defTabSz="1333500" rtl="0">
            <a:lnSpc>
              <a:spcPct val="90000"/>
            </a:lnSpc>
            <a:spcBef>
              <a:spcPct val="0"/>
            </a:spcBef>
            <a:spcAft>
              <a:spcPct val="20000"/>
            </a:spcAft>
            <a:buChar char="•"/>
          </a:pPr>
          <a:r>
            <a:rPr lang="en-US" sz="3000" kern="1200" dirty="0"/>
            <a:t>Test and evaluation documents</a:t>
          </a:r>
          <a:endParaRPr kumimoji="0" lang="en-US" sz="3000" b="0" i="0" u="none" strike="noStrike" kern="1200" cap="none" spc="-4" normalizeH="0" baseline="0" noProof="0" dirty="0">
            <a:ln>
              <a:noFill/>
            </a:ln>
            <a:solidFill>
              <a:schemeClr val="tx1"/>
            </a:solidFill>
            <a:effectLst/>
            <a:uLnTx/>
            <a:uFillTx/>
            <a:latin typeface="Calibri"/>
            <a:ea typeface="+mn-ea"/>
            <a:cs typeface="Comic Sans MS"/>
          </a:endParaRPr>
        </a:p>
        <a:p>
          <a:pPr marL="571500" lvl="2" indent="-285750" algn="l" defTabSz="1333500" rtl="0">
            <a:lnSpc>
              <a:spcPct val="90000"/>
            </a:lnSpc>
            <a:spcBef>
              <a:spcPct val="0"/>
            </a:spcBef>
            <a:spcAft>
              <a:spcPct val="20000"/>
            </a:spcAft>
            <a:buChar char="•"/>
          </a:pPr>
          <a:r>
            <a:rPr kumimoji="0" lang="en-US" sz="3000" b="0" i="0" u="none" strike="noStrike" kern="1200" cap="none" spc="-4" normalizeH="0" baseline="0" noProof="0" dirty="0" err="1">
              <a:ln>
                <a:noFill/>
              </a:ln>
              <a:solidFill>
                <a:schemeClr val="tx1"/>
              </a:solidFill>
              <a:effectLst/>
              <a:uLnTx/>
              <a:uFillTx/>
              <a:latin typeface="Calibri"/>
              <a:ea typeface="+mn-ea"/>
            </a:rPr>
            <a:t>Dokumen</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uji</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dan</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evaluasi</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digunakan</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untuk</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mengevaluasi</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pencapaian</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sasaran</a:t>
          </a:r>
          <a:r>
            <a:rPr kumimoji="0" lang="en-US" sz="3000" b="0" i="0" u="none" strike="noStrike" kern="1200" cap="none" spc="-4" normalizeH="0" baseline="0" noProof="0" dirty="0">
              <a:ln>
                <a:noFill/>
              </a:ln>
              <a:solidFill>
                <a:schemeClr val="tx1"/>
              </a:solidFill>
              <a:effectLst/>
              <a:uLnTx/>
              <a:uFillTx/>
              <a:latin typeface="Calibri"/>
              <a:ea typeface="+mn-ea"/>
            </a:rPr>
            <a:t> </a:t>
          </a:r>
          <a:r>
            <a:rPr kumimoji="0" lang="en-US" sz="3000" b="0" i="0" u="none" strike="noStrike" kern="1200" cap="none" spc="-4" normalizeH="0" baseline="0" noProof="0" dirty="0" err="1">
              <a:ln>
                <a:noFill/>
              </a:ln>
              <a:solidFill>
                <a:schemeClr val="tx1"/>
              </a:solidFill>
              <a:effectLst/>
              <a:uLnTx/>
              <a:uFillTx/>
              <a:latin typeface="Calibri"/>
              <a:ea typeface="+mn-ea"/>
            </a:rPr>
            <a:t>mutu</a:t>
          </a:r>
          <a:r>
            <a:rPr kumimoji="0" lang="en-US" sz="3000" b="0" i="0" u="none" strike="noStrike" kern="1200" cap="none" spc="-4" normalizeH="0" baseline="0" noProof="0" dirty="0">
              <a:ln>
                <a:noFill/>
              </a:ln>
              <a:solidFill>
                <a:schemeClr val="tx1"/>
              </a:solidFill>
              <a:effectLst/>
              <a:uLnTx/>
              <a:uFillTx/>
              <a:latin typeface="Calibri"/>
              <a:ea typeface="+mn-ea"/>
            </a:rPr>
            <a:t>.</a:t>
          </a:r>
          <a:endParaRPr kumimoji="0" lang="en-US" sz="3000" b="0" i="0" u="none" strike="noStrike" kern="1200" cap="none" spc="-4" normalizeH="0" baseline="0" noProof="0" dirty="0">
            <a:ln>
              <a:noFill/>
            </a:ln>
            <a:solidFill>
              <a:schemeClr val="tx1"/>
            </a:solidFill>
            <a:effectLst/>
            <a:uLnTx/>
            <a:uFillTx/>
            <a:latin typeface="Calibri"/>
            <a:ea typeface="+mn-ea"/>
            <a:cs typeface="Comic Sans MS"/>
          </a:endParaRPr>
        </a:p>
        <a:p>
          <a:pPr marL="285750" lvl="1" indent="-285750" algn="l" defTabSz="1333500" rtl="0">
            <a:lnSpc>
              <a:spcPct val="90000"/>
            </a:lnSpc>
            <a:spcBef>
              <a:spcPct val="0"/>
            </a:spcBef>
            <a:spcAft>
              <a:spcPct val="20000"/>
            </a:spcAft>
            <a:buChar char="•"/>
          </a:pPr>
          <a:endParaRPr kumimoji="0" lang="en-US" sz="30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0" y="1012460"/>
        <a:ext cx="8690159" cy="46016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B8F45-7ED6-4A20-9520-93098214C5AA}">
      <dsp:nvSpPr>
        <dsp:cNvPr id="0" name=""/>
        <dsp:cNvSpPr/>
      </dsp:nvSpPr>
      <dsp:spPr>
        <a:xfrm>
          <a:off x="0" y="32157"/>
          <a:ext cx="8690159" cy="57563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Times New Roman" pitchFamily="18" charset="0"/>
              <a:cs typeface="Times New Roman" pitchFamily="18" charset="0"/>
            </a:rPr>
            <a:t>3. Approved Change Requests</a:t>
          </a:r>
          <a:endParaRPr kumimoji="0" lang="en-US" sz="24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28100" y="60257"/>
        <a:ext cx="8633959" cy="519439"/>
      </dsp:txXfrm>
    </dsp:sp>
    <dsp:sp modelId="{3B0B9157-74FD-48B0-A73A-7CF625EB8EC8}">
      <dsp:nvSpPr>
        <dsp:cNvPr id="0" name=""/>
        <dsp:cNvSpPr/>
      </dsp:nvSpPr>
      <dsp:spPr>
        <a:xfrm>
          <a:off x="0" y="607797"/>
          <a:ext cx="8690159" cy="13165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latin typeface="Times New Roman" pitchFamily="18" charset="0"/>
              <a:cs typeface="Times New Roman" pitchFamily="18" charset="0"/>
            </a:rPr>
            <a:t>Sebagai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bagian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dari</a:t>
          </a:r>
          <a:r>
            <a:rPr lang="en-US" sz="1900" kern="1200" dirty="0">
              <a:latin typeface="Times New Roman" pitchFamily="18" charset="0"/>
              <a:cs typeface="Times New Roman" pitchFamily="18" charset="0"/>
            </a:rPr>
            <a:t> proses Perform Integrated Change Control, </a:t>
          </a:r>
          <a:r>
            <a:rPr lang="en-US" sz="1900" kern="1200" dirty="0" err="1">
              <a:latin typeface="Times New Roman" pitchFamily="18" charset="0"/>
              <a:cs typeface="Times New Roman" pitchFamily="18" charset="0"/>
            </a:rPr>
            <a:t>pembaruan</a:t>
          </a:r>
          <a:r>
            <a:rPr lang="en-US" sz="1900" kern="1200" dirty="0">
              <a:latin typeface="Times New Roman" pitchFamily="18" charset="0"/>
              <a:cs typeface="Times New Roman" pitchFamily="18" charset="0"/>
            </a:rPr>
            <a:t> log </a:t>
          </a:r>
          <a:r>
            <a:rPr lang="en-US" sz="1900" kern="1200" dirty="0" err="1">
              <a:latin typeface="Times New Roman" pitchFamily="18" charset="0"/>
              <a:cs typeface="Times New Roman" pitchFamily="18" charset="0"/>
            </a:rPr>
            <a:t>perubahan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menunjukkan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bahwa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ada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beberapa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perubahan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disetujui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beberapa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tidak</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Permintaan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perubahan</a:t>
          </a:r>
          <a:r>
            <a:rPr lang="en-US" sz="1900" kern="1200" dirty="0">
              <a:latin typeface="Times New Roman" pitchFamily="18" charset="0"/>
              <a:cs typeface="Times New Roman" pitchFamily="18" charset="0"/>
            </a:rPr>
            <a:t> yang </a:t>
          </a:r>
          <a:r>
            <a:rPr lang="en-US" sz="1900" kern="1200" dirty="0" err="1">
              <a:latin typeface="Times New Roman" pitchFamily="18" charset="0"/>
              <a:cs typeface="Times New Roman" pitchFamily="18" charset="0"/>
            </a:rPr>
            <a:t>disetujui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dapat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mencakup</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modifikasi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seperti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perbaikan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cacat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direvisi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metode</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kerja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jadwal</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revisi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Implementasi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tepat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waktu</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dari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perubahan</a:t>
          </a:r>
          <a:r>
            <a:rPr lang="en-US" sz="1900" kern="1200" dirty="0">
              <a:latin typeface="Times New Roman" pitchFamily="18" charset="0"/>
              <a:cs typeface="Times New Roman" pitchFamily="18" charset="0"/>
            </a:rPr>
            <a:t> yang </a:t>
          </a:r>
          <a:r>
            <a:rPr lang="en-US" sz="1900" kern="1200" dirty="0" err="1">
              <a:latin typeface="Times New Roman" pitchFamily="18" charset="0"/>
              <a:cs typeface="Times New Roman" pitchFamily="18" charset="0"/>
            </a:rPr>
            <a:t>disetujui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perlu</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diverifikasi</a:t>
          </a:r>
          <a:r>
            <a:rPr lang="en-US" sz="1900" kern="1200" dirty="0">
              <a:latin typeface="Times New Roman" pitchFamily="18" charset="0"/>
              <a:cs typeface="Times New Roman" pitchFamily="18" charset="0"/>
            </a:rPr>
            <a:t>.</a:t>
          </a:r>
        </a:p>
      </dsp:txBody>
      <dsp:txXfrm>
        <a:off x="0" y="607797"/>
        <a:ext cx="8690159" cy="1316520"/>
      </dsp:txXfrm>
    </dsp:sp>
    <dsp:sp modelId="{469890E1-7BE5-42C8-9F38-7F89F4267CD0}">
      <dsp:nvSpPr>
        <dsp:cNvPr id="0" name=""/>
        <dsp:cNvSpPr/>
      </dsp:nvSpPr>
      <dsp:spPr>
        <a:xfrm>
          <a:off x="0" y="1924317"/>
          <a:ext cx="8690159" cy="575639"/>
        </a:xfrm>
        <a:prstGeom prst="round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Deliverable</a:t>
          </a:r>
        </a:p>
      </dsp:txBody>
      <dsp:txXfrm>
        <a:off x="28100" y="1952417"/>
        <a:ext cx="8633959" cy="519439"/>
      </dsp:txXfrm>
    </dsp:sp>
    <dsp:sp modelId="{A12C1C0F-BEAD-4FAE-8545-D846281904AF}">
      <dsp:nvSpPr>
        <dsp:cNvPr id="0" name=""/>
        <dsp:cNvSpPr/>
      </dsp:nvSpPr>
      <dsp:spPr>
        <a:xfrm>
          <a:off x="0" y="2499957"/>
          <a:ext cx="8690159" cy="13165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latin typeface="Times New Roman" pitchFamily="18" charset="0"/>
              <a:cs typeface="Times New Roman" pitchFamily="18" charset="0"/>
            </a:rPr>
            <a:t>Deliverable </a:t>
          </a:r>
          <a:r>
            <a:rPr lang="en-US" sz="1900" kern="1200" dirty="0" err="1">
              <a:latin typeface="Times New Roman" pitchFamily="18" charset="0"/>
              <a:cs typeface="Times New Roman" pitchFamily="18" charset="0"/>
            </a:rPr>
            <a:t>adalah</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produk</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hasil</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atau</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kemampuan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unik</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dapat</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diverifikasi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untuk</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melakukan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layanan</a:t>
          </a:r>
          <a:r>
            <a:rPr lang="en-US" sz="1900" kern="1200" dirty="0">
              <a:latin typeface="Times New Roman" pitchFamily="18" charset="0"/>
              <a:cs typeface="Times New Roman" pitchFamily="18" charset="0"/>
            </a:rPr>
            <a:t> yang </a:t>
          </a:r>
          <a:r>
            <a:rPr lang="en-US" sz="1900" kern="1200" dirty="0" err="1">
              <a:latin typeface="Times New Roman" pitchFamily="18" charset="0"/>
              <a:cs typeface="Times New Roman" pitchFamily="18" charset="0"/>
            </a:rPr>
            <a:t>harus</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diproduksi</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untuk</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menyelesaikan</a:t>
          </a:r>
          <a:r>
            <a:rPr lang="en-US" sz="1900" kern="1200" dirty="0">
              <a:latin typeface="Times New Roman" pitchFamily="18" charset="0"/>
              <a:cs typeface="Times New Roman" pitchFamily="18" charset="0"/>
            </a:rPr>
            <a:t> proses, </a:t>
          </a:r>
          <a:r>
            <a:rPr lang="en-US" sz="1900" kern="1200" dirty="0" err="1">
              <a:latin typeface="Times New Roman" pitchFamily="18" charset="0"/>
              <a:cs typeface="Times New Roman" pitchFamily="18" charset="0"/>
            </a:rPr>
            <a:t>fase</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atau</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proyek</a:t>
          </a:r>
          <a:r>
            <a:rPr lang="en-US" sz="1900" kern="1200" dirty="0">
              <a:latin typeface="Times New Roman" pitchFamily="18" charset="0"/>
              <a:cs typeface="Times New Roman" pitchFamily="18" charset="0"/>
            </a:rPr>
            <a:t>. Deliverable yang </a:t>
          </a:r>
          <a:r>
            <a:rPr lang="en-US" sz="1900" kern="1200" dirty="0" err="1">
              <a:latin typeface="Times New Roman" pitchFamily="18" charset="0"/>
              <a:cs typeface="Times New Roman" pitchFamily="18" charset="0"/>
            </a:rPr>
            <a:t>merupakan</a:t>
          </a:r>
          <a:r>
            <a:rPr lang="en-US" sz="1900" kern="1200" dirty="0">
              <a:latin typeface="Times New Roman" pitchFamily="18" charset="0"/>
              <a:cs typeface="Times New Roman" pitchFamily="18" charset="0"/>
            </a:rPr>
            <a:t> output </a:t>
          </a:r>
          <a:r>
            <a:rPr lang="en-US" sz="1900" kern="1200" dirty="0" err="1">
              <a:latin typeface="Times New Roman" pitchFamily="18" charset="0"/>
              <a:cs typeface="Times New Roman" pitchFamily="18" charset="0"/>
            </a:rPr>
            <a:t>dari</a:t>
          </a:r>
          <a:r>
            <a:rPr lang="en-US" sz="1900" kern="1200" dirty="0">
              <a:latin typeface="Times New Roman" pitchFamily="18" charset="0"/>
              <a:cs typeface="Times New Roman" pitchFamily="18" charset="0"/>
            </a:rPr>
            <a:t> proses Direct and Manage Project Work </a:t>
          </a:r>
          <a:r>
            <a:rPr lang="en-US" sz="1900" kern="1200" dirty="0" err="1">
              <a:latin typeface="Times New Roman" pitchFamily="18" charset="0"/>
              <a:cs typeface="Times New Roman" pitchFamily="18" charset="0"/>
            </a:rPr>
            <a:t>diperiksa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dibandingkan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dengan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kriteria</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penerimaan</a:t>
          </a:r>
          <a:r>
            <a:rPr lang="en-US" sz="1900" kern="1200" dirty="0">
              <a:latin typeface="Times New Roman" pitchFamily="18" charset="0"/>
              <a:cs typeface="Times New Roman" pitchFamily="18" charset="0"/>
            </a:rPr>
            <a:t> yang </a:t>
          </a:r>
          <a:r>
            <a:rPr lang="en-US" sz="1900" kern="1200" dirty="0" err="1">
              <a:latin typeface="Times New Roman" pitchFamily="18" charset="0"/>
              <a:cs typeface="Times New Roman" pitchFamily="18" charset="0"/>
            </a:rPr>
            <a:t>ditentukan</a:t>
          </a:r>
          <a:r>
            <a:rPr lang="en-US" sz="1900" kern="1200" dirty="0">
              <a:latin typeface="Times New Roman" pitchFamily="18" charset="0"/>
              <a:cs typeface="Times New Roman" pitchFamily="18" charset="0"/>
            </a:rPr>
            <a:t> </a:t>
          </a:r>
          <a:r>
            <a:rPr lang="en-US" sz="1900" kern="1200" dirty="0" err="1">
              <a:latin typeface="Times New Roman" pitchFamily="18" charset="0"/>
              <a:cs typeface="Times New Roman" pitchFamily="18" charset="0"/>
            </a:rPr>
            <a:t>dalam</a:t>
          </a:r>
          <a:r>
            <a:rPr lang="en-US" sz="1900" kern="1200" dirty="0">
              <a:latin typeface="Times New Roman" pitchFamily="18" charset="0"/>
              <a:cs typeface="Times New Roman" pitchFamily="18" charset="0"/>
            </a:rPr>
            <a:t> project scope statement.</a:t>
          </a:r>
        </a:p>
      </dsp:txBody>
      <dsp:txXfrm>
        <a:off x="0" y="2499957"/>
        <a:ext cx="8690159" cy="1316520"/>
      </dsp:txXfrm>
    </dsp:sp>
    <dsp:sp modelId="{BDFA52F3-62EA-4C96-BB5C-8FB251B716DA}">
      <dsp:nvSpPr>
        <dsp:cNvPr id="0" name=""/>
        <dsp:cNvSpPr/>
      </dsp:nvSpPr>
      <dsp:spPr>
        <a:xfrm>
          <a:off x="0" y="3816478"/>
          <a:ext cx="8690159" cy="575639"/>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5 Work performance data</a:t>
          </a:r>
          <a:endParaRPr kumimoji="0" lang="en-US" sz="24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28100" y="3844578"/>
        <a:ext cx="8633959" cy="519439"/>
      </dsp:txXfrm>
    </dsp:sp>
    <dsp:sp modelId="{BF6C7C5C-4DA7-4263-BB84-81A1AE71CD95}">
      <dsp:nvSpPr>
        <dsp:cNvPr id="0" name=""/>
        <dsp:cNvSpPr/>
      </dsp:nvSpPr>
      <dsp:spPr>
        <a:xfrm>
          <a:off x="0" y="4392118"/>
          <a:ext cx="8690159" cy="126684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latin typeface="Times New Roman" pitchFamily="18" charset="0"/>
              <a:cs typeface="Times New Roman" pitchFamily="18" charset="0"/>
            </a:rPr>
            <a:t>Work performance data </a:t>
          </a:r>
          <a:r>
            <a:rPr lang="en-US" sz="1900" kern="1200" dirty="0" err="1">
              <a:latin typeface="Times New Roman" pitchFamily="18" charset="0"/>
              <a:cs typeface="Times New Roman" pitchFamily="18" charset="0"/>
            </a:rPr>
            <a:t>termasuk</a:t>
          </a:r>
          <a:r>
            <a:rPr lang="en-US" sz="1900" kern="1200" dirty="0">
              <a:latin typeface="Times New Roman" pitchFamily="18" charset="0"/>
              <a:cs typeface="Times New Roman" pitchFamily="18" charset="0"/>
            </a:rPr>
            <a:t> :</a:t>
          </a:r>
          <a:endParaRPr kumimoji="0" lang="en-US" sz="1900" b="0" i="0" u="none" strike="noStrike" kern="1200" cap="none" spc="-4" normalizeH="0" baseline="0" noProof="0" dirty="0">
            <a:ln>
              <a:noFill/>
            </a:ln>
            <a:solidFill>
              <a:schemeClr val="tx1"/>
            </a:solidFill>
            <a:effectLst/>
            <a:uLnTx/>
            <a:uFillTx/>
            <a:latin typeface="Calibri"/>
            <a:ea typeface="+mn-ea"/>
            <a:cs typeface="Comic Sans MS"/>
          </a:endParaRPr>
        </a:p>
        <a:p>
          <a:pPr marL="342900" lvl="2" indent="-171450" algn="l" defTabSz="844550">
            <a:lnSpc>
              <a:spcPct val="90000"/>
            </a:lnSpc>
            <a:spcBef>
              <a:spcPct val="0"/>
            </a:spcBef>
            <a:spcAft>
              <a:spcPct val="20000"/>
            </a:spcAft>
            <a:buChar char="•"/>
          </a:pPr>
          <a:r>
            <a:rPr lang="en-US" sz="1900" kern="1200" dirty="0">
              <a:latin typeface="Times New Roman" pitchFamily="18" charset="0"/>
              <a:cs typeface="Times New Roman" pitchFamily="18" charset="0"/>
            </a:rPr>
            <a:t>Planned vs. </a:t>
          </a:r>
          <a:r>
            <a:rPr lang="en-US" sz="1900" kern="1200" dirty="0" err="1">
              <a:latin typeface="Times New Roman" pitchFamily="18" charset="0"/>
              <a:cs typeface="Times New Roman" pitchFamily="18" charset="0"/>
            </a:rPr>
            <a:t>actual technical performance,</a:t>
          </a:r>
        </a:p>
        <a:p>
          <a:pPr marL="342900" lvl="2" indent="-171450" algn="l" defTabSz="844550">
            <a:lnSpc>
              <a:spcPct val="90000"/>
            </a:lnSpc>
            <a:spcBef>
              <a:spcPct val="0"/>
            </a:spcBef>
            <a:spcAft>
              <a:spcPct val="20000"/>
            </a:spcAft>
            <a:buChar char="•"/>
          </a:pPr>
          <a:r>
            <a:rPr lang="en-US" sz="1900" kern="1200" dirty="0">
              <a:latin typeface="Times New Roman" pitchFamily="18" charset="0"/>
              <a:cs typeface="Times New Roman" pitchFamily="18" charset="0"/>
            </a:rPr>
            <a:t>Planned vs. </a:t>
          </a:r>
          <a:r>
            <a:rPr lang="en-US" sz="1900" kern="1200" dirty="0" err="1">
              <a:latin typeface="Times New Roman" pitchFamily="18" charset="0"/>
              <a:cs typeface="Times New Roman" pitchFamily="18" charset="0"/>
            </a:rPr>
            <a:t>actual schedule performance, and</a:t>
          </a:r>
        </a:p>
        <a:p>
          <a:pPr marL="342900" lvl="2" indent="-171450" algn="l" defTabSz="844550">
            <a:lnSpc>
              <a:spcPct val="90000"/>
            </a:lnSpc>
            <a:spcBef>
              <a:spcPct val="0"/>
            </a:spcBef>
            <a:spcAft>
              <a:spcPct val="20000"/>
            </a:spcAft>
            <a:buChar char="•"/>
          </a:pPr>
          <a:r>
            <a:rPr lang="en-US" sz="1900" kern="1200" dirty="0">
              <a:latin typeface="Times New Roman" pitchFamily="18" charset="0"/>
              <a:cs typeface="Times New Roman" pitchFamily="18" charset="0"/>
            </a:rPr>
            <a:t>Planned vs. </a:t>
          </a:r>
          <a:r>
            <a:rPr lang="en-US" sz="1900" kern="1200" dirty="0" err="1">
              <a:latin typeface="Times New Roman" pitchFamily="18" charset="0"/>
              <a:cs typeface="Times New Roman" pitchFamily="18" charset="0"/>
            </a:rPr>
            <a:t>actual cost performance.</a:t>
          </a:r>
        </a:p>
      </dsp:txBody>
      <dsp:txXfrm>
        <a:off x="0" y="4392118"/>
        <a:ext cx="8690159" cy="12668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A52F3-62EA-4C96-BB5C-8FB251B716DA}">
      <dsp:nvSpPr>
        <dsp:cNvPr id="0" name=""/>
        <dsp:cNvSpPr/>
      </dsp:nvSpPr>
      <dsp:spPr>
        <a:xfrm>
          <a:off x="0" y="18928"/>
          <a:ext cx="8690159" cy="695565"/>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dirty="0"/>
            <a:t>6. Enterprise environmental factors</a:t>
          </a:r>
          <a:endParaRPr kumimoji="0" lang="en-US" sz="29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33955" y="52883"/>
        <a:ext cx="8622249" cy="627655"/>
      </dsp:txXfrm>
    </dsp:sp>
    <dsp:sp modelId="{BF6C7C5C-4DA7-4263-BB84-81A1AE71CD95}">
      <dsp:nvSpPr>
        <dsp:cNvPr id="0" name=""/>
        <dsp:cNvSpPr/>
      </dsp:nvSpPr>
      <dsp:spPr>
        <a:xfrm>
          <a:off x="0" y="714493"/>
          <a:ext cx="8690159" cy="2161079"/>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en-US" sz="2300" kern="1200">
              <a:latin typeface="Times New Roman" pitchFamily="18" charset="0"/>
              <a:cs typeface="Times New Roman" pitchFamily="18" charset="0"/>
            </a:rPr>
            <a:t>Dokumen proyek dapat mencakup, tetapi tidak terbatas pada:</a:t>
          </a:r>
          <a:endParaRPr kumimoji="0" lang="en-US" sz="2300" b="0" i="0" u="none" strike="noStrike" kern="1200" cap="none" spc="-4" normalizeH="0" baseline="0" noProof="0" dirty="0">
            <a:ln>
              <a:noFill/>
            </a:ln>
            <a:solidFill>
              <a:schemeClr val="tx1"/>
            </a:solidFill>
            <a:effectLst/>
            <a:uLnTx/>
            <a:uFillTx/>
            <a:latin typeface="Calibri"/>
            <a:ea typeface="+mn-ea"/>
            <a:cs typeface="Comic Sans MS"/>
          </a:endParaRPr>
        </a:p>
        <a:p>
          <a:pPr marL="457200" lvl="2" indent="-228600" algn="l" defTabSz="1022350">
            <a:lnSpc>
              <a:spcPct val="90000"/>
            </a:lnSpc>
            <a:spcBef>
              <a:spcPct val="0"/>
            </a:spcBef>
            <a:spcAft>
              <a:spcPct val="20000"/>
            </a:spcAft>
            <a:buChar char="•"/>
          </a:pPr>
          <a:r>
            <a:rPr lang="en-US" sz="2300" kern="1200" dirty="0">
              <a:latin typeface="Times New Roman" pitchFamily="18" charset="0"/>
              <a:cs typeface="Times New Roman" pitchFamily="18" charset="0"/>
            </a:rPr>
            <a:t>Project management information system; quality management software yang </a:t>
          </a:r>
          <a:r>
            <a:rPr lang="en-US" sz="2300" kern="1200" dirty="0" err="1">
              <a:latin typeface="Times New Roman" pitchFamily="18" charset="0"/>
              <a:cs typeface="Times New Roman" pitchFamily="18" charset="0"/>
            </a:rPr>
            <a:t>bisa</a:t>
          </a:r>
          <a:r>
            <a:rPr lang="en-US" sz="2300" kern="1200" dirty="0">
              <a:latin typeface="Times New Roman" pitchFamily="18" charset="0"/>
              <a:cs typeface="Times New Roman" pitchFamily="18" charset="0"/>
            </a:rPr>
            <a:t> di </a:t>
          </a:r>
          <a:r>
            <a:rPr lang="en-US" sz="2300" kern="1200" dirty="0" err="1">
              <a:latin typeface="Times New Roman" pitchFamily="18" charset="0"/>
              <a:cs typeface="Times New Roman" pitchFamily="18" charset="0"/>
            </a:rPr>
            <a:t>gunakan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untuk</a:t>
          </a:r>
          <a:r>
            <a:rPr lang="en-US" sz="2300" kern="1200" dirty="0">
              <a:latin typeface="Times New Roman" pitchFamily="18" charset="0"/>
              <a:cs typeface="Times New Roman" pitchFamily="18" charset="0"/>
            </a:rPr>
            <a:t> track errors </a:t>
          </a:r>
          <a:r>
            <a:rPr lang="en-US" sz="2300" kern="1200" dirty="0" err="1">
              <a:latin typeface="Times New Roman" pitchFamily="18" charset="0"/>
              <a:cs typeface="Times New Roman" pitchFamily="18" charset="0"/>
            </a:rPr>
            <a:t>dan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variasi</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dari</a:t>
          </a:r>
          <a:r>
            <a:rPr lang="en-US" sz="2300" kern="1200" dirty="0">
              <a:latin typeface="Times New Roman" pitchFamily="18" charset="0"/>
              <a:cs typeface="Times New Roman" pitchFamily="18" charset="0"/>
            </a:rPr>
            <a:t> proses </a:t>
          </a:r>
          <a:r>
            <a:rPr lang="en-US" sz="2300" kern="1200" dirty="0" err="1">
              <a:latin typeface="Times New Roman" pitchFamily="18" charset="0"/>
              <a:cs typeface="Times New Roman" pitchFamily="18" charset="0"/>
            </a:rPr>
            <a:t>atau</a:t>
          </a:r>
          <a:r>
            <a:rPr lang="en-US" sz="2300" kern="1200" dirty="0">
              <a:latin typeface="Times New Roman" pitchFamily="18" charset="0"/>
              <a:cs typeface="Times New Roman" pitchFamily="18" charset="0"/>
            </a:rPr>
            <a:t> deliverables;</a:t>
          </a:r>
        </a:p>
        <a:p>
          <a:pPr marL="457200" lvl="2" indent="-228600" algn="l" defTabSz="1022350">
            <a:lnSpc>
              <a:spcPct val="90000"/>
            </a:lnSpc>
            <a:spcBef>
              <a:spcPct val="0"/>
            </a:spcBef>
            <a:spcAft>
              <a:spcPct val="20000"/>
            </a:spcAft>
            <a:buChar char="•"/>
          </a:pPr>
          <a:r>
            <a:rPr lang="en-US" sz="2300" kern="1200" dirty="0">
              <a:latin typeface="Times New Roman" pitchFamily="18" charset="0"/>
              <a:cs typeface="Times New Roman" pitchFamily="18" charset="0"/>
            </a:rPr>
            <a:t>Governmental agency regulations; </a:t>
          </a:r>
          <a:r>
            <a:rPr lang="en-US" sz="2300" kern="1200" dirty="0" err="1">
              <a:latin typeface="Times New Roman" pitchFamily="18" charset="0"/>
              <a:cs typeface="Times New Roman" pitchFamily="18" charset="0"/>
            </a:rPr>
            <a:t>dan</a:t>
          </a:r>
          <a:endParaRPr lang="en-US" sz="2300" kern="1200" dirty="0">
            <a:latin typeface="Times New Roman" pitchFamily="18" charset="0"/>
            <a:cs typeface="Times New Roman" pitchFamily="18" charset="0"/>
          </a:endParaRPr>
        </a:p>
        <a:p>
          <a:pPr marL="457200" lvl="2" indent="-228600" algn="l" defTabSz="1022350">
            <a:lnSpc>
              <a:spcPct val="90000"/>
            </a:lnSpc>
            <a:spcBef>
              <a:spcPct val="0"/>
            </a:spcBef>
            <a:spcAft>
              <a:spcPct val="20000"/>
            </a:spcAft>
            <a:buChar char="•"/>
          </a:pPr>
          <a:r>
            <a:rPr lang="en-US" sz="2300" kern="1200" dirty="0">
              <a:latin typeface="Times New Roman" pitchFamily="18" charset="0"/>
              <a:cs typeface="Times New Roman" pitchFamily="18" charset="0"/>
            </a:rPr>
            <a:t>Rules, standards, and guidelines specific </a:t>
          </a:r>
          <a:r>
            <a:rPr lang="en-US" sz="2300" kern="1200" dirty="0" err="1">
              <a:latin typeface="Times New Roman" pitchFamily="18" charset="0"/>
              <a:cs typeface="Times New Roman" pitchFamily="18" charset="0"/>
            </a:rPr>
            <a:t>ke</a:t>
          </a:r>
          <a:r>
            <a:rPr lang="en-US" sz="2300" kern="1200" dirty="0">
              <a:latin typeface="Times New Roman" pitchFamily="18" charset="0"/>
              <a:cs typeface="Times New Roman" pitchFamily="18" charset="0"/>
            </a:rPr>
            <a:t> application area.</a:t>
          </a:r>
        </a:p>
      </dsp:txBody>
      <dsp:txXfrm>
        <a:off x="0" y="714493"/>
        <a:ext cx="8690159" cy="2161079"/>
      </dsp:txXfrm>
    </dsp:sp>
    <dsp:sp modelId="{39BA3ED2-21CB-47DC-B357-81F9E253EC02}">
      <dsp:nvSpPr>
        <dsp:cNvPr id="0" name=""/>
        <dsp:cNvSpPr/>
      </dsp:nvSpPr>
      <dsp:spPr>
        <a:xfrm>
          <a:off x="0" y="2875573"/>
          <a:ext cx="8690159" cy="695565"/>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7. Organizational process assets</a:t>
          </a:r>
          <a:endParaRPr lang="en-US" sz="2900" kern="1200" dirty="0">
            <a:latin typeface="Times New Roman" pitchFamily="18" charset="0"/>
            <a:cs typeface="Times New Roman" pitchFamily="18" charset="0"/>
          </a:endParaRPr>
        </a:p>
      </dsp:txBody>
      <dsp:txXfrm>
        <a:off x="33955" y="2909528"/>
        <a:ext cx="8622249" cy="627655"/>
      </dsp:txXfrm>
    </dsp:sp>
    <dsp:sp modelId="{B4CE0E1C-9791-44A8-BB99-C3A1A325C44E}">
      <dsp:nvSpPr>
        <dsp:cNvPr id="0" name=""/>
        <dsp:cNvSpPr/>
      </dsp:nvSpPr>
      <dsp:spPr>
        <a:xfrm>
          <a:off x="0" y="3571138"/>
          <a:ext cx="8690159" cy="2101049"/>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latin typeface="Times New Roman" pitchFamily="18" charset="0"/>
              <a:cs typeface="Times New Roman" pitchFamily="18" charset="0"/>
            </a:rPr>
            <a:t>Aset</a:t>
          </a:r>
          <a:r>
            <a:rPr lang="en-US" sz="2300" kern="1200" dirty="0">
              <a:latin typeface="Times New Roman" pitchFamily="18" charset="0"/>
              <a:cs typeface="Times New Roman" pitchFamily="18" charset="0"/>
            </a:rPr>
            <a:t> proses </a:t>
          </a:r>
          <a:r>
            <a:rPr lang="en-US" sz="2300" kern="1200" dirty="0" err="1">
              <a:latin typeface="Times New Roman" pitchFamily="18" charset="0"/>
              <a:cs typeface="Times New Roman" pitchFamily="18" charset="0"/>
            </a:rPr>
            <a:t>organisasi</a:t>
          </a:r>
          <a:r>
            <a:rPr lang="en-US" sz="2300" kern="1200" dirty="0">
              <a:latin typeface="Times New Roman" pitchFamily="18" charset="0"/>
              <a:cs typeface="Times New Roman" pitchFamily="18" charset="0"/>
            </a:rPr>
            <a:t> yang </a:t>
          </a:r>
          <a:r>
            <a:rPr lang="en-US" sz="2300" kern="1200" dirty="0" err="1">
              <a:latin typeface="Times New Roman" pitchFamily="18" charset="0"/>
              <a:cs typeface="Times New Roman" pitchFamily="18" charset="0"/>
            </a:rPr>
            <a:t>mempengaruhi</a:t>
          </a:r>
          <a:r>
            <a:rPr lang="en-US" sz="2300" kern="1200" dirty="0">
              <a:latin typeface="Times New Roman" pitchFamily="18" charset="0"/>
              <a:cs typeface="Times New Roman" pitchFamily="18" charset="0"/>
            </a:rPr>
            <a:t> proses </a:t>
          </a:r>
          <a:r>
            <a:rPr lang="en-US" sz="2300" kern="1200" dirty="0" err="1">
              <a:latin typeface="Times New Roman" pitchFamily="18" charset="0"/>
              <a:cs typeface="Times New Roman" pitchFamily="18" charset="0"/>
            </a:rPr>
            <a:t>Kontrol</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Kualitas</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meliputi</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tapi</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tidak</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terbatas</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pada</a:t>
          </a:r>
          <a:r>
            <a:rPr lang="en-US" sz="2300" kern="1200" dirty="0">
              <a:latin typeface="Times New Roman" pitchFamily="18" charset="0"/>
              <a:cs typeface="Times New Roman" pitchFamily="18" charset="0"/>
            </a:rPr>
            <a:t>:</a:t>
          </a:r>
        </a:p>
        <a:p>
          <a:pPr marL="457200" lvl="2" indent="-228600" algn="l" defTabSz="1022350">
            <a:lnSpc>
              <a:spcPct val="90000"/>
            </a:lnSpc>
            <a:spcBef>
              <a:spcPct val="0"/>
            </a:spcBef>
            <a:spcAft>
              <a:spcPct val="20000"/>
            </a:spcAft>
            <a:buChar char="•"/>
          </a:pPr>
          <a:r>
            <a:rPr lang="en-US" sz="2300" kern="1200" dirty="0" err="1">
              <a:latin typeface="Times New Roman" pitchFamily="18" charset="0"/>
              <a:cs typeface="Times New Roman" pitchFamily="18" charset="0"/>
            </a:rPr>
            <a:t>Standar</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dan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kebijakan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kualitas</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organisasi</a:t>
          </a:r>
          <a:r>
            <a:rPr lang="en-US" sz="2300" kern="1200" dirty="0">
              <a:latin typeface="Times New Roman" pitchFamily="18" charset="0"/>
              <a:cs typeface="Times New Roman" pitchFamily="18" charset="0"/>
            </a:rPr>
            <a:t>,</a:t>
          </a:r>
        </a:p>
        <a:p>
          <a:pPr marL="457200" lvl="2" indent="-228600" algn="l" defTabSz="1022350">
            <a:lnSpc>
              <a:spcPct val="90000"/>
            </a:lnSpc>
            <a:spcBef>
              <a:spcPct val="0"/>
            </a:spcBef>
            <a:spcAft>
              <a:spcPct val="20000"/>
            </a:spcAft>
            <a:buChar char="•"/>
          </a:pPr>
          <a:r>
            <a:rPr lang="en-US" sz="2300" kern="1200" dirty="0" err="1">
              <a:latin typeface="Times New Roman" pitchFamily="18" charset="0"/>
              <a:cs typeface="Times New Roman" pitchFamily="18" charset="0"/>
            </a:rPr>
            <a:t>Pedoman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kerja</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standar</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dan</a:t>
          </a:r>
          <a:endParaRPr lang="en-US" sz="2300" kern="1200" dirty="0">
            <a:latin typeface="Times New Roman" pitchFamily="18" charset="0"/>
            <a:cs typeface="Times New Roman" pitchFamily="18" charset="0"/>
          </a:endParaRPr>
        </a:p>
        <a:p>
          <a:pPr marL="457200" lvl="2" indent="-228600" algn="l" defTabSz="1022350">
            <a:lnSpc>
              <a:spcPct val="90000"/>
            </a:lnSpc>
            <a:spcBef>
              <a:spcPct val="0"/>
            </a:spcBef>
            <a:spcAft>
              <a:spcPct val="20000"/>
            </a:spcAft>
            <a:buChar char="•"/>
          </a:pPr>
          <a:r>
            <a:rPr lang="en-US" sz="2300" kern="1200" dirty="0" err="1">
              <a:latin typeface="Times New Roman" pitchFamily="18" charset="0"/>
              <a:cs typeface="Times New Roman" pitchFamily="18" charset="0"/>
            </a:rPr>
            <a:t>Menerbitkan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dan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melaporkan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prosedur</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pelaporan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dan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kebijakan</a:t>
          </a:r>
          <a:r>
            <a:rPr lang="en-US" sz="2300" kern="1200" dirty="0">
              <a:latin typeface="Times New Roman" pitchFamily="18" charset="0"/>
              <a:cs typeface="Times New Roman" pitchFamily="18" charset="0"/>
            </a:rPr>
            <a:t> </a:t>
          </a:r>
          <a:r>
            <a:rPr lang="en-US" sz="2300" kern="1200" dirty="0" err="1">
              <a:latin typeface="Times New Roman" pitchFamily="18" charset="0"/>
              <a:cs typeface="Times New Roman" pitchFamily="18" charset="0"/>
            </a:rPr>
            <a:t>komunikasi</a:t>
          </a:r>
          <a:r>
            <a:rPr lang="en-US" sz="2300" kern="1200" dirty="0">
              <a:latin typeface="Times New Roman" pitchFamily="18" charset="0"/>
              <a:cs typeface="Times New Roman" pitchFamily="18" charset="0"/>
            </a:rPr>
            <a:t>.</a:t>
          </a:r>
        </a:p>
      </dsp:txBody>
      <dsp:txXfrm>
        <a:off x="0" y="3571138"/>
        <a:ext cx="8690159" cy="21010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824191"/>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82550" lvl="0" indent="-82550" algn="l" defTabSz="1422400">
            <a:lnSpc>
              <a:spcPct val="90000"/>
            </a:lnSpc>
            <a:spcBef>
              <a:spcPct val="0"/>
            </a:spcBef>
            <a:spcAft>
              <a:spcPct val="35000"/>
            </a:spcAft>
            <a:buNone/>
          </a:pPr>
          <a:r>
            <a:rPr lang="en-US" sz="3200" kern="1200" dirty="0"/>
            <a:t>1. Quality control measurements</a:t>
          </a:r>
          <a:endParaRPr lang="en-US" sz="3200" b="0" kern="1200" dirty="0">
            <a:solidFill>
              <a:schemeClr val="tx1"/>
            </a:solidFill>
            <a:latin typeface="Calibri"/>
            <a:ea typeface="+mn-ea"/>
            <a:cs typeface="+mn-cs"/>
          </a:endParaRPr>
        </a:p>
      </dsp:txBody>
      <dsp:txXfrm>
        <a:off x="40234" y="40234"/>
        <a:ext cx="8609691" cy="743723"/>
      </dsp:txXfrm>
    </dsp:sp>
    <dsp:sp modelId="{44DBF284-EFB8-48CB-AA9A-57838DF88D90}">
      <dsp:nvSpPr>
        <dsp:cNvPr id="0" name=""/>
        <dsp:cNvSpPr/>
      </dsp:nvSpPr>
      <dsp:spPr>
        <a:xfrm>
          <a:off x="0" y="839728"/>
          <a:ext cx="8690159" cy="161874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Quality control measurements </a:t>
          </a:r>
          <a:r>
            <a:rPr lang="en-US" sz="2700" kern="1200" dirty="0" err="1"/>
            <a:t>adalah</a:t>
          </a:r>
          <a:r>
            <a:rPr lang="en-US" sz="2700" kern="1200" dirty="0"/>
            <a:t> </a:t>
          </a:r>
          <a:r>
            <a:rPr lang="en-US" sz="2700" kern="1200" dirty="0" err="1"/>
            <a:t>hasil</a:t>
          </a:r>
          <a:r>
            <a:rPr lang="en-US" sz="2700" kern="1200" dirty="0"/>
            <a:t> yang </a:t>
          </a:r>
          <a:r>
            <a:rPr lang="en-US" sz="2700" kern="1200" dirty="0" err="1"/>
            <a:t>terdokumentasi</a:t>
          </a:r>
          <a:r>
            <a:rPr lang="en-US" sz="2700" kern="1200" dirty="0"/>
            <a:t> </a:t>
          </a:r>
          <a:r>
            <a:rPr lang="en-US" sz="2700" kern="1200" dirty="0" err="1"/>
            <a:t>dari</a:t>
          </a:r>
          <a:r>
            <a:rPr lang="en-US" sz="2700" kern="1200" dirty="0"/>
            <a:t> </a:t>
          </a:r>
          <a:r>
            <a:rPr lang="en-US" sz="2700" kern="1200" dirty="0" err="1"/>
            <a:t>aktivitas</a:t>
          </a:r>
          <a:r>
            <a:rPr lang="en-US" sz="2700" kern="1200" dirty="0"/>
            <a:t> </a:t>
          </a:r>
          <a:r>
            <a:rPr lang="en-US" sz="2700" kern="1200" dirty="0" err="1"/>
            <a:t>kualitas</a:t>
          </a:r>
          <a:r>
            <a:rPr lang="en-US" sz="2700" kern="1200" dirty="0"/>
            <a:t> </a:t>
          </a:r>
          <a:r>
            <a:rPr lang="en-US" sz="2700" kern="1200" dirty="0" err="1"/>
            <a:t>kontrol</a:t>
          </a:r>
          <a:r>
            <a:rPr lang="en-US" sz="2700" kern="1200" dirty="0"/>
            <a:t>. </a:t>
          </a:r>
          <a:r>
            <a:rPr lang="en-US" sz="2700" kern="1200" dirty="0" err="1"/>
            <a:t>Mereka</a:t>
          </a:r>
          <a:r>
            <a:rPr lang="en-US" sz="2700" kern="1200" dirty="0"/>
            <a:t> </a:t>
          </a:r>
          <a:r>
            <a:rPr lang="en-US" sz="2700" kern="1200" dirty="0" err="1"/>
            <a:t>harus</a:t>
          </a:r>
          <a:r>
            <a:rPr lang="en-US" sz="2700" kern="1200" dirty="0"/>
            <a:t> </a:t>
          </a:r>
          <a:r>
            <a:rPr lang="en-US" sz="2700" kern="1200" dirty="0" err="1"/>
            <a:t>disimpan</a:t>
          </a:r>
          <a:r>
            <a:rPr lang="en-US" sz="2700" kern="1200" dirty="0"/>
            <a:t> </a:t>
          </a:r>
          <a:r>
            <a:rPr lang="en-US" sz="2700" kern="1200" dirty="0" err="1"/>
            <a:t>dalam</a:t>
          </a:r>
          <a:r>
            <a:rPr lang="en-US" sz="2700" kern="1200" dirty="0"/>
            <a:t> format yang </a:t>
          </a:r>
          <a:r>
            <a:rPr lang="en-US" sz="2700" kern="1200" dirty="0" err="1"/>
            <a:t>ditentukan</a:t>
          </a:r>
          <a:r>
            <a:rPr lang="en-US" sz="2700" kern="1200" dirty="0"/>
            <a:t> </a:t>
          </a:r>
          <a:r>
            <a:rPr lang="en-US" sz="2700" kern="1200" dirty="0" err="1"/>
            <a:t>melalui</a:t>
          </a:r>
          <a:r>
            <a:rPr lang="en-US" sz="2700" kern="1200" dirty="0"/>
            <a:t> Plan Quality Management process</a:t>
          </a:r>
          <a:endParaRPr lang="id-ID" sz="2700" b="0" kern="1200" dirty="0">
            <a:solidFill>
              <a:schemeClr val="tx1"/>
            </a:solidFill>
          </a:endParaRPr>
        </a:p>
      </dsp:txBody>
      <dsp:txXfrm>
        <a:off x="0" y="839728"/>
        <a:ext cx="8690159" cy="1618740"/>
      </dsp:txXfrm>
    </dsp:sp>
    <dsp:sp modelId="{C4ED5F60-C082-4F9B-A6B5-0E33A8307F46}">
      <dsp:nvSpPr>
        <dsp:cNvPr id="0" name=""/>
        <dsp:cNvSpPr/>
      </dsp:nvSpPr>
      <dsp:spPr>
        <a:xfrm>
          <a:off x="0" y="2458468"/>
          <a:ext cx="8690159" cy="824191"/>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2. Verified deliverables</a:t>
          </a:r>
          <a:endParaRPr lang="id-ID" sz="3400" b="0" kern="1200" dirty="0">
            <a:solidFill>
              <a:schemeClr val="tx1"/>
            </a:solidFill>
          </a:endParaRPr>
        </a:p>
      </dsp:txBody>
      <dsp:txXfrm>
        <a:off x="40234" y="2498702"/>
        <a:ext cx="8609691" cy="743723"/>
      </dsp:txXfrm>
    </dsp:sp>
    <dsp:sp modelId="{FE28B4F4-B182-43E7-8A10-0FFB488EDBC7}">
      <dsp:nvSpPr>
        <dsp:cNvPr id="0" name=""/>
        <dsp:cNvSpPr/>
      </dsp:nvSpPr>
      <dsp:spPr>
        <a:xfrm>
          <a:off x="0" y="3282659"/>
          <a:ext cx="8690159" cy="23929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err="1"/>
            <a:t>Tujuan</a:t>
          </a:r>
          <a:r>
            <a:rPr lang="en-US" sz="2700" kern="1200" dirty="0"/>
            <a:t> </a:t>
          </a:r>
          <a:r>
            <a:rPr lang="en-US" sz="2700" kern="1200" dirty="0" err="1"/>
            <a:t>dari</a:t>
          </a:r>
          <a:r>
            <a:rPr lang="en-US" sz="2700" kern="1200" dirty="0"/>
            <a:t> proses </a:t>
          </a:r>
          <a:r>
            <a:rPr lang="en-US" sz="2700" kern="1200" dirty="0" err="1"/>
            <a:t>Kontrol</a:t>
          </a:r>
          <a:r>
            <a:rPr lang="en-US" sz="2700" kern="1200" dirty="0"/>
            <a:t> </a:t>
          </a:r>
          <a:r>
            <a:rPr lang="en-US" sz="2700" kern="1200" dirty="0" err="1"/>
            <a:t>kontrol</a:t>
          </a:r>
          <a:r>
            <a:rPr lang="en-US" sz="2700" kern="1200" dirty="0"/>
            <a:t> </a:t>
          </a:r>
          <a:r>
            <a:rPr lang="en-US" sz="2700" kern="1200" dirty="0" err="1"/>
            <a:t>adalah</a:t>
          </a:r>
          <a:r>
            <a:rPr lang="en-US" sz="2700" kern="1200" dirty="0"/>
            <a:t> </a:t>
          </a:r>
          <a:r>
            <a:rPr lang="en-US" sz="2700" kern="1200" dirty="0" err="1"/>
            <a:t>untuk</a:t>
          </a:r>
          <a:r>
            <a:rPr lang="en-US" sz="2700" kern="1200" dirty="0"/>
            <a:t> </a:t>
          </a:r>
          <a:r>
            <a:rPr lang="en-US" sz="2700" kern="1200" dirty="0" err="1"/>
            <a:t>menentukan</a:t>
          </a:r>
          <a:r>
            <a:rPr lang="en-US" sz="2700" kern="1200" dirty="0"/>
            <a:t> </a:t>
          </a:r>
          <a:r>
            <a:rPr lang="en-US" sz="2700" kern="1200" dirty="0" err="1"/>
            <a:t>kebenaran</a:t>
          </a:r>
          <a:r>
            <a:rPr lang="en-US" sz="2700" kern="1200" dirty="0"/>
            <a:t> </a:t>
          </a:r>
          <a:r>
            <a:rPr lang="en-US" sz="2700" kern="1200" dirty="0" err="1"/>
            <a:t>atau</a:t>
          </a:r>
          <a:r>
            <a:rPr lang="en-US" sz="2700" kern="1200" dirty="0"/>
            <a:t> </a:t>
          </a:r>
          <a:r>
            <a:rPr lang="en-US" sz="2700" kern="1200" dirty="0" err="1"/>
            <a:t>koreksi</a:t>
          </a:r>
          <a:r>
            <a:rPr lang="en-US" sz="2700" kern="1200" dirty="0"/>
            <a:t> </a:t>
          </a:r>
          <a:r>
            <a:rPr lang="en-US" sz="2700" kern="1200" dirty="0" err="1"/>
            <a:t>dari</a:t>
          </a:r>
          <a:r>
            <a:rPr lang="en-US" sz="2700" kern="1200" dirty="0"/>
            <a:t> deliverable. </a:t>
          </a:r>
          <a:r>
            <a:rPr lang="en-US" sz="2700" kern="1200" dirty="0" err="1"/>
            <a:t>Hasil</a:t>
          </a:r>
          <a:r>
            <a:rPr lang="en-US" sz="2700" kern="1200" dirty="0"/>
            <a:t> proses </a:t>
          </a:r>
          <a:r>
            <a:rPr lang="en-US" sz="2700" kern="1200" dirty="0" err="1"/>
            <a:t>Kontrol</a:t>
          </a:r>
          <a:r>
            <a:rPr lang="en-US" sz="2700" kern="1200" dirty="0"/>
            <a:t> </a:t>
          </a:r>
          <a:r>
            <a:rPr lang="en-US" sz="2700" kern="1200" dirty="0" err="1"/>
            <a:t>Kualitas</a:t>
          </a:r>
          <a:r>
            <a:rPr lang="en-US" sz="2700" kern="1200" dirty="0"/>
            <a:t> </a:t>
          </a:r>
          <a:r>
            <a:rPr lang="en-US" sz="2700" kern="1200" dirty="0" err="1"/>
            <a:t>adalah</a:t>
          </a:r>
          <a:r>
            <a:rPr lang="en-US" sz="2700" kern="1200" dirty="0"/>
            <a:t> </a:t>
          </a:r>
          <a:r>
            <a:rPr lang="en-US" sz="2700" kern="1200" dirty="0" err="1"/>
            <a:t>hasil</a:t>
          </a:r>
          <a:r>
            <a:rPr lang="en-US" sz="2700" kern="1200" dirty="0"/>
            <a:t> yang </a:t>
          </a:r>
          <a:r>
            <a:rPr lang="en-US" sz="2700" kern="1200" dirty="0" err="1"/>
            <a:t>diverifikasi</a:t>
          </a:r>
          <a:r>
            <a:rPr lang="en-US" sz="2700" kern="1200" dirty="0"/>
            <a:t>. </a:t>
          </a:r>
          <a:r>
            <a:rPr lang="en-US" sz="2700" kern="1200" dirty="0" err="1"/>
            <a:t>Hasil</a:t>
          </a:r>
          <a:r>
            <a:rPr lang="en-US" sz="2700" kern="1200" dirty="0"/>
            <a:t> yang </a:t>
          </a:r>
          <a:r>
            <a:rPr lang="en-US" sz="2700" kern="1200" dirty="0" err="1"/>
            <a:t>diverifikasi</a:t>
          </a:r>
          <a:r>
            <a:rPr lang="en-US" sz="2700" kern="1200" dirty="0"/>
            <a:t> </a:t>
          </a:r>
          <a:r>
            <a:rPr lang="en-US" sz="2700" kern="1200" dirty="0" err="1"/>
            <a:t>adalah</a:t>
          </a:r>
          <a:r>
            <a:rPr lang="en-US" sz="2700" kern="1200" dirty="0"/>
            <a:t> input </a:t>
          </a:r>
          <a:r>
            <a:rPr lang="en-US" sz="2700" kern="1200" dirty="0" err="1"/>
            <a:t>untuk</a:t>
          </a:r>
          <a:r>
            <a:rPr lang="en-US" sz="2700" kern="1200" dirty="0"/>
            <a:t> </a:t>
          </a:r>
          <a:r>
            <a:rPr lang="en-US" sz="2700" kern="1200" dirty="0" err="1"/>
            <a:t>Validasi</a:t>
          </a:r>
          <a:r>
            <a:rPr lang="en-US" sz="2700" kern="1200" dirty="0"/>
            <a:t> scope </a:t>
          </a:r>
          <a:r>
            <a:rPr lang="en-US" sz="2700" kern="1200" dirty="0" err="1"/>
            <a:t>untuk</a:t>
          </a:r>
          <a:r>
            <a:rPr lang="en-US" sz="2700" kern="1200" dirty="0"/>
            <a:t> </a:t>
          </a:r>
          <a:r>
            <a:rPr lang="en-US" sz="2700" kern="1200" dirty="0" err="1"/>
            <a:t>digunakan</a:t>
          </a:r>
          <a:r>
            <a:rPr lang="en-US" sz="2700" kern="1200" dirty="0"/>
            <a:t> </a:t>
          </a:r>
          <a:r>
            <a:rPr lang="en-US" sz="2700" kern="1200" dirty="0" err="1"/>
            <a:t>sebagai</a:t>
          </a:r>
          <a:r>
            <a:rPr lang="en-US" sz="2700" kern="1200" dirty="0"/>
            <a:t> </a:t>
          </a:r>
          <a:r>
            <a:rPr lang="en-US" sz="2700" kern="1200" dirty="0" err="1"/>
            <a:t>penerimaan</a:t>
          </a:r>
          <a:r>
            <a:rPr lang="en-US" sz="2700" kern="1200" dirty="0"/>
            <a:t> formal.</a:t>
          </a:r>
          <a:endParaRPr lang="id-ID" sz="2700" b="0" kern="1200" dirty="0">
            <a:solidFill>
              <a:schemeClr val="tx1"/>
            </a:solidFill>
          </a:endParaRPr>
        </a:p>
      </dsp:txBody>
      <dsp:txXfrm>
        <a:off x="0" y="3282659"/>
        <a:ext cx="8690159" cy="23929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7220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82550" lvl="0" indent="-82550" algn="l" defTabSz="1422400">
            <a:lnSpc>
              <a:spcPct val="90000"/>
            </a:lnSpc>
            <a:spcBef>
              <a:spcPct val="0"/>
            </a:spcBef>
            <a:spcAft>
              <a:spcPct val="35000"/>
            </a:spcAft>
            <a:buNone/>
          </a:pPr>
          <a:r>
            <a:rPr lang="en-US" sz="3200" kern="1200" dirty="0"/>
            <a:t>3. Work performance information</a:t>
          </a:r>
          <a:endParaRPr lang="en-US" sz="3200" b="0" kern="1200" dirty="0">
            <a:solidFill>
              <a:schemeClr val="tx1"/>
            </a:solidFill>
            <a:latin typeface="Calibri"/>
            <a:ea typeface="+mn-ea"/>
            <a:cs typeface="+mn-cs"/>
          </a:endParaRPr>
        </a:p>
      </dsp:txBody>
      <dsp:txXfrm>
        <a:off x="37696" y="37696"/>
        <a:ext cx="8614767" cy="696808"/>
      </dsp:txXfrm>
    </dsp:sp>
    <dsp:sp modelId="{44DBF284-EFB8-48CB-AA9A-57838DF88D90}">
      <dsp:nvSpPr>
        <dsp:cNvPr id="0" name=""/>
        <dsp:cNvSpPr/>
      </dsp:nvSpPr>
      <dsp:spPr>
        <a:xfrm>
          <a:off x="0" y="935982"/>
          <a:ext cx="8690159" cy="21114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Work performance information </a:t>
          </a:r>
          <a:r>
            <a:rPr lang="en-US" sz="2300" kern="1200" dirty="0" err="1"/>
            <a:t>adalah</a:t>
          </a:r>
          <a:r>
            <a:rPr lang="en-US" sz="2300" kern="1200" dirty="0"/>
            <a:t> data </a:t>
          </a:r>
          <a:r>
            <a:rPr lang="en-US" sz="2300" kern="1200" dirty="0" err="1"/>
            <a:t>kinerja</a:t>
          </a:r>
          <a:r>
            <a:rPr lang="en-US" sz="2300" kern="1200" dirty="0"/>
            <a:t> yang </a:t>
          </a:r>
          <a:r>
            <a:rPr lang="en-US" sz="2300" kern="1200" dirty="0" err="1"/>
            <a:t>dikumpulkan</a:t>
          </a:r>
          <a:r>
            <a:rPr lang="en-US" sz="2300" kern="1200" dirty="0"/>
            <a:t> </a:t>
          </a:r>
          <a:r>
            <a:rPr lang="en-US" sz="2300" kern="1200" dirty="0" err="1"/>
            <a:t>dari</a:t>
          </a:r>
          <a:r>
            <a:rPr lang="en-US" sz="2300" kern="1200" dirty="0"/>
            <a:t> </a:t>
          </a:r>
          <a:r>
            <a:rPr lang="en-US" sz="2300" kern="1200" dirty="0" err="1"/>
            <a:t>berbagai</a:t>
          </a:r>
          <a:r>
            <a:rPr lang="en-US" sz="2300" kern="1200" dirty="0"/>
            <a:t> proses </a:t>
          </a:r>
          <a:r>
            <a:rPr lang="en-US" sz="2300" kern="1200" dirty="0" err="1"/>
            <a:t>pengendalian</a:t>
          </a:r>
          <a:r>
            <a:rPr lang="en-US" sz="2300" kern="1200" dirty="0"/>
            <a:t>, </a:t>
          </a:r>
          <a:r>
            <a:rPr lang="en-US" sz="2300" kern="1200" dirty="0" err="1"/>
            <a:t>dianalisis</a:t>
          </a:r>
          <a:r>
            <a:rPr lang="en-US" sz="2300" kern="1200" dirty="0"/>
            <a:t> </a:t>
          </a:r>
          <a:r>
            <a:rPr lang="en-US" sz="2300" kern="1200" dirty="0" err="1"/>
            <a:t>dalam</a:t>
          </a:r>
          <a:r>
            <a:rPr lang="en-US" sz="2300" kern="1200" dirty="0"/>
            <a:t> </a:t>
          </a:r>
          <a:r>
            <a:rPr lang="en-US" sz="2300" kern="1200" dirty="0" err="1"/>
            <a:t>konteks</a:t>
          </a:r>
          <a:r>
            <a:rPr lang="en-US" sz="2300" kern="1200" dirty="0"/>
            <a:t> </a:t>
          </a:r>
          <a:r>
            <a:rPr lang="en-US" sz="2300" kern="1200" dirty="0" err="1"/>
            <a:t>dan</a:t>
          </a:r>
          <a:r>
            <a:rPr lang="en-US" sz="2300" kern="1200" dirty="0"/>
            <a:t> </a:t>
          </a:r>
          <a:r>
            <a:rPr lang="en-US" sz="2300" kern="1200" dirty="0" err="1"/>
            <a:t>terintegrasi</a:t>
          </a:r>
          <a:r>
            <a:rPr lang="en-US" sz="2300" kern="1200" dirty="0"/>
            <a:t> </a:t>
          </a:r>
          <a:r>
            <a:rPr lang="en-US" sz="2300" kern="1200" dirty="0" err="1"/>
            <a:t>berdasarkan</a:t>
          </a:r>
          <a:r>
            <a:rPr lang="en-US" sz="2300" kern="1200" dirty="0"/>
            <a:t> </a:t>
          </a:r>
          <a:r>
            <a:rPr lang="en-US" sz="2300" kern="1200" dirty="0" err="1"/>
            <a:t>hubungan</a:t>
          </a:r>
          <a:r>
            <a:rPr lang="en-US" sz="2300" kern="1200" dirty="0"/>
            <a:t> </a:t>
          </a:r>
          <a:r>
            <a:rPr lang="en-US" sz="2300" kern="1200" dirty="0" err="1"/>
            <a:t>antar</a:t>
          </a:r>
          <a:r>
            <a:rPr lang="en-US" sz="2300" kern="1200" dirty="0"/>
            <a:t> area. </a:t>
          </a:r>
          <a:endParaRPr lang="id-ID" sz="2300" b="0" kern="1200" dirty="0">
            <a:solidFill>
              <a:schemeClr val="tx1"/>
            </a:solidFill>
          </a:endParaRPr>
        </a:p>
        <a:p>
          <a:pPr marL="228600" lvl="1" indent="-228600" algn="l" defTabSz="1022350">
            <a:lnSpc>
              <a:spcPct val="90000"/>
            </a:lnSpc>
            <a:spcBef>
              <a:spcPct val="0"/>
            </a:spcBef>
            <a:spcAft>
              <a:spcPct val="20000"/>
            </a:spcAft>
            <a:buChar char="•"/>
          </a:pPr>
          <a:r>
            <a:rPr lang="en-US" sz="2300" kern="1200" dirty="0" err="1"/>
            <a:t>Contohnya</a:t>
          </a:r>
          <a:r>
            <a:rPr lang="en-US" sz="2300" kern="1200" dirty="0"/>
            <a:t> </a:t>
          </a:r>
          <a:r>
            <a:rPr lang="en-US" sz="2300" kern="1200" dirty="0" err="1"/>
            <a:t>termasuk</a:t>
          </a:r>
          <a:r>
            <a:rPr lang="en-US" sz="2300" kern="1200" dirty="0"/>
            <a:t> </a:t>
          </a:r>
          <a:r>
            <a:rPr lang="en-US" sz="2300" kern="1200" dirty="0" err="1"/>
            <a:t>informasi</a:t>
          </a:r>
          <a:r>
            <a:rPr lang="en-US" sz="2300" kern="1200" dirty="0"/>
            <a:t> </a:t>
          </a:r>
          <a:r>
            <a:rPr lang="en-US" sz="2300" kern="1200" dirty="0" err="1"/>
            <a:t>tentang</a:t>
          </a:r>
          <a:r>
            <a:rPr lang="en-US" sz="2300" kern="1200" dirty="0"/>
            <a:t> </a:t>
          </a:r>
          <a:r>
            <a:rPr lang="en-US" sz="2300" kern="1200" dirty="0" err="1"/>
            <a:t>proyek</a:t>
          </a:r>
          <a:r>
            <a:rPr lang="en-US" sz="2300" kern="1200" dirty="0"/>
            <a:t> </a:t>
          </a:r>
          <a:r>
            <a:rPr lang="en-US" sz="2300" kern="1200" dirty="0" err="1"/>
            <a:t>pemenuhan</a:t>
          </a:r>
          <a:r>
            <a:rPr lang="en-US" sz="2300" kern="1200" dirty="0"/>
            <a:t> requirement </a:t>
          </a:r>
          <a:r>
            <a:rPr lang="en-US" sz="2300" kern="1200" dirty="0" err="1"/>
            <a:t>seperti</a:t>
          </a:r>
          <a:r>
            <a:rPr lang="en-US" sz="2300" kern="1200" dirty="0"/>
            <a:t> </a:t>
          </a:r>
          <a:r>
            <a:rPr lang="en-US" sz="2300" kern="1200" dirty="0" err="1"/>
            <a:t>penyebab</a:t>
          </a:r>
          <a:r>
            <a:rPr lang="en-US" sz="2300" kern="1200" dirty="0"/>
            <a:t> </a:t>
          </a:r>
          <a:r>
            <a:rPr lang="en-US" sz="2300" kern="1200" dirty="0" err="1"/>
            <a:t>penolakan</a:t>
          </a:r>
          <a:r>
            <a:rPr lang="en-US" sz="2300" kern="1200" dirty="0"/>
            <a:t>, </a:t>
          </a:r>
          <a:r>
            <a:rPr lang="en-US" sz="2300" kern="1200" dirty="0" err="1"/>
            <a:t>pengerjaan</a:t>
          </a:r>
          <a:r>
            <a:rPr lang="en-US" sz="2300" kern="1200" dirty="0"/>
            <a:t> </a:t>
          </a:r>
          <a:r>
            <a:rPr lang="en-US" sz="2300" kern="1200" dirty="0" err="1"/>
            <a:t>ulang</a:t>
          </a:r>
          <a:r>
            <a:rPr lang="en-US" sz="2300" kern="1200" dirty="0"/>
            <a:t> yang </a:t>
          </a:r>
          <a:r>
            <a:rPr lang="en-US" sz="2300" kern="1200" dirty="0" err="1"/>
            <a:t>diperlukan</a:t>
          </a:r>
          <a:r>
            <a:rPr lang="en-US" sz="2300" kern="1200" dirty="0"/>
            <a:t>, </a:t>
          </a:r>
          <a:r>
            <a:rPr lang="en-US" sz="2300" kern="1200" dirty="0" err="1"/>
            <a:t>atau</a:t>
          </a:r>
          <a:r>
            <a:rPr lang="en-US" sz="2300" kern="1200" dirty="0"/>
            <a:t> </a:t>
          </a:r>
          <a:r>
            <a:rPr lang="en-US" sz="2300" kern="1200" dirty="0" err="1"/>
            <a:t>kebutuhan</a:t>
          </a:r>
          <a:r>
            <a:rPr lang="en-US" sz="2300" kern="1200" dirty="0"/>
            <a:t> </a:t>
          </a:r>
          <a:r>
            <a:rPr lang="en-US" sz="2300" kern="1200" dirty="0" err="1"/>
            <a:t>untuk</a:t>
          </a:r>
          <a:r>
            <a:rPr lang="en-US" sz="2300" kern="1200" dirty="0"/>
            <a:t> </a:t>
          </a:r>
          <a:r>
            <a:rPr lang="en-US" sz="2300" kern="1200" dirty="0" err="1"/>
            <a:t>penyesuaian</a:t>
          </a:r>
          <a:r>
            <a:rPr lang="en-US" sz="2300" kern="1200" dirty="0"/>
            <a:t> proses.</a:t>
          </a:r>
          <a:endParaRPr lang="id-ID" sz="2300" b="0" kern="1200" dirty="0">
            <a:solidFill>
              <a:schemeClr val="tx1"/>
            </a:solidFill>
          </a:endParaRPr>
        </a:p>
      </dsp:txBody>
      <dsp:txXfrm>
        <a:off x="0" y="935982"/>
        <a:ext cx="8690159" cy="2111400"/>
      </dsp:txXfrm>
    </dsp:sp>
    <dsp:sp modelId="{80763964-A101-48C1-BEAB-7B7892D35AAE}">
      <dsp:nvSpPr>
        <dsp:cNvPr id="0" name=""/>
        <dsp:cNvSpPr/>
      </dsp:nvSpPr>
      <dsp:spPr>
        <a:xfrm>
          <a:off x="0" y="3047383"/>
          <a:ext cx="8690159" cy="77220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4. Change requests</a:t>
          </a:r>
          <a:endParaRPr lang="id-ID" sz="3200" b="0" kern="1200" dirty="0">
            <a:solidFill>
              <a:schemeClr val="tx1"/>
            </a:solidFill>
          </a:endParaRPr>
        </a:p>
      </dsp:txBody>
      <dsp:txXfrm>
        <a:off x="37696" y="3085079"/>
        <a:ext cx="8614767" cy="696808"/>
      </dsp:txXfrm>
    </dsp:sp>
    <dsp:sp modelId="{FC264248-9585-440F-B6A0-1700D092E834}">
      <dsp:nvSpPr>
        <dsp:cNvPr id="0" name=""/>
        <dsp:cNvSpPr/>
      </dsp:nvSpPr>
      <dsp:spPr>
        <a:xfrm>
          <a:off x="0" y="3819583"/>
          <a:ext cx="8690159" cy="170775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err="1"/>
            <a:t>Jika</a:t>
          </a:r>
          <a:r>
            <a:rPr lang="en-US" sz="2300" kern="1200" dirty="0"/>
            <a:t> </a:t>
          </a:r>
          <a:r>
            <a:rPr lang="en-US" sz="2300" kern="1200" dirty="0" err="1"/>
            <a:t>tindakan</a:t>
          </a:r>
          <a:r>
            <a:rPr lang="en-US" sz="2300" kern="1200" dirty="0"/>
            <a:t> </a:t>
          </a:r>
          <a:r>
            <a:rPr lang="en-US" sz="2300" kern="1200" dirty="0" err="1"/>
            <a:t>korektif</a:t>
          </a:r>
          <a:r>
            <a:rPr lang="en-US" sz="2300" kern="1200" dirty="0"/>
            <a:t> </a:t>
          </a:r>
          <a:r>
            <a:rPr lang="en-US" sz="2300" kern="1200" dirty="0" err="1"/>
            <a:t>atau</a:t>
          </a:r>
          <a:r>
            <a:rPr lang="en-US" sz="2300" kern="1200" dirty="0"/>
            <a:t> </a:t>
          </a:r>
          <a:r>
            <a:rPr lang="en-US" sz="2300" kern="1200" dirty="0" err="1"/>
            <a:t>pencegahan</a:t>
          </a:r>
          <a:r>
            <a:rPr lang="en-US" sz="2300" kern="1200" dirty="0"/>
            <a:t> yang </a:t>
          </a:r>
          <a:r>
            <a:rPr lang="en-US" sz="2300" kern="1200" dirty="0" err="1"/>
            <a:t>direkomendasikan</a:t>
          </a:r>
          <a:r>
            <a:rPr lang="en-US" sz="2300" kern="1200" dirty="0"/>
            <a:t> </a:t>
          </a:r>
          <a:r>
            <a:rPr lang="en-US" sz="2300" kern="1200" dirty="0" err="1"/>
            <a:t>atau</a:t>
          </a:r>
          <a:r>
            <a:rPr lang="en-US" sz="2300" kern="1200" dirty="0"/>
            <a:t> </a:t>
          </a:r>
          <a:r>
            <a:rPr lang="en-US" sz="2300" kern="1200" dirty="0" err="1"/>
            <a:t>perbaikan</a:t>
          </a:r>
          <a:r>
            <a:rPr lang="en-US" sz="2300" kern="1200" dirty="0"/>
            <a:t> </a:t>
          </a:r>
          <a:r>
            <a:rPr lang="en-US" sz="2300" kern="1200" dirty="0" err="1"/>
            <a:t>cacat</a:t>
          </a:r>
          <a:r>
            <a:rPr lang="en-US" sz="2300" kern="1200" dirty="0"/>
            <a:t> </a:t>
          </a:r>
          <a:r>
            <a:rPr lang="en-US" sz="2300" kern="1200" dirty="0" err="1"/>
            <a:t>memerlukan</a:t>
          </a:r>
          <a:r>
            <a:rPr lang="en-US" sz="2300" kern="1200" dirty="0"/>
            <a:t> </a:t>
          </a:r>
          <a:r>
            <a:rPr lang="en-US" sz="2300" kern="1200" dirty="0" err="1"/>
            <a:t>perubahan</a:t>
          </a:r>
          <a:r>
            <a:rPr lang="en-US" sz="2300" kern="1200" dirty="0"/>
            <a:t> </a:t>
          </a:r>
          <a:r>
            <a:rPr lang="en-US" sz="2300" kern="1200" dirty="0" err="1"/>
            <a:t>pada</a:t>
          </a:r>
          <a:r>
            <a:rPr lang="en-US" sz="2300" kern="1200" dirty="0"/>
            <a:t> Project management Plan, </a:t>
          </a:r>
          <a:r>
            <a:rPr lang="en-US" sz="2300" kern="1200" dirty="0" err="1"/>
            <a:t>permintaan</a:t>
          </a:r>
          <a:r>
            <a:rPr lang="en-US" sz="2300" kern="1200" dirty="0"/>
            <a:t> </a:t>
          </a:r>
          <a:r>
            <a:rPr lang="en-US" sz="2300" kern="1200" dirty="0" err="1"/>
            <a:t>perubahan</a:t>
          </a:r>
          <a:r>
            <a:rPr lang="en-US" sz="2300" kern="1200" dirty="0"/>
            <a:t> </a:t>
          </a:r>
          <a:r>
            <a:rPr lang="en-US" sz="2300" kern="1200" dirty="0" err="1"/>
            <a:t>harus</a:t>
          </a:r>
          <a:r>
            <a:rPr lang="en-US" sz="2300" kern="1200" dirty="0"/>
            <a:t> </a:t>
          </a:r>
          <a:r>
            <a:rPr lang="en-US" sz="2300" kern="1200" dirty="0" err="1"/>
            <a:t>dimulai</a:t>
          </a:r>
          <a:r>
            <a:rPr lang="en-US" sz="2300" kern="1200" dirty="0"/>
            <a:t> </a:t>
          </a:r>
          <a:r>
            <a:rPr lang="en-US" sz="2300" kern="1200" dirty="0" err="1"/>
            <a:t>sesuai</a:t>
          </a:r>
          <a:r>
            <a:rPr lang="en-US" sz="2300" kern="1200" dirty="0"/>
            <a:t> </a:t>
          </a:r>
          <a:r>
            <a:rPr lang="en-US" sz="2300" kern="1200" dirty="0" err="1"/>
            <a:t>dengan</a:t>
          </a:r>
          <a:r>
            <a:rPr lang="en-US" sz="2300" kern="1200" dirty="0"/>
            <a:t> proses Perform Integrated Change Control process yang </a:t>
          </a:r>
          <a:r>
            <a:rPr lang="en-US" sz="2300" kern="1200" dirty="0" err="1"/>
            <a:t>ditetapkan</a:t>
          </a:r>
          <a:r>
            <a:rPr lang="en-US" sz="2300" kern="1200" dirty="0"/>
            <a:t>.</a:t>
          </a:r>
          <a:endParaRPr lang="id-ID" sz="2300" b="0" kern="1200" dirty="0">
            <a:solidFill>
              <a:schemeClr val="tx1"/>
            </a:solidFill>
          </a:endParaRPr>
        </a:p>
      </dsp:txBody>
      <dsp:txXfrm>
        <a:off x="0" y="3819583"/>
        <a:ext cx="8690159" cy="17077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773955"/>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82550" lvl="0" indent="-82550" algn="l" defTabSz="1422400">
            <a:lnSpc>
              <a:spcPct val="90000"/>
            </a:lnSpc>
            <a:spcBef>
              <a:spcPct val="0"/>
            </a:spcBef>
            <a:spcAft>
              <a:spcPct val="35000"/>
            </a:spcAft>
            <a:buNone/>
          </a:pPr>
          <a:r>
            <a:rPr lang="en-US" sz="3200" kern="1200" dirty="0"/>
            <a:t>5. Project management plan updates</a:t>
          </a:r>
          <a:endParaRPr lang="en-US" sz="3200" b="0" kern="1200" dirty="0">
            <a:solidFill>
              <a:schemeClr val="tx1"/>
            </a:solidFill>
            <a:latin typeface="Calibri"/>
            <a:ea typeface="+mn-ea"/>
            <a:cs typeface="+mn-cs"/>
          </a:endParaRPr>
        </a:p>
      </dsp:txBody>
      <dsp:txXfrm>
        <a:off x="37781" y="37781"/>
        <a:ext cx="8614597" cy="698393"/>
      </dsp:txXfrm>
    </dsp:sp>
    <dsp:sp modelId="{44DBF284-EFB8-48CB-AA9A-57838DF88D90}">
      <dsp:nvSpPr>
        <dsp:cNvPr id="0" name=""/>
        <dsp:cNvSpPr/>
      </dsp:nvSpPr>
      <dsp:spPr>
        <a:xfrm>
          <a:off x="0" y="777628"/>
          <a:ext cx="8690159" cy="139725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Unsur-unsur</a:t>
          </a:r>
          <a:r>
            <a:rPr lang="en-US" sz="2100" kern="1200" dirty="0"/>
            <a:t> </a:t>
          </a:r>
          <a:r>
            <a:rPr lang="en-US" sz="2100" kern="1200" dirty="0" err="1"/>
            <a:t>rencana</a:t>
          </a:r>
          <a:r>
            <a:rPr lang="en-US" sz="2100" kern="1200" dirty="0"/>
            <a:t> </a:t>
          </a:r>
          <a:r>
            <a:rPr lang="en-US" sz="2100" kern="1200" dirty="0" err="1"/>
            <a:t>manajemen</a:t>
          </a:r>
          <a:r>
            <a:rPr lang="en-US" sz="2100" kern="1200" dirty="0"/>
            <a:t> </a:t>
          </a:r>
          <a:r>
            <a:rPr lang="en-US" sz="2100" kern="1200" dirty="0" err="1"/>
            <a:t>proyek</a:t>
          </a:r>
          <a:r>
            <a:rPr lang="en-US" sz="2100" kern="1200" dirty="0"/>
            <a:t> yang </a:t>
          </a:r>
          <a:r>
            <a:rPr lang="en-US" sz="2100" kern="1200" dirty="0" err="1"/>
            <a:t>dapat</a:t>
          </a:r>
          <a:r>
            <a:rPr lang="en-US" sz="2100" kern="1200" dirty="0"/>
            <a:t> </a:t>
          </a:r>
          <a:r>
            <a:rPr lang="en-US" sz="2100" kern="1200" dirty="0" err="1"/>
            <a:t>diperbarui</a:t>
          </a:r>
          <a:r>
            <a:rPr lang="en-US" sz="2100" kern="1200" dirty="0"/>
            <a:t> </a:t>
          </a:r>
          <a:r>
            <a:rPr lang="en-US" sz="2100" kern="1200" dirty="0" err="1"/>
            <a:t>termasuk</a:t>
          </a:r>
          <a:r>
            <a:rPr lang="en-US" sz="2100" kern="1200" dirty="0"/>
            <a:t>, </a:t>
          </a:r>
          <a:r>
            <a:rPr lang="en-US" sz="2100" kern="1200" dirty="0" err="1"/>
            <a:t>tetapi</a:t>
          </a:r>
          <a:r>
            <a:rPr lang="en-US" sz="2100" kern="1200" dirty="0"/>
            <a:t> </a:t>
          </a:r>
          <a:r>
            <a:rPr lang="en-US" sz="2100" kern="1200" dirty="0" err="1"/>
            <a:t>tidak</a:t>
          </a:r>
          <a:r>
            <a:rPr lang="en-US" sz="2100" kern="1200" dirty="0"/>
            <a:t> </a:t>
          </a:r>
          <a:r>
            <a:rPr lang="en-US" sz="2100" kern="1200" dirty="0" err="1"/>
            <a:t>terbatas</a:t>
          </a:r>
          <a:r>
            <a:rPr lang="en-US" sz="2100" kern="1200" dirty="0"/>
            <a:t> </a:t>
          </a:r>
          <a:r>
            <a:rPr lang="en-US" sz="2100" kern="1200" dirty="0" err="1"/>
            <a:t>pada</a:t>
          </a:r>
          <a:r>
            <a:rPr lang="en-US" sz="2100" kern="1200" dirty="0"/>
            <a:t>:</a:t>
          </a:r>
          <a:endParaRPr lang="id-ID" sz="2100" b="0" kern="1200" dirty="0">
            <a:solidFill>
              <a:schemeClr val="tx1"/>
            </a:solidFill>
          </a:endParaRPr>
        </a:p>
        <a:p>
          <a:pPr marL="457200" lvl="2" indent="-228600" algn="l" defTabSz="933450">
            <a:lnSpc>
              <a:spcPct val="90000"/>
            </a:lnSpc>
            <a:spcBef>
              <a:spcPct val="0"/>
            </a:spcBef>
            <a:spcAft>
              <a:spcPct val="20000"/>
            </a:spcAft>
            <a:buChar char="•"/>
          </a:pPr>
          <a:r>
            <a:rPr lang="en-US" sz="2100" b="0" kern="1200" dirty="0">
              <a:solidFill>
                <a:schemeClr val="tx1"/>
              </a:solidFill>
            </a:rPr>
            <a:t>Quality management plan </a:t>
          </a:r>
          <a:r>
            <a:rPr lang="en-US" sz="2100" b="0" kern="1200" dirty="0" err="1">
              <a:solidFill>
                <a:schemeClr val="tx1"/>
              </a:solidFill>
            </a:rPr>
            <a:t>dan</a:t>
          </a:r>
          <a:endParaRPr lang="id-ID" sz="2100" b="0" kern="1200" dirty="0">
            <a:solidFill>
              <a:schemeClr val="tx1"/>
            </a:solidFill>
          </a:endParaRPr>
        </a:p>
        <a:p>
          <a:pPr marL="457200" lvl="2" indent="-228600" algn="l" defTabSz="933450">
            <a:lnSpc>
              <a:spcPct val="90000"/>
            </a:lnSpc>
            <a:spcBef>
              <a:spcPct val="0"/>
            </a:spcBef>
            <a:spcAft>
              <a:spcPct val="20000"/>
            </a:spcAft>
            <a:buChar char="•"/>
          </a:pPr>
          <a:r>
            <a:rPr lang="en-US" sz="2100" b="0" kern="1200" dirty="0">
              <a:solidFill>
                <a:schemeClr val="tx1"/>
              </a:solidFill>
            </a:rPr>
            <a:t>Process improvement plan</a:t>
          </a:r>
        </a:p>
      </dsp:txBody>
      <dsp:txXfrm>
        <a:off x="0" y="777628"/>
        <a:ext cx="8690159" cy="1397250"/>
      </dsp:txXfrm>
    </dsp:sp>
    <dsp:sp modelId="{80763964-A101-48C1-BEAB-7B7892D35AAE}">
      <dsp:nvSpPr>
        <dsp:cNvPr id="0" name=""/>
        <dsp:cNvSpPr/>
      </dsp:nvSpPr>
      <dsp:spPr>
        <a:xfrm>
          <a:off x="0" y="2174878"/>
          <a:ext cx="8690159" cy="773955"/>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6. Project documents updates</a:t>
          </a:r>
          <a:endParaRPr lang="id-ID" sz="3200" b="0" kern="1200" dirty="0">
            <a:solidFill>
              <a:schemeClr val="tx1"/>
            </a:solidFill>
          </a:endParaRPr>
        </a:p>
      </dsp:txBody>
      <dsp:txXfrm>
        <a:off x="37781" y="2212659"/>
        <a:ext cx="8614597" cy="698393"/>
      </dsp:txXfrm>
    </dsp:sp>
    <dsp:sp modelId="{FC264248-9585-440F-B6A0-1700D092E834}">
      <dsp:nvSpPr>
        <dsp:cNvPr id="0" name=""/>
        <dsp:cNvSpPr/>
      </dsp:nvSpPr>
      <dsp:spPr>
        <a:xfrm>
          <a:off x="0" y="2948833"/>
          <a:ext cx="8690159" cy="273861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kern="1200" dirty="0">
              <a:solidFill>
                <a:schemeClr val="tx1"/>
              </a:solidFill>
            </a:rPr>
            <a:t>Project document update </a:t>
          </a:r>
          <a:r>
            <a:rPr lang="en-US" sz="2100" b="0" kern="1200" dirty="0" err="1">
              <a:solidFill>
                <a:schemeClr val="tx1"/>
              </a:solidFill>
            </a:rPr>
            <a:t>terdiri</a:t>
          </a:r>
          <a:r>
            <a:rPr lang="en-US" sz="2100" b="0" kern="1200" dirty="0">
              <a:solidFill>
                <a:schemeClr val="tx1"/>
              </a:solidFill>
            </a:rPr>
            <a:t> </a:t>
          </a:r>
          <a:r>
            <a:rPr lang="en-US" sz="2100" b="0" kern="1200" dirty="0" err="1">
              <a:solidFill>
                <a:schemeClr val="tx1"/>
              </a:solidFill>
            </a:rPr>
            <a:t>dari</a:t>
          </a:r>
          <a:r>
            <a:rPr lang="en-US" sz="2100" b="0" kern="1200" dirty="0">
              <a:solidFill>
                <a:schemeClr val="tx1"/>
              </a:solidFill>
            </a:rPr>
            <a:t> </a:t>
          </a:r>
          <a:r>
            <a:rPr lang="en-US" sz="2100" b="0" kern="1200" dirty="0" err="1">
              <a:solidFill>
                <a:schemeClr val="tx1"/>
              </a:solidFill>
            </a:rPr>
            <a:t>namun</a:t>
          </a:r>
          <a:r>
            <a:rPr lang="en-US" sz="2100" b="0" kern="1200" dirty="0">
              <a:solidFill>
                <a:schemeClr val="tx1"/>
              </a:solidFill>
            </a:rPr>
            <a:t> </a:t>
          </a:r>
          <a:r>
            <a:rPr lang="en-US" sz="2100" b="0" kern="1200" dirty="0" err="1">
              <a:solidFill>
                <a:schemeClr val="tx1"/>
              </a:solidFill>
            </a:rPr>
            <a:t>tidak</a:t>
          </a:r>
          <a:r>
            <a:rPr lang="en-US" sz="2100" b="0" kern="1200" dirty="0">
              <a:solidFill>
                <a:schemeClr val="tx1"/>
              </a:solidFill>
            </a:rPr>
            <a:t> </a:t>
          </a:r>
          <a:r>
            <a:rPr lang="en-US" sz="2100" b="0" kern="1200" dirty="0" err="1">
              <a:solidFill>
                <a:schemeClr val="tx1"/>
              </a:solidFill>
            </a:rPr>
            <a:t>terbatas</a:t>
          </a:r>
          <a:r>
            <a:rPr lang="en-US" sz="2100" b="0" kern="1200" dirty="0">
              <a:solidFill>
                <a:schemeClr val="tx1"/>
              </a:solidFill>
            </a:rPr>
            <a:t> </a:t>
          </a:r>
          <a:r>
            <a:rPr lang="en-US" sz="2100" b="0" kern="1200" dirty="0" err="1">
              <a:solidFill>
                <a:schemeClr val="tx1"/>
              </a:solidFill>
            </a:rPr>
            <a:t>pada</a:t>
          </a:r>
          <a:r>
            <a:rPr lang="en-US" sz="2100" b="0" kern="1200" dirty="0">
              <a:solidFill>
                <a:schemeClr val="tx1"/>
              </a:solidFill>
            </a:rPr>
            <a:t>:</a:t>
          </a:r>
          <a:endParaRPr lang="id-ID" sz="2100" b="0" kern="1200" dirty="0">
            <a:solidFill>
              <a:schemeClr val="tx1"/>
            </a:solidFill>
          </a:endParaRPr>
        </a:p>
        <a:p>
          <a:pPr marL="457200" lvl="2" indent="-228600" algn="l" defTabSz="933450">
            <a:lnSpc>
              <a:spcPct val="90000"/>
            </a:lnSpc>
            <a:spcBef>
              <a:spcPct val="0"/>
            </a:spcBef>
            <a:spcAft>
              <a:spcPct val="20000"/>
            </a:spcAft>
            <a:buChar char="•"/>
          </a:pPr>
          <a:r>
            <a:rPr lang="en-US" sz="2100" kern="1200" dirty="0"/>
            <a:t>Lesson learned register;</a:t>
          </a:r>
          <a:endParaRPr lang="id-ID" sz="2100" b="0" kern="1200" dirty="0">
            <a:solidFill>
              <a:schemeClr val="tx1"/>
            </a:solidFill>
          </a:endParaRPr>
        </a:p>
        <a:p>
          <a:pPr marL="457200" lvl="2" indent="-228600" algn="l" defTabSz="933450">
            <a:lnSpc>
              <a:spcPct val="90000"/>
            </a:lnSpc>
            <a:spcBef>
              <a:spcPct val="0"/>
            </a:spcBef>
            <a:spcAft>
              <a:spcPct val="20000"/>
            </a:spcAft>
            <a:buChar char="•"/>
          </a:pPr>
          <a:r>
            <a:rPr lang="en-US" sz="2100" kern="1200" dirty="0"/>
            <a:t>Risk register;</a:t>
          </a:r>
        </a:p>
        <a:p>
          <a:pPr marL="457200" lvl="2" indent="-228600" algn="l" defTabSz="933450">
            <a:lnSpc>
              <a:spcPct val="90000"/>
            </a:lnSpc>
            <a:spcBef>
              <a:spcPct val="0"/>
            </a:spcBef>
            <a:spcAft>
              <a:spcPct val="20000"/>
            </a:spcAft>
            <a:buChar char="•"/>
          </a:pPr>
          <a:r>
            <a:rPr lang="en-US" sz="2100" kern="1200" dirty="0"/>
            <a:t>Quality audit reports and change logs supported with corrective action plans;</a:t>
          </a:r>
        </a:p>
        <a:p>
          <a:pPr marL="457200" lvl="2" indent="-228600" algn="l" defTabSz="933450">
            <a:lnSpc>
              <a:spcPct val="90000"/>
            </a:lnSpc>
            <a:spcBef>
              <a:spcPct val="0"/>
            </a:spcBef>
            <a:spcAft>
              <a:spcPct val="20000"/>
            </a:spcAft>
            <a:buChar char="•"/>
          </a:pPr>
          <a:r>
            <a:rPr lang="en-US" sz="2100" kern="1200" dirty="0"/>
            <a:t>Training plans and assessments of effectiveness; and</a:t>
          </a:r>
        </a:p>
        <a:p>
          <a:pPr marL="457200" lvl="2" indent="-228600" algn="l" defTabSz="933450">
            <a:lnSpc>
              <a:spcPct val="90000"/>
            </a:lnSpc>
            <a:spcBef>
              <a:spcPct val="0"/>
            </a:spcBef>
            <a:spcAft>
              <a:spcPct val="20000"/>
            </a:spcAft>
            <a:buChar char="•"/>
          </a:pPr>
          <a:r>
            <a:rPr lang="en-US" sz="2100" kern="1200" dirty="0"/>
            <a:t>Process documentation, </a:t>
          </a:r>
          <a:r>
            <a:rPr lang="en-US" sz="2100" kern="1200" dirty="0" err="1"/>
            <a:t>seperti</a:t>
          </a:r>
          <a:r>
            <a:rPr lang="en-US" sz="2100" kern="1200" dirty="0"/>
            <a:t> </a:t>
          </a:r>
          <a:r>
            <a:rPr lang="en-US" sz="2100" kern="1200" dirty="0" err="1"/>
            <a:t>informasi</a:t>
          </a:r>
          <a:r>
            <a:rPr lang="en-US" sz="2100" kern="1200" dirty="0"/>
            <a:t> </a:t>
          </a:r>
          <a:r>
            <a:rPr lang="en-US" sz="2100" kern="1200" dirty="0" err="1"/>
            <a:t>penggunaan</a:t>
          </a:r>
          <a:r>
            <a:rPr lang="en-US" sz="2100" kern="1200" dirty="0"/>
            <a:t> the seven basic quality tools </a:t>
          </a:r>
          <a:r>
            <a:rPr lang="en-US" sz="2100" kern="1200" dirty="0" err="1"/>
            <a:t>atau</a:t>
          </a:r>
          <a:r>
            <a:rPr lang="en-US" sz="2100" kern="1200" dirty="0"/>
            <a:t> the quality management and control tools.</a:t>
          </a:r>
        </a:p>
      </dsp:txBody>
      <dsp:txXfrm>
        <a:off x="0" y="2948833"/>
        <a:ext cx="8690159" cy="2738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F987D-2B41-4FA8-A6CA-42996842B94C}">
      <dsp:nvSpPr>
        <dsp:cNvPr id="0" name=""/>
        <dsp:cNvSpPr/>
      </dsp:nvSpPr>
      <dsp:spPr>
        <a:xfrm>
          <a:off x="4567" y="1565682"/>
          <a:ext cx="2747275" cy="3296730"/>
        </a:xfrm>
        <a:prstGeom prst="roundRect">
          <a:avLst>
            <a:gd name="adj" fmla="val 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b="1" kern="1200" dirty="0">
              <a:solidFill>
                <a:schemeClr val="tx1"/>
              </a:solidFill>
            </a:rPr>
            <a:t>Continues Improvement/ KAIZEN</a:t>
          </a:r>
        </a:p>
      </dsp:txBody>
      <dsp:txXfrm rot="16200000">
        <a:off x="-1072364" y="2642614"/>
        <a:ext cx="2703318" cy="549455"/>
      </dsp:txXfrm>
    </dsp:sp>
    <dsp:sp modelId="{B32F9F5A-D0C1-4229-9C86-5D0D3AE27137}">
      <dsp:nvSpPr>
        <dsp:cNvPr id="0" name=""/>
        <dsp:cNvSpPr/>
      </dsp:nvSpPr>
      <dsp:spPr>
        <a:xfrm>
          <a:off x="554022" y="1565682"/>
          <a:ext cx="2046719" cy="32967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sz="1400" kern="1200" dirty="0" err="1"/>
            <a:t>Kualitas</a:t>
          </a:r>
          <a:r>
            <a:rPr lang="en-US" sz="1400" kern="1200" dirty="0"/>
            <a:t> </a:t>
          </a:r>
          <a:r>
            <a:rPr lang="en-US" sz="1400" kern="1200" dirty="0" err="1"/>
            <a:t>dari</a:t>
          </a:r>
          <a:r>
            <a:rPr lang="en-US" sz="1400" kern="1200" dirty="0"/>
            <a:t> proses </a:t>
          </a:r>
          <a:r>
            <a:rPr lang="en-US" sz="1400" kern="1200" dirty="0" err="1"/>
            <a:t>meningkat</a:t>
          </a:r>
          <a:r>
            <a:rPr lang="en-US" sz="1400" kern="1200" dirty="0"/>
            <a:t>(improve) </a:t>
          </a:r>
          <a:r>
            <a:rPr lang="en-US" sz="1400" kern="1200" dirty="0" err="1"/>
            <a:t>secara</a:t>
          </a:r>
          <a:r>
            <a:rPr lang="en-US" sz="1400" kern="1200" dirty="0"/>
            <a:t> </a:t>
          </a:r>
          <a:r>
            <a:rPr lang="en-US" sz="1400" kern="1200" dirty="0" err="1"/>
            <a:t>bertahap</a:t>
          </a:r>
          <a:r>
            <a:rPr lang="en-US" sz="1400" kern="1200" dirty="0"/>
            <a:t> </a:t>
          </a:r>
          <a:r>
            <a:rPr lang="en-US" sz="1400" kern="1200" dirty="0" err="1"/>
            <a:t>dan</a:t>
          </a:r>
          <a:r>
            <a:rPr lang="en-US" sz="1400" kern="1200" dirty="0"/>
            <a:t> </a:t>
          </a:r>
          <a:r>
            <a:rPr lang="en-US" sz="1400" kern="1200" dirty="0" err="1"/>
            <a:t>berkesinambungan</a:t>
          </a:r>
          <a:r>
            <a:rPr lang="en-US" sz="1400" kern="1200" dirty="0"/>
            <a:t>/</a:t>
          </a:r>
          <a:r>
            <a:rPr lang="en-US" sz="1400" kern="1200" dirty="0" err="1"/>
            <a:t>terus</a:t>
          </a:r>
          <a:r>
            <a:rPr lang="en-US" sz="1400" kern="1200" dirty="0"/>
            <a:t> </a:t>
          </a:r>
          <a:r>
            <a:rPr lang="en-US" sz="1400" kern="1200" dirty="0" err="1"/>
            <a:t>menerus</a:t>
          </a:r>
          <a:r>
            <a:rPr lang="en-US" sz="1400" kern="1200" dirty="0"/>
            <a:t> (</a:t>
          </a:r>
          <a:r>
            <a:rPr lang="en-US" sz="1400" kern="1200" dirty="0" err="1"/>
            <a:t>Continoues</a:t>
          </a:r>
          <a:r>
            <a:rPr lang="en-US" sz="1400" kern="1200" dirty="0"/>
            <a:t>)</a:t>
          </a:r>
        </a:p>
      </dsp:txBody>
      <dsp:txXfrm>
        <a:off x="554022" y="1565682"/>
        <a:ext cx="2046719" cy="3296730"/>
      </dsp:txXfrm>
    </dsp:sp>
    <dsp:sp modelId="{BF2F23FE-1FBE-402A-9552-66C7352C9583}">
      <dsp:nvSpPr>
        <dsp:cNvPr id="0" name=""/>
        <dsp:cNvSpPr/>
      </dsp:nvSpPr>
      <dsp:spPr>
        <a:xfrm>
          <a:off x="2847997" y="1565682"/>
          <a:ext cx="2747275" cy="3296730"/>
        </a:xfrm>
        <a:prstGeom prst="roundRect">
          <a:avLst>
            <a:gd name="adj" fmla="val 5000"/>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b="1" kern="1200" dirty="0">
              <a:solidFill>
                <a:schemeClr val="tx1"/>
              </a:solidFill>
            </a:rPr>
            <a:t>Total Quality Management</a:t>
          </a:r>
        </a:p>
      </dsp:txBody>
      <dsp:txXfrm rot="16200000">
        <a:off x="1771065" y="2642614"/>
        <a:ext cx="2703318" cy="549455"/>
      </dsp:txXfrm>
    </dsp:sp>
    <dsp:sp modelId="{CAE9C29A-971D-42EB-8CA6-A3913C177E33}">
      <dsp:nvSpPr>
        <dsp:cNvPr id="0" name=""/>
        <dsp:cNvSpPr/>
      </dsp:nvSpPr>
      <dsp:spPr>
        <a:xfrm rot="5400000">
          <a:off x="2619728" y="4183024"/>
          <a:ext cx="484009" cy="412091"/>
        </a:xfrm>
        <a:prstGeom prst="flowChartExtra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2ED010-ABEB-4717-A1BF-A432AD90173C}">
      <dsp:nvSpPr>
        <dsp:cNvPr id="0" name=""/>
        <dsp:cNvSpPr/>
      </dsp:nvSpPr>
      <dsp:spPr>
        <a:xfrm>
          <a:off x="3397452" y="1565682"/>
          <a:ext cx="2046719" cy="32967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sz="1400" kern="1200" dirty="0" err="1"/>
            <a:t>Semua</a:t>
          </a:r>
          <a:r>
            <a:rPr lang="en-US" sz="1400" kern="1200" dirty="0"/>
            <a:t> level </a:t>
          </a:r>
          <a:r>
            <a:rPr lang="en-US" sz="1400" kern="1200" dirty="0" err="1"/>
            <a:t>didalam</a:t>
          </a:r>
          <a:r>
            <a:rPr lang="en-US" sz="1400" kern="1200" dirty="0"/>
            <a:t> unit yang </a:t>
          </a:r>
          <a:r>
            <a:rPr lang="en-US" sz="1400" kern="1200" dirty="0" err="1"/>
            <a:t>bertanggung</a:t>
          </a:r>
          <a:r>
            <a:rPr lang="en-US" sz="1400" kern="1200" dirty="0"/>
            <a:t> </a:t>
          </a:r>
          <a:r>
            <a:rPr lang="en-US" sz="1400" kern="1200" dirty="0" err="1"/>
            <a:t>jawab</a:t>
          </a:r>
          <a:r>
            <a:rPr lang="en-US" sz="1400" kern="1200" dirty="0"/>
            <a:t> </a:t>
          </a:r>
          <a:r>
            <a:rPr lang="en-US" sz="1400" kern="1200" dirty="0" err="1"/>
            <a:t>terhadap</a:t>
          </a:r>
          <a:r>
            <a:rPr lang="en-US" sz="1400" kern="1200" dirty="0"/>
            <a:t> </a:t>
          </a:r>
          <a:r>
            <a:rPr lang="en-US" sz="1400" kern="1200" dirty="0" err="1"/>
            <a:t>kualitas</a:t>
          </a:r>
          <a:r>
            <a:rPr lang="en-US" sz="1400" kern="1200" dirty="0"/>
            <a:t> </a:t>
          </a:r>
          <a:r>
            <a:rPr lang="en-US" sz="1400" kern="1200" dirty="0" err="1"/>
            <a:t>produk</a:t>
          </a:r>
          <a:r>
            <a:rPr lang="en-US" sz="1400" kern="1200" dirty="0"/>
            <a:t>. Perusahaan </a:t>
          </a:r>
          <a:r>
            <a:rPr lang="en-US" sz="1400" kern="1200" err="1"/>
            <a:t>dan</a:t>
          </a:r>
          <a:r>
            <a:rPr lang="en-US" sz="1400" kern="1200"/>
            <a:t> karyawan fokus terhadap penemuan jalan untuk improve kualitas secara berkelanjutan</a:t>
          </a:r>
          <a:endParaRPr lang="en-US" sz="1400" kern="1200" dirty="0"/>
        </a:p>
      </dsp:txBody>
      <dsp:txXfrm>
        <a:off x="3397452" y="1565682"/>
        <a:ext cx="2046719" cy="3296730"/>
      </dsp:txXfrm>
    </dsp:sp>
    <dsp:sp modelId="{D6B60A10-601E-4CC1-AD1A-CAC21335A1EA}">
      <dsp:nvSpPr>
        <dsp:cNvPr id="0" name=""/>
        <dsp:cNvSpPr/>
      </dsp:nvSpPr>
      <dsp:spPr>
        <a:xfrm>
          <a:off x="5691426" y="1565682"/>
          <a:ext cx="2747275" cy="3296730"/>
        </a:xfrm>
        <a:prstGeom prst="roundRect">
          <a:avLst>
            <a:gd name="adj" fmla="val 5000"/>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b="1" kern="1200" dirty="0">
              <a:solidFill>
                <a:schemeClr val="tx1"/>
              </a:solidFill>
            </a:rPr>
            <a:t>Gold Plating</a:t>
          </a:r>
        </a:p>
      </dsp:txBody>
      <dsp:txXfrm rot="16200000">
        <a:off x="4614494" y="2642614"/>
        <a:ext cx="2703318" cy="549455"/>
      </dsp:txXfrm>
    </dsp:sp>
    <dsp:sp modelId="{170B36A7-2A55-489F-93BB-A3A531E598B5}">
      <dsp:nvSpPr>
        <dsp:cNvPr id="0" name=""/>
        <dsp:cNvSpPr/>
      </dsp:nvSpPr>
      <dsp:spPr>
        <a:xfrm rot="5400000">
          <a:off x="5463158" y="4183024"/>
          <a:ext cx="484009" cy="412091"/>
        </a:xfrm>
        <a:prstGeom prst="flowChartExtract">
          <a:avLst/>
        </a:prstGeom>
        <a:solidFill>
          <a:schemeClr val="lt1">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E93843-41A7-457C-BEFB-9E019C48C6BA}">
      <dsp:nvSpPr>
        <dsp:cNvPr id="0" name=""/>
        <dsp:cNvSpPr/>
      </dsp:nvSpPr>
      <dsp:spPr>
        <a:xfrm>
          <a:off x="6240881" y="1565682"/>
          <a:ext cx="2046719" cy="32967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sz="1400" kern="1200" dirty="0"/>
            <a:t>Service </a:t>
          </a:r>
          <a:r>
            <a:rPr lang="en-US" sz="1400" kern="1200" dirty="0" err="1"/>
            <a:t>tambahan</a:t>
          </a:r>
          <a:r>
            <a:rPr lang="en-US" sz="1400" kern="1200" dirty="0"/>
            <a:t> </a:t>
          </a:r>
          <a:r>
            <a:rPr lang="en-US" sz="1400" kern="1200" dirty="0" err="1"/>
            <a:t>kepada</a:t>
          </a:r>
          <a:r>
            <a:rPr lang="en-US" sz="1400" kern="1200" dirty="0"/>
            <a:t> costumer (</a:t>
          </a:r>
          <a:r>
            <a:rPr lang="en-US" sz="1400" kern="1200" dirty="0" err="1"/>
            <a:t>Fungsi</a:t>
          </a:r>
          <a:r>
            <a:rPr lang="en-US" sz="1400" kern="1200" dirty="0"/>
            <a:t> extra, </a:t>
          </a:r>
          <a:r>
            <a:rPr lang="en-US" sz="1400" kern="1200" dirty="0" err="1"/>
            <a:t>komponent</a:t>
          </a:r>
          <a:r>
            <a:rPr lang="en-US" sz="1400" kern="1200" dirty="0"/>
            <a:t> </a:t>
          </a:r>
          <a:r>
            <a:rPr lang="en-US" sz="1400" kern="1200" dirty="0" err="1"/>
            <a:t>kualitas</a:t>
          </a:r>
          <a:r>
            <a:rPr lang="en-US" sz="1400" kern="1200" dirty="0"/>
            <a:t> </a:t>
          </a:r>
          <a:r>
            <a:rPr lang="en-US" sz="1400" kern="1200" dirty="0" err="1"/>
            <a:t>tinggi</a:t>
          </a:r>
          <a:r>
            <a:rPr lang="en-US" sz="1400" kern="1200" dirty="0"/>
            <a:t>, </a:t>
          </a:r>
          <a:r>
            <a:rPr lang="en-US" sz="1400" kern="1200" dirty="0" err="1"/>
            <a:t>dan</a:t>
          </a:r>
          <a:r>
            <a:rPr lang="en-US" sz="1400" kern="1200" dirty="0"/>
            <a:t> extra SOW)</a:t>
          </a:r>
        </a:p>
        <a:p>
          <a:pPr marL="0" lvl="0" indent="0" algn="l" defTabSz="622300">
            <a:lnSpc>
              <a:spcPct val="90000"/>
            </a:lnSpc>
            <a:spcBef>
              <a:spcPct val="0"/>
            </a:spcBef>
            <a:spcAft>
              <a:spcPct val="35000"/>
            </a:spcAft>
            <a:buNone/>
          </a:pPr>
          <a:r>
            <a:rPr lang="en-US" sz="1400" kern="1200" dirty="0"/>
            <a:t>Hal </a:t>
          </a:r>
          <a:r>
            <a:rPr lang="en-US" sz="1400" kern="1200" dirty="0" err="1"/>
            <a:t>ini</a:t>
          </a:r>
          <a:r>
            <a:rPr lang="en-US" sz="1400" kern="1200" dirty="0"/>
            <a:t> </a:t>
          </a:r>
          <a:r>
            <a:rPr lang="en-US" sz="1400" kern="1200" dirty="0" err="1"/>
            <a:t>tidak</a:t>
          </a:r>
          <a:r>
            <a:rPr lang="en-US" sz="1400" kern="1200" dirty="0"/>
            <a:t> di </a:t>
          </a:r>
          <a:r>
            <a:rPr lang="en-US" sz="1400" kern="1200" dirty="0" err="1"/>
            <a:t>rekomendasikan</a:t>
          </a:r>
          <a:r>
            <a:rPr lang="en-US" sz="1400" kern="1200" dirty="0"/>
            <a:t> </a:t>
          </a:r>
          <a:r>
            <a:rPr lang="en-US" sz="1400" kern="1200" dirty="0" err="1"/>
            <a:t>sebagai</a:t>
          </a:r>
          <a:r>
            <a:rPr lang="en-US" sz="1400" kern="1200" dirty="0"/>
            <a:t> value </a:t>
          </a:r>
          <a:r>
            <a:rPr lang="en-US" sz="1400" kern="1200" dirty="0" err="1"/>
            <a:t>tambahan</a:t>
          </a:r>
          <a:r>
            <a:rPr lang="en-US" sz="1400" kern="1200" dirty="0"/>
            <a:t>. </a:t>
          </a:r>
          <a:r>
            <a:rPr lang="en-US" sz="1400" kern="1200" dirty="0" err="1"/>
            <a:t>Lebih</a:t>
          </a:r>
          <a:r>
            <a:rPr lang="en-US" sz="1400" kern="1200" dirty="0"/>
            <a:t> </a:t>
          </a:r>
          <a:r>
            <a:rPr lang="en-US" sz="1400" kern="1200" dirty="0" err="1"/>
            <a:t>baik</a:t>
          </a:r>
          <a:r>
            <a:rPr lang="en-US" sz="1400" kern="1200" dirty="0"/>
            <a:t> </a:t>
          </a:r>
          <a:r>
            <a:rPr lang="en-US" sz="1400" kern="1200" dirty="0" err="1"/>
            <a:t>fokus</a:t>
          </a:r>
          <a:r>
            <a:rPr lang="en-US" sz="1400" kern="1200" dirty="0"/>
            <a:t> </a:t>
          </a:r>
          <a:r>
            <a:rPr lang="en-US" sz="1400" kern="1200" dirty="0" err="1"/>
            <a:t>ke</a:t>
          </a:r>
          <a:r>
            <a:rPr lang="en-US" sz="1400" kern="1200" dirty="0"/>
            <a:t> monitor </a:t>
          </a:r>
          <a:r>
            <a:rPr lang="en-US" sz="1400" kern="1200" dirty="0" err="1"/>
            <a:t>kesesuainan</a:t>
          </a:r>
          <a:r>
            <a:rPr lang="en-US" sz="1400" kern="1200" dirty="0"/>
            <a:t> requirement/ </a:t>
          </a:r>
          <a:r>
            <a:rPr lang="en-US" sz="1400" kern="1200" dirty="0" err="1"/>
            <a:t>persyaratan</a:t>
          </a:r>
          <a:r>
            <a:rPr lang="en-US" sz="1400" kern="1200" dirty="0"/>
            <a:t> </a:t>
          </a:r>
          <a:r>
            <a:rPr lang="en-US" sz="1400" kern="1200" dirty="0" err="1"/>
            <a:t>produk</a:t>
          </a:r>
          <a:r>
            <a:rPr lang="en-US" sz="1400" kern="1200" dirty="0"/>
            <a:t> </a:t>
          </a:r>
          <a:r>
            <a:rPr lang="en-US" sz="1400" kern="1200" dirty="0" err="1"/>
            <a:t>nya</a:t>
          </a:r>
          <a:endParaRPr lang="en-US" sz="1400" kern="1200" dirty="0"/>
        </a:p>
      </dsp:txBody>
      <dsp:txXfrm>
        <a:off x="6240881" y="1565682"/>
        <a:ext cx="2046719" cy="3296730"/>
      </dsp:txXfrm>
    </dsp:sp>
    <dsp:sp modelId="{184E6798-634C-4AE7-901F-6C8BAA6676E5}">
      <dsp:nvSpPr>
        <dsp:cNvPr id="0" name=""/>
        <dsp:cNvSpPr/>
      </dsp:nvSpPr>
      <dsp:spPr>
        <a:xfrm>
          <a:off x="8534856" y="1565682"/>
          <a:ext cx="2747275" cy="3296730"/>
        </a:xfrm>
        <a:prstGeom prst="roundRect">
          <a:avLst>
            <a:gd name="adj" fmla="val 5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b="1" kern="1200" dirty="0">
              <a:solidFill>
                <a:schemeClr val="tx1"/>
              </a:solidFill>
            </a:rPr>
            <a:t>Marginal Analysis</a:t>
          </a:r>
        </a:p>
      </dsp:txBody>
      <dsp:txXfrm rot="16200000">
        <a:off x="7457924" y="2642614"/>
        <a:ext cx="2703318" cy="549455"/>
      </dsp:txXfrm>
    </dsp:sp>
    <dsp:sp modelId="{993C1B7A-D062-403F-8CC2-42912702D8B6}">
      <dsp:nvSpPr>
        <dsp:cNvPr id="0" name=""/>
        <dsp:cNvSpPr/>
      </dsp:nvSpPr>
      <dsp:spPr>
        <a:xfrm rot="5400000">
          <a:off x="8306588" y="4183024"/>
          <a:ext cx="484009" cy="412091"/>
        </a:xfrm>
        <a:prstGeom prst="flowChartExtract">
          <a:avLst/>
        </a:prstGeom>
        <a:solidFill>
          <a:schemeClr val="lt1">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20677C-5B48-4BC7-B614-DF32FF4DC233}">
      <dsp:nvSpPr>
        <dsp:cNvPr id="0" name=""/>
        <dsp:cNvSpPr/>
      </dsp:nvSpPr>
      <dsp:spPr>
        <a:xfrm>
          <a:off x="9084311" y="1565682"/>
          <a:ext cx="2046719" cy="329673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8006" rIns="0" bIns="0" numCol="1" spcCol="1270" anchor="t" anchorCtr="0">
          <a:noAutofit/>
        </a:bodyPr>
        <a:lstStyle/>
        <a:p>
          <a:pPr marL="0" lvl="0" indent="0" algn="l" defTabSz="622300">
            <a:lnSpc>
              <a:spcPct val="90000"/>
            </a:lnSpc>
            <a:spcBef>
              <a:spcPct val="0"/>
            </a:spcBef>
            <a:spcAft>
              <a:spcPct val="35000"/>
            </a:spcAft>
            <a:buNone/>
          </a:pPr>
          <a:r>
            <a:rPr lang="en-US" sz="1400" kern="1200" dirty="0" err="1"/>
            <a:t>Kualitas</a:t>
          </a:r>
          <a:r>
            <a:rPr lang="en-US" sz="1400" kern="1200" dirty="0"/>
            <a:t> optimal </a:t>
          </a:r>
          <a:r>
            <a:rPr lang="en-US" sz="1400" kern="1200" dirty="0" err="1"/>
            <a:t>dicapai</a:t>
          </a:r>
          <a:r>
            <a:rPr lang="en-US" sz="1400" kern="1200" dirty="0"/>
            <a:t> </a:t>
          </a:r>
          <a:r>
            <a:rPr lang="en-US" sz="1400" kern="1200" dirty="0" err="1"/>
            <a:t>pada</a:t>
          </a:r>
          <a:r>
            <a:rPr lang="en-US" sz="1400" kern="1200" dirty="0"/>
            <a:t> </a:t>
          </a:r>
          <a:r>
            <a:rPr lang="en-US" sz="1400" kern="1200" dirty="0" err="1"/>
            <a:t>titik</a:t>
          </a:r>
          <a:r>
            <a:rPr lang="en-US" sz="1400" kern="1200" dirty="0"/>
            <a:t> di mana </a:t>
          </a:r>
          <a:r>
            <a:rPr lang="en-US" sz="1400" kern="1200" dirty="0" err="1"/>
            <a:t>pendapatan</a:t>
          </a:r>
          <a:r>
            <a:rPr lang="en-US" sz="1400" kern="1200" dirty="0"/>
            <a:t>/revenue </a:t>
          </a:r>
          <a:r>
            <a:rPr lang="en-US" sz="1400" kern="1200" dirty="0" err="1"/>
            <a:t>tambahan</a:t>
          </a:r>
          <a:r>
            <a:rPr lang="en-US" sz="1400" kern="1200" dirty="0"/>
            <a:t> </a:t>
          </a:r>
          <a:r>
            <a:rPr lang="en-US" sz="1400" kern="1200" dirty="0" err="1"/>
            <a:t>dari</a:t>
          </a:r>
          <a:r>
            <a:rPr lang="en-US" sz="1400" kern="1200" dirty="0"/>
            <a:t> </a:t>
          </a:r>
          <a:r>
            <a:rPr lang="en-US" sz="1400" kern="1200" dirty="0" err="1"/>
            <a:t>peningkatan</a:t>
          </a:r>
          <a:r>
            <a:rPr lang="en-US" sz="1400" kern="1200" dirty="0"/>
            <a:t>/improvement </a:t>
          </a:r>
          <a:r>
            <a:rPr lang="en-US" sz="1400" kern="1200" dirty="0" err="1"/>
            <a:t>sama</a:t>
          </a:r>
          <a:r>
            <a:rPr lang="en-US" sz="1400" kern="1200" dirty="0"/>
            <a:t> </a:t>
          </a:r>
          <a:r>
            <a:rPr lang="en-US" sz="1400" kern="1200" dirty="0" err="1"/>
            <a:t>dengan</a:t>
          </a:r>
          <a:r>
            <a:rPr lang="en-US" sz="1400" kern="1200" dirty="0"/>
            <a:t> </a:t>
          </a:r>
          <a:r>
            <a:rPr lang="en-US" sz="1400" kern="1200" dirty="0" err="1"/>
            <a:t>biaya</a:t>
          </a:r>
          <a:r>
            <a:rPr lang="en-US" sz="1400" kern="1200" dirty="0"/>
            <a:t> </a:t>
          </a:r>
          <a:r>
            <a:rPr lang="en-US" sz="1400" kern="1200" dirty="0" err="1"/>
            <a:t>tambahan</a:t>
          </a:r>
          <a:r>
            <a:rPr lang="en-US" sz="1400" kern="1200" dirty="0"/>
            <a:t> yang </a:t>
          </a:r>
          <a:r>
            <a:rPr lang="en-US" sz="1400" kern="1200" dirty="0" err="1"/>
            <a:t>dikeluarkan</a:t>
          </a:r>
          <a:r>
            <a:rPr lang="en-US" sz="1400" kern="1200" dirty="0"/>
            <a:t> </a:t>
          </a:r>
          <a:r>
            <a:rPr lang="en-US" sz="1400" kern="1200" dirty="0" err="1"/>
            <a:t>oleh</a:t>
          </a:r>
          <a:r>
            <a:rPr lang="en-US" sz="1400" kern="1200" dirty="0"/>
            <a:t> </a:t>
          </a:r>
          <a:r>
            <a:rPr lang="en-US" sz="1400" kern="1200" dirty="0" err="1"/>
            <a:t>kegiatan</a:t>
          </a:r>
          <a:r>
            <a:rPr lang="en-US" sz="1400" kern="1200" dirty="0"/>
            <a:t> yang </a:t>
          </a:r>
          <a:r>
            <a:rPr lang="en-US" sz="1400" kern="1200" dirty="0" err="1"/>
            <a:t>sama</a:t>
          </a:r>
          <a:r>
            <a:rPr lang="en-US" sz="1400" kern="1200" dirty="0"/>
            <a:t>.</a:t>
          </a:r>
        </a:p>
      </dsp:txBody>
      <dsp:txXfrm>
        <a:off x="9084311" y="1565682"/>
        <a:ext cx="2046719" cy="32967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C0612-59F0-4B98-B536-B75CB41BA038}">
      <dsp:nvSpPr>
        <dsp:cNvPr id="0" name=""/>
        <dsp:cNvSpPr/>
      </dsp:nvSpPr>
      <dsp:spPr>
        <a:xfrm rot="5400000">
          <a:off x="5833163" y="-2255874"/>
          <a:ext cx="1249089" cy="607784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kumimoji="0" lang="id-ID" sz="1800" b="0" i="0" u="none" strike="noStrike" kern="1200" cap="none" spc="0" normalizeH="0" baseline="0" noProof="0">
              <a:ln/>
              <a:effectLst/>
              <a:uLnTx/>
              <a:uFillTx/>
              <a:latin typeface="Calibri"/>
              <a:ea typeface="+mn-ea"/>
              <a:cs typeface="+mn-cs"/>
            </a:rPr>
            <a:t>Proses mengidentifikasi standar kualitas yang relevan dengan proyek yang sedang dikerjakan dan menentukan bagaimana agar dapat memenuhi standar kualitas tersebut.</a:t>
          </a:r>
          <a:endParaRPr lang="en-US" sz="1800" kern="1200" dirty="0"/>
        </a:p>
      </dsp:txBody>
      <dsp:txXfrm rot="-5400000">
        <a:off x="3418787" y="219477"/>
        <a:ext cx="6016868" cy="1127139"/>
      </dsp:txXfrm>
    </dsp:sp>
    <dsp:sp modelId="{7608EB74-C7DF-4BEF-8DDA-2F43BE956931}">
      <dsp:nvSpPr>
        <dsp:cNvPr id="0" name=""/>
        <dsp:cNvSpPr/>
      </dsp:nvSpPr>
      <dsp:spPr>
        <a:xfrm>
          <a:off x="0" y="2365"/>
          <a:ext cx="3418786" cy="15613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rtl="0">
            <a:lnSpc>
              <a:spcPct val="90000"/>
            </a:lnSpc>
            <a:spcBef>
              <a:spcPct val="0"/>
            </a:spcBef>
            <a:spcAft>
              <a:spcPct val="35000"/>
            </a:spcAft>
            <a:buNone/>
          </a:pPr>
          <a:r>
            <a:rPr kumimoji="0" lang="id-ID" sz="3800" b="1" i="0" u="none" strike="noStrike" kern="1200" cap="none" spc="0" normalizeH="0" baseline="0" noProof="0">
              <a:ln/>
              <a:effectLst>
                <a:outerShdw blurRad="38100" dist="38100" dir="2700000" algn="tl">
                  <a:srgbClr val="000000">
                    <a:alpha val="43137"/>
                  </a:srgbClr>
                </a:outerShdw>
              </a:effectLst>
              <a:uLnTx/>
              <a:uFillTx/>
              <a:latin typeface="Calibri"/>
              <a:ea typeface="+mn-ea"/>
              <a:cs typeface="+mn-cs"/>
            </a:rPr>
            <a:t>1. Plan Quality Management</a:t>
          </a:r>
          <a:endParaRPr lang="en-US" sz="3800" kern="1200" dirty="0"/>
        </a:p>
      </dsp:txBody>
      <dsp:txXfrm>
        <a:off x="76219" y="78584"/>
        <a:ext cx="3266348" cy="1408924"/>
      </dsp:txXfrm>
    </dsp:sp>
    <dsp:sp modelId="{8691A387-F5F3-4CF4-A989-19649E7F990A}">
      <dsp:nvSpPr>
        <dsp:cNvPr id="0" name=""/>
        <dsp:cNvSpPr/>
      </dsp:nvSpPr>
      <dsp:spPr>
        <a:xfrm rot="5400000">
          <a:off x="5833163" y="-616444"/>
          <a:ext cx="1249089" cy="6077843"/>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kumimoji="0" lang="id-ID" sz="1800" b="0" i="0" u="none" strike="noStrike" kern="1200" cap="none" spc="0" normalizeH="0" baseline="0" noProof="0">
              <a:ln/>
              <a:effectLst/>
              <a:uLnTx/>
              <a:uFillTx/>
              <a:latin typeface="Calibri"/>
              <a:ea typeface="+mn-ea"/>
              <a:cs typeface="+mn-cs"/>
            </a:rPr>
            <a:t>Menjalankan apa yang sudah direncanakan untuk menjamin bahwa tim proyek sudah menjalankan semua proses yang dibutuhkan untuk memenuhi standar kualitas.</a:t>
          </a:r>
          <a:endParaRPr lang="en-US" sz="1800" kern="1200" dirty="0"/>
        </a:p>
      </dsp:txBody>
      <dsp:txXfrm rot="-5400000">
        <a:off x="3418787" y="1858907"/>
        <a:ext cx="6016868" cy="1127139"/>
      </dsp:txXfrm>
    </dsp:sp>
    <dsp:sp modelId="{EB09FFC8-F5D0-4318-9099-551FB24FD52E}">
      <dsp:nvSpPr>
        <dsp:cNvPr id="0" name=""/>
        <dsp:cNvSpPr/>
      </dsp:nvSpPr>
      <dsp:spPr>
        <a:xfrm>
          <a:off x="0" y="1641796"/>
          <a:ext cx="3418786" cy="156136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rtl="0">
            <a:lnSpc>
              <a:spcPct val="90000"/>
            </a:lnSpc>
            <a:spcBef>
              <a:spcPct val="0"/>
            </a:spcBef>
            <a:spcAft>
              <a:spcPct val="35000"/>
            </a:spcAft>
            <a:buNone/>
          </a:pPr>
          <a:r>
            <a:rPr kumimoji="0" lang="id-ID" sz="3800" b="1" i="0" u="none" strike="noStrike" kern="1200" cap="none" spc="0" normalizeH="0" baseline="0" noProof="0" dirty="0">
              <a:ln/>
              <a:effectLst>
                <a:outerShdw blurRad="38100" dist="38100" dir="2700000" algn="tl">
                  <a:srgbClr val="000000">
                    <a:alpha val="43137"/>
                  </a:srgbClr>
                </a:outerShdw>
              </a:effectLst>
              <a:uLnTx/>
              <a:uFillTx/>
              <a:latin typeface="Calibri"/>
              <a:ea typeface="+mn-ea"/>
              <a:cs typeface="+mn-cs"/>
            </a:rPr>
            <a:t>2. Manage Quality </a:t>
          </a:r>
          <a:endParaRPr lang="en-US" sz="3800" kern="1200" dirty="0"/>
        </a:p>
      </dsp:txBody>
      <dsp:txXfrm>
        <a:off x="76219" y="1718015"/>
        <a:ext cx="3266348" cy="1408924"/>
      </dsp:txXfrm>
    </dsp:sp>
    <dsp:sp modelId="{F6E9A249-9F59-4AE9-BFCF-B9BDCAA405D2}">
      <dsp:nvSpPr>
        <dsp:cNvPr id="0" name=""/>
        <dsp:cNvSpPr/>
      </dsp:nvSpPr>
      <dsp:spPr>
        <a:xfrm rot="5400000">
          <a:off x="5833163" y="1022986"/>
          <a:ext cx="1249089" cy="6077843"/>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kumimoji="0" lang="id-ID" sz="1800" b="0" i="0" u="none" strike="noStrike" kern="1200" cap="none" spc="0" normalizeH="0" baseline="0" noProof="0">
              <a:ln/>
              <a:effectLst/>
              <a:uLnTx/>
              <a:uFillTx/>
              <a:latin typeface="Calibri"/>
              <a:ea typeface="+mn-ea"/>
              <a:cs typeface="+mn-cs"/>
            </a:rPr>
            <a:t>Memonitor hasil-hasil proyek yang spesifik untuk memeriksa apakah sudah memenuhi kualifikasi standar</a:t>
          </a:r>
          <a:r>
            <a:rPr kumimoji="0" lang="en-US" sz="1800" b="0" i="0" u="none" strike="noStrike" kern="1200" cap="none" spc="0" normalizeH="0" baseline="0" noProof="0">
              <a:ln/>
              <a:effectLst/>
              <a:uLnTx/>
              <a:uFillTx/>
              <a:latin typeface="Calibri"/>
              <a:ea typeface="+mn-ea"/>
              <a:cs typeface="+mn-cs"/>
            </a:rPr>
            <a:t> </a:t>
          </a:r>
          <a:r>
            <a:rPr kumimoji="0" lang="id-ID" sz="1800" b="0" i="0" u="none" strike="noStrike" kern="1200" cap="none" spc="0" normalizeH="0" baseline="0" noProof="0">
              <a:ln/>
              <a:effectLst/>
              <a:uLnTx/>
              <a:uFillTx/>
              <a:latin typeface="Calibri"/>
              <a:ea typeface="+mn-ea"/>
              <a:cs typeface="+mn-cs"/>
            </a:rPr>
            <a:t>yang sudah disepakati dan mengidentifikasi cara untuk meningkatkan kualitas secara menyeluruh.</a:t>
          </a:r>
          <a:endParaRPr lang="en-US" sz="1800" kern="1200" dirty="0"/>
        </a:p>
      </dsp:txBody>
      <dsp:txXfrm rot="-5400000">
        <a:off x="3418787" y="3498338"/>
        <a:ext cx="6016868" cy="1127139"/>
      </dsp:txXfrm>
    </dsp:sp>
    <dsp:sp modelId="{0F1EAFA0-60DD-4848-9540-5C06F9045593}">
      <dsp:nvSpPr>
        <dsp:cNvPr id="0" name=""/>
        <dsp:cNvSpPr/>
      </dsp:nvSpPr>
      <dsp:spPr>
        <a:xfrm>
          <a:off x="0" y="3281226"/>
          <a:ext cx="3418786" cy="15613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rtl="0">
            <a:lnSpc>
              <a:spcPct val="90000"/>
            </a:lnSpc>
            <a:spcBef>
              <a:spcPct val="0"/>
            </a:spcBef>
            <a:spcAft>
              <a:spcPct val="35000"/>
            </a:spcAft>
            <a:buNone/>
          </a:pPr>
          <a:r>
            <a:rPr kumimoji="0" lang="id-ID" sz="3800" b="1" i="0" u="none" strike="noStrike" kern="1200" cap="none" spc="0" normalizeH="0" baseline="0" noProof="0">
              <a:ln/>
              <a:effectLst>
                <a:outerShdw blurRad="38100" dist="38100" dir="2700000" algn="tl">
                  <a:srgbClr val="000000">
                    <a:alpha val="43137"/>
                  </a:srgbClr>
                </a:outerShdw>
              </a:effectLst>
              <a:uLnTx/>
              <a:uFillTx/>
              <a:latin typeface="Calibri"/>
              <a:ea typeface="+mn-ea"/>
              <a:cs typeface="+mn-cs"/>
            </a:rPr>
            <a:t>3. Quality Control </a:t>
          </a:r>
          <a:endParaRPr lang="en-US" sz="3800" kern="1200" dirty="0"/>
        </a:p>
      </dsp:txBody>
      <dsp:txXfrm>
        <a:off x="76219" y="3357445"/>
        <a:ext cx="3266348" cy="1408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solidFill>
                <a:srgbClr val="2F2B20"/>
              </a:solidFill>
              <a:latin typeface="Cambria"/>
              <a:cs typeface="Times New Roman" panose="02020603050405020304" pitchFamily="18" charset="0"/>
            </a:rPr>
            <a:t>1. Quality Reports</a:t>
          </a:r>
          <a:endParaRPr lang="en-US" sz="2400" b="0" kern="1200" dirty="0">
            <a:solidFill>
              <a:schemeClr val="tx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676240"/>
          <a:ext cx="8690159" cy="993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82550" lvl="1" indent="-82550" algn="just" defTabSz="1066800">
            <a:lnSpc>
              <a:spcPct val="90000"/>
            </a:lnSpc>
            <a:spcBef>
              <a:spcPct val="0"/>
            </a:spcBef>
            <a:spcAft>
              <a:spcPct val="20000"/>
            </a:spcAft>
            <a:buChar char="•"/>
          </a:pPr>
          <a:endParaRPr lang="en-US" sz="2400" b="0" kern="1200" dirty="0">
            <a:solidFill>
              <a:schemeClr val="tx1"/>
            </a:solidFill>
            <a:latin typeface="Calibri"/>
            <a:ea typeface="+mn-ea"/>
            <a:cs typeface="+mn-cs"/>
          </a:endParaRPr>
        </a:p>
      </dsp:txBody>
      <dsp:txXfrm>
        <a:off x="0" y="676240"/>
        <a:ext cx="8690159" cy="993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b="1" kern="1200" dirty="0">
              <a:solidFill>
                <a:schemeClr val="tx1"/>
              </a:solidFill>
            </a:rPr>
            <a:t>2. Test and evaluation documents</a:t>
          </a:r>
          <a:endParaRPr lang="en-US" sz="2400" b="1" kern="1200" dirty="0">
            <a:solidFill>
              <a:schemeClr val="tx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676240"/>
          <a:ext cx="8690159" cy="993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82550" lvl="1" indent="-82550" algn="just" defTabSz="1066800">
            <a:lnSpc>
              <a:spcPct val="90000"/>
            </a:lnSpc>
            <a:spcBef>
              <a:spcPct val="0"/>
            </a:spcBef>
            <a:spcAft>
              <a:spcPct val="20000"/>
            </a:spcAft>
            <a:buChar char="•"/>
          </a:pPr>
          <a:endParaRPr lang="en-US" sz="2400" b="0" kern="1200" dirty="0">
            <a:solidFill>
              <a:schemeClr val="tx1"/>
            </a:solidFill>
            <a:latin typeface="Calibri"/>
            <a:ea typeface="+mn-ea"/>
            <a:cs typeface="+mn-cs"/>
          </a:endParaRPr>
        </a:p>
      </dsp:txBody>
      <dsp:txXfrm>
        <a:off x="0" y="676240"/>
        <a:ext cx="8690159" cy="993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solidFill>
                <a:srgbClr val="2F2B20"/>
              </a:solidFill>
              <a:latin typeface="Cambria"/>
              <a:cs typeface="Times New Roman" panose="02020603050405020304" pitchFamily="18" charset="0"/>
            </a:rPr>
            <a:t>3. Change Request</a:t>
          </a:r>
          <a:endParaRPr lang="en-US" sz="2400" b="0" kern="1200" dirty="0">
            <a:solidFill>
              <a:schemeClr val="tx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676240"/>
          <a:ext cx="8690159" cy="993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82550" lvl="1" indent="-82550" algn="just" defTabSz="1066800">
            <a:lnSpc>
              <a:spcPct val="90000"/>
            </a:lnSpc>
            <a:spcBef>
              <a:spcPct val="0"/>
            </a:spcBef>
            <a:spcAft>
              <a:spcPct val="20000"/>
            </a:spcAft>
            <a:buChar char="•"/>
          </a:pPr>
          <a:endParaRPr lang="en-US" sz="2400" b="0" kern="1200" dirty="0">
            <a:solidFill>
              <a:schemeClr val="tx1"/>
            </a:solidFill>
            <a:latin typeface="Calibri"/>
            <a:ea typeface="+mn-ea"/>
            <a:cs typeface="+mn-cs"/>
          </a:endParaRPr>
        </a:p>
      </dsp:txBody>
      <dsp:txXfrm>
        <a:off x="0" y="676240"/>
        <a:ext cx="8690159" cy="99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solidFill>
                <a:srgbClr val="2F2B20"/>
              </a:solidFill>
              <a:latin typeface="Cambria"/>
              <a:cs typeface="Times New Roman" panose="02020603050405020304" pitchFamily="18" charset="0"/>
            </a:rPr>
            <a:t>4. Project Management Plan Updates</a:t>
          </a:r>
          <a:endParaRPr lang="en-US" sz="2400" b="0" kern="1200" dirty="0">
            <a:solidFill>
              <a:schemeClr val="tx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676240"/>
          <a:ext cx="8690159" cy="993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82550" lvl="1" indent="-82550" algn="just" defTabSz="1066800">
            <a:lnSpc>
              <a:spcPct val="90000"/>
            </a:lnSpc>
            <a:spcBef>
              <a:spcPct val="0"/>
            </a:spcBef>
            <a:spcAft>
              <a:spcPct val="20000"/>
            </a:spcAft>
            <a:buChar char="•"/>
          </a:pPr>
          <a:endParaRPr lang="en-US" sz="2400" b="0" kern="1200" dirty="0">
            <a:solidFill>
              <a:schemeClr val="tx1"/>
            </a:solidFill>
            <a:latin typeface="Calibri"/>
            <a:ea typeface="+mn-ea"/>
            <a:cs typeface="+mn-cs"/>
          </a:endParaRPr>
        </a:p>
      </dsp:txBody>
      <dsp:txXfrm>
        <a:off x="0" y="676240"/>
        <a:ext cx="8690159" cy="99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673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t>5. Project documents updates</a:t>
          </a:r>
          <a:endParaRPr lang="en-US" sz="2400" b="1" kern="1200" dirty="0">
            <a:solidFill>
              <a:schemeClr val="bg1"/>
            </a:solidFill>
            <a:latin typeface="Calibri"/>
            <a:ea typeface="+mn-ea"/>
            <a:cs typeface="+mn-cs"/>
          </a:endParaRPr>
        </a:p>
      </dsp:txBody>
      <dsp:txXfrm>
        <a:off x="32898" y="32898"/>
        <a:ext cx="8624363" cy="608124"/>
      </dsp:txXfrm>
    </dsp:sp>
    <dsp:sp modelId="{44DBF284-EFB8-48CB-AA9A-57838DF88D90}">
      <dsp:nvSpPr>
        <dsp:cNvPr id="0" name=""/>
        <dsp:cNvSpPr/>
      </dsp:nvSpPr>
      <dsp:spPr>
        <a:xfrm>
          <a:off x="0" y="676240"/>
          <a:ext cx="8690159" cy="9936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30480" rIns="170688" bIns="30480" numCol="1" spcCol="1270" anchor="t" anchorCtr="0">
          <a:noAutofit/>
        </a:bodyPr>
        <a:lstStyle/>
        <a:p>
          <a:pPr marL="82550" lvl="1" indent="-82550" algn="just" defTabSz="1066800">
            <a:lnSpc>
              <a:spcPct val="90000"/>
            </a:lnSpc>
            <a:spcBef>
              <a:spcPct val="0"/>
            </a:spcBef>
            <a:spcAft>
              <a:spcPct val="20000"/>
            </a:spcAft>
            <a:buChar char="•"/>
          </a:pPr>
          <a:endParaRPr lang="en-US" sz="2400" b="0" kern="1200" dirty="0">
            <a:solidFill>
              <a:schemeClr val="tx1"/>
            </a:solidFill>
            <a:latin typeface="Calibri"/>
            <a:ea typeface="+mn-ea"/>
            <a:cs typeface="+mn-cs"/>
          </a:endParaRPr>
        </a:p>
      </dsp:txBody>
      <dsp:txXfrm>
        <a:off x="0" y="676240"/>
        <a:ext cx="8690159" cy="993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515A7-FA4D-4B85-9DD9-17359CF050D2}">
      <dsp:nvSpPr>
        <dsp:cNvPr id="0" name=""/>
        <dsp:cNvSpPr/>
      </dsp:nvSpPr>
      <dsp:spPr>
        <a:xfrm>
          <a:off x="0" y="0"/>
          <a:ext cx="8690159" cy="86346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82550" lvl="0" indent="-82550" algn="l" defTabSz="1244600">
            <a:lnSpc>
              <a:spcPct val="90000"/>
            </a:lnSpc>
            <a:spcBef>
              <a:spcPct val="0"/>
            </a:spcBef>
            <a:spcAft>
              <a:spcPct val="35000"/>
            </a:spcAft>
            <a:buNone/>
          </a:pPr>
          <a:r>
            <a:rPr lang="en-US" sz="2800" kern="1200" dirty="0"/>
            <a:t>1. Project management plan</a:t>
          </a:r>
          <a:endParaRPr lang="en-US" sz="2800" b="0" kern="1200" dirty="0">
            <a:solidFill>
              <a:schemeClr val="tx1"/>
            </a:solidFill>
            <a:latin typeface="Calibri"/>
            <a:ea typeface="+mn-ea"/>
            <a:cs typeface="+mn-cs"/>
          </a:endParaRPr>
        </a:p>
      </dsp:txBody>
      <dsp:txXfrm>
        <a:off x="42151" y="42151"/>
        <a:ext cx="8605857" cy="779158"/>
      </dsp:txXfrm>
    </dsp:sp>
    <dsp:sp modelId="{44DBF284-EFB8-48CB-AA9A-57838DF88D90}">
      <dsp:nvSpPr>
        <dsp:cNvPr id="0" name=""/>
        <dsp:cNvSpPr/>
      </dsp:nvSpPr>
      <dsp:spPr>
        <a:xfrm>
          <a:off x="0" y="1131597"/>
          <a:ext cx="8690159" cy="16767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schemeClr val="tx1"/>
              </a:solidFill>
            </a:rPr>
            <a:t>Project Management Plan </a:t>
          </a:r>
          <a:r>
            <a:rPr lang="en-US" sz="2800" kern="1200" dirty="0" err="1">
              <a:solidFill>
                <a:schemeClr val="tx1"/>
              </a:solidFill>
            </a:rPr>
            <a:t>berisi</a:t>
          </a:r>
          <a:r>
            <a:rPr lang="en-US" sz="2800" kern="1200" dirty="0">
              <a:solidFill>
                <a:schemeClr val="tx1"/>
              </a:solidFill>
            </a:rPr>
            <a:t> quality management plan, </a:t>
          </a:r>
          <a:r>
            <a:rPr lang="en-US" sz="2800" kern="1200" dirty="0" err="1">
              <a:solidFill>
                <a:schemeClr val="tx1"/>
              </a:solidFill>
            </a:rPr>
            <a:t>yaitu</a:t>
          </a:r>
          <a:r>
            <a:rPr lang="en-US" sz="2800" kern="1200" dirty="0">
              <a:solidFill>
                <a:schemeClr val="tx1"/>
              </a:solidFill>
            </a:rPr>
            <a:t> </a:t>
          </a:r>
          <a:r>
            <a:rPr lang="en-US" sz="2800" kern="1200" dirty="0" err="1">
              <a:solidFill>
                <a:schemeClr val="tx1"/>
              </a:solidFill>
            </a:rPr>
            <a:t>digunakan</a:t>
          </a:r>
          <a:r>
            <a:rPr lang="en-US" sz="2800" kern="1200" dirty="0">
              <a:solidFill>
                <a:schemeClr val="tx1"/>
              </a:solidFill>
            </a:rPr>
            <a:t> </a:t>
          </a:r>
          <a:r>
            <a:rPr lang="en-US" sz="2800" kern="1200" dirty="0" err="1">
              <a:solidFill>
                <a:schemeClr val="tx1"/>
              </a:solidFill>
            </a:rPr>
            <a:t>untuk</a:t>
          </a:r>
          <a:r>
            <a:rPr lang="en-US" sz="2800" kern="1200" dirty="0">
              <a:solidFill>
                <a:schemeClr val="tx1"/>
              </a:solidFill>
            </a:rPr>
            <a:t> </a:t>
          </a:r>
          <a:r>
            <a:rPr lang="en-US" sz="2800" kern="1200" dirty="0" err="1">
              <a:solidFill>
                <a:schemeClr val="tx1"/>
              </a:solidFill>
            </a:rPr>
            <a:t>mengontrol</a:t>
          </a:r>
          <a:r>
            <a:rPr lang="en-US" sz="2800" kern="1200" dirty="0">
              <a:solidFill>
                <a:schemeClr val="tx1"/>
              </a:solidFill>
            </a:rPr>
            <a:t> </a:t>
          </a:r>
          <a:r>
            <a:rPr lang="en-US" sz="2800" kern="1200" dirty="0" err="1">
              <a:solidFill>
                <a:schemeClr val="tx1"/>
              </a:solidFill>
            </a:rPr>
            <a:t>kualitas</a:t>
          </a:r>
          <a:r>
            <a:rPr lang="en-US" sz="2800" kern="1200" dirty="0">
              <a:solidFill>
                <a:schemeClr val="tx1"/>
              </a:solidFill>
            </a:rPr>
            <a:t>. </a:t>
          </a:r>
          <a:r>
            <a:rPr lang="en-US" sz="2800" kern="1200" dirty="0" err="1">
              <a:solidFill>
                <a:schemeClr val="tx1"/>
              </a:solidFill>
            </a:rPr>
            <a:t>Rencana</a:t>
          </a:r>
          <a:r>
            <a:rPr lang="en-US" sz="2800" kern="1200" dirty="0">
              <a:solidFill>
                <a:schemeClr val="tx1"/>
              </a:solidFill>
            </a:rPr>
            <a:t> </a:t>
          </a:r>
          <a:r>
            <a:rPr lang="en-US" sz="2800" kern="1200" dirty="0" err="1">
              <a:solidFill>
                <a:schemeClr val="tx1"/>
              </a:solidFill>
            </a:rPr>
            <a:t>manajemen</a:t>
          </a:r>
          <a:r>
            <a:rPr lang="en-US" sz="2800" kern="1200" dirty="0">
              <a:solidFill>
                <a:schemeClr val="tx1"/>
              </a:solidFill>
            </a:rPr>
            <a:t> </a:t>
          </a:r>
          <a:r>
            <a:rPr lang="en-US" sz="2800" kern="1200" dirty="0" err="1">
              <a:solidFill>
                <a:schemeClr val="tx1"/>
              </a:solidFill>
            </a:rPr>
            <a:t>mutu</a:t>
          </a:r>
          <a:r>
            <a:rPr lang="en-US" sz="2800" kern="1200" dirty="0">
              <a:solidFill>
                <a:schemeClr val="tx1"/>
              </a:solidFill>
            </a:rPr>
            <a:t> </a:t>
          </a:r>
          <a:r>
            <a:rPr lang="en-US" sz="2800" kern="1200" dirty="0" err="1">
              <a:solidFill>
                <a:schemeClr val="tx1"/>
              </a:solidFill>
            </a:rPr>
            <a:t>menjelaskan</a:t>
          </a:r>
          <a:r>
            <a:rPr lang="en-US" sz="2800" kern="1200" dirty="0">
              <a:solidFill>
                <a:schemeClr val="tx1"/>
              </a:solidFill>
            </a:rPr>
            <a:t> </a:t>
          </a:r>
          <a:r>
            <a:rPr lang="en-US" sz="2800" kern="1200" dirty="0" err="1">
              <a:solidFill>
                <a:schemeClr val="tx1"/>
              </a:solidFill>
            </a:rPr>
            <a:t>bagaimana</a:t>
          </a:r>
          <a:r>
            <a:rPr lang="en-US" sz="2800" kern="1200" dirty="0">
              <a:solidFill>
                <a:schemeClr val="tx1"/>
              </a:solidFill>
            </a:rPr>
            <a:t> </a:t>
          </a:r>
          <a:r>
            <a:rPr lang="en-US" sz="2800" kern="1200" dirty="0" err="1">
              <a:solidFill>
                <a:schemeClr val="tx1"/>
              </a:solidFill>
            </a:rPr>
            <a:t>kontrol</a:t>
          </a:r>
          <a:r>
            <a:rPr lang="en-US" sz="2800" kern="1200" dirty="0">
              <a:solidFill>
                <a:schemeClr val="tx1"/>
              </a:solidFill>
            </a:rPr>
            <a:t> </a:t>
          </a:r>
          <a:r>
            <a:rPr lang="en-US" sz="2800" kern="1200" dirty="0" err="1">
              <a:solidFill>
                <a:schemeClr val="tx1"/>
              </a:solidFill>
            </a:rPr>
            <a:t>kualitas</a:t>
          </a:r>
          <a:r>
            <a:rPr lang="en-US" sz="2800" kern="1200" dirty="0">
              <a:solidFill>
                <a:schemeClr val="tx1"/>
              </a:solidFill>
            </a:rPr>
            <a:t> </a:t>
          </a:r>
          <a:r>
            <a:rPr lang="en-US" sz="2800" kern="1200" dirty="0" err="1">
              <a:solidFill>
                <a:schemeClr val="tx1"/>
              </a:solidFill>
            </a:rPr>
            <a:t>akan</a:t>
          </a:r>
          <a:r>
            <a:rPr lang="en-US" sz="2800" kern="1200" dirty="0">
              <a:solidFill>
                <a:schemeClr val="tx1"/>
              </a:solidFill>
            </a:rPr>
            <a:t> </a:t>
          </a:r>
          <a:r>
            <a:rPr lang="en-US" sz="2800" kern="1200" dirty="0" err="1">
              <a:solidFill>
                <a:schemeClr val="tx1"/>
              </a:solidFill>
            </a:rPr>
            <a:t>dilakukan</a:t>
          </a:r>
          <a:r>
            <a:rPr lang="en-US" sz="2800" kern="1200" dirty="0">
              <a:solidFill>
                <a:schemeClr val="tx1"/>
              </a:solidFill>
            </a:rPr>
            <a:t> </a:t>
          </a:r>
          <a:r>
            <a:rPr lang="en-US" sz="2800" kern="1200" dirty="0" err="1">
              <a:solidFill>
                <a:schemeClr val="tx1"/>
              </a:solidFill>
            </a:rPr>
            <a:t>dalam</a:t>
          </a:r>
          <a:r>
            <a:rPr lang="en-US" sz="2800" kern="1200" dirty="0">
              <a:solidFill>
                <a:schemeClr val="tx1"/>
              </a:solidFill>
            </a:rPr>
            <a:t> </a:t>
          </a:r>
          <a:r>
            <a:rPr lang="en-US" sz="2800" kern="1200" dirty="0" err="1">
              <a:solidFill>
                <a:schemeClr val="tx1"/>
              </a:solidFill>
            </a:rPr>
            <a:t>proyek</a:t>
          </a:r>
          <a:r>
            <a:rPr lang="en-US" sz="2800" kern="1200" dirty="0">
              <a:solidFill>
                <a:schemeClr val="tx1"/>
              </a:solidFill>
            </a:rPr>
            <a:t>.</a:t>
          </a:r>
          <a:endParaRPr lang="id-ID" sz="2800" b="0" kern="1200" dirty="0">
            <a:solidFill>
              <a:schemeClr val="tx1"/>
            </a:solidFill>
          </a:endParaRPr>
        </a:p>
      </dsp:txBody>
      <dsp:txXfrm>
        <a:off x="0" y="1131597"/>
        <a:ext cx="8690159" cy="1676700"/>
      </dsp:txXfrm>
    </dsp:sp>
    <dsp:sp modelId="{BDFA52F3-62EA-4C96-BB5C-8FB251B716DA}">
      <dsp:nvSpPr>
        <dsp:cNvPr id="0" name=""/>
        <dsp:cNvSpPr/>
      </dsp:nvSpPr>
      <dsp:spPr>
        <a:xfrm>
          <a:off x="0" y="2808298"/>
          <a:ext cx="8690159" cy="863460"/>
        </a:xfrm>
        <a:prstGeom prst="round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2. Project documents</a:t>
          </a:r>
          <a:endParaRPr kumimoji="0" lang="en-US" sz="3600" b="0" i="0" u="none" strike="noStrike" kern="1200" cap="none" spc="-4" normalizeH="0" baseline="0" noProof="0" dirty="0">
            <a:ln>
              <a:noFill/>
            </a:ln>
            <a:solidFill>
              <a:schemeClr val="tx1"/>
            </a:solidFill>
            <a:effectLst/>
            <a:uLnTx/>
            <a:uFillTx/>
            <a:latin typeface="Calibri"/>
            <a:ea typeface="+mn-ea"/>
            <a:cs typeface="Comic Sans MS"/>
          </a:endParaRPr>
        </a:p>
      </dsp:txBody>
      <dsp:txXfrm>
        <a:off x="42151" y="2850449"/>
        <a:ext cx="8605857" cy="779158"/>
      </dsp:txXfrm>
    </dsp:sp>
    <dsp:sp modelId="{BF6C7C5C-4DA7-4263-BB84-81A1AE71CD95}">
      <dsp:nvSpPr>
        <dsp:cNvPr id="0" name=""/>
        <dsp:cNvSpPr/>
      </dsp:nvSpPr>
      <dsp:spPr>
        <a:xfrm>
          <a:off x="0" y="3671758"/>
          <a:ext cx="8690159" cy="175122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75913"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dirty="0"/>
            <a:t>Lessons learned register</a:t>
          </a:r>
          <a:endParaRPr kumimoji="0" lang="en-US" sz="2800" b="0" i="0" u="none" strike="noStrike" kern="1200" cap="none" spc="-4" normalizeH="0" baseline="0" noProof="0" dirty="0">
            <a:ln>
              <a:noFill/>
            </a:ln>
            <a:solidFill>
              <a:schemeClr val="tx1"/>
            </a:solidFill>
            <a:effectLst/>
            <a:uLnTx/>
            <a:uFillTx/>
            <a:latin typeface="Calibri"/>
            <a:ea typeface="+mn-ea"/>
            <a:cs typeface="Comic Sans MS"/>
          </a:endParaRPr>
        </a:p>
        <a:p>
          <a:pPr marL="571500" lvl="2" indent="-285750" algn="l" defTabSz="1244600" rtl="0">
            <a:lnSpc>
              <a:spcPct val="90000"/>
            </a:lnSpc>
            <a:spcBef>
              <a:spcPct val="0"/>
            </a:spcBef>
            <a:spcAft>
              <a:spcPct val="20000"/>
            </a:spcAft>
            <a:buChar char="•"/>
          </a:pPr>
          <a:r>
            <a:rPr lang="id-ID" sz="2800" b="0" i="0" kern="1200" dirty="0"/>
            <a:t>Pelajaran yang dipelajari sebelumnya dalam proyek dapat diterapkan</a:t>
          </a:r>
          <a:r>
            <a:rPr lang="en-US" sz="2800" b="0" i="0" kern="1200" dirty="0"/>
            <a:t> </a:t>
          </a:r>
          <a:r>
            <a:rPr lang="id-ID" sz="2800" b="0" i="0" kern="1200" dirty="0"/>
            <a:t>fase selanjutnya dalam proyek untuk meningkatkan kontrol kualitas.</a:t>
          </a:r>
        </a:p>
      </dsp:txBody>
      <dsp:txXfrm>
        <a:off x="0" y="3671758"/>
        <a:ext cx="8690159" cy="1751220"/>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95EB5-41D1-42C2-8EB6-CF8245268830}" type="datetimeFigureOut">
              <a:rPr lang="en-US" smtClean="0"/>
              <a:t>11/16/2020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4B926D-8B09-4C31-840C-3F1424711ED9}" type="slidenum">
              <a:rPr lang="en-US" smtClean="0"/>
              <a:t>‹#›</a:t>
            </a:fld>
            <a:endParaRPr lang="en-US"/>
          </a:p>
        </p:txBody>
      </p:sp>
    </p:spTree>
    <p:extLst>
      <p:ext uri="{BB962C8B-B14F-4D97-AF65-F5344CB8AC3E}">
        <p14:creationId xmlns:p14="http://schemas.microsoft.com/office/powerpoint/2010/main" val="351619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3E3B2-D08E-49A8-A231-580C7767B511}"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8B0F6-635B-4D13-B0A1-AAE46661B9C4}" type="slidenum">
              <a:rPr lang="en-US" smtClean="0"/>
              <a:t>‹#›</a:t>
            </a:fld>
            <a:endParaRPr lang="en-US"/>
          </a:p>
        </p:txBody>
      </p:sp>
    </p:spTree>
    <p:extLst>
      <p:ext uri="{BB962C8B-B14F-4D97-AF65-F5344CB8AC3E}">
        <p14:creationId xmlns:p14="http://schemas.microsoft.com/office/powerpoint/2010/main" val="350095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A433B-D5AA-4B2C-B583-C4E6EE42F2B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4255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8301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12767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8274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A433B-D5AA-4B2C-B583-C4E6EE42F2B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7089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A433B-D5AA-4B2C-B583-C4E6EE42F2B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0916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A433B-D5AA-4B2C-B583-C4E6EE42F2BE}"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70157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FA433B-D5AA-4B2C-B583-C4E6EE42F2BE}"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2381F8-FA25-47C5-9C3A-9CD7BCCC37B5}" type="slidenum">
              <a:rPr lang="en-US" smtClean="0"/>
              <a:t>‹#›</a:t>
            </a:fld>
            <a:endParaRPr lang="en-US"/>
          </a:p>
        </p:txBody>
      </p:sp>
      <p:pic>
        <p:nvPicPr>
          <p:cNvPr id="7" name="Picture 6"/>
          <p:cNvPicPr/>
          <p:nvPr userDrawn="1"/>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Tree>
    <p:extLst>
      <p:ext uri="{BB962C8B-B14F-4D97-AF65-F5344CB8AC3E}">
        <p14:creationId xmlns:p14="http://schemas.microsoft.com/office/powerpoint/2010/main" val="29851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A433B-D5AA-4B2C-B583-C4E6EE42F2BE}"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58831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2827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546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433B-D5AA-4B2C-B583-C4E6EE42F2BE}" type="datetimeFigureOut">
              <a:rPr lang="en-US" smtClean="0"/>
              <a:t>11/16/2020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381F8-FA25-47C5-9C3A-9CD7BCCC37B5}" type="slidenum">
              <a:rPr lang="en-US" smtClean="0"/>
              <a:t>‹#›</a:t>
            </a:fld>
            <a:endParaRPr lang="en-US"/>
          </a:p>
        </p:txBody>
      </p:sp>
    </p:spTree>
    <p:extLst>
      <p:ext uri="{BB962C8B-B14F-4D97-AF65-F5344CB8AC3E}">
        <p14:creationId xmlns:p14="http://schemas.microsoft.com/office/powerpoint/2010/main" val="25214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en.wikipedia.org/wiki/Motorola" TargetMode="External"/><Relationship Id="rId4" Type="http://schemas.openxmlformats.org/officeDocument/2006/relationships/hyperlink" Target="https://en.wikipedia.org/wiki/Bill_Smith_(Motorola_engineer)" TargetMode="Externa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mindmeister.com/blog/why-mind-mapp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qaqc-construction.com/wp-content/uploads/2019/05/inspection-test-plan-examle-1024x504.p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hyperlink" Target="https://safetyspecialists.com.au/wp-content/uploads/2018/06/MR013-Electrical-Inspection-Test-Plan.jp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pinterest.com/pin/762445411899630250/?nic=1a"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29.gif"/><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2.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image" Target="../media/image29.gif"/><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6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9.gif"/><Relationship Id="rId7"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6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tatic.edupristine.com/wp-content/uploads/2018/08/Root-Cause-Analysis-Process.jpg" TargetMode="Externa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6571" cy="6857999"/>
          </a:xfrm>
          <a:prstGeom prst="rect">
            <a:avLst/>
          </a:prstGeom>
        </p:spPr>
      </p:pic>
      <p:sp>
        <p:nvSpPr>
          <p:cNvPr id="10" name="Rectangle 9"/>
          <p:cNvSpPr/>
          <p:nvPr/>
        </p:nvSpPr>
        <p:spPr>
          <a:xfrm>
            <a:off x="0" y="6689558"/>
            <a:ext cx="12192000" cy="168442"/>
          </a:xfrm>
          <a:prstGeom prst="rect">
            <a:avLst/>
          </a:prstGeom>
          <a:ln>
            <a:noFill/>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 Diagonal Corner Rectangle 8"/>
          <p:cNvSpPr/>
          <p:nvPr/>
        </p:nvSpPr>
        <p:spPr bwMode="auto">
          <a:xfrm>
            <a:off x="9592816" y="4732213"/>
            <a:ext cx="2599184" cy="776913"/>
          </a:xfrm>
          <a:prstGeom prst="round2DiagRect">
            <a:avLst>
              <a:gd name="adj1" fmla="val 26047"/>
              <a:gd name="adj2" fmla="val 0"/>
            </a:avLst>
          </a:prstGeom>
          <a:solidFill>
            <a:srgbClr val="000000">
              <a:alpha val="50196"/>
            </a:srgbClr>
          </a:solidFill>
        </p:spPr>
        <p:txBody>
          <a:bodyPr wrap="square">
            <a:spAutoFit/>
          </a:bodyPr>
          <a:lstStyle/>
          <a:p>
            <a:pPr algn="r">
              <a:defRPr/>
            </a:pPr>
            <a:r>
              <a:rPr lang="en-US" sz="1200" b="1" i="1" dirty="0">
                <a:solidFill>
                  <a:srgbClr val="FFFFFF"/>
                </a:solidFill>
              </a:rPr>
              <a:t>Telkom University</a:t>
            </a:r>
            <a:r>
              <a:rPr lang="id-ID" sz="1200" b="1" i="1" dirty="0">
                <a:solidFill>
                  <a:srgbClr val="FFFFFF"/>
                </a:solidFill>
              </a:rPr>
              <a:t> </a:t>
            </a:r>
          </a:p>
          <a:p>
            <a:pPr algn="r">
              <a:defRPr/>
            </a:pPr>
            <a:r>
              <a:rPr lang="en-US" sz="1100" b="1" dirty="0">
                <a:solidFill>
                  <a:srgbClr val="FFFFFF"/>
                </a:solidFill>
              </a:rPr>
              <a:t>Bandung</a:t>
            </a:r>
            <a:endParaRPr lang="id-ID" sz="1100" b="1" dirty="0">
              <a:solidFill>
                <a:srgbClr val="FFFFFF"/>
              </a:solidFill>
            </a:endParaRPr>
          </a:p>
          <a:p>
            <a:pPr>
              <a:defRPr/>
            </a:pPr>
            <a:r>
              <a:rPr lang="id-ID" sz="1400" b="1" dirty="0">
                <a:solidFill>
                  <a:srgbClr val="FFFFFF"/>
                </a:solidFill>
              </a:rPr>
              <a:t>        </a:t>
            </a:r>
            <a:endParaRPr lang="id-ID" b="1" dirty="0">
              <a:solidFill>
                <a:srgbClr val="FFFFFF"/>
              </a:solidFill>
            </a:endParaRPr>
          </a:p>
        </p:txBody>
      </p:sp>
      <p:sp>
        <p:nvSpPr>
          <p:cNvPr id="11" name="TextBox 1"/>
          <p:cNvSpPr txBox="1">
            <a:spLocks noChangeArrowheads="1"/>
          </p:cNvSpPr>
          <p:nvPr/>
        </p:nvSpPr>
        <p:spPr bwMode="auto">
          <a:xfrm>
            <a:off x="6742712" y="5509127"/>
            <a:ext cx="5449288" cy="1009471"/>
          </a:xfrm>
          <a:prstGeom prst="round2DiagRect">
            <a:avLst>
              <a:gd name="adj1" fmla="val 10544"/>
              <a:gd name="adj2" fmla="val 0"/>
            </a:avLst>
          </a:prstGeom>
          <a:solidFill>
            <a:srgbClr val="FF00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FFFF"/>
                </a:solidFill>
                <a:effectLst>
                  <a:outerShdw blurRad="38100" dist="38100" dir="2700000" algn="tl">
                    <a:srgbClr val="000000">
                      <a:alpha val="43137"/>
                    </a:srgbClr>
                  </a:outerShdw>
                </a:effectLst>
              </a:rPr>
              <a:t>Quality Management</a:t>
            </a:r>
          </a:p>
          <a:p>
            <a:pPr eaLnBrk="1" hangingPunct="1"/>
            <a:endParaRPr lang="id-ID" sz="2000" b="1" dirty="0">
              <a:solidFill>
                <a:srgbClr val="FFFFFF"/>
              </a:solidFill>
              <a:effectLst>
                <a:outerShdw blurRad="38100" dist="38100" dir="2700000" algn="tl">
                  <a:srgbClr val="000000">
                    <a:alpha val="43137"/>
                  </a:srgbClr>
                </a:outerShdw>
              </a:effectLst>
            </a:endParaRPr>
          </a:p>
          <a:p>
            <a:pPr eaLnBrk="1" hangingPunct="1"/>
            <a:r>
              <a:rPr lang="en-US" sz="1600" b="1" dirty="0">
                <a:solidFill>
                  <a:srgbClr val="FFFFFF"/>
                </a:solidFill>
                <a:effectLst>
                  <a:outerShdw blurRad="38100" dist="38100" dir="2700000" algn="tl">
                    <a:srgbClr val="000000">
                      <a:alpha val="43137"/>
                    </a:srgbClr>
                  </a:outerShdw>
                </a:effectLst>
              </a:rPr>
              <a:t>FEH3C3</a:t>
            </a:r>
            <a:endParaRPr lang="id-ID" sz="1400" dirty="0">
              <a:solidFill>
                <a:srgbClr val="FFFFFF"/>
              </a:solidFill>
            </a:endParaRPr>
          </a:p>
        </p:txBody>
      </p:sp>
    </p:spTree>
    <p:extLst>
      <p:ext uri="{BB962C8B-B14F-4D97-AF65-F5344CB8AC3E}">
        <p14:creationId xmlns:p14="http://schemas.microsoft.com/office/powerpoint/2010/main" val="416291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dirty="0">
                <a:solidFill>
                  <a:srgbClr val="FF0000"/>
                </a:solidFill>
                <a:latin typeface="Algerian" panose="04020705040A02060702" pitchFamily="82" charset="0"/>
              </a:rPr>
              <a:t>CONCERN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926593234"/>
              </p:ext>
            </p:extLst>
          </p:nvPr>
        </p:nvGraphicFramePr>
        <p:xfrm>
          <a:off x="1581623" y="965326"/>
          <a:ext cx="9011349" cy="5612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684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dirty="0">
                <a:solidFill>
                  <a:srgbClr val="FF0000"/>
                </a:solidFill>
                <a:latin typeface="Algerian" panose="04020705040A02060702" pitchFamily="82" charset="0"/>
              </a:rPr>
              <a:t>CONCERN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TextBox 4"/>
          <p:cNvSpPr txBox="1"/>
          <p:nvPr/>
        </p:nvSpPr>
        <p:spPr>
          <a:xfrm>
            <a:off x="838199" y="1198723"/>
            <a:ext cx="9754773" cy="4524315"/>
          </a:xfrm>
          <a:prstGeom prst="rect">
            <a:avLst/>
          </a:prstGeom>
          <a:noFill/>
        </p:spPr>
        <p:txBody>
          <a:bodyPr wrap="square" rtlCol="0">
            <a:spAutoFit/>
          </a:bodyPr>
          <a:lstStyle/>
          <a:p>
            <a:pPr algn="just"/>
            <a:r>
              <a:rPr lang="id-ID" sz="2400" dirty="0">
                <a:effectLst>
                  <a:outerShdw blurRad="38100" dist="38100" dir="2700000" algn="tl">
                    <a:srgbClr val="000000">
                      <a:alpha val="43137"/>
                    </a:srgbClr>
                  </a:outerShdw>
                </a:effectLst>
              </a:rPr>
              <a:t>Continuous improvement</a:t>
            </a:r>
            <a:endParaRPr lang="en-US" sz="2400" dirty="0">
              <a:effectLst>
                <a:outerShdw blurRad="38100" dist="38100" dir="2700000" algn="tl">
                  <a:srgbClr val="000000">
                    <a:alpha val="43137"/>
                  </a:srgbClr>
                </a:outerShdw>
              </a:effectLst>
            </a:endParaRPr>
          </a:p>
          <a:p>
            <a:pPr algn="just"/>
            <a:endParaRPr lang="id-ID" sz="2400" dirty="0">
              <a:effectLst>
                <a:outerShdw blurRad="38100" dist="38100" dir="2700000" algn="tl">
                  <a:srgbClr val="000000">
                    <a:alpha val="43137"/>
                  </a:srgbClr>
                </a:outerShdw>
              </a:effectLst>
            </a:endParaRPr>
          </a:p>
          <a:p>
            <a:pPr algn="just"/>
            <a:r>
              <a:rPr lang="id-ID" sz="2400" dirty="0"/>
              <a:t>The PDCA (plan-do-check-act) siklus adalah dasar untuk peningkatan kualitas sebagai yang didefinisikan oleh Shewhart dan dimodifikasi oleh Deming. </a:t>
            </a:r>
            <a:endParaRPr lang="en-US" sz="2400" dirty="0"/>
          </a:p>
          <a:p>
            <a:pPr algn="just"/>
            <a:endParaRPr lang="en-US" sz="2400" dirty="0"/>
          </a:p>
          <a:p>
            <a:pPr algn="just"/>
            <a:r>
              <a:rPr lang="id-ID" sz="2400" dirty="0"/>
              <a:t>Selain itu, inisiatif peningkatan kualitas seperti Total Quality Management (TQM), Six Sigma, dan Lean Six Sigma dapat meningkatkan kualitas </a:t>
            </a:r>
            <a:r>
              <a:rPr lang="en-US" sz="2400" dirty="0" err="1"/>
              <a:t>manajemen</a:t>
            </a:r>
            <a:r>
              <a:rPr lang="en-US" sz="2400" dirty="0"/>
              <a:t> </a:t>
            </a:r>
            <a:r>
              <a:rPr lang="id-ID" sz="2400" dirty="0"/>
              <a:t>proyek serta kualitas produk yang dihasilkan oleh proyek. </a:t>
            </a:r>
            <a:endParaRPr lang="en-US" sz="2400" dirty="0"/>
          </a:p>
          <a:p>
            <a:pPr algn="just"/>
            <a:endParaRPr lang="en-US" sz="2400" dirty="0"/>
          </a:p>
          <a:p>
            <a:pPr algn="just"/>
            <a:r>
              <a:rPr lang="id-ID" sz="2400" dirty="0"/>
              <a:t>Umumnya proses </a:t>
            </a:r>
            <a:r>
              <a:rPr lang="en-US" sz="2400" dirty="0" err="1"/>
              <a:t>meng</a:t>
            </a:r>
            <a:r>
              <a:rPr lang="id-ID" sz="2400" dirty="0"/>
              <a:t>unakan model perbaikan termasuk Malcolm Baldrige, </a:t>
            </a:r>
            <a:r>
              <a:rPr lang="id-ID" sz="2400" i="1" dirty="0"/>
              <a:t>Organizational Project Management Maturity Model</a:t>
            </a:r>
            <a:r>
              <a:rPr lang="id-ID" sz="2400" dirty="0"/>
              <a:t> (OPM3®), dan </a:t>
            </a:r>
            <a:r>
              <a:rPr lang="id-ID" sz="2400" i="1" dirty="0"/>
              <a:t>Capability Maturity Model Integrated</a:t>
            </a:r>
            <a:r>
              <a:rPr lang="id-ID" sz="2400" dirty="0"/>
              <a:t>  (CMMI®).</a:t>
            </a:r>
          </a:p>
        </p:txBody>
      </p:sp>
    </p:spTree>
    <p:extLst>
      <p:ext uri="{BB962C8B-B14F-4D97-AF65-F5344CB8AC3E}">
        <p14:creationId xmlns:p14="http://schemas.microsoft.com/office/powerpoint/2010/main" val="193116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dirty="0">
                <a:solidFill>
                  <a:srgbClr val="FF0000"/>
                </a:solidFill>
                <a:latin typeface="Algerian" panose="04020705040A02060702" pitchFamily="82" charset="0"/>
              </a:rPr>
              <a:t>CONCERN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TextBox 4"/>
          <p:cNvSpPr txBox="1"/>
          <p:nvPr/>
        </p:nvSpPr>
        <p:spPr>
          <a:xfrm>
            <a:off x="1107307" y="1437564"/>
            <a:ext cx="10297236" cy="4524315"/>
          </a:xfrm>
          <a:prstGeom prst="rect">
            <a:avLst/>
          </a:prstGeom>
          <a:noFill/>
        </p:spPr>
        <p:txBody>
          <a:bodyPr wrap="square" rtlCol="0">
            <a:spAutoFit/>
          </a:bodyPr>
          <a:lstStyle/>
          <a:p>
            <a:r>
              <a:rPr lang="id-ID" sz="2400" dirty="0">
                <a:solidFill>
                  <a:srgbClr val="9CBEBD">
                    <a:lumMod val="50000"/>
                  </a:srgbClr>
                </a:solidFill>
                <a:effectLst>
                  <a:outerShdw blurRad="38100" dist="38100" dir="2700000" algn="tl">
                    <a:srgbClr val="000000">
                      <a:alpha val="43137"/>
                    </a:srgbClr>
                  </a:outerShdw>
                </a:effectLst>
              </a:rPr>
              <a:t>Cost Of Quality (COQ)</a:t>
            </a:r>
          </a:p>
          <a:p>
            <a:pPr algn="just"/>
            <a:endParaRPr lang="id-ID" sz="2400" dirty="0">
              <a:solidFill>
                <a:srgbClr val="9CBEBD">
                  <a:lumMod val="50000"/>
                </a:srgbClr>
              </a:solidFill>
              <a:effectLst>
                <a:outerShdw blurRad="38100" dist="38100" dir="2700000" algn="tl">
                  <a:srgbClr val="000000">
                    <a:alpha val="43137"/>
                  </a:srgbClr>
                </a:outerShdw>
              </a:effectLst>
            </a:endParaRPr>
          </a:p>
          <a:p>
            <a:pPr marL="342900" indent="-342900" algn="just">
              <a:buFont typeface="Wingdings" panose="05000000000000000000" pitchFamily="2" charset="2"/>
              <a:buChar char="§"/>
            </a:pPr>
            <a:r>
              <a:rPr lang="id-ID" sz="2400" b="1" dirty="0">
                <a:solidFill>
                  <a:srgbClr val="2F2B20"/>
                </a:solidFill>
              </a:rPr>
              <a:t>Biaya-biaya yang timbul dalam penanganan masalah Kualitas (Mutu), baik dalam rangka meningkatkan Kualitas maupun biaya yang timbul akibat Kualitas yang buruk (Cost of Poor Quality)</a:t>
            </a:r>
            <a:r>
              <a:rPr lang="id-ID" sz="2400" dirty="0">
                <a:solidFill>
                  <a:srgbClr val="2F2B20"/>
                </a:solidFill>
              </a:rPr>
              <a:t>. Dengan kata lain, Biaya Kualitas (Quality Cost) adalah semua biaya yang timbul dalam Manajemen Kualitas (Quality Management). </a:t>
            </a:r>
            <a:endParaRPr lang="en-US" sz="2400" dirty="0">
              <a:solidFill>
                <a:srgbClr val="2F2B20"/>
              </a:solidFill>
            </a:endParaRPr>
          </a:p>
          <a:p>
            <a:pPr marL="342900" indent="-342900" algn="just">
              <a:buFont typeface="Wingdings" panose="05000000000000000000" pitchFamily="2" charset="2"/>
              <a:buChar char="§"/>
            </a:pPr>
            <a:r>
              <a:rPr lang="id-ID" sz="2400" dirty="0">
                <a:solidFill>
                  <a:srgbClr val="2F2B20"/>
                </a:solidFill>
              </a:rPr>
              <a:t>Biaya untuk kualitas kerja dapat terjadi secara merata sepanjang siklus hidup deliverable itu . Sebagai contoh, keputusan yang dibuat oleh tim proyek dapat berdampak pada biaya operasional yang terkait dengan penggunaan deliverable selesai. Biaya kualitas pasca proyek mungkin timbul karena pengembalian produk, </a:t>
            </a:r>
            <a:r>
              <a:rPr lang="en-US" sz="2400" dirty="0" err="1">
                <a:solidFill>
                  <a:srgbClr val="2F2B20"/>
                </a:solidFill>
              </a:rPr>
              <a:t>klaim</a:t>
            </a:r>
            <a:r>
              <a:rPr lang="en-US" sz="2400" dirty="0">
                <a:solidFill>
                  <a:srgbClr val="2F2B20"/>
                </a:solidFill>
              </a:rPr>
              <a:t> </a:t>
            </a:r>
            <a:r>
              <a:rPr lang="id-ID" sz="2400" dirty="0">
                <a:solidFill>
                  <a:srgbClr val="2F2B20"/>
                </a:solidFill>
              </a:rPr>
              <a:t>garansi, dan kampanye recall . </a:t>
            </a:r>
          </a:p>
        </p:txBody>
      </p:sp>
    </p:spTree>
    <p:extLst>
      <p:ext uri="{BB962C8B-B14F-4D97-AF65-F5344CB8AC3E}">
        <p14:creationId xmlns:p14="http://schemas.microsoft.com/office/powerpoint/2010/main" val="395033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dirty="0">
                <a:solidFill>
                  <a:srgbClr val="FF0000"/>
                </a:solidFill>
                <a:latin typeface="Algerian" panose="04020705040A02060702" pitchFamily="82" charset="0"/>
              </a:rPr>
              <a:t>CONCERN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6"/>
          <p:cNvSpPr txBox="1"/>
          <p:nvPr/>
        </p:nvSpPr>
        <p:spPr>
          <a:xfrm>
            <a:off x="669878" y="1493292"/>
            <a:ext cx="10221036" cy="3539430"/>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id-ID" sz="2800" b="1" i="0" u="none" strike="noStrike" kern="1200" cap="none" spc="0" normalizeH="0" baseline="0" noProof="0" dirty="0">
                <a:ln>
                  <a:noFill/>
                </a:ln>
                <a:solidFill>
                  <a:srgbClr val="2F2B20"/>
                </a:solidFill>
                <a:effectLst/>
                <a:uLnTx/>
                <a:uFillTx/>
                <a:latin typeface="Calibri"/>
                <a:ea typeface="+mn-ea"/>
                <a:cs typeface="+mn-cs"/>
              </a:rPr>
              <a:t>Project Quality Ma</a:t>
            </a:r>
            <a:r>
              <a:rPr kumimoji="0" lang="en-US" sz="2800" b="1" i="0" u="none" strike="noStrike" kern="1200" cap="none" spc="0" normalizeH="0" baseline="0" noProof="0" dirty="0">
                <a:ln>
                  <a:noFill/>
                </a:ln>
                <a:solidFill>
                  <a:srgbClr val="2F2B20"/>
                </a:solidFill>
                <a:effectLst/>
                <a:uLnTx/>
                <a:uFillTx/>
                <a:latin typeface="Calibri"/>
                <a:ea typeface="+mn-ea"/>
                <a:cs typeface="+mn-cs"/>
              </a:rPr>
              <a:t>nag</a:t>
            </a:r>
            <a:r>
              <a:rPr kumimoji="0" lang="id-ID" sz="2800" b="1" i="0" u="none" strike="noStrike" kern="1200" cap="none" spc="0" normalizeH="0" baseline="0" noProof="0" dirty="0">
                <a:ln>
                  <a:noFill/>
                </a:ln>
                <a:solidFill>
                  <a:srgbClr val="2F2B20"/>
                </a:solidFill>
                <a:effectLst/>
                <a:uLnTx/>
                <a:uFillTx/>
                <a:latin typeface="Calibri"/>
                <a:ea typeface="+mn-ea"/>
                <a:cs typeface="+mn-cs"/>
              </a:rPr>
              <a:t>ement </a:t>
            </a:r>
            <a:r>
              <a:rPr kumimoji="0" lang="id-ID" sz="2800" b="0" i="0" u="none" strike="noStrike" kern="1200" cap="none" spc="0" normalizeH="0" baseline="0" noProof="0" dirty="0">
                <a:ln>
                  <a:noFill/>
                </a:ln>
                <a:solidFill>
                  <a:srgbClr val="2F2B20"/>
                </a:solidFill>
                <a:effectLst/>
                <a:uLnTx/>
                <a:uFillTx/>
                <a:latin typeface="Calibri"/>
                <a:ea typeface="+mn-ea"/>
                <a:cs typeface="+mn-cs"/>
              </a:rPr>
              <a:t>adalah proses yang dilakukan, untuk  </a:t>
            </a:r>
            <a:r>
              <a:rPr kumimoji="0" lang="id-ID" sz="2800" b="1" i="0" u="none" strike="noStrike" kern="1200" cap="none" spc="0" normalizeH="0" baseline="0" noProof="0" dirty="0">
                <a:ln>
                  <a:noFill/>
                </a:ln>
                <a:solidFill>
                  <a:srgbClr val="2F2B20"/>
                </a:solidFill>
                <a:effectLst/>
                <a:uLnTx/>
                <a:uFillTx/>
                <a:latin typeface="Calibri"/>
                <a:ea typeface="+mn-ea"/>
                <a:cs typeface="+mn-cs"/>
              </a:rPr>
              <a:t>menjamin proyek dapat memenuhi kebutuhan yang telah disepakati</a:t>
            </a:r>
            <a:r>
              <a:rPr kumimoji="0" lang="id-ID" sz="2800" b="0" i="0" u="none" strike="noStrike" kern="1200" cap="none" spc="0" normalizeH="0" baseline="0" noProof="0" dirty="0">
                <a:ln>
                  <a:noFill/>
                </a:ln>
                <a:solidFill>
                  <a:srgbClr val="2F2B20"/>
                </a:solidFill>
                <a:effectLst/>
                <a:uLnTx/>
                <a:uFillTx/>
                <a:latin typeface="Calibri"/>
                <a:ea typeface="+mn-ea"/>
                <a:cs typeface="+mn-cs"/>
              </a:rPr>
              <a:t>, melalui aturan-aturan mengenai kualitas, prosedur ataupun </a:t>
            </a:r>
            <a:r>
              <a:rPr kumimoji="0" lang="id-ID" sz="2800" b="0" i="1" u="none" strike="noStrike" kern="1200" cap="none" spc="0" normalizeH="0" baseline="0" noProof="0" dirty="0">
                <a:ln>
                  <a:noFill/>
                </a:ln>
                <a:solidFill>
                  <a:srgbClr val="2F2B20"/>
                </a:solidFill>
                <a:effectLst/>
                <a:uLnTx/>
                <a:uFillTx/>
                <a:latin typeface="Calibri"/>
                <a:ea typeface="+mn-ea"/>
                <a:cs typeface="+mn-cs"/>
              </a:rPr>
              <a:t>guidelines. </a:t>
            </a:r>
            <a:endParaRPr kumimoji="0" lang="en-US" sz="2800" b="0" i="1" u="none" strike="noStrike" kern="1200" cap="none" spc="0" normalizeH="0" baseline="0" noProof="0" dirty="0">
              <a:ln>
                <a:noFill/>
              </a:ln>
              <a:solidFill>
                <a:srgbClr val="2F2B20"/>
              </a:solidFill>
              <a:effectLst/>
              <a:uLnTx/>
              <a:uFillTx/>
              <a:latin typeface="Calibri"/>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id-ID" sz="2800" b="0" i="0" u="none" strike="noStrike" kern="1200" cap="none" spc="0" normalizeH="0" baseline="0" noProof="0" dirty="0">
                <a:ln>
                  <a:noFill/>
                </a:ln>
                <a:solidFill>
                  <a:srgbClr val="2F2B20"/>
                </a:solidFill>
                <a:effectLst/>
                <a:uLnTx/>
                <a:uFillTx/>
                <a:latin typeface="Calibri"/>
                <a:ea typeface="+mn-ea"/>
                <a:cs typeface="+mn-cs"/>
              </a:rPr>
              <a:t>Merupakan semua aktivitas yang dilakukan oleh organisasi proyek untuk memberikan jaminan tentang k</a:t>
            </a:r>
            <a:r>
              <a:rPr kumimoji="0" lang="en-US" sz="2800" b="0" i="0" u="none" strike="noStrike" kern="1200" cap="none" spc="0" normalizeH="0" baseline="0" noProof="0" dirty="0">
                <a:ln>
                  <a:noFill/>
                </a:ln>
                <a:solidFill>
                  <a:srgbClr val="2F2B20"/>
                </a:solidFill>
                <a:effectLst/>
                <a:uLnTx/>
                <a:uFillTx/>
                <a:latin typeface="Calibri"/>
                <a:ea typeface="+mn-ea"/>
                <a:cs typeface="+mn-cs"/>
              </a:rPr>
              <a:t>e</a:t>
            </a:r>
            <a:r>
              <a:rPr kumimoji="0" lang="id-ID" sz="2800" b="0" i="0" u="none" strike="noStrike" kern="1200" cap="none" spc="0" normalizeH="0" baseline="0" noProof="0" dirty="0">
                <a:ln>
                  <a:noFill/>
                </a:ln>
                <a:solidFill>
                  <a:srgbClr val="2F2B20"/>
                </a:solidFill>
                <a:effectLst/>
                <a:uLnTx/>
                <a:uFillTx/>
                <a:latin typeface="Calibri"/>
                <a:ea typeface="+mn-ea"/>
                <a:cs typeface="+mn-cs"/>
              </a:rPr>
              <a:t>bijakan kualitas, tujuan dan tanggung jawab dari pelaksanaan proyek agar proyek dapat memenuhi kebutuhan yang sudah disepakati.</a:t>
            </a:r>
          </a:p>
        </p:txBody>
      </p:sp>
    </p:spTree>
    <p:extLst>
      <p:ext uri="{BB962C8B-B14F-4D97-AF65-F5344CB8AC3E}">
        <p14:creationId xmlns:p14="http://schemas.microsoft.com/office/powerpoint/2010/main" val="287751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dirty="0">
                <a:solidFill>
                  <a:srgbClr val="FF0000"/>
                </a:solidFill>
                <a:latin typeface="Algerian" panose="04020705040A02060702" pitchFamily="82" charset="0"/>
              </a:rPr>
              <a:t>CONCERN</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6"/>
          <p:cNvSpPr txBox="1"/>
          <p:nvPr/>
        </p:nvSpPr>
        <p:spPr>
          <a:xfrm>
            <a:off x="533400" y="1007632"/>
            <a:ext cx="10221036" cy="954107"/>
          </a:xfrm>
          <a:prstGeom prst="rect">
            <a:avLst/>
          </a:prstGeom>
          <a:solidFill>
            <a:schemeClr val="accent4">
              <a:lumMod val="40000"/>
              <a:lumOff val="60000"/>
            </a:schemeClr>
          </a:solid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lang="en-US" sz="2800" dirty="0">
                <a:solidFill>
                  <a:srgbClr val="2F2B20"/>
                </a:solidFill>
                <a:latin typeface="Calibri"/>
              </a:rPr>
              <a:t>Ada 5 level </a:t>
            </a:r>
            <a:r>
              <a:rPr lang="en-US" sz="2800" dirty="0" err="1">
                <a:solidFill>
                  <a:srgbClr val="2F2B20"/>
                </a:solidFill>
                <a:latin typeface="Calibri"/>
              </a:rPr>
              <a:t>untuk</a:t>
            </a:r>
            <a:r>
              <a:rPr lang="en-US" sz="2800" dirty="0">
                <a:solidFill>
                  <a:srgbClr val="2F2B20"/>
                </a:solidFill>
                <a:latin typeface="Calibri"/>
              </a:rPr>
              <a:t> </a:t>
            </a:r>
            <a:r>
              <a:rPr lang="en-US" sz="2800" dirty="0" err="1">
                <a:solidFill>
                  <a:srgbClr val="2F2B20"/>
                </a:solidFill>
                <a:latin typeface="Calibri"/>
              </a:rPr>
              <a:t>meningkatkan</a:t>
            </a:r>
            <a:r>
              <a:rPr lang="en-US" sz="2800" dirty="0">
                <a:solidFill>
                  <a:srgbClr val="2F2B20"/>
                </a:solidFill>
                <a:latin typeface="Calibri"/>
              </a:rPr>
              <a:t> Quality Management yang </a:t>
            </a:r>
            <a:r>
              <a:rPr lang="en-US" sz="2800" dirty="0" err="1">
                <a:solidFill>
                  <a:srgbClr val="2F2B20"/>
                </a:solidFill>
                <a:latin typeface="Calibri"/>
              </a:rPr>
              <a:t>efektif</a:t>
            </a:r>
            <a:r>
              <a:rPr lang="en-US" sz="2800" dirty="0">
                <a:solidFill>
                  <a:srgbClr val="2F2B20"/>
                </a:solidFill>
                <a:latin typeface="Calibri"/>
              </a:rPr>
              <a:t>, </a:t>
            </a:r>
            <a:r>
              <a:rPr lang="en-US" sz="2800" dirty="0" err="1">
                <a:solidFill>
                  <a:srgbClr val="2F2B20"/>
                </a:solidFill>
                <a:latin typeface="Calibri"/>
              </a:rPr>
              <a:t>seperti</a:t>
            </a:r>
            <a:r>
              <a:rPr lang="en-US" sz="2800" dirty="0">
                <a:solidFill>
                  <a:srgbClr val="2F2B20"/>
                </a:solidFill>
                <a:latin typeface="Calibri"/>
              </a:rPr>
              <a:t> :</a:t>
            </a:r>
            <a:endParaRPr kumimoji="0" lang="id-ID" sz="2800" b="0" i="0" u="none" strike="noStrike" kern="1200" cap="none" spc="0" normalizeH="0" baseline="0" noProof="0" dirty="0">
              <a:ln>
                <a:noFill/>
              </a:ln>
              <a:solidFill>
                <a:srgbClr val="2F2B20"/>
              </a:solidFill>
              <a:effectLst/>
              <a:uLnTx/>
              <a:uFillTx/>
              <a:latin typeface="Calibri"/>
              <a:ea typeface="+mn-ea"/>
              <a:cs typeface="+mn-cs"/>
            </a:endParaRPr>
          </a:p>
        </p:txBody>
      </p:sp>
      <p:sp>
        <p:nvSpPr>
          <p:cNvPr id="3" name="TextBox 2"/>
          <p:cNvSpPr txBox="1"/>
          <p:nvPr/>
        </p:nvSpPr>
        <p:spPr>
          <a:xfrm>
            <a:off x="533400" y="2201313"/>
            <a:ext cx="10877265" cy="4154984"/>
          </a:xfrm>
          <a:prstGeom prst="rect">
            <a:avLst/>
          </a:prstGeom>
          <a:solidFill>
            <a:schemeClr val="accent1">
              <a:lumMod val="40000"/>
              <a:lumOff val="60000"/>
            </a:schemeClr>
          </a:solidFill>
          <a:ln w="28575">
            <a:solidFill>
              <a:schemeClr val="tx1"/>
            </a:solidFill>
          </a:ln>
        </p:spPr>
        <p:txBody>
          <a:bodyPr wrap="square" rtlCol="0">
            <a:spAutoFit/>
          </a:bodyPr>
          <a:lstStyle/>
          <a:p>
            <a:pPr marL="285750" indent="-285750" algn="just">
              <a:buFont typeface="Wingdings" panose="05000000000000000000" pitchFamily="2" charset="2"/>
              <a:buChar char="q"/>
            </a:pPr>
            <a:r>
              <a:rPr lang="en-US" sz="2400" dirty="0" err="1"/>
              <a:t>Biasanya</a:t>
            </a:r>
            <a:r>
              <a:rPr lang="en-US" sz="2400" dirty="0"/>
              <a:t>, </a:t>
            </a:r>
            <a:r>
              <a:rPr lang="en-US" sz="2400" dirty="0" err="1"/>
              <a:t>pendekatan</a:t>
            </a:r>
            <a:r>
              <a:rPr lang="en-US" sz="2400" dirty="0"/>
              <a:t> yang paling </a:t>
            </a:r>
            <a:r>
              <a:rPr lang="en-US" sz="2400" dirty="0" err="1"/>
              <a:t>mahal</a:t>
            </a:r>
            <a:r>
              <a:rPr lang="en-US" sz="2400" dirty="0"/>
              <a:t> </a:t>
            </a:r>
            <a:r>
              <a:rPr lang="en-US" sz="2400" dirty="0" err="1"/>
              <a:t>adalah</a:t>
            </a:r>
            <a:r>
              <a:rPr lang="en-US" sz="2400" dirty="0"/>
              <a:t> </a:t>
            </a:r>
            <a:r>
              <a:rPr lang="en-US" sz="2400" dirty="0" err="1"/>
              <a:t>membiarkan</a:t>
            </a:r>
            <a:r>
              <a:rPr lang="en-US" sz="2400" dirty="0"/>
              <a:t> </a:t>
            </a:r>
            <a:r>
              <a:rPr lang="en-US" sz="2400" dirty="0" err="1"/>
              <a:t>pelanggan</a:t>
            </a:r>
            <a:r>
              <a:rPr lang="en-US" sz="2400" dirty="0"/>
              <a:t> </a:t>
            </a:r>
            <a:r>
              <a:rPr lang="en-US" sz="2400" dirty="0" err="1"/>
              <a:t>menemukan</a:t>
            </a:r>
            <a:r>
              <a:rPr lang="en-US" sz="2400" dirty="0"/>
              <a:t> </a:t>
            </a:r>
            <a:r>
              <a:rPr lang="en-US" sz="2400" dirty="0" err="1"/>
              <a:t>cacat</a:t>
            </a:r>
            <a:r>
              <a:rPr lang="en-US" sz="2400" dirty="0"/>
              <a:t>. </a:t>
            </a:r>
            <a:r>
              <a:rPr lang="en-US" sz="2400" dirty="0" err="1"/>
              <a:t>Pendekatan</a:t>
            </a:r>
            <a:r>
              <a:rPr lang="en-US" sz="2400" dirty="0"/>
              <a:t> </a:t>
            </a:r>
            <a:r>
              <a:rPr lang="en-US" sz="2400" dirty="0" err="1"/>
              <a:t>ini</a:t>
            </a:r>
            <a:r>
              <a:rPr lang="en-US" sz="2400" dirty="0"/>
              <a:t> </a:t>
            </a:r>
            <a:r>
              <a:rPr lang="en-US" sz="2400" dirty="0" err="1"/>
              <a:t>dapat</a:t>
            </a:r>
            <a:r>
              <a:rPr lang="en-US" sz="2400" dirty="0"/>
              <a:t> </a:t>
            </a:r>
            <a:r>
              <a:rPr lang="en-US" sz="2400" dirty="0" err="1"/>
              <a:t>menyebabkan</a:t>
            </a:r>
            <a:r>
              <a:rPr lang="en-US" sz="2400" dirty="0"/>
              <a:t> </a:t>
            </a:r>
            <a:r>
              <a:rPr lang="en-US" sz="2400" dirty="0" err="1"/>
              <a:t>masalah</a:t>
            </a:r>
            <a:r>
              <a:rPr lang="en-US" sz="2400" dirty="0"/>
              <a:t> </a:t>
            </a:r>
            <a:r>
              <a:rPr lang="en-US" sz="2400" dirty="0" err="1"/>
              <a:t>garansi</a:t>
            </a:r>
            <a:r>
              <a:rPr lang="en-US" sz="2400" dirty="0"/>
              <a:t>, </a:t>
            </a:r>
            <a:r>
              <a:rPr lang="en-US" sz="2400" dirty="0" err="1"/>
              <a:t>penarikan</a:t>
            </a:r>
            <a:r>
              <a:rPr lang="en-US" sz="2400" dirty="0"/>
              <a:t> </a:t>
            </a:r>
            <a:r>
              <a:rPr lang="en-US" sz="2400" dirty="0" err="1"/>
              <a:t>kembali</a:t>
            </a:r>
            <a:r>
              <a:rPr lang="en-US" sz="2400" dirty="0"/>
              <a:t>, </a:t>
            </a:r>
            <a:r>
              <a:rPr lang="en-US" sz="2400" dirty="0" err="1"/>
              <a:t>kehilangan</a:t>
            </a:r>
            <a:r>
              <a:rPr lang="en-US" sz="2400" dirty="0"/>
              <a:t> </a:t>
            </a:r>
            <a:r>
              <a:rPr lang="en-US" sz="2400" dirty="0" err="1"/>
              <a:t>reputasi</a:t>
            </a:r>
            <a:r>
              <a:rPr lang="en-US" sz="2400" dirty="0"/>
              <a:t>, </a:t>
            </a:r>
            <a:r>
              <a:rPr lang="en-US" sz="2400" dirty="0" err="1"/>
              <a:t>dan</a:t>
            </a:r>
            <a:r>
              <a:rPr lang="en-US" sz="2400" dirty="0"/>
              <a:t> </a:t>
            </a:r>
            <a:r>
              <a:rPr lang="en-US" sz="2400" dirty="0" err="1"/>
              <a:t>biaya</a:t>
            </a:r>
            <a:r>
              <a:rPr lang="en-US" sz="2400" dirty="0"/>
              <a:t> </a:t>
            </a:r>
            <a:r>
              <a:rPr lang="en-US" sz="2400" dirty="0" err="1"/>
              <a:t>pengerjaan</a:t>
            </a:r>
            <a:r>
              <a:rPr lang="en-US" sz="2400" dirty="0"/>
              <a:t> </a:t>
            </a:r>
            <a:r>
              <a:rPr lang="en-US" sz="2400" dirty="0" err="1"/>
              <a:t>ulang</a:t>
            </a:r>
            <a:r>
              <a:rPr lang="en-US" sz="2400" dirty="0"/>
              <a:t>.</a:t>
            </a:r>
          </a:p>
          <a:p>
            <a:pPr marL="285750" indent="-285750" algn="just">
              <a:buFont typeface="Wingdings" panose="05000000000000000000" pitchFamily="2" charset="2"/>
              <a:buChar char="q"/>
            </a:pPr>
            <a:r>
              <a:rPr lang="en-US" sz="2400" dirty="0" err="1"/>
              <a:t>Mendeteksi</a:t>
            </a:r>
            <a:r>
              <a:rPr lang="en-US" sz="2400" dirty="0"/>
              <a:t> </a:t>
            </a:r>
            <a:r>
              <a:rPr lang="en-US" sz="2400" dirty="0" err="1"/>
              <a:t>dan</a:t>
            </a:r>
            <a:r>
              <a:rPr lang="en-US" sz="2400" dirty="0"/>
              <a:t> </a:t>
            </a:r>
            <a:r>
              <a:rPr lang="en-US" sz="2400" dirty="0" err="1"/>
              <a:t>memperbaiki</a:t>
            </a:r>
            <a:r>
              <a:rPr lang="en-US" sz="2400" dirty="0"/>
              <a:t> </a:t>
            </a:r>
            <a:r>
              <a:rPr lang="en-US" sz="2400" dirty="0" err="1"/>
              <a:t>cacat</a:t>
            </a:r>
            <a:r>
              <a:rPr lang="en-US" sz="2400" dirty="0"/>
              <a:t> </a:t>
            </a:r>
            <a:r>
              <a:rPr lang="en-US" sz="2400" dirty="0" err="1"/>
              <a:t>sebelum</a:t>
            </a:r>
            <a:r>
              <a:rPr lang="en-US" sz="2400" dirty="0"/>
              <a:t> </a:t>
            </a:r>
            <a:r>
              <a:rPr lang="en-US" sz="2400" dirty="0" err="1"/>
              <a:t>barang</a:t>
            </a:r>
            <a:r>
              <a:rPr lang="en-US" sz="2400" dirty="0"/>
              <a:t> </a:t>
            </a:r>
            <a:r>
              <a:rPr lang="en-US" sz="2400" dirty="0" err="1"/>
              <a:t>dikirim</a:t>
            </a:r>
            <a:r>
              <a:rPr lang="en-US" sz="2400" dirty="0"/>
              <a:t> </a:t>
            </a:r>
            <a:r>
              <a:rPr lang="en-US" sz="2400" dirty="0" err="1"/>
              <a:t>ke</a:t>
            </a:r>
            <a:r>
              <a:rPr lang="en-US" sz="2400" dirty="0"/>
              <a:t> </a:t>
            </a:r>
            <a:r>
              <a:rPr lang="en-US" sz="2400" dirty="0" err="1"/>
              <a:t>pelanggan</a:t>
            </a:r>
            <a:r>
              <a:rPr lang="en-US" sz="2400" dirty="0"/>
              <a:t> </a:t>
            </a:r>
            <a:r>
              <a:rPr lang="en-US" sz="2400" dirty="0" err="1"/>
              <a:t>sebagai</a:t>
            </a:r>
            <a:r>
              <a:rPr lang="en-US" sz="2400" dirty="0"/>
              <a:t> </a:t>
            </a:r>
            <a:r>
              <a:rPr lang="en-US" sz="2400" dirty="0" err="1"/>
              <a:t>bagian</a:t>
            </a:r>
            <a:r>
              <a:rPr lang="en-US" sz="2400" dirty="0"/>
              <a:t> </a:t>
            </a:r>
            <a:r>
              <a:rPr lang="en-US" sz="2400" dirty="0" err="1"/>
              <a:t>dari</a:t>
            </a:r>
            <a:r>
              <a:rPr lang="en-US" sz="2400" dirty="0"/>
              <a:t> proses </a:t>
            </a:r>
            <a:r>
              <a:rPr lang="en-US" sz="2400" dirty="0" err="1"/>
              <a:t>kontrol</a:t>
            </a:r>
            <a:r>
              <a:rPr lang="en-US" sz="2400" dirty="0"/>
              <a:t> </a:t>
            </a:r>
            <a:r>
              <a:rPr lang="en-US" sz="2400" dirty="0" err="1"/>
              <a:t>kualitas</a:t>
            </a:r>
            <a:r>
              <a:rPr lang="en-US" sz="2400" dirty="0"/>
              <a:t>. Proses </a:t>
            </a:r>
            <a:r>
              <a:rPr lang="en-US" sz="2400" dirty="0" err="1"/>
              <a:t>kualitas</a:t>
            </a:r>
            <a:r>
              <a:rPr lang="en-US" sz="2400" dirty="0"/>
              <a:t> </a:t>
            </a:r>
            <a:r>
              <a:rPr lang="en-US" sz="2400" dirty="0" err="1"/>
              <a:t>kontrol</a:t>
            </a:r>
            <a:r>
              <a:rPr lang="en-US" sz="2400" dirty="0"/>
              <a:t> </a:t>
            </a:r>
            <a:r>
              <a:rPr lang="en-US" sz="2400" dirty="0" err="1"/>
              <a:t>memiliki</a:t>
            </a:r>
            <a:r>
              <a:rPr lang="en-US" sz="2400" dirty="0"/>
              <a:t> </a:t>
            </a:r>
            <a:r>
              <a:rPr lang="en-US" sz="2400" dirty="0" err="1"/>
              <a:t>biaya</a:t>
            </a:r>
            <a:r>
              <a:rPr lang="en-US" sz="2400" dirty="0"/>
              <a:t> </a:t>
            </a:r>
            <a:r>
              <a:rPr lang="en-US" sz="2400" dirty="0" err="1"/>
              <a:t>terkait</a:t>
            </a:r>
            <a:r>
              <a:rPr lang="en-US" sz="2400" dirty="0"/>
              <a:t>, yang </a:t>
            </a:r>
            <a:r>
              <a:rPr lang="en-US" sz="2400" dirty="0" err="1"/>
              <a:t>utamanya</a:t>
            </a:r>
            <a:r>
              <a:rPr lang="en-US" sz="2400" dirty="0"/>
              <a:t> </a:t>
            </a:r>
            <a:r>
              <a:rPr lang="en-US" sz="2400" dirty="0" err="1"/>
              <a:t>adalah</a:t>
            </a:r>
            <a:r>
              <a:rPr lang="en-US" sz="2400" dirty="0"/>
              <a:t> </a:t>
            </a:r>
            <a:r>
              <a:rPr lang="en-US" sz="2400" dirty="0" err="1"/>
              <a:t>biaya</a:t>
            </a:r>
            <a:r>
              <a:rPr lang="en-US" sz="2400" dirty="0"/>
              <a:t> </a:t>
            </a:r>
            <a:r>
              <a:rPr lang="en-US" sz="2400" dirty="0" err="1"/>
              <a:t>penilaian</a:t>
            </a:r>
            <a:r>
              <a:rPr lang="en-US" sz="2400" dirty="0"/>
              <a:t> </a:t>
            </a:r>
            <a:r>
              <a:rPr lang="en-US" sz="2400" dirty="0" err="1"/>
              <a:t>dan</a:t>
            </a:r>
            <a:r>
              <a:rPr lang="en-US" sz="2400" dirty="0"/>
              <a:t> </a:t>
            </a:r>
            <a:r>
              <a:rPr lang="en-US" sz="2400" dirty="0" err="1"/>
              <a:t>biaya</a:t>
            </a:r>
            <a:r>
              <a:rPr lang="en-US" sz="2400" dirty="0"/>
              <a:t> </a:t>
            </a:r>
            <a:r>
              <a:rPr lang="en-US" sz="2400" dirty="0" err="1"/>
              <a:t>kegagalan</a:t>
            </a:r>
            <a:r>
              <a:rPr lang="en-US" sz="2400" dirty="0"/>
              <a:t> internal.</a:t>
            </a:r>
          </a:p>
          <a:p>
            <a:pPr marL="285750" indent="-285750" algn="just">
              <a:buFont typeface="Wingdings" panose="05000000000000000000" pitchFamily="2" charset="2"/>
              <a:buChar char="q"/>
            </a:pPr>
            <a:r>
              <a:rPr lang="en-US" sz="2400" dirty="0" err="1"/>
              <a:t>Gunakan</a:t>
            </a:r>
            <a:r>
              <a:rPr lang="en-US" sz="2400" dirty="0"/>
              <a:t> </a:t>
            </a:r>
            <a:r>
              <a:rPr lang="en-US" sz="2400" dirty="0" err="1"/>
              <a:t>jaminan</a:t>
            </a:r>
            <a:r>
              <a:rPr lang="en-US" sz="2400" dirty="0"/>
              <a:t> </a:t>
            </a:r>
            <a:r>
              <a:rPr lang="en-US" sz="2400" dirty="0" err="1"/>
              <a:t>kualitas</a:t>
            </a:r>
            <a:r>
              <a:rPr lang="en-US" sz="2400" dirty="0"/>
              <a:t> </a:t>
            </a:r>
            <a:r>
              <a:rPr lang="en-US" sz="2400" dirty="0" err="1"/>
              <a:t>untuk</a:t>
            </a:r>
            <a:r>
              <a:rPr lang="en-US" sz="2400" dirty="0"/>
              <a:t> </a:t>
            </a:r>
            <a:r>
              <a:rPr lang="en-US" sz="2400" dirty="0" err="1"/>
              <a:t>memeriksa</a:t>
            </a:r>
            <a:r>
              <a:rPr lang="en-US" sz="2400" dirty="0"/>
              <a:t> </a:t>
            </a:r>
            <a:r>
              <a:rPr lang="en-US" sz="2400" dirty="0" err="1"/>
              <a:t>dan</a:t>
            </a:r>
            <a:r>
              <a:rPr lang="en-US" sz="2400" dirty="0"/>
              <a:t> </a:t>
            </a:r>
            <a:r>
              <a:rPr lang="en-US" sz="2400" dirty="0" err="1"/>
              <a:t>memperbaiki</a:t>
            </a:r>
            <a:r>
              <a:rPr lang="en-US" sz="2400" dirty="0"/>
              <a:t> proses </a:t>
            </a:r>
            <a:r>
              <a:rPr lang="en-US" sz="2400" dirty="0" err="1"/>
              <a:t>itu</a:t>
            </a:r>
            <a:r>
              <a:rPr lang="en-US" sz="2400" dirty="0"/>
              <a:t> </a:t>
            </a:r>
            <a:r>
              <a:rPr lang="en-US" sz="2400" dirty="0" err="1"/>
              <a:t>sendiri</a:t>
            </a:r>
            <a:r>
              <a:rPr lang="en-US" sz="2400" dirty="0"/>
              <a:t> </a:t>
            </a:r>
            <a:r>
              <a:rPr lang="en-US" sz="2400" dirty="0" err="1"/>
              <a:t>dan</a:t>
            </a:r>
            <a:r>
              <a:rPr lang="en-US" sz="2400" dirty="0"/>
              <a:t> </a:t>
            </a:r>
            <a:r>
              <a:rPr lang="en-US" sz="2400" dirty="0" err="1"/>
              <a:t>bukan</a:t>
            </a:r>
            <a:r>
              <a:rPr lang="en-US" sz="2400" dirty="0"/>
              <a:t> </a:t>
            </a:r>
            <a:r>
              <a:rPr lang="en-US" sz="2400" dirty="0" err="1"/>
              <a:t>hanya</a:t>
            </a:r>
            <a:r>
              <a:rPr lang="en-US" sz="2400" dirty="0"/>
              <a:t> </a:t>
            </a:r>
            <a:r>
              <a:rPr lang="en-US" sz="2400" dirty="0" err="1"/>
              <a:t>cacat</a:t>
            </a:r>
            <a:r>
              <a:rPr lang="en-US" sz="2400" dirty="0"/>
              <a:t> yang </a:t>
            </a:r>
            <a:r>
              <a:rPr lang="en-US" sz="2400" dirty="0" err="1"/>
              <a:t>khusus</a:t>
            </a:r>
            <a:r>
              <a:rPr lang="en-US" sz="2400" dirty="0"/>
              <a:t>.</a:t>
            </a:r>
          </a:p>
          <a:p>
            <a:pPr marL="285750" indent="-285750" algn="just">
              <a:buFont typeface="Wingdings" panose="05000000000000000000" pitchFamily="2" charset="2"/>
              <a:buChar char="q"/>
            </a:pPr>
            <a:r>
              <a:rPr lang="en-US" sz="2400" dirty="0" err="1"/>
              <a:t>Memasukkan</a:t>
            </a:r>
            <a:r>
              <a:rPr lang="en-US" sz="2400" dirty="0"/>
              <a:t> </a:t>
            </a:r>
            <a:r>
              <a:rPr lang="en-US" sz="2400" dirty="0" err="1"/>
              <a:t>kualitas</a:t>
            </a:r>
            <a:r>
              <a:rPr lang="en-US" sz="2400" dirty="0"/>
              <a:t> </a:t>
            </a:r>
            <a:r>
              <a:rPr lang="en-US" sz="2400" dirty="0" err="1"/>
              <a:t>ke</a:t>
            </a:r>
            <a:r>
              <a:rPr lang="en-US" sz="2400" dirty="0"/>
              <a:t> </a:t>
            </a:r>
            <a:r>
              <a:rPr lang="en-US" sz="2400" dirty="0" err="1"/>
              <a:t>dalam</a:t>
            </a:r>
            <a:r>
              <a:rPr lang="en-US" sz="2400" dirty="0"/>
              <a:t> </a:t>
            </a:r>
            <a:r>
              <a:rPr lang="en-US" sz="2400" dirty="0" err="1"/>
              <a:t>perencanaan</a:t>
            </a:r>
            <a:r>
              <a:rPr lang="en-US" sz="2400" dirty="0"/>
              <a:t> </a:t>
            </a:r>
            <a:r>
              <a:rPr lang="en-US" sz="2400" dirty="0" err="1"/>
              <a:t>dan</a:t>
            </a:r>
            <a:r>
              <a:rPr lang="en-US" sz="2400" dirty="0"/>
              <a:t> </a:t>
            </a:r>
            <a:r>
              <a:rPr lang="en-US" sz="2400" dirty="0" err="1"/>
              <a:t>perancangan</a:t>
            </a:r>
            <a:r>
              <a:rPr lang="en-US" sz="2400" dirty="0"/>
              <a:t> </a:t>
            </a:r>
            <a:r>
              <a:rPr lang="en-US" sz="2400" dirty="0" err="1"/>
              <a:t>proyek</a:t>
            </a:r>
            <a:r>
              <a:rPr lang="en-US" sz="2400" dirty="0"/>
              <a:t> </a:t>
            </a:r>
            <a:r>
              <a:rPr lang="en-US" sz="2400" dirty="0" err="1"/>
              <a:t>dan</a:t>
            </a:r>
            <a:r>
              <a:rPr lang="en-US" sz="2400" dirty="0"/>
              <a:t> </a:t>
            </a:r>
            <a:r>
              <a:rPr lang="en-US" sz="2400" dirty="0" err="1"/>
              <a:t>produk</a:t>
            </a:r>
            <a:r>
              <a:rPr lang="en-US" sz="2400" dirty="0"/>
              <a:t>.</a:t>
            </a:r>
          </a:p>
          <a:p>
            <a:pPr marL="285750" indent="-285750" algn="just">
              <a:buFont typeface="Wingdings" panose="05000000000000000000" pitchFamily="2" charset="2"/>
              <a:buChar char="q"/>
            </a:pPr>
            <a:r>
              <a:rPr lang="en-US" sz="2400" dirty="0" err="1"/>
              <a:t>Ciptakan</a:t>
            </a:r>
            <a:r>
              <a:rPr lang="en-US" sz="2400" dirty="0"/>
              <a:t> </a:t>
            </a:r>
            <a:r>
              <a:rPr lang="en-US" sz="2400" dirty="0" err="1"/>
              <a:t>budaya</a:t>
            </a:r>
            <a:r>
              <a:rPr lang="en-US" sz="2400" dirty="0"/>
              <a:t> di </a:t>
            </a:r>
            <a:r>
              <a:rPr lang="en-US" sz="2400" dirty="0" err="1"/>
              <a:t>seluruh</a:t>
            </a:r>
            <a:r>
              <a:rPr lang="en-US" sz="2400" dirty="0"/>
              <a:t> </a:t>
            </a:r>
            <a:r>
              <a:rPr lang="en-US" sz="2400" dirty="0" err="1"/>
              <a:t>organisasi</a:t>
            </a:r>
            <a:r>
              <a:rPr lang="en-US" sz="2400" dirty="0"/>
              <a:t> yang </a:t>
            </a:r>
            <a:r>
              <a:rPr lang="en-US" sz="2400" dirty="0" err="1"/>
              <a:t>sadar</a:t>
            </a:r>
            <a:r>
              <a:rPr lang="en-US" sz="2400" dirty="0"/>
              <a:t> </a:t>
            </a:r>
            <a:r>
              <a:rPr lang="en-US" sz="2400" dirty="0" err="1"/>
              <a:t>dan</a:t>
            </a:r>
            <a:r>
              <a:rPr lang="en-US" sz="2400" dirty="0"/>
              <a:t> </a:t>
            </a:r>
            <a:r>
              <a:rPr lang="en-US" sz="2400" dirty="0" err="1"/>
              <a:t>berkomitmen</a:t>
            </a:r>
            <a:r>
              <a:rPr lang="en-US" sz="2400" dirty="0"/>
              <a:t> </a:t>
            </a:r>
            <a:r>
              <a:rPr lang="en-US" sz="2400" dirty="0" err="1"/>
              <a:t>terhadap</a:t>
            </a:r>
            <a:r>
              <a:rPr lang="en-US" sz="2400" dirty="0"/>
              <a:t> </a:t>
            </a:r>
            <a:r>
              <a:rPr lang="en-US" sz="2400" dirty="0" err="1"/>
              <a:t>kualitas</a:t>
            </a:r>
            <a:r>
              <a:rPr lang="en-US" sz="2400" dirty="0"/>
              <a:t> </a:t>
            </a:r>
            <a:r>
              <a:rPr lang="en-US" sz="2400" dirty="0" err="1"/>
              <a:t>dalam</a:t>
            </a:r>
            <a:r>
              <a:rPr lang="en-US" sz="2400" dirty="0"/>
              <a:t> proses </a:t>
            </a:r>
            <a:r>
              <a:rPr lang="en-US" sz="2400" dirty="0" err="1"/>
              <a:t>dan</a:t>
            </a:r>
            <a:r>
              <a:rPr lang="en-US" sz="2400" dirty="0"/>
              <a:t> </a:t>
            </a:r>
            <a:r>
              <a:rPr lang="en-US" sz="2400" dirty="0" err="1"/>
              <a:t>produk</a:t>
            </a:r>
            <a:r>
              <a:rPr lang="en-US" sz="2400" dirty="0"/>
              <a:t>.</a:t>
            </a:r>
          </a:p>
        </p:txBody>
      </p:sp>
    </p:spTree>
    <p:extLst>
      <p:ext uri="{BB962C8B-B14F-4D97-AF65-F5344CB8AC3E}">
        <p14:creationId xmlns:p14="http://schemas.microsoft.com/office/powerpoint/2010/main" val="299433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191500" y="4098878"/>
            <a:ext cx="4000500" cy="2590800"/>
          </a:xfrm>
          <a:prstGeom prst="rect">
            <a:avLst/>
          </a:prstGeom>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b="1" dirty="0" err="1">
                <a:solidFill>
                  <a:srgbClr val="FF0000"/>
                </a:solidFill>
              </a:rPr>
              <a:t>istilah</a:t>
            </a:r>
            <a:r>
              <a:rPr lang="en-US" sz="3600" b="1" dirty="0">
                <a:solidFill>
                  <a:srgbClr val="FF0000"/>
                </a:solidFill>
              </a:rPr>
              <a:t> </a:t>
            </a:r>
            <a:r>
              <a:rPr lang="en-US" sz="3600" b="1" dirty="0" err="1">
                <a:solidFill>
                  <a:srgbClr val="FF0000"/>
                </a:solidFill>
              </a:rPr>
              <a:t>dan</a:t>
            </a:r>
            <a:r>
              <a:rPr lang="en-US" sz="3600" b="1" dirty="0">
                <a:solidFill>
                  <a:srgbClr val="FF0000"/>
                </a:solidFill>
              </a:rPr>
              <a:t> </a:t>
            </a:r>
            <a:r>
              <a:rPr lang="en-US" sz="3600" b="1" dirty="0" err="1">
                <a:solidFill>
                  <a:srgbClr val="FF0000"/>
                </a:solidFill>
              </a:rPr>
              <a:t>filosofi</a:t>
            </a:r>
            <a:endParaRPr lang="en-US" sz="3600" b="1" dirty="0">
              <a:solidFill>
                <a:srgbClr val="FF0000"/>
              </a:solidFill>
            </a:endParaRP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8" name="Rectangle 7"/>
          <p:cNvSpPr/>
          <p:nvPr/>
        </p:nvSpPr>
        <p:spPr>
          <a:xfrm>
            <a:off x="959892" y="1450412"/>
            <a:ext cx="8047629" cy="3539430"/>
          </a:xfrm>
          <a:prstGeom prst="rect">
            <a:avLst/>
          </a:prstGeom>
        </p:spPr>
        <p:txBody>
          <a:bodyPr wrap="square">
            <a:spAutoFit/>
          </a:bodyPr>
          <a:lstStyle/>
          <a:p>
            <a:r>
              <a:rPr lang="en-US" sz="2800" b="1" dirty="0"/>
              <a:t>Six sigma </a:t>
            </a:r>
            <a:r>
              <a:rPr lang="en-US" sz="2800" dirty="0" err="1"/>
              <a:t>adalah</a:t>
            </a:r>
            <a:r>
              <a:rPr lang="en-US" sz="2800" dirty="0"/>
              <a:t> </a:t>
            </a:r>
            <a:r>
              <a:rPr lang="en-US" sz="2800" dirty="0" err="1"/>
              <a:t>pengukuran</a:t>
            </a:r>
            <a:r>
              <a:rPr lang="en-US" sz="2800" dirty="0"/>
              <a:t> </a:t>
            </a:r>
            <a:r>
              <a:rPr lang="en-US" sz="2800" dirty="0" err="1"/>
              <a:t>statistik</a:t>
            </a:r>
            <a:r>
              <a:rPr lang="en-US" sz="2800" dirty="0"/>
              <a:t> </a:t>
            </a:r>
            <a:r>
              <a:rPr lang="en-US" sz="2800" dirty="0" err="1"/>
              <a:t>kualitatif</a:t>
            </a:r>
            <a:r>
              <a:rPr lang="en-US" sz="2800" dirty="0"/>
              <a:t> - </a:t>
            </a:r>
            <a:r>
              <a:rPr lang="en-US" sz="2800" dirty="0" err="1"/>
              <a:t>peluang</a:t>
            </a:r>
            <a:r>
              <a:rPr lang="en-US" sz="2800" dirty="0"/>
              <a:t> </a:t>
            </a:r>
            <a:r>
              <a:rPr lang="en-US" sz="2800" dirty="0" err="1"/>
              <a:t>kurang</a:t>
            </a:r>
            <a:r>
              <a:rPr lang="en-US" sz="2800" dirty="0"/>
              <a:t> </a:t>
            </a:r>
            <a:r>
              <a:rPr lang="en-US" sz="2800" dirty="0" err="1"/>
              <a:t>dari</a:t>
            </a:r>
            <a:r>
              <a:rPr lang="en-US" sz="2800" dirty="0"/>
              <a:t> </a:t>
            </a:r>
            <a:r>
              <a:rPr lang="en-US" sz="2800" dirty="0" err="1"/>
              <a:t>empat</a:t>
            </a:r>
            <a:r>
              <a:rPr lang="en-US" sz="2800" dirty="0"/>
              <a:t> </a:t>
            </a:r>
            <a:r>
              <a:rPr lang="en-US" sz="2800" dirty="0" err="1"/>
              <a:t>cacat</a:t>
            </a:r>
            <a:r>
              <a:rPr lang="en-US" sz="2800" dirty="0"/>
              <a:t> per </a:t>
            </a:r>
            <a:r>
              <a:rPr lang="en-US" sz="2800" dirty="0" err="1"/>
              <a:t>juta</a:t>
            </a:r>
            <a:r>
              <a:rPr lang="en-US" sz="2800" dirty="0"/>
              <a:t>. </a:t>
            </a:r>
            <a:r>
              <a:rPr lang="en-US" sz="2800" dirty="0" err="1"/>
              <a:t>Melakukan</a:t>
            </a:r>
            <a:r>
              <a:rPr lang="en-US" sz="2800" dirty="0"/>
              <a:t> </a:t>
            </a:r>
            <a:r>
              <a:rPr lang="en-US" sz="2800" dirty="0" err="1"/>
              <a:t>enam</a:t>
            </a:r>
            <a:r>
              <a:rPr lang="en-US" sz="2800" dirty="0"/>
              <a:t> sigma </a:t>
            </a:r>
            <a:r>
              <a:rPr lang="en-US" sz="2800" dirty="0" err="1"/>
              <a:t>berarti</a:t>
            </a:r>
            <a:r>
              <a:rPr lang="en-US" sz="2800" dirty="0"/>
              <a:t> </a:t>
            </a:r>
            <a:r>
              <a:rPr lang="en-US" sz="2800" dirty="0" err="1"/>
              <a:t>produk</a:t>
            </a:r>
            <a:r>
              <a:rPr lang="en-US" sz="2800" dirty="0"/>
              <a:t> </a:t>
            </a:r>
            <a:r>
              <a:rPr lang="en-US" sz="2800" dirty="0" err="1"/>
              <a:t>dan</a:t>
            </a:r>
            <a:r>
              <a:rPr lang="en-US" sz="2800" dirty="0"/>
              <a:t> proses </a:t>
            </a:r>
            <a:r>
              <a:rPr lang="en-US" sz="2800" dirty="0" err="1"/>
              <a:t>memuaskan</a:t>
            </a:r>
            <a:r>
              <a:rPr lang="en-US" sz="2800" dirty="0"/>
              <a:t> </a:t>
            </a:r>
            <a:r>
              <a:rPr lang="en-US" sz="2800" dirty="0" err="1"/>
              <a:t>pelanggan</a:t>
            </a:r>
            <a:r>
              <a:rPr lang="en-US" sz="2800" dirty="0"/>
              <a:t> </a:t>
            </a:r>
            <a:r>
              <a:rPr lang="en-US" sz="2800" dirty="0" err="1"/>
              <a:t>sebesar</a:t>
            </a:r>
            <a:r>
              <a:rPr lang="en-US" sz="2800" dirty="0"/>
              <a:t> 99,99985%.</a:t>
            </a:r>
          </a:p>
          <a:p>
            <a:endParaRPr lang="en-US" sz="2800" dirty="0"/>
          </a:p>
          <a:p>
            <a:pPr marL="457200" indent="-457200">
              <a:buFontTx/>
              <a:buChar char="-"/>
            </a:pPr>
            <a:r>
              <a:rPr lang="en-US" sz="2800" dirty="0"/>
              <a:t>1 Sigma </a:t>
            </a:r>
            <a:r>
              <a:rPr lang="en-US" sz="2800" dirty="0" err="1"/>
              <a:t>sama</a:t>
            </a:r>
            <a:r>
              <a:rPr lang="en-US" sz="2800" dirty="0"/>
              <a:t> </a:t>
            </a:r>
            <a:r>
              <a:rPr lang="en-US" sz="2800" dirty="0" err="1"/>
              <a:t>dengan</a:t>
            </a:r>
            <a:r>
              <a:rPr lang="en-US" sz="2800" dirty="0"/>
              <a:t> 68.26%</a:t>
            </a:r>
          </a:p>
          <a:p>
            <a:pPr marL="457200" indent="-457200">
              <a:buFontTx/>
              <a:buChar char="-"/>
            </a:pPr>
            <a:r>
              <a:rPr lang="en-US" sz="2800" dirty="0"/>
              <a:t>2 Sigma </a:t>
            </a:r>
            <a:r>
              <a:rPr lang="en-US" sz="2800" dirty="0" err="1"/>
              <a:t>sama</a:t>
            </a:r>
            <a:r>
              <a:rPr lang="en-US" sz="2800" dirty="0"/>
              <a:t> </a:t>
            </a:r>
            <a:r>
              <a:rPr lang="en-US" sz="2800" dirty="0" err="1"/>
              <a:t>dengan</a:t>
            </a:r>
            <a:r>
              <a:rPr lang="en-US" sz="2800" dirty="0"/>
              <a:t> 95.46%</a:t>
            </a:r>
          </a:p>
          <a:p>
            <a:pPr marL="457200" indent="-457200">
              <a:buFontTx/>
              <a:buChar char="-"/>
            </a:pPr>
            <a:r>
              <a:rPr lang="en-US" sz="2800" dirty="0"/>
              <a:t>3 Sigma </a:t>
            </a:r>
            <a:r>
              <a:rPr lang="en-US" sz="2800" dirty="0" err="1"/>
              <a:t>sama</a:t>
            </a:r>
            <a:r>
              <a:rPr lang="en-US" sz="2800" dirty="0"/>
              <a:t> </a:t>
            </a:r>
            <a:r>
              <a:rPr lang="en-US" sz="2800" dirty="0" err="1"/>
              <a:t>dengan</a:t>
            </a:r>
            <a:r>
              <a:rPr lang="en-US" sz="2800" dirty="0"/>
              <a:t> 99.73%</a:t>
            </a:r>
          </a:p>
        </p:txBody>
      </p:sp>
      <p:sp>
        <p:nvSpPr>
          <p:cNvPr id="9" name="Rectangle 8"/>
          <p:cNvSpPr/>
          <p:nvPr/>
        </p:nvSpPr>
        <p:spPr>
          <a:xfrm>
            <a:off x="959892" y="5835387"/>
            <a:ext cx="6096000" cy="646331"/>
          </a:xfrm>
          <a:prstGeom prst="rect">
            <a:avLst/>
          </a:prstGeom>
        </p:spPr>
        <p:txBody>
          <a:bodyPr>
            <a:spAutoFit/>
          </a:bodyPr>
          <a:lstStyle/>
          <a:p>
            <a:r>
              <a:rPr lang="en-US" dirty="0" err="1">
                <a:solidFill>
                  <a:srgbClr val="222222"/>
                </a:solidFill>
                <a:latin typeface="Arial" panose="020B0604020202020204" pitchFamily="34" charset="0"/>
              </a:rPr>
              <a:t>Diperkenalkan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oleh</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seorang</a:t>
            </a:r>
            <a:r>
              <a:rPr lang="en-US" dirty="0">
                <a:solidFill>
                  <a:srgbClr val="222222"/>
                </a:solidFill>
                <a:latin typeface="Arial" panose="020B0604020202020204" pitchFamily="34" charset="0"/>
              </a:rPr>
              <a:t> engineer </a:t>
            </a:r>
            <a:r>
              <a:rPr lang="en-US" dirty="0" err="1">
                <a:solidFill>
                  <a:srgbClr val="222222"/>
                </a:solidFill>
                <a:latin typeface="Arial" panose="020B0604020202020204" pitchFamily="34" charset="0"/>
              </a:rPr>
              <a:t>bernama</a:t>
            </a:r>
            <a:r>
              <a:rPr lang="en-US" dirty="0">
                <a:solidFill>
                  <a:srgbClr val="222222"/>
                </a:solidFill>
                <a:latin typeface="Arial" panose="020B0604020202020204" pitchFamily="34" charset="0"/>
              </a:rPr>
              <a:t> </a:t>
            </a:r>
            <a:r>
              <a:rPr lang="en-US" dirty="0">
                <a:solidFill>
                  <a:srgbClr val="0B0080"/>
                </a:solidFill>
                <a:latin typeface="Arial" panose="020B0604020202020204" pitchFamily="34" charset="0"/>
                <a:hlinkClick r:id="rId4" tooltip="Bill Smith (Motorola engineer)"/>
              </a:rPr>
              <a:t>Bill Smith</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saat</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bekerja</a:t>
            </a:r>
            <a:r>
              <a:rPr lang="en-US" dirty="0">
                <a:solidFill>
                  <a:srgbClr val="222222"/>
                </a:solidFill>
                <a:latin typeface="Arial" panose="020B0604020202020204" pitchFamily="34" charset="0"/>
              </a:rPr>
              <a:t> di </a:t>
            </a:r>
            <a:r>
              <a:rPr lang="en-US" dirty="0">
                <a:solidFill>
                  <a:srgbClr val="0B0080"/>
                </a:solidFill>
                <a:latin typeface="Arial" panose="020B0604020202020204" pitchFamily="34" charset="0"/>
                <a:hlinkClick r:id="rId5" tooltip="Motorola"/>
              </a:rPr>
              <a:t>Motorola</a:t>
            </a:r>
            <a:r>
              <a:rPr lang="en-US" dirty="0">
                <a:solidFill>
                  <a:srgbClr val="222222"/>
                </a:solidFill>
                <a:latin typeface="Arial" panose="020B0604020202020204" pitchFamily="34" charset="0"/>
              </a:rPr>
              <a:t> tahun1980</a:t>
            </a:r>
            <a:endParaRPr lang="en-US" dirty="0"/>
          </a:p>
        </p:txBody>
      </p:sp>
    </p:spTree>
    <p:extLst>
      <p:ext uri="{BB962C8B-B14F-4D97-AF65-F5344CB8AC3E}">
        <p14:creationId xmlns:p14="http://schemas.microsoft.com/office/powerpoint/2010/main" val="376366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en-US" sz="3600" b="1" dirty="0" err="1">
                <a:solidFill>
                  <a:srgbClr val="FF0000"/>
                </a:solidFill>
              </a:rPr>
              <a:t>istilah</a:t>
            </a:r>
            <a:r>
              <a:rPr lang="en-US" sz="3600" b="1" dirty="0">
                <a:solidFill>
                  <a:srgbClr val="FF0000"/>
                </a:solidFill>
              </a:rPr>
              <a:t> </a:t>
            </a:r>
            <a:r>
              <a:rPr lang="en-US" sz="3600" b="1" dirty="0" err="1">
                <a:solidFill>
                  <a:srgbClr val="FF0000"/>
                </a:solidFill>
              </a:rPr>
              <a:t>dan</a:t>
            </a:r>
            <a:r>
              <a:rPr lang="en-US" sz="3600" b="1" dirty="0">
                <a:solidFill>
                  <a:srgbClr val="FF0000"/>
                </a:solidFill>
              </a:rPr>
              <a:t> </a:t>
            </a:r>
            <a:r>
              <a:rPr lang="en-US" sz="3600" b="1" dirty="0" err="1">
                <a:solidFill>
                  <a:srgbClr val="FF0000"/>
                </a:solidFill>
              </a:rPr>
              <a:t>filosofi</a:t>
            </a:r>
            <a:endParaRPr lang="en-US" sz="3600" b="1" dirty="0">
              <a:solidFill>
                <a:srgbClr val="FF0000"/>
              </a:solidFill>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3" name="Diagram 2"/>
          <p:cNvGraphicFramePr/>
          <p:nvPr>
            <p:extLst>
              <p:ext uri="{D42A27DB-BD31-4B8C-83A1-F6EECF244321}">
                <p14:modId xmlns:p14="http://schemas.microsoft.com/office/powerpoint/2010/main" val="1049788710"/>
              </p:ext>
            </p:extLst>
          </p:nvPr>
        </p:nvGraphicFramePr>
        <p:xfrm>
          <a:off x="382137" y="259308"/>
          <a:ext cx="11286699" cy="6428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484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a:t>
            </a:r>
            <a:endParaRPr lang="en-US" sz="3600" b="1" dirty="0">
              <a:solidFill>
                <a:srgbClr val="FF0000"/>
              </a:solidFill>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TextBox 4"/>
          <p:cNvSpPr txBox="1"/>
          <p:nvPr/>
        </p:nvSpPr>
        <p:spPr>
          <a:xfrm>
            <a:off x="286333" y="901370"/>
            <a:ext cx="10070946" cy="523220"/>
          </a:xfrm>
          <a:prstGeom prst="rect">
            <a:avLst/>
          </a:prstGeom>
          <a:solidFill>
            <a:schemeClr val="accent5">
              <a:lumMod val="60000"/>
              <a:lumOff val="4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srgbClr val="2F2B20"/>
                </a:solidFill>
                <a:effectLst/>
                <a:uLnTx/>
                <a:uFillTx/>
                <a:latin typeface="Calibri"/>
                <a:ea typeface="+mn-ea"/>
                <a:cs typeface="+mn-cs"/>
              </a:rPr>
              <a:t>Ada 3 aspek yang dikaji dalam Project Quality Manajement, yaitu :</a:t>
            </a:r>
          </a:p>
        </p:txBody>
      </p:sp>
      <p:graphicFrame>
        <p:nvGraphicFramePr>
          <p:cNvPr id="3" name="Diagram 2"/>
          <p:cNvGraphicFramePr/>
          <p:nvPr>
            <p:extLst>
              <p:ext uri="{D42A27DB-BD31-4B8C-83A1-F6EECF244321}">
                <p14:modId xmlns:p14="http://schemas.microsoft.com/office/powerpoint/2010/main" val="1471483210"/>
              </p:ext>
            </p:extLst>
          </p:nvPr>
        </p:nvGraphicFramePr>
        <p:xfrm>
          <a:off x="1257806" y="1719618"/>
          <a:ext cx="9496630" cy="4844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390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740725" y="268682"/>
            <a:ext cx="1943099" cy="74022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a:solidFill>
                  <a:srgbClr val="FFFFFF"/>
                </a:solidFill>
                <a:latin typeface="Algerian" panose="04020705040A02060702" pitchFamily="82" charset="0"/>
              </a:rPr>
              <a:t>Overview</a:t>
            </a:r>
            <a:endParaRPr lang="id-ID" sz="2000" dirty="0">
              <a:solidFill>
                <a:srgbClr val="FFFFFF"/>
              </a:solidFill>
              <a:latin typeface="Algerian" panose="04020705040A02060702" pitchFamily="82" charset="0"/>
            </a:endParaRPr>
          </a:p>
        </p:txBody>
      </p:sp>
      <p:pic>
        <p:nvPicPr>
          <p:cNvPr id="4" name="Picture 2"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90913" y="203630"/>
            <a:ext cx="1005386" cy="11805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388802" y="1285092"/>
            <a:ext cx="9229156" cy="5388663"/>
          </a:xfrm>
          <a:prstGeom prst="rect">
            <a:avLst/>
          </a:prstGeom>
        </p:spPr>
      </p:pic>
    </p:spTree>
    <p:extLst>
      <p:ext uri="{BB962C8B-B14F-4D97-AF65-F5344CB8AC3E}">
        <p14:creationId xmlns:p14="http://schemas.microsoft.com/office/powerpoint/2010/main" val="287187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116485" y="56007"/>
            <a:ext cx="4520040" cy="74022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000" dirty="0">
                <a:solidFill>
                  <a:srgbClr val="FFFFFF"/>
                </a:solidFill>
                <a:latin typeface="Algerian" panose="04020705040A02060702" pitchFamily="82" charset="0"/>
              </a:rPr>
              <a:t>Process </a:t>
            </a:r>
            <a:r>
              <a:rPr lang="en-US" sz="2000" dirty="0" err="1">
                <a:solidFill>
                  <a:srgbClr val="FFFFFF"/>
                </a:solidFill>
                <a:latin typeface="Algerian" panose="04020705040A02060702" pitchFamily="82" charset="0"/>
              </a:rPr>
              <a:t>Interelations</a:t>
            </a:r>
            <a:endParaRPr lang="id-ID" sz="2000" dirty="0">
              <a:solidFill>
                <a:srgbClr val="FFFFFF"/>
              </a:solidFill>
              <a:latin typeface="Algerian" panose="04020705040A02060702" pitchFamily="82" charset="0"/>
            </a:endParaRPr>
          </a:p>
        </p:txBody>
      </p:sp>
      <p:pic>
        <p:nvPicPr>
          <p:cNvPr id="4" name="Picture 2" descr="E:\other\TU-logo-primer-memusa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90913" y="203630"/>
            <a:ext cx="1005386" cy="11805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116485" y="1008910"/>
            <a:ext cx="9446882" cy="5681137"/>
          </a:xfrm>
          <a:prstGeom prst="rect">
            <a:avLst/>
          </a:prstGeom>
        </p:spPr>
      </p:pic>
    </p:spTree>
    <p:extLst>
      <p:ext uri="{BB962C8B-B14F-4D97-AF65-F5344CB8AC3E}">
        <p14:creationId xmlns:p14="http://schemas.microsoft.com/office/powerpoint/2010/main" val="248262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eaLnBrk="1" hangingPunct="1"/>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lang="en-US" altLang="en-US" sz="3600" b="1" dirty="0"/>
              <a:t>SASARAN MATERI PERKULIAHAN</a:t>
            </a:r>
            <a:endPar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17069" y="1528550"/>
            <a:ext cx="11197426" cy="2377142"/>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800" dirty="0"/>
              <a:t>Pada </a:t>
            </a:r>
            <a:r>
              <a:rPr lang="en-US" altLang="en-US" sz="2800" dirty="0" err="1"/>
              <a:t>akhir</a:t>
            </a:r>
            <a:r>
              <a:rPr lang="en-US" altLang="en-US" sz="2800" dirty="0"/>
              <a:t> </a:t>
            </a:r>
            <a:r>
              <a:rPr lang="en-US" altLang="en-US" sz="2800" dirty="0" err="1"/>
              <a:t>pertemuan</a:t>
            </a:r>
            <a:r>
              <a:rPr lang="en-US" altLang="en-US" sz="2800" dirty="0"/>
              <a:t> </a:t>
            </a:r>
            <a:r>
              <a:rPr lang="en-US" altLang="en-US" sz="2800" dirty="0" err="1"/>
              <a:t>ini</a:t>
            </a:r>
            <a:r>
              <a:rPr lang="en-US" altLang="en-US" sz="2800" dirty="0"/>
              <a:t>, </a:t>
            </a:r>
            <a:r>
              <a:rPr lang="en-US" altLang="en-US" sz="2800" dirty="0" err="1"/>
              <a:t>diharapkan</a:t>
            </a:r>
            <a:r>
              <a:rPr lang="en-US" altLang="en-US" sz="2800" dirty="0"/>
              <a:t> :</a:t>
            </a:r>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memahami</a:t>
            </a:r>
            <a:r>
              <a:rPr lang="en-US" sz="2800" dirty="0"/>
              <a:t> </a:t>
            </a:r>
            <a:r>
              <a:rPr lang="en-US" sz="2800" dirty="0" err="1"/>
              <a:t>konsep</a:t>
            </a:r>
            <a:r>
              <a:rPr lang="en-US" sz="2800" dirty="0"/>
              <a:t> </a:t>
            </a:r>
            <a:r>
              <a:rPr lang="en-US" sz="2800" dirty="0" err="1"/>
              <a:t>perencanaan</a:t>
            </a:r>
            <a:r>
              <a:rPr lang="en-US" sz="2800" dirty="0"/>
              <a:t> dan </a:t>
            </a:r>
            <a:r>
              <a:rPr lang="en-US" sz="2800" dirty="0" err="1"/>
              <a:t>pengendalian</a:t>
            </a:r>
            <a:r>
              <a:rPr lang="en-US" sz="2800" dirty="0"/>
              <a:t> </a:t>
            </a:r>
            <a:r>
              <a:rPr lang="en-US" sz="2800" dirty="0" err="1"/>
              <a:t>kualitas</a:t>
            </a:r>
            <a:r>
              <a:rPr lang="en-US" sz="2800" dirty="0"/>
              <a:t> </a:t>
            </a:r>
            <a:r>
              <a:rPr lang="en-US" sz="2800" dirty="0" err="1"/>
              <a:t>proyek</a:t>
            </a:r>
            <a:endParaRPr lang="en-US" sz="2800" dirty="0"/>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memahami</a:t>
            </a:r>
            <a:r>
              <a:rPr lang="en-US" sz="2800" dirty="0"/>
              <a:t> </a:t>
            </a:r>
            <a:r>
              <a:rPr lang="en-US" sz="2800" dirty="0" err="1"/>
              <a:t>konsep</a:t>
            </a:r>
            <a:r>
              <a:rPr lang="en-US" sz="2800" dirty="0"/>
              <a:t> </a:t>
            </a:r>
            <a:r>
              <a:rPr lang="en-US" sz="2800" dirty="0" err="1"/>
              <a:t>jaminan</a:t>
            </a:r>
            <a:r>
              <a:rPr lang="en-US" sz="2800" dirty="0"/>
              <a:t> </a:t>
            </a:r>
            <a:r>
              <a:rPr lang="en-US" sz="2800" dirty="0" err="1"/>
              <a:t>kualitas</a:t>
            </a:r>
            <a:endParaRPr lang="en-US" sz="2800" dirty="0"/>
          </a:p>
          <a:p>
            <a:pPr marL="514350" lvl="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memahami</a:t>
            </a:r>
            <a:r>
              <a:rPr lang="en-US" sz="2800" dirty="0"/>
              <a:t> </a:t>
            </a:r>
            <a:r>
              <a:rPr lang="en-US" sz="2800" dirty="0" err="1"/>
              <a:t>konsep</a:t>
            </a:r>
            <a:r>
              <a:rPr lang="en-US" sz="2800" dirty="0"/>
              <a:t> </a:t>
            </a:r>
            <a:r>
              <a:rPr lang="en-US" sz="2800" dirty="0" err="1"/>
              <a:t>kontrol</a:t>
            </a:r>
            <a:r>
              <a:rPr lang="en-US" sz="2800" dirty="0"/>
              <a:t> </a:t>
            </a:r>
            <a:r>
              <a:rPr lang="en-US" sz="2800" dirty="0" err="1"/>
              <a:t>kualitas</a:t>
            </a:r>
            <a:endParaRPr lang="en-US" sz="2800" dirty="0"/>
          </a:p>
        </p:txBody>
      </p:sp>
    </p:spTree>
    <p:extLst>
      <p:ext uri="{BB962C8B-B14F-4D97-AF65-F5344CB8AC3E}">
        <p14:creationId xmlns:p14="http://schemas.microsoft.com/office/powerpoint/2010/main" val="261702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PLAN QUALITY MANAGEMENT</a:t>
            </a:r>
            <a:endParaRPr lang="id-ID" sz="3200" b="1" dirty="0">
              <a:cs typeface="Century Gothic" charset="0"/>
            </a:endParaRPr>
          </a:p>
        </p:txBody>
      </p:sp>
      <p:sp>
        <p:nvSpPr>
          <p:cNvPr id="21" name="Rounded Rectangle 20"/>
          <p:cNvSpPr/>
          <p:nvPr/>
        </p:nvSpPr>
        <p:spPr>
          <a:xfrm>
            <a:off x="319649" y="2240548"/>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249031"/>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2922279"/>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271893"/>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285266"/>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2930325"/>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253215"/>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291862"/>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2934273"/>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276946"/>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298916"/>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2957191"/>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238233"/>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36558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38496" y="4085820"/>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Quality Management</a:t>
            </a:r>
            <a:endParaRPr lang="en-US" sz="1600" b="1" kern="1200" dirty="0">
              <a:solidFill>
                <a:schemeClr val="tx1"/>
              </a:solidFill>
            </a:endParaRPr>
          </a:p>
        </p:txBody>
      </p:sp>
      <p:sp>
        <p:nvSpPr>
          <p:cNvPr id="38" name="Freeform 37"/>
          <p:cNvSpPr/>
          <p:nvPr/>
        </p:nvSpPr>
        <p:spPr>
          <a:xfrm>
            <a:off x="5089300" y="4068116"/>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Manage Quality</a:t>
            </a:r>
            <a:endParaRPr lang="en-US" sz="1600" b="1" kern="1200" dirty="0">
              <a:solidFill>
                <a:schemeClr val="tx1"/>
              </a:solidFill>
            </a:endParaRPr>
          </a:p>
        </p:txBody>
      </p:sp>
      <p:sp>
        <p:nvSpPr>
          <p:cNvPr id="39" name="Freeform 38"/>
          <p:cNvSpPr/>
          <p:nvPr/>
        </p:nvSpPr>
        <p:spPr>
          <a:xfrm>
            <a:off x="7440104" y="4085820"/>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Quality</a:t>
            </a:r>
            <a:endParaRPr lang="en-US" b="1" kern="1200" dirty="0">
              <a:solidFill>
                <a:schemeClr val="tx1"/>
              </a:solidFill>
            </a:endParaRPr>
          </a:p>
        </p:txBody>
      </p:sp>
    </p:spTree>
    <p:extLst>
      <p:ext uri="{BB962C8B-B14F-4D97-AF65-F5344CB8AC3E}">
        <p14:creationId xmlns:p14="http://schemas.microsoft.com/office/powerpoint/2010/main" val="2084273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txBox="1">
            <a:spLocks/>
          </p:cNvSpPr>
          <p:nvPr/>
        </p:nvSpPr>
        <p:spPr>
          <a:xfrm>
            <a:off x="618663" y="1269242"/>
            <a:ext cx="10135773" cy="1471028"/>
          </a:xfrm>
          <a:prstGeom prst="rect">
            <a:avLst/>
          </a:prstGeom>
          <a:solidFill>
            <a:schemeClr val="accent2">
              <a:lumMod val="20000"/>
              <a:lumOff val="80000"/>
            </a:schemeClr>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Clr>
                <a:srgbClr val="A9A57C"/>
              </a:buClr>
              <a:buFont typeface="Arial"/>
              <a:buNone/>
            </a:pPr>
            <a:r>
              <a:rPr lang="en-US" dirty="0">
                <a:solidFill>
                  <a:srgbClr val="2F2B20">
                    <a:lumMod val="85000"/>
                    <a:lumOff val="15000"/>
                  </a:srgbClr>
                </a:solidFill>
              </a:rPr>
              <a:t>Proses </a:t>
            </a:r>
            <a:r>
              <a:rPr lang="en-US" dirty="0" err="1">
                <a:solidFill>
                  <a:srgbClr val="2F2B20">
                    <a:lumMod val="85000"/>
                    <a:lumOff val="15000"/>
                  </a:srgbClr>
                </a:solidFill>
              </a:rPr>
              <a:t>identifikasi</a:t>
            </a:r>
            <a:r>
              <a:rPr lang="en-US" dirty="0">
                <a:solidFill>
                  <a:srgbClr val="2F2B20">
                    <a:lumMod val="85000"/>
                    <a:lumOff val="15000"/>
                  </a:srgbClr>
                </a:solidFill>
              </a:rPr>
              <a:t> </a:t>
            </a:r>
            <a:r>
              <a:rPr lang="en-US" dirty="0" err="1">
                <a:solidFill>
                  <a:srgbClr val="2F2B20">
                    <a:lumMod val="85000"/>
                    <a:lumOff val="15000"/>
                  </a:srgbClr>
                </a:solidFill>
              </a:rPr>
              <a:t>persyaratan</a:t>
            </a:r>
            <a:r>
              <a:rPr lang="en-US" dirty="0">
                <a:solidFill>
                  <a:srgbClr val="2F2B20">
                    <a:lumMod val="85000"/>
                    <a:lumOff val="15000"/>
                  </a:srgbClr>
                </a:solidFill>
              </a:rPr>
              <a:t> </a:t>
            </a:r>
            <a:r>
              <a:rPr lang="id-ID" dirty="0">
                <a:solidFill>
                  <a:srgbClr val="2F2B20">
                    <a:lumMod val="85000"/>
                    <a:lumOff val="15000"/>
                  </a:srgbClr>
                </a:solidFill>
              </a:rPr>
              <a:t>kualitas </a:t>
            </a:r>
            <a:r>
              <a:rPr lang="en-US" dirty="0" err="1">
                <a:solidFill>
                  <a:srgbClr val="2F2B20">
                    <a:lumMod val="85000"/>
                    <a:lumOff val="15000"/>
                  </a:srgbClr>
                </a:solidFill>
              </a:rPr>
              <a:t>dan</a:t>
            </a:r>
            <a:r>
              <a:rPr lang="en-US" dirty="0">
                <a:solidFill>
                  <a:srgbClr val="2F2B20">
                    <a:lumMod val="85000"/>
                    <a:lumOff val="15000"/>
                  </a:srgbClr>
                </a:solidFill>
              </a:rPr>
              <a:t>/</a:t>
            </a:r>
            <a:r>
              <a:rPr lang="en-US" dirty="0" err="1">
                <a:solidFill>
                  <a:srgbClr val="2F2B20">
                    <a:lumMod val="85000"/>
                    <a:lumOff val="15000"/>
                  </a:srgbClr>
                </a:solidFill>
              </a:rPr>
              <a:t>atau</a:t>
            </a:r>
            <a:r>
              <a:rPr lang="en-US" dirty="0">
                <a:solidFill>
                  <a:srgbClr val="2F2B20">
                    <a:lumMod val="85000"/>
                    <a:lumOff val="15000"/>
                  </a:srgbClr>
                </a:solidFill>
              </a:rPr>
              <a:t> </a:t>
            </a:r>
            <a:r>
              <a:rPr lang="en-US" dirty="0" err="1">
                <a:solidFill>
                  <a:srgbClr val="2F2B20">
                    <a:lumMod val="85000"/>
                    <a:lumOff val="15000"/>
                  </a:srgbClr>
                </a:solidFill>
              </a:rPr>
              <a:t>standar</a:t>
            </a:r>
            <a:r>
              <a:rPr lang="en-US" dirty="0">
                <a:solidFill>
                  <a:srgbClr val="2F2B20">
                    <a:lumMod val="85000"/>
                    <a:lumOff val="15000"/>
                  </a:srgbClr>
                </a:solidFill>
              </a:rPr>
              <a:t> </a:t>
            </a:r>
            <a:r>
              <a:rPr lang="en-US" dirty="0" err="1">
                <a:solidFill>
                  <a:srgbClr val="2F2B20">
                    <a:lumMod val="85000"/>
                    <a:lumOff val="15000"/>
                  </a:srgbClr>
                </a:solidFill>
              </a:rPr>
              <a:t>untuk</a:t>
            </a:r>
            <a:r>
              <a:rPr lang="en-US" dirty="0">
                <a:solidFill>
                  <a:srgbClr val="2F2B20">
                    <a:lumMod val="85000"/>
                    <a:lumOff val="15000"/>
                  </a:srgbClr>
                </a:solidFill>
              </a:rPr>
              <a:t> </a:t>
            </a:r>
            <a:r>
              <a:rPr lang="en-US" dirty="0" err="1">
                <a:solidFill>
                  <a:srgbClr val="2F2B20">
                    <a:lumMod val="85000"/>
                    <a:lumOff val="15000"/>
                  </a:srgbClr>
                </a:solidFill>
              </a:rPr>
              <a:t>proyek</a:t>
            </a:r>
            <a:r>
              <a:rPr lang="en-US" dirty="0">
                <a:solidFill>
                  <a:srgbClr val="2F2B20">
                    <a:lumMod val="85000"/>
                    <a:lumOff val="15000"/>
                  </a:srgbClr>
                </a:solidFill>
              </a:rPr>
              <a:t> </a:t>
            </a:r>
            <a:r>
              <a:rPr lang="en-US" dirty="0" err="1">
                <a:solidFill>
                  <a:srgbClr val="2F2B20">
                    <a:lumMod val="85000"/>
                    <a:lumOff val="15000"/>
                  </a:srgbClr>
                </a:solidFill>
              </a:rPr>
              <a:t>beserta</a:t>
            </a:r>
            <a:r>
              <a:rPr lang="en-US" dirty="0">
                <a:solidFill>
                  <a:srgbClr val="2F2B20">
                    <a:lumMod val="85000"/>
                    <a:lumOff val="15000"/>
                  </a:srgbClr>
                </a:solidFill>
              </a:rPr>
              <a:t> </a:t>
            </a:r>
            <a:r>
              <a:rPr lang="en-US" dirty="0" err="1">
                <a:solidFill>
                  <a:srgbClr val="2F2B20">
                    <a:lumMod val="85000"/>
                    <a:lumOff val="15000"/>
                  </a:srgbClr>
                </a:solidFill>
              </a:rPr>
              <a:t>penyerahan</a:t>
            </a:r>
            <a:r>
              <a:rPr lang="en-US" dirty="0">
                <a:solidFill>
                  <a:srgbClr val="2F2B20">
                    <a:lumMod val="85000"/>
                    <a:lumOff val="15000"/>
                  </a:srgbClr>
                </a:solidFill>
              </a:rPr>
              <a:t> </a:t>
            </a:r>
            <a:r>
              <a:rPr lang="en-US" dirty="0" err="1">
                <a:solidFill>
                  <a:srgbClr val="2F2B20">
                    <a:lumMod val="85000"/>
                    <a:lumOff val="15000"/>
                  </a:srgbClr>
                </a:solidFill>
              </a:rPr>
              <a:t>dan</a:t>
            </a:r>
            <a:r>
              <a:rPr lang="en-US" dirty="0">
                <a:solidFill>
                  <a:srgbClr val="2F2B20">
                    <a:lumMod val="85000"/>
                    <a:lumOff val="15000"/>
                  </a:srgbClr>
                </a:solidFill>
              </a:rPr>
              <a:t> </a:t>
            </a:r>
            <a:r>
              <a:rPr lang="en-US" dirty="0" err="1">
                <a:solidFill>
                  <a:srgbClr val="2F2B20">
                    <a:lumMod val="85000"/>
                    <a:lumOff val="15000"/>
                  </a:srgbClr>
                </a:solidFill>
              </a:rPr>
              <a:t>pendokumentasian</a:t>
            </a:r>
            <a:r>
              <a:rPr lang="en-US" dirty="0">
                <a:solidFill>
                  <a:srgbClr val="2F2B20">
                    <a:lumMod val="85000"/>
                    <a:lumOff val="15000"/>
                  </a:srgbClr>
                </a:solidFill>
              </a:rPr>
              <a:t> </a:t>
            </a:r>
            <a:r>
              <a:rPr lang="en-US" dirty="0" err="1">
                <a:solidFill>
                  <a:srgbClr val="2F2B20">
                    <a:lumMod val="85000"/>
                    <a:lumOff val="15000"/>
                  </a:srgbClr>
                </a:solidFill>
              </a:rPr>
              <a:t>proyek</a:t>
            </a:r>
            <a:r>
              <a:rPr lang="en-US" dirty="0">
                <a:solidFill>
                  <a:srgbClr val="2F2B20">
                    <a:lumMod val="85000"/>
                    <a:lumOff val="15000"/>
                  </a:srgbClr>
                </a:solidFill>
              </a:rPr>
              <a:t> yang </a:t>
            </a:r>
            <a:r>
              <a:rPr lang="en-US" dirty="0" err="1">
                <a:solidFill>
                  <a:srgbClr val="2F2B20">
                    <a:lumMod val="85000"/>
                    <a:lumOff val="15000"/>
                  </a:srgbClr>
                </a:solidFill>
              </a:rPr>
              <a:t>akan</a:t>
            </a:r>
            <a:r>
              <a:rPr lang="en-US" dirty="0">
                <a:solidFill>
                  <a:srgbClr val="2F2B20">
                    <a:lumMod val="85000"/>
                    <a:lumOff val="15000"/>
                  </a:srgbClr>
                </a:solidFill>
              </a:rPr>
              <a:t> </a:t>
            </a:r>
            <a:r>
              <a:rPr lang="en-US" dirty="0" err="1">
                <a:solidFill>
                  <a:srgbClr val="2F2B20">
                    <a:lumMod val="85000"/>
                    <a:lumOff val="15000"/>
                  </a:srgbClr>
                </a:solidFill>
              </a:rPr>
              <a:t>menunjukkan</a:t>
            </a:r>
            <a:r>
              <a:rPr lang="en-US" dirty="0">
                <a:solidFill>
                  <a:srgbClr val="2F2B20">
                    <a:lumMod val="85000"/>
                    <a:lumOff val="15000"/>
                  </a:srgbClr>
                </a:solidFill>
              </a:rPr>
              <a:t> </a:t>
            </a:r>
            <a:r>
              <a:rPr lang="id-ID" dirty="0">
                <a:solidFill>
                  <a:srgbClr val="2F2B20">
                    <a:lumMod val="85000"/>
                    <a:lumOff val="15000"/>
                  </a:srgbClr>
                </a:solidFill>
              </a:rPr>
              <a:t>kesesuaian</a:t>
            </a:r>
            <a:r>
              <a:rPr lang="en-US" dirty="0" err="1">
                <a:solidFill>
                  <a:srgbClr val="2F2B20">
                    <a:lumMod val="85000"/>
                    <a:lumOff val="15000"/>
                  </a:srgbClr>
                </a:solidFill>
              </a:rPr>
              <a:t>nya</a:t>
            </a:r>
            <a:r>
              <a:rPr lang="en-US" dirty="0">
                <a:solidFill>
                  <a:srgbClr val="2F2B20">
                    <a:lumMod val="85000"/>
                    <a:lumOff val="15000"/>
                  </a:srgbClr>
                </a:solidFill>
              </a:rPr>
              <a:t>  </a:t>
            </a:r>
            <a:r>
              <a:rPr lang="en-US" dirty="0" err="1">
                <a:solidFill>
                  <a:srgbClr val="2F2B20">
                    <a:lumMod val="85000"/>
                    <a:lumOff val="15000"/>
                  </a:srgbClr>
                </a:solidFill>
              </a:rPr>
              <a:t>dengan</a:t>
            </a:r>
            <a:r>
              <a:rPr lang="en-US" dirty="0">
                <a:solidFill>
                  <a:srgbClr val="2F2B20">
                    <a:lumMod val="85000"/>
                    <a:lumOff val="15000"/>
                  </a:srgbClr>
                </a:solidFill>
              </a:rPr>
              <a:t> </a:t>
            </a:r>
            <a:r>
              <a:rPr lang="en-US" dirty="0" err="1">
                <a:solidFill>
                  <a:srgbClr val="2F2B20">
                    <a:lumMod val="85000"/>
                    <a:lumOff val="15000"/>
                  </a:srgbClr>
                </a:solidFill>
              </a:rPr>
              <a:t>persyaratan</a:t>
            </a:r>
            <a:r>
              <a:rPr lang="en-US" dirty="0">
                <a:solidFill>
                  <a:srgbClr val="2F2B20">
                    <a:lumMod val="85000"/>
                    <a:lumOff val="15000"/>
                  </a:srgbClr>
                </a:solidFill>
              </a:rPr>
              <a:t> </a:t>
            </a:r>
            <a:r>
              <a:rPr lang="en-US" dirty="0" err="1">
                <a:solidFill>
                  <a:srgbClr val="2F2B20">
                    <a:lumMod val="85000"/>
                    <a:lumOff val="15000"/>
                  </a:srgbClr>
                </a:solidFill>
              </a:rPr>
              <a:t>kualitasnya</a:t>
            </a:r>
            <a:r>
              <a:rPr lang="en-US" dirty="0">
                <a:solidFill>
                  <a:srgbClr val="2F2B20">
                    <a:lumMod val="85000"/>
                    <a:lumOff val="15000"/>
                  </a:srgbClr>
                </a:solidFill>
              </a:rPr>
              <a:t>.</a:t>
            </a:r>
          </a:p>
        </p:txBody>
      </p:sp>
      <p:pic>
        <p:nvPicPr>
          <p:cNvPr id="2" name="Picture 1"/>
          <p:cNvPicPr>
            <a:picLocks noChangeAspect="1"/>
          </p:cNvPicPr>
          <p:nvPr/>
        </p:nvPicPr>
        <p:blipFill>
          <a:blip r:embed="rId3"/>
          <a:stretch>
            <a:fillRect/>
          </a:stretch>
        </p:blipFill>
        <p:spPr>
          <a:xfrm>
            <a:off x="1578662" y="2940239"/>
            <a:ext cx="8397851" cy="3543300"/>
          </a:xfrm>
          <a:prstGeom prst="rect">
            <a:avLst/>
          </a:prstGeom>
        </p:spPr>
      </p:pic>
    </p:spTree>
    <p:extLst>
      <p:ext uri="{BB962C8B-B14F-4D97-AF65-F5344CB8AC3E}">
        <p14:creationId xmlns:p14="http://schemas.microsoft.com/office/powerpoint/2010/main" val="178247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Quality Management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 name="Freeform 2"/>
          <p:cNvSpPr/>
          <p:nvPr/>
        </p:nvSpPr>
        <p:spPr>
          <a:xfrm>
            <a:off x="752018"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4" name="Freeform 3"/>
          <p:cNvSpPr/>
          <p:nvPr/>
        </p:nvSpPr>
        <p:spPr>
          <a:xfrm>
            <a:off x="1128384" y="1384440"/>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charter</a:t>
            </a:r>
          </a:p>
          <a:p>
            <a:r>
              <a:rPr lang="en-US" sz="1400" dirty="0"/>
              <a:t>2 Project management plan</a:t>
            </a:r>
          </a:p>
          <a:p>
            <a:pPr lvl="1"/>
            <a:r>
              <a:rPr lang="en-US" sz="1400" dirty="0"/>
              <a:t>• Requirements management</a:t>
            </a:r>
          </a:p>
          <a:p>
            <a:pPr lvl="1"/>
            <a:r>
              <a:rPr lang="en-US" sz="1400" dirty="0"/>
              <a:t>plan</a:t>
            </a:r>
          </a:p>
          <a:p>
            <a:pPr lvl="1"/>
            <a:r>
              <a:rPr lang="en-US" sz="1400" dirty="0"/>
              <a:t>• Risk management plan</a:t>
            </a:r>
          </a:p>
          <a:p>
            <a:pPr lvl="1"/>
            <a:r>
              <a:rPr lang="en-US" sz="1400" dirty="0"/>
              <a:t>• Stakeholder engagement</a:t>
            </a:r>
          </a:p>
          <a:p>
            <a:pPr lvl="1"/>
            <a:r>
              <a:rPr lang="en-US" sz="1400" dirty="0"/>
              <a:t>plan</a:t>
            </a:r>
          </a:p>
          <a:p>
            <a:pPr lvl="1"/>
            <a:r>
              <a:rPr lang="en-US" sz="1400" dirty="0"/>
              <a:t>• Scope baseline</a:t>
            </a:r>
          </a:p>
          <a:p>
            <a:r>
              <a:rPr lang="en-US" sz="1400" dirty="0"/>
              <a:t>3 Project documents</a:t>
            </a:r>
          </a:p>
          <a:p>
            <a:pPr lvl="1"/>
            <a:r>
              <a:rPr lang="en-US" sz="1400" dirty="0"/>
              <a:t>• Assumption log</a:t>
            </a:r>
          </a:p>
          <a:p>
            <a:pPr lvl="1"/>
            <a:r>
              <a:rPr lang="en-US" sz="1400" dirty="0"/>
              <a:t>• Requirements</a:t>
            </a:r>
          </a:p>
          <a:p>
            <a:pPr lvl="1"/>
            <a:r>
              <a:rPr lang="en-US" sz="1400" dirty="0"/>
              <a:t>documentation</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p>
          <a:p>
            <a:r>
              <a:rPr lang="en-US" sz="1400" dirty="0"/>
              <a:t>4 Enterprise environmental</a:t>
            </a:r>
          </a:p>
          <a:p>
            <a:r>
              <a:rPr lang="en-US" sz="1400" dirty="0"/>
              <a:t>factors</a:t>
            </a:r>
          </a:p>
          <a:p>
            <a:r>
              <a:rPr lang="en-US" sz="1400" dirty="0"/>
              <a:t>5 Organizational process assets</a:t>
            </a:r>
            <a:endParaRPr lang="en-US" sz="3600" b="0" kern="1200" dirty="0">
              <a:latin typeface="+mn-lt"/>
            </a:endParaRPr>
          </a:p>
        </p:txBody>
      </p:sp>
      <p:sp>
        <p:nvSpPr>
          <p:cNvPr id="5" name="Freeform 4"/>
          <p:cNvSpPr/>
          <p:nvPr/>
        </p:nvSpPr>
        <p:spPr>
          <a:xfrm>
            <a:off x="3362690" y="923642"/>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7" name="Freeform 6"/>
          <p:cNvSpPr/>
          <p:nvPr/>
        </p:nvSpPr>
        <p:spPr>
          <a:xfrm>
            <a:off x="4247574" y="92071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4572000" y="1384441"/>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9" name="Freeform 8"/>
          <p:cNvSpPr/>
          <p:nvPr/>
        </p:nvSpPr>
        <p:spPr>
          <a:xfrm>
            <a:off x="6559542" y="925227"/>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0" name="Freeform 9"/>
          <p:cNvSpPr/>
          <p:nvPr/>
        </p:nvSpPr>
        <p:spPr>
          <a:xfrm>
            <a:off x="7395484"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1" name="Freeform 10"/>
          <p:cNvSpPr/>
          <p:nvPr/>
        </p:nvSpPr>
        <p:spPr>
          <a:xfrm>
            <a:off x="7771959" y="1384441"/>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management plan</a:t>
            </a:r>
          </a:p>
          <a:p>
            <a:r>
              <a:rPr lang="en-US" sz="1400" dirty="0"/>
              <a:t>2 Quality metrics</a:t>
            </a:r>
          </a:p>
          <a:p>
            <a:r>
              <a:rPr lang="en-US" sz="1400" dirty="0"/>
              <a:t>3 Project management plan</a:t>
            </a:r>
          </a:p>
          <a:p>
            <a:r>
              <a:rPr lang="en-US" sz="1400" dirty="0"/>
              <a:t>updates</a:t>
            </a:r>
          </a:p>
          <a:p>
            <a:pPr lvl="1"/>
            <a:r>
              <a:rPr lang="en-US" sz="1400" dirty="0"/>
              <a:t>• Risk management plan</a:t>
            </a:r>
          </a:p>
          <a:p>
            <a:pPr lvl="1"/>
            <a:r>
              <a:rPr lang="en-US" sz="1400" dirty="0"/>
              <a:t>• Scope baseline</a:t>
            </a:r>
          </a:p>
          <a:p>
            <a:r>
              <a:rPr lang="en-US" sz="1400" dirty="0"/>
              <a:t>4 Project documents updates</a:t>
            </a:r>
          </a:p>
          <a:p>
            <a:pPr lvl="1"/>
            <a:r>
              <a:rPr lang="en-US" sz="1400" dirty="0"/>
              <a:t>• Lessons learned register</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endParaRPr lang="en-US" sz="1400" b="0" kern="1200" dirty="0"/>
          </a:p>
        </p:txBody>
      </p:sp>
    </p:spTree>
    <p:extLst>
      <p:ext uri="{BB962C8B-B14F-4D97-AF65-F5344CB8AC3E}">
        <p14:creationId xmlns:p14="http://schemas.microsoft.com/office/powerpoint/2010/main" val="30877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(data Flow)</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119604" y="838952"/>
            <a:ext cx="6942857" cy="6019048"/>
          </a:xfrm>
          <a:prstGeom prst="rect">
            <a:avLst/>
          </a:prstGeom>
        </p:spPr>
      </p:pic>
    </p:spTree>
    <p:extLst>
      <p:ext uri="{BB962C8B-B14F-4D97-AF65-F5344CB8AC3E}">
        <p14:creationId xmlns:p14="http://schemas.microsoft.com/office/powerpoint/2010/main" val="203173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a:spLocks noGrp="1"/>
          </p:cNvSpPr>
          <p:nvPr>
            <p:ph idx="1"/>
          </p:nvPr>
        </p:nvSpPr>
        <p:spPr>
          <a:xfrm>
            <a:off x="2830787" y="966842"/>
            <a:ext cx="8878992" cy="5556788"/>
          </a:xfrm>
        </p:spPr>
        <p:txBody>
          <a:bodyPr>
            <a:normAutofit fontScale="77500" lnSpcReduction="20000"/>
          </a:bodyPr>
          <a:lstStyle/>
          <a:p>
            <a:pPr marL="514350" indent="-514350" algn="just">
              <a:buClr>
                <a:srgbClr val="A9A57C"/>
              </a:buClr>
              <a:buFont typeface="+mj-lt"/>
              <a:buAutoNum type="arabicPeriod"/>
            </a:pPr>
            <a:r>
              <a:rPr lang="en-US" b="1" dirty="0"/>
              <a:t>Project Charter</a:t>
            </a:r>
          </a:p>
          <a:p>
            <a:pPr marL="457200" lvl="1" indent="0" algn="just">
              <a:buClr>
                <a:srgbClr val="A9A57C"/>
              </a:buClr>
              <a:buNone/>
            </a:pPr>
            <a:r>
              <a:rPr lang="en-US" dirty="0" err="1"/>
              <a:t>Piagam</a:t>
            </a:r>
            <a:r>
              <a:rPr lang="en-US" dirty="0"/>
              <a:t> </a:t>
            </a:r>
            <a:r>
              <a:rPr lang="en-US" dirty="0" err="1"/>
              <a:t>proyek</a:t>
            </a:r>
            <a:r>
              <a:rPr lang="en-US" dirty="0"/>
              <a:t> </a:t>
            </a:r>
            <a:r>
              <a:rPr lang="en-US" dirty="0" err="1"/>
              <a:t>memberikan</a:t>
            </a:r>
            <a:r>
              <a:rPr lang="en-US" dirty="0"/>
              <a:t> high-level project description </a:t>
            </a:r>
            <a:r>
              <a:rPr lang="en-US" dirty="0" err="1"/>
              <a:t>dan</a:t>
            </a:r>
            <a:r>
              <a:rPr lang="en-US" dirty="0"/>
              <a:t> product characteristics.</a:t>
            </a:r>
          </a:p>
          <a:p>
            <a:pPr marL="457200" lvl="1" indent="0" algn="just">
              <a:buClr>
                <a:srgbClr val="A9A57C"/>
              </a:buClr>
              <a:buNone/>
            </a:pPr>
            <a:r>
              <a:rPr lang="en-US" dirty="0" err="1"/>
              <a:t>Ini</a:t>
            </a:r>
            <a:r>
              <a:rPr lang="en-US" dirty="0"/>
              <a:t> </a:t>
            </a:r>
            <a:r>
              <a:rPr lang="en-US" dirty="0" err="1"/>
              <a:t>termasuk</a:t>
            </a:r>
            <a:r>
              <a:rPr lang="en-US" dirty="0"/>
              <a:t> project approval requirements, measurable project objectives, </a:t>
            </a:r>
            <a:r>
              <a:rPr lang="en-US" dirty="0" err="1"/>
              <a:t>dan</a:t>
            </a:r>
            <a:r>
              <a:rPr lang="en-US" dirty="0"/>
              <a:t> related success criteria yang </a:t>
            </a:r>
            <a:r>
              <a:rPr lang="en-US" dirty="0" err="1"/>
              <a:t>akan</a:t>
            </a:r>
            <a:r>
              <a:rPr lang="en-US" dirty="0"/>
              <a:t> </a:t>
            </a:r>
            <a:r>
              <a:rPr lang="en-US" dirty="0" err="1"/>
              <a:t>mempengaruhi</a:t>
            </a:r>
            <a:r>
              <a:rPr lang="en-US" dirty="0"/>
              <a:t> </a:t>
            </a:r>
            <a:r>
              <a:rPr lang="en-US" dirty="0" err="1"/>
              <a:t>manajemen</a:t>
            </a:r>
            <a:r>
              <a:rPr lang="en-US" dirty="0"/>
              <a:t> </a:t>
            </a:r>
            <a:r>
              <a:rPr lang="en-US" dirty="0" err="1"/>
              <a:t>kualitas</a:t>
            </a:r>
            <a:r>
              <a:rPr lang="en-US" dirty="0"/>
              <a:t> </a:t>
            </a:r>
            <a:r>
              <a:rPr lang="en-US" dirty="0" err="1"/>
              <a:t>proyek</a:t>
            </a:r>
            <a:r>
              <a:rPr lang="en-US" dirty="0"/>
              <a:t>.</a:t>
            </a:r>
          </a:p>
          <a:p>
            <a:pPr marL="514350" indent="-514350" algn="just">
              <a:buClr>
                <a:srgbClr val="A9A57C"/>
              </a:buClr>
              <a:buFont typeface="+mj-lt"/>
              <a:buAutoNum type="arabicPeriod"/>
            </a:pPr>
            <a:r>
              <a:rPr lang="en-US" b="1" dirty="0"/>
              <a:t>Project management plan</a:t>
            </a:r>
          </a:p>
          <a:p>
            <a:pPr marL="457200" lvl="1" indent="0" algn="just">
              <a:buClr>
                <a:srgbClr val="A9A57C"/>
              </a:buClr>
              <a:buFont typeface="Arial"/>
              <a:buNone/>
            </a:pPr>
            <a:r>
              <a:rPr lang="en-US" dirty="0"/>
              <a:t>B</a:t>
            </a:r>
            <a:r>
              <a:rPr lang="id-ID" dirty="0"/>
              <a:t>erisi informasi yang </a:t>
            </a:r>
            <a:r>
              <a:rPr lang="es-ES" dirty="0" err="1"/>
              <a:t>digunakan</a:t>
            </a:r>
            <a:r>
              <a:rPr lang="es-ES" dirty="0"/>
              <a:t> </a:t>
            </a:r>
            <a:r>
              <a:rPr lang="es-ES" dirty="0" err="1"/>
              <a:t>untuk</a:t>
            </a:r>
            <a:r>
              <a:rPr lang="es-ES" dirty="0"/>
              <a:t> </a:t>
            </a:r>
            <a:r>
              <a:rPr lang="es-ES" dirty="0" err="1"/>
              <a:t>pengembangan</a:t>
            </a:r>
            <a:r>
              <a:rPr lang="es-ES" dirty="0"/>
              <a:t> </a:t>
            </a:r>
            <a:r>
              <a:rPr lang="id-ID" dirty="0"/>
              <a:t>plan </a:t>
            </a:r>
            <a:r>
              <a:rPr lang="es-ES" dirty="0" err="1"/>
              <a:t>quality</a:t>
            </a:r>
            <a:r>
              <a:rPr lang="es-ES" dirty="0"/>
              <a:t> </a:t>
            </a:r>
            <a:r>
              <a:rPr lang="es-ES" dirty="0" err="1"/>
              <a:t>management</a:t>
            </a:r>
            <a:r>
              <a:rPr lang="es-ES" dirty="0"/>
              <a:t> </a:t>
            </a:r>
            <a:r>
              <a:rPr lang="es-ES" dirty="0" err="1"/>
              <a:t>seperti</a:t>
            </a:r>
            <a:r>
              <a:rPr lang="es-ES" dirty="0"/>
              <a:t> :</a:t>
            </a:r>
          </a:p>
          <a:p>
            <a:pPr lvl="1" algn="just">
              <a:buClr>
                <a:srgbClr val="A9A57C"/>
              </a:buClr>
            </a:pPr>
            <a:r>
              <a:rPr lang="es-ES" b="1" dirty="0" err="1"/>
              <a:t>Requirements</a:t>
            </a:r>
            <a:r>
              <a:rPr lang="es-ES" b="1" dirty="0"/>
              <a:t> </a:t>
            </a:r>
            <a:r>
              <a:rPr lang="es-ES" b="1" dirty="0" err="1"/>
              <a:t>management</a:t>
            </a:r>
            <a:r>
              <a:rPr lang="es-ES" b="1" dirty="0"/>
              <a:t> plan</a:t>
            </a:r>
          </a:p>
          <a:p>
            <a:pPr marL="914400" lvl="2" indent="0" algn="just">
              <a:buClr>
                <a:srgbClr val="A9A57C"/>
              </a:buClr>
              <a:buNone/>
            </a:pPr>
            <a:r>
              <a:rPr lang="es-ES" dirty="0" err="1"/>
              <a:t>menyediakan</a:t>
            </a:r>
            <a:r>
              <a:rPr lang="es-ES" dirty="0"/>
              <a:t> </a:t>
            </a:r>
            <a:r>
              <a:rPr lang="es-ES" dirty="0" err="1"/>
              <a:t>pendekatan</a:t>
            </a:r>
            <a:r>
              <a:rPr lang="es-ES" dirty="0"/>
              <a:t> </a:t>
            </a:r>
            <a:r>
              <a:rPr lang="es-ES" dirty="0" err="1"/>
              <a:t>untuk</a:t>
            </a:r>
            <a:r>
              <a:rPr lang="es-ES" dirty="0"/>
              <a:t> </a:t>
            </a:r>
            <a:r>
              <a:rPr lang="es-ES" dirty="0" err="1"/>
              <a:t>mengidentifikasi</a:t>
            </a:r>
            <a:r>
              <a:rPr lang="es-ES" dirty="0"/>
              <a:t>, </a:t>
            </a:r>
            <a:r>
              <a:rPr lang="es-ES" dirty="0" err="1"/>
              <a:t>menganalisis</a:t>
            </a:r>
            <a:r>
              <a:rPr lang="es-ES" dirty="0"/>
              <a:t>, dan </a:t>
            </a:r>
            <a:r>
              <a:rPr lang="es-ES" dirty="0" err="1"/>
              <a:t>mengelola</a:t>
            </a:r>
            <a:r>
              <a:rPr lang="es-ES" dirty="0"/>
              <a:t> </a:t>
            </a:r>
            <a:r>
              <a:rPr lang="es-ES" dirty="0" err="1"/>
              <a:t>persyaratan</a:t>
            </a:r>
            <a:r>
              <a:rPr lang="es-ES" dirty="0"/>
              <a:t> yang </a:t>
            </a:r>
            <a:r>
              <a:rPr lang="es-ES" dirty="0" err="1"/>
              <a:t>akan</a:t>
            </a:r>
            <a:r>
              <a:rPr lang="es-ES" dirty="0"/>
              <a:t> </a:t>
            </a:r>
            <a:r>
              <a:rPr lang="es-ES" dirty="0" err="1"/>
              <a:t>dirujuk</a:t>
            </a:r>
            <a:r>
              <a:rPr lang="es-ES" dirty="0"/>
              <a:t> </a:t>
            </a:r>
            <a:r>
              <a:rPr lang="es-ES" dirty="0" err="1"/>
              <a:t>oleh</a:t>
            </a:r>
            <a:r>
              <a:rPr lang="es-ES" dirty="0"/>
              <a:t> </a:t>
            </a:r>
            <a:r>
              <a:rPr lang="es-ES" dirty="0" err="1"/>
              <a:t>rencana</a:t>
            </a:r>
            <a:r>
              <a:rPr lang="es-ES" dirty="0"/>
              <a:t> </a:t>
            </a:r>
            <a:r>
              <a:rPr lang="es-ES" dirty="0" err="1"/>
              <a:t>manajemen</a:t>
            </a:r>
            <a:r>
              <a:rPr lang="es-ES" dirty="0"/>
              <a:t> </a:t>
            </a:r>
            <a:r>
              <a:rPr lang="es-ES" dirty="0" err="1"/>
              <a:t>mutu</a:t>
            </a:r>
            <a:r>
              <a:rPr lang="es-ES" dirty="0"/>
              <a:t> dan </a:t>
            </a:r>
            <a:r>
              <a:rPr lang="es-ES" dirty="0" err="1"/>
              <a:t>metrik</a:t>
            </a:r>
            <a:r>
              <a:rPr lang="es-ES" dirty="0"/>
              <a:t> </a:t>
            </a:r>
            <a:r>
              <a:rPr lang="es-ES" dirty="0" err="1"/>
              <a:t>kualitas</a:t>
            </a:r>
            <a:r>
              <a:rPr lang="es-ES" dirty="0"/>
              <a:t>.</a:t>
            </a:r>
          </a:p>
          <a:p>
            <a:pPr lvl="1" algn="just">
              <a:buClr>
                <a:srgbClr val="A9A57C"/>
              </a:buClr>
            </a:pPr>
            <a:r>
              <a:rPr lang="es-ES" b="1" dirty="0" err="1"/>
              <a:t>Risk</a:t>
            </a:r>
            <a:r>
              <a:rPr lang="es-ES" b="1" dirty="0"/>
              <a:t> </a:t>
            </a:r>
            <a:r>
              <a:rPr lang="es-ES" b="1" dirty="0" err="1"/>
              <a:t>management</a:t>
            </a:r>
            <a:r>
              <a:rPr lang="es-ES" b="1" dirty="0"/>
              <a:t> plan</a:t>
            </a:r>
          </a:p>
          <a:p>
            <a:pPr marL="914400" lvl="2" indent="0" algn="just">
              <a:buClr>
                <a:srgbClr val="A9A57C"/>
              </a:buClr>
              <a:buNone/>
            </a:pPr>
            <a:r>
              <a:rPr lang="es-ES" dirty="0" err="1"/>
              <a:t>Rencana</a:t>
            </a:r>
            <a:r>
              <a:rPr lang="es-ES" dirty="0"/>
              <a:t> </a:t>
            </a:r>
            <a:r>
              <a:rPr lang="es-ES" dirty="0" err="1"/>
              <a:t>manajemen</a:t>
            </a:r>
            <a:r>
              <a:rPr lang="es-ES" dirty="0"/>
              <a:t> </a:t>
            </a:r>
            <a:r>
              <a:rPr lang="es-ES" dirty="0" err="1"/>
              <a:t>risiko</a:t>
            </a:r>
            <a:r>
              <a:rPr lang="es-ES" dirty="0"/>
              <a:t> </a:t>
            </a:r>
            <a:r>
              <a:rPr lang="es-ES" dirty="0" err="1"/>
              <a:t>menyediakan</a:t>
            </a:r>
            <a:r>
              <a:rPr lang="es-ES" dirty="0"/>
              <a:t> </a:t>
            </a:r>
            <a:r>
              <a:rPr lang="es-ES" dirty="0" err="1"/>
              <a:t>pendekatan</a:t>
            </a:r>
            <a:r>
              <a:rPr lang="es-ES" dirty="0"/>
              <a:t> </a:t>
            </a:r>
            <a:r>
              <a:rPr lang="es-ES" dirty="0" err="1"/>
              <a:t>untuk</a:t>
            </a:r>
            <a:r>
              <a:rPr lang="es-ES" dirty="0"/>
              <a:t> </a:t>
            </a:r>
            <a:r>
              <a:rPr lang="es-ES" dirty="0" err="1"/>
              <a:t>mengidentifikasi</a:t>
            </a:r>
            <a:r>
              <a:rPr lang="es-ES" dirty="0"/>
              <a:t>, </a:t>
            </a:r>
            <a:r>
              <a:rPr lang="es-ES" dirty="0" err="1"/>
              <a:t>menganalisis</a:t>
            </a:r>
            <a:r>
              <a:rPr lang="es-ES" dirty="0"/>
              <a:t>, dan </a:t>
            </a:r>
            <a:r>
              <a:rPr lang="es-ES" dirty="0" err="1"/>
              <a:t>memantau</a:t>
            </a:r>
            <a:r>
              <a:rPr lang="es-ES" dirty="0"/>
              <a:t> </a:t>
            </a:r>
            <a:r>
              <a:rPr lang="es-ES" dirty="0" err="1"/>
              <a:t>risiko</a:t>
            </a:r>
            <a:r>
              <a:rPr lang="es-ES" dirty="0"/>
              <a:t>. </a:t>
            </a:r>
            <a:r>
              <a:rPr lang="es-ES" dirty="0" err="1"/>
              <a:t>Informasi</a:t>
            </a:r>
            <a:r>
              <a:rPr lang="es-ES" dirty="0"/>
              <a:t> </a:t>
            </a:r>
            <a:r>
              <a:rPr lang="es-ES" dirty="0" err="1"/>
              <a:t>dalam</a:t>
            </a:r>
            <a:r>
              <a:rPr lang="es-ES" dirty="0"/>
              <a:t> </a:t>
            </a:r>
            <a:r>
              <a:rPr lang="es-ES" dirty="0" err="1"/>
              <a:t>rencana</a:t>
            </a:r>
            <a:r>
              <a:rPr lang="es-ES" dirty="0"/>
              <a:t> </a:t>
            </a:r>
            <a:r>
              <a:rPr lang="es-ES" dirty="0" err="1"/>
              <a:t>manajemen</a:t>
            </a:r>
            <a:r>
              <a:rPr lang="es-ES" dirty="0"/>
              <a:t> </a:t>
            </a:r>
            <a:r>
              <a:rPr lang="es-ES" dirty="0" err="1"/>
              <a:t>risiko</a:t>
            </a:r>
            <a:r>
              <a:rPr lang="es-ES" dirty="0"/>
              <a:t> dan </a:t>
            </a:r>
            <a:r>
              <a:rPr lang="es-ES" dirty="0" err="1"/>
              <a:t>manajemen</a:t>
            </a:r>
            <a:r>
              <a:rPr lang="es-ES" dirty="0"/>
              <a:t> </a:t>
            </a:r>
            <a:r>
              <a:rPr lang="es-ES" dirty="0" err="1"/>
              <a:t>kualitas</a:t>
            </a:r>
            <a:r>
              <a:rPr lang="es-ES" dirty="0"/>
              <a:t> </a:t>
            </a:r>
            <a:r>
              <a:rPr lang="es-ES" dirty="0" err="1"/>
              <a:t>merencanakan</a:t>
            </a:r>
            <a:r>
              <a:rPr lang="es-ES" dirty="0"/>
              <a:t> </a:t>
            </a:r>
            <a:r>
              <a:rPr lang="es-ES" dirty="0" err="1"/>
              <a:t>kerja</a:t>
            </a:r>
            <a:r>
              <a:rPr lang="es-ES" dirty="0"/>
              <a:t> sama </a:t>
            </a:r>
            <a:r>
              <a:rPr lang="es-ES" dirty="0" err="1"/>
              <a:t>untuk</a:t>
            </a:r>
            <a:r>
              <a:rPr lang="es-ES" dirty="0"/>
              <a:t> </a:t>
            </a:r>
            <a:r>
              <a:rPr lang="es-ES" dirty="0" err="1"/>
              <a:t>berhasil</a:t>
            </a:r>
            <a:r>
              <a:rPr lang="es-ES" dirty="0"/>
              <a:t> </a:t>
            </a:r>
            <a:r>
              <a:rPr lang="es-ES" dirty="0" err="1"/>
              <a:t>memberikan</a:t>
            </a:r>
            <a:r>
              <a:rPr lang="es-ES" dirty="0"/>
              <a:t> </a:t>
            </a:r>
            <a:r>
              <a:rPr lang="es-ES" dirty="0" err="1"/>
              <a:t>kesuksesan</a:t>
            </a:r>
            <a:r>
              <a:rPr lang="es-ES" dirty="0"/>
              <a:t> </a:t>
            </a:r>
            <a:r>
              <a:rPr lang="es-ES" dirty="0" err="1"/>
              <a:t>produk</a:t>
            </a:r>
            <a:r>
              <a:rPr lang="es-ES" dirty="0"/>
              <a:t> dan </a:t>
            </a:r>
            <a:r>
              <a:rPr lang="es-ES" dirty="0" err="1"/>
              <a:t>proyek</a:t>
            </a:r>
            <a:r>
              <a:rPr lang="es-ES" dirty="0"/>
              <a:t>.</a:t>
            </a:r>
          </a:p>
          <a:p>
            <a:pPr marL="708660" lvl="1" indent="-342900" algn="just"/>
            <a:r>
              <a:rPr lang="id-ID" b="1" dirty="0"/>
              <a:t>Stakeholder engagement plan</a:t>
            </a:r>
            <a:endParaRPr lang="en-US" b="1" dirty="0"/>
          </a:p>
          <a:p>
            <a:pPr marL="822960" lvl="2" indent="0" algn="just">
              <a:buNone/>
            </a:pPr>
            <a:r>
              <a:rPr lang="en-US" dirty="0"/>
              <a:t>M</a:t>
            </a:r>
            <a:r>
              <a:rPr lang="id-ID" dirty="0"/>
              <a:t>enyediakan metode untuk mendokumentasikan kebutuhan dan harapan pemangku kepentingan yang memberikan dasar bagi manajemen kualitas.</a:t>
            </a:r>
            <a:endParaRPr lang="en-US" dirty="0"/>
          </a:p>
          <a:p>
            <a:pPr marL="708660" lvl="1" indent="-342900" algn="just"/>
            <a:r>
              <a:rPr lang="id-ID" b="1" dirty="0"/>
              <a:t>Scope baseline</a:t>
            </a:r>
            <a:endParaRPr lang="en-US" b="1" dirty="0"/>
          </a:p>
          <a:p>
            <a:pPr marL="822960" lvl="2" indent="0" algn="just">
              <a:buNone/>
            </a:pPr>
            <a:r>
              <a:rPr lang="id-ID" dirty="0"/>
              <a:t>WBS bersama dengan </a:t>
            </a:r>
            <a:r>
              <a:rPr lang="en-US" dirty="0"/>
              <a:t>deliverable</a:t>
            </a:r>
            <a:r>
              <a:rPr lang="id-ID" dirty="0"/>
              <a:t> yang didokumentasikan dalam </a:t>
            </a:r>
            <a:r>
              <a:rPr lang="en-US" dirty="0"/>
              <a:t>project scope statement</a:t>
            </a:r>
            <a:r>
              <a:rPr lang="id-ID" dirty="0"/>
              <a:t> dipertimbangkan sambil menentukan standar kualitas dan tujuan yang cocok untuk proyek, dan hasil proyek dan proses mana yang akan dikenakan tinjauan kualitas</a:t>
            </a:r>
            <a:r>
              <a:rPr lang="en-US" dirty="0"/>
              <a:t>. Scope statement </a:t>
            </a:r>
            <a:r>
              <a:rPr lang="en-US" dirty="0" err="1"/>
              <a:t>mencakup</a:t>
            </a:r>
            <a:r>
              <a:rPr lang="en-US" dirty="0"/>
              <a:t> </a:t>
            </a:r>
            <a:r>
              <a:rPr lang="en-US" dirty="0" err="1"/>
              <a:t>kriteria</a:t>
            </a:r>
            <a:r>
              <a:rPr lang="en-US" dirty="0"/>
              <a:t> </a:t>
            </a:r>
            <a:r>
              <a:rPr lang="en-US" dirty="0" err="1"/>
              <a:t>penerimaan</a:t>
            </a:r>
            <a:r>
              <a:rPr lang="en-US" dirty="0"/>
              <a:t> </a:t>
            </a:r>
            <a:r>
              <a:rPr lang="en-US" dirty="0" err="1"/>
              <a:t>untuk</a:t>
            </a:r>
            <a:r>
              <a:rPr lang="en-US" dirty="0"/>
              <a:t> deliverable, Scope statement </a:t>
            </a:r>
            <a:r>
              <a:rPr lang="en-US" dirty="0" err="1"/>
              <a:t>dapat</a:t>
            </a:r>
            <a:r>
              <a:rPr lang="en-US" dirty="0"/>
              <a:t> </a:t>
            </a:r>
            <a:r>
              <a:rPr lang="en-US" dirty="0" err="1"/>
              <a:t>secara</a:t>
            </a:r>
            <a:r>
              <a:rPr lang="en-US" dirty="0"/>
              <a:t> significant </a:t>
            </a:r>
            <a:r>
              <a:rPr lang="en-US" dirty="0" err="1"/>
              <a:t>menambah</a:t>
            </a:r>
            <a:r>
              <a:rPr lang="en-US" dirty="0"/>
              <a:t> </a:t>
            </a:r>
            <a:r>
              <a:rPr lang="en-US" dirty="0" err="1"/>
              <a:t>atau</a:t>
            </a:r>
            <a:r>
              <a:rPr lang="en-US" dirty="0"/>
              <a:t> </a:t>
            </a:r>
            <a:r>
              <a:rPr lang="en-US" dirty="0" err="1"/>
              <a:t>mengurangi</a:t>
            </a:r>
            <a:r>
              <a:rPr lang="en-US" dirty="0"/>
              <a:t> </a:t>
            </a:r>
            <a:r>
              <a:rPr lang="en-US" dirty="0" err="1"/>
              <a:t>biaya</a:t>
            </a:r>
            <a:r>
              <a:rPr lang="en-US" dirty="0"/>
              <a:t> </a:t>
            </a:r>
            <a:r>
              <a:rPr lang="en-US" dirty="0" err="1"/>
              <a:t>kualitas</a:t>
            </a:r>
            <a:r>
              <a:rPr lang="en-US" dirty="0"/>
              <a:t> </a:t>
            </a:r>
            <a:r>
              <a:rPr lang="en-US" dirty="0" err="1"/>
              <a:t>dan</a:t>
            </a:r>
            <a:r>
              <a:rPr lang="en-US" dirty="0"/>
              <a:t> juga </a:t>
            </a:r>
            <a:r>
              <a:rPr lang="en-US" dirty="0" err="1"/>
              <a:t>biaya</a:t>
            </a:r>
            <a:r>
              <a:rPr lang="en-US" dirty="0"/>
              <a:t> </a:t>
            </a:r>
            <a:r>
              <a:rPr lang="en-US" dirty="0" err="1"/>
              <a:t>proyek</a:t>
            </a:r>
            <a:r>
              <a:rPr lang="en-US" dirty="0"/>
              <a:t>.</a:t>
            </a:r>
            <a:endParaRPr lang="id-ID" dirty="0"/>
          </a:p>
          <a:p>
            <a:pPr lvl="1" algn="just"/>
            <a:endParaRPr lang="id-ID" dirty="0"/>
          </a:p>
        </p:txBody>
      </p:sp>
      <p:sp>
        <p:nvSpPr>
          <p:cNvPr id="14" name="Freeform 13"/>
          <p:cNvSpPr/>
          <p:nvPr/>
        </p:nvSpPr>
        <p:spPr>
          <a:xfrm>
            <a:off x="141500" y="83004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201791" y="1370793"/>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charter</a:t>
            </a:r>
          </a:p>
          <a:p>
            <a:r>
              <a:rPr lang="en-US" sz="1400" dirty="0"/>
              <a:t>2 Project management plan</a:t>
            </a:r>
          </a:p>
          <a:p>
            <a:pPr lvl="1"/>
            <a:r>
              <a:rPr lang="en-US" sz="1400" dirty="0"/>
              <a:t>• Requirements management</a:t>
            </a:r>
          </a:p>
          <a:p>
            <a:pPr lvl="1"/>
            <a:r>
              <a:rPr lang="en-US" sz="1400" dirty="0"/>
              <a:t>plan</a:t>
            </a:r>
          </a:p>
          <a:p>
            <a:pPr lvl="1"/>
            <a:r>
              <a:rPr lang="en-US" sz="1400" dirty="0"/>
              <a:t>• Risk management plan</a:t>
            </a:r>
          </a:p>
          <a:p>
            <a:pPr lvl="1"/>
            <a:r>
              <a:rPr lang="en-US" sz="1400" dirty="0"/>
              <a:t>• Stakeholder engagement</a:t>
            </a:r>
          </a:p>
          <a:p>
            <a:pPr lvl="1"/>
            <a:r>
              <a:rPr lang="en-US" sz="1400" dirty="0"/>
              <a:t>plan</a:t>
            </a:r>
          </a:p>
          <a:p>
            <a:pPr lvl="1"/>
            <a:r>
              <a:rPr lang="en-US" sz="1400" dirty="0"/>
              <a:t>• Scope baseline</a:t>
            </a:r>
          </a:p>
          <a:p>
            <a:r>
              <a:rPr lang="en-US" sz="1400" dirty="0"/>
              <a:t>3 Project documents</a:t>
            </a:r>
          </a:p>
          <a:p>
            <a:pPr lvl="1"/>
            <a:r>
              <a:rPr lang="en-US" sz="1400" dirty="0"/>
              <a:t>• Assumption log</a:t>
            </a:r>
          </a:p>
          <a:p>
            <a:pPr lvl="1"/>
            <a:r>
              <a:rPr lang="en-US" sz="1400" dirty="0"/>
              <a:t>• Requirements</a:t>
            </a:r>
          </a:p>
          <a:p>
            <a:pPr lvl="1"/>
            <a:r>
              <a:rPr lang="en-US" sz="1400" dirty="0"/>
              <a:t>documentation</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p>
          <a:p>
            <a:r>
              <a:rPr lang="en-US" sz="1400" dirty="0"/>
              <a:t>4 Enterprise environmental</a:t>
            </a:r>
          </a:p>
          <a:p>
            <a:r>
              <a:rPr lang="en-US" sz="1400" dirty="0"/>
              <a:t>factors</a:t>
            </a:r>
          </a:p>
          <a:p>
            <a:r>
              <a:rPr lang="en-US" sz="1400" dirty="0"/>
              <a:t>5 Organizational process assets</a:t>
            </a:r>
            <a:endParaRPr lang="en-US" sz="3600" b="0" kern="1200" dirty="0">
              <a:latin typeface="+mn-lt"/>
            </a:endParaRPr>
          </a:p>
        </p:txBody>
      </p:sp>
    </p:spTree>
    <p:extLst>
      <p:ext uri="{BB962C8B-B14F-4D97-AF65-F5344CB8AC3E}">
        <p14:creationId xmlns:p14="http://schemas.microsoft.com/office/powerpoint/2010/main" val="2499198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a:spLocks noGrp="1"/>
          </p:cNvSpPr>
          <p:nvPr>
            <p:ph idx="1"/>
          </p:nvPr>
        </p:nvSpPr>
        <p:spPr>
          <a:xfrm>
            <a:off x="2830787" y="966842"/>
            <a:ext cx="8878992" cy="5556788"/>
          </a:xfrm>
        </p:spPr>
        <p:txBody>
          <a:bodyPr>
            <a:normAutofit fontScale="92500" lnSpcReduction="20000"/>
          </a:bodyPr>
          <a:lstStyle/>
          <a:p>
            <a:pPr marL="0" indent="0">
              <a:buClr>
                <a:srgbClr val="A9A57C"/>
              </a:buClr>
              <a:buNone/>
            </a:pPr>
            <a:r>
              <a:rPr lang="en-US" dirty="0"/>
              <a:t>3. Project Document</a:t>
            </a:r>
          </a:p>
          <a:p>
            <a:pPr marL="457200" lvl="1" indent="0" algn="just">
              <a:buClr>
                <a:srgbClr val="A9A57C"/>
              </a:buClr>
              <a:buNone/>
            </a:pPr>
            <a:r>
              <a:rPr lang="en-US" dirty="0"/>
              <a:t>Project </a:t>
            </a:r>
            <a:r>
              <a:rPr lang="en-US" dirty="0" err="1"/>
              <a:t>dokumen</a:t>
            </a:r>
            <a:r>
              <a:rPr lang="en-US" dirty="0"/>
              <a:t> </a:t>
            </a:r>
            <a:r>
              <a:rPr lang="en-US" dirty="0" err="1"/>
              <a:t>menjadi</a:t>
            </a:r>
            <a:r>
              <a:rPr lang="en-US" dirty="0"/>
              <a:t> input </a:t>
            </a:r>
            <a:r>
              <a:rPr lang="en-US" dirty="0" err="1"/>
              <a:t>dari</a:t>
            </a:r>
            <a:r>
              <a:rPr lang="en-US" dirty="0"/>
              <a:t> plan quality management yang </a:t>
            </a:r>
            <a:r>
              <a:rPr lang="en-US" dirty="0" err="1"/>
              <a:t>terdiri</a:t>
            </a:r>
            <a:r>
              <a:rPr lang="en-US" dirty="0"/>
              <a:t> </a:t>
            </a:r>
            <a:r>
              <a:rPr lang="en-US" dirty="0" err="1"/>
              <a:t>dari</a:t>
            </a:r>
            <a:r>
              <a:rPr lang="en-US" dirty="0"/>
              <a:t> </a:t>
            </a:r>
          </a:p>
          <a:p>
            <a:pPr lvl="1" algn="just">
              <a:buClr>
                <a:srgbClr val="A9A57C"/>
              </a:buClr>
            </a:pPr>
            <a:r>
              <a:rPr lang="en-US" b="1" dirty="0"/>
              <a:t>Assumption log</a:t>
            </a:r>
          </a:p>
          <a:p>
            <a:pPr marL="914400" lvl="2" indent="0" algn="just">
              <a:buClr>
                <a:srgbClr val="A9A57C"/>
              </a:buClr>
              <a:buFont typeface="Arial"/>
              <a:buNone/>
            </a:pPr>
            <a:r>
              <a:rPr lang="en-US" dirty="0"/>
              <a:t>Log </a:t>
            </a:r>
            <a:r>
              <a:rPr lang="en-US" dirty="0" err="1"/>
              <a:t>asumsi</a:t>
            </a:r>
            <a:r>
              <a:rPr lang="en-US" dirty="0"/>
              <a:t> </a:t>
            </a:r>
            <a:r>
              <a:rPr lang="en-US" dirty="0" err="1"/>
              <a:t>memiliki</a:t>
            </a:r>
            <a:r>
              <a:rPr lang="en-US" dirty="0"/>
              <a:t> </a:t>
            </a:r>
            <a:r>
              <a:rPr lang="en-US" dirty="0" err="1"/>
              <a:t>semua</a:t>
            </a:r>
            <a:r>
              <a:rPr lang="en-US" dirty="0"/>
              <a:t> </a:t>
            </a:r>
            <a:r>
              <a:rPr lang="en-US" dirty="0" err="1"/>
              <a:t>asumsi</a:t>
            </a:r>
            <a:r>
              <a:rPr lang="en-US" dirty="0"/>
              <a:t> </a:t>
            </a:r>
            <a:r>
              <a:rPr lang="en-US" dirty="0" err="1"/>
              <a:t>dan</a:t>
            </a:r>
            <a:r>
              <a:rPr lang="en-US" dirty="0"/>
              <a:t> </a:t>
            </a:r>
            <a:r>
              <a:rPr lang="en-US" dirty="0" err="1"/>
              <a:t>kendala</a:t>
            </a:r>
            <a:r>
              <a:rPr lang="en-US" dirty="0"/>
              <a:t> </a:t>
            </a:r>
            <a:r>
              <a:rPr lang="en-US" dirty="0" err="1"/>
              <a:t>mengenai</a:t>
            </a:r>
            <a:r>
              <a:rPr lang="en-US" dirty="0"/>
              <a:t> </a:t>
            </a:r>
            <a:r>
              <a:rPr lang="en-US" dirty="0" err="1"/>
              <a:t>persyaratan</a:t>
            </a:r>
            <a:r>
              <a:rPr lang="en-US" dirty="0"/>
              <a:t> </a:t>
            </a:r>
            <a:r>
              <a:rPr lang="en-US" dirty="0" err="1"/>
              <a:t>kualitas</a:t>
            </a:r>
            <a:r>
              <a:rPr lang="en-US" dirty="0"/>
              <a:t> </a:t>
            </a:r>
            <a:r>
              <a:rPr lang="en-US" dirty="0" err="1"/>
              <a:t>dan</a:t>
            </a:r>
            <a:r>
              <a:rPr lang="en-US" dirty="0"/>
              <a:t> </a:t>
            </a:r>
            <a:r>
              <a:rPr lang="en-US" dirty="0" err="1"/>
              <a:t>kepatuhan</a:t>
            </a:r>
            <a:r>
              <a:rPr lang="en-US" dirty="0"/>
              <a:t> </a:t>
            </a:r>
            <a:r>
              <a:rPr lang="en-US" dirty="0" err="1"/>
              <a:t>standar</a:t>
            </a:r>
            <a:r>
              <a:rPr lang="en-US" dirty="0"/>
              <a:t>.</a:t>
            </a:r>
          </a:p>
          <a:p>
            <a:pPr lvl="1" algn="just">
              <a:buClr>
                <a:srgbClr val="A9A57C"/>
              </a:buClr>
            </a:pPr>
            <a:r>
              <a:rPr lang="en-US" b="1" dirty="0"/>
              <a:t>Requirements documentation</a:t>
            </a:r>
          </a:p>
          <a:p>
            <a:pPr marL="914400" lvl="2" indent="0" algn="just">
              <a:buClr>
                <a:srgbClr val="A9A57C"/>
              </a:buClr>
              <a:buFont typeface="Arial"/>
              <a:buNone/>
            </a:pPr>
            <a:r>
              <a:rPr lang="en-US" dirty="0" err="1"/>
              <a:t>Merupakan</a:t>
            </a:r>
            <a:r>
              <a:rPr lang="en-US" dirty="0"/>
              <a:t> </a:t>
            </a:r>
            <a:r>
              <a:rPr lang="id-ID" dirty="0"/>
              <a:t>dokumen persyaratan yang digunakan tim proyek untuk membantu merencanakan bagaimana mengontrol kualitas dan memenuhi kepentingan stakeholder</a:t>
            </a:r>
            <a:r>
              <a:rPr lang="es-ES" dirty="0"/>
              <a:t>.</a:t>
            </a:r>
          </a:p>
          <a:p>
            <a:pPr lvl="1" algn="just">
              <a:buClr>
                <a:srgbClr val="A9A57C"/>
              </a:buClr>
            </a:pPr>
            <a:r>
              <a:rPr lang="es-ES" b="1" dirty="0" err="1"/>
              <a:t>Requirement</a:t>
            </a:r>
            <a:r>
              <a:rPr lang="es-ES" b="1" dirty="0"/>
              <a:t> </a:t>
            </a:r>
            <a:r>
              <a:rPr lang="es-ES" b="1" dirty="0" err="1"/>
              <a:t>tracebility</a:t>
            </a:r>
            <a:r>
              <a:rPr lang="es-ES" b="1" dirty="0"/>
              <a:t> </a:t>
            </a:r>
            <a:r>
              <a:rPr lang="es-ES" b="1" dirty="0" err="1"/>
              <a:t>matrix</a:t>
            </a:r>
            <a:endParaRPr lang="es-ES" b="1" dirty="0"/>
          </a:p>
          <a:p>
            <a:pPr marL="914400" lvl="2" indent="0" algn="just">
              <a:buClr>
                <a:srgbClr val="A9A57C"/>
              </a:buClr>
              <a:buFont typeface="Arial"/>
              <a:buNone/>
            </a:pPr>
            <a:r>
              <a:rPr lang="en-US" dirty="0" err="1"/>
              <a:t>Mengaitkan</a:t>
            </a:r>
            <a:r>
              <a:rPr lang="en-US" dirty="0"/>
              <a:t> </a:t>
            </a:r>
            <a:r>
              <a:rPr lang="en-US" dirty="0" err="1"/>
              <a:t>persyaratan</a:t>
            </a:r>
            <a:r>
              <a:rPr lang="en-US" dirty="0"/>
              <a:t> </a:t>
            </a:r>
            <a:r>
              <a:rPr lang="en-US" dirty="0" err="1"/>
              <a:t>produk</a:t>
            </a:r>
            <a:r>
              <a:rPr lang="en-US" dirty="0"/>
              <a:t> </a:t>
            </a:r>
            <a:r>
              <a:rPr lang="en-US" dirty="0" err="1"/>
              <a:t>dengan</a:t>
            </a:r>
            <a:r>
              <a:rPr lang="en-US" dirty="0"/>
              <a:t> </a:t>
            </a:r>
            <a:r>
              <a:rPr lang="en-US" dirty="0" err="1"/>
              <a:t>hasil</a:t>
            </a:r>
            <a:r>
              <a:rPr lang="en-US" dirty="0"/>
              <a:t> </a:t>
            </a:r>
            <a:r>
              <a:rPr lang="en-US" dirty="0" err="1"/>
              <a:t>dan</a:t>
            </a:r>
            <a:r>
              <a:rPr lang="en-US" dirty="0"/>
              <a:t> </a:t>
            </a:r>
            <a:r>
              <a:rPr lang="en-US" dirty="0" err="1"/>
              <a:t>membantu</a:t>
            </a:r>
            <a:r>
              <a:rPr lang="en-US" dirty="0"/>
              <a:t> </a:t>
            </a:r>
            <a:r>
              <a:rPr lang="en-US" dirty="0" err="1"/>
              <a:t>memastikan</a:t>
            </a:r>
            <a:r>
              <a:rPr lang="en-US" dirty="0"/>
              <a:t> </a:t>
            </a:r>
            <a:r>
              <a:rPr lang="en-US" dirty="0" err="1"/>
              <a:t>setiap</a:t>
            </a:r>
            <a:r>
              <a:rPr lang="en-US" dirty="0"/>
              <a:t> </a:t>
            </a:r>
            <a:r>
              <a:rPr lang="en-US" dirty="0" err="1"/>
              <a:t>persyaratan</a:t>
            </a:r>
            <a:r>
              <a:rPr lang="en-US" dirty="0"/>
              <a:t> </a:t>
            </a:r>
            <a:r>
              <a:rPr lang="en-US" dirty="0" err="1"/>
              <a:t>dalam</a:t>
            </a:r>
            <a:r>
              <a:rPr lang="en-US" dirty="0"/>
              <a:t> </a:t>
            </a:r>
            <a:r>
              <a:rPr lang="en-US" dirty="0" err="1"/>
              <a:t>dokumentasi</a:t>
            </a:r>
            <a:r>
              <a:rPr lang="en-US" dirty="0"/>
              <a:t> </a:t>
            </a:r>
            <a:r>
              <a:rPr lang="en-US" dirty="0" err="1"/>
              <a:t>persyaratan</a:t>
            </a:r>
            <a:r>
              <a:rPr lang="en-US" dirty="0"/>
              <a:t> </a:t>
            </a:r>
            <a:r>
              <a:rPr lang="en-US" dirty="0" err="1"/>
              <a:t>telah</a:t>
            </a:r>
            <a:r>
              <a:rPr lang="en-US" dirty="0"/>
              <a:t> </a:t>
            </a:r>
            <a:r>
              <a:rPr lang="en-US" dirty="0" err="1"/>
              <a:t>diuji</a:t>
            </a:r>
            <a:r>
              <a:rPr lang="en-US" dirty="0"/>
              <a:t>. </a:t>
            </a:r>
            <a:r>
              <a:rPr lang="en-US" dirty="0" err="1"/>
              <a:t>Matriks</a:t>
            </a:r>
            <a:r>
              <a:rPr lang="en-US" dirty="0"/>
              <a:t> </a:t>
            </a:r>
            <a:r>
              <a:rPr lang="en-US" dirty="0" err="1"/>
              <a:t>ini</a:t>
            </a:r>
            <a:r>
              <a:rPr lang="en-US" dirty="0"/>
              <a:t> </a:t>
            </a:r>
            <a:r>
              <a:rPr lang="en-US" dirty="0" err="1"/>
              <a:t>memberikan</a:t>
            </a:r>
            <a:r>
              <a:rPr lang="en-US" dirty="0"/>
              <a:t> </a:t>
            </a:r>
            <a:r>
              <a:rPr lang="en-US" dirty="0" err="1"/>
              <a:t>tinjauan</a:t>
            </a:r>
            <a:r>
              <a:rPr lang="en-US" dirty="0"/>
              <a:t> </a:t>
            </a:r>
            <a:r>
              <a:rPr lang="en-US" dirty="0" err="1"/>
              <a:t>umum</a:t>
            </a:r>
            <a:r>
              <a:rPr lang="en-US" dirty="0"/>
              <a:t> </a:t>
            </a:r>
            <a:r>
              <a:rPr lang="en-US" dirty="0" err="1"/>
              <a:t>tentang</a:t>
            </a:r>
            <a:r>
              <a:rPr lang="en-US" dirty="0"/>
              <a:t> </a:t>
            </a:r>
            <a:r>
              <a:rPr lang="en-US" dirty="0" err="1"/>
              <a:t>tes</a:t>
            </a:r>
            <a:r>
              <a:rPr lang="en-US" dirty="0"/>
              <a:t> yang </a:t>
            </a:r>
            <a:r>
              <a:rPr lang="en-US" dirty="0" err="1"/>
              <a:t>diperlukan</a:t>
            </a:r>
            <a:r>
              <a:rPr lang="en-US" dirty="0"/>
              <a:t> </a:t>
            </a:r>
            <a:r>
              <a:rPr lang="en-US" dirty="0" err="1"/>
              <a:t>untuk</a:t>
            </a:r>
            <a:r>
              <a:rPr lang="en-US" dirty="0"/>
              <a:t> </a:t>
            </a:r>
            <a:r>
              <a:rPr lang="en-US" dirty="0" err="1"/>
              <a:t>memverifikasi</a:t>
            </a:r>
            <a:r>
              <a:rPr lang="en-US" dirty="0"/>
              <a:t> </a:t>
            </a:r>
            <a:r>
              <a:rPr lang="en-US" dirty="0" err="1"/>
              <a:t>persyaratan</a:t>
            </a:r>
            <a:r>
              <a:rPr lang="en-US" dirty="0"/>
              <a:t>/requirement.</a:t>
            </a:r>
          </a:p>
          <a:p>
            <a:pPr lvl="1" algn="just">
              <a:buClr>
                <a:srgbClr val="A9A57C"/>
              </a:buClr>
            </a:pPr>
            <a:r>
              <a:rPr lang="es-ES" b="1" dirty="0" err="1"/>
              <a:t>Stakeholder</a:t>
            </a:r>
            <a:r>
              <a:rPr lang="es-ES" b="1" dirty="0"/>
              <a:t> </a:t>
            </a:r>
            <a:r>
              <a:rPr lang="es-ES" b="1" dirty="0" err="1"/>
              <a:t>register</a:t>
            </a:r>
            <a:endParaRPr lang="es-ES" b="1" dirty="0"/>
          </a:p>
          <a:p>
            <a:pPr marL="914400" lvl="2" indent="0" algn="just">
              <a:buClr>
                <a:srgbClr val="A9A57C"/>
              </a:buClr>
              <a:buFont typeface="Arial"/>
              <a:buNone/>
            </a:pPr>
            <a:r>
              <a:rPr lang="es-ES" dirty="0" err="1"/>
              <a:t>Merupakan</a:t>
            </a:r>
            <a:r>
              <a:rPr lang="es-ES" dirty="0"/>
              <a:t> </a:t>
            </a:r>
            <a:r>
              <a:rPr lang="id-ID" dirty="0"/>
              <a:t>pendataan stakeholder yang memiliki kepentingan tertentu dan berdampak pada kualitas</a:t>
            </a:r>
            <a:r>
              <a:rPr lang="en-US" dirty="0"/>
              <a:t>.</a:t>
            </a:r>
          </a:p>
          <a:p>
            <a:pPr lvl="1" algn="just">
              <a:buClr>
                <a:srgbClr val="A9A57C"/>
              </a:buClr>
            </a:pPr>
            <a:r>
              <a:rPr lang="en-US" b="1" dirty="0"/>
              <a:t>Risk register</a:t>
            </a:r>
          </a:p>
          <a:p>
            <a:pPr marL="914400" lvl="2" indent="0" algn="just">
              <a:buClr>
                <a:srgbClr val="A9A57C"/>
              </a:buClr>
              <a:buFont typeface="Arial"/>
              <a:buNone/>
            </a:pPr>
            <a:r>
              <a:rPr lang="en-US" dirty="0"/>
              <a:t>B</a:t>
            </a:r>
            <a:r>
              <a:rPr lang="id-ID" dirty="0"/>
              <a:t>erisi informasi tentang ancaman dan peluang yang dapat mempengaruhi kualitas</a:t>
            </a:r>
            <a:r>
              <a:rPr lang="en-US" dirty="0"/>
              <a:t>.</a:t>
            </a:r>
            <a:endParaRPr lang="es-ES" dirty="0"/>
          </a:p>
          <a:p>
            <a:pPr marL="0" indent="0" algn="just">
              <a:buClr>
                <a:srgbClr val="A9A57C"/>
              </a:buClr>
              <a:buFont typeface="Arial"/>
              <a:buNone/>
            </a:pPr>
            <a:endParaRPr lang="en-US" dirty="0"/>
          </a:p>
          <a:p>
            <a:pPr marL="365760" lvl="1" indent="0" algn="just">
              <a:buNone/>
            </a:pPr>
            <a:endParaRPr lang="id-ID" dirty="0"/>
          </a:p>
          <a:p>
            <a:pPr lvl="1" algn="just"/>
            <a:endParaRPr lang="id-ID" dirty="0"/>
          </a:p>
        </p:txBody>
      </p:sp>
      <p:sp>
        <p:nvSpPr>
          <p:cNvPr id="14" name="Freeform 13"/>
          <p:cNvSpPr/>
          <p:nvPr/>
        </p:nvSpPr>
        <p:spPr>
          <a:xfrm>
            <a:off x="141500" y="83004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201791" y="1370793"/>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charter</a:t>
            </a:r>
          </a:p>
          <a:p>
            <a:r>
              <a:rPr lang="en-US" sz="1400" dirty="0"/>
              <a:t>2 Project management plan</a:t>
            </a:r>
          </a:p>
          <a:p>
            <a:pPr lvl="1"/>
            <a:r>
              <a:rPr lang="en-US" sz="1400" dirty="0"/>
              <a:t>• Requirements management</a:t>
            </a:r>
          </a:p>
          <a:p>
            <a:pPr lvl="1"/>
            <a:r>
              <a:rPr lang="en-US" sz="1400" dirty="0"/>
              <a:t>plan</a:t>
            </a:r>
          </a:p>
          <a:p>
            <a:pPr lvl="1"/>
            <a:r>
              <a:rPr lang="en-US" sz="1400" dirty="0"/>
              <a:t>• Risk management plan</a:t>
            </a:r>
          </a:p>
          <a:p>
            <a:pPr lvl="1"/>
            <a:r>
              <a:rPr lang="en-US" sz="1400" dirty="0"/>
              <a:t>• Stakeholder engagement</a:t>
            </a:r>
          </a:p>
          <a:p>
            <a:pPr lvl="1"/>
            <a:r>
              <a:rPr lang="en-US" sz="1400" dirty="0"/>
              <a:t>plan</a:t>
            </a:r>
          </a:p>
          <a:p>
            <a:pPr lvl="1"/>
            <a:r>
              <a:rPr lang="en-US" sz="1400" dirty="0"/>
              <a:t>• Scope baseline</a:t>
            </a:r>
          </a:p>
          <a:p>
            <a:r>
              <a:rPr lang="en-US" sz="1400" dirty="0"/>
              <a:t>3 Project documents</a:t>
            </a:r>
          </a:p>
          <a:p>
            <a:pPr lvl="1"/>
            <a:r>
              <a:rPr lang="en-US" sz="1400" dirty="0"/>
              <a:t>• Assumption log</a:t>
            </a:r>
          </a:p>
          <a:p>
            <a:pPr lvl="1"/>
            <a:r>
              <a:rPr lang="en-US" sz="1400" dirty="0"/>
              <a:t>• Requirements</a:t>
            </a:r>
          </a:p>
          <a:p>
            <a:pPr lvl="1"/>
            <a:r>
              <a:rPr lang="en-US" sz="1400" dirty="0"/>
              <a:t>documentation</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p>
          <a:p>
            <a:r>
              <a:rPr lang="en-US" sz="1400" dirty="0"/>
              <a:t>4 Enterprise environmental</a:t>
            </a:r>
          </a:p>
          <a:p>
            <a:r>
              <a:rPr lang="en-US" sz="1400" dirty="0"/>
              <a:t>factors</a:t>
            </a:r>
          </a:p>
          <a:p>
            <a:r>
              <a:rPr lang="en-US" sz="1400" dirty="0"/>
              <a:t>5 Organizational process assets</a:t>
            </a:r>
            <a:endParaRPr lang="en-US" sz="3600" b="0" kern="1200" dirty="0">
              <a:latin typeface="+mn-lt"/>
            </a:endParaRPr>
          </a:p>
        </p:txBody>
      </p:sp>
    </p:spTree>
    <p:extLst>
      <p:ext uri="{BB962C8B-B14F-4D97-AF65-F5344CB8AC3E}">
        <p14:creationId xmlns:p14="http://schemas.microsoft.com/office/powerpoint/2010/main" val="558786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a:spLocks noGrp="1"/>
          </p:cNvSpPr>
          <p:nvPr>
            <p:ph idx="1"/>
          </p:nvPr>
        </p:nvSpPr>
        <p:spPr>
          <a:xfrm>
            <a:off x="2830787" y="966842"/>
            <a:ext cx="8878992" cy="5556788"/>
          </a:xfrm>
        </p:spPr>
        <p:txBody>
          <a:bodyPr>
            <a:normAutofit/>
          </a:bodyPr>
          <a:lstStyle/>
          <a:p>
            <a:pPr marL="68580" indent="0" algn="just">
              <a:buNone/>
            </a:pPr>
            <a:r>
              <a:rPr lang="en-US" dirty="0"/>
              <a:t>4. </a:t>
            </a:r>
            <a:r>
              <a:rPr lang="id-ID" dirty="0"/>
              <a:t>Enterprise environmental</a:t>
            </a:r>
          </a:p>
          <a:p>
            <a:pPr marL="205740" lvl="1" indent="0">
              <a:buNone/>
              <a:tabLst>
                <a:tab pos="428625" algn="l"/>
              </a:tabLst>
            </a:pPr>
            <a:r>
              <a:rPr lang="en-US" dirty="0"/>
              <a:t>    </a:t>
            </a:r>
            <a:r>
              <a:rPr lang="en-US" dirty="0" err="1"/>
              <a:t>Faktor</a:t>
            </a:r>
            <a:r>
              <a:rPr lang="en-US" dirty="0"/>
              <a:t> </a:t>
            </a:r>
            <a:r>
              <a:rPr lang="en-US" dirty="0" err="1"/>
              <a:t>dari</a:t>
            </a:r>
            <a:r>
              <a:rPr lang="en-US" dirty="0"/>
              <a:t> </a:t>
            </a:r>
            <a:r>
              <a:rPr lang="en-US" dirty="0" err="1"/>
              <a:t>lingkungan</a:t>
            </a:r>
            <a:r>
              <a:rPr lang="en-US" dirty="0"/>
              <a:t> </a:t>
            </a:r>
            <a:r>
              <a:rPr lang="en-US" dirty="0" err="1"/>
              <a:t>perusahaan</a:t>
            </a:r>
            <a:r>
              <a:rPr lang="en-US" dirty="0"/>
              <a:t> </a:t>
            </a:r>
            <a:r>
              <a:rPr lang="en-US" dirty="0" err="1"/>
              <a:t>baik</a:t>
            </a:r>
            <a:r>
              <a:rPr lang="en-US" dirty="0"/>
              <a:t> </a:t>
            </a:r>
            <a:r>
              <a:rPr lang="en-US" dirty="0" err="1"/>
              <a:t>dari</a:t>
            </a:r>
            <a:r>
              <a:rPr lang="en-US" dirty="0"/>
              <a:t> </a:t>
            </a:r>
            <a:r>
              <a:rPr lang="en-US" dirty="0" err="1"/>
              <a:t>dalam</a:t>
            </a:r>
            <a:r>
              <a:rPr lang="en-US" dirty="0"/>
              <a:t> </a:t>
            </a:r>
            <a:r>
              <a:rPr lang="en-US" dirty="0" err="1"/>
              <a:t>maupun</a:t>
            </a:r>
            <a:r>
              <a:rPr lang="en-US" dirty="0"/>
              <a:t> </a:t>
            </a:r>
            <a:r>
              <a:rPr lang="en-US" dirty="0" err="1"/>
              <a:t>luar</a:t>
            </a:r>
            <a:r>
              <a:rPr lang="en-US" dirty="0"/>
              <a:t> 		yang 	</a:t>
            </a:r>
            <a:r>
              <a:rPr lang="en-US" dirty="0" err="1"/>
              <a:t>mempengaruhi</a:t>
            </a:r>
            <a:r>
              <a:rPr lang="en-US" dirty="0"/>
              <a:t> planning:</a:t>
            </a:r>
          </a:p>
          <a:p>
            <a:pPr marL="920115" lvl="2" indent="-257175">
              <a:buFont typeface="Wingdings" panose="05000000000000000000" pitchFamily="2" charset="2"/>
              <a:buChar char="§"/>
              <a:tabLst>
                <a:tab pos="428625" algn="l"/>
              </a:tabLst>
            </a:pPr>
            <a:r>
              <a:rPr lang="en-US" dirty="0" err="1"/>
              <a:t>budaya</a:t>
            </a:r>
            <a:r>
              <a:rPr lang="en-US" dirty="0"/>
              <a:t> </a:t>
            </a:r>
            <a:r>
              <a:rPr lang="en-US" dirty="0" err="1"/>
              <a:t>organisasi</a:t>
            </a:r>
            <a:r>
              <a:rPr lang="en-US" dirty="0"/>
              <a:t> </a:t>
            </a:r>
            <a:r>
              <a:rPr lang="en-US" dirty="0" err="1"/>
              <a:t>dan</a:t>
            </a:r>
            <a:r>
              <a:rPr lang="en-US" dirty="0"/>
              <a:t> </a:t>
            </a:r>
            <a:r>
              <a:rPr lang="en-US" dirty="0" err="1"/>
              <a:t>struktur</a:t>
            </a:r>
            <a:r>
              <a:rPr lang="en-US" dirty="0"/>
              <a:t> </a:t>
            </a:r>
            <a:r>
              <a:rPr lang="en-US" dirty="0" err="1"/>
              <a:t>organisasi</a:t>
            </a:r>
            <a:r>
              <a:rPr lang="en-US" dirty="0"/>
              <a:t> </a:t>
            </a:r>
            <a:r>
              <a:rPr lang="en-US" dirty="0" err="1"/>
              <a:t>akan</a:t>
            </a:r>
            <a:r>
              <a:rPr lang="en-US" dirty="0"/>
              <a:t> </a:t>
            </a:r>
            <a:r>
              <a:rPr lang="en-US" dirty="0" err="1"/>
              <a:t>mempengaruhi</a:t>
            </a:r>
            <a:r>
              <a:rPr lang="en-US" dirty="0"/>
              <a:t> </a:t>
            </a:r>
            <a:r>
              <a:rPr lang="en-US" dirty="0" err="1"/>
              <a:t>biaya</a:t>
            </a:r>
            <a:r>
              <a:rPr lang="en-US" dirty="0"/>
              <a:t> management</a:t>
            </a:r>
          </a:p>
          <a:p>
            <a:pPr marL="920115" lvl="2" indent="-257175">
              <a:buFont typeface="Wingdings" panose="05000000000000000000" pitchFamily="2" charset="2"/>
              <a:buChar char="§"/>
              <a:tabLst>
                <a:tab pos="428625" algn="l"/>
              </a:tabLst>
            </a:pPr>
            <a:r>
              <a:rPr lang="en-US" dirty="0" err="1"/>
              <a:t>kondisi</a:t>
            </a:r>
            <a:r>
              <a:rPr lang="en-US" dirty="0"/>
              <a:t> </a:t>
            </a:r>
            <a:r>
              <a:rPr lang="en-US" dirty="0" err="1"/>
              <a:t>pasar</a:t>
            </a:r>
            <a:r>
              <a:rPr lang="en-US" dirty="0"/>
              <a:t> </a:t>
            </a:r>
            <a:r>
              <a:rPr lang="en-US" dirty="0" err="1"/>
              <a:t>menggambarkan</a:t>
            </a:r>
            <a:r>
              <a:rPr lang="en-US" dirty="0"/>
              <a:t> </a:t>
            </a:r>
            <a:r>
              <a:rPr lang="en-US" dirty="0" err="1"/>
              <a:t>produk</a:t>
            </a:r>
            <a:r>
              <a:rPr lang="en-US" dirty="0"/>
              <a:t> </a:t>
            </a:r>
            <a:r>
              <a:rPr lang="en-US" dirty="0" err="1"/>
              <a:t>apa</a:t>
            </a:r>
            <a:r>
              <a:rPr lang="en-US" dirty="0"/>
              <a:t>, </a:t>
            </a:r>
            <a:r>
              <a:rPr lang="en-US" dirty="0" err="1"/>
              <a:t>jasa</a:t>
            </a:r>
            <a:r>
              <a:rPr lang="en-US" dirty="0"/>
              <a:t> yang </a:t>
            </a:r>
            <a:r>
              <a:rPr lang="en-US" dirty="0" err="1"/>
              <a:t>tersedia</a:t>
            </a:r>
            <a:r>
              <a:rPr lang="en-US" dirty="0"/>
              <a:t> di </a:t>
            </a:r>
            <a:r>
              <a:rPr lang="en-US" dirty="0" err="1"/>
              <a:t>pasar</a:t>
            </a:r>
            <a:r>
              <a:rPr lang="en-US" dirty="0"/>
              <a:t> regional </a:t>
            </a:r>
            <a:r>
              <a:rPr lang="en-US" dirty="0" err="1"/>
              <a:t>maupun</a:t>
            </a:r>
            <a:r>
              <a:rPr lang="en-US" dirty="0"/>
              <a:t> global</a:t>
            </a:r>
          </a:p>
          <a:p>
            <a:pPr marL="920115" lvl="2" indent="-257175">
              <a:buFont typeface="Wingdings" panose="05000000000000000000" pitchFamily="2" charset="2"/>
              <a:buChar char="§"/>
              <a:tabLst>
                <a:tab pos="428625" algn="l"/>
              </a:tabLst>
            </a:pPr>
            <a:r>
              <a:rPr lang="en-US" dirty="0" err="1"/>
              <a:t>nilai</a:t>
            </a:r>
            <a:r>
              <a:rPr lang="en-US" dirty="0"/>
              <a:t> </a:t>
            </a:r>
            <a:r>
              <a:rPr lang="en-US" dirty="0" err="1"/>
              <a:t>tukar</a:t>
            </a:r>
            <a:r>
              <a:rPr lang="en-US" dirty="0"/>
              <a:t> </a:t>
            </a:r>
            <a:r>
              <a:rPr lang="en-US" dirty="0" err="1"/>
              <a:t>mata</a:t>
            </a:r>
            <a:r>
              <a:rPr lang="en-US" dirty="0"/>
              <a:t> </a:t>
            </a:r>
            <a:r>
              <a:rPr lang="en-US" dirty="0" err="1"/>
              <a:t>uang</a:t>
            </a:r>
            <a:r>
              <a:rPr lang="en-US" dirty="0"/>
              <a:t> </a:t>
            </a:r>
            <a:r>
              <a:rPr lang="en-US" dirty="0" err="1"/>
              <a:t>untuk</a:t>
            </a:r>
            <a:r>
              <a:rPr lang="en-US" dirty="0"/>
              <a:t> </a:t>
            </a:r>
            <a:r>
              <a:rPr lang="en-US" dirty="0" err="1"/>
              <a:t>biaya</a:t>
            </a:r>
            <a:r>
              <a:rPr lang="en-US" dirty="0"/>
              <a:t> </a:t>
            </a:r>
            <a:r>
              <a:rPr lang="en-US" dirty="0" err="1"/>
              <a:t>proyek</a:t>
            </a:r>
            <a:r>
              <a:rPr lang="en-US" dirty="0"/>
              <a:t> yang </a:t>
            </a:r>
            <a:r>
              <a:rPr lang="en-US" dirty="0" err="1"/>
              <a:t>bersumber</a:t>
            </a:r>
            <a:r>
              <a:rPr lang="en-US" dirty="0"/>
              <a:t> </a:t>
            </a:r>
            <a:r>
              <a:rPr lang="en-US" dirty="0" err="1"/>
              <a:t>dari</a:t>
            </a:r>
            <a:r>
              <a:rPr lang="en-US" dirty="0"/>
              <a:t> </a:t>
            </a:r>
            <a:r>
              <a:rPr lang="en-US" dirty="0" err="1"/>
              <a:t>satu</a:t>
            </a:r>
            <a:r>
              <a:rPr lang="en-US" dirty="0"/>
              <a:t> </a:t>
            </a:r>
            <a:r>
              <a:rPr lang="en-US" dirty="0" err="1"/>
              <a:t>atau</a:t>
            </a:r>
            <a:r>
              <a:rPr lang="en-US" dirty="0"/>
              <a:t> </a:t>
            </a:r>
            <a:r>
              <a:rPr lang="en-US" dirty="0" err="1"/>
              <a:t>lebih</a:t>
            </a:r>
            <a:r>
              <a:rPr lang="en-US" dirty="0"/>
              <a:t> Negara</a:t>
            </a:r>
          </a:p>
          <a:p>
            <a:pPr marL="920115" lvl="2" indent="-257175">
              <a:buFont typeface="Wingdings" panose="05000000000000000000" pitchFamily="2" charset="2"/>
              <a:buChar char="§"/>
              <a:tabLst>
                <a:tab pos="428625" algn="l"/>
              </a:tabLst>
            </a:pPr>
            <a:r>
              <a:rPr lang="en-US" dirty="0" err="1"/>
              <a:t>Komersial</a:t>
            </a:r>
            <a:r>
              <a:rPr lang="en-US" dirty="0"/>
              <a:t> </a:t>
            </a:r>
            <a:r>
              <a:rPr lang="en-US" dirty="0" err="1"/>
              <a:t>infomasi</a:t>
            </a:r>
            <a:r>
              <a:rPr lang="en-US" dirty="0"/>
              <a:t> </a:t>
            </a:r>
            <a:r>
              <a:rPr lang="en-US" dirty="0" err="1"/>
              <a:t>dari</a:t>
            </a:r>
            <a:r>
              <a:rPr lang="en-US" dirty="0"/>
              <a:t> database.</a:t>
            </a:r>
          </a:p>
          <a:p>
            <a:pPr marL="1120140" lvl="3" indent="0">
              <a:buNone/>
              <a:tabLst>
                <a:tab pos="428625" algn="l"/>
              </a:tabLst>
            </a:pPr>
            <a:r>
              <a:rPr lang="en-US" dirty="0"/>
              <a:t>(</a:t>
            </a:r>
            <a:r>
              <a:rPr lang="en-US" dirty="0" err="1"/>
              <a:t>Misal</a:t>
            </a:r>
            <a:r>
              <a:rPr lang="en-US" dirty="0"/>
              <a:t> </a:t>
            </a:r>
            <a:r>
              <a:rPr lang="en-US" dirty="0" err="1"/>
              <a:t>kita</a:t>
            </a:r>
            <a:r>
              <a:rPr lang="en-US" dirty="0"/>
              <a:t> </a:t>
            </a:r>
            <a:r>
              <a:rPr lang="en-US" dirty="0" err="1"/>
              <a:t>mau</a:t>
            </a:r>
            <a:r>
              <a:rPr lang="en-US" dirty="0"/>
              <a:t> </a:t>
            </a:r>
            <a:r>
              <a:rPr lang="en-US" dirty="0" err="1"/>
              <a:t>bikin</a:t>
            </a:r>
            <a:r>
              <a:rPr lang="en-US" dirty="0"/>
              <a:t> </a:t>
            </a:r>
            <a:r>
              <a:rPr lang="en-US" dirty="0" err="1"/>
              <a:t>proyek</a:t>
            </a:r>
            <a:r>
              <a:rPr lang="en-US" dirty="0"/>
              <a:t> </a:t>
            </a:r>
            <a:r>
              <a:rPr lang="en-US" dirty="0" err="1"/>
              <a:t>jembatan</a:t>
            </a:r>
            <a:r>
              <a:rPr lang="en-US" dirty="0"/>
              <a:t>, </a:t>
            </a:r>
            <a:r>
              <a:rPr lang="en-US" dirty="0" err="1"/>
              <a:t>kita</a:t>
            </a:r>
            <a:r>
              <a:rPr lang="en-US" dirty="0"/>
              <a:t> </a:t>
            </a:r>
            <a:r>
              <a:rPr lang="en-US" dirty="0" err="1"/>
              <a:t>harus</a:t>
            </a:r>
            <a:r>
              <a:rPr lang="en-US" dirty="0"/>
              <a:t> </a:t>
            </a:r>
            <a:r>
              <a:rPr lang="en-US" dirty="0" err="1"/>
              <a:t>mengetahui</a:t>
            </a:r>
            <a:r>
              <a:rPr lang="en-US" dirty="0"/>
              <a:t> </a:t>
            </a:r>
            <a:r>
              <a:rPr lang="en-US" dirty="0" err="1"/>
              <a:t>harga</a:t>
            </a:r>
            <a:r>
              <a:rPr lang="en-US" dirty="0"/>
              <a:t> “material” </a:t>
            </a:r>
            <a:r>
              <a:rPr lang="en-US" dirty="0" err="1"/>
              <a:t>nya</a:t>
            </a:r>
            <a:r>
              <a:rPr lang="en-US" dirty="0"/>
              <a:t> </a:t>
            </a:r>
            <a:r>
              <a:rPr lang="en-US" dirty="0" err="1"/>
              <a:t>berapa</a:t>
            </a:r>
            <a:r>
              <a:rPr lang="en-US" dirty="0"/>
              <a:t> di </a:t>
            </a:r>
            <a:r>
              <a:rPr lang="en-US" dirty="0" err="1"/>
              <a:t>beberapa</a:t>
            </a:r>
            <a:r>
              <a:rPr lang="en-US" dirty="0"/>
              <a:t> </a:t>
            </a:r>
            <a:r>
              <a:rPr lang="en-US" dirty="0" err="1"/>
              <a:t>daerah</a:t>
            </a:r>
            <a:r>
              <a:rPr lang="en-US" dirty="0"/>
              <a:t> </a:t>
            </a:r>
            <a:r>
              <a:rPr lang="en-US" dirty="0" err="1"/>
              <a:t>untuk</a:t>
            </a:r>
            <a:r>
              <a:rPr lang="en-US" dirty="0"/>
              <a:t> </a:t>
            </a:r>
            <a:r>
              <a:rPr lang="en-US" dirty="0" err="1"/>
              <a:t>harga</a:t>
            </a:r>
            <a:r>
              <a:rPr lang="en-US" dirty="0"/>
              <a:t> </a:t>
            </a:r>
            <a:r>
              <a:rPr lang="en-US" dirty="0" err="1"/>
              <a:t>dan</a:t>
            </a:r>
            <a:r>
              <a:rPr lang="en-US" dirty="0"/>
              <a:t> </a:t>
            </a:r>
            <a:r>
              <a:rPr lang="en-US" dirty="0" err="1"/>
              <a:t>kualitas</a:t>
            </a:r>
            <a:r>
              <a:rPr lang="en-US" dirty="0"/>
              <a:t> material </a:t>
            </a:r>
            <a:r>
              <a:rPr lang="en-US" dirty="0" err="1"/>
              <a:t>tsb</a:t>
            </a:r>
            <a:r>
              <a:rPr lang="en-US" dirty="0"/>
              <a:t>. Hal </a:t>
            </a:r>
            <a:r>
              <a:rPr lang="en-US" dirty="0" err="1"/>
              <a:t>itu</a:t>
            </a:r>
            <a:r>
              <a:rPr lang="en-US" dirty="0"/>
              <a:t> </a:t>
            </a:r>
            <a:r>
              <a:rPr lang="en-US" dirty="0" err="1"/>
              <a:t>bisa</a:t>
            </a:r>
            <a:r>
              <a:rPr lang="en-US" dirty="0"/>
              <a:t> </a:t>
            </a:r>
            <a:r>
              <a:rPr lang="en-US" dirty="0" err="1"/>
              <a:t>didapatkan</a:t>
            </a:r>
            <a:r>
              <a:rPr lang="en-US" dirty="0"/>
              <a:t> </a:t>
            </a:r>
            <a:r>
              <a:rPr lang="en-US" dirty="0" err="1"/>
              <a:t>dari</a:t>
            </a:r>
            <a:r>
              <a:rPr lang="en-US" dirty="0"/>
              <a:t> commercial database </a:t>
            </a:r>
            <a:r>
              <a:rPr lang="en-US" dirty="0" err="1"/>
              <a:t>tsb</a:t>
            </a:r>
            <a:r>
              <a:rPr lang="en-US" dirty="0"/>
              <a:t>.)</a:t>
            </a:r>
          </a:p>
          <a:p>
            <a:pPr marL="920115" lvl="2" indent="-257175">
              <a:buFont typeface="Wingdings" panose="05000000000000000000" pitchFamily="2" charset="2"/>
              <a:buChar char="§"/>
              <a:tabLst>
                <a:tab pos="428625" algn="l"/>
              </a:tabLst>
            </a:pPr>
            <a:r>
              <a:rPr lang="en-US" dirty="0" err="1"/>
              <a:t>Sistem</a:t>
            </a:r>
            <a:r>
              <a:rPr lang="en-US" dirty="0"/>
              <a:t> </a:t>
            </a:r>
            <a:r>
              <a:rPr lang="en-US" dirty="0" err="1"/>
              <a:t>informasi</a:t>
            </a:r>
            <a:r>
              <a:rPr lang="en-US" dirty="0"/>
              <a:t> </a:t>
            </a:r>
            <a:r>
              <a:rPr lang="en-US" dirty="0" err="1"/>
              <a:t>manajemen</a:t>
            </a:r>
            <a:r>
              <a:rPr lang="en-US" dirty="0"/>
              <a:t> </a:t>
            </a:r>
            <a:r>
              <a:rPr lang="en-US" dirty="0" err="1"/>
              <a:t>proyek</a:t>
            </a:r>
            <a:r>
              <a:rPr lang="en-US" dirty="0"/>
              <a:t>, yang </a:t>
            </a:r>
            <a:r>
              <a:rPr lang="en-US" dirty="0" err="1"/>
              <a:t>menyediakan</a:t>
            </a:r>
            <a:r>
              <a:rPr lang="en-US" dirty="0"/>
              <a:t> </a:t>
            </a:r>
            <a:r>
              <a:rPr lang="en-US" dirty="0" err="1"/>
              <a:t>kemungkinan</a:t>
            </a:r>
            <a:r>
              <a:rPr lang="en-US" dirty="0"/>
              <a:t> </a:t>
            </a:r>
            <a:r>
              <a:rPr lang="en-US" dirty="0" err="1"/>
              <a:t>alternatif</a:t>
            </a:r>
            <a:r>
              <a:rPr lang="en-US" dirty="0"/>
              <a:t> </a:t>
            </a:r>
            <a:r>
              <a:rPr lang="en-US" dirty="0" err="1"/>
              <a:t>untuk</a:t>
            </a:r>
            <a:r>
              <a:rPr lang="en-US" dirty="0"/>
              <a:t> </a:t>
            </a:r>
            <a:r>
              <a:rPr lang="en-US" dirty="0" err="1"/>
              <a:t>mengelola</a:t>
            </a:r>
            <a:r>
              <a:rPr lang="en-US" dirty="0"/>
              <a:t> </a:t>
            </a:r>
            <a:r>
              <a:rPr lang="en-US" dirty="0" err="1"/>
              <a:t>biaya</a:t>
            </a:r>
            <a:r>
              <a:rPr lang="en-US" dirty="0"/>
              <a:t> </a:t>
            </a:r>
            <a:r>
              <a:rPr lang="en-US" dirty="0" err="1"/>
              <a:t>proyek</a:t>
            </a:r>
            <a:r>
              <a:rPr lang="en-US" dirty="0"/>
              <a:t>.</a:t>
            </a:r>
          </a:p>
          <a:p>
            <a:pPr marL="365760" lvl="1" indent="0" algn="just">
              <a:buNone/>
            </a:pPr>
            <a:endParaRPr lang="en-US" dirty="0"/>
          </a:p>
          <a:p>
            <a:pPr marL="365760" lvl="1" indent="0" algn="just">
              <a:buNone/>
            </a:pPr>
            <a:endParaRPr lang="id-ID" dirty="0"/>
          </a:p>
          <a:p>
            <a:pPr lvl="1" algn="just"/>
            <a:endParaRPr lang="id-ID" dirty="0"/>
          </a:p>
        </p:txBody>
      </p:sp>
      <p:sp>
        <p:nvSpPr>
          <p:cNvPr id="14" name="Freeform 13"/>
          <p:cNvSpPr/>
          <p:nvPr/>
        </p:nvSpPr>
        <p:spPr>
          <a:xfrm>
            <a:off x="141500" y="83004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201791" y="1370793"/>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charter</a:t>
            </a:r>
          </a:p>
          <a:p>
            <a:r>
              <a:rPr lang="en-US" sz="1400" dirty="0"/>
              <a:t>2 Project management plan</a:t>
            </a:r>
          </a:p>
          <a:p>
            <a:pPr lvl="1"/>
            <a:r>
              <a:rPr lang="en-US" sz="1400" dirty="0"/>
              <a:t>• Requirements management</a:t>
            </a:r>
          </a:p>
          <a:p>
            <a:pPr lvl="1"/>
            <a:r>
              <a:rPr lang="en-US" sz="1400" dirty="0"/>
              <a:t>plan</a:t>
            </a:r>
          </a:p>
          <a:p>
            <a:pPr lvl="1"/>
            <a:r>
              <a:rPr lang="en-US" sz="1400" dirty="0"/>
              <a:t>• Risk management plan</a:t>
            </a:r>
          </a:p>
          <a:p>
            <a:pPr lvl="1"/>
            <a:r>
              <a:rPr lang="en-US" sz="1400" dirty="0"/>
              <a:t>• Stakeholder engagement</a:t>
            </a:r>
          </a:p>
          <a:p>
            <a:pPr lvl="1"/>
            <a:r>
              <a:rPr lang="en-US" sz="1400" dirty="0"/>
              <a:t>plan</a:t>
            </a:r>
          </a:p>
          <a:p>
            <a:pPr lvl="1"/>
            <a:r>
              <a:rPr lang="en-US" sz="1400" dirty="0"/>
              <a:t>• Scope baseline</a:t>
            </a:r>
          </a:p>
          <a:p>
            <a:r>
              <a:rPr lang="en-US" sz="1400" dirty="0"/>
              <a:t>3 Project documents</a:t>
            </a:r>
          </a:p>
          <a:p>
            <a:pPr lvl="1"/>
            <a:r>
              <a:rPr lang="en-US" sz="1400" dirty="0"/>
              <a:t>• Assumption log</a:t>
            </a:r>
          </a:p>
          <a:p>
            <a:pPr lvl="1"/>
            <a:r>
              <a:rPr lang="en-US" sz="1400" dirty="0"/>
              <a:t>• Requirements</a:t>
            </a:r>
          </a:p>
          <a:p>
            <a:pPr lvl="1"/>
            <a:r>
              <a:rPr lang="en-US" sz="1400" dirty="0"/>
              <a:t>documentation</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p>
          <a:p>
            <a:r>
              <a:rPr lang="en-US" sz="1400" dirty="0"/>
              <a:t>4 Enterprise environmental</a:t>
            </a:r>
          </a:p>
          <a:p>
            <a:r>
              <a:rPr lang="en-US" sz="1400" dirty="0"/>
              <a:t>factors</a:t>
            </a:r>
          </a:p>
          <a:p>
            <a:r>
              <a:rPr lang="en-US" sz="1400" dirty="0"/>
              <a:t>5 Organizational process assets</a:t>
            </a:r>
            <a:endParaRPr lang="en-US" sz="3600" b="0" kern="1200" dirty="0">
              <a:latin typeface="+mn-lt"/>
            </a:endParaRPr>
          </a:p>
        </p:txBody>
      </p:sp>
    </p:spTree>
    <p:extLst>
      <p:ext uri="{BB962C8B-B14F-4D97-AF65-F5344CB8AC3E}">
        <p14:creationId xmlns:p14="http://schemas.microsoft.com/office/powerpoint/2010/main" val="1579230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a:spLocks noGrp="1"/>
          </p:cNvSpPr>
          <p:nvPr>
            <p:ph idx="1"/>
          </p:nvPr>
        </p:nvSpPr>
        <p:spPr>
          <a:xfrm>
            <a:off x="2830787" y="966842"/>
            <a:ext cx="8878992" cy="5556788"/>
          </a:xfrm>
        </p:spPr>
        <p:txBody>
          <a:bodyPr>
            <a:normAutofit/>
          </a:bodyPr>
          <a:lstStyle/>
          <a:p>
            <a:pPr marL="68580" indent="0" algn="just">
              <a:buNone/>
            </a:pPr>
            <a:r>
              <a:rPr lang="en-US" dirty="0"/>
              <a:t>5. </a:t>
            </a:r>
            <a:r>
              <a:rPr lang="id-ID" dirty="0"/>
              <a:t>Organizational process assets</a:t>
            </a:r>
            <a:endParaRPr lang="en-US" dirty="0"/>
          </a:p>
          <a:p>
            <a:pPr marL="428625" lvl="1" indent="0">
              <a:buNone/>
            </a:pPr>
            <a:r>
              <a:rPr lang="en-US" dirty="0" err="1"/>
              <a:t>Aset</a:t>
            </a:r>
            <a:r>
              <a:rPr lang="en-US" dirty="0"/>
              <a:t> historical </a:t>
            </a:r>
            <a:r>
              <a:rPr lang="en-US" dirty="0" err="1"/>
              <a:t>perusahaan</a:t>
            </a:r>
            <a:r>
              <a:rPr lang="en-US" dirty="0"/>
              <a:t> </a:t>
            </a:r>
            <a:r>
              <a:rPr lang="en-US" dirty="0" err="1"/>
              <a:t>seperti</a:t>
            </a:r>
            <a:r>
              <a:rPr lang="en-US" dirty="0"/>
              <a:t> </a:t>
            </a:r>
            <a:r>
              <a:rPr lang="en-US" dirty="0" err="1"/>
              <a:t>pengalaman</a:t>
            </a:r>
            <a:r>
              <a:rPr lang="en-US" dirty="0"/>
              <a:t> </a:t>
            </a:r>
            <a:r>
              <a:rPr lang="en-US" dirty="0" err="1"/>
              <a:t>menangani</a:t>
            </a:r>
            <a:r>
              <a:rPr lang="en-US" dirty="0"/>
              <a:t> </a:t>
            </a:r>
            <a:r>
              <a:rPr lang="en-US" dirty="0" err="1"/>
              <a:t>proyek</a:t>
            </a:r>
            <a:r>
              <a:rPr lang="en-US" dirty="0"/>
              <a:t>, financial control procedures, </a:t>
            </a:r>
            <a:r>
              <a:rPr lang="en-US" dirty="0" err="1"/>
              <a:t>dan</a:t>
            </a:r>
            <a:r>
              <a:rPr lang="en-US" dirty="0"/>
              <a:t> </a:t>
            </a:r>
            <a:r>
              <a:rPr lang="en-US" dirty="0" err="1"/>
              <a:t>dokumen</a:t>
            </a:r>
            <a:r>
              <a:rPr lang="en-US" dirty="0"/>
              <a:t> formal </a:t>
            </a:r>
            <a:r>
              <a:rPr lang="en-US" dirty="0" err="1"/>
              <a:t>maupun</a:t>
            </a:r>
            <a:r>
              <a:rPr lang="en-US" dirty="0"/>
              <a:t> informal yang </a:t>
            </a:r>
            <a:r>
              <a:rPr lang="en-US" dirty="0" err="1"/>
              <a:t>dapat</a:t>
            </a:r>
            <a:r>
              <a:rPr lang="en-US" dirty="0"/>
              <a:t> </a:t>
            </a:r>
            <a:r>
              <a:rPr lang="en-US" dirty="0" err="1"/>
              <a:t>digunakan</a:t>
            </a:r>
            <a:r>
              <a:rPr lang="en-US" dirty="0"/>
              <a:t> </a:t>
            </a:r>
            <a:r>
              <a:rPr lang="en-US" dirty="0" err="1"/>
              <a:t>dalam</a:t>
            </a:r>
            <a:r>
              <a:rPr lang="en-US" dirty="0"/>
              <a:t> </a:t>
            </a:r>
            <a:r>
              <a:rPr lang="en-US" dirty="0" err="1"/>
              <a:t>membuat</a:t>
            </a:r>
            <a:r>
              <a:rPr lang="en-US" dirty="0"/>
              <a:t> plan quality management</a:t>
            </a:r>
          </a:p>
          <a:p>
            <a:pPr lvl="1" indent="-257175">
              <a:buFont typeface="Wingdings" panose="05000000000000000000" pitchFamily="2" charset="2"/>
              <a:buChar char="§"/>
            </a:pPr>
            <a:r>
              <a:rPr lang="en-US" dirty="0" err="1"/>
              <a:t>prosedur</a:t>
            </a:r>
            <a:r>
              <a:rPr lang="en-US" dirty="0"/>
              <a:t> control </a:t>
            </a:r>
            <a:r>
              <a:rPr lang="en-US" dirty="0" err="1"/>
              <a:t>keuangan</a:t>
            </a:r>
            <a:r>
              <a:rPr lang="en-US" dirty="0"/>
              <a:t>, </a:t>
            </a:r>
            <a:r>
              <a:rPr lang="en-US" dirty="0" err="1"/>
              <a:t>contoh</a:t>
            </a:r>
            <a:r>
              <a:rPr lang="en-US" dirty="0"/>
              <a:t> : </a:t>
            </a:r>
            <a:r>
              <a:rPr lang="en-US" dirty="0" err="1"/>
              <a:t>ulasan</a:t>
            </a:r>
            <a:r>
              <a:rPr lang="en-US" dirty="0"/>
              <a:t> </a:t>
            </a:r>
            <a:r>
              <a:rPr lang="en-US" dirty="0" err="1"/>
              <a:t>mengenai</a:t>
            </a:r>
            <a:r>
              <a:rPr lang="en-US" dirty="0"/>
              <a:t> </a:t>
            </a:r>
            <a:r>
              <a:rPr lang="en-US" dirty="0" err="1"/>
              <a:t>pengeluaran</a:t>
            </a:r>
            <a:r>
              <a:rPr lang="en-US" dirty="0"/>
              <a:t> </a:t>
            </a:r>
            <a:r>
              <a:rPr lang="en-US" dirty="0" err="1"/>
              <a:t>dan</a:t>
            </a:r>
            <a:r>
              <a:rPr lang="en-US" dirty="0"/>
              <a:t> </a:t>
            </a:r>
            <a:r>
              <a:rPr lang="en-US" dirty="0" err="1"/>
              <a:t>pencairan</a:t>
            </a:r>
            <a:r>
              <a:rPr lang="en-US" dirty="0"/>
              <a:t> dana, </a:t>
            </a:r>
            <a:r>
              <a:rPr lang="en-US" dirty="0" err="1"/>
              <a:t>kode</a:t>
            </a:r>
            <a:r>
              <a:rPr lang="en-US" dirty="0"/>
              <a:t> </a:t>
            </a:r>
            <a:r>
              <a:rPr lang="en-US" dirty="0" err="1"/>
              <a:t>akuntansi</a:t>
            </a:r>
            <a:r>
              <a:rPr lang="en-US" dirty="0"/>
              <a:t>, </a:t>
            </a:r>
            <a:r>
              <a:rPr lang="en-US" dirty="0" err="1"/>
              <a:t>dan</a:t>
            </a:r>
            <a:r>
              <a:rPr lang="en-US" dirty="0"/>
              <a:t> </a:t>
            </a:r>
            <a:r>
              <a:rPr lang="en-US" dirty="0" err="1"/>
              <a:t>ketentuan</a:t>
            </a:r>
            <a:r>
              <a:rPr lang="en-US" dirty="0"/>
              <a:t> </a:t>
            </a:r>
            <a:r>
              <a:rPr lang="en-US" dirty="0" err="1"/>
              <a:t>kontrak</a:t>
            </a:r>
            <a:r>
              <a:rPr lang="en-US" dirty="0"/>
              <a:t> </a:t>
            </a:r>
            <a:r>
              <a:rPr lang="en-US" dirty="0" err="1"/>
              <a:t>standar</a:t>
            </a:r>
            <a:r>
              <a:rPr lang="en-US" dirty="0"/>
              <a:t> </a:t>
            </a:r>
          </a:p>
          <a:p>
            <a:pPr lvl="1" indent="-257175">
              <a:buFont typeface="Wingdings" panose="05000000000000000000" pitchFamily="2" charset="2"/>
              <a:buChar char="§"/>
            </a:pPr>
            <a:r>
              <a:rPr lang="en-US" dirty="0" err="1"/>
              <a:t>Informasi</a:t>
            </a:r>
            <a:r>
              <a:rPr lang="en-US" dirty="0"/>
              <a:t> historical </a:t>
            </a:r>
            <a:r>
              <a:rPr lang="en-US" dirty="0" err="1"/>
              <a:t>dan</a:t>
            </a:r>
            <a:r>
              <a:rPr lang="en-US" dirty="0"/>
              <a:t> </a:t>
            </a:r>
            <a:r>
              <a:rPr lang="en-US" dirty="0" err="1"/>
              <a:t>pengalaman</a:t>
            </a:r>
            <a:r>
              <a:rPr lang="en-US" dirty="0"/>
              <a:t> </a:t>
            </a:r>
            <a:r>
              <a:rPr lang="en-US" dirty="0" err="1"/>
              <a:t>pengalaman</a:t>
            </a:r>
            <a:r>
              <a:rPr lang="en-US" dirty="0"/>
              <a:t> </a:t>
            </a:r>
            <a:r>
              <a:rPr lang="en-US" dirty="0" err="1"/>
              <a:t>berbasis</a:t>
            </a:r>
            <a:r>
              <a:rPr lang="en-US" dirty="0"/>
              <a:t> </a:t>
            </a:r>
            <a:r>
              <a:rPr lang="en-US" dirty="0" err="1"/>
              <a:t>keilmuan</a:t>
            </a:r>
            <a:endParaRPr lang="en-US" dirty="0"/>
          </a:p>
          <a:p>
            <a:pPr lvl="1" indent="-257175">
              <a:buFont typeface="Wingdings" panose="05000000000000000000" pitchFamily="2" charset="2"/>
              <a:buChar char="§"/>
            </a:pPr>
            <a:r>
              <a:rPr lang="en-US" dirty="0"/>
              <a:t>Financial databases </a:t>
            </a:r>
            <a:r>
              <a:rPr lang="en-US" b="1" dirty="0"/>
              <a:t> </a:t>
            </a:r>
          </a:p>
          <a:p>
            <a:pPr lvl="1" indent="-257175">
              <a:buFont typeface="Wingdings" panose="05000000000000000000" pitchFamily="2" charset="2"/>
              <a:buChar char="§"/>
            </a:pPr>
            <a:r>
              <a:rPr lang="en-US" dirty="0" err="1"/>
              <a:t>Ulasan</a:t>
            </a:r>
            <a:r>
              <a:rPr lang="en-US" dirty="0"/>
              <a:t> formal </a:t>
            </a:r>
            <a:r>
              <a:rPr lang="en-US" dirty="0" err="1"/>
              <a:t>dan</a:t>
            </a:r>
            <a:r>
              <a:rPr lang="en-US" dirty="0"/>
              <a:t> informal </a:t>
            </a:r>
            <a:r>
              <a:rPr lang="en-US" dirty="0" err="1"/>
              <a:t>mengenai</a:t>
            </a:r>
            <a:r>
              <a:rPr lang="en-US" dirty="0"/>
              <a:t> </a:t>
            </a:r>
            <a:r>
              <a:rPr lang="en-US" dirty="0" err="1"/>
              <a:t>estimasi</a:t>
            </a:r>
            <a:r>
              <a:rPr lang="en-US" dirty="0"/>
              <a:t> cost </a:t>
            </a:r>
            <a:r>
              <a:rPr lang="en-US" dirty="0" err="1"/>
              <a:t>dan</a:t>
            </a:r>
            <a:r>
              <a:rPr lang="en-US" dirty="0"/>
              <a:t> budgeting </a:t>
            </a:r>
            <a:r>
              <a:rPr lang="en-US" dirty="0" err="1"/>
              <a:t>berdasarkan</a:t>
            </a:r>
            <a:r>
              <a:rPr lang="en-US" dirty="0"/>
              <a:t> </a:t>
            </a:r>
            <a:r>
              <a:rPr lang="en-US" dirty="0" err="1"/>
              <a:t>kebijakan</a:t>
            </a:r>
            <a:r>
              <a:rPr lang="en-US" dirty="0"/>
              <a:t> yang </a:t>
            </a:r>
            <a:r>
              <a:rPr lang="en-US" dirty="0" err="1"/>
              <a:t>berlaku</a:t>
            </a:r>
            <a:r>
              <a:rPr lang="en-US" dirty="0"/>
              <a:t>, </a:t>
            </a:r>
            <a:r>
              <a:rPr lang="en-US" dirty="0" err="1"/>
              <a:t>prosedur</a:t>
            </a:r>
            <a:r>
              <a:rPr lang="en-US" dirty="0"/>
              <a:t> </a:t>
            </a:r>
            <a:r>
              <a:rPr lang="en-US" dirty="0" err="1"/>
              <a:t>dan</a:t>
            </a:r>
            <a:r>
              <a:rPr lang="en-US" dirty="0"/>
              <a:t> guidelines.</a:t>
            </a:r>
            <a:endParaRPr lang="en-US" b="1" dirty="0"/>
          </a:p>
          <a:p>
            <a:pPr marL="365760" lvl="1" indent="0" algn="just">
              <a:buNone/>
            </a:pPr>
            <a:endParaRPr lang="id-ID" dirty="0"/>
          </a:p>
          <a:p>
            <a:pPr lvl="1" algn="just"/>
            <a:endParaRPr lang="id-ID" dirty="0"/>
          </a:p>
        </p:txBody>
      </p:sp>
      <p:sp>
        <p:nvSpPr>
          <p:cNvPr id="17" name="Freeform 16"/>
          <p:cNvSpPr/>
          <p:nvPr/>
        </p:nvSpPr>
        <p:spPr>
          <a:xfrm>
            <a:off x="141500" y="83004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8" name="Freeform 17"/>
          <p:cNvSpPr/>
          <p:nvPr/>
        </p:nvSpPr>
        <p:spPr>
          <a:xfrm>
            <a:off x="201791" y="1370793"/>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charter</a:t>
            </a:r>
          </a:p>
          <a:p>
            <a:r>
              <a:rPr lang="en-US" sz="1400" dirty="0"/>
              <a:t>2 Project management plan</a:t>
            </a:r>
          </a:p>
          <a:p>
            <a:pPr lvl="1"/>
            <a:r>
              <a:rPr lang="en-US" sz="1400" dirty="0"/>
              <a:t>• Requirements management</a:t>
            </a:r>
          </a:p>
          <a:p>
            <a:pPr lvl="1"/>
            <a:r>
              <a:rPr lang="en-US" sz="1400" dirty="0"/>
              <a:t>plan</a:t>
            </a:r>
          </a:p>
          <a:p>
            <a:pPr lvl="1"/>
            <a:r>
              <a:rPr lang="en-US" sz="1400" dirty="0"/>
              <a:t>• Risk management plan</a:t>
            </a:r>
          </a:p>
          <a:p>
            <a:pPr lvl="1"/>
            <a:r>
              <a:rPr lang="en-US" sz="1400" dirty="0"/>
              <a:t>• Stakeholder engagement</a:t>
            </a:r>
          </a:p>
          <a:p>
            <a:pPr lvl="1"/>
            <a:r>
              <a:rPr lang="en-US" sz="1400" dirty="0"/>
              <a:t>plan</a:t>
            </a:r>
          </a:p>
          <a:p>
            <a:pPr lvl="1"/>
            <a:r>
              <a:rPr lang="en-US" sz="1400" dirty="0"/>
              <a:t>• Scope baseline</a:t>
            </a:r>
          </a:p>
          <a:p>
            <a:r>
              <a:rPr lang="en-US" sz="1400" dirty="0"/>
              <a:t>3 Project documents</a:t>
            </a:r>
          </a:p>
          <a:p>
            <a:pPr lvl="1"/>
            <a:r>
              <a:rPr lang="en-US" sz="1400" dirty="0"/>
              <a:t>• Assumption log</a:t>
            </a:r>
          </a:p>
          <a:p>
            <a:pPr lvl="1"/>
            <a:r>
              <a:rPr lang="en-US" sz="1400" dirty="0"/>
              <a:t>• Requirements</a:t>
            </a:r>
          </a:p>
          <a:p>
            <a:pPr lvl="1"/>
            <a:r>
              <a:rPr lang="en-US" sz="1400" dirty="0"/>
              <a:t>documentation</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p>
          <a:p>
            <a:r>
              <a:rPr lang="en-US" sz="1400" dirty="0"/>
              <a:t>4 Enterprise environmental</a:t>
            </a:r>
          </a:p>
          <a:p>
            <a:r>
              <a:rPr lang="en-US" sz="1400" dirty="0"/>
              <a:t>factors</a:t>
            </a:r>
          </a:p>
          <a:p>
            <a:r>
              <a:rPr lang="en-US" sz="1400" dirty="0"/>
              <a:t>5 Organizational process assets</a:t>
            </a:r>
            <a:endParaRPr lang="en-US" sz="3600" b="0" kern="1200" dirty="0">
              <a:latin typeface="+mn-lt"/>
            </a:endParaRPr>
          </a:p>
        </p:txBody>
      </p:sp>
    </p:spTree>
    <p:extLst>
      <p:ext uri="{BB962C8B-B14F-4D97-AF65-F5344CB8AC3E}">
        <p14:creationId xmlns:p14="http://schemas.microsoft.com/office/powerpoint/2010/main" val="694444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0" name="Content Placeholder 2"/>
          <p:cNvSpPr txBox="1">
            <a:spLocks/>
          </p:cNvSpPr>
          <p:nvPr/>
        </p:nvSpPr>
        <p:spPr>
          <a:xfrm>
            <a:off x="2744010" y="923642"/>
            <a:ext cx="9297802" cy="5776878"/>
          </a:xfrm>
          <a:prstGeom prst="rect">
            <a:avLst/>
          </a:prstGeom>
          <a:solidFill>
            <a:schemeClr val="bg2"/>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514350" indent="-514350" algn="just">
              <a:buClr>
                <a:srgbClr val="A9A57C"/>
              </a:buClr>
              <a:buFont typeface="+mj-lt"/>
              <a:buAutoNum type="arabicPeriod"/>
            </a:pPr>
            <a:r>
              <a:rPr lang="en-US" sz="1800" b="1" dirty="0">
                <a:solidFill>
                  <a:schemeClr val="tx1"/>
                </a:solidFill>
              </a:rPr>
              <a:t>Expert Judgment</a:t>
            </a:r>
          </a:p>
          <a:p>
            <a:pPr marL="457200" lvl="1" indent="0">
              <a:buNone/>
            </a:pPr>
            <a:r>
              <a:rPr lang="en-US" sz="1800" dirty="0" err="1">
                <a:solidFill>
                  <a:schemeClr val="tx1"/>
                </a:solidFill>
              </a:rPr>
              <a:t>Keahlian</a:t>
            </a:r>
            <a:r>
              <a:rPr lang="en-US" sz="1800" dirty="0">
                <a:solidFill>
                  <a:schemeClr val="tx1"/>
                </a:solidFill>
              </a:rPr>
              <a:t> </a:t>
            </a:r>
            <a:r>
              <a:rPr lang="en-US" sz="1800" dirty="0" err="1">
                <a:solidFill>
                  <a:schemeClr val="tx1"/>
                </a:solidFill>
              </a:rPr>
              <a:t>harus</a:t>
            </a:r>
            <a:r>
              <a:rPr lang="en-US" sz="1800" dirty="0">
                <a:solidFill>
                  <a:schemeClr val="tx1"/>
                </a:solidFill>
              </a:rPr>
              <a:t> </a:t>
            </a:r>
            <a:r>
              <a:rPr lang="en-US" sz="1800" dirty="0" err="1">
                <a:solidFill>
                  <a:schemeClr val="tx1"/>
                </a:solidFill>
              </a:rPr>
              <a:t>dipertimbangkan</a:t>
            </a:r>
            <a:r>
              <a:rPr lang="en-US" sz="1800" dirty="0">
                <a:solidFill>
                  <a:schemeClr val="tx1"/>
                </a:solidFill>
              </a:rPr>
              <a:t> </a:t>
            </a:r>
            <a:r>
              <a:rPr lang="en-US" sz="1800" dirty="0" err="1">
                <a:solidFill>
                  <a:schemeClr val="tx1"/>
                </a:solidFill>
              </a:rPr>
              <a:t>dari</a:t>
            </a:r>
            <a:r>
              <a:rPr lang="en-US" sz="1800" dirty="0">
                <a:solidFill>
                  <a:schemeClr val="tx1"/>
                </a:solidFill>
              </a:rPr>
              <a:t> </a:t>
            </a:r>
            <a:r>
              <a:rPr lang="en-US" sz="1800" dirty="0" err="1">
                <a:solidFill>
                  <a:schemeClr val="tx1"/>
                </a:solidFill>
              </a:rPr>
              <a:t>individu</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kelompok</a:t>
            </a:r>
            <a:r>
              <a:rPr lang="en-US" sz="1800" dirty="0">
                <a:solidFill>
                  <a:schemeClr val="tx1"/>
                </a:solidFill>
              </a:rPr>
              <a:t> </a:t>
            </a:r>
            <a:r>
              <a:rPr lang="en-US" sz="1800" dirty="0" err="1">
                <a:solidFill>
                  <a:schemeClr val="tx1"/>
                </a:solidFill>
              </a:rPr>
              <a:t>dengan</a:t>
            </a:r>
            <a:r>
              <a:rPr lang="en-US" sz="1800" dirty="0">
                <a:solidFill>
                  <a:schemeClr val="tx1"/>
                </a:solidFill>
              </a:rPr>
              <a:t> </a:t>
            </a:r>
            <a:r>
              <a:rPr lang="en-US" sz="1800" dirty="0" err="1">
                <a:solidFill>
                  <a:schemeClr val="tx1"/>
                </a:solidFill>
              </a:rPr>
              <a:t>pengetahuan</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pelatihan</a:t>
            </a:r>
            <a:r>
              <a:rPr lang="en-US" sz="1800" dirty="0">
                <a:solidFill>
                  <a:schemeClr val="tx1"/>
                </a:solidFill>
              </a:rPr>
              <a:t> </a:t>
            </a:r>
            <a:r>
              <a:rPr lang="en-US" sz="1800" dirty="0" err="1">
                <a:solidFill>
                  <a:schemeClr val="tx1"/>
                </a:solidFill>
              </a:rPr>
              <a:t>khusus</a:t>
            </a:r>
            <a:r>
              <a:rPr lang="en-US" sz="1800" dirty="0">
                <a:solidFill>
                  <a:schemeClr val="tx1"/>
                </a:solidFill>
              </a:rPr>
              <a:t> </a:t>
            </a:r>
            <a:r>
              <a:rPr lang="en-US" sz="1800" dirty="0" err="1">
                <a:solidFill>
                  <a:schemeClr val="tx1"/>
                </a:solidFill>
              </a:rPr>
              <a:t>dalam</a:t>
            </a:r>
            <a:r>
              <a:rPr lang="en-US" sz="1800" dirty="0">
                <a:solidFill>
                  <a:schemeClr val="tx1"/>
                </a:solidFill>
              </a:rPr>
              <a:t> </a:t>
            </a:r>
            <a:r>
              <a:rPr lang="en-US" sz="1800" dirty="0" err="1">
                <a:solidFill>
                  <a:schemeClr val="tx1"/>
                </a:solidFill>
              </a:rPr>
              <a:t>topik</a:t>
            </a:r>
            <a:r>
              <a:rPr lang="en-US" sz="1800" dirty="0">
                <a:solidFill>
                  <a:schemeClr val="tx1"/>
                </a:solidFill>
              </a:rPr>
              <a:t> </a:t>
            </a:r>
            <a:r>
              <a:rPr lang="en-US" sz="1800" dirty="0" err="1">
                <a:solidFill>
                  <a:schemeClr val="tx1"/>
                </a:solidFill>
              </a:rPr>
              <a:t>berikut</a:t>
            </a:r>
            <a:r>
              <a:rPr lang="en-US" sz="1800" dirty="0">
                <a:solidFill>
                  <a:schemeClr val="tx1"/>
                </a:solidFill>
              </a:rPr>
              <a:t>: </a:t>
            </a:r>
            <a:r>
              <a:rPr lang="en-US" sz="1800" dirty="0" err="1">
                <a:solidFill>
                  <a:schemeClr val="tx1"/>
                </a:solidFill>
              </a:rPr>
              <a:t>jaminan</a:t>
            </a:r>
            <a:r>
              <a:rPr lang="en-US" sz="1800" dirty="0">
                <a:solidFill>
                  <a:schemeClr val="tx1"/>
                </a:solidFill>
              </a:rPr>
              <a:t> </a:t>
            </a:r>
            <a:r>
              <a:rPr lang="en-US" sz="1800" dirty="0" err="1">
                <a:solidFill>
                  <a:schemeClr val="tx1"/>
                </a:solidFill>
              </a:rPr>
              <a:t>kualitas</a:t>
            </a:r>
            <a:r>
              <a:rPr lang="en-US" sz="1800" dirty="0">
                <a:solidFill>
                  <a:schemeClr val="tx1"/>
                </a:solidFill>
              </a:rPr>
              <a:t>, </a:t>
            </a:r>
            <a:r>
              <a:rPr lang="en-US" sz="1800" dirty="0" err="1">
                <a:solidFill>
                  <a:schemeClr val="tx1"/>
                </a:solidFill>
              </a:rPr>
              <a:t>Kontrol</a:t>
            </a:r>
            <a:r>
              <a:rPr lang="en-US" sz="1800" dirty="0">
                <a:solidFill>
                  <a:schemeClr val="tx1"/>
                </a:solidFill>
              </a:rPr>
              <a:t> </a:t>
            </a:r>
            <a:r>
              <a:rPr lang="en-US" sz="1800" dirty="0" err="1">
                <a:solidFill>
                  <a:schemeClr val="tx1"/>
                </a:solidFill>
              </a:rPr>
              <a:t>kualitas</a:t>
            </a:r>
            <a:r>
              <a:rPr lang="en-US" sz="1800" dirty="0">
                <a:solidFill>
                  <a:schemeClr val="tx1"/>
                </a:solidFill>
              </a:rPr>
              <a:t>, </a:t>
            </a:r>
            <a:r>
              <a:rPr lang="en-US" sz="1800" dirty="0" err="1">
                <a:solidFill>
                  <a:schemeClr val="tx1"/>
                </a:solidFill>
              </a:rPr>
              <a:t>Pengukuran</a:t>
            </a:r>
            <a:r>
              <a:rPr lang="en-US" sz="1800" dirty="0">
                <a:solidFill>
                  <a:schemeClr val="tx1"/>
                </a:solidFill>
              </a:rPr>
              <a:t> </a:t>
            </a:r>
            <a:r>
              <a:rPr lang="en-US" sz="1800" dirty="0" err="1">
                <a:solidFill>
                  <a:schemeClr val="tx1"/>
                </a:solidFill>
              </a:rPr>
              <a:t>kualitas</a:t>
            </a:r>
            <a:r>
              <a:rPr lang="en-US" sz="1800" dirty="0">
                <a:solidFill>
                  <a:schemeClr val="tx1"/>
                </a:solidFill>
              </a:rPr>
              <a:t>, </a:t>
            </a:r>
            <a:r>
              <a:rPr lang="en-US" sz="1800" dirty="0" err="1">
                <a:solidFill>
                  <a:schemeClr val="tx1"/>
                </a:solidFill>
              </a:rPr>
              <a:t>peningkatan</a:t>
            </a:r>
            <a:r>
              <a:rPr lang="en-US" sz="1800" dirty="0">
                <a:solidFill>
                  <a:schemeClr val="tx1"/>
                </a:solidFill>
              </a:rPr>
              <a:t> </a:t>
            </a:r>
            <a:r>
              <a:rPr lang="en-US" sz="1800" dirty="0" err="1">
                <a:solidFill>
                  <a:schemeClr val="tx1"/>
                </a:solidFill>
              </a:rPr>
              <a:t>kualitas</a:t>
            </a:r>
            <a:r>
              <a:rPr lang="en-US" sz="1800" dirty="0">
                <a:solidFill>
                  <a:schemeClr val="tx1"/>
                </a:solidFill>
              </a:rPr>
              <a:t>, </a:t>
            </a:r>
            <a:r>
              <a:rPr lang="en-US" sz="1800" dirty="0" err="1">
                <a:solidFill>
                  <a:schemeClr val="tx1"/>
                </a:solidFill>
              </a:rPr>
              <a:t>Sistem</a:t>
            </a:r>
            <a:r>
              <a:rPr lang="en-US" sz="1800" dirty="0">
                <a:solidFill>
                  <a:schemeClr val="tx1"/>
                </a:solidFill>
              </a:rPr>
              <a:t> </a:t>
            </a:r>
            <a:r>
              <a:rPr lang="en-US" sz="1800" dirty="0" err="1">
                <a:solidFill>
                  <a:schemeClr val="tx1"/>
                </a:solidFill>
              </a:rPr>
              <a:t>kualitas</a:t>
            </a:r>
            <a:r>
              <a:rPr lang="en-US" sz="1800" dirty="0">
                <a:solidFill>
                  <a:schemeClr val="tx1"/>
                </a:solidFill>
              </a:rPr>
              <a:t>.</a:t>
            </a:r>
          </a:p>
          <a:p>
            <a:pPr marL="514350" indent="-514350" algn="just">
              <a:buClr>
                <a:srgbClr val="A9A57C"/>
              </a:buClr>
              <a:buFont typeface="+mj-lt"/>
              <a:buAutoNum type="arabicPeriod"/>
            </a:pPr>
            <a:r>
              <a:rPr lang="en-US" sz="1800" b="1" dirty="0">
                <a:solidFill>
                  <a:schemeClr val="tx1"/>
                </a:solidFill>
              </a:rPr>
              <a:t>Data Gathering</a:t>
            </a:r>
          </a:p>
          <a:p>
            <a:pPr marL="800100" lvl="1" indent="-342900" algn="just" defTabSz="914400">
              <a:spcAft>
                <a:spcPts val="0"/>
              </a:spcAft>
              <a:buClrTx/>
              <a:buSzTx/>
              <a:buFont typeface="Arial" pitchFamily="34" charset="0"/>
              <a:buChar char="•"/>
              <a:defRPr/>
            </a:pPr>
            <a:r>
              <a:rPr lang="en-US" sz="1800" dirty="0">
                <a:solidFill>
                  <a:schemeClr val="tx1"/>
                </a:solidFill>
              </a:rPr>
              <a:t>Benchmarking</a:t>
            </a:r>
          </a:p>
          <a:p>
            <a:pPr marL="914400" lvl="2" indent="0" algn="just" defTabSz="914400">
              <a:spcAft>
                <a:spcPts val="0"/>
              </a:spcAft>
              <a:buClrTx/>
              <a:buSzTx/>
              <a:buNone/>
              <a:defRPr/>
            </a:pPr>
            <a:r>
              <a:rPr lang="en-US" dirty="0" err="1">
                <a:solidFill>
                  <a:schemeClr val="tx1"/>
                </a:solidFill>
              </a:rPr>
              <a:t>Membandingkan</a:t>
            </a:r>
            <a:r>
              <a:rPr lang="en-US" dirty="0">
                <a:solidFill>
                  <a:schemeClr val="tx1"/>
                </a:solidFill>
              </a:rPr>
              <a:t> </a:t>
            </a:r>
            <a:r>
              <a:rPr lang="en-US" dirty="0" err="1">
                <a:solidFill>
                  <a:schemeClr val="tx1"/>
                </a:solidFill>
              </a:rPr>
              <a:t>dengan</a:t>
            </a:r>
            <a:r>
              <a:rPr lang="en-US" dirty="0">
                <a:solidFill>
                  <a:schemeClr val="tx1"/>
                </a:solidFill>
              </a:rPr>
              <a:t> project yang lain </a:t>
            </a:r>
            <a:r>
              <a:rPr lang="en-US" dirty="0" err="1">
                <a:solidFill>
                  <a:schemeClr val="tx1"/>
                </a:solidFill>
              </a:rPr>
              <a:t>untuk</a:t>
            </a:r>
            <a:r>
              <a:rPr lang="en-US" dirty="0">
                <a:solidFill>
                  <a:schemeClr val="tx1"/>
                </a:solidFill>
              </a:rPr>
              <a:t> </a:t>
            </a:r>
            <a:r>
              <a:rPr lang="en-US" dirty="0" err="1">
                <a:solidFill>
                  <a:schemeClr val="tx1"/>
                </a:solidFill>
              </a:rPr>
              <a:t>mengenerate</a:t>
            </a:r>
            <a:r>
              <a:rPr lang="en-US" dirty="0">
                <a:solidFill>
                  <a:schemeClr val="tx1"/>
                </a:solidFill>
              </a:rPr>
              <a:t> ide </a:t>
            </a:r>
            <a:r>
              <a:rPr lang="en-US" dirty="0" err="1">
                <a:solidFill>
                  <a:schemeClr val="tx1"/>
                </a:solidFill>
              </a:rPr>
              <a:t>untuk</a:t>
            </a:r>
            <a:r>
              <a:rPr lang="en-US" dirty="0">
                <a:solidFill>
                  <a:schemeClr val="tx1"/>
                </a:solidFill>
              </a:rPr>
              <a:t> improvement </a:t>
            </a:r>
            <a:r>
              <a:rPr lang="en-US" dirty="0" err="1">
                <a:solidFill>
                  <a:schemeClr val="tx1"/>
                </a:solidFill>
              </a:rPr>
              <a:t>dan</a:t>
            </a:r>
            <a:r>
              <a:rPr lang="en-US" dirty="0">
                <a:solidFill>
                  <a:schemeClr val="tx1"/>
                </a:solidFill>
              </a:rPr>
              <a:t> </a:t>
            </a:r>
            <a:r>
              <a:rPr lang="en-US" dirty="0" err="1">
                <a:solidFill>
                  <a:schemeClr val="tx1"/>
                </a:solidFill>
              </a:rPr>
              <a:t>menyediakan</a:t>
            </a:r>
            <a:r>
              <a:rPr lang="en-US" dirty="0">
                <a:solidFill>
                  <a:schemeClr val="tx1"/>
                </a:solidFill>
              </a:rPr>
              <a:t> </a:t>
            </a:r>
            <a:r>
              <a:rPr lang="en-US" dirty="0" err="1">
                <a:solidFill>
                  <a:schemeClr val="tx1"/>
                </a:solidFill>
              </a:rPr>
              <a:t>standar</a:t>
            </a:r>
            <a:r>
              <a:rPr lang="en-US" dirty="0">
                <a:solidFill>
                  <a:schemeClr val="tx1"/>
                </a:solidFill>
              </a:rPr>
              <a:t> performance</a:t>
            </a:r>
          </a:p>
          <a:p>
            <a:pPr lvl="1" algn="just" defTabSz="914400">
              <a:spcAft>
                <a:spcPts val="0"/>
              </a:spcAft>
              <a:buClrTx/>
              <a:buSzTx/>
              <a:defRPr/>
            </a:pPr>
            <a:r>
              <a:rPr lang="en-US" sz="1800" dirty="0">
                <a:solidFill>
                  <a:schemeClr val="tx1"/>
                </a:solidFill>
              </a:rPr>
              <a:t>Brainstorming</a:t>
            </a:r>
          </a:p>
          <a:p>
            <a:pPr marL="914400" lvl="2" indent="0" algn="just" defTabSz="914400">
              <a:spcAft>
                <a:spcPts val="0"/>
              </a:spcAft>
              <a:buClrTx/>
              <a:buSzTx/>
              <a:buNone/>
              <a:defRPr/>
            </a:pPr>
            <a:r>
              <a:rPr lang="id-ID" dirty="0">
                <a:solidFill>
                  <a:schemeClr val="tx1"/>
                </a:solidFill>
              </a:rPr>
              <a:t>Brainstorming dapat digunakan untuk mengumpulkan data secara kreatif dari sekelompok anggota tim atau </a:t>
            </a:r>
            <a:r>
              <a:rPr lang="en-US" dirty="0">
                <a:solidFill>
                  <a:schemeClr val="tx1"/>
                </a:solidFill>
              </a:rPr>
              <a:t>para </a:t>
            </a:r>
            <a:r>
              <a:rPr lang="id-ID" dirty="0">
                <a:solidFill>
                  <a:schemeClr val="tx1"/>
                </a:solidFill>
              </a:rPr>
              <a:t>ahli untuk mengembangkan rencana manajemen kualitas yang paling sesuai dengan proyek yang akan datang.</a:t>
            </a:r>
            <a:endParaRPr lang="en-US" dirty="0">
              <a:solidFill>
                <a:schemeClr val="tx1"/>
              </a:solidFill>
            </a:endParaRPr>
          </a:p>
          <a:p>
            <a:pPr lvl="1" algn="just" defTabSz="914400">
              <a:spcAft>
                <a:spcPts val="0"/>
              </a:spcAft>
              <a:buClrTx/>
              <a:buSzTx/>
              <a:defRPr/>
            </a:pPr>
            <a:r>
              <a:rPr lang="en-US" sz="1800" dirty="0">
                <a:solidFill>
                  <a:schemeClr val="tx1"/>
                </a:solidFill>
              </a:rPr>
              <a:t>Interviews</a:t>
            </a:r>
          </a:p>
          <a:p>
            <a:pPr marL="914400" lvl="2" indent="0" algn="just" defTabSz="914400">
              <a:spcAft>
                <a:spcPts val="0"/>
              </a:spcAft>
              <a:buClrTx/>
              <a:buSzTx/>
              <a:buNone/>
              <a:defRPr/>
            </a:pPr>
            <a:r>
              <a:rPr lang="id-ID" dirty="0">
                <a:solidFill>
                  <a:schemeClr val="tx1"/>
                </a:solidFill>
              </a:rPr>
              <a:t>Kebutuhan dan harapan kualitas proyek dan produk, implisit dan</a:t>
            </a:r>
            <a:r>
              <a:rPr lang="en-US" dirty="0">
                <a:solidFill>
                  <a:schemeClr val="tx1"/>
                </a:solidFill>
              </a:rPr>
              <a:t> </a:t>
            </a:r>
            <a:r>
              <a:rPr lang="id-ID" dirty="0">
                <a:solidFill>
                  <a:schemeClr val="tx1"/>
                </a:solidFill>
              </a:rPr>
              <a:t>eksplisit, formal dan informal, dapat diidentifikasi dengan mewawancarai peserta proyek yang berpengalaman, pemangku kepentingan, dan </a:t>
            </a:r>
            <a:r>
              <a:rPr lang="en-US" dirty="0">
                <a:solidFill>
                  <a:schemeClr val="tx1"/>
                </a:solidFill>
              </a:rPr>
              <a:t>para </a:t>
            </a:r>
            <a:r>
              <a:rPr lang="en-US" dirty="0" err="1">
                <a:solidFill>
                  <a:schemeClr val="tx1"/>
                </a:solidFill>
              </a:rPr>
              <a:t>ahli</a:t>
            </a:r>
            <a:r>
              <a:rPr lang="id-ID" dirty="0">
                <a:solidFill>
                  <a:schemeClr val="tx1"/>
                </a:solidFill>
              </a:rPr>
              <a:t>. Wawancara harus dilakukan dalam lingkungan </a:t>
            </a:r>
            <a:r>
              <a:rPr lang="en-US" dirty="0">
                <a:solidFill>
                  <a:schemeClr val="tx1"/>
                </a:solidFill>
              </a:rPr>
              <a:t>yang </a:t>
            </a:r>
            <a:r>
              <a:rPr lang="en-US" dirty="0" err="1">
                <a:solidFill>
                  <a:schemeClr val="tx1"/>
                </a:solidFill>
              </a:rPr>
              <a:t>saling</a:t>
            </a:r>
            <a:r>
              <a:rPr lang="en-US" dirty="0">
                <a:solidFill>
                  <a:schemeClr val="tx1"/>
                </a:solidFill>
              </a:rPr>
              <a:t> </a:t>
            </a:r>
            <a:r>
              <a:rPr lang="en-US" dirty="0" err="1">
                <a:solidFill>
                  <a:schemeClr val="tx1"/>
                </a:solidFill>
              </a:rPr>
              <a:t>percaya</a:t>
            </a:r>
            <a:r>
              <a:rPr lang="id-ID" dirty="0">
                <a:solidFill>
                  <a:schemeClr val="tx1"/>
                </a:solidFill>
              </a:rPr>
              <a:t> dan </a:t>
            </a:r>
            <a:r>
              <a:rPr lang="en-US" dirty="0" err="1">
                <a:solidFill>
                  <a:schemeClr val="tx1"/>
                </a:solidFill>
              </a:rPr>
              <a:t>rahasia</a:t>
            </a:r>
            <a:r>
              <a:rPr lang="id-ID" dirty="0">
                <a:solidFill>
                  <a:schemeClr val="tx1"/>
                </a:solidFill>
              </a:rPr>
              <a:t> untuk mendorong contribu</a:t>
            </a:r>
            <a:r>
              <a:rPr lang="en-US" dirty="0">
                <a:solidFill>
                  <a:schemeClr val="tx1"/>
                </a:solidFill>
              </a:rPr>
              <a:t>tor </a:t>
            </a:r>
            <a:r>
              <a:rPr lang="id-ID" dirty="0">
                <a:solidFill>
                  <a:schemeClr val="tx1"/>
                </a:solidFill>
              </a:rPr>
              <a:t>yang jujur dan tidak memihak.</a:t>
            </a:r>
          </a:p>
          <a:p>
            <a:pPr marL="0" indent="0" defTabSz="914400">
              <a:spcAft>
                <a:spcPts val="0"/>
              </a:spcAft>
              <a:buClrTx/>
              <a:buSzTx/>
              <a:buFont typeface="Arial"/>
              <a:buNone/>
              <a:defRPr/>
            </a:pPr>
            <a:endParaRPr lang="id-ID" sz="1800" dirty="0">
              <a:solidFill>
                <a:schemeClr val="tx1"/>
              </a:solidFill>
            </a:endParaRPr>
          </a:p>
        </p:txBody>
      </p:sp>
      <p:sp>
        <p:nvSpPr>
          <p:cNvPr id="15" name="Freeform 14"/>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6" name="Freeform 15"/>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Tree>
    <p:extLst>
      <p:ext uri="{BB962C8B-B14F-4D97-AF65-F5344CB8AC3E}">
        <p14:creationId xmlns:p14="http://schemas.microsoft.com/office/powerpoint/2010/main" val="207815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30" name="Content Placeholder 2"/>
          <p:cNvSpPr txBox="1">
            <a:spLocks/>
          </p:cNvSpPr>
          <p:nvPr/>
        </p:nvSpPr>
        <p:spPr>
          <a:xfrm>
            <a:off x="2744010" y="923642"/>
            <a:ext cx="9297802" cy="5776878"/>
          </a:xfrm>
          <a:prstGeom prst="rect">
            <a:avLst/>
          </a:prstGeom>
          <a:solidFill>
            <a:schemeClr val="bg2"/>
          </a:solidFill>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Clr>
                <a:srgbClr val="A9A57C"/>
              </a:buClr>
              <a:buNone/>
            </a:pPr>
            <a:r>
              <a:rPr lang="en-US" sz="2000" dirty="0">
                <a:solidFill>
                  <a:srgbClr val="2F2B20">
                    <a:lumMod val="85000"/>
                    <a:lumOff val="15000"/>
                  </a:srgbClr>
                </a:solidFill>
              </a:rPr>
              <a:t>3. Data analysis</a:t>
            </a:r>
          </a:p>
          <a:p>
            <a:pPr algn="just">
              <a:buClr>
                <a:srgbClr val="A9A57C"/>
              </a:buClr>
              <a:buFont typeface="Arial" panose="020B0604020202020204" pitchFamily="34" charset="0"/>
              <a:buChar char="•"/>
            </a:pPr>
            <a:r>
              <a:rPr lang="id-ID" sz="2000" dirty="0">
                <a:solidFill>
                  <a:srgbClr val="2F2B20">
                    <a:lumMod val="85000"/>
                    <a:lumOff val="15000"/>
                  </a:srgbClr>
                </a:solidFill>
              </a:rPr>
              <a:t>Cost benefit analysis</a:t>
            </a:r>
            <a:endParaRPr lang="en-US" sz="2000" dirty="0">
              <a:solidFill>
                <a:srgbClr val="2F2B20">
                  <a:lumMod val="85000"/>
                  <a:lumOff val="15000"/>
                </a:srgbClr>
              </a:solidFill>
            </a:endParaRPr>
          </a:p>
          <a:p>
            <a:pPr lvl="1" algn="just" defTabSz="914400">
              <a:spcAft>
                <a:spcPts val="0"/>
              </a:spcAft>
              <a:buClrTx/>
              <a:buSzTx/>
              <a:buFont typeface="Arial" panose="020B0604020202020204" pitchFamily="34" charset="0"/>
              <a:buChar char="•"/>
              <a:defRPr/>
            </a:pPr>
            <a:r>
              <a:rPr lang="en-US" sz="1600" dirty="0">
                <a:solidFill>
                  <a:srgbClr val="2F2B20">
                    <a:lumMod val="85000"/>
                    <a:lumOff val="15000"/>
                  </a:srgbClr>
                </a:solidFill>
              </a:rPr>
              <a:t>T</a:t>
            </a:r>
            <a:r>
              <a:rPr lang="id-ID" sz="1600" dirty="0">
                <a:solidFill>
                  <a:srgbClr val="2F2B20">
                    <a:lumMod val="85000"/>
                    <a:lumOff val="15000"/>
                  </a:srgbClr>
                </a:solidFill>
              </a:rPr>
              <a:t>ermasuk pengerjaan ulang kurang, produktivitas yang lebih tinggi, menurunkan biaya dan kepuasan pemangku kepentingan yang meningkat.</a:t>
            </a:r>
          </a:p>
          <a:p>
            <a:pPr lvl="1" defTabSz="914400">
              <a:spcAft>
                <a:spcPts val="0"/>
              </a:spcAft>
              <a:buClrTx/>
              <a:buSzTx/>
              <a:buFont typeface="Arial" panose="020B0604020202020204" pitchFamily="34" charset="0"/>
              <a:buChar char="•"/>
              <a:defRPr/>
            </a:pPr>
            <a:r>
              <a:rPr lang="en-US" sz="1600" dirty="0">
                <a:solidFill>
                  <a:srgbClr val="2F2B20">
                    <a:lumMod val="85000"/>
                    <a:lumOff val="15000"/>
                  </a:srgbClr>
                </a:solidFill>
              </a:rPr>
              <a:t>K</a:t>
            </a:r>
            <a:r>
              <a:rPr lang="id-ID" sz="1600" dirty="0">
                <a:solidFill>
                  <a:srgbClr val="2F2B20">
                    <a:lumMod val="85000"/>
                    <a:lumOff val="15000"/>
                  </a:srgbClr>
                </a:solidFill>
              </a:rPr>
              <a:t>ualitas biaya proses yang berkualitas dengan hasil yang diharapkan</a:t>
            </a:r>
          </a:p>
          <a:p>
            <a:pPr algn="just">
              <a:buClr>
                <a:srgbClr val="A9A57C"/>
              </a:buClr>
              <a:buFont typeface="Arial" panose="020B0604020202020204" pitchFamily="34" charset="0"/>
              <a:buChar char="•"/>
            </a:pPr>
            <a:r>
              <a:rPr lang="id-ID" sz="2000" dirty="0">
                <a:solidFill>
                  <a:srgbClr val="2F2B20">
                    <a:lumMod val="85000"/>
                    <a:lumOff val="15000"/>
                  </a:srgbClr>
                </a:solidFill>
              </a:rPr>
              <a:t>Cost of </a:t>
            </a:r>
            <a:r>
              <a:rPr lang="en-US" sz="2000" dirty="0">
                <a:solidFill>
                  <a:srgbClr val="2F2B20">
                    <a:lumMod val="85000"/>
                    <a:lumOff val="15000"/>
                  </a:srgbClr>
                </a:solidFill>
              </a:rPr>
              <a:t>Q</a:t>
            </a:r>
            <a:r>
              <a:rPr lang="id-ID" sz="2000" dirty="0">
                <a:solidFill>
                  <a:srgbClr val="2F2B20">
                    <a:lumMod val="85000"/>
                    <a:lumOff val="15000"/>
                  </a:srgbClr>
                </a:solidFill>
              </a:rPr>
              <a:t>uality (CoQ)</a:t>
            </a:r>
            <a:endParaRPr lang="es-ES" sz="2000" dirty="0">
              <a:solidFill>
                <a:srgbClr val="2F2B20">
                  <a:lumMod val="85000"/>
                  <a:lumOff val="15000"/>
                </a:srgbClr>
              </a:solidFill>
            </a:endParaRPr>
          </a:p>
          <a:p>
            <a:pPr lvl="1" algn="just">
              <a:buClr>
                <a:srgbClr val="A9A57C"/>
              </a:buClr>
              <a:buFont typeface="Arial" panose="020B0604020202020204" pitchFamily="34" charset="0"/>
              <a:buChar char="•"/>
            </a:pPr>
            <a:r>
              <a:rPr lang="en-US" sz="1600" dirty="0">
                <a:solidFill>
                  <a:srgbClr val="2F2B20">
                    <a:lumMod val="85000"/>
                    <a:lumOff val="15000"/>
                  </a:srgbClr>
                </a:solidFill>
              </a:rPr>
              <a:t>Prevention costs (</a:t>
            </a:r>
            <a:r>
              <a:rPr lang="en-US" sz="1600" dirty="0" err="1">
                <a:solidFill>
                  <a:srgbClr val="2F2B20">
                    <a:lumMod val="85000"/>
                    <a:lumOff val="15000"/>
                  </a:srgbClr>
                </a:solidFill>
              </a:rPr>
              <a:t>biaya</a:t>
            </a:r>
            <a:r>
              <a:rPr lang="en-US" sz="1600" dirty="0">
                <a:solidFill>
                  <a:srgbClr val="2F2B20">
                    <a:lumMod val="85000"/>
                    <a:lumOff val="15000"/>
                  </a:srgbClr>
                </a:solidFill>
              </a:rPr>
              <a:t> </a:t>
            </a:r>
            <a:r>
              <a:rPr lang="en-US" sz="1600" dirty="0" err="1">
                <a:solidFill>
                  <a:srgbClr val="2F2B20">
                    <a:lumMod val="85000"/>
                    <a:lumOff val="15000"/>
                  </a:srgbClr>
                </a:solidFill>
              </a:rPr>
              <a:t>pencegahan</a:t>
            </a:r>
            <a:r>
              <a:rPr lang="en-US" sz="1600" dirty="0">
                <a:solidFill>
                  <a:srgbClr val="2F2B20">
                    <a:lumMod val="85000"/>
                    <a:lumOff val="15000"/>
                  </a:srgbClr>
                </a:solidFill>
              </a:rPr>
              <a:t>). </a:t>
            </a:r>
            <a:r>
              <a:rPr lang="en-US" sz="1600" dirty="0" err="1">
                <a:solidFill>
                  <a:srgbClr val="2F2B20">
                    <a:lumMod val="85000"/>
                    <a:lumOff val="15000"/>
                  </a:srgbClr>
                </a:solidFill>
              </a:rPr>
              <a:t>Biaya</a:t>
            </a:r>
            <a:r>
              <a:rPr lang="en-US" sz="1600" dirty="0">
                <a:solidFill>
                  <a:srgbClr val="2F2B20">
                    <a:lumMod val="85000"/>
                    <a:lumOff val="15000"/>
                  </a:srgbClr>
                </a:solidFill>
              </a:rPr>
              <a:t> </a:t>
            </a:r>
            <a:r>
              <a:rPr lang="en-US" sz="1600" dirty="0" err="1">
                <a:solidFill>
                  <a:srgbClr val="2F2B20">
                    <a:lumMod val="85000"/>
                    <a:lumOff val="15000"/>
                  </a:srgbClr>
                </a:solidFill>
              </a:rPr>
              <a:t>terkait</a:t>
            </a:r>
            <a:r>
              <a:rPr lang="en-US" sz="1600" dirty="0">
                <a:solidFill>
                  <a:srgbClr val="2F2B20">
                    <a:lumMod val="85000"/>
                    <a:lumOff val="15000"/>
                  </a:srgbClr>
                </a:solidFill>
              </a:rPr>
              <a:t> </a:t>
            </a:r>
            <a:r>
              <a:rPr lang="en-US" sz="1600" dirty="0" err="1">
                <a:solidFill>
                  <a:srgbClr val="2F2B20">
                    <a:lumMod val="85000"/>
                    <a:lumOff val="15000"/>
                  </a:srgbClr>
                </a:solidFill>
              </a:rPr>
              <a:t>dengan</a:t>
            </a:r>
            <a:r>
              <a:rPr lang="en-US" sz="1600" dirty="0">
                <a:solidFill>
                  <a:srgbClr val="2F2B20">
                    <a:lumMod val="85000"/>
                    <a:lumOff val="15000"/>
                  </a:srgbClr>
                </a:solidFill>
              </a:rPr>
              <a:t> </a:t>
            </a:r>
            <a:r>
              <a:rPr lang="en-US" sz="1600" dirty="0" err="1">
                <a:solidFill>
                  <a:srgbClr val="2F2B20">
                    <a:lumMod val="85000"/>
                    <a:lumOff val="15000"/>
                  </a:srgbClr>
                </a:solidFill>
              </a:rPr>
              <a:t>pencegahan</a:t>
            </a:r>
            <a:r>
              <a:rPr lang="en-US" sz="1600" dirty="0">
                <a:solidFill>
                  <a:srgbClr val="2F2B20">
                    <a:lumMod val="85000"/>
                    <a:lumOff val="15000"/>
                  </a:srgbClr>
                </a:solidFill>
              </a:rPr>
              <a:t> </a:t>
            </a:r>
            <a:r>
              <a:rPr lang="en-US" sz="1600" dirty="0" err="1">
                <a:solidFill>
                  <a:srgbClr val="2F2B20">
                    <a:lumMod val="85000"/>
                    <a:lumOff val="15000"/>
                  </a:srgbClr>
                </a:solidFill>
              </a:rPr>
              <a:t>kualitas</a:t>
            </a:r>
            <a:r>
              <a:rPr lang="en-US" sz="1600" dirty="0">
                <a:solidFill>
                  <a:srgbClr val="2F2B20">
                    <a:lumMod val="85000"/>
                    <a:lumOff val="15000"/>
                  </a:srgbClr>
                </a:solidFill>
              </a:rPr>
              <a:t> yang </a:t>
            </a:r>
            <a:r>
              <a:rPr lang="en-US" sz="1600" dirty="0" err="1">
                <a:solidFill>
                  <a:srgbClr val="2F2B20">
                    <a:lumMod val="85000"/>
                    <a:lumOff val="15000"/>
                  </a:srgbClr>
                </a:solidFill>
              </a:rPr>
              <a:t>buruk</a:t>
            </a:r>
            <a:r>
              <a:rPr lang="en-US" sz="1600" dirty="0">
                <a:solidFill>
                  <a:srgbClr val="2F2B20">
                    <a:lumMod val="85000"/>
                    <a:lumOff val="15000"/>
                  </a:srgbClr>
                </a:solidFill>
              </a:rPr>
              <a:t> </a:t>
            </a:r>
            <a:r>
              <a:rPr lang="en-US" sz="1600" dirty="0" err="1">
                <a:solidFill>
                  <a:srgbClr val="2F2B20">
                    <a:lumMod val="85000"/>
                    <a:lumOff val="15000"/>
                  </a:srgbClr>
                </a:solidFill>
              </a:rPr>
              <a:t>dalam</a:t>
            </a:r>
            <a:r>
              <a:rPr lang="en-US" sz="1600" dirty="0">
                <a:solidFill>
                  <a:srgbClr val="2F2B20">
                    <a:lumMod val="85000"/>
                    <a:lumOff val="15000"/>
                  </a:srgbClr>
                </a:solidFill>
              </a:rPr>
              <a:t> </a:t>
            </a:r>
            <a:r>
              <a:rPr lang="en-US" sz="1600" dirty="0" err="1">
                <a:solidFill>
                  <a:srgbClr val="2F2B20">
                    <a:lumMod val="85000"/>
                    <a:lumOff val="15000"/>
                  </a:srgbClr>
                </a:solidFill>
              </a:rPr>
              <a:t>produk</a:t>
            </a:r>
            <a:r>
              <a:rPr lang="en-US" sz="1600" dirty="0">
                <a:solidFill>
                  <a:srgbClr val="2F2B20">
                    <a:lumMod val="85000"/>
                    <a:lumOff val="15000"/>
                  </a:srgbClr>
                </a:solidFill>
              </a:rPr>
              <a:t>, </a:t>
            </a:r>
            <a:r>
              <a:rPr lang="en-US" sz="1600" dirty="0" err="1">
                <a:solidFill>
                  <a:srgbClr val="2F2B20">
                    <a:lumMod val="85000"/>
                    <a:lumOff val="15000"/>
                  </a:srgbClr>
                </a:solidFill>
              </a:rPr>
              <a:t>pengiriman</a:t>
            </a:r>
            <a:r>
              <a:rPr lang="en-US" sz="1600" dirty="0">
                <a:solidFill>
                  <a:srgbClr val="2F2B20">
                    <a:lumMod val="85000"/>
                    <a:lumOff val="15000"/>
                  </a:srgbClr>
                </a:solidFill>
              </a:rPr>
              <a:t>, </a:t>
            </a:r>
            <a:r>
              <a:rPr lang="en-US" sz="1600" dirty="0" err="1">
                <a:solidFill>
                  <a:srgbClr val="2F2B20">
                    <a:lumMod val="85000"/>
                    <a:lumOff val="15000"/>
                  </a:srgbClr>
                </a:solidFill>
              </a:rPr>
              <a:t>atau</a:t>
            </a:r>
            <a:r>
              <a:rPr lang="en-US" sz="1600" dirty="0">
                <a:solidFill>
                  <a:srgbClr val="2F2B20">
                    <a:lumMod val="85000"/>
                    <a:lumOff val="15000"/>
                  </a:srgbClr>
                </a:solidFill>
              </a:rPr>
              <a:t> </a:t>
            </a:r>
            <a:r>
              <a:rPr lang="en-US" sz="1600" dirty="0" err="1">
                <a:solidFill>
                  <a:srgbClr val="2F2B20">
                    <a:lumMod val="85000"/>
                    <a:lumOff val="15000"/>
                  </a:srgbClr>
                </a:solidFill>
              </a:rPr>
              <a:t>layanan</a:t>
            </a:r>
            <a:r>
              <a:rPr lang="en-US" sz="1600" dirty="0">
                <a:solidFill>
                  <a:srgbClr val="2F2B20">
                    <a:lumMod val="85000"/>
                    <a:lumOff val="15000"/>
                  </a:srgbClr>
                </a:solidFill>
              </a:rPr>
              <a:t> </a:t>
            </a:r>
            <a:r>
              <a:rPr lang="en-US" sz="1600" dirty="0" err="1">
                <a:solidFill>
                  <a:srgbClr val="2F2B20">
                    <a:lumMod val="85000"/>
                    <a:lumOff val="15000"/>
                  </a:srgbClr>
                </a:solidFill>
              </a:rPr>
              <a:t>proyek</a:t>
            </a:r>
            <a:r>
              <a:rPr lang="en-US" sz="1600" dirty="0">
                <a:solidFill>
                  <a:srgbClr val="2F2B20">
                    <a:lumMod val="85000"/>
                    <a:lumOff val="15000"/>
                  </a:srgbClr>
                </a:solidFill>
              </a:rPr>
              <a:t> </a:t>
            </a:r>
            <a:r>
              <a:rPr lang="en-US" sz="1600" dirty="0" err="1">
                <a:solidFill>
                  <a:srgbClr val="2F2B20">
                    <a:lumMod val="85000"/>
                    <a:lumOff val="15000"/>
                  </a:srgbClr>
                </a:solidFill>
              </a:rPr>
              <a:t>spesifik</a:t>
            </a:r>
            <a:r>
              <a:rPr lang="en-US" sz="1600" dirty="0">
                <a:solidFill>
                  <a:srgbClr val="2F2B20">
                    <a:lumMod val="85000"/>
                    <a:lumOff val="15000"/>
                  </a:srgbClr>
                </a:solidFill>
              </a:rPr>
              <a:t>.</a:t>
            </a:r>
          </a:p>
          <a:p>
            <a:pPr lvl="1" algn="just">
              <a:buClr>
                <a:srgbClr val="A9A57C"/>
              </a:buClr>
              <a:buFont typeface="Arial" panose="020B0604020202020204" pitchFamily="34" charset="0"/>
              <a:buChar char="•"/>
            </a:pPr>
            <a:r>
              <a:rPr lang="en-US" sz="1600" dirty="0">
                <a:solidFill>
                  <a:srgbClr val="2F2B20">
                    <a:lumMod val="85000"/>
                    <a:lumOff val="15000"/>
                  </a:srgbClr>
                </a:solidFill>
              </a:rPr>
              <a:t>Appraisal costs (</a:t>
            </a:r>
            <a:r>
              <a:rPr lang="en-US" sz="1600" dirty="0" err="1">
                <a:solidFill>
                  <a:srgbClr val="2F2B20">
                    <a:lumMod val="85000"/>
                    <a:lumOff val="15000"/>
                  </a:srgbClr>
                </a:solidFill>
              </a:rPr>
              <a:t>biaya</a:t>
            </a:r>
            <a:r>
              <a:rPr lang="en-US" sz="1600" dirty="0">
                <a:solidFill>
                  <a:srgbClr val="2F2B20">
                    <a:lumMod val="85000"/>
                    <a:lumOff val="15000"/>
                  </a:srgbClr>
                </a:solidFill>
              </a:rPr>
              <a:t> </a:t>
            </a:r>
            <a:r>
              <a:rPr lang="en-US" sz="1600" dirty="0" err="1">
                <a:solidFill>
                  <a:srgbClr val="2F2B20">
                    <a:lumMod val="85000"/>
                    <a:lumOff val="15000"/>
                  </a:srgbClr>
                </a:solidFill>
              </a:rPr>
              <a:t>penilaian</a:t>
            </a:r>
            <a:r>
              <a:rPr lang="en-US" sz="1600" dirty="0">
                <a:solidFill>
                  <a:srgbClr val="2F2B20">
                    <a:lumMod val="85000"/>
                    <a:lumOff val="15000"/>
                  </a:srgbClr>
                </a:solidFill>
              </a:rPr>
              <a:t>). </a:t>
            </a:r>
            <a:r>
              <a:rPr lang="en-US" sz="1600" dirty="0" err="1">
                <a:solidFill>
                  <a:srgbClr val="2F2B20">
                    <a:lumMod val="85000"/>
                    <a:lumOff val="15000"/>
                  </a:srgbClr>
                </a:solidFill>
              </a:rPr>
              <a:t>Biaya</a:t>
            </a:r>
            <a:r>
              <a:rPr lang="en-US" sz="1600" dirty="0">
                <a:solidFill>
                  <a:srgbClr val="2F2B20">
                    <a:lumMod val="85000"/>
                    <a:lumOff val="15000"/>
                  </a:srgbClr>
                </a:solidFill>
              </a:rPr>
              <a:t> yang </a:t>
            </a:r>
            <a:r>
              <a:rPr lang="en-US" sz="1600" dirty="0" err="1">
                <a:solidFill>
                  <a:srgbClr val="2F2B20">
                    <a:lumMod val="85000"/>
                    <a:lumOff val="15000"/>
                  </a:srgbClr>
                </a:solidFill>
              </a:rPr>
              <a:t>terkait</a:t>
            </a:r>
            <a:r>
              <a:rPr lang="en-US" sz="1600" dirty="0">
                <a:solidFill>
                  <a:srgbClr val="2F2B20">
                    <a:lumMod val="85000"/>
                    <a:lumOff val="15000"/>
                  </a:srgbClr>
                </a:solidFill>
              </a:rPr>
              <a:t> </a:t>
            </a:r>
            <a:r>
              <a:rPr lang="en-US" sz="1600" dirty="0" err="1">
                <a:solidFill>
                  <a:srgbClr val="2F2B20">
                    <a:lumMod val="85000"/>
                    <a:lumOff val="15000"/>
                  </a:srgbClr>
                </a:solidFill>
              </a:rPr>
              <a:t>dengan</a:t>
            </a:r>
            <a:r>
              <a:rPr lang="en-US" sz="1600" dirty="0">
                <a:solidFill>
                  <a:srgbClr val="2F2B20">
                    <a:lumMod val="85000"/>
                    <a:lumOff val="15000"/>
                  </a:srgbClr>
                </a:solidFill>
              </a:rPr>
              <a:t> </a:t>
            </a:r>
            <a:r>
              <a:rPr lang="en-US" sz="1600" dirty="0" err="1">
                <a:solidFill>
                  <a:srgbClr val="2F2B20">
                    <a:lumMod val="85000"/>
                    <a:lumOff val="15000"/>
                  </a:srgbClr>
                </a:solidFill>
              </a:rPr>
              <a:t>evaluasi</a:t>
            </a:r>
            <a:r>
              <a:rPr lang="en-US" sz="1600" dirty="0">
                <a:solidFill>
                  <a:srgbClr val="2F2B20">
                    <a:lumMod val="85000"/>
                    <a:lumOff val="15000"/>
                  </a:srgbClr>
                </a:solidFill>
              </a:rPr>
              <a:t>, </a:t>
            </a:r>
            <a:r>
              <a:rPr lang="en-US" sz="1600" dirty="0" err="1">
                <a:solidFill>
                  <a:srgbClr val="2F2B20">
                    <a:lumMod val="85000"/>
                    <a:lumOff val="15000"/>
                  </a:srgbClr>
                </a:solidFill>
              </a:rPr>
              <a:t>pengukuran</a:t>
            </a:r>
            <a:r>
              <a:rPr lang="en-US" sz="1600" dirty="0">
                <a:solidFill>
                  <a:srgbClr val="2F2B20">
                    <a:lumMod val="85000"/>
                    <a:lumOff val="15000"/>
                  </a:srgbClr>
                </a:solidFill>
              </a:rPr>
              <a:t>, audit, </a:t>
            </a:r>
            <a:r>
              <a:rPr lang="en-US" sz="1600" dirty="0" err="1">
                <a:solidFill>
                  <a:srgbClr val="2F2B20">
                    <a:lumMod val="85000"/>
                    <a:lumOff val="15000"/>
                  </a:srgbClr>
                </a:solidFill>
              </a:rPr>
              <a:t>dan</a:t>
            </a:r>
            <a:r>
              <a:rPr lang="en-US" sz="1600" dirty="0">
                <a:solidFill>
                  <a:srgbClr val="2F2B20">
                    <a:lumMod val="85000"/>
                    <a:lumOff val="15000"/>
                  </a:srgbClr>
                </a:solidFill>
              </a:rPr>
              <a:t> </a:t>
            </a:r>
            <a:r>
              <a:rPr lang="en-US" sz="1600" dirty="0" err="1">
                <a:solidFill>
                  <a:srgbClr val="2F2B20">
                    <a:lumMod val="85000"/>
                    <a:lumOff val="15000"/>
                  </a:srgbClr>
                </a:solidFill>
              </a:rPr>
              <a:t>pengujian</a:t>
            </a:r>
            <a:r>
              <a:rPr lang="en-US" sz="1600" dirty="0">
                <a:solidFill>
                  <a:srgbClr val="2F2B20">
                    <a:lumMod val="85000"/>
                    <a:lumOff val="15000"/>
                  </a:srgbClr>
                </a:solidFill>
              </a:rPr>
              <a:t> </a:t>
            </a:r>
            <a:r>
              <a:rPr lang="en-US" sz="1600" dirty="0" err="1">
                <a:solidFill>
                  <a:srgbClr val="2F2B20">
                    <a:lumMod val="85000"/>
                    <a:lumOff val="15000"/>
                  </a:srgbClr>
                </a:solidFill>
              </a:rPr>
              <a:t>produk</a:t>
            </a:r>
            <a:r>
              <a:rPr lang="en-US" sz="1600" dirty="0">
                <a:solidFill>
                  <a:srgbClr val="2F2B20">
                    <a:lumMod val="85000"/>
                    <a:lumOff val="15000"/>
                  </a:srgbClr>
                </a:solidFill>
              </a:rPr>
              <a:t>, </a:t>
            </a:r>
            <a:r>
              <a:rPr lang="en-US" sz="1600" dirty="0" err="1">
                <a:solidFill>
                  <a:srgbClr val="2F2B20">
                    <a:lumMod val="85000"/>
                    <a:lumOff val="15000"/>
                  </a:srgbClr>
                </a:solidFill>
              </a:rPr>
              <a:t>pengiriman</a:t>
            </a:r>
            <a:r>
              <a:rPr lang="en-US" sz="1600" dirty="0">
                <a:solidFill>
                  <a:srgbClr val="2F2B20">
                    <a:lumMod val="85000"/>
                    <a:lumOff val="15000"/>
                  </a:srgbClr>
                </a:solidFill>
              </a:rPr>
              <a:t>, </a:t>
            </a:r>
            <a:r>
              <a:rPr lang="en-US" sz="1600" dirty="0" err="1">
                <a:solidFill>
                  <a:srgbClr val="2F2B20">
                    <a:lumMod val="85000"/>
                    <a:lumOff val="15000"/>
                  </a:srgbClr>
                </a:solidFill>
              </a:rPr>
              <a:t>atau</a:t>
            </a:r>
            <a:r>
              <a:rPr lang="en-US" sz="1600" dirty="0">
                <a:solidFill>
                  <a:srgbClr val="2F2B20">
                    <a:lumMod val="85000"/>
                    <a:lumOff val="15000"/>
                  </a:srgbClr>
                </a:solidFill>
              </a:rPr>
              <a:t> </a:t>
            </a:r>
            <a:r>
              <a:rPr lang="en-US" sz="1600" dirty="0" err="1">
                <a:solidFill>
                  <a:srgbClr val="2F2B20">
                    <a:lumMod val="85000"/>
                    <a:lumOff val="15000"/>
                  </a:srgbClr>
                </a:solidFill>
              </a:rPr>
              <a:t>layanan</a:t>
            </a:r>
            <a:r>
              <a:rPr lang="en-US" sz="1600" dirty="0">
                <a:solidFill>
                  <a:srgbClr val="2F2B20">
                    <a:lumMod val="85000"/>
                    <a:lumOff val="15000"/>
                  </a:srgbClr>
                </a:solidFill>
              </a:rPr>
              <a:t> </a:t>
            </a:r>
            <a:r>
              <a:rPr lang="en-US" sz="1600" dirty="0" err="1">
                <a:solidFill>
                  <a:srgbClr val="2F2B20">
                    <a:lumMod val="85000"/>
                    <a:lumOff val="15000"/>
                  </a:srgbClr>
                </a:solidFill>
              </a:rPr>
              <a:t>dari</a:t>
            </a:r>
            <a:r>
              <a:rPr lang="en-US" sz="1600" dirty="0">
                <a:solidFill>
                  <a:srgbClr val="2F2B20">
                    <a:lumMod val="85000"/>
                    <a:lumOff val="15000"/>
                  </a:srgbClr>
                </a:solidFill>
              </a:rPr>
              <a:t> </a:t>
            </a:r>
            <a:r>
              <a:rPr lang="en-US" sz="1600" dirty="0" err="1">
                <a:solidFill>
                  <a:srgbClr val="2F2B20">
                    <a:lumMod val="85000"/>
                    <a:lumOff val="15000"/>
                  </a:srgbClr>
                </a:solidFill>
              </a:rPr>
              <a:t>proyek</a:t>
            </a:r>
            <a:r>
              <a:rPr lang="en-US" sz="1600" dirty="0">
                <a:solidFill>
                  <a:srgbClr val="2F2B20">
                    <a:lumMod val="85000"/>
                    <a:lumOff val="15000"/>
                  </a:srgbClr>
                </a:solidFill>
              </a:rPr>
              <a:t> </a:t>
            </a:r>
            <a:r>
              <a:rPr lang="en-US" sz="1600" dirty="0" err="1">
                <a:solidFill>
                  <a:srgbClr val="2F2B20">
                    <a:lumMod val="85000"/>
                    <a:lumOff val="15000"/>
                  </a:srgbClr>
                </a:solidFill>
              </a:rPr>
              <a:t>tertentu</a:t>
            </a:r>
            <a:r>
              <a:rPr lang="en-US" sz="1600" dirty="0">
                <a:solidFill>
                  <a:srgbClr val="2F2B20">
                    <a:lumMod val="85000"/>
                    <a:lumOff val="15000"/>
                  </a:srgbClr>
                </a:solidFill>
              </a:rPr>
              <a:t>.</a:t>
            </a:r>
          </a:p>
          <a:p>
            <a:pPr lvl="1" algn="just">
              <a:buClr>
                <a:srgbClr val="A9A57C"/>
              </a:buClr>
              <a:buFont typeface="Arial" panose="020B0604020202020204" pitchFamily="34" charset="0"/>
              <a:buChar char="•"/>
            </a:pPr>
            <a:r>
              <a:rPr lang="en-US" sz="1600" dirty="0">
                <a:solidFill>
                  <a:srgbClr val="2F2B20">
                    <a:lumMod val="85000"/>
                    <a:lumOff val="15000"/>
                  </a:srgbClr>
                </a:solidFill>
              </a:rPr>
              <a:t>Failure costs (</a:t>
            </a:r>
            <a:r>
              <a:rPr lang="en-US" sz="1600" dirty="0" err="1">
                <a:solidFill>
                  <a:srgbClr val="2F2B20">
                    <a:lumMod val="85000"/>
                    <a:lumOff val="15000"/>
                  </a:srgbClr>
                </a:solidFill>
              </a:rPr>
              <a:t>biaya</a:t>
            </a:r>
            <a:r>
              <a:rPr lang="en-US" sz="1600" dirty="0">
                <a:solidFill>
                  <a:srgbClr val="2F2B20">
                    <a:lumMod val="85000"/>
                    <a:lumOff val="15000"/>
                  </a:srgbClr>
                </a:solidFill>
              </a:rPr>
              <a:t> </a:t>
            </a:r>
            <a:r>
              <a:rPr lang="en-US" sz="1600" dirty="0" err="1">
                <a:solidFill>
                  <a:srgbClr val="2F2B20">
                    <a:lumMod val="85000"/>
                    <a:lumOff val="15000"/>
                  </a:srgbClr>
                </a:solidFill>
              </a:rPr>
              <a:t>kegagalan</a:t>
            </a:r>
            <a:r>
              <a:rPr lang="en-US" sz="1600" dirty="0">
                <a:solidFill>
                  <a:srgbClr val="2F2B20">
                    <a:lumMod val="85000"/>
                    <a:lumOff val="15000"/>
                  </a:srgbClr>
                </a:solidFill>
              </a:rPr>
              <a:t>) (internal / </a:t>
            </a:r>
            <a:r>
              <a:rPr lang="en-US" sz="1600" dirty="0" err="1">
                <a:solidFill>
                  <a:srgbClr val="2F2B20">
                    <a:lumMod val="85000"/>
                    <a:lumOff val="15000"/>
                  </a:srgbClr>
                </a:solidFill>
              </a:rPr>
              <a:t>eksternal</a:t>
            </a:r>
            <a:r>
              <a:rPr lang="en-US" sz="1600" dirty="0">
                <a:solidFill>
                  <a:srgbClr val="2F2B20">
                    <a:lumMod val="85000"/>
                    <a:lumOff val="15000"/>
                  </a:srgbClr>
                </a:solidFill>
              </a:rPr>
              <a:t>). </a:t>
            </a:r>
            <a:r>
              <a:rPr lang="en-US" sz="1600" dirty="0" err="1">
                <a:solidFill>
                  <a:srgbClr val="2F2B20">
                    <a:lumMod val="85000"/>
                    <a:lumOff val="15000"/>
                  </a:srgbClr>
                </a:solidFill>
              </a:rPr>
              <a:t>Biaya</a:t>
            </a:r>
            <a:r>
              <a:rPr lang="en-US" sz="1600" dirty="0">
                <a:solidFill>
                  <a:srgbClr val="2F2B20">
                    <a:lumMod val="85000"/>
                    <a:lumOff val="15000"/>
                  </a:srgbClr>
                </a:solidFill>
              </a:rPr>
              <a:t> yang </a:t>
            </a:r>
            <a:r>
              <a:rPr lang="en-US" sz="1600" dirty="0" err="1">
                <a:solidFill>
                  <a:srgbClr val="2F2B20">
                    <a:lumMod val="85000"/>
                    <a:lumOff val="15000"/>
                  </a:srgbClr>
                </a:solidFill>
              </a:rPr>
              <a:t>terkait</a:t>
            </a:r>
            <a:r>
              <a:rPr lang="en-US" sz="1600" dirty="0">
                <a:solidFill>
                  <a:srgbClr val="2F2B20">
                    <a:lumMod val="85000"/>
                    <a:lumOff val="15000"/>
                  </a:srgbClr>
                </a:solidFill>
              </a:rPr>
              <a:t> </a:t>
            </a:r>
            <a:r>
              <a:rPr lang="en-US" sz="1600" dirty="0" err="1">
                <a:solidFill>
                  <a:srgbClr val="2F2B20">
                    <a:lumMod val="85000"/>
                    <a:lumOff val="15000"/>
                  </a:srgbClr>
                </a:solidFill>
              </a:rPr>
              <a:t>dengan</a:t>
            </a:r>
            <a:r>
              <a:rPr lang="en-US" sz="1600" dirty="0">
                <a:solidFill>
                  <a:srgbClr val="2F2B20">
                    <a:lumMod val="85000"/>
                    <a:lumOff val="15000"/>
                  </a:srgbClr>
                </a:solidFill>
              </a:rPr>
              <a:t> </a:t>
            </a:r>
            <a:r>
              <a:rPr lang="en-US" sz="1600" dirty="0" err="1">
                <a:solidFill>
                  <a:srgbClr val="2F2B20">
                    <a:lumMod val="85000"/>
                    <a:lumOff val="15000"/>
                  </a:srgbClr>
                </a:solidFill>
              </a:rPr>
              <a:t>ketidaksesuaian</a:t>
            </a:r>
            <a:r>
              <a:rPr lang="en-US" sz="1600" dirty="0">
                <a:solidFill>
                  <a:srgbClr val="2F2B20">
                    <a:lumMod val="85000"/>
                    <a:lumOff val="15000"/>
                  </a:srgbClr>
                </a:solidFill>
              </a:rPr>
              <a:t> </a:t>
            </a:r>
            <a:r>
              <a:rPr lang="en-US" sz="1600" dirty="0" err="1">
                <a:solidFill>
                  <a:srgbClr val="2F2B20">
                    <a:lumMod val="85000"/>
                    <a:lumOff val="15000"/>
                  </a:srgbClr>
                </a:solidFill>
              </a:rPr>
              <a:t>produk</a:t>
            </a:r>
            <a:r>
              <a:rPr lang="en-US" sz="1600" dirty="0">
                <a:solidFill>
                  <a:srgbClr val="2F2B20">
                    <a:lumMod val="85000"/>
                    <a:lumOff val="15000"/>
                  </a:srgbClr>
                </a:solidFill>
              </a:rPr>
              <a:t>, </a:t>
            </a:r>
            <a:r>
              <a:rPr lang="en-US" sz="1600" dirty="0" err="1">
                <a:solidFill>
                  <a:srgbClr val="2F2B20">
                    <a:lumMod val="85000"/>
                    <a:lumOff val="15000"/>
                  </a:srgbClr>
                </a:solidFill>
              </a:rPr>
              <a:t>pengiriman</a:t>
            </a:r>
            <a:r>
              <a:rPr lang="en-US" sz="1600" dirty="0">
                <a:solidFill>
                  <a:srgbClr val="2F2B20">
                    <a:lumMod val="85000"/>
                    <a:lumOff val="15000"/>
                  </a:srgbClr>
                </a:solidFill>
              </a:rPr>
              <a:t>, </a:t>
            </a:r>
            <a:r>
              <a:rPr lang="en-US" sz="1600" dirty="0" err="1">
                <a:solidFill>
                  <a:srgbClr val="2F2B20">
                    <a:lumMod val="85000"/>
                    <a:lumOff val="15000"/>
                  </a:srgbClr>
                </a:solidFill>
              </a:rPr>
              <a:t>atau</a:t>
            </a:r>
            <a:r>
              <a:rPr lang="en-US" sz="1600" dirty="0">
                <a:solidFill>
                  <a:srgbClr val="2F2B20">
                    <a:lumMod val="85000"/>
                    <a:lumOff val="15000"/>
                  </a:srgbClr>
                </a:solidFill>
              </a:rPr>
              <a:t> </a:t>
            </a:r>
            <a:r>
              <a:rPr lang="en-US" sz="1600" dirty="0" err="1">
                <a:solidFill>
                  <a:srgbClr val="2F2B20">
                    <a:lumMod val="85000"/>
                    <a:lumOff val="15000"/>
                  </a:srgbClr>
                </a:solidFill>
              </a:rPr>
              <a:t>layanan</a:t>
            </a:r>
            <a:r>
              <a:rPr lang="en-US" sz="1600" dirty="0">
                <a:solidFill>
                  <a:srgbClr val="2F2B20">
                    <a:lumMod val="85000"/>
                    <a:lumOff val="15000"/>
                  </a:srgbClr>
                </a:solidFill>
              </a:rPr>
              <a:t> </a:t>
            </a:r>
            <a:r>
              <a:rPr lang="en-US" sz="1600" dirty="0" err="1">
                <a:solidFill>
                  <a:srgbClr val="2F2B20">
                    <a:lumMod val="85000"/>
                    <a:lumOff val="15000"/>
                  </a:srgbClr>
                </a:solidFill>
              </a:rPr>
              <a:t>kepada</a:t>
            </a:r>
            <a:r>
              <a:rPr lang="en-US" sz="1600" dirty="0">
                <a:solidFill>
                  <a:srgbClr val="2F2B20">
                    <a:lumMod val="85000"/>
                    <a:lumOff val="15000"/>
                  </a:srgbClr>
                </a:solidFill>
              </a:rPr>
              <a:t> </a:t>
            </a:r>
            <a:r>
              <a:rPr lang="en-US" sz="1600" dirty="0" err="1">
                <a:solidFill>
                  <a:srgbClr val="2F2B20">
                    <a:lumMod val="85000"/>
                    <a:lumOff val="15000"/>
                  </a:srgbClr>
                </a:solidFill>
              </a:rPr>
              <a:t>kebutuhan</a:t>
            </a:r>
            <a:r>
              <a:rPr lang="en-US" sz="1600" dirty="0">
                <a:solidFill>
                  <a:srgbClr val="2F2B20">
                    <a:lumMod val="85000"/>
                    <a:lumOff val="15000"/>
                  </a:srgbClr>
                </a:solidFill>
              </a:rPr>
              <a:t> </a:t>
            </a:r>
            <a:r>
              <a:rPr lang="en-US" sz="1600" dirty="0" err="1">
                <a:solidFill>
                  <a:srgbClr val="2F2B20">
                    <a:lumMod val="85000"/>
                    <a:lumOff val="15000"/>
                  </a:srgbClr>
                </a:solidFill>
              </a:rPr>
              <a:t>atau</a:t>
            </a:r>
            <a:r>
              <a:rPr lang="en-US" sz="1600" dirty="0">
                <a:solidFill>
                  <a:srgbClr val="2F2B20">
                    <a:lumMod val="85000"/>
                    <a:lumOff val="15000"/>
                  </a:srgbClr>
                </a:solidFill>
              </a:rPr>
              <a:t> </a:t>
            </a:r>
            <a:r>
              <a:rPr lang="en-US" sz="1600" dirty="0" err="1">
                <a:solidFill>
                  <a:srgbClr val="2F2B20">
                    <a:lumMod val="85000"/>
                    <a:lumOff val="15000"/>
                  </a:srgbClr>
                </a:solidFill>
              </a:rPr>
              <a:t>harapan</a:t>
            </a:r>
            <a:r>
              <a:rPr lang="en-US" sz="1600" dirty="0">
                <a:solidFill>
                  <a:srgbClr val="2F2B20">
                    <a:lumMod val="85000"/>
                    <a:lumOff val="15000"/>
                  </a:srgbClr>
                </a:solidFill>
              </a:rPr>
              <a:t> para </a:t>
            </a:r>
            <a:r>
              <a:rPr lang="en-US" sz="1600" dirty="0" err="1">
                <a:solidFill>
                  <a:srgbClr val="2F2B20">
                    <a:lumMod val="85000"/>
                    <a:lumOff val="15000"/>
                  </a:srgbClr>
                </a:solidFill>
              </a:rPr>
              <a:t>pemangku</a:t>
            </a:r>
            <a:r>
              <a:rPr lang="en-US" sz="1600" dirty="0">
                <a:solidFill>
                  <a:srgbClr val="2F2B20">
                    <a:lumMod val="85000"/>
                    <a:lumOff val="15000"/>
                  </a:srgbClr>
                </a:solidFill>
              </a:rPr>
              <a:t> </a:t>
            </a:r>
            <a:r>
              <a:rPr lang="en-US" sz="1600" dirty="0" err="1">
                <a:solidFill>
                  <a:srgbClr val="2F2B20">
                    <a:lumMod val="85000"/>
                    <a:lumOff val="15000"/>
                  </a:srgbClr>
                </a:solidFill>
              </a:rPr>
              <a:t>kepentingan</a:t>
            </a:r>
            <a:r>
              <a:rPr lang="en-US" sz="1600" dirty="0">
                <a:solidFill>
                  <a:srgbClr val="2F2B20">
                    <a:lumMod val="85000"/>
                    <a:lumOff val="15000"/>
                  </a:srgbClr>
                </a:solidFill>
              </a:rPr>
              <a:t>.</a:t>
            </a:r>
            <a:endParaRPr lang="id-ID" dirty="0">
              <a:solidFill>
                <a:srgbClr val="2F2B20">
                  <a:lumMod val="85000"/>
                  <a:lumOff val="15000"/>
                </a:srgbClr>
              </a:solidFill>
            </a:endParaRPr>
          </a:p>
        </p:txBody>
      </p:sp>
      <p:sp>
        <p:nvSpPr>
          <p:cNvPr id="15" name="Freeform 14"/>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6" name="Freeform 15"/>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Tree>
    <p:extLst>
      <p:ext uri="{BB962C8B-B14F-4D97-AF65-F5344CB8AC3E}">
        <p14:creationId xmlns:p14="http://schemas.microsoft.com/office/powerpoint/2010/main" val="4230038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QUALITY MANAGEMENT</a:t>
            </a:r>
            <a:endParaRPr lang="id-ID" sz="3200" b="1" dirty="0">
              <a:cs typeface="Century Gothic" charset="0"/>
            </a:endParaRPr>
          </a:p>
        </p:txBody>
      </p:sp>
      <p:sp>
        <p:nvSpPr>
          <p:cNvPr id="21" name="Rounded Rectangle 20"/>
          <p:cNvSpPr/>
          <p:nvPr/>
        </p:nvSpPr>
        <p:spPr>
          <a:xfrm>
            <a:off x="319649" y="2240548"/>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249031"/>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2922279"/>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271893"/>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285266"/>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2930325"/>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253215"/>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291862"/>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2934273"/>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276946"/>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298916"/>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2957191"/>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238233"/>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36558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38496" y="4085820"/>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Quality Management</a:t>
            </a:r>
            <a:endParaRPr lang="en-US" sz="1600" b="1" kern="1200" dirty="0">
              <a:solidFill>
                <a:schemeClr val="tx1"/>
              </a:solidFill>
            </a:endParaRPr>
          </a:p>
        </p:txBody>
      </p:sp>
      <p:sp>
        <p:nvSpPr>
          <p:cNvPr id="38" name="Freeform 37"/>
          <p:cNvSpPr/>
          <p:nvPr/>
        </p:nvSpPr>
        <p:spPr>
          <a:xfrm>
            <a:off x="5089300" y="4068116"/>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Manage Quality</a:t>
            </a:r>
            <a:endParaRPr lang="en-US" sz="1600" b="1" kern="1200" dirty="0">
              <a:solidFill>
                <a:schemeClr val="tx1"/>
              </a:solidFill>
            </a:endParaRPr>
          </a:p>
        </p:txBody>
      </p:sp>
      <p:sp>
        <p:nvSpPr>
          <p:cNvPr id="39" name="Freeform 38"/>
          <p:cNvSpPr/>
          <p:nvPr/>
        </p:nvSpPr>
        <p:spPr>
          <a:xfrm>
            <a:off x="7440104" y="4085820"/>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Quality</a:t>
            </a:r>
            <a:endParaRPr lang="en-US" b="1" kern="1200" dirty="0">
              <a:solidFill>
                <a:schemeClr val="tx1"/>
              </a:solidFill>
            </a:endParaRPr>
          </a:p>
        </p:txBody>
      </p:sp>
    </p:spTree>
    <p:extLst>
      <p:ext uri="{BB962C8B-B14F-4D97-AF65-F5344CB8AC3E}">
        <p14:creationId xmlns:p14="http://schemas.microsoft.com/office/powerpoint/2010/main" val="3262243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l="23917" t="19846" r="6390" b="17200"/>
          <a:stretch>
            <a:fillRect/>
          </a:stretch>
        </p:blipFill>
        <p:spPr bwMode="auto">
          <a:xfrm>
            <a:off x="2603158" y="1018254"/>
            <a:ext cx="6400800" cy="4778829"/>
          </a:xfrm>
          <a:prstGeom prst="rect">
            <a:avLst/>
          </a:prstGeom>
          <a:noFill/>
          <a:ln w="9525">
            <a:noFill/>
            <a:miter lim="800000"/>
            <a:headEnd/>
            <a:tailEnd/>
          </a:ln>
        </p:spPr>
      </p:pic>
    </p:spTree>
    <p:extLst>
      <p:ext uri="{BB962C8B-B14F-4D97-AF65-F5344CB8AC3E}">
        <p14:creationId xmlns:p14="http://schemas.microsoft.com/office/powerpoint/2010/main" val="278950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1269242"/>
            <a:ext cx="8924826" cy="2585323"/>
          </a:xfrm>
          <a:prstGeom prst="rect">
            <a:avLst/>
          </a:prstGeom>
        </p:spPr>
        <p:txBody>
          <a:bodyPr wrap="square">
            <a:spAutoFit/>
          </a:bodyPr>
          <a:lstStyle/>
          <a:p>
            <a:r>
              <a:rPr lang="en-US" dirty="0"/>
              <a:t>4. </a:t>
            </a:r>
            <a:r>
              <a:rPr lang="en-US" dirty="0" err="1"/>
              <a:t>Multicriteria</a:t>
            </a:r>
            <a:r>
              <a:rPr lang="en-US" dirty="0"/>
              <a:t> decision analysis</a:t>
            </a:r>
          </a:p>
          <a:p>
            <a:endParaRPr lang="en-US" dirty="0"/>
          </a:p>
          <a:p>
            <a:pPr algn="just"/>
            <a:r>
              <a:rPr lang="en-US" dirty="0" err="1"/>
              <a:t>Alat</a:t>
            </a:r>
            <a:r>
              <a:rPr lang="en-US" dirty="0"/>
              <a:t> </a:t>
            </a:r>
            <a:r>
              <a:rPr lang="en-US" dirty="0" err="1"/>
              <a:t>analisis</a:t>
            </a:r>
            <a:r>
              <a:rPr lang="en-US" dirty="0"/>
              <a:t> </a:t>
            </a:r>
            <a:r>
              <a:rPr lang="en-US" dirty="0" err="1"/>
              <a:t>keputusan</a:t>
            </a:r>
            <a:r>
              <a:rPr lang="en-US" dirty="0"/>
              <a:t> </a:t>
            </a:r>
            <a:r>
              <a:rPr lang="en-US" dirty="0" err="1"/>
              <a:t>multikriteria</a:t>
            </a:r>
            <a:r>
              <a:rPr lang="en-US" dirty="0"/>
              <a:t> (</a:t>
            </a:r>
            <a:r>
              <a:rPr lang="en-US" dirty="0" err="1"/>
              <a:t>mis</a:t>
            </a:r>
            <a:r>
              <a:rPr lang="en-US" dirty="0"/>
              <a:t>., </a:t>
            </a:r>
            <a:r>
              <a:rPr lang="en-US" dirty="0" err="1"/>
              <a:t>Matriks</a:t>
            </a:r>
            <a:r>
              <a:rPr lang="en-US" dirty="0"/>
              <a:t> </a:t>
            </a:r>
            <a:r>
              <a:rPr lang="en-US" dirty="0" err="1"/>
              <a:t>prioritas</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mengidentifikasi</a:t>
            </a:r>
            <a:r>
              <a:rPr lang="en-US" dirty="0"/>
              <a:t> </a:t>
            </a:r>
            <a:r>
              <a:rPr lang="en-US" dirty="0" err="1"/>
              <a:t>masalah</a:t>
            </a:r>
            <a:r>
              <a:rPr lang="en-US" dirty="0"/>
              <a:t> </a:t>
            </a:r>
            <a:r>
              <a:rPr lang="en-US" dirty="0" err="1"/>
              <a:t>utama</a:t>
            </a:r>
            <a:r>
              <a:rPr lang="en-US" dirty="0"/>
              <a:t> </a:t>
            </a:r>
            <a:r>
              <a:rPr lang="en-US" dirty="0" err="1"/>
              <a:t>dan</a:t>
            </a:r>
            <a:r>
              <a:rPr lang="en-US" dirty="0"/>
              <a:t> </a:t>
            </a:r>
            <a:r>
              <a:rPr lang="en-US" dirty="0" err="1"/>
              <a:t>alternatif</a:t>
            </a:r>
            <a:r>
              <a:rPr lang="en-US" dirty="0"/>
              <a:t> yang </a:t>
            </a:r>
            <a:r>
              <a:rPr lang="en-US" dirty="0" err="1"/>
              <a:t>sesuai</a:t>
            </a:r>
            <a:r>
              <a:rPr lang="en-US" dirty="0"/>
              <a:t> </a:t>
            </a:r>
            <a:r>
              <a:rPr lang="en-US" dirty="0" err="1"/>
              <a:t>untuk</a:t>
            </a:r>
            <a:r>
              <a:rPr lang="en-US" dirty="0"/>
              <a:t> </a:t>
            </a:r>
            <a:r>
              <a:rPr lang="en-US" dirty="0" err="1"/>
              <a:t>diprioritaskan</a:t>
            </a:r>
            <a:r>
              <a:rPr lang="en-US" dirty="0"/>
              <a:t> </a:t>
            </a:r>
            <a:r>
              <a:rPr lang="en-US" dirty="0" err="1"/>
              <a:t>sebagai</a:t>
            </a:r>
            <a:r>
              <a:rPr lang="en-US" dirty="0"/>
              <a:t> </a:t>
            </a:r>
            <a:r>
              <a:rPr lang="en-US" dirty="0" err="1"/>
              <a:t>serangkaian</a:t>
            </a:r>
            <a:r>
              <a:rPr lang="en-US" dirty="0"/>
              <a:t> </a:t>
            </a:r>
            <a:r>
              <a:rPr lang="en-US" dirty="0" err="1"/>
              <a:t>keputusan</a:t>
            </a:r>
            <a:r>
              <a:rPr lang="en-US" dirty="0"/>
              <a:t> </a:t>
            </a:r>
            <a:r>
              <a:rPr lang="en-US" dirty="0" err="1"/>
              <a:t>untuk</a:t>
            </a:r>
            <a:r>
              <a:rPr lang="en-US" dirty="0"/>
              <a:t> </a:t>
            </a:r>
            <a:r>
              <a:rPr lang="en-US" dirty="0" err="1"/>
              <a:t>implementasi</a:t>
            </a:r>
            <a:r>
              <a:rPr lang="en-US" dirty="0"/>
              <a:t>. </a:t>
            </a:r>
            <a:r>
              <a:rPr lang="en-US" dirty="0" err="1"/>
              <a:t>Kriteria</a:t>
            </a:r>
            <a:r>
              <a:rPr lang="en-US" dirty="0"/>
              <a:t> </a:t>
            </a:r>
            <a:r>
              <a:rPr lang="en-US" dirty="0" err="1"/>
              <a:t>diprioritaskan</a:t>
            </a:r>
            <a:r>
              <a:rPr lang="en-US" dirty="0"/>
              <a:t> </a:t>
            </a:r>
            <a:r>
              <a:rPr lang="en-US" dirty="0" err="1"/>
              <a:t>dan</a:t>
            </a:r>
            <a:r>
              <a:rPr lang="en-US" dirty="0"/>
              <a:t> </a:t>
            </a:r>
            <a:r>
              <a:rPr lang="en-US" dirty="0" err="1"/>
              <a:t>ditimbang</a:t>
            </a:r>
            <a:r>
              <a:rPr lang="en-US" dirty="0"/>
              <a:t> </a:t>
            </a:r>
            <a:r>
              <a:rPr lang="en-US" dirty="0" err="1"/>
              <a:t>sebelum</a:t>
            </a:r>
            <a:r>
              <a:rPr lang="en-US" dirty="0"/>
              <a:t> </a:t>
            </a:r>
            <a:r>
              <a:rPr lang="en-US" dirty="0" err="1"/>
              <a:t>diterapkan</a:t>
            </a:r>
            <a:r>
              <a:rPr lang="en-US" dirty="0"/>
              <a:t> </a:t>
            </a:r>
            <a:r>
              <a:rPr lang="en-US" dirty="0" err="1"/>
              <a:t>ke</a:t>
            </a:r>
            <a:r>
              <a:rPr lang="en-US" dirty="0"/>
              <a:t> </a:t>
            </a:r>
            <a:r>
              <a:rPr lang="en-US" dirty="0" err="1"/>
              <a:t>semua</a:t>
            </a:r>
            <a:r>
              <a:rPr lang="en-US" dirty="0"/>
              <a:t> </a:t>
            </a:r>
            <a:r>
              <a:rPr lang="en-US" dirty="0" err="1"/>
              <a:t>alternatif</a:t>
            </a:r>
            <a:r>
              <a:rPr lang="en-US" dirty="0"/>
              <a:t> yang </a:t>
            </a:r>
            <a:r>
              <a:rPr lang="en-US" dirty="0" err="1"/>
              <a:t>tersedia</a:t>
            </a:r>
            <a:r>
              <a:rPr lang="en-US" dirty="0"/>
              <a:t> </a:t>
            </a:r>
            <a:r>
              <a:rPr lang="en-US" dirty="0" err="1"/>
              <a:t>untuk</a:t>
            </a:r>
            <a:r>
              <a:rPr lang="en-US" dirty="0"/>
              <a:t> </a:t>
            </a:r>
            <a:r>
              <a:rPr lang="en-US" dirty="0" err="1"/>
              <a:t>mendapatkan</a:t>
            </a:r>
            <a:r>
              <a:rPr lang="en-US" dirty="0"/>
              <a:t> </a:t>
            </a:r>
            <a:r>
              <a:rPr lang="en-US" dirty="0" err="1"/>
              <a:t>skor</a:t>
            </a:r>
            <a:r>
              <a:rPr lang="en-US" dirty="0"/>
              <a:t> </a:t>
            </a:r>
            <a:r>
              <a:rPr lang="en-US" dirty="0" err="1"/>
              <a:t>matematika</a:t>
            </a:r>
            <a:r>
              <a:rPr lang="en-US" dirty="0"/>
              <a:t> </a:t>
            </a:r>
            <a:r>
              <a:rPr lang="en-US" dirty="0" err="1"/>
              <a:t>untuk</a:t>
            </a:r>
            <a:r>
              <a:rPr lang="en-US" dirty="0"/>
              <a:t> </a:t>
            </a:r>
            <a:r>
              <a:rPr lang="en-US" dirty="0" err="1"/>
              <a:t>setiap</a:t>
            </a:r>
            <a:r>
              <a:rPr lang="en-US" dirty="0"/>
              <a:t> </a:t>
            </a:r>
            <a:r>
              <a:rPr lang="en-US" dirty="0" err="1"/>
              <a:t>alternatif</a:t>
            </a:r>
            <a:r>
              <a:rPr lang="en-US" dirty="0"/>
              <a:t>. </a:t>
            </a:r>
            <a:r>
              <a:rPr lang="en-US" dirty="0" err="1"/>
              <a:t>Alternatif-alternatif</a:t>
            </a:r>
            <a:r>
              <a:rPr lang="en-US" dirty="0"/>
              <a:t> </a:t>
            </a:r>
            <a:r>
              <a:rPr lang="en-US" dirty="0" err="1"/>
              <a:t>tersebut</a:t>
            </a:r>
            <a:r>
              <a:rPr lang="en-US" dirty="0"/>
              <a:t> </a:t>
            </a:r>
            <a:r>
              <a:rPr lang="en-US" dirty="0" err="1"/>
              <a:t>kemudian</a:t>
            </a:r>
            <a:r>
              <a:rPr lang="en-US" dirty="0"/>
              <a:t> </a:t>
            </a:r>
            <a:r>
              <a:rPr lang="en-US" dirty="0" err="1"/>
              <a:t>diberi</a:t>
            </a:r>
            <a:r>
              <a:rPr lang="en-US" dirty="0"/>
              <a:t> </a:t>
            </a:r>
            <a:r>
              <a:rPr lang="en-US" dirty="0" err="1"/>
              <a:t>peringkat</a:t>
            </a:r>
            <a:r>
              <a:rPr lang="en-US" dirty="0"/>
              <a:t> </a:t>
            </a:r>
            <a:r>
              <a:rPr lang="en-US" dirty="0" err="1"/>
              <a:t>berdasarkan</a:t>
            </a:r>
            <a:r>
              <a:rPr lang="en-US" dirty="0"/>
              <a:t> </a:t>
            </a:r>
            <a:r>
              <a:rPr lang="en-US" dirty="0" err="1"/>
              <a:t>skor</a:t>
            </a:r>
            <a:r>
              <a:rPr lang="en-US" dirty="0"/>
              <a:t>. </a:t>
            </a:r>
            <a:r>
              <a:rPr lang="en-US" dirty="0" err="1"/>
              <a:t>Seperti</a:t>
            </a:r>
            <a:r>
              <a:rPr lang="en-US" dirty="0"/>
              <a:t> yang </a:t>
            </a:r>
            <a:r>
              <a:rPr lang="en-US" dirty="0" err="1"/>
              <a:t>digunakan</a:t>
            </a:r>
            <a:r>
              <a:rPr lang="en-US" dirty="0"/>
              <a:t> </a:t>
            </a:r>
            <a:r>
              <a:rPr lang="en-US" dirty="0" err="1"/>
              <a:t>dalam</a:t>
            </a:r>
            <a:r>
              <a:rPr lang="en-US" dirty="0"/>
              <a:t> proses </a:t>
            </a:r>
            <a:r>
              <a:rPr lang="en-US" dirty="0" err="1"/>
              <a:t>ini</a:t>
            </a:r>
            <a:r>
              <a:rPr lang="en-US" dirty="0"/>
              <a:t>, </a:t>
            </a:r>
            <a:r>
              <a:rPr lang="en-US" dirty="0" err="1"/>
              <a:t>ini</a:t>
            </a:r>
            <a:r>
              <a:rPr lang="en-US" dirty="0"/>
              <a:t> </a:t>
            </a:r>
            <a:r>
              <a:rPr lang="en-US" dirty="0" err="1"/>
              <a:t>dapat</a:t>
            </a:r>
            <a:r>
              <a:rPr lang="en-US" dirty="0"/>
              <a:t> </a:t>
            </a:r>
            <a:r>
              <a:rPr lang="en-US" dirty="0" err="1"/>
              <a:t>membantu</a:t>
            </a:r>
            <a:r>
              <a:rPr lang="en-US" dirty="0"/>
              <a:t> </a:t>
            </a:r>
            <a:r>
              <a:rPr lang="en-US" dirty="0" err="1"/>
              <a:t>memprioritaskan</a:t>
            </a:r>
            <a:r>
              <a:rPr lang="en-US" dirty="0"/>
              <a:t> </a:t>
            </a:r>
            <a:r>
              <a:rPr lang="en-US" dirty="0" err="1"/>
              <a:t>metrik</a:t>
            </a:r>
            <a:r>
              <a:rPr lang="en-US" dirty="0"/>
              <a:t> </a:t>
            </a:r>
            <a:r>
              <a:rPr lang="en-US" dirty="0" err="1"/>
              <a:t>kualitas</a:t>
            </a:r>
            <a:r>
              <a:rPr lang="en-US" dirty="0"/>
              <a:t>.</a:t>
            </a:r>
          </a:p>
        </p:txBody>
      </p:sp>
    </p:spTree>
    <p:extLst>
      <p:ext uri="{BB962C8B-B14F-4D97-AF65-F5344CB8AC3E}">
        <p14:creationId xmlns:p14="http://schemas.microsoft.com/office/powerpoint/2010/main" val="1579080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1269242"/>
            <a:ext cx="8924826" cy="1477328"/>
          </a:xfrm>
          <a:prstGeom prst="rect">
            <a:avLst/>
          </a:prstGeom>
        </p:spPr>
        <p:txBody>
          <a:bodyPr wrap="square">
            <a:spAutoFit/>
          </a:bodyPr>
          <a:lstStyle/>
          <a:p>
            <a:r>
              <a:rPr lang="en-US" dirty="0"/>
              <a:t>5. Data representation</a:t>
            </a:r>
          </a:p>
          <a:p>
            <a:endParaRPr lang="en-US" dirty="0"/>
          </a:p>
          <a:p>
            <a:pPr marL="285750" indent="-285750" algn="just">
              <a:buFont typeface="Arial" panose="020B0604020202020204" pitchFamily="34" charset="0"/>
              <a:buChar char="•"/>
            </a:pPr>
            <a:r>
              <a:rPr lang="en-US" dirty="0"/>
              <a:t>Flowchart</a:t>
            </a:r>
          </a:p>
          <a:p>
            <a:pPr lvl="1" algn="just"/>
            <a:r>
              <a:rPr lang="en-US" dirty="0" err="1"/>
              <a:t>Menunjukan</a:t>
            </a:r>
            <a:r>
              <a:rPr lang="en-US" dirty="0"/>
              <a:t> </a:t>
            </a:r>
            <a:r>
              <a:rPr lang="en-US" dirty="0" err="1"/>
              <a:t>urutan</a:t>
            </a:r>
            <a:r>
              <a:rPr lang="en-US" dirty="0"/>
              <a:t> </a:t>
            </a:r>
            <a:r>
              <a:rPr lang="en-US" dirty="0" err="1"/>
              <a:t>dari</a:t>
            </a:r>
            <a:r>
              <a:rPr lang="en-US" dirty="0"/>
              <a:t> </a:t>
            </a:r>
            <a:r>
              <a:rPr lang="en-US" dirty="0" err="1"/>
              <a:t>langkah-langkah</a:t>
            </a:r>
            <a:r>
              <a:rPr lang="en-US" dirty="0"/>
              <a:t> </a:t>
            </a:r>
            <a:r>
              <a:rPr lang="en-US" dirty="0" err="1"/>
              <a:t>pekerjaan</a:t>
            </a:r>
            <a:r>
              <a:rPr lang="en-US" dirty="0"/>
              <a:t> </a:t>
            </a:r>
            <a:r>
              <a:rPr lang="en-US" dirty="0" err="1"/>
              <a:t>dan</a:t>
            </a:r>
            <a:r>
              <a:rPr lang="en-US" dirty="0"/>
              <a:t> </a:t>
            </a:r>
            <a:r>
              <a:rPr lang="en-US" dirty="0" err="1"/>
              <a:t>hubungan</a:t>
            </a:r>
            <a:r>
              <a:rPr lang="en-US" dirty="0"/>
              <a:t> </a:t>
            </a:r>
            <a:r>
              <a:rPr lang="en-US" dirty="0" err="1"/>
              <a:t>antar</a:t>
            </a:r>
            <a:r>
              <a:rPr lang="en-US" dirty="0"/>
              <a:t> </a:t>
            </a:r>
            <a:r>
              <a:rPr lang="en-US" dirty="0" err="1"/>
              <a:t>kemungkinan</a:t>
            </a:r>
            <a:endParaRPr lang="en-US" dirty="0"/>
          </a:p>
          <a:p>
            <a:pPr lvl="1" algn="just"/>
            <a:endParaRPr lang="en-US" dirty="0"/>
          </a:p>
        </p:txBody>
      </p:sp>
      <p:pic>
        <p:nvPicPr>
          <p:cNvPr id="9" name="Picture 8"/>
          <p:cNvPicPr>
            <a:picLocks noChangeAspect="1"/>
          </p:cNvPicPr>
          <p:nvPr/>
        </p:nvPicPr>
        <p:blipFill>
          <a:blip r:embed="rId3"/>
          <a:stretch>
            <a:fillRect/>
          </a:stretch>
        </p:blipFill>
        <p:spPr>
          <a:xfrm>
            <a:off x="3100644" y="2469570"/>
            <a:ext cx="2849780" cy="2204017"/>
          </a:xfrm>
          <a:prstGeom prst="rect">
            <a:avLst/>
          </a:prstGeom>
        </p:spPr>
      </p:pic>
      <p:sp>
        <p:nvSpPr>
          <p:cNvPr id="10" name="Rectangle 9"/>
          <p:cNvSpPr/>
          <p:nvPr/>
        </p:nvSpPr>
        <p:spPr>
          <a:xfrm>
            <a:off x="2841819" y="4778992"/>
            <a:ext cx="8924826" cy="1477328"/>
          </a:xfrm>
          <a:prstGeom prst="rect">
            <a:avLst/>
          </a:prstGeom>
        </p:spPr>
        <p:txBody>
          <a:bodyPr wrap="square">
            <a:spAutoFit/>
          </a:bodyPr>
          <a:lstStyle/>
          <a:p>
            <a:pPr marL="285750" indent="-285750" algn="just">
              <a:buFont typeface="Arial" panose="020B0604020202020204" pitchFamily="34" charset="0"/>
              <a:buChar char="•"/>
            </a:pPr>
            <a:r>
              <a:rPr lang="en-US" dirty="0"/>
              <a:t>Logical data model </a:t>
            </a:r>
          </a:p>
          <a:p>
            <a:pPr lvl="1" algn="just"/>
            <a:r>
              <a:rPr lang="en-US" dirty="0"/>
              <a:t>Model data </a:t>
            </a:r>
            <a:r>
              <a:rPr lang="en-US" dirty="0" err="1"/>
              <a:t>logis</a:t>
            </a:r>
            <a:r>
              <a:rPr lang="en-US" dirty="0"/>
              <a:t> </a:t>
            </a:r>
            <a:r>
              <a:rPr lang="en-US" dirty="0" err="1"/>
              <a:t>adalah</a:t>
            </a:r>
            <a:r>
              <a:rPr lang="en-US" dirty="0"/>
              <a:t> </a:t>
            </a:r>
            <a:r>
              <a:rPr lang="en-US" dirty="0" err="1"/>
              <a:t>representasi</a:t>
            </a:r>
            <a:r>
              <a:rPr lang="en-US" dirty="0"/>
              <a:t> visual </a:t>
            </a:r>
            <a:r>
              <a:rPr lang="en-US" dirty="0" err="1"/>
              <a:t>dari</a:t>
            </a:r>
            <a:r>
              <a:rPr lang="en-US" dirty="0"/>
              <a:t> data </a:t>
            </a:r>
            <a:r>
              <a:rPr lang="en-US" dirty="0" err="1"/>
              <a:t>organisasi</a:t>
            </a:r>
            <a:r>
              <a:rPr lang="en-US" dirty="0"/>
              <a:t>, </a:t>
            </a:r>
            <a:r>
              <a:rPr lang="en-US" dirty="0" err="1"/>
              <a:t>dijelaskan</a:t>
            </a:r>
            <a:r>
              <a:rPr lang="en-US" dirty="0"/>
              <a:t> </a:t>
            </a:r>
            <a:r>
              <a:rPr lang="en-US" dirty="0" err="1"/>
              <a:t>dalam</a:t>
            </a:r>
            <a:r>
              <a:rPr lang="en-US" dirty="0"/>
              <a:t> </a:t>
            </a:r>
            <a:r>
              <a:rPr lang="en-US" dirty="0" err="1"/>
              <a:t>bahasa</a:t>
            </a:r>
            <a:r>
              <a:rPr lang="en-US" dirty="0"/>
              <a:t> </a:t>
            </a:r>
            <a:r>
              <a:rPr lang="en-US" dirty="0" err="1"/>
              <a:t>bisnis</a:t>
            </a:r>
            <a:r>
              <a:rPr lang="en-US" dirty="0"/>
              <a:t> </a:t>
            </a:r>
            <a:r>
              <a:rPr lang="en-US" dirty="0" err="1"/>
              <a:t>dan</a:t>
            </a:r>
            <a:r>
              <a:rPr lang="en-US" dirty="0"/>
              <a:t> </a:t>
            </a:r>
            <a:r>
              <a:rPr lang="en-US" dirty="0" err="1"/>
              <a:t>tidak</a:t>
            </a:r>
            <a:r>
              <a:rPr lang="en-US" dirty="0"/>
              <a:t> </a:t>
            </a:r>
            <a:r>
              <a:rPr lang="en-US" dirty="0" err="1"/>
              <a:t>tergantung</a:t>
            </a:r>
            <a:r>
              <a:rPr lang="en-US" dirty="0"/>
              <a:t> </a:t>
            </a:r>
            <a:r>
              <a:rPr lang="en-US" dirty="0" err="1"/>
              <a:t>pada</a:t>
            </a:r>
            <a:r>
              <a:rPr lang="en-US" dirty="0"/>
              <a:t> </a:t>
            </a:r>
            <a:r>
              <a:rPr lang="en-US" dirty="0" err="1"/>
              <a:t>teknologi</a:t>
            </a:r>
            <a:r>
              <a:rPr lang="en-US" dirty="0"/>
              <a:t> </a:t>
            </a:r>
            <a:r>
              <a:rPr lang="en-US" dirty="0" err="1"/>
              <a:t>tertentu</a:t>
            </a:r>
            <a:r>
              <a:rPr lang="en-US" dirty="0"/>
              <a:t>. Model data </a:t>
            </a:r>
            <a:r>
              <a:rPr lang="en-US" dirty="0" err="1"/>
              <a:t>logis</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mengidentifikasi</a:t>
            </a:r>
            <a:r>
              <a:rPr lang="en-US" dirty="0"/>
              <a:t> di mana </a:t>
            </a:r>
            <a:r>
              <a:rPr lang="en-US" dirty="0" err="1"/>
              <a:t>integritas</a:t>
            </a:r>
            <a:r>
              <a:rPr lang="en-US" dirty="0"/>
              <a:t> data </a:t>
            </a:r>
            <a:r>
              <a:rPr lang="en-US" dirty="0" err="1"/>
              <a:t>atau</a:t>
            </a:r>
            <a:r>
              <a:rPr lang="en-US" dirty="0"/>
              <a:t> </a:t>
            </a:r>
            <a:r>
              <a:rPr lang="en-US" dirty="0" err="1"/>
              <a:t>masalah</a:t>
            </a:r>
            <a:r>
              <a:rPr lang="en-US" dirty="0"/>
              <a:t> </a:t>
            </a:r>
            <a:r>
              <a:rPr lang="en-US" dirty="0" err="1"/>
              <a:t>kualitas</a:t>
            </a:r>
            <a:r>
              <a:rPr lang="en-US" dirty="0"/>
              <a:t> </a:t>
            </a:r>
            <a:r>
              <a:rPr lang="en-US" dirty="0" err="1"/>
              <a:t>lainnya</a:t>
            </a:r>
            <a:r>
              <a:rPr lang="en-US" dirty="0"/>
              <a:t> </a:t>
            </a:r>
            <a:r>
              <a:rPr lang="en-US" dirty="0" err="1"/>
              <a:t>dapat</a:t>
            </a:r>
            <a:r>
              <a:rPr lang="en-US" dirty="0"/>
              <a:t> </a:t>
            </a:r>
            <a:r>
              <a:rPr lang="en-US" dirty="0" err="1"/>
              <a:t>muncul</a:t>
            </a:r>
            <a:endParaRPr lang="en-US" dirty="0"/>
          </a:p>
        </p:txBody>
      </p:sp>
    </p:spTree>
    <p:extLst>
      <p:ext uri="{BB962C8B-B14F-4D97-AF65-F5344CB8AC3E}">
        <p14:creationId xmlns:p14="http://schemas.microsoft.com/office/powerpoint/2010/main" val="414377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853515"/>
            <a:ext cx="8924826" cy="2031325"/>
          </a:xfrm>
          <a:prstGeom prst="rect">
            <a:avLst/>
          </a:prstGeom>
        </p:spPr>
        <p:txBody>
          <a:bodyPr wrap="square">
            <a:spAutoFit/>
          </a:bodyPr>
          <a:lstStyle/>
          <a:p>
            <a:r>
              <a:rPr lang="en-US" dirty="0"/>
              <a:t>5. Data representation</a:t>
            </a:r>
          </a:p>
          <a:p>
            <a:endParaRPr lang="en-US" dirty="0"/>
          </a:p>
          <a:p>
            <a:pPr marL="285750" indent="-285750">
              <a:buFont typeface="Arial" panose="020B0604020202020204" pitchFamily="34" charset="0"/>
              <a:buChar char="•"/>
            </a:pPr>
            <a:r>
              <a:rPr lang="en-US" b="1" dirty="0"/>
              <a:t>Matrix diagrams</a:t>
            </a:r>
          </a:p>
          <a:p>
            <a:pPr lvl="1"/>
            <a:r>
              <a:rPr lang="en-US" dirty="0" err="1"/>
              <a:t>Alat</a:t>
            </a:r>
            <a:r>
              <a:rPr lang="en-US" dirty="0"/>
              <a:t> </a:t>
            </a:r>
            <a:r>
              <a:rPr lang="en-US" dirty="0" err="1"/>
              <a:t>manajemen</a:t>
            </a:r>
            <a:r>
              <a:rPr lang="en-US" dirty="0"/>
              <a:t> </a:t>
            </a:r>
            <a:r>
              <a:rPr lang="en-US" dirty="0" err="1"/>
              <a:t>dan</a:t>
            </a:r>
            <a:r>
              <a:rPr lang="en-US" dirty="0"/>
              <a:t> </a:t>
            </a:r>
            <a:r>
              <a:rPr lang="en-US" dirty="0" err="1"/>
              <a:t>kontrol</a:t>
            </a:r>
            <a:r>
              <a:rPr lang="en-US" dirty="0"/>
              <a:t> </a:t>
            </a:r>
            <a:r>
              <a:rPr lang="en-US" dirty="0" err="1"/>
              <a:t>kualitas</a:t>
            </a:r>
            <a:r>
              <a:rPr lang="en-US" dirty="0"/>
              <a:t> yang </a:t>
            </a:r>
            <a:r>
              <a:rPr lang="en-US" dirty="0" err="1"/>
              <a:t>digunakan</a:t>
            </a:r>
            <a:r>
              <a:rPr lang="en-US" dirty="0"/>
              <a:t> </a:t>
            </a:r>
            <a:r>
              <a:rPr lang="en-US" dirty="0" err="1"/>
              <a:t>untuk</a:t>
            </a:r>
            <a:r>
              <a:rPr lang="en-US" dirty="0"/>
              <a:t> </a:t>
            </a:r>
            <a:r>
              <a:rPr lang="en-US" dirty="0" err="1"/>
              <a:t>melakukan</a:t>
            </a:r>
            <a:r>
              <a:rPr lang="en-US" dirty="0"/>
              <a:t> </a:t>
            </a:r>
            <a:r>
              <a:rPr lang="en-US" dirty="0" err="1"/>
              <a:t>analisis</a:t>
            </a:r>
            <a:r>
              <a:rPr lang="en-US" dirty="0"/>
              <a:t> data </a:t>
            </a:r>
            <a:r>
              <a:rPr lang="en-US" dirty="0" err="1"/>
              <a:t>dalam</a:t>
            </a:r>
            <a:r>
              <a:rPr lang="en-US" dirty="0"/>
              <a:t> </a:t>
            </a:r>
            <a:r>
              <a:rPr lang="en-US" dirty="0" err="1"/>
              <a:t>struktur</a:t>
            </a:r>
            <a:r>
              <a:rPr lang="en-US" dirty="0"/>
              <a:t> </a:t>
            </a:r>
            <a:r>
              <a:rPr lang="en-US" dirty="0" err="1"/>
              <a:t>organisasi</a:t>
            </a:r>
            <a:r>
              <a:rPr lang="en-US" dirty="0"/>
              <a:t> </a:t>
            </a:r>
            <a:r>
              <a:rPr lang="en-US" dirty="0" err="1"/>
              <a:t>dibuat</a:t>
            </a:r>
            <a:r>
              <a:rPr lang="en-US" dirty="0"/>
              <a:t> </a:t>
            </a:r>
            <a:r>
              <a:rPr lang="en-US" dirty="0" err="1"/>
              <a:t>dalam</a:t>
            </a:r>
            <a:r>
              <a:rPr lang="en-US" dirty="0"/>
              <a:t> </a:t>
            </a:r>
            <a:r>
              <a:rPr lang="en-US" dirty="0" err="1"/>
              <a:t>matriks</a:t>
            </a:r>
            <a:r>
              <a:rPr lang="en-US" dirty="0"/>
              <a:t>. Diagram </a:t>
            </a:r>
            <a:r>
              <a:rPr lang="en-US" dirty="0" err="1"/>
              <a:t>matriks</a:t>
            </a:r>
            <a:r>
              <a:rPr lang="en-US" dirty="0"/>
              <a:t> </a:t>
            </a:r>
            <a:r>
              <a:rPr lang="en-US" dirty="0" err="1"/>
              <a:t>berusaha</a:t>
            </a:r>
            <a:r>
              <a:rPr lang="en-US" dirty="0"/>
              <a:t> </a:t>
            </a:r>
            <a:r>
              <a:rPr lang="en-US" dirty="0" err="1"/>
              <a:t>menunjukkan</a:t>
            </a:r>
            <a:r>
              <a:rPr lang="en-US" dirty="0"/>
              <a:t> </a:t>
            </a:r>
            <a:r>
              <a:rPr lang="en-US" dirty="0" err="1"/>
              <a:t>kekuatan</a:t>
            </a:r>
            <a:r>
              <a:rPr lang="en-US" dirty="0"/>
              <a:t> </a:t>
            </a:r>
            <a:r>
              <a:rPr lang="en-US" dirty="0" err="1"/>
              <a:t>hubungan</a:t>
            </a:r>
            <a:r>
              <a:rPr lang="en-US" dirty="0"/>
              <a:t> </a:t>
            </a:r>
            <a:r>
              <a:rPr lang="en-US" dirty="0" err="1"/>
              <a:t>antara</a:t>
            </a:r>
            <a:r>
              <a:rPr lang="en-US" dirty="0"/>
              <a:t> </a:t>
            </a:r>
            <a:r>
              <a:rPr lang="en-US" dirty="0" err="1"/>
              <a:t>faktor</a:t>
            </a:r>
            <a:r>
              <a:rPr lang="en-US" dirty="0"/>
              <a:t>, </a:t>
            </a:r>
            <a:r>
              <a:rPr lang="en-US" dirty="0" err="1"/>
              <a:t>sebab</a:t>
            </a:r>
            <a:r>
              <a:rPr lang="en-US" dirty="0"/>
              <a:t>, </a:t>
            </a:r>
            <a:r>
              <a:rPr lang="en-US" dirty="0" err="1"/>
              <a:t>dan</a:t>
            </a:r>
            <a:r>
              <a:rPr lang="en-US" dirty="0"/>
              <a:t> </a:t>
            </a:r>
            <a:r>
              <a:rPr lang="en-US" dirty="0" err="1"/>
              <a:t>tujuan</a:t>
            </a:r>
            <a:r>
              <a:rPr lang="en-US" dirty="0"/>
              <a:t> yang </a:t>
            </a:r>
            <a:r>
              <a:rPr lang="en-US" dirty="0" err="1"/>
              <a:t>ada</a:t>
            </a:r>
            <a:r>
              <a:rPr lang="en-US" dirty="0"/>
              <a:t> </a:t>
            </a:r>
            <a:r>
              <a:rPr lang="en-US" dirty="0" err="1"/>
              <a:t>antara</a:t>
            </a:r>
            <a:r>
              <a:rPr lang="en-US" dirty="0"/>
              <a:t> </a:t>
            </a:r>
            <a:r>
              <a:rPr lang="en-US" dirty="0" err="1"/>
              <a:t>baris</a:t>
            </a:r>
            <a:r>
              <a:rPr lang="en-US" dirty="0"/>
              <a:t> </a:t>
            </a:r>
            <a:r>
              <a:rPr lang="en-US" dirty="0" err="1"/>
              <a:t>dan</a:t>
            </a:r>
            <a:r>
              <a:rPr lang="en-US" dirty="0"/>
              <a:t> </a:t>
            </a:r>
            <a:r>
              <a:rPr lang="en-US" dirty="0" err="1"/>
              <a:t>kolom</a:t>
            </a:r>
            <a:r>
              <a:rPr lang="en-US" dirty="0"/>
              <a:t> yang </a:t>
            </a:r>
            <a:r>
              <a:rPr lang="en-US" dirty="0" err="1"/>
              <a:t>terbentuk</a:t>
            </a:r>
            <a:r>
              <a:rPr lang="en-US" dirty="0"/>
              <a:t> </a:t>
            </a:r>
            <a:r>
              <a:rPr lang="en-US" dirty="0" err="1"/>
              <a:t>dalam</a:t>
            </a:r>
            <a:r>
              <a:rPr lang="en-US" dirty="0"/>
              <a:t> </a:t>
            </a:r>
            <a:r>
              <a:rPr lang="en-US" dirty="0" err="1"/>
              <a:t>matriks</a:t>
            </a:r>
            <a:r>
              <a:rPr lang="en-US" dirty="0"/>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7930" y="2607841"/>
            <a:ext cx="6045958" cy="3377850"/>
          </a:xfrm>
          <a:prstGeom prst="rect">
            <a:avLst/>
          </a:prstGeom>
        </p:spPr>
      </p:pic>
    </p:spTree>
    <p:extLst>
      <p:ext uri="{BB962C8B-B14F-4D97-AF65-F5344CB8AC3E}">
        <p14:creationId xmlns:p14="http://schemas.microsoft.com/office/powerpoint/2010/main" val="2843887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853515"/>
            <a:ext cx="8924826" cy="1477328"/>
          </a:xfrm>
          <a:prstGeom prst="rect">
            <a:avLst/>
          </a:prstGeom>
        </p:spPr>
        <p:txBody>
          <a:bodyPr wrap="square">
            <a:spAutoFit/>
          </a:bodyPr>
          <a:lstStyle/>
          <a:p>
            <a:r>
              <a:rPr lang="en-US" b="1" dirty="0"/>
              <a:t>5. Data representation</a:t>
            </a:r>
          </a:p>
          <a:p>
            <a:endParaRPr lang="en-US" b="1" dirty="0"/>
          </a:p>
          <a:p>
            <a:pPr marL="285750" indent="-285750">
              <a:buFont typeface="Arial" panose="020B0604020202020204" pitchFamily="34" charset="0"/>
              <a:buChar char="•"/>
            </a:pPr>
            <a:r>
              <a:rPr lang="en-US" b="1" dirty="0"/>
              <a:t>Mind </a:t>
            </a:r>
            <a:r>
              <a:rPr lang="en-US" b="1" dirty="0" err="1"/>
              <a:t>Maping</a:t>
            </a:r>
            <a:endParaRPr lang="en-US" b="1" dirty="0"/>
          </a:p>
          <a:p>
            <a:pPr marL="708660" lvl="1" indent="-342900">
              <a:buClr>
                <a:srgbClr val="9CBEBD"/>
              </a:buClr>
            </a:pPr>
            <a:r>
              <a:rPr lang="en-US" dirty="0"/>
              <a:t>Mind </a:t>
            </a:r>
            <a:r>
              <a:rPr lang="en-US" dirty="0" err="1"/>
              <a:t>Maping</a:t>
            </a:r>
            <a:r>
              <a:rPr lang="en-US" dirty="0"/>
              <a:t> m</a:t>
            </a:r>
            <a:r>
              <a:rPr lang="id-ID" dirty="0"/>
              <a:t>engumpulkan dan menyatukan ide pribadi dalam 1 maindmap untuk</a:t>
            </a:r>
            <a:r>
              <a:rPr lang="en-US" dirty="0"/>
              <a:t> </a:t>
            </a:r>
            <a:r>
              <a:rPr lang="id-ID" dirty="0"/>
              <a:t>menghindari kesalahpahaman dan mencari ide baru.</a:t>
            </a:r>
          </a:p>
        </p:txBody>
      </p:sp>
      <p:sp>
        <p:nvSpPr>
          <p:cNvPr id="3" name="Rectangle 2"/>
          <p:cNvSpPr/>
          <p:nvPr/>
        </p:nvSpPr>
        <p:spPr>
          <a:xfrm>
            <a:off x="2956155" y="6331188"/>
            <a:ext cx="5597302" cy="369332"/>
          </a:xfrm>
          <a:prstGeom prst="rect">
            <a:avLst/>
          </a:prstGeom>
        </p:spPr>
        <p:txBody>
          <a:bodyPr wrap="none">
            <a:spAutoFit/>
          </a:bodyPr>
          <a:lstStyle/>
          <a:p>
            <a:r>
              <a:rPr lang="en-US" dirty="0">
                <a:hlinkClick r:id="rId3"/>
              </a:rPr>
              <a:t>https://www.mindmeister.com/blog/why-mind-mapping/</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4324" y="2441573"/>
            <a:ext cx="5664769" cy="3778885"/>
          </a:xfrm>
          <a:prstGeom prst="rect">
            <a:avLst/>
          </a:prstGeom>
        </p:spPr>
      </p:pic>
    </p:spTree>
    <p:extLst>
      <p:ext uri="{BB962C8B-B14F-4D97-AF65-F5344CB8AC3E}">
        <p14:creationId xmlns:p14="http://schemas.microsoft.com/office/powerpoint/2010/main" val="2180897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853515"/>
            <a:ext cx="8924826" cy="3139321"/>
          </a:xfrm>
          <a:prstGeom prst="rect">
            <a:avLst/>
          </a:prstGeom>
        </p:spPr>
        <p:txBody>
          <a:bodyPr wrap="square">
            <a:spAutoFit/>
          </a:bodyPr>
          <a:lstStyle/>
          <a:p>
            <a:r>
              <a:rPr lang="en-US" b="1" dirty="0"/>
              <a:t>6. Test and Inspection planning</a:t>
            </a:r>
          </a:p>
          <a:p>
            <a:endParaRPr lang="en-US" dirty="0"/>
          </a:p>
          <a:p>
            <a:r>
              <a:rPr lang="en-US" dirty="0" err="1"/>
              <a:t>Selama</a:t>
            </a:r>
            <a:r>
              <a:rPr lang="en-US" dirty="0"/>
              <a:t> </a:t>
            </a:r>
            <a:r>
              <a:rPr lang="en-US" dirty="0" err="1"/>
              <a:t>fase</a:t>
            </a:r>
            <a:r>
              <a:rPr lang="en-US" dirty="0"/>
              <a:t> </a:t>
            </a:r>
            <a:r>
              <a:rPr lang="en-US" dirty="0" err="1"/>
              <a:t>perencanaan</a:t>
            </a:r>
            <a:r>
              <a:rPr lang="en-US" dirty="0"/>
              <a:t>, </a:t>
            </a:r>
            <a:r>
              <a:rPr lang="en-US" dirty="0" err="1"/>
              <a:t>manajer</a:t>
            </a:r>
            <a:r>
              <a:rPr lang="en-US" dirty="0"/>
              <a:t> </a:t>
            </a:r>
            <a:r>
              <a:rPr lang="en-US" dirty="0" err="1"/>
              <a:t>proyek</a:t>
            </a:r>
            <a:r>
              <a:rPr lang="en-US" dirty="0"/>
              <a:t> </a:t>
            </a:r>
            <a:r>
              <a:rPr lang="en-US" dirty="0" err="1"/>
              <a:t>dan</a:t>
            </a:r>
            <a:r>
              <a:rPr lang="en-US" dirty="0"/>
              <a:t> </a:t>
            </a:r>
            <a:r>
              <a:rPr lang="en-US" dirty="0" err="1"/>
              <a:t>tim</a:t>
            </a:r>
            <a:r>
              <a:rPr lang="en-US" dirty="0"/>
              <a:t> </a:t>
            </a:r>
            <a:r>
              <a:rPr lang="en-US" dirty="0" err="1"/>
              <a:t>proyek</a:t>
            </a:r>
            <a:r>
              <a:rPr lang="en-US" dirty="0"/>
              <a:t> </a:t>
            </a:r>
            <a:r>
              <a:rPr lang="en-US" dirty="0" err="1"/>
              <a:t>menentukan</a:t>
            </a:r>
            <a:r>
              <a:rPr lang="en-US" dirty="0"/>
              <a:t> </a:t>
            </a:r>
            <a:r>
              <a:rPr lang="en-US" dirty="0" err="1"/>
              <a:t>cara</a:t>
            </a:r>
            <a:r>
              <a:rPr lang="en-US" dirty="0"/>
              <a:t> </a:t>
            </a:r>
            <a:r>
              <a:rPr lang="en-US" dirty="0" err="1"/>
              <a:t>menguji</a:t>
            </a:r>
            <a:r>
              <a:rPr lang="en-US" dirty="0"/>
              <a:t> </a:t>
            </a:r>
            <a:r>
              <a:rPr lang="en-US" dirty="0" err="1"/>
              <a:t>atau</a:t>
            </a:r>
            <a:r>
              <a:rPr lang="en-US" dirty="0"/>
              <a:t> </a:t>
            </a:r>
            <a:r>
              <a:rPr lang="en-US" dirty="0" err="1"/>
              <a:t>memeriksa</a:t>
            </a:r>
            <a:r>
              <a:rPr lang="en-US" dirty="0"/>
              <a:t> </a:t>
            </a:r>
            <a:r>
              <a:rPr lang="en-US" dirty="0" err="1"/>
              <a:t>produk</a:t>
            </a:r>
            <a:r>
              <a:rPr lang="en-US" dirty="0"/>
              <a:t>, </a:t>
            </a:r>
            <a:r>
              <a:rPr lang="en-US" dirty="0" err="1"/>
              <a:t>penyampaian</a:t>
            </a:r>
            <a:r>
              <a:rPr lang="en-US" dirty="0"/>
              <a:t>, </a:t>
            </a:r>
            <a:r>
              <a:rPr lang="en-US" dirty="0" err="1"/>
              <a:t>atau</a:t>
            </a:r>
            <a:r>
              <a:rPr lang="en-US" dirty="0"/>
              <a:t> </a:t>
            </a:r>
            <a:r>
              <a:rPr lang="en-US" dirty="0" err="1"/>
              <a:t>layanan</a:t>
            </a:r>
            <a:r>
              <a:rPr lang="en-US" dirty="0"/>
              <a:t> </a:t>
            </a:r>
            <a:r>
              <a:rPr lang="en-US" dirty="0" err="1"/>
              <a:t>untuk</a:t>
            </a:r>
            <a:r>
              <a:rPr lang="en-US" dirty="0"/>
              <a:t> </a:t>
            </a:r>
            <a:r>
              <a:rPr lang="en-US" dirty="0" err="1"/>
              <a:t>memenuhi</a:t>
            </a:r>
            <a:r>
              <a:rPr lang="en-US" dirty="0"/>
              <a:t> </a:t>
            </a:r>
            <a:r>
              <a:rPr lang="en-US" dirty="0" err="1"/>
              <a:t>kebutuhan</a:t>
            </a:r>
            <a:r>
              <a:rPr lang="en-US" dirty="0"/>
              <a:t> </a:t>
            </a:r>
            <a:r>
              <a:rPr lang="en-US" dirty="0" err="1"/>
              <a:t>dan</a:t>
            </a:r>
            <a:r>
              <a:rPr lang="en-US" dirty="0"/>
              <a:t> </a:t>
            </a:r>
            <a:r>
              <a:rPr lang="en-US" dirty="0" err="1"/>
              <a:t>harapan</a:t>
            </a:r>
            <a:r>
              <a:rPr lang="en-US" dirty="0"/>
              <a:t> </a:t>
            </a:r>
            <a:r>
              <a:rPr lang="en-US" dirty="0" err="1"/>
              <a:t>pemangku</a:t>
            </a:r>
            <a:r>
              <a:rPr lang="en-US" dirty="0"/>
              <a:t> </a:t>
            </a:r>
            <a:r>
              <a:rPr lang="en-US" dirty="0" err="1"/>
              <a:t>kepentingan</a:t>
            </a:r>
            <a:r>
              <a:rPr lang="en-US" dirty="0"/>
              <a:t>, </a:t>
            </a:r>
            <a:r>
              <a:rPr lang="en-US" dirty="0" err="1"/>
              <a:t>serta</a:t>
            </a:r>
            <a:r>
              <a:rPr lang="en-US" dirty="0"/>
              <a:t> </a:t>
            </a:r>
            <a:r>
              <a:rPr lang="en-US" dirty="0" err="1"/>
              <a:t>cara</a:t>
            </a:r>
            <a:r>
              <a:rPr lang="en-US" dirty="0"/>
              <a:t> </a:t>
            </a:r>
            <a:r>
              <a:rPr lang="en-US" dirty="0" err="1"/>
              <a:t>memenuhi</a:t>
            </a:r>
            <a:r>
              <a:rPr lang="en-US" dirty="0"/>
              <a:t> </a:t>
            </a:r>
            <a:r>
              <a:rPr lang="en-US" dirty="0" err="1"/>
              <a:t>tujuan</a:t>
            </a:r>
            <a:r>
              <a:rPr lang="en-US" dirty="0"/>
              <a:t> </a:t>
            </a:r>
            <a:r>
              <a:rPr lang="en-US" dirty="0" err="1"/>
              <a:t>untuk</a:t>
            </a:r>
            <a:r>
              <a:rPr lang="en-US" dirty="0"/>
              <a:t> </a:t>
            </a:r>
            <a:r>
              <a:rPr lang="en-US" dirty="0" err="1"/>
              <a:t>kinerja</a:t>
            </a:r>
            <a:r>
              <a:rPr lang="en-US" dirty="0"/>
              <a:t> </a:t>
            </a:r>
            <a:r>
              <a:rPr lang="en-US" dirty="0" err="1"/>
              <a:t>dan</a:t>
            </a:r>
            <a:r>
              <a:rPr lang="en-US" dirty="0"/>
              <a:t> </a:t>
            </a:r>
            <a:r>
              <a:rPr lang="en-US" dirty="0" err="1"/>
              <a:t>keandalan</a:t>
            </a:r>
            <a:r>
              <a:rPr lang="en-US" dirty="0"/>
              <a:t> </a:t>
            </a:r>
            <a:r>
              <a:rPr lang="en-US" dirty="0" err="1"/>
              <a:t>produk</a:t>
            </a:r>
            <a:r>
              <a:rPr lang="en-US" dirty="0"/>
              <a:t>. </a:t>
            </a:r>
            <a:r>
              <a:rPr lang="en-US" dirty="0" err="1"/>
              <a:t>Tes</a:t>
            </a:r>
            <a:r>
              <a:rPr lang="en-US" dirty="0"/>
              <a:t> </a:t>
            </a:r>
            <a:r>
              <a:rPr lang="en-US" dirty="0" err="1"/>
              <a:t>dan</a:t>
            </a:r>
            <a:r>
              <a:rPr lang="en-US" dirty="0"/>
              <a:t> </a:t>
            </a:r>
            <a:r>
              <a:rPr lang="en-US" dirty="0" err="1"/>
              <a:t>inspeksi</a:t>
            </a:r>
            <a:r>
              <a:rPr lang="en-US" dirty="0"/>
              <a:t> </a:t>
            </a:r>
            <a:r>
              <a:rPr lang="en-US" dirty="0" err="1"/>
              <a:t>tergantung</a:t>
            </a:r>
            <a:r>
              <a:rPr lang="en-US" dirty="0"/>
              <a:t> </a:t>
            </a:r>
            <a:r>
              <a:rPr lang="en-US" dirty="0" err="1"/>
              <a:t>pada</a:t>
            </a:r>
            <a:r>
              <a:rPr lang="en-US" dirty="0"/>
              <a:t> </a:t>
            </a:r>
            <a:r>
              <a:rPr lang="en-US" dirty="0" err="1"/>
              <a:t>industri</a:t>
            </a:r>
            <a:r>
              <a:rPr lang="en-US" dirty="0"/>
              <a:t> </a:t>
            </a:r>
            <a:r>
              <a:rPr lang="en-US" dirty="0" err="1"/>
              <a:t>dan</a:t>
            </a:r>
            <a:r>
              <a:rPr lang="en-US" dirty="0"/>
              <a:t> </a:t>
            </a:r>
            <a:r>
              <a:rPr lang="en-US" dirty="0" err="1"/>
              <a:t>dapat</a:t>
            </a:r>
            <a:r>
              <a:rPr lang="en-US" dirty="0"/>
              <a:t> </a:t>
            </a:r>
            <a:r>
              <a:rPr lang="en-US" dirty="0" err="1"/>
              <a:t>mencakup</a:t>
            </a:r>
            <a:r>
              <a:rPr lang="en-US" dirty="0"/>
              <a:t>, </a:t>
            </a:r>
          </a:p>
          <a:p>
            <a:r>
              <a:rPr lang="en-US" dirty="0" err="1"/>
              <a:t>misalnya</a:t>
            </a:r>
            <a:r>
              <a:rPr lang="en-US" dirty="0"/>
              <a:t>,</a:t>
            </a:r>
            <a:br>
              <a:rPr lang="en-US" dirty="0"/>
            </a:br>
            <a:r>
              <a:rPr lang="en-US" dirty="0" err="1"/>
              <a:t>uji</a:t>
            </a:r>
            <a:r>
              <a:rPr lang="en-US" dirty="0"/>
              <a:t> alfa </a:t>
            </a:r>
            <a:r>
              <a:rPr lang="en-US" dirty="0" err="1"/>
              <a:t>dan</a:t>
            </a:r>
            <a:r>
              <a:rPr lang="en-US" dirty="0"/>
              <a:t> beta </a:t>
            </a:r>
            <a:r>
              <a:rPr lang="en-US" dirty="0" err="1"/>
              <a:t>dalam</a:t>
            </a:r>
            <a:r>
              <a:rPr lang="en-US" dirty="0"/>
              <a:t> </a:t>
            </a:r>
            <a:r>
              <a:rPr lang="en-US" dirty="0" err="1"/>
              <a:t>proyek</a:t>
            </a:r>
            <a:r>
              <a:rPr lang="en-US" dirty="0"/>
              <a:t> </a:t>
            </a:r>
            <a:r>
              <a:rPr lang="en-US" dirty="0" err="1"/>
              <a:t>perangkat</a:t>
            </a:r>
            <a:r>
              <a:rPr lang="en-US" dirty="0"/>
              <a:t> </a:t>
            </a:r>
            <a:r>
              <a:rPr lang="en-US" dirty="0" err="1"/>
              <a:t>lunak</a:t>
            </a:r>
            <a:r>
              <a:rPr lang="en-US" dirty="0"/>
              <a:t>, </a:t>
            </a:r>
            <a:r>
              <a:rPr lang="en-US" dirty="0" err="1"/>
              <a:t>uji</a:t>
            </a:r>
            <a:r>
              <a:rPr lang="en-US" dirty="0"/>
              <a:t> </a:t>
            </a:r>
            <a:r>
              <a:rPr lang="en-US" dirty="0" err="1"/>
              <a:t>kekuatan</a:t>
            </a:r>
            <a:r>
              <a:rPr lang="en-US" dirty="0"/>
              <a:t> </a:t>
            </a:r>
            <a:r>
              <a:rPr lang="en-US" dirty="0" err="1"/>
              <a:t>dalam</a:t>
            </a:r>
            <a:r>
              <a:rPr lang="en-US" dirty="0"/>
              <a:t> </a:t>
            </a:r>
            <a:r>
              <a:rPr lang="en-US" dirty="0" err="1"/>
              <a:t>proyek</a:t>
            </a:r>
            <a:r>
              <a:rPr lang="en-US" dirty="0"/>
              <a:t> </a:t>
            </a:r>
            <a:r>
              <a:rPr lang="en-US" dirty="0" err="1"/>
              <a:t>konstruksi</a:t>
            </a:r>
            <a:r>
              <a:rPr lang="en-US" dirty="0"/>
              <a:t>, </a:t>
            </a:r>
            <a:r>
              <a:rPr lang="en-US" dirty="0" err="1"/>
              <a:t>inspeksi</a:t>
            </a:r>
            <a:r>
              <a:rPr lang="en-US" dirty="0"/>
              <a:t> di </a:t>
            </a:r>
            <a:r>
              <a:rPr lang="en-US" dirty="0" err="1"/>
              <a:t>bidang</a:t>
            </a:r>
            <a:r>
              <a:rPr lang="en-US" dirty="0"/>
              <a:t> </a:t>
            </a:r>
            <a:r>
              <a:rPr lang="en-US" dirty="0" err="1"/>
              <a:t>manufaktur</a:t>
            </a:r>
            <a:r>
              <a:rPr lang="en-US" dirty="0"/>
              <a:t>, </a:t>
            </a:r>
            <a:r>
              <a:rPr lang="en-US" dirty="0" err="1"/>
              <a:t>dan</a:t>
            </a:r>
            <a:r>
              <a:rPr lang="en-US" dirty="0"/>
              <a:t> </a:t>
            </a:r>
            <a:r>
              <a:rPr lang="en-US" dirty="0" err="1"/>
              <a:t>lapangan</a:t>
            </a:r>
            <a:r>
              <a:rPr lang="en-US" dirty="0"/>
              <a:t> </a:t>
            </a:r>
            <a:r>
              <a:rPr lang="en-US" dirty="0" err="1"/>
              <a:t>tes</a:t>
            </a:r>
            <a:r>
              <a:rPr lang="en-US" dirty="0"/>
              <a:t> </a:t>
            </a:r>
            <a:r>
              <a:rPr lang="en-US" dirty="0" err="1"/>
              <a:t>dan</a:t>
            </a:r>
            <a:r>
              <a:rPr lang="en-US" dirty="0"/>
              <a:t> </a:t>
            </a:r>
            <a:r>
              <a:rPr lang="en-US" dirty="0" err="1"/>
              <a:t>tes</a:t>
            </a:r>
            <a:r>
              <a:rPr lang="en-US" dirty="0"/>
              <a:t> </a:t>
            </a:r>
            <a:r>
              <a:rPr lang="en-US" dirty="0" err="1"/>
              <a:t>tidak</a:t>
            </a:r>
            <a:r>
              <a:rPr lang="en-US" dirty="0"/>
              <a:t> </a:t>
            </a:r>
            <a:r>
              <a:rPr lang="en-US" dirty="0" err="1"/>
              <a:t>rusak</a:t>
            </a:r>
            <a:r>
              <a:rPr lang="en-US" dirty="0"/>
              <a:t> </a:t>
            </a:r>
            <a:r>
              <a:rPr lang="en-US" dirty="0" err="1"/>
              <a:t>dalam</a:t>
            </a:r>
            <a:r>
              <a:rPr lang="en-US" dirty="0"/>
              <a:t> </a:t>
            </a:r>
            <a:r>
              <a:rPr lang="en-US" dirty="0" err="1"/>
              <a:t>rekayasa</a:t>
            </a:r>
            <a:r>
              <a:rPr lang="en-US" dirty="0"/>
              <a:t>.</a:t>
            </a:r>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154" y="3439236"/>
            <a:ext cx="6741994" cy="3042920"/>
          </a:xfrm>
          <a:prstGeom prst="rect">
            <a:avLst/>
          </a:prstGeom>
        </p:spPr>
      </p:pic>
      <p:sp>
        <p:nvSpPr>
          <p:cNvPr id="10" name="Rectangle 9"/>
          <p:cNvSpPr/>
          <p:nvPr/>
        </p:nvSpPr>
        <p:spPr>
          <a:xfrm>
            <a:off x="2744010" y="6578557"/>
            <a:ext cx="6096000" cy="253916"/>
          </a:xfrm>
          <a:prstGeom prst="rect">
            <a:avLst/>
          </a:prstGeom>
        </p:spPr>
        <p:txBody>
          <a:bodyPr>
            <a:spAutoFit/>
          </a:bodyPr>
          <a:lstStyle/>
          <a:p>
            <a:r>
              <a:rPr lang="en-US" sz="1050" dirty="0">
                <a:hlinkClick r:id="rId4"/>
              </a:rPr>
              <a:t>https://qaqc-construction.com/wp-content/uploads/2019/05/inspection-test-plan-examle-1024x504.png</a:t>
            </a:r>
            <a:endParaRPr lang="en-US" sz="1050" dirty="0"/>
          </a:p>
        </p:txBody>
      </p:sp>
    </p:spTree>
    <p:extLst>
      <p:ext uri="{BB962C8B-B14F-4D97-AF65-F5344CB8AC3E}">
        <p14:creationId xmlns:p14="http://schemas.microsoft.com/office/powerpoint/2010/main" val="2991035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27" y="1069663"/>
            <a:ext cx="9121423" cy="5365257"/>
          </a:xfrm>
          <a:prstGeom prst="rect">
            <a:avLst/>
          </a:prstGeom>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7" name="Freeform 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8" name="Freeform 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
        <p:nvSpPr>
          <p:cNvPr id="2" name="Rectangle 1"/>
          <p:cNvSpPr/>
          <p:nvPr/>
        </p:nvSpPr>
        <p:spPr>
          <a:xfrm>
            <a:off x="2744010" y="853515"/>
            <a:ext cx="8924826" cy="923330"/>
          </a:xfrm>
          <a:prstGeom prst="rect">
            <a:avLst/>
          </a:prstGeom>
        </p:spPr>
        <p:txBody>
          <a:bodyPr wrap="square">
            <a:spAutoFit/>
          </a:bodyPr>
          <a:lstStyle/>
          <a:p>
            <a:r>
              <a:rPr lang="en-US" b="1" dirty="0"/>
              <a:t>6. Test and Inspection planning</a:t>
            </a:r>
          </a:p>
          <a:p>
            <a:endParaRPr lang="en-US" dirty="0"/>
          </a:p>
          <a:p>
            <a:r>
              <a:rPr lang="en-US" dirty="0" err="1"/>
              <a:t>Contoh</a:t>
            </a:r>
            <a:r>
              <a:rPr lang="en-US" dirty="0"/>
              <a:t> :</a:t>
            </a:r>
          </a:p>
        </p:txBody>
      </p:sp>
      <p:sp>
        <p:nvSpPr>
          <p:cNvPr id="4" name="Rectangle 3"/>
          <p:cNvSpPr/>
          <p:nvPr/>
        </p:nvSpPr>
        <p:spPr>
          <a:xfrm>
            <a:off x="2744010" y="6581001"/>
            <a:ext cx="8013319" cy="276999"/>
          </a:xfrm>
          <a:prstGeom prst="rect">
            <a:avLst/>
          </a:prstGeom>
        </p:spPr>
        <p:txBody>
          <a:bodyPr wrap="square">
            <a:spAutoFit/>
          </a:bodyPr>
          <a:lstStyle/>
          <a:p>
            <a:r>
              <a:rPr lang="en-US" sz="1200" dirty="0">
                <a:hlinkClick r:id="rId4"/>
              </a:rPr>
              <a:t>https://safetyspecialists.com.au/wp-content/uploads/2018/06/MR013-Electrical-Inspection-Test-Plan.jpg</a:t>
            </a:r>
            <a:endParaRPr lang="en-US" sz="1200" dirty="0"/>
          </a:p>
        </p:txBody>
      </p:sp>
    </p:spTree>
    <p:extLst>
      <p:ext uri="{BB962C8B-B14F-4D97-AF65-F5344CB8AC3E}">
        <p14:creationId xmlns:p14="http://schemas.microsoft.com/office/powerpoint/2010/main" val="231845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Plan Quality Management: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5" name="Content Placeholder 2"/>
          <p:cNvSpPr txBox="1">
            <a:spLocks/>
          </p:cNvSpPr>
          <p:nvPr/>
        </p:nvSpPr>
        <p:spPr>
          <a:xfrm>
            <a:off x="2947916" y="1201126"/>
            <a:ext cx="7806520" cy="285296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Clr>
                <a:srgbClr val="A9A57C"/>
              </a:buClr>
              <a:buNone/>
            </a:pPr>
            <a:r>
              <a:rPr lang="en-US" sz="2000" b="1" dirty="0">
                <a:solidFill>
                  <a:schemeClr val="tx1"/>
                </a:solidFill>
              </a:rPr>
              <a:t>7. M</a:t>
            </a:r>
            <a:r>
              <a:rPr lang="id-ID" sz="2000" b="1" dirty="0">
                <a:solidFill>
                  <a:schemeClr val="tx1"/>
                </a:solidFill>
              </a:rPr>
              <a:t>eetin</a:t>
            </a:r>
            <a:r>
              <a:rPr lang="en-US" sz="2000" b="1" dirty="0">
                <a:solidFill>
                  <a:schemeClr val="tx1"/>
                </a:solidFill>
              </a:rPr>
              <a:t>g</a:t>
            </a:r>
            <a:endParaRPr lang="id-ID" sz="2000" b="1" dirty="0">
              <a:solidFill>
                <a:schemeClr val="tx1"/>
              </a:solidFill>
            </a:endParaRPr>
          </a:p>
          <a:p>
            <a:pPr marL="0" indent="0" algn="just">
              <a:buClr>
                <a:srgbClr val="A9A57C"/>
              </a:buClr>
              <a:buFont typeface="Arial"/>
              <a:buNone/>
            </a:pPr>
            <a:r>
              <a:rPr lang="en-US" sz="2800" dirty="0">
                <a:solidFill>
                  <a:schemeClr val="tx1"/>
                </a:solidFill>
              </a:rPr>
              <a:t>Tim </a:t>
            </a:r>
            <a:r>
              <a:rPr lang="en-US" sz="2800" dirty="0" err="1">
                <a:solidFill>
                  <a:schemeClr val="tx1"/>
                </a:solidFill>
              </a:rPr>
              <a:t>proyek</a:t>
            </a:r>
            <a:r>
              <a:rPr lang="en-US" sz="2800" dirty="0">
                <a:solidFill>
                  <a:schemeClr val="tx1"/>
                </a:solidFill>
              </a:rPr>
              <a:t> </a:t>
            </a:r>
            <a:r>
              <a:rPr lang="en-US" sz="2800" dirty="0" err="1">
                <a:solidFill>
                  <a:schemeClr val="tx1"/>
                </a:solidFill>
              </a:rPr>
              <a:t>dapat</a:t>
            </a:r>
            <a:r>
              <a:rPr lang="en-US" sz="2800" dirty="0">
                <a:solidFill>
                  <a:schemeClr val="tx1"/>
                </a:solidFill>
              </a:rPr>
              <a:t> </a:t>
            </a:r>
            <a:r>
              <a:rPr lang="en-US" sz="2800" dirty="0" err="1">
                <a:solidFill>
                  <a:schemeClr val="tx1"/>
                </a:solidFill>
              </a:rPr>
              <a:t>mengadakan</a:t>
            </a:r>
            <a:r>
              <a:rPr lang="en-US" sz="2800" dirty="0">
                <a:solidFill>
                  <a:schemeClr val="tx1"/>
                </a:solidFill>
              </a:rPr>
              <a:t> </a:t>
            </a:r>
            <a:r>
              <a:rPr lang="en-US" sz="2800" dirty="0" err="1">
                <a:solidFill>
                  <a:schemeClr val="tx1"/>
                </a:solidFill>
              </a:rPr>
              <a:t>pertemuan</a:t>
            </a:r>
            <a:r>
              <a:rPr lang="en-US" sz="2800" dirty="0">
                <a:solidFill>
                  <a:schemeClr val="tx1"/>
                </a:solidFill>
              </a:rPr>
              <a:t> </a:t>
            </a:r>
            <a:r>
              <a:rPr lang="en-US" sz="2800" dirty="0" err="1">
                <a:solidFill>
                  <a:schemeClr val="tx1"/>
                </a:solidFill>
              </a:rPr>
              <a:t>perencanaan</a:t>
            </a:r>
            <a:r>
              <a:rPr lang="en-US" sz="2800" dirty="0">
                <a:solidFill>
                  <a:schemeClr val="tx1"/>
                </a:solidFill>
              </a:rPr>
              <a:t> </a:t>
            </a:r>
            <a:r>
              <a:rPr lang="en-US" sz="2800" dirty="0" err="1">
                <a:solidFill>
                  <a:schemeClr val="tx1"/>
                </a:solidFill>
              </a:rPr>
              <a:t>untuk</a:t>
            </a:r>
            <a:r>
              <a:rPr lang="en-US" sz="2800" dirty="0">
                <a:solidFill>
                  <a:schemeClr val="tx1"/>
                </a:solidFill>
              </a:rPr>
              <a:t> </a:t>
            </a:r>
            <a:r>
              <a:rPr lang="en-US" sz="2800" dirty="0" err="1">
                <a:solidFill>
                  <a:schemeClr val="tx1"/>
                </a:solidFill>
              </a:rPr>
              <a:t>mengembangkan</a:t>
            </a:r>
            <a:r>
              <a:rPr lang="en-US" sz="2800" dirty="0">
                <a:solidFill>
                  <a:schemeClr val="tx1"/>
                </a:solidFill>
              </a:rPr>
              <a:t> </a:t>
            </a:r>
            <a:r>
              <a:rPr lang="en-US" sz="2800" dirty="0" err="1">
                <a:solidFill>
                  <a:schemeClr val="tx1"/>
                </a:solidFill>
              </a:rPr>
              <a:t>rencana</a:t>
            </a:r>
            <a:r>
              <a:rPr lang="en-US" sz="2800" dirty="0">
                <a:solidFill>
                  <a:schemeClr val="tx1"/>
                </a:solidFill>
              </a:rPr>
              <a:t> </a:t>
            </a:r>
            <a:r>
              <a:rPr lang="en-US" sz="2800" dirty="0" err="1">
                <a:solidFill>
                  <a:schemeClr val="tx1"/>
                </a:solidFill>
              </a:rPr>
              <a:t>manajemen</a:t>
            </a:r>
            <a:r>
              <a:rPr lang="en-US" sz="2800" dirty="0">
                <a:solidFill>
                  <a:schemeClr val="tx1"/>
                </a:solidFill>
              </a:rPr>
              <a:t> </a:t>
            </a:r>
            <a:r>
              <a:rPr lang="en-US" sz="2800" dirty="0" err="1">
                <a:solidFill>
                  <a:schemeClr val="tx1"/>
                </a:solidFill>
              </a:rPr>
              <a:t>kualitas</a:t>
            </a:r>
            <a:r>
              <a:rPr lang="en-US" sz="2800" dirty="0">
                <a:solidFill>
                  <a:schemeClr val="tx1"/>
                </a:solidFill>
              </a:rPr>
              <a:t>. </a:t>
            </a:r>
            <a:r>
              <a:rPr lang="en-US" sz="2800" dirty="0" err="1">
                <a:solidFill>
                  <a:schemeClr val="tx1"/>
                </a:solidFill>
              </a:rPr>
              <a:t>Peserta</a:t>
            </a:r>
            <a:r>
              <a:rPr lang="en-US" sz="2800" dirty="0">
                <a:solidFill>
                  <a:schemeClr val="tx1"/>
                </a:solidFill>
              </a:rPr>
              <a:t> meeting </a:t>
            </a:r>
            <a:r>
              <a:rPr lang="en-US" sz="2800" dirty="0" err="1">
                <a:solidFill>
                  <a:schemeClr val="tx1"/>
                </a:solidFill>
              </a:rPr>
              <a:t>termasuk</a:t>
            </a:r>
            <a:r>
              <a:rPr lang="en-US" sz="2800" dirty="0">
                <a:solidFill>
                  <a:schemeClr val="tx1"/>
                </a:solidFill>
              </a:rPr>
              <a:t>: </a:t>
            </a:r>
            <a:r>
              <a:rPr lang="en-US" sz="2800" dirty="0" err="1">
                <a:solidFill>
                  <a:schemeClr val="tx1"/>
                </a:solidFill>
              </a:rPr>
              <a:t>manajer</a:t>
            </a:r>
            <a:r>
              <a:rPr lang="en-US" sz="2800" dirty="0">
                <a:solidFill>
                  <a:schemeClr val="tx1"/>
                </a:solidFill>
              </a:rPr>
              <a:t> </a:t>
            </a:r>
            <a:r>
              <a:rPr lang="en-US" sz="2800" dirty="0" err="1">
                <a:solidFill>
                  <a:schemeClr val="tx1"/>
                </a:solidFill>
              </a:rPr>
              <a:t>proyek</a:t>
            </a:r>
            <a:r>
              <a:rPr lang="en-US" sz="2800" dirty="0">
                <a:solidFill>
                  <a:schemeClr val="tx1"/>
                </a:solidFill>
              </a:rPr>
              <a:t>; sponsor </a:t>
            </a:r>
            <a:r>
              <a:rPr lang="en-US" sz="2800" dirty="0" err="1">
                <a:solidFill>
                  <a:schemeClr val="tx1"/>
                </a:solidFill>
              </a:rPr>
              <a:t>proyek</a:t>
            </a:r>
            <a:r>
              <a:rPr lang="en-US" sz="2800" dirty="0">
                <a:solidFill>
                  <a:schemeClr val="tx1"/>
                </a:solidFill>
              </a:rPr>
              <a:t>; </a:t>
            </a:r>
            <a:r>
              <a:rPr lang="en-US" sz="2800" dirty="0" err="1">
                <a:solidFill>
                  <a:schemeClr val="tx1"/>
                </a:solidFill>
              </a:rPr>
              <a:t>anggota</a:t>
            </a:r>
            <a:r>
              <a:rPr lang="en-US" sz="2800" dirty="0">
                <a:solidFill>
                  <a:schemeClr val="tx1"/>
                </a:solidFill>
              </a:rPr>
              <a:t> </a:t>
            </a:r>
            <a:r>
              <a:rPr lang="en-US" sz="2800" dirty="0" err="1">
                <a:solidFill>
                  <a:schemeClr val="tx1"/>
                </a:solidFill>
              </a:rPr>
              <a:t>tim</a:t>
            </a:r>
            <a:r>
              <a:rPr lang="en-US" sz="2800" dirty="0">
                <a:solidFill>
                  <a:schemeClr val="tx1"/>
                </a:solidFill>
              </a:rPr>
              <a:t> </a:t>
            </a:r>
            <a:r>
              <a:rPr lang="en-US" sz="2800" dirty="0" err="1">
                <a:solidFill>
                  <a:schemeClr val="tx1"/>
                </a:solidFill>
              </a:rPr>
              <a:t>proyek</a:t>
            </a:r>
            <a:r>
              <a:rPr lang="en-US" sz="2800" dirty="0">
                <a:solidFill>
                  <a:schemeClr val="tx1"/>
                </a:solidFill>
              </a:rPr>
              <a:t> yang </a:t>
            </a:r>
            <a:r>
              <a:rPr lang="en-US" sz="2800" dirty="0" err="1">
                <a:solidFill>
                  <a:schemeClr val="tx1"/>
                </a:solidFill>
              </a:rPr>
              <a:t>dipilih</a:t>
            </a:r>
            <a:r>
              <a:rPr lang="en-US" sz="2800" dirty="0">
                <a:solidFill>
                  <a:schemeClr val="tx1"/>
                </a:solidFill>
              </a:rPr>
              <a:t>; </a:t>
            </a:r>
            <a:r>
              <a:rPr lang="en-US" sz="2800" dirty="0" err="1">
                <a:solidFill>
                  <a:schemeClr val="tx1"/>
                </a:solidFill>
              </a:rPr>
              <a:t>pemangku</a:t>
            </a:r>
            <a:r>
              <a:rPr lang="en-US" sz="2800" dirty="0">
                <a:solidFill>
                  <a:schemeClr val="tx1"/>
                </a:solidFill>
              </a:rPr>
              <a:t> </a:t>
            </a:r>
            <a:r>
              <a:rPr lang="en-US" sz="2800" dirty="0" err="1">
                <a:solidFill>
                  <a:schemeClr val="tx1"/>
                </a:solidFill>
              </a:rPr>
              <a:t>kepentingan</a:t>
            </a:r>
            <a:r>
              <a:rPr lang="en-US" sz="2800" dirty="0">
                <a:solidFill>
                  <a:schemeClr val="tx1"/>
                </a:solidFill>
              </a:rPr>
              <a:t> yang </a:t>
            </a:r>
            <a:r>
              <a:rPr lang="en-US" sz="2800" dirty="0" err="1">
                <a:solidFill>
                  <a:schemeClr val="tx1"/>
                </a:solidFill>
              </a:rPr>
              <a:t>dipilih</a:t>
            </a:r>
            <a:r>
              <a:rPr lang="en-US" sz="2800" dirty="0">
                <a:solidFill>
                  <a:schemeClr val="tx1"/>
                </a:solidFill>
              </a:rPr>
              <a:t>; </a:t>
            </a:r>
            <a:r>
              <a:rPr lang="en-US" sz="2800" dirty="0" err="1">
                <a:solidFill>
                  <a:schemeClr val="tx1"/>
                </a:solidFill>
              </a:rPr>
              <a:t>siapa</a:t>
            </a:r>
            <a:r>
              <a:rPr lang="en-US" sz="2800" dirty="0">
                <a:solidFill>
                  <a:schemeClr val="tx1"/>
                </a:solidFill>
              </a:rPr>
              <a:t> pun yang </a:t>
            </a:r>
            <a:r>
              <a:rPr lang="en-US" sz="2800" dirty="0" err="1">
                <a:solidFill>
                  <a:schemeClr val="tx1"/>
                </a:solidFill>
              </a:rPr>
              <a:t>bertanggung</a:t>
            </a:r>
            <a:r>
              <a:rPr lang="en-US" sz="2800" dirty="0">
                <a:solidFill>
                  <a:schemeClr val="tx1"/>
                </a:solidFill>
              </a:rPr>
              <a:t> </a:t>
            </a:r>
            <a:r>
              <a:rPr lang="en-US" sz="2800" dirty="0" err="1">
                <a:solidFill>
                  <a:schemeClr val="tx1"/>
                </a:solidFill>
              </a:rPr>
              <a:t>jawab</a:t>
            </a:r>
            <a:r>
              <a:rPr lang="en-US" sz="2800" dirty="0">
                <a:solidFill>
                  <a:schemeClr val="tx1"/>
                </a:solidFill>
              </a:rPr>
              <a:t> </a:t>
            </a:r>
            <a:r>
              <a:rPr lang="en-US" sz="2800" dirty="0" err="1">
                <a:solidFill>
                  <a:schemeClr val="tx1"/>
                </a:solidFill>
              </a:rPr>
              <a:t>untuk</a:t>
            </a:r>
            <a:r>
              <a:rPr lang="en-US" sz="2800" dirty="0">
                <a:solidFill>
                  <a:schemeClr val="tx1"/>
                </a:solidFill>
              </a:rPr>
              <a:t> </a:t>
            </a:r>
            <a:r>
              <a:rPr lang="en-US" sz="2800" dirty="0" err="1">
                <a:solidFill>
                  <a:schemeClr val="tx1"/>
                </a:solidFill>
              </a:rPr>
              <a:t>kegiatan</a:t>
            </a:r>
            <a:r>
              <a:rPr lang="en-US" sz="2800" dirty="0">
                <a:solidFill>
                  <a:schemeClr val="tx1"/>
                </a:solidFill>
              </a:rPr>
              <a:t> </a:t>
            </a:r>
            <a:r>
              <a:rPr lang="en-US" sz="2800" dirty="0" err="1">
                <a:solidFill>
                  <a:schemeClr val="tx1"/>
                </a:solidFill>
              </a:rPr>
              <a:t>perencanaan</a:t>
            </a:r>
            <a:r>
              <a:rPr lang="en-US" sz="2800" dirty="0">
                <a:solidFill>
                  <a:schemeClr val="tx1"/>
                </a:solidFill>
              </a:rPr>
              <a:t> </a:t>
            </a:r>
            <a:r>
              <a:rPr lang="en-US" sz="2800" dirty="0" err="1">
                <a:solidFill>
                  <a:schemeClr val="tx1"/>
                </a:solidFill>
              </a:rPr>
              <a:t>manajemen</a:t>
            </a:r>
            <a:r>
              <a:rPr lang="en-US" sz="2800" dirty="0">
                <a:solidFill>
                  <a:schemeClr val="tx1"/>
                </a:solidFill>
              </a:rPr>
              <a:t> </a:t>
            </a:r>
            <a:r>
              <a:rPr lang="en-US" sz="2800" dirty="0" err="1">
                <a:solidFill>
                  <a:schemeClr val="tx1"/>
                </a:solidFill>
              </a:rPr>
              <a:t>proyek</a:t>
            </a:r>
            <a:r>
              <a:rPr lang="en-US" sz="2800" dirty="0">
                <a:solidFill>
                  <a:schemeClr val="tx1"/>
                </a:solidFill>
              </a:rPr>
              <a:t> </a:t>
            </a:r>
            <a:r>
              <a:rPr lang="en-US" sz="2800" dirty="0" err="1">
                <a:solidFill>
                  <a:schemeClr val="tx1"/>
                </a:solidFill>
              </a:rPr>
              <a:t>kualitas</a:t>
            </a:r>
            <a:r>
              <a:rPr lang="en-US" sz="2800" dirty="0">
                <a:solidFill>
                  <a:schemeClr val="tx1"/>
                </a:solidFill>
              </a:rPr>
              <a:t>, </a:t>
            </a:r>
            <a:r>
              <a:rPr lang="en-US" sz="2800" dirty="0" err="1">
                <a:solidFill>
                  <a:schemeClr val="tx1"/>
                </a:solidFill>
              </a:rPr>
              <a:t>melaksanaan</a:t>
            </a:r>
            <a:r>
              <a:rPr lang="en-US" sz="2800" dirty="0">
                <a:solidFill>
                  <a:schemeClr val="tx1"/>
                </a:solidFill>
              </a:rPr>
              <a:t> </a:t>
            </a:r>
            <a:r>
              <a:rPr lang="en-US" sz="2800" dirty="0" err="1">
                <a:solidFill>
                  <a:schemeClr val="tx1"/>
                </a:solidFill>
              </a:rPr>
              <a:t>jaminan</a:t>
            </a:r>
            <a:r>
              <a:rPr lang="en-US" sz="2800" dirty="0">
                <a:solidFill>
                  <a:schemeClr val="tx1"/>
                </a:solidFill>
              </a:rPr>
              <a:t> </a:t>
            </a:r>
            <a:r>
              <a:rPr lang="en-US" sz="2800" dirty="0" err="1">
                <a:solidFill>
                  <a:schemeClr val="tx1"/>
                </a:solidFill>
              </a:rPr>
              <a:t>kualitas</a:t>
            </a:r>
            <a:r>
              <a:rPr lang="en-US" sz="2800" dirty="0">
                <a:solidFill>
                  <a:schemeClr val="tx1"/>
                </a:solidFill>
              </a:rPr>
              <a:t> </a:t>
            </a:r>
            <a:r>
              <a:rPr lang="en-US" sz="2800" dirty="0" err="1">
                <a:solidFill>
                  <a:schemeClr val="tx1"/>
                </a:solidFill>
              </a:rPr>
              <a:t>atau</a:t>
            </a:r>
            <a:r>
              <a:rPr lang="en-US" sz="2800" dirty="0">
                <a:solidFill>
                  <a:schemeClr val="tx1"/>
                </a:solidFill>
              </a:rPr>
              <a:t> control </a:t>
            </a:r>
            <a:r>
              <a:rPr lang="en-US" sz="2800" dirty="0" err="1">
                <a:solidFill>
                  <a:schemeClr val="tx1"/>
                </a:solidFill>
              </a:rPr>
              <a:t>kualitas</a:t>
            </a:r>
            <a:endParaRPr lang="en-US" sz="2800" dirty="0">
              <a:solidFill>
                <a:schemeClr val="tx1"/>
              </a:solidFill>
            </a:endParaRPr>
          </a:p>
        </p:txBody>
      </p:sp>
      <p:pic>
        <p:nvPicPr>
          <p:cNvPr id="16" name="Picture 2" descr="http://206.71.217.103/files/Transparency/public_meeting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9037" y="5143145"/>
            <a:ext cx="2347871" cy="171485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p:cNvSpPr/>
          <p:nvPr/>
        </p:nvSpPr>
        <p:spPr>
          <a:xfrm>
            <a:off x="180541"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8" name="Freeform 17"/>
          <p:cNvSpPr/>
          <p:nvPr/>
        </p:nvSpPr>
        <p:spPr>
          <a:xfrm>
            <a:off x="180541" y="1364922"/>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Expert judgment</a:t>
            </a:r>
          </a:p>
          <a:p>
            <a:r>
              <a:rPr lang="en-US" sz="1400" dirty="0"/>
              <a:t>2 Data gathering</a:t>
            </a:r>
          </a:p>
          <a:p>
            <a:pPr lvl="1"/>
            <a:r>
              <a:rPr lang="en-US" sz="1400" dirty="0"/>
              <a:t>• Benchmarking</a:t>
            </a:r>
          </a:p>
          <a:p>
            <a:pPr lvl="1"/>
            <a:r>
              <a:rPr lang="en-US" sz="1400" dirty="0"/>
              <a:t>• Brainstorming</a:t>
            </a:r>
          </a:p>
          <a:p>
            <a:pPr lvl="1"/>
            <a:r>
              <a:rPr lang="en-US" sz="1400" dirty="0"/>
              <a:t>• Interviews</a:t>
            </a:r>
          </a:p>
          <a:p>
            <a:r>
              <a:rPr lang="en-US" sz="1400" dirty="0"/>
              <a:t>3 Data analysis</a:t>
            </a:r>
          </a:p>
          <a:p>
            <a:pPr lvl="1"/>
            <a:r>
              <a:rPr lang="en-US" sz="1400" dirty="0"/>
              <a:t>• Cost-benefit analysis</a:t>
            </a:r>
          </a:p>
          <a:p>
            <a:pPr lvl="1"/>
            <a:r>
              <a:rPr lang="en-US" sz="1400" dirty="0"/>
              <a:t>• Cost of quality</a:t>
            </a:r>
          </a:p>
          <a:p>
            <a:r>
              <a:rPr lang="en-US" sz="1400" dirty="0"/>
              <a:t>4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5 Data representation</a:t>
            </a:r>
          </a:p>
          <a:p>
            <a:pPr lvl="1"/>
            <a:r>
              <a:rPr lang="en-US" sz="1400" dirty="0"/>
              <a:t>• Flowcharts</a:t>
            </a:r>
          </a:p>
          <a:p>
            <a:pPr lvl="1"/>
            <a:r>
              <a:rPr lang="en-US" sz="1400" dirty="0"/>
              <a:t>• Logical data model</a:t>
            </a:r>
          </a:p>
          <a:p>
            <a:pPr lvl="1"/>
            <a:r>
              <a:rPr lang="en-US" sz="1400" dirty="0"/>
              <a:t>• Matrix diagrams</a:t>
            </a:r>
          </a:p>
          <a:p>
            <a:pPr lvl="1"/>
            <a:r>
              <a:rPr lang="en-US" sz="1400" dirty="0"/>
              <a:t>• Mind mapping</a:t>
            </a:r>
          </a:p>
          <a:p>
            <a:r>
              <a:rPr lang="en-US" sz="1400" dirty="0"/>
              <a:t>6 Test and inspection planning</a:t>
            </a:r>
          </a:p>
          <a:p>
            <a:r>
              <a:rPr lang="en-US" sz="1400" dirty="0"/>
              <a:t>7 Meetings</a:t>
            </a:r>
            <a:endParaRPr lang="en-US" sz="3600" b="0" kern="1200" dirty="0">
              <a:latin typeface="+mn-lt"/>
            </a:endParaRPr>
          </a:p>
        </p:txBody>
      </p:sp>
    </p:spTree>
    <p:extLst>
      <p:ext uri="{BB962C8B-B14F-4D97-AF65-F5344CB8AC3E}">
        <p14:creationId xmlns:p14="http://schemas.microsoft.com/office/powerpoint/2010/main" val="1725637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txBox="1">
            <a:spLocks/>
          </p:cNvSpPr>
          <p:nvPr/>
        </p:nvSpPr>
        <p:spPr>
          <a:xfrm>
            <a:off x="2999816" y="853951"/>
            <a:ext cx="7877449" cy="526024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Clr>
                <a:srgbClr val="A9A57C"/>
              </a:buClr>
              <a:buNone/>
            </a:pPr>
            <a:r>
              <a:rPr lang="en-US" sz="2000" b="1" dirty="0">
                <a:solidFill>
                  <a:schemeClr val="tx1"/>
                </a:solidFill>
              </a:rPr>
              <a:t>1. Quality management plan</a:t>
            </a:r>
          </a:p>
          <a:p>
            <a:pPr marL="0" indent="0" algn="just">
              <a:buClr>
                <a:srgbClr val="A9A57C"/>
              </a:buClr>
              <a:buFont typeface="Arial"/>
              <a:buNone/>
            </a:pPr>
            <a:r>
              <a:rPr lang="en-US" sz="2000" dirty="0">
                <a:solidFill>
                  <a:schemeClr val="tx1"/>
                </a:solidFill>
              </a:rPr>
              <a:t>M</a:t>
            </a:r>
            <a:r>
              <a:rPr lang="id-ID" sz="2000" dirty="0">
                <a:solidFill>
                  <a:schemeClr val="tx1"/>
                </a:solidFill>
              </a:rPr>
              <a:t>enjelaskan bagaimana tim manajemen proyek akan menerapkan </a:t>
            </a:r>
            <a:r>
              <a:rPr lang="en-US" sz="2000" dirty="0" err="1">
                <a:solidFill>
                  <a:schemeClr val="tx1"/>
                </a:solidFill>
              </a:rPr>
              <a:t>kebijakan</a:t>
            </a:r>
            <a:r>
              <a:rPr lang="en-US" sz="2000" dirty="0">
                <a:solidFill>
                  <a:schemeClr val="tx1"/>
                </a:solidFill>
              </a:rPr>
              <a:t> </a:t>
            </a:r>
            <a:r>
              <a:rPr lang="en-US" sz="2000" dirty="0" err="1">
                <a:solidFill>
                  <a:schemeClr val="tx1"/>
                </a:solidFill>
              </a:rPr>
              <a:t>mutu</a:t>
            </a:r>
            <a:r>
              <a:rPr lang="en-US" sz="2000" dirty="0">
                <a:solidFill>
                  <a:schemeClr val="tx1"/>
                </a:solidFill>
              </a:rPr>
              <a:t>. </a:t>
            </a:r>
            <a:r>
              <a:rPr lang="en-US" sz="2000" dirty="0" err="1">
                <a:solidFill>
                  <a:schemeClr val="tx1"/>
                </a:solidFill>
              </a:rPr>
              <a:t>Menjelaskan</a:t>
            </a:r>
            <a:r>
              <a:rPr lang="en-US" sz="2000" dirty="0">
                <a:solidFill>
                  <a:schemeClr val="tx1"/>
                </a:solidFill>
              </a:rPr>
              <a:t> </a:t>
            </a:r>
            <a:r>
              <a:rPr lang="en-US" sz="2000" dirty="0" err="1">
                <a:solidFill>
                  <a:schemeClr val="tx1"/>
                </a:solidFill>
              </a:rPr>
              <a:t>rencana</a:t>
            </a:r>
            <a:r>
              <a:rPr lang="en-US" sz="2000" dirty="0">
                <a:solidFill>
                  <a:schemeClr val="tx1"/>
                </a:solidFill>
              </a:rPr>
              <a:t> </a:t>
            </a:r>
            <a:r>
              <a:rPr lang="en-US" sz="2000" dirty="0" err="1">
                <a:solidFill>
                  <a:schemeClr val="tx1"/>
                </a:solidFill>
              </a:rPr>
              <a:t>memenuhi</a:t>
            </a:r>
            <a:r>
              <a:rPr lang="en-US" sz="2000" dirty="0">
                <a:solidFill>
                  <a:schemeClr val="tx1"/>
                </a:solidFill>
              </a:rPr>
              <a:t> </a:t>
            </a:r>
            <a:r>
              <a:rPr lang="en-US" sz="2000" dirty="0" err="1">
                <a:solidFill>
                  <a:schemeClr val="tx1"/>
                </a:solidFill>
              </a:rPr>
              <a:t>kebutuhan</a:t>
            </a:r>
            <a:r>
              <a:rPr lang="en-US" sz="2000" dirty="0">
                <a:solidFill>
                  <a:schemeClr val="tx1"/>
                </a:solidFill>
              </a:rPr>
              <a:t> </a:t>
            </a:r>
            <a:r>
              <a:rPr lang="en-US" sz="2000" dirty="0" err="1">
                <a:solidFill>
                  <a:schemeClr val="tx1"/>
                </a:solidFill>
              </a:rPr>
              <a:t>kualitas</a:t>
            </a:r>
            <a:r>
              <a:rPr lang="en-US" sz="2000" dirty="0">
                <a:solidFill>
                  <a:schemeClr val="tx1"/>
                </a:solidFill>
              </a:rPr>
              <a:t> </a:t>
            </a:r>
            <a:r>
              <a:rPr lang="en-US" sz="2000" dirty="0" err="1">
                <a:solidFill>
                  <a:schemeClr val="tx1"/>
                </a:solidFill>
              </a:rPr>
              <a:t>proyek</a:t>
            </a:r>
            <a:r>
              <a:rPr lang="en-US" sz="2000" dirty="0">
                <a:solidFill>
                  <a:schemeClr val="tx1"/>
                </a:solidFill>
              </a:rPr>
              <a:t>. </a:t>
            </a:r>
          </a:p>
          <a:p>
            <a:pPr marL="0" indent="0" algn="just">
              <a:buClr>
                <a:srgbClr val="A9A57C"/>
              </a:buClr>
              <a:buFont typeface="Arial"/>
              <a:buNone/>
            </a:pPr>
            <a:r>
              <a:rPr lang="en-US" sz="2000" dirty="0" err="1">
                <a:solidFill>
                  <a:schemeClr val="tx1"/>
                </a:solidFill>
              </a:rPr>
              <a:t>Terdiri</a:t>
            </a:r>
            <a:r>
              <a:rPr lang="en-US" sz="2000" dirty="0">
                <a:solidFill>
                  <a:schemeClr val="tx1"/>
                </a:solidFill>
              </a:rPr>
              <a:t> </a:t>
            </a:r>
            <a:r>
              <a:rPr lang="en-US" sz="2000" dirty="0" err="1">
                <a:solidFill>
                  <a:schemeClr val="tx1"/>
                </a:solidFill>
              </a:rPr>
              <a:t>dari</a:t>
            </a:r>
            <a:r>
              <a:rPr lang="en-US" sz="2000" dirty="0">
                <a:solidFill>
                  <a:schemeClr val="tx1"/>
                </a:solidFill>
              </a:rPr>
              <a:t> :</a:t>
            </a:r>
          </a:p>
          <a:p>
            <a:pPr algn="just">
              <a:buClr>
                <a:srgbClr val="A9A57C"/>
              </a:buClr>
            </a:pPr>
            <a:r>
              <a:rPr lang="en-US" sz="2000" dirty="0" err="1">
                <a:solidFill>
                  <a:schemeClr val="tx1"/>
                </a:solidFill>
              </a:rPr>
              <a:t>Standar</a:t>
            </a:r>
            <a:r>
              <a:rPr lang="en-US" sz="2000" dirty="0">
                <a:solidFill>
                  <a:schemeClr val="tx1"/>
                </a:solidFill>
              </a:rPr>
              <a:t> </a:t>
            </a:r>
            <a:r>
              <a:rPr lang="en-US" sz="2000" dirty="0" err="1">
                <a:solidFill>
                  <a:schemeClr val="tx1"/>
                </a:solidFill>
              </a:rPr>
              <a:t>kualitas</a:t>
            </a:r>
            <a:r>
              <a:rPr lang="en-US" sz="2000" dirty="0">
                <a:solidFill>
                  <a:schemeClr val="tx1"/>
                </a:solidFill>
              </a:rPr>
              <a:t> yang </a:t>
            </a:r>
            <a:r>
              <a:rPr lang="en-US" sz="2000" dirty="0" err="1">
                <a:solidFill>
                  <a:schemeClr val="tx1"/>
                </a:solidFill>
              </a:rPr>
              <a:t>akan</a:t>
            </a:r>
            <a:r>
              <a:rPr lang="en-US" sz="2000" dirty="0">
                <a:solidFill>
                  <a:schemeClr val="tx1"/>
                </a:solidFill>
              </a:rPr>
              <a:t> </a:t>
            </a:r>
            <a:r>
              <a:rPr lang="en-US" sz="2000" dirty="0" err="1">
                <a:solidFill>
                  <a:schemeClr val="tx1"/>
                </a:solidFill>
              </a:rPr>
              <a:t>digunakan</a:t>
            </a:r>
            <a:r>
              <a:rPr lang="en-US" sz="2000" dirty="0">
                <a:solidFill>
                  <a:schemeClr val="tx1"/>
                </a:solidFill>
              </a:rPr>
              <a:t> </a:t>
            </a:r>
            <a:r>
              <a:rPr lang="en-US" sz="2000" dirty="0" err="1">
                <a:solidFill>
                  <a:schemeClr val="tx1"/>
                </a:solidFill>
              </a:rPr>
              <a:t>oleh</a:t>
            </a:r>
            <a:r>
              <a:rPr lang="en-US" sz="2000" dirty="0">
                <a:solidFill>
                  <a:schemeClr val="tx1"/>
                </a:solidFill>
              </a:rPr>
              <a:t> </a:t>
            </a:r>
            <a:r>
              <a:rPr lang="en-US" sz="2000" dirty="0" err="1">
                <a:solidFill>
                  <a:schemeClr val="tx1"/>
                </a:solidFill>
              </a:rPr>
              <a:t>proyek</a:t>
            </a:r>
            <a:r>
              <a:rPr lang="en-US" sz="2000" dirty="0">
                <a:solidFill>
                  <a:schemeClr val="tx1"/>
                </a:solidFill>
              </a:rPr>
              <a:t>;</a:t>
            </a:r>
          </a:p>
          <a:p>
            <a:pPr algn="just">
              <a:buClr>
                <a:srgbClr val="A9A57C"/>
              </a:buClr>
            </a:pPr>
            <a:r>
              <a:rPr lang="en-US" sz="2000" dirty="0" err="1">
                <a:solidFill>
                  <a:schemeClr val="tx1"/>
                </a:solidFill>
              </a:rPr>
              <a:t>Sasaran</a:t>
            </a:r>
            <a:r>
              <a:rPr lang="en-US" sz="2000" dirty="0">
                <a:solidFill>
                  <a:schemeClr val="tx1"/>
                </a:solidFill>
              </a:rPr>
              <a:t> </a:t>
            </a:r>
            <a:r>
              <a:rPr lang="en-US" sz="2000" dirty="0" err="1">
                <a:solidFill>
                  <a:schemeClr val="tx1"/>
                </a:solidFill>
              </a:rPr>
              <a:t>mutu</a:t>
            </a:r>
            <a:r>
              <a:rPr lang="en-US" sz="2000" dirty="0">
                <a:solidFill>
                  <a:schemeClr val="tx1"/>
                </a:solidFill>
              </a:rPr>
              <a:t> </a:t>
            </a:r>
            <a:r>
              <a:rPr lang="en-US" sz="2000" dirty="0" err="1">
                <a:solidFill>
                  <a:schemeClr val="tx1"/>
                </a:solidFill>
              </a:rPr>
              <a:t>proyek</a:t>
            </a:r>
            <a:r>
              <a:rPr lang="en-US" sz="2000" dirty="0">
                <a:solidFill>
                  <a:schemeClr val="tx1"/>
                </a:solidFill>
              </a:rPr>
              <a:t>;</a:t>
            </a:r>
          </a:p>
          <a:p>
            <a:pPr algn="just">
              <a:buClr>
                <a:srgbClr val="A9A57C"/>
              </a:buClr>
            </a:pPr>
            <a:r>
              <a:rPr lang="en-US" sz="2000" dirty="0" err="1">
                <a:solidFill>
                  <a:schemeClr val="tx1"/>
                </a:solidFill>
              </a:rPr>
              <a:t>Peran</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tanggung</a:t>
            </a:r>
            <a:r>
              <a:rPr lang="en-US" sz="2000" dirty="0">
                <a:solidFill>
                  <a:schemeClr val="tx1"/>
                </a:solidFill>
              </a:rPr>
              <a:t> </a:t>
            </a:r>
            <a:r>
              <a:rPr lang="en-US" sz="2000" dirty="0" err="1">
                <a:solidFill>
                  <a:schemeClr val="tx1"/>
                </a:solidFill>
              </a:rPr>
              <a:t>jawab</a:t>
            </a:r>
            <a:r>
              <a:rPr lang="en-US" sz="2000" dirty="0">
                <a:solidFill>
                  <a:schemeClr val="tx1"/>
                </a:solidFill>
              </a:rPr>
              <a:t> yang </a:t>
            </a:r>
            <a:r>
              <a:rPr lang="en-US" sz="2000" dirty="0" err="1">
                <a:solidFill>
                  <a:schemeClr val="tx1"/>
                </a:solidFill>
              </a:rPr>
              <a:t>berkualitas</a:t>
            </a:r>
            <a:r>
              <a:rPr lang="en-US" sz="2000" dirty="0">
                <a:solidFill>
                  <a:schemeClr val="tx1"/>
                </a:solidFill>
              </a:rPr>
              <a:t>;</a:t>
            </a:r>
          </a:p>
          <a:p>
            <a:pPr algn="just">
              <a:buClr>
                <a:srgbClr val="A9A57C"/>
              </a:buClr>
            </a:pPr>
            <a:r>
              <a:rPr lang="en-US" sz="2000" dirty="0" err="1">
                <a:solidFill>
                  <a:schemeClr val="tx1"/>
                </a:solidFill>
              </a:rPr>
              <a:t>Hasil</a:t>
            </a:r>
            <a:r>
              <a:rPr lang="en-US" sz="2000" dirty="0">
                <a:solidFill>
                  <a:schemeClr val="tx1"/>
                </a:solidFill>
              </a:rPr>
              <a:t> </a:t>
            </a:r>
            <a:r>
              <a:rPr lang="en-US" sz="2000" dirty="0" err="1">
                <a:solidFill>
                  <a:schemeClr val="tx1"/>
                </a:solidFill>
              </a:rPr>
              <a:t>proyek</a:t>
            </a:r>
            <a:r>
              <a:rPr lang="en-US" sz="2000" dirty="0">
                <a:solidFill>
                  <a:schemeClr val="tx1"/>
                </a:solidFill>
              </a:rPr>
              <a:t> </a:t>
            </a:r>
            <a:r>
              <a:rPr lang="en-US" sz="2000" dirty="0" err="1">
                <a:solidFill>
                  <a:schemeClr val="tx1"/>
                </a:solidFill>
              </a:rPr>
              <a:t>dan</a:t>
            </a:r>
            <a:r>
              <a:rPr lang="en-US" sz="2000" dirty="0">
                <a:solidFill>
                  <a:schemeClr val="tx1"/>
                </a:solidFill>
              </a:rPr>
              <a:t> proses yang </a:t>
            </a:r>
            <a:r>
              <a:rPr lang="en-US" sz="2000" dirty="0" err="1">
                <a:solidFill>
                  <a:schemeClr val="tx1"/>
                </a:solidFill>
              </a:rPr>
              <a:t>tunduk</a:t>
            </a:r>
            <a:r>
              <a:rPr lang="en-US" sz="2000" dirty="0">
                <a:solidFill>
                  <a:schemeClr val="tx1"/>
                </a:solidFill>
              </a:rPr>
              <a:t> </a:t>
            </a:r>
            <a:r>
              <a:rPr lang="en-US" sz="2000" dirty="0" err="1">
                <a:solidFill>
                  <a:schemeClr val="tx1"/>
                </a:solidFill>
              </a:rPr>
              <a:t>pada</a:t>
            </a:r>
            <a:r>
              <a:rPr lang="en-US" sz="2000" dirty="0">
                <a:solidFill>
                  <a:schemeClr val="tx1"/>
                </a:solidFill>
              </a:rPr>
              <a:t> </a:t>
            </a:r>
            <a:r>
              <a:rPr lang="en-US" sz="2000" dirty="0" err="1">
                <a:solidFill>
                  <a:schemeClr val="tx1"/>
                </a:solidFill>
              </a:rPr>
              <a:t>tinjauan</a:t>
            </a:r>
            <a:r>
              <a:rPr lang="en-US" sz="2000" dirty="0">
                <a:solidFill>
                  <a:schemeClr val="tx1"/>
                </a:solidFill>
              </a:rPr>
              <a:t> </a:t>
            </a:r>
            <a:r>
              <a:rPr lang="en-US" sz="2000" dirty="0" err="1">
                <a:solidFill>
                  <a:schemeClr val="tx1"/>
                </a:solidFill>
              </a:rPr>
              <a:t>kualitas</a:t>
            </a:r>
            <a:r>
              <a:rPr lang="en-US" sz="2000" dirty="0">
                <a:solidFill>
                  <a:schemeClr val="tx1"/>
                </a:solidFill>
              </a:rPr>
              <a:t>;</a:t>
            </a:r>
          </a:p>
          <a:p>
            <a:pPr algn="just">
              <a:buClr>
                <a:srgbClr val="A9A57C"/>
              </a:buClr>
            </a:pPr>
            <a:r>
              <a:rPr lang="en-US" sz="2000" dirty="0" err="1">
                <a:solidFill>
                  <a:schemeClr val="tx1"/>
                </a:solidFill>
              </a:rPr>
              <a:t>Kontrol</a:t>
            </a:r>
            <a:r>
              <a:rPr lang="en-US" sz="2000" dirty="0">
                <a:solidFill>
                  <a:schemeClr val="tx1"/>
                </a:solidFill>
              </a:rPr>
              <a:t> </a:t>
            </a:r>
            <a:r>
              <a:rPr lang="en-US" sz="2000" dirty="0" err="1">
                <a:solidFill>
                  <a:schemeClr val="tx1"/>
                </a:solidFill>
              </a:rPr>
              <a:t>kualitas</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kegiatan</a:t>
            </a:r>
            <a:r>
              <a:rPr lang="en-US" sz="2000" dirty="0">
                <a:solidFill>
                  <a:schemeClr val="tx1"/>
                </a:solidFill>
              </a:rPr>
              <a:t> </a:t>
            </a:r>
            <a:r>
              <a:rPr lang="en-US" sz="2000" dirty="0" err="1">
                <a:solidFill>
                  <a:schemeClr val="tx1"/>
                </a:solidFill>
              </a:rPr>
              <a:t>manajemen</a:t>
            </a:r>
            <a:r>
              <a:rPr lang="en-US" sz="2000" dirty="0">
                <a:solidFill>
                  <a:schemeClr val="tx1"/>
                </a:solidFill>
              </a:rPr>
              <a:t> </a:t>
            </a:r>
            <a:r>
              <a:rPr lang="en-US" sz="2000" dirty="0" err="1">
                <a:solidFill>
                  <a:schemeClr val="tx1"/>
                </a:solidFill>
              </a:rPr>
              <a:t>mutu</a:t>
            </a:r>
            <a:r>
              <a:rPr lang="en-US" sz="2000" dirty="0">
                <a:solidFill>
                  <a:schemeClr val="tx1"/>
                </a:solidFill>
              </a:rPr>
              <a:t> yang </a:t>
            </a:r>
            <a:r>
              <a:rPr lang="en-US" sz="2000" dirty="0" err="1">
                <a:solidFill>
                  <a:schemeClr val="tx1"/>
                </a:solidFill>
              </a:rPr>
              <a:t>direncanakan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proyek</a:t>
            </a:r>
            <a:r>
              <a:rPr lang="en-US" sz="2000" dirty="0">
                <a:solidFill>
                  <a:schemeClr val="tx1"/>
                </a:solidFill>
              </a:rPr>
              <a:t>;</a:t>
            </a:r>
          </a:p>
          <a:p>
            <a:pPr algn="just">
              <a:buClr>
                <a:srgbClr val="A9A57C"/>
              </a:buClr>
            </a:pPr>
            <a:r>
              <a:rPr lang="en-US" sz="2000" dirty="0" err="1">
                <a:solidFill>
                  <a:schemeClr val="tx1"/>
                </a:solidFill>
              </a:rPr>
              <a:t>Alat</a:t>
            </a:r>
            <a:r>
              <a:rPr lang="en-US" sz="2000" dirty="0">
                <a:solidFill>
                  <a:schemeClr val="tx1"/>
                </a:solidFill>
              </a:rPr>
              <a:t> </a:t>
            </a:r>
            <a:r>
              <a:rPr lang="en-US" sz="2000" dirty="0" err="1">
                <a:solidFill>
                  <a:schemeClr val="tx1"/>
                </a:solidFill>
              </a:rPr>
              <a:t>berkualitas</a:t>
            </a:r>
            <a:r>
              <a:rPr lang="en-US" sz="2000" dirty="0">
                <a:solidFill>
                  <a:schemeClr val="tx1"/>
                </a:solidFill>
              </a:rPr>
              <a:t> yang </a:t>
            </a:r>
            <a:r>
              <a:rPr lang="en-US" sz="2000" dirty="0" err="1">
                <a:solidFill>
                  <a:schemeClr val="tx1"/>
                </a:solidFill>
              </a:rPr>
              <a:t>akan</a:t>
            </a:r>
            <a:r>
              <a:rPr lang="en-US" sz="2000" dirty="0">
                <a:solidFill>
                  <a:schemeClr val="tx1"/>
                </a:solidFill>
              </a:rPr>
              <a:t>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proyek</a:t>
            </a:r>
            <a:r>
              <a:rPr lang="en-US" sz="2000" dirty="0">
                <a:solidFill>
                  <a:schemeClr val="tx1"/>
                </a:solidFill>
              </a:rPr>
              <a:t>; </a:t>
            </a:r>
            <a:r>
              <a:rPr lang="en-US" sz="2000" dirty="0" err="1">
                <a:solidFill>
                  <a:schemeClr val="tx1"/>
                </a:solidFill>
              </a:rPr>
              <a:t>dan</a:t>
            </a:r>
            <a:endParaRPr lang="en-US" sz="2000" dirty="0">
              <a:solidFill>
                <a:schemeClr val="tx1"/>
              </a:solidFill>
            </a:endParaRPr>
          </a:p>
          <a:p>
            <a:pPr algn="just">
              <a:buClr>
                <a:srgbClr val="A9A57C"/>
              </a:buClr>
            </a:pPr>
            <a:r>
              <a:rPr lang="en-US" sz="2000" dirty="0" err="1">
                <a:solidFill>
                  <a:schemeClr val="tx1"/>
                </a:solidFill>
              </a:rPr>
              <a:t>Prosedur</a:t>
            </a:r>
            <a:r>
              <a:rPr lang="en-US" sz="2000" dirty="0">
                <a:solidFill>
                  <a:schemeClr val="tx1"/>
                </a:solidFill>
              </a:rPr>
              <a:t> </a:t>
            </a:r>
            <a:r>
              <a:rPr lang="en-US" sz="2000" dirty="0" err="1">
                <a:solidFill>
                  <a:schemeClr val="tx1"/>
                </a:solidFill>
              </a:rPr>
              <a:t>utama</a:t>
            </a:r>
            <a:r>
              <a:rPr lang="en-US" sz="2000" dirty="0">
                <a:solidFill>
                  <a:schemeClr val="tx1"/>
                </a:solidFill>
              </a:rPr>
              <a:t> yang </a:t>
            </a:r>
            <a:r>
              <a:rPr lang="en-US" sz="2000" dirty="0" err="1">
                <a:solidFill>
                  <a:schemeClr val="tx1"/>
                </a:solidFill>
              </a:rPr>
              <a:t>relevan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proyek</a:t>
            </a:r>
            <a:r>
              <a:rPr lang="en-US" sz="2000" dirty="0">
                <a:solidFill>
                  <a:schemeClr val="tx1"/>
                </a:solidFill>
              </a:rPr>
              <a:t>, </a:t>
            </a:r>
            <a:r>
              <a:rPr lang="en-US" sz="2000" dirty="0" err="1">
                <a:solidFill>
                  <a:schemeClr val="tx1"/>
                </a:solidFill>
              </a:rPr>
              <a:t>seperti</a:t>
            </a:r>
            <a:r>
              <a:rPr lang="en-US" sz="2000" dirty="0">
                <a:solidFill>
                  <a:schemeClr val="tx1"/>
                </a:solidFill>
              </a:rPr>
              <a:t> </a:t>
            </a:r>
            <a:r>
              <a:rPr lang="en-US" sz="2000" dirty="0" err="1">
                <a:solidFill>
                  <a:schemeClr val="tx1"/>
                </a:solidFill>
              </a:rPr>
              <a:t>berurusan</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ketidaksesuaian</a:t>
            </a:r>
            <a:r>
              <a:rPr lang="en-US" sz="2000" dirty="0">
                <a:solidFill>
                  <a:schemeClr val="tx1"/>
                </a:solidFill>
              </a:rPr>
              <a:t>, </a:t>
            </a:r>
            <a:r>
              <a:rPr lang="en-US" sz="2000" dirty="0" err="1">
                <a:solidFill>
                  <a:schemeClr val="tx1"/>
                </a:solidFill>
              </a:rPr>
              <a:t>prosedur</a:t>
            </a:r>
            <a:r>
              <a:rPr lang="en-US" sz="2000" dirty="0">
                <a:solidFill>
                  <a:schemeClr val="tx1"/>
                </a:solidFill>
              </a:rPr>
              <a:t> </a:t>
            </a:r>
            <a:r>
              <a:rPr lang="en-US" sz="2000" dirty="0" err="1">
                <a:solidFill>
                  <a:schemeClr val="tx1"/>
                </a:solidFill>
              </a:rPr>
              <a:t>tindakan</a:t>
            </a:r>
            <a:r>
              <a:rPr lang="en-US" sz="2000" dirty="0">
                <a:solidFill>
                  <a:schemeClr val="tx1"/>
                </a:solidFill>
              </a:rPr>
              <a:t> </a:t>
            </a:r>
            <a:r>
              <a:rPr lang="en-US" sz="2000" dirty="0" err="1">
                <a:solidFill>
                  <a:schemeClr val="tx1"/>
                </a:solidFill>
              </a:rPr>
              <a:t>korektif</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prosedur</a:t>
            </a:r>
            <a:r>
              <a:rPr lang="en-US" sz="2000" dirty="0">
                <a:solidFill>
                  <a:schemeClr val="tx1"/>
                </a:solidFill>
              </a:rPr>
              <a:t> </a:t>
            </a:r>
            <a:r>
              <a:rPr lang="en-US" sz="2000" dirty="0" err="1">
                <a:solidFill>
                  <a:schemeClr val="tx1"/>
                </a:solidFill>
              </a:rPr>
              <a:t>peningkatan</a:t>
            </a:r>
            <a:r>
              <a:rPr lang="en-US" sz="2000" dirty="0">
                <a:solidFill>
                  <a:schemeClr val="tx1"/>
                </a:solidFill>
              </a:rPr>
              <a:t> </a:t>
            </a:r>
            <a:r>
              <a:rPr lang="en-US" sz="2000" dirty="0" err="1">
                <a:solidFill>
                  <a:schemeClr val="tx1"/>
                </a:solidFill>
              </a:rPr>
              <a:t>berkelanjutan</a:t>
            </a:r>
            <a:r>
              <a:rPr lang="en-US" sz="2000" dirty="0">
                <a:solidFill>
                  <a:schemeClr val="tx1"/>
                </a:solidFill>
              </a:rPr>
              <a:t>.</a:t>
            </a:r>
          </a:p>
          <a:p>
            <a:pPr marL="0" indent="0">
              <a:buClr>
                <a:srgbClr val="A9A57C"/>
              </a:buClr>
              <a:buFont typeface="Arial"/>
              <a:buNone/>
            </a:pPr>
            <a:endParaRPr lang="en-US" sz="2000" dirty="0">
              <a:solidFill>
                <a:schemeClr val="tx1"/>
              </a:solidFill>
            </a:endParaRPr>
          </a:p>
        </p:txBody>
      </p:sp>
      <p:sp>
        <p:nvSpPr>
          <p:cNvPr id="11" name="Freeform 10"/>
          <p:cNvSpPr/>
          <p:nvPr/>
        </p:nvSpPr>
        <p:spPr>
          <a:xfrm>
            <a:off x="50639" y="8539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4" name="Freeform 13"/>
          <p:cNvSpPr/>
          <p:nvPr/>
        </p:nvSpPr>
        <p:spPr>
          <a:xfrm>
            <a:off x="109090" y="1440517"/>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management plan</a:t>
            </a:r>
          </a:p>
          <a:p>
            <a:r>
              <a:rPr lang="en-US" sz="1400" dirty="0"/>
              <a:t>2 Quality metrics</a:t>
            </a:r>
          </a:p>
          <a:p>
            <a:r>
              <a:rPr lang="en-US" sz="1400" dirty="0"/>
              <a:t>3 Project management plan</a:t>
            </a:r>
          </a:p>
          <a:p>
            <a:r>
              <a:rPr lang="en-US" sz="1400" dirty="0"/>
              <a:t>updates</a:t>
            </a:r>
          </a:p>
          <a:p>
            <a:pPr lvl="1"/>
            <a:r>
              <a:rPr lang="en-US" sz="1400" dirty="0"/>
              <a:t>• Risk management plan</a:t>
            </a:r>
          </a:p>
          <a:p>
            <a:pPr lvl="1"/>
            <a:r>
              <a:rPr lang="en-US" sz="1400" dirty="0"/>
              <a:t>• Scope baseline</a:t>
            </a:r>
          </a:p>
          <a:p>
            <a:r>
              <a:rPr lang="en-US" sz="1400" dirty="0"/>
              <a:t>4 Project documents updates</a:t>
            </a:r>
          </a:p>
          <a:p>
            <a:pPr lvl="1"/>
            <a:r>
              <a:rPr lang="en-US" sz="1400" dirty="0"/>
              <a:t>• Lessons learned register</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endParaRPr lang="en-US" sz="1400" b="0" kern="1200" dirty="0"/>
          </a:p>
        </p:txBody>
      </p:sp>
    </p:spTree>
    <p:extLst>
      <p:ext uri="{BB962C8B-B14F-4D97-AF65-F5344CB8AC3E}">
        <p14:creationId xmlns:p14="http://schemas.microsoft.com/office/powerpoint/2010/main" val="3229107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txBox="1">
            <a:spLocks/>
          </p:cNvSpPr>
          <p:nvPr/>
        </p:nvSpPr>
        <p:spPr>
          <a:xfrm>
            <a:off x="2999816" y="853951"/>
            <a:ext cx="7877449" cy="526024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Clr>
                <a:srgbClr val="A9A57C"/>
              </a:buClr>
              <a:buNone/>
            </a:pPr>
            <a:r>
              <a:rPr lang="en-US" sz="2000" b="1" dirty="0">
                <a:solidFill>
                  <a:schemeClr val="tx1"/>
                </a:solidFill>
              </a:rPr>
              <a:t>2. </a:t>
            </a:r>
            <a:r>
              <a:rPr lang="id-ID" sz="2000" b="1" dirty="0">
                <a:solidFill>
                  <a:schemeClr val="tx1"/>
                </a:solidFill>
              </a:rPr>
              <a:t>Quality metrics</a:t>
            </a:r>
            <a:endParaRPr lang="en-US" sz="2000" b="1" dirty="0">
              <a:solidFill>
                <a:schemeClr val="tx1"/>
              </a:solidFill>
            </a:endParaRPr>
          </a:p>
          <a:p>
            <a:pPr marL="0" indent="0" algn="just">
              <a:buClr>
                <a:srgbClr val="A9A57C"/>
              </a:buClr>
              <a:buNone/>
            </a:pPr>
            <a:r>
              <a:rPr lang="en-US" sz="2000" dirty="0" err="1">
                <a:solidFill>
                  <a:schemeClr val="tx1"/>
                </a:solidFill>
              </a:rPr>
              <a:t>Metrik</a:t>
            </a:r>
            <a:r>
              <a:rPr lang="en-US" sz="2000" dirty="0">
                <a:solidFill>
                  <a:schemeClr val="tx1"/>
                </a:solidFill>
              </a:rPr>
              <a:t> </a:t>
            </a:r>
            <a:r>
              <a:rPr lang="en-US" sz="2000" dirty="0" err="1">
                <a:solidFill>
                  <a:schemeClr val="tx1"/>
                </a:solidFill>
              </a:rPr>
              <a:t>kualitas</a:t>
            </a:r>
            <a:r>
              <a:rPr lang="en-US" sz="2000" dirty="0">
                <a:solidFill>
                  <a:schemeClr val="tx1"/>
                </a:solidFill>
              </a:rPr>
              <a:t> </a:t>
            </a:r>
            <a:r>
              <a:rPr lang="en-US" sz="2000" dirty="0" err="1">
                <a:solidFill>
                  <a:schemeClr val="tx1"/>
                </a:solidFill>
              </a:rPr>
              <a:t>secara</a:t>
            </a:r>
            <a:r>
              <a:rPr lang="en-US" sz="2000" dirty="0">
                <a:solidFill>
                  <a:schemeClr val="tx1"/>
                </a:solidFill>
              </a:rPr>
              <a:t> </a:t>
            </a:r>
            <a:r>
              <a:rPr lang="en-US" sz="2000" dirty="0" err="1">
                <a:solidFill>
                  <a:schemeClr val="tx1"/>
                </a:solidFill>
              </a:rPr>
              <a:t>khusus</a:t>
            </a:r>
            <a:r>
              <a:rPr lang="en-US" sz="2000" dirty="0">
                <a:solidFill>
                  <a:schemeClr val="tx1"/>
                </a:solidFill>
              </a:rPr>
              <a:t> </a:t>
            </a:r>
            <a:r>
              <a:rPr lang="en-US" sz="2000" dirty="0" err="1">
                <a:solidFill>
                  <a:schemeClr val="tx1"/>
                </a:solidFill>
              </a:rPr>
              <a:t>menjelaskan</a:t>
            </a:r>
            <a:r>
              <a:rPr lang="en-US" sz="2000" dirty="0">
                <a:solidFill>
                  <a:schemeClr val="tx1"/>
                </a:solidFill>
              </a:rPr>
              <a:t> </a:t>
            </a:r>
            <a:r>
              <a:rPr lang="en-US" sz="2000" dirty="0" err="1">
                <a:solidFill>
                  <a:schemeClr val="tx1"/>
                </a:solidFill>
              </a:rPr>
              <a:t>atribut</a:t>
            </a:r>
            <a:r>
              <a:rPr lang="en-US" sz="2000" dirty="0">
                <a:solidFill>
                  <a:schemeClr val="tx1"/>
                </a:solidFill>
              </a:rPr>
              <a:t> </a:t>
            </a:r>
            <a:r>
              <a:rPr lang="en-US" sz="2000" dirty="0" err="1">
                <a:solidFill>
                  <a:schemeClr val="tx1"/>
                </a:solidFill>
              </a:rPr>
              <a:t>proyek</a:t>
            </a:r>
            <a:r>
              <a:rPr lang="en-US" sz="2000" dirty="0">
                <a:solidFill>
                  <a:schemeClr val="tx1"/>
                </a:solidFill>
              </a:rPr>
              <a:t> </a:t>
            </a:r>
            <a:r>
              <a:rPr lang="en-US" sz="2000" dirty="0" err="1">
                <a:solidFill>
                  <a:schemeClr val="tx1"/>
                </a:solidFill>
              </a:rPr>
              <a:t>atau</a:t>
            </a:r>
            <a:r>
              <a:rPr lang="en-US" sz="2000" dirty="0">
                <a:solidFill>
                  <a:schemeClr val="tx1"/>
                </a:solidFill>
              </a:rPr>
              <a:t> </a:t>
            </a:r>
            <a:r>
              <a:rPr lang="en-US" sz="2000" dirty="0" err="1">
                <a:solidFill>
                  <a:schemeClr val="tx1"/>
                </a:solidFill>
              </a:rPr>
              <a:t>produk</a:t>
            </a:r>
            <a:r>
              <a:rPr lang="en-US" sz="2000" dirty="0">
                <a:solidFill>
                  <a:schemeClr val="tx1"/>
                </a:solidFill>
              </a:rPr>
              <a:t> </a:t>
            </a:r>
            <a:r>
              <a:rPr lang="en-US" sz="2000" dirty="0" err="1">
                <a:solidFill>
                  <a:schemeClr val="tx1"/>
                </a:solidFill>
              </a:rPr>
              <a:t>dan</a:t>
            </a:r>
            <a:r>
              <a:rPr lang="en-US" sz="2000" dirty="0">
                <a:solidFill>
                  <a:schemeClr val="tx1"/>
                </a:solidFill>
              </a:rPr>
              <a:t> </a:t>
            </a:r>
            <a:r>
              <a:rPr lang="en-US" sz="2000" dirty="0" err="1">
                <a:solidFill>
                  <a:schemeClr val="tx1"/>
                </a:solidFill>
              </a:rPr>
              <a:t>bagaimana</a:t>
            </a:r>
            <a:r>
              <a:rPr lang="en-US" sz="2000" dirty="0">
                <a:solidFill>
                  <a:schemeClr val="tx1"/>
                </a:solidFill>
              </a:rPr>
              <a:t> proses </a:t>
            </a:r>
            <a:r>
              <a:rPr lang="en-US" sz="2000" dirty="0" err="1">
                <a:solidFill>
                  <a:schemeClr val="tx1"/>
                </a:solidFill>
              </a:rPr>
              <a:t>Kualitas</a:t>
            </a:r>
            <a:r>
              <a:rPr lang="en-US" sz="2000" dirty="0">
                <a:solidFill>
                  <a:schemeClr val="tx1"/>
                </a:solidFill>
              </a:rPr>
              <a:t> </a:t>
            </a:r>
            <a:r>
              <a:rPr lang="en-US" sz="2000" dirty="0" err="1">
                <a:solidFill>
                  <a:schemeClr val="tx1"/>
                </a:solidFill>
              </a:rPr>
              <a:t>Kontrol</a:t>
            </a:r>
            <a:r>
              <a:rPr lang="en-US" sz="2000" dirty="0">
                <a:solidFill>
                  <a:schemeClr val="tx1"/>
                </a:solidFill>
              </a:rPr>
              <a:t> </a:t>
            </a:r>
            <a:r>
              <a:rPr lang="en-US" sz="2000" dirty="0" err="1">
                <a:solidFill>
                  <a:schemeClr val="tx1"/>
                </a:solidFill>
              </a:rPr>
              <a:t>memverifikasi</a:t>
            </a:r>
            <a:r>
              <a:rPr lang="en-US" sz="2000" dirty="0">
                <a:solidFill>
                  <a:schemeClr val="tx1"/>
                </a:solidFill>
              </a:rPr>
              <a:t> </a:t>
            </a:r>
            <a:r>
              <a:rPr lang="en-US" sz="2000" dirty="0" err="1">
                <a:solidFill>
                  <a:schemeClr val="tx1"/>
                </a:solidFill>
              </a:rPr>
              <a:t>requirementnya</a:t>
            </a:r>
            <a:r>
              <a:rPr lang="en-US" sz="2000" dirty="0">
                <a:solidFill>
                  <a:schemeClr val="tx1"/>
                </a:solidFill>
              </a:rPr>
              <a:t>. </a:t>
            </a:r>
            <a:r>
              <a:rPr lang="en-US" sz="2000" dirty="0" err="1">
                <a:solidFill>
                  <a:schemeClr val="tx1"/>
                </a:solidFill>
              </a:rPr>
              <a:t>Beberapa</a:t>
            </a:r>
            <a:r>
              <a:rPr lang="en-US" sz="2000" dirty="0">
                <a:solidFill>
                  <a:schemeClr val="tx1"/>
                </a:solidFill>
              </a:rPr>
              <a:t> </a:t>
            </a:r>
            <a:r>
              <a:rPr lang="en-US" sz="2000" dirty="0" err="1">
                <a:solidFill>
                  <a:schemeClr val="tx1"/>
                </a:solidFill>
              </a:rPr>
              <a:t>contoh</a:t>
            </a:r>
            <a:r>
              <a:rPr lang="en-US" sz="2000" dirty="0">
                <a:solidFill>
                  <a:schemeClr val="tx1"/>
                </a:solidFill>
              </a:rPr>
              <a:t> </a:t>
            </a:r>
            <a:r>
              <a:rPr lang="en-US" sz="2000" dirty="0" err="1">
                <a:solidFill>
                  <a:schemeClr val="tx1"/>
                </a:solidFill>
              </a:rPr>
              <a:t>metrik</a:t>
            </a:r>
            <a:r>
              <a:rPr lang="en-US" sz="2000" dirty="0">
                <a:solidFill>
                  <a:schemeClr val="tx1"/>
                </a:solidFill>
              </a:rPr>
              <a:t> </a:t>
            </a:r>
            <a:r>
              <a:rPr lang="en-US" sz="2000" dirty="0" err="1">
                <a:solidFill>
                  <a:schemeClr val="tx1"/>
                </a:solidFill>
              </a:rPr>
              <a:t>kualitas</a:t>
            </a:r>
            <a:r>
              <a:rPr lang="en-US" sz="2000" dirty="0">
                <a:solidFill>
                  <a:schemeClr val="tx1"/>
                </a:solidFill>
              </a:rPr>
              <a:t> </a:t>
            </a:r>
            <a:r>
              <a:rPr lang="en-US" sz="2000" dirty="0" err="1">
                <a:solidFill>
                  <a:schemeClr val="tx1"/>
                </a:solidFill>
              </a:rPr>
              <a:t>mencakup</a:t>
            </a:r>
            <a:r>
              <a:rPr lang="en-US" sz="2000" dirty="0">
                <a:solidFill>
                  <a:schemeClr val="tx1"/>
                </a:solidFill>
              </a:rPr>
              <a:t> </a:t>
            </a:r>
          </a:p>
          <a:p>
            <a:pPr algn="just">
              <a:buClr>
                <a:srgbClr val="A9A57C"/>
              </a:buClr>
            </a:pPr>
            <a:r>
              <a:rPr lang="en-US" sz="2000" dirty="0" err="1">
                <a:solidFill>
                  <a:schemeClr val="tx1"/>
                </a:solidFill>
              </a:rPr>
              <a:t>persentase</a:t>
            </a:r>
            <a:r>
              <a:rPr lang="en-US" sz="2000" dirty="0">
                <a:solidFill>
                  <a:schemeClr val="tx1"/>
                </a:solidFill>
              </a:rPr>
              <a:t> </a:t>
            </a:r>
            <a:r>
              <a:rPr lang="en-US" sz="2000" dirty="0" err="1">
                <a:solidFill>
                  <a:schemeClr val="tx1"/>
                </a:solidFill>
              </a:rPr>
              <a:t>tugas</a:t>
            </a:r>
            <a:r>
              <a:rPr lang="en-US" sz="2000" dirty="0">
                <a:solidFill>
                  <a:schemeClr val="tx1"/>
                </a:solidFill>
              </a:rPr>
              <a:t> yang </a:t>
            </a:r>
            <a:r>
              <a:rPr lang="en-US" sz="2000" dirty="0" err="1">
                <a:solidFill>
                  <a:schemeClr val="tx1"/>
                </a:solidFill>
              </a:rPr>
              <a:t>diselesaikan</a:t>
            </a:r>
            <a:r>
              <a:rPr lang="en-US" sz="2000" dirty="0">
                <a:solidFill>
                  <a:schemeClr val="tx1"/>
                </a:solidFill>
              </a:rPr>
              <a:t> </a:t>
            </a:r>
            <a:r>
              <a:rPr lang="en-US" sz="2000" dirty="0" err="1">
                <a:solidFill>
                  <a:schemeClr val="tx1"/>
                </a:solidFill>
              </a:rPr>
              <a:t>tepat</a:t>
            </a:r>
            <a:r>
              <a:rPr lang="en-US" sz="2000" dirty="0">
                <a:solidFill>
                  <a:schemeClr val="tx1"/>
                </a:solidFill>
              </a:rPr>
              <a:t> </a:t>
            </a:r>
            <a:r>
              <a:rPr lang="en-US" sz="2000" dirty="0" err="1">
                <a:solidFill>
                  <a:schemeClr val="tx1"/>
                </a:solidFill>
              </a:rPr>
              <a:t>waktu</a:t>
            </a:r>
            <a:r>
              <a:rPr lang="en-US" sz="2000" dirty="0">
                <a:solidFill>
                  <a:schemeClr val="tx1"/>
                </a:solidFill>
              </a:rPr>
              <a:t>, </a:t>
            </a:r>
          </a:p>
          <a:p>
            <a:pPr algn="just">
              <a:buClr>
                <a:srgbClr val="A9A57C"/>
              </a:buClr>
            </a:pPr>
            <a:r>
              <a:rPr lang="en-US" sz="2000" dirty="0" err="1">
                <a:solidFill>
                  <a:schemeClr val="tx1"/>
                </a:solidFill>
              </a:rPr>
              <a:t>biaya</a:t>
            </a:r>
            <a:r>
              <a:rPr lang="en-US" sz="2000" dirty="0">
                <a:solidFill>
                  <a:schemeClr val="tx1"/>
                </a:solidFill>
              </a:rPr>
              <a:t> </a:t>
            </a:r>
            <a:r>
              <a:rPr lang="en-US" sz="2000" dirty="0" err="1">
                <a:solidFill>
                  <a:schemeClr val="tx1"/>
                </a:solidFill>
              </a:rPr>
              <a:t>kinerja</a:t>
            </a:r>
            <a:r>
              <a:rPr lang="en-US" sz="2000" dirty="0">
                <a:solidFill>
                  <a:schemeClr val="tx1"/>
                </a:solidFill>
              </a:rPr>
              <a:t> </a:t>
            </a:r>
            <a:r>
              <a:rPr lang="en-US" sz="2000" dirty="0" err="1">
                <a:solidFill>
                  <a:schemeClr val="tx1"/>
                </a:solidFill>
              </a:rPr>
              <a:t>diukur</a:t>
            </a:r>
            <a:r>
              <a:rPr lang="en-US" sz="2000" dirty="0">
                <a:solidFill>
                  <a:schemeClr val="tx1"/>
                </a:solidFill>
              </a:rPr>
              <a:t> </a:t>
            </a:r>
            <a:r>
              <a:rPr lang="en-US" sz="2000" dirty="0" err="1">
                <a:solidFill>
                  <a:schemeClr val="tx1"/>
                </a:solidFill>
              </a:rPr>
              <a:t>dengan</a:t>
            </a:r>
            <a:r>
              <a:rPr lang="en-US" sz="2000" dirty="0">
                <a:solidFill>
                  <a:schemeClr val="tx1"/>
                </a:solidFill>
              </a:rPr>
              <a:t> CPI, </a:t>
            </a:r>
          </a:p>
          <a:p>
            <a:pPr algn="just">
              <a:buClr>
                <a:srgbClr val="A9A57C"/>
              </a:buClr>
            </a:pPr>
            <a:r>
              <a:rPr lang="en-US" sz="2000" dirty="0" err="1">
                <a:solidFill>
                  <a:schemeClr val="tx1"/>
                </a:solidFill>
              </a:rPr>
              <a:t>tingkat</a:t>
            </a:r>
            <a:r>
              <a:rPr lang="en-US" sz="2000" dirty="0">
                <a:solidFill>
                  <a:schemeClr val="tx1"/>
                </a:solidFill>
              </a:rPr>
              <a:t> </a:t>
            </a:r>
            <a:r>
              <a:rPr lang="en-US" sz="2000" dirty="0" err="1">
                <a:solidFill>
                  <a:schemeClr val="tx1"/>
                </a:solidFill>
              </a:rPr>
              <a:t>kegagalan</a:t>
            </a:r>
            <a:r>
              <a:rPr lang="en-US" sz="2000" dirty="0">
                <a:solidFill>
                  <a:schemeClr val="tx1"/>
                </a:solidFill>
              </a:rPr>
              <a:t>, </a:t>
            </a:r>
          </a:p>
          <a:p>
            <a:pPr algn="just">
              <a:buClr>
                <a:srgbClr val="A9A57C"/>
              </a:buClr>
            </a:pPr>
            <a:r>
              <a:rPr lang="en-US" sz="2000" dirty="0" err="1">
                <a:solidFill>
                  <a:schemeClr val="tx1"/>
                </a:solidFill>
              </a:rPr>
              <a:t>jumlah</a:t>
            </a:r>
            <a:r>
              <a:rPr lang="en-US" sz="2000" dirty="0">
                <a:solidFill>
                  <a:schemeClr val="tx1"/>
                </a:solidFill>
              </a:rPr>
              <a:t> </a:t>
            </a:r>
            <a:r>
              <a:rPr lang="en-US" sz="2000" dirty="0" err="1">
                <a:solidFill>
                  <a:schemeClr val="tx1"/>
                </a:solidFill>
              </a:rPr>
              <a:t>cacat</a:t>
            </a:r>
            <a:r>
              <a:rPr lang="en-US" sz="2000" dirty="0">
                <a:solidFill>
                  <a:schemeClr val="tx1"/>
                </a:solidFill>
              </a:rPr>
              <a:t> yang </a:t>
            </a:r>
            <a:r>
              <a:rPr lang="en-US" sz="2000" dirty="0" err="1">
                <a:solidFill>
                  <a:schemeClr val="tx1"/>
                </a:solidFill>
              </a:rPr>
              <a:t>diidentifikasi</a:t>
            </a:r>
            <a:r>
              <a:rPr lang="en-US" sz="2000" dirty="0">
                <a:solidFill>
                  <a:schemeClr val="tx1"/>
                </a:solidFill>
              </a:rPr>
              <a:t> per </a:t>
            </a:r>
            <a:r>
              <a:rPr lang="en-US" sz="2000" dirty="0" err="1">
                <a:solidFill>
                  <a:schemeClr val="tx1"/>
                </a:solidFill>
              </a:rPr>
              <a:t>hari</a:t>
            </a:r>
            <a:r>
              <a:rPr lang="en-US" sz="2000" dirty="0">
                <a:solidFill>
                  <a:schemeClr val="tx1"/>
                </a:solidFill>
              </a:rPr>
              <a:t>, </a:t>
            </a:r>
          </a:p>
          <a:p>
            <a:pPr algn="just">
              <a:buClr>
                <a:srgbClr val="A9A57C"/>
              </a:buClr>
            </a:pPr>
            <a:r>
              <a:rPr lang="en-US" sz="2000" dirty="0">
                <a:solidFill>
                  <a:schemeClr val="tx1"/>
                </a:solidFill>
              </a:rPr>
              <a:t>total downtime per </a:t>
            </a:r>
            <a:r>
              <a:rPr lang="en-US" sz="2000" dirty="0" err="1">
                <a:solidFill>
                  <a:schemeClr val="tx1"/>
                </a:solidFill>
              </a:rPr>
              <a:t>bulan</a:t>
            </a:r>
            <a:r>
              <a:rPr lang="en-US" sz="2000" dirty="0">
                <a:solidFill>
                  <a:schemeClr val="tx1"/>
                </a:solidFill>
              </a:rPr>
              <a:t>, </a:t>
            </a:r>
          </a:p>
          <a:p>
            <a:pPr algn="just">
              <a:buClr>
                <a:srgbClr val="A9A57C"/>
              </a:buClr>
            </a:pPr>
            <a:r>
              <a:rPr lang="en-US" sz="2000" dirty="0" err="1">
                <a:solidFill>
                  <a:schemeClr val="tx1"/>
                </a:solidFill>
              </a:rPr>
              <a:t>kesalahan</a:t>
            </a:r>
            <a:r>
              <a:rPr lang="en-US" sz="2000" dirty="0">
                <a:solidFill>
                  <a:schemeClr val="tx1"/>
                </a:solidFill>
              </a:rPr>
              <a:t> </a:t>
            </a:r>
            <a:r>
              <a:rPr lang="en-US" sz="2000" dirty="0" err="1">
                <a:solidFill>
                  <a:schemeClr val="tx1"/>
                </a:solidFill>
              </a:rPr>
              <a:t>ditemukan</a:t>
            </a:r>
            <a:r>
              <a:rPr lang="en-US" sz="2000" dirty="0">
                <a:solidFill>
                  <a:schemeClr val="tx1"/>
                </a:solidFill>
              </a:rPr>
              <a:t> per </a:t>
            </a:r>
            <a:r>
              <a:rPr lang="en-US" sz="2000" dirty="0" err="1">
                <a:solidFill>
                  <a:schemeClr val="tx1"/>
                </a:solidFill>
              </a:rPr>
              <a:t>baris</a:t>
            </a:r>
            <a:r>
              <a:rPr lang="en-US" sz="2000" dirty="0">
                <a:solidFill>
                  <a:schemeClr val="tx1"/>
                </a:solidFill>
              </a:rPr>
              <a:t> </a:t>
            </a:r>
            <a:r>
              <a:rPr lang="en-US" sz="2000" dirty="0" err="1">
                <a:solidFill>
                  <a:schemeClr val="tx1"/>
                </a:solidFill>
              </a:rPr>
              <a:t>kode</a:t>
            </a:r>
            <a:r>
              <a:rPr lang="en-US" sz="2000" dirty="0">
                <a:solidFill>
                  <a:schemeClr val="tx1"/>
                </a:solidFill>
              </a:rPr>
              <a:t>, </a:t>
            </a:r>
          </a:p>
          <a:p>
            <a:pPr algn="just">
              <a:buClr>
                <a:srgbClr val="A9A57C"/>
              </a:buClr>
            </a:pPr>
            <a:r>
              <a:rPr lang="en-US" sz="2000" dirty="0" err="1">
                <a:solidFill>
                  <a:schemeClr val="tx1"/>
                </a:solidFill>
              </a:rPr>
              <a:t>skor</a:t>
            </a:r>
            <a:r>
              <a:rPr lang="en-US" sz="2000" dirty="0">
                <a:solidFill>
                  <a:schemeClr val="tx1"/>
                </a:solidFill>
              </a:rPr>
              <a:t> </a:t>
            </a:r>
            <a:r>
              <a:rPr lang="en-US" sz="2000" dirty="0" err="1">
                <a:solidFill>
                  <a:schemeClr val="tx1"/>
                </a:solidFill>
              </a:rPr>
              <a:t>kepuasan</a:t>
            </a:r>
            <a:r>
              <a:rPr lang="en-US" sz="2000" dirty="0">
                <a:solidFill>
                  <a:schemeClr val="tx1"/>
                </a:solidFill>
              </a:rPr>
              <a:t> </a:t>
            </a:r>
            <a:r>
              <a:rPr lang="en-US" sz="2000" dirty="0" err="1">
                <a:solidFill>
                  <a:schemeClr val="tx1"/>
                </a:solidFill>
              </a:rPr>
              <a:t>pelanggan</a:t>
            </a:r>
            <a:r>
              <a:rPr lang="en-US" sz="2000" dirty="0">
                <a:solidFill>
                  <a:schemeClr val="tx1"/>
                </a:solidFill>
              </a:rPr>
              <a:t>, </a:t>
            </a:r>
            <a:r>
              <a:rPr lang="en-US" sz="2000" dirty="0" err="1">
                <a:solidFill>
                  <a:schemeClr val="tx1"/>
                </a:solidFill>
              </a:rPr>
              <a:t>dan</a:t>
            </a:r>
            <a:r>
              <a:rPr lang="en-US" sz="2000" dirty="0">
                <a:solidFill>
                  <a:schemeClr val="tx1"/>
                </a:solidFill>
              </a:rPr>
              <a:t> </a:t>
            </a:r>
          </a:p>
          <a:p>
            <a:pPr algn="just">
              <a:buClr>
                <a:srgbClr val="A9A57C"/>
              </a:buClr>
            </a:pPr>
            <a:r>
              <a:rPr lang="en-US" sz="2000" dirty="0" err="1">
                <a:solidFill>
                  <a:schemeClr val="tx1"/>
                </a:solidFill>
              </a:rPr>
              <a:t>persentase</a:t>
            </a:r>
            <a:r>
              <a:rPr lang="en-US" sz="2000" dirty="0">
                <a:solidFill>
                  <a:schemeClr val="tx1"/>
                </a:solidFill>
              </a:rPr>
              <a:t> </a:t>
            </a:r>
            <a:r>
              <a:rPr lang="en-US" sz="2000" dirty="0" err="1">
                <a:solidFill>
                  <a:schemeClr val="tx1"/>
                </a:solidFill>
              </a:rPr>
              <a:t>persyaratan</a:t>
            </a:r>
            <a:r>
              <a:rPr lang="en-US" sz="2000" dirty="0">
                <a:solidFill>
                  <a:schemeClr val="tx1"/>
                </a:solidFill>
              </a:rPr>
              <a:t> yang </a:t>
            </a:r>
            <a:r>
              <a:rPr lang="en-US" sz="2000" dirty="0" err="1">
                <a:solidFill>
                  <a:schemeClr val="tx1"/>
                </a:solidFill>
              </a:rPr>
              <a:t>dicakup</a:t>
            </a:r>
            <a:r>
              <a:rPr lang="en-US" sz="2000" dirty="0">
                <a:solidFill>
                  <a:schemeClr val="tx1"/>
                </a:solidFill>
              </a:rPr>
              <a:t> </a:t>
            </a:r>
            <a:r>
              <a:rPr lang="en-US" sz="2000" dirty="0" err="1">
                <a:solidFill>
                  <a:schemeClr val="tx1"/>
                </a:solidFill>
              </a:rPr>
              <a:t>oleh</a:t>
            </a:r>
            <a:r>
              <a:rPr lang="en-US" sz="2000" dirty="0">
                <a:solidFill>
                  <a:schemeClr val="tx1"/>
                </a:solidFill>
              </a:rPr>
              <a:t> </a:t>
            </a:r>
            <a:r>
              <a:rPr lang="en-US" sz="2000" dirty="0" err="1">
                <a:solidFill>
                  <a:schemeClr val="tx1"/>
                </a:solidFill>
              </a:rPr>
              <a:t>rencana</a:t>
            </a:r>
            <a:r>
              <a:rPr lang="en-US" sz="2000" dirty="0">
                <a:solidFill>
                  <a:schemeClr val="tx1"/>
                </a:solidFill>
              </a:rPr>
              <a:t> </a:t>
            </a:r>
            <a:r>
              <a:rPr lang="en-US" sz="2000" dirty="0" err="1">
                <a:solidFill>
                  <a:schemeClr val="tx1"/>
                </a:solidFill>
              </a:rPr>
              <a:t>pengujian</a:t>
            </a:r>
            <a:r>
              <a:rPr lang="en-US" sz="2000" dirty="0">
                <a:solidFill>
                  <a:schemeClr val="tx1"/>
                </a:solidFill>
              </a:rPr>
              <a:t> </a:t>
            </a:r>
            <a:r>
              <a:rPr lang="en-US" sz="2000" dirty="0" err="1">
                <a:solidFill>
                  <a:schemeClr val="tx1"/>
                </a:solidFill>
              </a:rPr>
              <a:t>sebagai</a:t>
            </a:r>
            <a:r>
              <a:rPr lang="en-US" sz="2000" dirty="0">
                <a:solidFill>
                  <a:schemeClr val="tx1"/>
                </a:solidFill>
              </a:rPr>
              <a:t> </a:t>
            </a:r>
            <a:r>
              <a:rPr lang="en-US" sz="2000" dirty="0" err="1">
                <a:solidFill>
                  <a:schemeClr val="tx1"/>
                </a:solidFill>
              </a:rPr>
              <a:t>ukuran</a:t>
            </a:r>
            <a:r>
              <a:rPr lang="en-US" sz="2000" dirty="0">
                <a:solidFill>
                  <a:schemeClr val="tx1"/>
                </a:solidFill>
              </a:rPr>
              <a:t> </a:t>
            </a:r>
            <a:r>
              <a:rPr lang="en-US" sz="2000" dirty="0" err="1">
                <a:solidFill>
                  <a:schemeClr val="tx1"/>
                </a:solidFill>
              </a:rPr>
              <a:t>cakupan</a:t>
            </a:r>
            <a:r>
              <a:rPr lang="en-US" sz="2000" dirty="0">
                <a:solidFill>
                  <a:schemeClr val="tx1"/>
                </a:solidFill>
              </a:rPr>
              <a:t> </a:t>
            </a:r>
            <a:r>
              <a:rPr lang="en-US" sz="2000" dirty="0" err="1">
                <a:solidFill>
                  <a:schemeClr val="tx1"/>
                </a:solidFill>
              </a:rPr>
              <a:t>tes</a:t>
            </a:r>
            <a:r>
              <a:rPr lang="en-US" sz="2000" dirty="0">
                <a:solidFill>
                  <a:schemeClr val="tx1"/>
                </a:solidFill>
              </a:rPr>
              <a:t>.</a:t>
            </a:r>
          </a:p>
          <a:p>
            <a:pPr marL="0" indent="0">
              <a:buClr>
                <a:srgbClr val="A9A57C"/>
              </a:buClr>
              <a:buFont typeface="Arial"/>
              <a:buNone/>
            </a:pPr>
            <a:endParaRPr lang="en-US" sz="2000" dirty="0">
              <a:solidFill>
                <a:schemeClr val="tx1"/>
              </a:solidFill>
            </a:endParaRPr>
          </a:p>
        </p:txBody>
      </p:sp>
      <p:sp>
        <p:nvSpPr>
          <p:cNvPr id="11" name="Freeform 10"/>
          <p:cNvSpPr/>
          <p:nvPr/>
        </p:nvSpPr>
        <p:spPr>
          <a:xfrm>
            <a:off x="50639" y="8539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4" name="Freeform 13"/>
          <p:cNvSpPr/>
          <p:nvPr/>
        </p:nvSpPr>
        <p:spPr>
          <a:xfrm>
            <a:off x="109090" y="1440517"/>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management plan</a:t>
            </a:r>
          </a:p>
          <a:p>
            <a:r>
              <a:rPr lang="en-US" sz="1400" dirty="0"/>
              <a:t>2 Quality metrics</a:t>
            </a:r>
          </a:p>
          <a:p>
            <a:r>
              <a:rPr lang="en-US" sz="1400" dirty="0"/>
              <a:t>3 Project management plan</a:t>
            </a:r>
          </a:p>
          <a:p>
            <a:r>
              <a:rPr lang="en-US" sz="1400" dirty="0"/>
              <a:t>updates</a:t>
            </a:r>
          </a:p>
          <a:p>
            <a:pPr lvl="1"/>
            <a:r>
              <a:rPr lang="en-US" sz="1400" dirty="0"/>
              <a:t>• Risk management plan</a:t>
            </a:r>
          </a:p>
          <a:p>
            <a:pPr lvl="1"/>
            <a:r>
              <a:rPr lang="en-US" sz="1400" dirty="0"/>
              <a:t>• Scope baseline</a:t>
            </a:r>
          </a:p>
          <a:p>
            <a:r>
              <a:rPr lang="en-US" sz="1400" dirty="0"/>
              <a:t>4 Project documents updates</a:t>
            </a:r>
          </a:p>
          <a:p>
            <a:pPr lvl="1"/>
            <a:r>
              <a:rPr lang="en-US" sz="1400" dirty="0"/>
              <a:t>• Lessons learned register</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endParaRPr lang="en-US" sz="1400" b="0" kern="1200" dirty="0"/>
          </a:p>
        </p:txBody>
      </p:sp>
    </p:spTree>
    <p:extLst>
      <p:ext uri="{BB962C8B-B14F-4D97-AF65-F5344CB8AC3E}">
        <p14:creationId xmlns:p14="http://schemas.microsoft.com/office/powerpoint/2010/main" val="15505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17069" y="1528550"/>
            <a:ext cx="11197426" cy="2833033"/>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150000"/>
              </a:lnSpc>
            </a:pPr>
            <a:r>
              <a:rPr lang="en-US" sz="2800" b="1" dirty="0">
                <a:latin typeface="Calibri" panose="020F0502020204030204" pitchFamily="34" charset="0"/>
                <a:ea typeface="Adobe Myungjo Std M" pitchFamily="18" charset="-128"/>
              </a:rPr>
              <a:t>Project Quality Management.</a:t>
            </a:r>
          </a:p>
          <a:p>
            <a:pPr>
              <a:lnSpc>
                <a:spcPct val="150000"/>
              </a:lnSpc>
            </a:pPr>
            <a:r>
              <a:rPr lang="en-US" sz="2800" dirty="0" err="1">
                <a:latin typeface="Calibri" panose="020F0502020204030204" pitchFamily="34" charset="0"/>
                <a:ea typeface="Adobe Myungjo Std M" pitchFamily="18" charset="-128"/>
              </a:rPr>
              <a:t>Mencakup</a:t>
            </a:r>
            <a:r>
              <a:rPr lang="en-US" sz="2800" dirty="0">
                <a:latin typeface="Calibri" panose="020F0502020204030204" pitchFamily="34" charset="0"/>
                <a:ea typeface="Adobe Myungjo Std M" pitchFamily="18" charset="-128"/>
              </a:rPr>
              <a:t> proses </a:t>
            </a:r>
            <a:r>
              <a:rPr lang="en-US" sz="2800" dirty="0" err="1">
                <a:latin typeface="Calibri" panose="020F0502020204030204" pitchFamily="34" charset="0"/>
                <a:ea typeface="Adobe Myungjo Std M" pitchFamily="18" charset="-128"/>
              </a:rPr>
              <a:t>dan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kegiatan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organisasi</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dalam</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melakukan</a:t>
            </a:r>
            <a:r>
              <a:rPr lang="en-US" sz="2800" dirty="0">
                <a:latin typeface="Calibri" panose="020F0502020204030204" pitchFamily="34" charset="0"/>
                <a:ea typeface="Adobe Myungjo Std M" pitchFamily="18" charset="-128"/>
              </a:rPr>
              <a:t>/</a:t>
            </a:r>
          </a:p>
          <a:p>
            <a:pPr>
              <a:lnSpc>
                <a:spcPct val="150000"/>
              </a:lnSpc>
            </a:pPr>
            <a:r>
              <a:rPr lang="en-US" sz="2800" dirty="0" err="1">
                <a:latin typeface="Calibri" panose="020F0502020204030204" pitchFamily="34" charset="0"/>
                <a:ea typeface="Adobe Myungjo Std M" pitchFamily="18" charset="-128"/>
              </a:rPr>
              <a:t>menentukan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kebijakan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kualitas</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tujuan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dan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tanggung</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jawab</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sehingga</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proyek</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akan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memenuhi</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kebutuhan</a:t>
            </a:r>
            <a:r>
              <a:rPr lang="en-US" sz="2800" dirty="0">
                <a:latin typeface="Calibri" panose="020F0502020204030204" pitchFamily="34" charset="0"/>
                <a:ea typeface="Adobe Myungjo Std M" pitchFamily="18" charset="-128"/>
              </a:rPr>
              <a:t> yang </a:t>
            </a:r>
            <a:r>
              <a:rPr lang="en-US" sz="2800" dirty="0" err="1">
                <a:latin typeface="Calibri" panose="020F0502020204030204" pitchFamily="34" charset="0"/>
                <a:ea typeface="Adobe Myungjo Std M" pitchFamily="18" charset="-128"/>
              </a:rPr>
              <a:t>akan</a:t>
            </a:r>
            <a:r>
              <a:rPr lang="en-US" sz="2800" dirty="0">
                <a:latin typeface="Calibri" panose="020F0502020204030204" pitchFamily="34" charset="0"/>
                <a:ea typeface="Adobe Myungjo Std M" pitchFamily="18" charset="-128"/>
              </a:rPr>
              <a:t> </a:t>
            </a:r>
            <a:r>
              <a:rPr lang="en-US" sz="2800" dirty="0" err="1">
                <a:latin typeface="Calibri" panose="020F0502020204030204" pitchFamily="34" charset="0"/>
                <a:ea typeface="Adobe Myungjo Std M" pitchFamily="18" charset="-128"/>
              </a:rPr>
              <a:t>dilakukan</a:t>
            </a:r>
            <a:r>
              <a:rPr lang="en-US" sz="2800" dirty="0">
                <a:latin typeface="Calibri" panose="020F0502020204030204" pitchFamily="34" charset="0"/>
                <a:ea typeface="Adobe Myungjo Std M" pitchFamily="18" charset="-128"/>
              </a:rPr>
              <a:t>.</a:t>
            </a:r>
          </a:p>
        </p:txBody>
      </p:sp>
    </p:spTree>
    <p:extLst>
      <p:ext uri="{BB962C8B-B14F-4D97-AF65-F5344CB8AC3E}">
        <p14:creationId xmlns:p14="http://schemas.microsoft.com/office/powerpoint/2010/main" val="4213711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txBox="1">
            <a:spLocks/>
          </p:cNvSpPr>
          <p:nvPr/>
        </p:nvSpPr>
        <p:spPr>
          <a:xfrm>
            <a:off x="2999816" y="853951"/>
            <a:ext cx="7877449" cy="526024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000" b="1" dirty="0">
                <a:solidFill>
                  <a:schemeClr val="tx1"/>
                </a:solidFill>
              </a:rPr>
              <a:t>3.  </a:t>
            </a:r>
            <a:r>
              <a:rPr lang="en-US" sz="2000" dirty="0"/>
              <a:t>Project management plan updates</a:t>
            </a:r>
          </a:p>
          <a:p>
            <a:pPr algn="just">
              <a:buClr>
                <a:srgbClr val="A9A57C"/>
              </a:buClr>
            </a:pPr>
            <a:r>
              <a:rPr lang="en-US" sz="2000" dirty="0">
                <a:solidFill>
                  <a:schemeClr val="tx1"/>
                </a:solidFill>
              </a:rPr>
              <a:t>Risk Management Plan</a:t>
            </a:r>
          </a:p>
          <a:p>
            <a:pPr marL="457200" lvl="1" indent="0" algn="just">
              <a:buClr>
                <a:srgbClr val="A9A57C"/>
              </a:buClr>
              <a:buNone/>
            </a:pPr>
            <a:r>
              <a:rPr lang="en-US" sz="1600" dirty="0" err="1">
                <a:solidFill>
                  <a:schemeClr val="tx1"/>
                </a:solidFill>
              </a:rPr>
              <a:t>Keputusan</a:t>
            </a:r>
            <a:r>
              <a:rPr lang="en-US" sz="1600" dirty="0">
                <a:solidFill>
                  <a:schemeClr val="tx1"/>
                </a:solidFill>
              </a:rPr>
              <a:t> </a:t>
            </a:r>
            <a:r>
              <a:rPr lang="en-US" sz="1600" dirty="0" err="1">
                <a:solidFill>
                  <a:schemeClr val="tx1"/>
                </a:solidFill>
              </a:rPr>
              <a:t>tentang</a:t>
            </a:r>
            <a:r>
              <a:rPr lang="en-US" sz="1600" dirty="0">
                <a:solidFill>
                  <a:schemeClr val="tx1"/>
                </a:solidFill>
              </a:rPr>
              <a:t> </a:t>
            </a:r>
            <a:r>
              <a:rPr lang="en-US" sz="1600" dirty="0" err="1">
                <a:solidFill>
                  <a:schemeClr val="tx1"/>
                </a:solidFill>
              </a:rPr>
              <a:t>pendekatan</a:t>
            </a:r>
            <a:r>
              <a:rPr lang="en-US" sz="1600" dirty="0">
                <a:solidFill>
                  <a:schemeClr val="tx1"/>
                </a:solidFill>
              </a:rPr>
              <a:t> </a:t>
            </a:r>
            <a:r>
              <a:rPr lang="en-US" sz="1600" dirty="0" err="1">
                <a:solidFill>
                  <a:schemeClr val="tx1"/>
                </a:solidFill>
              </a:rPr>
              <a:t>manajemen</a:t>
            </a:r>
            <a:r>
              <a:rPr lang="en-US" sz="1600" dirty="0">
                <a:solidFill>
                  <a:schemeClr val="tx1"/>
                </a:solidFill>
              </a:rPr>
              <a:t> </a:t>
            </a:r>
            <a:r>
              <a:rPr lang="en-US" sz="1600" dirty="0" err="1">
                <a:solidFill>
                  <a:schemeClr val="tx1"/>
                </a:solidFill>
              </a:rPr>
              <a:t>mutu</a:t>
            </a:r>
            <a:r>
              <a:rPr lang="en-US" sz="1600" dirty="0">
                <a:solidFill>
                  <a:schemeClr val="tx1"/>
                </a:solidFill>
              </a:rPr>
              <a:t> </a:t>
            </a:r>
            <a:r>
              <a:rPr lang="en-US" sz="1600" dirty="0" err="1">
                <a:solidFill>
                  <a:schemeClr val="tx1"/>
                </a:solidFill>
              </a:rPr>
              <a:t>mungkin</a:t>
            </a:r>
            <a:r>
              <a:rPr lang="en-US" sz="1600" dirty="0">
                <a:solidFill>
                  <a:schemeClr val="tx1"/>
                </a:solidFill>
              </a:rPr>
              <a:t> </a:t>
            </a:r>
            <a:r>
              <a:rPr lang="en-US" sz="1600" dirty="0" err="1">
                <a:solidFill>
                  <a:schemeClr val="tx1"/>
                </a:solidFill>
              </a:rPr>
              <a:t>memerlukan</a:t>
            </a:r>
            <a:r>
              <a:rPr lang="en-US" sz="1600" dirty="0">
                <a:solidFill>
                  <a:schemeClr val="tx1"/>
                </a:solidFill>
              </a:rPr>
              <a:t> </a:t>
            </a:r>
            <a:r>
              <a:rPr lang="en-US" sz="1600" dirty="0" err="1">
                <a:solidFill>
                  <a:schemeClr val="tx1"/>
                </a:solidFill>
              </a:rPr>
              <a:t>perubahan</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pendekatan</a:t>
            </a:r>
            <a:r>
              <a:rPr lang="en-US" sz="1600" dirty="0">
                <a:solidFill>
                  <a:schemeClr val="tx1"/>
                </a:solidFill>
              </a:rPr>
              <a:t> yang </a:t>
            </a:r>
            <a:r>
              <a:rPr lang="en-US" sz="1600" dirty="0" err="1">
                <a:solidFill>
                  <a:schemeClr val="tx1"/>
                </a:solidFill>
              </a:rPr>
              <a:t>disepakati</a:t>
            </a:r>
            <a:r>
              <a:rPr lang="en-US" sz="1600" dirty="0">
                <a:solidFill>
                  <a:schemeClr val="tx1"/>
                </a:solidFill>
              </a:rPr>
              <a:t> </a:t>
            </a:r>
            <a:r>
              <a:rPr lang="en-US" sz="1600" dirty="0" err="1">
                <a:solidFill>
                  <a:schemeClr val="tx1"/>
                </a:solidFill>
              </a:rPr>
              <a:t>untuk</a:t>
            </a:r>
            <a:r>
              <a:rPr lang="en-US" sz="1600" dirty="0">
                <a:solidFill>
                  <a:schemeClr val="tx1"/>
                </a:solidFill>
              </a:rPr>
              <a:t> </a:t>
            </a:r>
            <a:r>
              <a:rPr lang="en-US" sz="1600" dirty="0" err="1">
                <a:solidFill>
                  <a:schemeClr val="tx1"/>
                </a:solidFill>
              </a:rPr>
              <a:t>mengelola</a:t>
            </a:r>
            <a:r>
              <a:rPr lang="en-US" sz="1600" dirty="0">
                <a:solidFill>
                  <a:schemeClr val="tx1"/>
                </a:solidFill>
              </a:rPr>
              <a:t> </a:t>
            </a:r>
            <a:r>
              <a:rPr lang="en-US" sz="1600" dirty="0" err="1">
                <a:solidFill>
                  <a:schemeClr val="tx1"/>
                </a:solidFill>
              </a:rPr>
              <a:t>risiko</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proyek</a:t>
            </a:r>
            <a:r>
              <a:rPr lang="en-US" sz="1600" dirty="0">
                <a:solidFill>
                  <a:schemeClr val="tx1"/>
                </a:solidFill>
              </a:rPr>
              <a:t>, </a:t>
            </a:r>
            <a:r>
              <a:rPr lang="en-US" sz="1600" dirty="0" err="1">
                <a:solidFill>
                  <a:schemeClr val="tx1"/>
                </a:solidFill>
              </a:rPr>
              <a:t>dan</a:t>
            </a:r>
            <a:r>
              <a:rPr lang="en-US" sz="1600" dirty="0">
                <a:solidFill>
                  <a:schemeClr val="tx1"/>
                </a:solidFill>
              </a:rPr>
              <a:t> </a:t>
            </a:r>
            <a:r>
              <a:rPr lang="en-US" sz="1600" dirty="0" err="1">
                <a:solidFill>
                  <a:schemeClr val="tx1"/>
                </a:solidFill>
              </a:rPr>
              <a:t>ini</a:t>
            </a:r>
            <a:r>
              <a:rPr lang="en-US" sz="1600" dirty="0">
                <a:solidFill>
                  <a:schemeClr val="tx1"/>
                </a:solidFill>
              </a:rPr>
              <a:t> </a:t>
            </a:r>
            <a:r>
              <a:rPr lang="en-US" sz="1600" dirty="0" err="1">
                <a:solidFill>
                  <a:schemeClr val="tx1"/>
                </a:solidFill>
              </a:rPr>
              <a:t>akan</a:t>
            </a:r>
            <a:r>
              <a:rPr lang="en-US" sz="1600" dirty="0">
                <a:solidFill>
                  <a:schemeClr val="tx1"/>
                </a:solidFill>
              </a:rPr>
              <a:t> </a:t>
            </a:r>
            <a:r>
              <a:rPr lang="en-US" sz="1600" dirty="0" err="1">
                <a:solidFill>
                  <a:schemeClr val="tx1"/>
                </a:solidFill>
              </a:rPr>
              <a:t>dicatat</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rencana</a:t>
            </a:r>
            <a:r>
              <a:rPr lang="en-US" sz="1600" dirty="0">
                <a:solidFill>
                  <a:schemeClr val="tx1"/>
                </a:solidFill>
              </a:rPr>
              <a:t> </a:t>
            </a:r>
            <a:r>
              <a:rPr lang="en-US" sz="1600" dirty="0" err="1">
                <a:solidFill>
                  <a:schemeClr val="tx1"/>
                </a:solidFill>
              </a:rPr>
              <a:t>manajemen</a:t>
            </a:r>
            <a:r>
              <a:rPr lang="en-US" sz="1600" dirty="0">
                <a:solidFill>
                  <a:schemeClr val="tx1"/>
                </a:solidFill>
              </a:rPr>
              <a:t> </a:t>
            </a:r>
            <a:r>
              <a:rPr lang="en-US" sz="1600" dirty="0" err="1">
                <a:solidFill>
                  <a:schemeClr val="tx1"/>
                </a:solidFill>
              </a:rPr>
              <a:t>risiko</a:t>
            </a:r>
            <a:r>
              <a:rPr lang="en-US" sz="1600" dirty="0">
                <a:solidFill>
                  <a:schemeClr val="tx1"/>
                </a:solidFill>
              </a:rPr>
              <a:t>.</a:t>
            </a:r>
          </a:p>
          <a:p>
            <a:pPr algn="just">
              <a:buClr>
                <a:srgbClr val="A9A57C"/>
              </a:buClr>
            </a:pPr>
            <a:r>
              <a:rPr lang="en-US" dirty="0"/>
              <a:t>Scope baseline</a:t>
            </a:r>
          </a:p>
          <a:p>
            <a:pPr marL="457200" lvl="1" indent="0" algn="just">
              <a:buClr>
                <a:srgbClr val="A9A57C"/>
              </a:buClr>
              <a:buNone/>
            </a:pPr>
            <a:r>
              <a:rPr lang="en-US" dirty="0">
                <a:solidFill>
                  <a:schemeClr val="tx1"/>
                </a:solidFill>
              </a:rPr>
              <a:t>Scope baseline </a:t>
            </a:r>
            <a:r>
              <a:rPr lang="en-US" dirty="0" err="1">
                <a:solidFill>
                  <a:schemeClr val="tx1"/>
                </a:solidFill>
              </a:rPr>
              <a:t>dapat</a:t>
            </a:r>
            <a:r>
              <a:rPr lang="en-US" dirty="0">
                <a:solidFill>
                  <a:schemeClr val="tx1"/>
                </a:solidFill>
              </a:rPr>
              <a:t> </a:t>
            </a:r>
            <a:r>
              <a:rPr lang="en-US" dirty="0" err="1">
                <a:solidFill>
                  <a:schemeClr val="tx1"/>
                </a:solidFill>
              </a:rPr>
              <a:t>berubah</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dari</a:t>
            </a:r>
            <a:r>
              <a:rPr lang="en-US" dirty="0">
                <a:solidFill>
                  <a:schemeClr val="tx1"/>
                </a:solidFill>
              </a:rPr>
              <a:t> proses </a:t>
            </a:r>
            <a:r>
              <a:rPr lang="en-US" dirty="0" err="1">
                <a:solidFill>
                  <a:schemeClr val="tx1"/>
                </a:solidFill>
              </a:rPr>
              <a:t>ini</a:t>
            </a:r>
            <a:r>
              <a:rPr lang="en-US" dirty="0">
                <a:solidFill>
                  <a:schemeClr val="tx1"/>
                </a:solidFill>
              </a:rPr>
              <a:t> </a:t>
            </a:r>
            <a:r>
              <a:rPr lang="en-US" dirty="0" err="1">
                <a:solidFill>
                  <a:schemeClr val="tx1"/>
                </a:solidFill>
              </a:rPr>
              <a:t>jikakegiatan</a:t>
            </a:r>
            <a:r>
              <a:rPr lang="en-US" dirty="0">
                <a:solidFill>
                  <a:schemeClr val="tx1"/>
                </a:solidFill>
              </a:rPr>
              <a:t> </a:t>
            </a:r>
            <a:r>
              <a:rPr lang="en-US" dirty="0" err="1">
                <a:solidFill>
                  <a:schemeClr val="tx1"/>
                </a:solidFill>
              </a:rPr>
              <a:t>manajemen</a:t>
            </a:r>
            <a:r>
              <a:rPr lang="en-US" dirty="0">
                <a:solidFill>
                  <a:schemeClr val="tx1"/>
                </a:solidFill>
              </a:rPr>
              <a:t> </a:t>
            </a:r>
            <a:r>
              <a:rPr lang="en-US" dirty="0" err="1">
                <a:solidFill>
                  <a:schemeClr val="tx1"/>
                </a:solidFill>
              </a:rPr>
              <a:t>mutu</a:t>
            </a:r>
            <a:r>
              <a:rPr lang="en-US" dirty="0">
                <a:solidFill>
                  <a:schemeClr val="tx1"/>
                </a:solidFill>
              </a:rPr>
              <a:t> </a:t>
            </a:r>
            <a:r>
              <a:rPr lang="en-US" dirty="0" err="1">
                <a:solidFill>
                  <a:schemeClr val="tx1"/>
                </a:solidFill>
              </a:rPr>
              <a:t>spesifik</a:t>
            </a:r>
            <a:r>
              <a:rPr lang="en-US" dirty="0">
                <a:solidFill>
                  <a:schemeClr val="tx1"/>
                </a:solidFill>
              </a:rPr>
              <a:t> </a:t>
            </a:r>
            <a:r>
              <a:rPr lang="en-US" dirty="0" err="1">
                <a:solidFill>
                  <a:schemeClr val="tx1"/>
                </a:solidFill>
              </a:rPr>
              <a:t>perlu</a:t>
            </a:r>
            <a:r>
              <a:rPr lang="en-US" dirty="0">
                <a:solidFill>
                  <a:schemeClr val="tx1"/>
                </a:solidFill>
              </a:rPr>
              <a:t> </a:t>
            </a:r>
            <a:r>
              <a:rPr lang="en-US" dirty="0" err="1">
                <a:solidFill>
                  <a:schemeClr val="tx1"/>
                </a:solidFill>
              </a:rPr>
              <a:t>ditambahkan</a:t>
            </a:r>
            <a:r>
              <a:rPr lang="en-US" dirty="0">
                <a:solidFill>
                  <a:schemeClr val="tx1"/>
                </a:solidFill>
              </a:rPr>
              <a:t>. WBS dictionary juga </a:t>
            </a:r>
            <a:r>
              <a:rPr lang="en-US" dirty="0" err="1">
                <a:solidFill>
                  <a:schemeClr val="tx1"/>
                </a:solidFill>
              </a:rPr>
              <a:t>mencatat</a:t>
            </a:r>
            <a:r>
              <a:rPr lang="en-US" dirty="0">
                <a:solidFill>
                  <a:schemeClr val="tx1"/>
                </a:solidFill>
              </a:rPr>
              <a:t> </a:t>
            </a:r>
            <a:r>
              <a:rPr lang="en-US" dirty="0" err="1">
                <a:solidFill>
                  <a:schemeClr val="tx1"/>
                </a:solidFill>
              </a:rPr>
              <a:t>persyaratan</a:t>
            </a:r>
            <a:r>
              <a:rPr lang="en-US" dirty="0">
                <a:solidFill>
                  <a:schemeClr val="tx1"/>
                </a:solidFill>
              </a:rPr>
              <a:t> </a:t>
            </a:r>
            <a:r>
              <a:rPr lang="en-US" dirty="0" err="1">
                <a:solidFill>
                  <a:schemeClr val="tx1"/>
                </a:solidFill>
              </a:rPr>
              <a:t>kualitas</a:t>
            </a:r>
            <a:r>
              <a:rPr lang="en-US" dirty="0">
                <a:solidFill>
                  <a:schemeClr val="tx1"/>
                </a:solidFill>
              </a:rPr>
              <a:t>, yang </a:t>
            </a:r>
            <a:r>
              <a:rPr lang="en-US" dirty="0" err="1">
                <a:solidFill>
                  <a:schemeClr val="tx1"/>
                </a:solidFill>
              </a:rPr>
              <a:t>mungkin</a:t>
            </a:r>
            <a:r>
              <a:rPr lang="en-US" dirty="0">
                <a:solidFill>
                  <a:schemeClr val="tx1"/>
                </a:solidFill>
              </a:rPr>
              <a:t> </a:t>
            </a:r>
            <a:r>
              <a:rPr lang="en-US" dirty="0" err="1">
                <a:solidFill>
                  <a:schemeClr val="tx1"/>
                </a:solidFill>
              </a:rPr>
              <a:t>perlu</a:t>
            </a:r>
            <a:r>
              <a:rPr lang="en-US" dirty="0">
                <a:solidFill>
                  <a:schemeClr val="tx1"/>
                </a:solidFill>
              </a:rPr>
              <a:t> </a:t>
            </a:r>
            <a:r>
              <a:rPr lang="en-US" dirty="0" err="1">
                <a:solidFill>
                  <a:schemeClr val="tx1"/>
                </a:solidFill>
              </a:rPr>
              <a:t>diperbarui</a:t>
            </a:r>
            <a:r>
              <a:rPr lang="en-US" dirty="0">
                <a:solidFill>
                  <a:schemeClr val="tx1"/>
                </a:solidFill>
              </a:rPr>
              <a:t>.</a:t>
            </a:r>
          </a:p>
          <a:p>
            <a:pPr marL="0" indent="0">
              <a:buClr>
                <a:srgbClr val="A9A57C"/>
              </a:buClr>
              <a:buFont typeface="Arial"/>
              <a:buNone/>
            </a:pPr>
            <a:endParaRPr lang="en-US" sz="2000" dirty="0">
              <a:solidFill>
                <a:schemeClr val="tx1"/>
              </a:solidFill>
            </a:endParaRPr>
          </a:p>
        </p:txBody>
      </p:sp>
      <p:sp>
        <p:nvSpPr>
          <p:cNvPr id="11" name="Freeform 10"/>
          <p:cNvSpPr/>
          <p:nvPr/>
        </p:nvSpPr>
        <p:spPr>
          <a:xfrm>
            <a:off x="50639" y="8539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4" name="Freeform 13"/>
          <p:cNvSpPr/>
          <p:nvPr/>
        </p:nvSpPr>
        <p:spPr>
          <a:xfrm>
            <a:off x="109090" y="1440517"/>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management plan</a:t>
            </a:r>
          </a:p>
          <a:p>
            <a:r>
              <a:rPr lang="en-US" sz="1400" dirty="0"/>
              <a:t>2 Quality metrics</a:t>
            </a:r>
          </a:p>
          <a:p>
            <a:r>
              <a:rPr lang="en-US" sz="1400" dirty="0"/>
              <a:t>3 Project management plan</a:t>
            </a:r>
          </a:p>
          <a:p>
            <a:r>
              <a:rPr lang="en-US" sz="1400" dirty="0"/>
              <a:t>updates</a:t>
            </a:r>
          </a:p>
          <a:p>
            <a:pPr lvl="1"/>
            <a:r>
              <a:rPr lang="en-US" sz="1400" dirty="0"/>
              <a:t>• Risk management plan</a:t>
            </a:r>
          </a:p>
          <a:p>
            <a:pPr lvl="1"/>
            <a:r>
              <a:rPr lang="en-US" sz="1400" dirty="0"/>
              <a:t>• Scope baseline</a:t>
            </a:r>
          </a:p>
          <a:p>
            <a:r>
              <a:rPr lang="en-US" sz="1400" dirty="0"/>
              <a:t>4 Project documents updates</a:t>
            </a:r>
          </a:p>
          <a:p>
            <a:pPr lvl="1"/>
            <a:r>
              <a:rPr lang="en-US" sz="1400" dirty="0"/>
              <a:t>• Lessons learned register</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endParaRPr lang="en-US" sz="1400" b="0" kern="1200" dirty="0"/>
          </a:p>
        </p:txBody>
      </p:sp>
    </p:spTree>
    <p:extLst>
      <p:ext uri="{BB962C8B-B14F-4D97-AF65-F5344CB8AC3E}">
        <p14:creationId xmlns:p14="http://schemas.microsoft.com/office/powerpoint/2010/main" val="4152379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Quality Management: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Content Placeholder 2"/>
          <p:cNvSpPr txBox="1">
            <a:spLocks/>
          </p:cNvSpPr>
          <p:nvPr/>
        </p:nvSpPr>
        <p:spPr>
          <a:xfrm>
            <a:off x="2702257" y="853951"/>
            <a:ext cx="9352393" cy="592216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1" dirty="0">
                <a:solidFill>
                  <a:schemeClr val="tx1"/>
                </a:solidFill>
              </a:rPr>
              <a:t>4.  </a:t>
            </a:r>
            <a:r>
              <a:rPr lang="en-US" sz="1800" dirty="0"/>
              <a:t>Project documents updates</a:t>
            </a:r>
          </a:p>
          <a:p>
            <a:pPr lvl="1"/>
            <a:r>
              <a:rPr lang="en-US" sz="1800" b="1" dirty="0"/>
              <a:t>Lessons learned register</a:t>
            </a:r>
          </a:p>
          <a:p>
            <a:pPr marL="914400" lvl="2" indent="0">
              <a:buNone/>
            </a:pPr>
            <a:r>
              <a:rPr lang="en-US" dirty="0"/>
              <a:t>Lessons learned register </a:t>
            </a:r>
            <a:r>
              <a:rPr lang="en-US" dirty="0" err="1"/>
              <a:t>dapat</a:t>
            </a:r>
            <a:r>
              <a:rPr lang="en-US" dirty="0"/>
              <a:t> </a:t>
            </a:r>
            <a:r>
              <a:rPr lang="en-US" dirty="0" err="1"/>
              <a:t>diperbarui</a:t>
            </a:r>
            <a:r>
              <a:rPr lang="en-US" dirty="0"/>
              <a:t> </a:t>
            </a:r>
            <a:r>
              <a:rPr lang="en-US" dirty="0" err="1"/>
              <a:t>dengan</a:t>
            </a:r>
            <a:r>
              <a:rPr lang="en-US" dirty="0"/>
              <a:t> </a:t>
            </a:r>
            <a:r>
              <a:rPr lang="en-US" dirty="0" err="1"/>
              <a:t>informasi</a:t>
            </a:r>
            <a:r>
              <a:rPr lang="en-US" dirty="0"/>
              <a:t> </a:t>
            </a:r>
            <a:r>
              <a:rPr lang="en-US" dirty="0" err="1"/>
              <a:t>pada</a:t>
            </a:r>
            <a:r>
              <a:rPr lang="en-US" dirty="0"/>
              <a:t> </a:t>
            </a:r>
            <a:r>
              <a:rPr lang="en-US" dirty="0" err="1"/>
              <a:t>tantangan</a:t>
            </a:r>
            <a:r>
              <a:rPr lang="en-US" dirty="0"/>
              <a:t> yang </a:t>
            </a:r>
            <a:r>
              <a:rPr lang="en-US" dirty="0" err="1"/>
              <a:t>dihadapi</a:t>
            </a:r>
            <a:r>
              <a:rPr lang="en-US" dirty="0"/>
              <a:t> </a:t>
            </a:r>
            <a:r>
              <a:rPr lang="en-US" dirty="0" err="1"/>
              <a:t>dalam</a:t>
            </a:r>
            <a:r>
              <a:rPr lang="en-US" dirty="0"/>
              <a:t> proses </a:t>
            </a:r>
            <a:r>
              <a:rPr lang="en-US" dirty="0" err="1"/>
              <a:t>perencanaan</a:t>
            </a:r>
            <a:r>
              <a:rPr lang="en-US" dirty="0"/>
              <a:t> </a:t>
            </a:r>
            <a:r>
              <a:rPr lang="en-US" dirty="0" err="1"/>
              <a:t>kualitas</a:t>
            </a:r>
            <a:r>
              <a:rPr lang="en-US" dirty="0"/>
              <a:t>.</a:t>
            </a:r>
          </a:p>
          <a:p>
            <a:pPr lvl="1"/>
            <a:endParaRPr lang="en-US" sz="1800" dirty="0"/>
          </a:p>
          <a:p>
            <a:pPr lvl="1"/>
            <a:r>
              <a:rPr lang="en-US" sz="1800" b="1" dirty="0"/>
              <a:t>Requirements traceability matrix</a:t>
            </a:r>
          </a:p>
          <a:p>
            <a:pPr marL="914400" lvl="2" indent="0">
              <a:buNone/>
            </a:pPr>
            <a:r>
              <a:rPr lang="sv-SE" dirty="0"/>
              <a:t>Di mana persyaratan kualitas ditentukan oleh proses ini, mereka dicatat dalam matriks keterlacakan persyaratan.</a:t>
            </a:r>
          </a:p>
          <a:p>
            <a:pPr marL="914400" lvl="2" indent="0">
              <a:buNone/>
            </a:pPr>
            <a:endParaRPr lang="en-US" dirty="0"/>
          </a:p>
          <a:p>
            <a:pPr lvl="1"/>
            <a:r>
              <a:rPr lang="en-US" sz="1800" b="1" dirty="0"/>
              <a:t>Risk register</a:t>
            </a:r>
          </a:p>
          <a:p>
            <a:pPr marL="914400" lvl="2" indent="0">
              <a:buNone/>
            </a:pPr>
            <a:r>
              <a:rPr lang="nb-NO" dirty="0"/>
              <a:t>Risiko baru yang diidentifikasi selama proses ini dicatat dalam risiko mendaftar dan dikelola menggunakan proses manajemen risiko.</a:t>
            </a:r>
          </a:p>
          <a:p>
            <a:pPr lvl="1"/>
            <a:endParaRPr lang="en-US" sz="1800" dirty="0"/>
          </a:p>
          <a:p>
            <a:pPr lvl="1"/>
            <a:r>
              <a:rPr lang="en-US" sz="1800" b="1" dirty="0"/>
              <a:t>Stakeholder register</a:t>
            </a:r>
          </a:p>
          <a:p>
            <a:pPr marL="914400" lvl="2" indent="0">
              <a:buClr>
                <a:srgbClr val="A9A57C"/>
              </a:buClr>
              <a:buNone/>
            </a:pPr>
            <a:r>
              <a:rPr lang="en-US" dirty="0">
                <a:solidFill>
                  <a:schemeClr val="tx1"/>
                </a:solidFill>
              </a:rPr>
              <a:t>Di mana </a:t>
            </a:r>
            <a:r>
              <a:rPr lang="en-US" dirty="0" err="1">
                <a:solidFill>
                  <a:schemeClr val="tx1"/>
                </a:solidFill>
              </a:rPr>
              <a:t>informasi</a:t>
            </a:r>
            <a:r>
              <a:rPr lang="en-US" dirty="0">
                <a:solidFill>
                  <a:schemeClr val="tx1"/>
                </a:solidFill>
              </a:rPr>
              <a:t> </a:t>
            </a:r>
            <a:r>
              <a:rPr lang="en-US" dirty="0" err="1">
                <a:solidFill>
                  <a:schemeClr val="tx1"/>
                </a:solidFill>
              </a:rPr>
              <a:t>tambahan</a:t>
            </a:r>
            <a:r>
              <a:rPr lang="en-US" dirty="0">
                <a:solidFill>
                  <a:schemeClr val="tx1"/>
                </a:solidFill>
              </a:rPr>
              <a:t> </a:t>
            </a:r>
            <a:r>
              <a:rPr lang="en-US" dirty="0" err="1">
                <a:solidFill>
                  <a:schemeClr val="tx1"/>
                </a:solidFill>
              </a:rPr>
              <a:t>tentang</a:t>
            </a:r>
            <a:r>
              <a:rPr lang="en-US" dirty="0">
                <a:solidFill>
                  <a:schemeClr val="tx1"/>
                </a:solidFill>
              </a:rPr>
              <a:t> </a:t>
            </a:r>
            <a:r>
              <a:rPr lang="en-US" dirty="0" err="1">
                <a:solidFill>
                  <a:schemeClr val="tx1"/>
                </a:solidFill>
              </a:rPr>
              <a:t>pemangku</a:t>
            </a:r>
            <a:r>
              <a:rPr lang="en-US" dirty="0">
                <a:solidFill>
                  <a:schemeClr val="tx1"/>
                </a:solidFill>
              </a:rPr>
              <a:t> </a:t>
            </a:r>
            <a:r>
              <a:rPr lang="en-US" dirty="0" err="1">
                <a:solidFill>
                  <a:schemeClr val="tx1"/>
                </a:solidFill>
              </a:rPr>
              <a:t>kepentingan</a:t>
            </a:r>
            <a:r>
              <a:rPr lang="en-US" dirty="0">
                <a:solidFill>
                  <a:schemeClr val="tx1"/>
                </a:solidFill>
              </a:rPr>
              <a:t> yang </a:t>
            </a:r>
            <a:r>
              <a:rPr lang="en-US" dirty="0" err="1">
                <a:solidFill>
                  <a:schemeClr val="tx1"/>
                </a:solidFill>
              </a:rPr>
              <a:t>ada</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baru</a:t>
            </a:r>
            <a:r>
              <a:rPr lang="en-US" dirty="0">
                <a:solidFill>
                  <a:schemeClr val="tx1"/>
                </a:solidFill>
              </a:rPr>
              <a:t> </a:t>
            </a:r>
            <a:r>
              <a:rPr lang="en-US" dirty="0" err="1">
                <a:solidFill>
                  <a:schemeClr val="tx1"/>
                </a:solidFill>
              </a:rPr>
              <a:t>dikumpulkan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hasil</a:t>
            </a:r>
            <a:r>
              <a:rPr lang="en-US" dirty="0">
                <a:solidFill>
                  <a:schemeClr val="tx1"/>
                </a:solidFill>
              </a:rPr>
              <a:t> </a:t>
            </a:r>
            <a:r>
              <a:rPr lang="en-US" dirty="0" err="1">
                <a:solidFill>
                  <a:schemeClr val="tx1"/>
                </a:solidFill>
              </a:rPr>
              <a:t>dari</a:t>
            </a:r>
            <a:r>
              <a:rPr lang="en-US" dirty="0">
                <a:solidFill>
                  <a:schemeClr val="tx1"/>
                </a:solidFill>
              </a:rPr>
              <a:t> proses </a:t>
            </a:r>
            <a:r>
              <a:rPr lang="en-US" dirty="0" err="1">
                <a:solidFill>
                  <a:schemeClr val="tx1"/>
                </a:solidFill>
              </a:rPr>
              <a:t>ini</a:t>
            </a:r>
            <a:r>
              <a:rPr lang="en-US" dirty="0">
                <a:solidFill>
                  <a:schemeClr val="tx1"/>
                </a:solidFill>
              </a:rPr>
              <a:t>, </a:t>
            </a:r>
            <a:r>
              <a:rPr lang="en-US" dirty="0" err="1">
                <a:solidFill>
                  <a:schemeClr val="tx1"/>
                </a:solidFill>
              </a:rPr>
              <a:t>dicatat</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daftar</a:t>
            </a:r>
            <a:r>
              <a:rPr lang="en-US" dirty="0">
                <a:solidFill>
                  <a:schemeClr val="tx1"/>
                </a:solidFill>
              </a:rPr>
              <a:t> </a:t>
            </a:r>
            <a:r>
              <a:rPr lang="en-US" dirty="0" err="1">
                <a:solidFill>
                  <a:schemeClr val="tx1"/>
                </a:solidFill>
              </a:rPr>
              <a:t>pemangku</a:t>
            </a:r>
            <a:r>
              <a:rPr lang="en-US" dirty="0">
                <a:solidFill>
                  <a:schemeClr val="tx1"/>
                </a:solidFill>
              </a:rPr>
              <a:t> </a:t>
            </a:r>
            <a:r>
              <a:rPr lang="en-US" dirty="0" err="1">
                <a:solidFill>
                  <a:schemeClr val="tx1"/>
                </a:solidFill>
              </a:rPr>
              <a:t>kepentingan</a:t>
            </a:r>
            <a:r>
              <a:rPr lang="en-US" dirty="0">
                <a:solidFill>
                  <a:schemeClr val="tx1"/>
                </a:solidFill>
              </a:rPr>
              <a:t>.</a:t>
            </a:r>
          </a:p>
        </p:txBody>
      </p:sp>
      <p:sp>
        <p:nvSpPr>
          <p:cNvPr id="11" name="Freeform 10"/>
          <p:cNvSpPr/>
          <p:nvPr/>
        </p:nvSpPr>
        <p:spPr>
          <a:xfrm>
            <a:off x="50639" y="853951"/>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4" name="Freeform 13"/>
          <p:cNvSpPr/>
          <p:nvPr/>
        </p:nvSpPr>
        <p:spPr>
          <a:xfrm>
            <a:off x="109090" y="1440517"/>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management plan</a:t>
            </a:r>
          </a:p>
          <a:p>
            <a:r>
              <a:rPr lang="en-US" sz="1400" dirty="0"/>
              <a:t>2 Quality metrics</a:t>
            </a:r>
          </a:p>
          <a:p>
            <a:r>
              <a:rPr lang="en-US" sz="1400" dirty="0"/>
              <a:t>3 Project management plan</a:t>
            </a:r>
          </a:p>
          <a:p>
            <a:r>
              <a:rPr lang="en-US" sz="1400" dirty="0"/>
              <a:t>updates</a:t>
            </a:r>
          </a:p>
          <a:p>
            <a:pPr lvl="1"/>
            <a:r>
              <a:rPr lang="en-US" sz="1400" dirty="0"/>
              <a:t>• Risk management plan</a:t>
            </a:r>
          </a:p>
          <a:p>
            <a:pPr lvl="1"/>
            <a:r>
              <a:rPr lang="en-US" sz="1400" dirty="0"/>
              <a:t>• Scope baseline</a:t>
            </a:r>
          </a:p>
          <a:p>
            <a:r>
              <a:rPr lang="en-US" sz="1400" dirty="0"/>
              <a:t>4 Project documents updates</a:t>
            </a:r>
          </a:p>
          <a:p>
            <a:pPr lvl="1"/>
            <a:r>
              <a:rPr lang="en-US" sz="1400" dirty="0"/>
              <a:t>• Lessons learned register</a:t>
            </a:r>
          </a:p>
          <a:p>
            <a:pPr lvl="1"/>
            <a:r>
              <a:rPr lang="en-US" sz="1400" dirty="0"/>
              <a:t>• Requirements traceability</a:t>
            </a:r>
          </a:p>
          <a:p>
            <a:pPr lvl="1"/>
            <a:r>
              <a:rPr lang="en-US" sz="1400" dirty="0"/>
              <a:t>matrix</a:t>
            </a:r>
          </a:p>
          <a:p>
            <a:pPr lvl="1"/>
            <a:r>
              <a:rPr lang="en-US" sz="1400" dirty="0"/>
              <a:t>• Risk register</a:t>
            </a:r>
          </a:p>
          <a:p>
            <a:pPr lvl="1"/>
            <a:r>
              <a:rPr lang="en-US" sz="1400" dirty="0"/>
              <a:t>• Stakeholder register</a:t>
            </a:r>
            <a:endParaRPr lang="en-US" sz="1400" b="0" kern="1200" dirty="0"/>
          </a:p>
        </p:txBody>
      </p:sp>
    </p:spTree>
    <p:extLst>
      <p:ext uri="{BB962C8B-B14F-4D97-AF65-F5344CB8AC3E}">
        <p14:creationId xmlns:p14="http://schemas.microsoft.com/office/powerpoint/2010/main" val="894162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Manage Quality</a:t>
            </a:r>
            <a:endParaRPr lang="id-ID" sz="3200" b="1" dirty="0">
              <a:cs typeface="Century Gothic" charset="0"/>
            </a:endParaRPr>
          </a:p>
        </p:txBody>
      </p:sp>
      <p:sp>
        <p:nvSpPr>
          <p:cNvPr id="21" name="Rounded Rectangle 20"/>
          <p:cNvSpPr/>
          <p:nvPr/>
        </p:nvSpPr>
        <p:spPr>
          <a:xfrm>
            <a:off x="319649" y="2240548"/>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249031"/>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2922279"/>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271893"/>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285266"/>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2930325"/>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253215"/>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291862"/>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2934273"/>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276946"/>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298916"/>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2957191"/>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238233"/>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36558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38496" y="4085820"/>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Quality Management</a:t>
            </a:r>
            <a:endParaRPr lang="en-US" sz="1600" b="1" kern="1200" dirty="0">
              <a:solidFill>
                <a:schemeClr val="tx1"/>
              </a:solidFill>
            </a:endParaRPr>
          </a:p>
        </p:txBody>
      </p:sp>
      <p:sp>
        <p:nvSpPr>
          <p:cNvPr id="38" name="Freeform 37"/>
          <p:cNvSpPr/>
          <p:nvPr/>
        </p:nvSpPr>
        <p:spPr>
          <a:xfrm>
            <a:off x="5089300" y="4068116"/>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Manage Quality</a:t>
            </a:r>
            <a:endParaRPr lang="en-US" sz="1600" b="1" kern="1200" dirty="0">
              <a:solidFill>
                <a:schemeClr val="tx1"/>
              </a:solidFill>
            </a:endParaRPr>
          </a:p>
        </p:txBody>
      </p:sp>
      <p:sp>
        <p:nvSpPr>
          <p:cNvPr id="39" name="Freeform 38"/>
          <p:cNvSpPr/>
          <p:nvPr/>
        </p:nvSpPr>
        <p:spPr>
          <a:xfrm>
            <a:off x="7440104" y="4085820"/>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5B9BD5"/>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Quality</a:t>
            </a:r>
            <a:endParaRPr lang="en-US" b="1" kern="1200" dirty="0">
              <a:solidFill>
                <a:schemeClr val="tx1"/>
              </a:solidFill>
            </a:endParaRPr>
          </a:p>
        </p:txBody>
      </p:sp>
    </p:spTree>
    <p:extLst>
      <p:ext uri="{BB962C8B-B14F-4D97-AF65-F5344CB8AC3E}">
        <p14:creationId xmlns:p14="http://schemas.microsoft.com/office/powerpoint/2010/main" val="4165442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426773" y="1544346"/>
            <a:ext cx="10846278" cy="2298636"/>
            <a:chOff x="2825750" y="821960"/>
            <a:chExt cx="2476500" cy="6034015"/>
          </a:xfrm>
          <a:scene3d>
            <a:camera prst="orthographicFront"/>
            <a:lightRig rig="threePt" dir="t">
              <a:rot lat="0" lon="0" rev="7500000"/>
            </a:lightRig>
          </a:scene3d>
        </p:grpSpPr>
        <p:sp>
          <p:nvSpPr>
            <p:cNvPr id="7" name="Rectangle 6"/>
            <p:cNvSpPr/>
            <p:nvPr/>
          </p:nvSpPr>
          <p:spPr>
            <a:xfrm>
              <a:off x="2825750" y="821960"/>
              <a:ext cx="2476500" cy="5325256"/>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60"/>
              <a:ext cx="2476500" cy="603401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indent="-257175" algn="just">
                <a:buFont typeface="Wingdings" panose="05000000000000000000" pitchFamily="2" charset="2"/>
                <a:buChar char="§"/>
              </a:pPr>
              <a:r>
                <a:rPr lang="en-US" sz="2400" dirty="0">
                  <a:solidFill>
                    <a:schemeClr val="tx1"/>
                  </a:solidFill>
                </a:rPr>
                <a:t>Manage Quality </a:t>
              </a:r>
              <a:r>
                <a:rPr lang="en-US" sz="2400" dirty="0" err="1">
                  <a:solidFill>
                    <a:schemeClr val="tx1"/>
                  </a:solidFill>
                </a:rPr>
                <a:t>adalah</a:t>
              </a:r>
              <a:r>
                <a:rPr lang="en-US" sz="2400" dirty="0">
                  <a:solidFill>
                    <a:schemeClr val="tx1"/>
                  </a:solidFill>
                </a:rPr>
                <a:t> proses audit </a:t>
              </a:r>
              <a:r>
                <a:rPr lang="en-US" sz="2400" dirty="0" err="1">
                  <a:solidFill>
                    <a:schemeClr val="tx1"/>
                  </a:solidFill>
                </a:rPr>
                <a:t>persyaratan</a:t>
              </a:r>
              <a:r>
                <a:rPr lang="en-US" sz="2400" dirty="0">
                  <a:solidFill>
                    <a:schemeClr val="tx1"/>
                  </a:solidFill>
                </a:rPr>
                <a:t> </a:t>
              </a:r>
              <a:r>
                <a:rPr lang="en-US" sz="2400" dirty="0" err="1">
                  <a:solidFill>
                    <a:schemeClr val="tx1"/>
                  </a:solidFill>
                </a:rPr>
                <a:t>kualitas</a:t>
              </a:r>
              <a:r>
                <a:rPr lang="en-US" sz="2400" dirty="0">
                  <a:solidFill>
                    <a:schemeClr val="tx1"/>
                  </a:solidFill>
                </a:rPr>
                <a:t> </a:t>
              </a:r>
              <a:r>
                <a:rPr lang="en-US" sz="2400" dirty="0" err="1">
                  <a:solidFill>
                    <a:schemeClr val="tx1"/>
                  </a:solidFill>
                </a:rPr>
                <a:t>dan</a:t>
              </a:r>
              <a:r>
                <a:rPr lang="en-US" sz="2400" dirty="0">
                  <a:solidFill>
                    <a:schemeClr val="tx1"/>
                  </a:solidFill>
                </a:rPr>
                <a:t> </a:t>
              </a:r>
              <a:r>
                <a:rPr lang="en-US" sz="2400" dirty="0" err="1">
                  <a:solidFill>
                    <a:schemeClr val="tx1"/>
                  </a:solidFill>
                </a:rPr>
                <a:t>hasil</a:t>
              </a:r>
              <a:r>
                <a:rPr lang="en-US" sz="2400" dirty="0">
                  <a:solidFill>
                    <a:schemeClr val="tx1"/>
                  </a:solidFill>
                </a:rPr>
                <a:t> </a:t>
              </a:r>
              <a:r>
                <a:rPr lang="en-US" sz="2400" dirty="0" err="1">
                  <a:solidFill>
                    <a:schemeClr val="tx1"/>
                  </a:solidFill>
                </a:rPr>
                <a:t>dari</a:t>
              </a:r>
              <a:r>
                <a:rPr lang="en-US" sz="2400" dirty="0">
                  <a:solidFill>
                    <a:schemeClr val="tx1"/>
                  </a:solidFill>
                </a:rPr>
                <a:t> </a:t>
              </a:r>
              <a:r>
                <a:rPr lang="en-US" sz="2400" dirty="0" err="1">
                  <a:solidFill>
                    <a:schemeClr val="tx1"/>
                  </a:solidFill>
                </a:rPr>
                <a:t>kontrol</a:t>
              </a:r>
              <a:r>
                <a:rPr lang="en-US" sz="2400" dirty="0">
                  <a:solidFill>
                    <a:schemeClr val="tx1"/>
                  </a:solidFill>
                </a:rPr>
                <a:t> </a:t>
              </a:r>
              <a:r>
                <a:rPr lang="en-US" sz="2400" dirty="0" err="1">
                  <a:solidFill>
                    <a:schemeClr val="tx1"/>
                  </a:solidFill>
                </a:rPr>
                <a:t>pengukuran</a:t>
              </a:r>
              <a:r>
                <a:rPr lang="en-US" sz="2400" dirty="0">
                  <a:solidFill>
                    <a:schemeClr val="tx1"/>
                  </a:solidFill>
                </a:rPr>
                <a:t> </a:t>
              </a:r>
              <a:r>
                <a:rPr lang="en-US" sz="2400" dirty="0" err="1">
                  <a:solidFill>
                    <a:schemeClr val="tx1"/>
                  </a:solidFill>
                </a:rPr>
                <a:t>kualitas</a:t>
              </a:r>
              <a:r>
                <a:rPr lang="en-US" sz="2400" dirty="0">
                  <a:solidFill>
                    <a:schemeClr val="tx1"/>
                  </a:solidFill>
                </a:rPr>
                <a:t> </a:t>
              </a:r>
              <a:r>
                <a:rPr lang="en-US" sz="2400" dirty="0" err="1">
                  <a:solidFill>
                    <a:schemeClr val="tx1"/>
                  </a:solidFill>
                </a:rPr>
                <a:t>untuk</a:t>
              </a:r>
              <a:r>
                <a:rPr lang="en-US" sz="2400" dirty="0">
                  <a:solidFill>
                    <a:schemeClr val="tx1"/>
                  </a:solidFill>
                </a:rPr>
                <a:t> </a:t>
              </a:r>
              <a:r>
                <a:rPr lang="en-US" sz="2400" dirty="0" err="1">
                  <a:solidFill>
                    <a:schemeClr val="tx1"/>
                  </a:solidFill>
                </a:rPr>
                <a:t>memastikan</a:t>
              </a:r>
              <a:r>
                <a:rPr lang="en-US" sz="2400" dirty="0">
                  <a:solidFill>
                    <a:schemeClr val="tx1"/>
                  </a:solidFill>
                </a:rPr>
                <a:t> </a:t>
              </a:r>
              <a:r>
                <a:rPr lang="en-US" sz="2400" dirty="0" err="1">
                  <a:solidFill>
                    <a:schemeClr val="tx1"/>
                  </a:solidFill>
                </a:rPr>
                <a:t>bahwa</a:t>
              </a:r>
              <a:r>
                <a:rPr lang="en-US" sz="2400" dirty="0">
                  <a:solidFill>
                    <a:schemeClr val="tx1"/>
                  </a:solidFill>
                </a:rPr>
                <a:t> </a:t>
              </a:r>
              <a:r>
                <a:rPr lang="en-US" sz="2400" dirty="0" err="1">
                  <a:solidFill>
                    <a:schemeClr val="tx1"/>
                  </a:solidFill>
                </a:rPr>
                <a:t>standar</a:t>
              </a:r>
              <a:r>
                <a:rPr lang="en-US" sz="2400" dirty="0">
                  <a:solidFill>
                    <a:schemeClr val="tx1"/>
                  </a:solidFill>
                </a:rPr>
                <a:t> </a:t>
              </a:r>
              <a:r>
                <a:rPr lang="en-US" sz="2400" dirty="0" err="1">
                  <a:solidFill>
                    <a:schemeClr val="tx1"/>
                  </a:solidFill>
                </a:rPr>
                <a:t>kualitas</a:t>
              </a:r>
              <a:r>
                <a:rPr lang="en-US" sz="2400" dirty="0">
                  <a:solidFill>
                    <a:schemeClr val="tx1"/>
                  </a:solidFill>
                </a:rPr>
                <a:t> yang </a:t>
              </a:r>
              <a:r>
                <a:rPr lang="en-US" sz="2400" dirty="0" err="1">
                  <a:solidFill>
                    <a:schemeClr val="tx1"/>
                  </a:solidFill>
                </a:rPr>
                <a:t>tepat</a:t>
              </a:r>
              <a:r>
                <a:rPr lang="en-US" sz="2400" dirty="0">
                  <a:solidFill>
                    <a:schemeClr val="tx1"/>
                  </a:solidFill>
                </a:rPr>
                <a:t> </a:t>
              </a:r>
              <a:r>
                <a:rPr lang="en-US" sz="2400" dirty="0" err="1">
                  <a:solidFill>
                    <a:schemeClr val="tx1"/>
                  </a:solidFill>
                </a:rPr>
                <a:t>dan</a:t>
              </a:r>
              <a:r>
                <a:rPr lang="en-US" sz="2400" dirty="0">
                  <a:solidFill>
                    <a:schemeClr val="tx1"/>
                  </a:solidFill>
                </a:rPr>
                <a:t> standard </a:t>
              </a:r>
              <a:r>
                <a:rPr lang="en-US" sz="2400" dirty="0" err="1">
                  <a:solidFill>
                    <a:schemeClr val="tx1"/>
                  </a:solidFill>
                </a:rPr>
                <a:t>operasional</a:t>
              </a:r>
              <a:r>
                <a:rPr lang="en-US" sz="2400" dirty="0">
                  <a:solidFill>
                    <a:schemeClr val="tx1"/>
                  </a:solidFill>
                </a:rPr>
                <a:t> </a:t>
              </a:r>
              <a:r>
                <a:rPr lang="en-US" sz="2400" dirty="0" err="1">
                  <a:solidFill>
                    <a:schemeClr val="tx1"/>
                  </a:solidFill>
                </a:rPr>
                <a:t>telah</a:t>
              </a:r>
              <a:r>
                <a:rPr lang="en-US" sz="2400" dirty="0">
                  <a:solidFill>
                    <a:schemeClr val="tx1"/>
                  </a:solidFill>
                </a:rPr>
                <a:t> </a:t>
              </a:r>
              <a:r>
                <a:rPr lang="en-US" sz="2400" dirty="0" err="1">
                  <a:solidFill>
                    <a:schemeClr val="tx1"/>
                  </a:solidFill>
                </a:rPr>
                <a:t>digunakan</a:t>
              </a:r>
              <a:r>
                <a:rPr lang="en-US" sz="2400" dirty="0">
                  <a:solidFill>
                    <a:schemeClr val="tx1"/>
                  </a:solidFill>
                </a:rPr>
                <a:t>. </a:t>
              </a:r>
            </a:p>
            <a:p>
              <a:pPr indent="-257175" algn="just">
                <a:buFont typeface="Wingdings" panose="05000000000000000000" pitchFamily="2" charset="2"/>
                <a:buChar char="§"/>
              </a:pPr>
              <a:r>
                <a:rPr lang="en-US" sz="2400" dirty="0" err="1">
                  <a:solidFill>
                    <a:schemeClr val="tx1"/>
                  </a:solidFill>
                </a:rPr>
                <a:t>Kunci</a:t>
              </a:r>
              <a:r>
                <a:rPr lang="en-US" sz="2400" dirty="0">
                  <a:solidFill>
                    <a:schemeClr val="tx1"/>
                  </a:solidFill>
                </a:rPr>
                <a:t> </a:t>
              </a:r>
              <a:r>
                <a:rPr lang="en-US" sz="2400" dirty="0" err="1">
                  <a:solidFill>
                    <a:schemeClr val="tx1"/>
                  </a:solidFill>
                </a:rPr>
                <a:t>manfaat</a:t>
              </a:r>
              <a:r>
                <a:rPr lang="en-US" sz="2400" dirty="0">
                  <a:solidFill>
                    <a:schemeClr val="tx1"/>
                  </a:solidFill>
                </a:rPr>
                <a:t> </a:t>
              </a:r>
              <a:r>
                <a:rPr lang="en-US" sz="2400" dirty="0" err="1">
                  <a:solidFill>
                    <a:schemeClr val="tx1"/>
                  </a:solidFill>
                </a:rPr>
                <a:t>dari</a:t>
              </a:r>
              <a:r>
                <a:rPr lang="en-US" sz="2400" dirty="0">
                  <a:solidFill>
                    <a:schemeClr val="tx1"/>
                  </a:solidFill>
                </a:rPr>
                <a:t> proses </a:t>
              </a:r>
              <a:r>
                <a:rPr lang="en-US" sz="2400" dirty="0" err="1">
                  <a:solidFill>
                    <a:schemeClr val="tx1"/>
                  </a:solidFill>
                </a:rPr>
                <a:t>ini</a:t>
              </a:r>
              <a:r>
                <a:rPr lang="en-US" sz="2400" dirty="0">
                  <a:solidFill>
                    <a:schemeClr val="tx1"/>
                  </a:solidFill>
                </a:rPr>
                <a:t> </a:t>
              </a:r>
              <a:r>
                <a:rPr lang="en-US" sz="2400" dirty="0" err="1">
                  <a:solidFill>
                    <a:schemeClr val="tx1"/>
                  </a:solidFill>
                </a:rPr>
                <a:t>adalah</a:t>
              </a:r>
              <a:r>
                <a:rPr lang="en-US" sz="2400" dirty="0">
                  <a:solidFill>
                    <a:schemeClr val="tx1"/>
                  </a:solidFill>
                </a:rPr>
                <a:t> </a:t>
              </a:r>
              <a:r>
                <a:rPr lang="en-US" sz="2400" dirty="0" err="1">
                  <a:solidFill>
                    <a:schemeClr val="tx1"/>
                  </a:solidFill>
                </a:rPr>
                <a:t>memfasilitasi</a:t>
              </a:r>
              <a:r>
                <a:rPr lang="en-US" sz="2400" dirty="0">
                  <a:solidFill>
                    <a:schemeClr val="tx1"/>
                  </a:solidFill>
                </a:rPr>
                <a:t> </a:t>
              </a:r>
              <a:r>
                <a:rPr lang="en-US" sz="2400" dirty="0" err="1">
                  <a:solidFill>
                    <a:schemeClr val="tx1"/>
                  </a:solidFill>
                </a:rPr>
                <a:t>peningkatan</a:t>
              </a:r>
              <a:r>
                <a:rPr lang="en-US" sz="2400" dirty="0">
                  <a:solidFill>
                    <a:schemeClr val="tx1"/>
                  </a:solidFill>
                </a:rPr>
                <a:t> </a:t>
              </a:r>
              <a:r>
                <a:rPr lang="en-US" sz="2400" dirty="0" err="1">
                  <a:solidFill>
                    <a:schemeClr val="tx1"/>
                  </a:solidFill>
                </a:rPr>
                <a:t>kualitas</a:t>
              </a:r>
              <a:r>
                <a:rPr lang="en-US" sz="2400" dirty="0">
                  <a:solidFill>
                    <a:schemeClr val="tx1"/>
                  </a:solidFill>
                </a:rPr>
                <a:t> proses</a:t>
              </a:r>
            </a:p>
            <a:p>
              <a:pPr indent="-257175" algn="just">
                <a:buFont typeface="Wingdings" panose="05000000000000000000" pitchFamily="2" charset="2"/>
                <a:buChar char="§"/>
              </a:pPr>
              <a:r>
                <a:rPr lang="en-US" sz="2400" spc="-4" dirty="0" err="1">
                  <a:solidFill>
                    <a:schemeClr val="tx1"/>
                  </a:solidFill>
                  <a:cs typeface="Comic Sans MS"/>
                </a:rPr>
                <a:t>Memastikan</a:t>
              </a:r>
              <a:r>
                <a:rPr lang="en-US" sz="2400" spc="-4" dirty="0">
                  <a:solidFill>
                    <a:schemeClr val="tx1"/>
                  </a:solidFill>
                  <a:cs typeface="Comic Sans MS"/>
                </a:rPr>
                <a:t> proses </a:t>
              </a:r>
              <a:r>
                <a:rPr lang="en-US" sz="2400" spc="-4" dirty="0" err="1">
                  <a:solidFill>
                    <a:schemeClr val="tx1"/>
                  </a:solidFill>
                  <a:cs typeface="Comic Sans MS"/>
                </a:rPr>
                <a:t>sesuai</a:t>
              </a:r>
              <a:r>
                <a:rPr lang="en-US" sz="2400" spc="-4" dirty="0">
                  <a:solidFill>
                    <a:schemeClr val="tx1"/>
                  </a:solidFill>
                  <a:cs typeface="Comic Sans MS"/>
                </a:rPr>
                <a:t> </a:t>
              </a:r>
              <a:r>
                <a:rPr lang="en-US" sz="2400" spc="-4" dirty="0" err="1">
                  <a:solidFill>
                    <a:schemeClr val="tx1"/>
                  </a:solidFill>
                  <a:cs typeface="Comic Sans MS"/>
                </a:rPr>
                <a:t>dengan</a:t>
              </a:r>
              <a:r>
                <a:rPr lang="en-US" sz="2400" spc="-4" dirty="0">
                  <a:solidFill>
                    <a:schemeClr val="tx1"/>
                  </a:solidFill>
                  <a:cs typeface="Comic Sans MS"/>
                </a:rPr>
                <a:t> yang </a:t>
              </a:r>
              <a:r>
                <a:rPr lang="en-US" sz="2400" spc="-4" dirty="0" err="1">
                  <a:solidFill>
                    <a:schemeClr val="tx1"/>
                  </a:solidFill>
                  <a:cs typeface="Comic Sans MS"/>
                </a:rPr>
                <a:t>sudah</a:t>
              </a:r>
              <a:r>
                <a:rPr lang="en-US" sz="2400" spc="-4" dirty="0">
                  <a:solidFill>
                    <a:schemeClr val="tx1"/>
                  </a:solidFill>
                  <a:cs typeface="Comic Sans MS"/>
                </a:rPr>
                <a:t> di </a:t>
              </a:r>
              <a:r>
                <a:rPr lang="en-US" sz="2400" spc="-4" dirty="0" err="1">
                  <a:solidFill>
                    <a:schemeClr val="tx1"/>
                  </a:solidFill>
                  <a:cs typeface="Comic Sans MS"/>
                </a:rPr>
                <a:t>rencanakan</a:t>
              </a:r>
              <a:endParaRPr lang="en-US" sz="2400" spc="-4" dirty="0">
                <a:solidFill>
                  <a:schemeClr val="tx1"/>
                </a:solidFill>
                <a:cs typeface="Comic Sans MS"/>
              </a:endParaRPr>
            </a:p>
          </p:txBody>
        </p:sp>
      </p:grpSp>
    </p:spTree>
    <p:extLst>
      <p:ext uri="{BB962C8B-B14F-4D97-AF65-F5344CB8AC3E}">
        <p14:creationId xmlns:p14="http://schemas.microsoft.com/office/powerpoint/2010/main" val="175745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sp>
        <p:nvSpPr>
          <p:cNvPr id="4" name="Freeform 3"/>
          <p:cNvSpPr/>
          <p:nvPr/>
        </p:nvSpPr>
        <p:spPr>
          <a:xfrm>
            <a:off x="752018"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5" name="Freeform 4"/>
          <p:cNvSpPr/>
          <p:nvPr/>
        </p:nvSpPr>
        <p:spPr>
          <a:xfrm>
            <a:off x="1128384" y="1384440"/>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control</a:t>
            </a:r>
          </a:p>
          <a:p>
            <a:pPr lvl="1"/>
            <a:r>
              <a:rPr lang="en-US" sz="1400" dirty="0"/>
              <a:t>measurements</a:t>
            </a:r>
          </a:p>
          <a:p>
            <a:pPr lvl="1"/>
            <a:r>
              <a:rPr lang="en-US" sz="1400" dirty="0"/>
              <a:t>• Quality metrics</a:t>
            </a:r>
          </a:p>
          <a:p>
            <a:pPr lvl="1"/>
            <a:r>
              <a:rPr lang="en-US" sz="1400" dirty="0"/>
              <a:t>• Risk report</a:t>
            </a:r>
          </a:p>
          <a:p>
            <a:r>
              <a:rPr lang="en-US" sz="1400" dirty="0"/>
              <a:t>3 Organizational process assets</a:t>
            </a:r>
            <a:endParaRPr lang="en-US" sz="3600" b="0" kern="1200" dirty="0">
              <a:latin typeface="+mn-lt"/>
            </a:endParaRPr>
          </a:p>
        </p:txBody>
      </p:sp>
      <p:sp>
        <p:nvSpPr>
          <p:cNvPr id="7" name="Freeform 6"/>
          <p:cNvSpPr/>
          <p:nvPr/>
        </p:nvSpPr>
        <p:spPr>
          <a:xfrm>
            <a:off x="3362690" y="923642"/>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8" name="Freeform 7"/>
          <p:cNvSpPr/>
          <p:nvPr/>
        </p:nvSpPr>
        <p:spPr>
          <a:xfrm>
            <a:off x="4247574" y="92071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9" name="Freeform 8"/>
          <p:cNvSpPr/>
          <p:nvPr/>
        </p:nvSpPr>
        <p:spPr>
          <a:xfrm>
            <a:off x="4572000" y="1384441"/>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sp>
        <p:nvSpPr>
          <p:cNvPr id="10" name="Freeform 9"/>
          <p:cNvSpPr/>
          <p:nvPr/>
        </p:nvSpPr>
        <p:spPr>
          <a:xfrm>
            <a:off x="6559542" y="925227"/>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1" name="Freeform 10"/>
          <p:cNvSpPr/>
          <p:nvPr/>
        </p:nvSpPr>
        <p:spPr>
          <a:xfrm>
            <a:off x="7395484"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2" name="Freeform 11"/>
          <p:cNvSpPr/>
          <p:nvPr/>
        </p:nvSpPr>
        <p:spPr>
          <a:xfrm>
            <a:off x="7771959" y="1384441"/>
            <a:ext cx="2368327"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reports</a:t>
            </a:r>
          </a:p>
          <a:p>
            <a:r>
              <a:rPr lang="en-US" sz="1400" dirty="0"/>
              <a:t>2 Test and evaluation</a:t>
            </a:r>
          </a:p>
          <a:p>
            <a:r>
              <a:rPr lang="en-US" sz="1400" dirty="0"/>
              <a:t>documents</a:t>
            </a:r>
          </a:p>
          <a:p>
            <a:r>
              <a:rPr lang="en-US" sz="1400" dirty="0"/>
              <a:t>3 Change requests</a:t>
            </a:r>
          </a:p>
          <a:p>
            <a:r>
              <a:rPr lang="en-US" sz="1400" dirty="0"/>
              <a:t>4 Project management plan</a:t>
            </a:r>
          </a:p>
          <a:p>
            <a:r>
              <a:rPr lang="en-US" sz="1400" dirty="0"/>
              <a:t>updates</a:t>
            </a:r>
          </a:p>
          <a:p>
            <a:pPr lvl="1"/>
            <a:r>
              <a:rPr lang="en-US" sz="1400" dirty="0"/>
              <a:t>• Quality management plan</a:t>
            </a:r>
          </a:p>
          <a:p>
            <a:pPr lvl="1"/>
            <a:r>
              <a:rPr lang="en-US" sz="1400" dirty="0"/>
              <a:t>• Scope baseline</a:t>
            </a:r>
          </a:p>
          <a:p>
            <a:pPr lvl="1"/>
            <a:r>
              <a:rPr lang="en-US" sz="1400" dirty="0"/>
              <a:t>• Schedule baseline</a:t>
            </a:r>
          </a:p>
          <a:p>
            <a:pPr lvl="1"/>
            <a:r>
              <a:rPr lang="en-US" sz="1400" dirty="0"/>
              <a:t>• Cost baseline</a:t>
            </a:r>
          </a:p>
          <a:p>
            <a:r>
              <a:rPr lang="en-US" sz="1400" dirty="0"/>
              <a:t>5 Project documents updates</a:t>
            </a:r>
          </a:p>
          <a:p>
            <a:pPr lvl="1"/>
            <a:r>
              <a:rPr lang="en-US" sz="1400" dirty="0"/>
              <a:t>• Issue log</a:t>
            </a:r>
          </a:p>
          <a:p>
            <a:pPr lvl="1"/>
            <a:r>
              <a:rPr lang="en-US" sz="1400" dirty="0"/>
              <a:t>• Lessons learned register</a:t>
            </a:r>
          </a:p>
          <a:p>
            <a:pPr lvl="1"/>
            <a:r>
              <a:rPr lang="en-US" sz="1400" dirty="0"/>
              <a:t>• Risk register</a:t>
            </a:r>
            <a:endParaRPr lang="en-US" sz="1400" b="0" kern="1200" dirty="0"/>
          </a:p>
        </p:txBody>
      </p:sp>
    </p:spTree>
    <p:extLst>
      <p:ext uri="{BB962C8B-B14F-4D97-AF65-F5344CB8AC3E}">
        <p14:creationId xmlns:p14="http://schemas.microsoft.com/office/powerpoint/2010/main" val="3660508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1835656" y="1128570"/>
            <a:ext cx="6972300" cy="5419725"/>
          </a:xfrm>
          <a:prstGeom prst="rect">
            <a:avLst/>
          </a:prstGeom>
        </p:spPr>
      </p:pic>
    </p:spTree>
    <p:extLst>
      <p:ext uri="{BB962C8B-B14F-4D97-AF65-F5344CB8AC3E}">
        <p14:creationId xmlns:p14="http://schemas.microsoft.com/office/powerpoint/2010/main" val="185007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07" y="5568287"/>
            <a:ext cx="1303398" cy="1289713"/>
          </a:xfrm>
          <a:prstGeom prst="rect">
            <a:avLst/>
          </a:prstGeom>
        </p:spPr>
      </p:pic>
      <p:sp>
        <p:nvSpPr>
          <p:cNvPr id="23" name="Rectangle 22"/>
          <p:cNvSpPr/>
          <p:nvPr/>
        </p:nvSpPr>
        <p:spPr>
          <a:xfrm>
            <a:off x="2524835" y="806619"/>
            <a:ext cx="9416956" cy="1892826"/>
          </a:xfrm>
          <a:prstGeom prst="rect">
            <a:avLst/>
          </a:prstGeom>
          <a:solidFill>
            <a:schemeClr val="tx2">
              <a:lumMod val="40000"/>
              <a:lumOff val="60000"/>
            </a:schemeClr>
          </a:solidFill>
        </p:spPr>
        <p:txBody>
          <a:bodyPr wrap="square">
            <a:spAutoFit/>
          </a:bodyPr>
          <a:lstStyle/>
          <a:p>
            <a:pPr marL="9525" marR="0" lvl="0" indent="0" algn="just"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4" normalizeH="0" baseline="0" noProof="0" dirty="0">
                <a:ln>
                  <a:noFill/>
                </a:ln>
                <a:effectLst/>
                <a:uLnTx/>
                <a:uFillTx/>
                <a:cs typeface="Comic Sans MS"/>
              </a:rPr>
              <a:t>1. Project Management Plan</a:t>
            </a:r>
            <a:r>
              <a:rPr kumimoji="0" lang="en-US" b="1" i="0" u="none" strike="noStrike" kern="1200" cap="none" spc="-4" normalizeH="0" noProof="0" dirty="0">
                <a:ln>
                  <a:noFill/>
                </a:ln>
                <a:effectLst/>
                <a:uLnTx/>
                <a:uFillTx/>
                <a:cs typeface="Comic Sans MS"/>
              </a:rPr>
              <a:t> </a:t>
            </a:r>
          </a:p>
          <a:p>
            <a:pPr marL="752475" lvl="1" indent="-285750" algn="just">
              <a:buFont typeface="Arial" panose="020B0604020202020204" pitchFamily="34" charset="0"/>
              <a:buChar char="•"/>
              <a:defRPr/>
            </a:pPr>
            <a:r>
              <a:rPr kumimoji="0" lang="en-US" b="1" i="0" u="none" strike="noStrike" kern="1200" cap="none" spc="-4" normalizeH="0" baseline="0" noProof="0" dirty="0">
                <a:ln>
                  <a:noFill/>
                </a:ln>
                <a:effectLst/>
                <a:uLnTx/>
                <a:uFillTx/>
                <a:cs typeface="Comic Sans MS"/>
              </a:rPr>
              <a:t>Quality </a:t>
            </a:r>
            <a:r>
              <a:rPr kumimoji="0" lang="en-US" b="1" i="0" u="none" strike="noStrike" kern="1200" cap="none" spc="0" normalizeH="0" baseline="0" noProof="0" dirty="0">
                <a:ln>
                  <a:noFill/>
                </a:ln>
                <a:effectLst/>
                <a:uLnTx/>
                <a:uFillTx/>
                <a:cs typeface="Comic Sans MS"/>
              </a:rPr>
              <a:t>Management</a:t>
            </a:r>
            <a:r>
              <a:rPr kumimoji="0" lang="en-US" b="1" i="0" u="none" strike="noStrike" kern="1200" cap="none" spc="-83" normalizeH="0" baseline="0" noProof="0" dirty="0">
                <a:ln>
                  <a:noFill/>
                </a:ln>
                <a:effectLst/>
                <a:uLnTx/>
                <a:uFillTx/>
                <a:cs typeface="Comic Sans MS"/>
              </a:rPr>
              <a:t> </a:t>
            </a:r>
            <a:r>
              <a:rPr kumimoji="0" lang="en-US" b="1" i="0" u="none" strike="noStrike" kern="1200" cap="none" spc="0" normalizeH="0" baseline="0" noProof="0" dirty="0">
                <a:ln>
                  <a:noFill/>
                </a:ln>
                <a:effectLst/>
                <a:uLnTx/>
                <a:uFillTx/>
                <a:cs typeface="Comic Sans MS"/>
              </a:rPr>
              <a:t>Plan</a:t>
            </a:r>
            <a:endParaRPr kumimoji="0" lang="en-US" b="0" i="0" u="none" strike="noStrike" kern="1200" cap="none" spc="0" normalizeH="0" baseline="0" noProof="0" dirty="0">
              <a:ln>
                <a:noFill/>
              </a:ln>
              <a:effectLst/>
              <a:uLnTx/>
              <a:uFillTx/>
              <a:cs typeface="Comic Sans MS"/>
            </a:endParaRPr>
          </a:p>
          <a:p>
            <a:pPr marL="728663" lvl="1" algn="just">
              <a:lnSpc>
                <a:spcPct val="150000"/>
              </a:lnSpc>
              <a:spcAft>
                <a:spcPts val="800"/>
              </a:spcAft>
            </a:pPr>
            <a:r>
              <a:rPr lang="id-ID" dirty="0">
                <a:solidFill>
                  <a:srgbClr val="000000"/>
                </a:solidFill>
                <a:ea typeface="Franklin Gothic Book" panose="020B0503020102020204" pitchFamily="34" charset="0"/>
                <a:cs typeface="Times New Roman" panose="02020603050405020304" pitchFamily="18" charset="0"/>
              </a:rPr>
              <a:t>Quality Management Plan merupakan suatu rencana manajemen mutu yang menggambarkan jaminan kualitas dan berkesinambungan dalam perbaikan proses pendekatan untuk proyek tersebut.</a:t>
            </a:r>
            <a:endParaRPr lang="id-ID" dirty="0">
              <a:solidFill>
                <a:srgbClr val="2F2B20"/>
              </a:solidFill>
              <a:ea typeface="Franklin Gothic Book" panose="020B0503020102020204" pitchFamily="34" charset="0"/>
              <a:cs typeface="Times New Roman" panose="02020603050405020304" pitchFamily="18" charset="0"/>
            </a:endParaRPr>
          </a:p>
        </p:txBody>
      </p:sp>
      <p:sp>
        <p:nvSpPr>
          <p:cNvPr id="14" name="Freeform 13"/>
          <p:cNvSpPr/>
          <p:nvPr/>
        </p:nvSpPr>
        <p:spPr>
          <a:xfrm>
            <a:off x="147659" y="792504"/>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147659" y="1239655"/>
            <a:ext cx="2199756" cy="355971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control</a:t>
            </a:r>
          </a:p>
          <a:p>
            <a:pPr lvl="1"/>
            <a:r>
              <a:rPr lang="en-US" sz="1400" dirty="0"/>
              <a:t>measurements</a:t>
            </a:r>
          </a:p>
          <a:p>
            <a:pPr lvl="1"/>
            <a:r>
              <a:rPr lang="en-US" sz="1400" dirty="0"/>
              <a:t>• Quality metrics</a:t>
            </a:r>
          </a:p>
          <a:p>
            <a:pPr lvl="1"/>
            <a:r>
              <a:rPr lang="en-US" sz="1400" dirty="0"/>
              <a:t>• Risk report</a:t>
            </a:r>
          </a:p>
          <a:p>
            <a:r>
              <a:rPr lang="en-US" sz="1400" dirty="0"/>
              <a:t>3 Organizational process assets</a:t>
            </a:r>
            <a:endParaRPr lang="en-US" sz="3600" b="0" kern="1200" dirty="0">
              <a:latin typeface="+mn-lt"/>
            </a:endParaRPr>
          </a:p>
        </p:txBody>
      </p:sp>
      <p:sp>
        <p:nvSpPr>
          <p:cNvPr id="16" name="Content Placeholder 2"/>
          <p:cNvSpPr txBox="1">
            <a:spLocks/>
          </p:cNvSpPr>
          <p:nvPr/>
        </p:nvSpPr>
        <p:spPr>
          <a:xfrm>
            <a:off x="2524835" y="2791275"/>
            <a:ext cx="9416956" cy="4066725"/>
          </a:xfrm>
          <a:prstGeom prst="rect">
            <a:avLst/>
          </a:prstGeom>
          <a:solidFill>
            <a:schemeClr val="accent6">
              <a:lumMod val="60000"/>
              <a:lumOff val="4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2F2B20"/>
                </a:solidFill>
                <a:latin typeface="Cambria"/>
                <a:cs typeface="Times New Roman" panose="02020603050405020304" pitchFamily="18" charset="0"/>
              </a:rPr>
              <a:t>2. </a:t>
            </a:r>
            <a:r>
              <a:rPr lang="en-US" sz="1600" b="1" dirty="0">
                <a:solidFill>
                  <a:srgbClr val="2F2B20"/>
                </a:solidFill>
              </a:rPr>
              <a:t>Project Documents</a:t>
            </a:r>
            <a:endParaRPr lang="id-ID" sz="1600" dirty="0">
              <a:solidFill>
                <a:srgbClr val="2F2B20"/>
              </a:solidFill>
            </a:endParaRPr>
          </a:p>
          <a:p>
            <a:pPr marL="500063" lvl="1" indent="0" algn="just">
              <a:buNone/>
            </a:pPr>
            <a:r>
              <a:rPr lang="id-ID" sz="1600" dirty="0">
                <a:solidFill>
                  <a:srgbClr val="2F2B20"/>
                </a:solidFill>
              </a:rPr>
              <a:t>Project Document merupakan dokumen proyek yang dapat mempengaruhi kerja jaminan kualitas dan harus dipantau dalam kontesks sistem manajemen konfigurasi.</a:t>
            </a:r>
            <a:endParaRPr lang="en-US" sz="1600" dirty="0">
              <a:solidFill>
                <a:srgbClr val="2F2B20"/>
              </a:solidFill>
            </a:endParaRPr>
          </a:p>
          <a:p>
            <a:pPr marL="214313" indent="-171450" algn="just"/>
            <a:r>
              <a:rPr lang="en-US" sz="1600" b="1" dirty="0">
                <a:solidFill>
                  <a:srgbClr val="2F2B20"/>
                </a:solidFill>
              </a:rPr>
              <a:t>Lesson Learned Register</a:t>
            </a:r>
          </a:p>
          <a:p>
            <a:pPr marL="500063" lvl="1" indent="0" algn="just">
              <a:buNone/>
            </a:pPr>
            <a:r>
              <a:rPr lang="id-ID" sz="1600" dirty="0">
                <a:solidFill>
                  <a:srgbClr val="2F2B20"/>
                </a:solidFill>
              </a:rPr>
              <a:t>Pelajaran yang dipelajari sebelumnya dalam proyek sehubungan dengan</a:t>
            </a:r>
            <a:r>
              <a:rPr lang="en-US" sz="1600" dirty="0">
                <a:solidFill>
                  <a:srgbClr val="2F2B20"/>
                </a:solidFill>
              </a:rPr>
              <a:t> </a:t>
            </a:r>
            <a:r>
              <a:rPr lang="id-ID" sz="1600" dirty="0">
                <a:solidFill>
                  <a:srgbClr val="2F2B20"/>
                </a:solidFill>
              </a:rPr>
              <a:t>mengelola kualitas dapat diterapkan pada fase selanjutnya dalam proyek untuk meningkatkan efisiensi dan efektivitas</a:t>
            </a:r>
            <a:r>
              <a:rPr lang="en-US" sz="1600" dirty="0">
                <a:solidFill>
                  <a:srgbClr val="2F2B20"/>
                </a:solidFill>
              </a:rPr>
              <a:t> </a:t>
            </a:r>
            <a:r>
              <a:rPr lang="id-ID" sz="1600" dirty="0">
                <a:solidFill>
                  <a:srgbClr val="2F2B20"/>
                </a:solidFill>
              </a:rPr>
              <a:t>mengelola kualitas</a:t>
            </a:r>
            <a:endParaRPr lang="en-US" sz="1600" dirty="0">
              <a:solidFill>
                <a:srgbClr val="2F2B20"/>
              </a:solidFill>
            </a:endParaRPr>
          </a:p>
          <a:p>
            <a:pPr marL="385763" indent="-342900" algn="just"/>
            <a:r>
              <a:rPr lang="en-US" sz="1600" b="1" dirty="0">
                <a:solidFill>
                  <a:srgbClr val="2F2B20"/>
                </a:solidFill>
              </a:rPr>
              <a:t>Quality Metrics</a:t>
            </a:r>
            <a:endParaRPr lang="id-ID" sz="1600" dirty="0">
              <a:solidFill>
                <a:srgbClr val="2F2B20"/>
              </a:solidFill>
            </a:endParaRPr>
          </a:p>
          <a:p>
            <a:pPr marL="500063" lvl="1" indent="0">
              <a:lnSpc>
                <a:spcPct val="100000"/>
              </a:lnSpc>
              <a:buNone/>
            </a:pPr>
            <a:r>
              <a:rPr lang="id-ID" sz="1600" dirty="0">
                <a:solidFill>
                  <a:srgbClr val="2F2B20"/>
                </a:solidFill>
              </a:rPr>
              <a:t>Menggambarkan istilah spesifik proyek atau atribut produk dan bagaimana proses mengukur kontrol kualitas. Mengidentifikasi Quality Matrics memungkinkan perusahaan untuk mengukur dan mengontrol proses yang dirancang untuk membuat produk berkualitas tinggi.</a:t>
            </a:r>
          </a:p>
          <a:p>
            <a:pPr marL="285750" lvl="3" indent="-285750"/>
            <a:r>
              <a:rPr lang="en-US" sz="1600" b="1" dirty="0">
                <a:solidFill>
                  <a:srgbClr val="2F2B20"/>
                </a:solidFill>
              </a:rPr>
              <a:t>Quality Control Measurement</a:t>
            </a:r>
            <a:endParaRPr lang="id-ID" sz="1600" dirty="0">
              <a:solidFill>
                <a:srgbClr val="2F2B20"/>
              </a:solidFill>
            </a:endParaRPr>
          </a:p>
          <a:p>
            <a:pPr marL="500063" lvl="1" indent="0" algn="just">
              <a:buNone/>
            </a:pPr>
            <a:r>
              <a:rPr lang="id-ID" sz="1600" dirty="0">
                <a:solidFill>
                  <a:srgbClr val="2F2B20"/>
                </a:solidFill>
              </a:rPr>
              <a:t>Quality Control adalah hasil dari kegiatan pengendalian mutu. Dan digunakan untuk menganalisis dan mengevaluasi kualitas dalam proses proyek terhadap standat yang berkinerja organisasi atau persyaratan yang ditentukan.</a:t>
            </a:r>
            <a:endParaRPr lang="id-ID" sz="1600" dirty="0">
              <a:solidFill>
                <a:srgbClr val="2F2B20"/>
              </a:solidFill>
              <a:latin typeface="Cambria"/>
              <a:cs typeface="Times New Roman" panose="02020603050405020304" pitchFamily="18" charset="0"/>
            </a:endParaRPr>
          </a:p>
          <a:p>
            <a:pPr marL="214313" indent="-171450" algn="just"/>
            <a:endParaRPr lang="id-ID" sz="1600" dirty="0">
              <a:solidFill>
                <a:srgbClr val="2F2B20"/>
              </a:solidFill>
            </a:endParaRPr>
          </a:p>
        </p:txBody>
      </p:sp>
    </p:spTree>
    <p:extLst>
      <p:ext uri="{BB962C8B-B14F-4D97-AF65-F5344CB8AC3E}">
        <p14:creationId xmlns:p14="http://schemas.microsoft.com/office/powerpoint/2010/main" val="1894329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07" y="5568287"/>
            <a:ext cx="1303398" cy="1289713"/>
          </a:xfrm>
          <a:prstGeom prst="rect">
            <a:avLst/>
          </a:prstGeom>
        </p:spPr>
      </p:pic>
      <p:sp>
        <p:nvSpPr>
          <p:cNvPr id="14" name="Freeform 13"/>
          <p:cNvSpPr/>
          <p:nvPr/>
        </p:nvSpPr>
        <p:spPr>
          <a:xfrm>
            <a:off x="147659" y="792504"/>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5" name="Freeform 14"/>
          <p:cNvSpPr/>
          <p:nvPr/>
        </p:nvSpPr>
        <p:spPr>
          <a:xfrm>
            <a:off x="147659" y="1239655"/>
            <a:ext cx="2199756" cy="355971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control</a:t>
            </a:r>
          </a:p>
          <a:p>
            <a:pPr lvl="1"/>
            <a:r>
              <a:rPr lang="en-US" sz="1400" dirty="0"/>
              <a:t>measurements</a:t>
            </a:r>
          </a:p>
          <a:p>
            <a:pPr lvl="1"/>
            <a:r>
              <a:rPr lang="en-US" sz="1400" dirty="0"/>
              <a:t>• Quality metrics</a:t>
            </a:r>
          </a:p>
          <a:p>
            <a:pPr lvl="1"/>
            <a:r>
              <a:rPr lang="en-US" sz="1400" dirty="0"/>
              <a:t>• Risk report</a:t>
            </a:r>
          </a:p>
          <a:p>
            <a:r>
              <a:rPr lang="en-US" sz="1400" dirty="0"/>
              <a:t>3 Organizational process assets</a:t>
            </a:r>
            <a:endParaRPr lang="en-US" sz="3600" b="0" kern="1200" dirty="0">
              <a:latin typeface="+mn-lt"/>
            </a:endParaRPr>
          </a:p>
        </p:txBody>
      </p:sp>
      <p:sp>
        <p:nvSpPr>
          <p:cNvPr id="16" name="Content Placeholder 2"/>
          <p:cNvSpPr txBox="1">
            <a:spLocks/>
          </p:cNvSpPr>
          <p:nvPr/>
        </p:nvSpPr>
        <p:spPr>
          <a:xfrm>
            <a:off x="2524835" y="799636"/>
            <a:ext cx="9416956" cy="1561427"/>
          </a:xfrm>
          <a:prstGeom prst="rect">
            <a:avLst/>
          </a:prstGeom>
          <a:solidFill>
            <a:schemeClr val="accent6">
              <a:lumMod val="60000"/>
              <a:lumOff val="4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2F2B20"/>
                </a:solidFill>
                <a:latin typeface="Cambria"/>
                <a:cs typeface="Times New Roman" panose="02020603050405020304" pitchFamily="18" charset="0"/>
              </a:rPr>
              <a:t>2. </a:t>
            </a:r>
            <a:r>
              <a:rPr lang="en-US" sz="1600" b="1" dirty="0">
                <a:solidFill>
                  <a:srgbClr val="2F2B20"/>
                </a:solidFill>
              </a:rPr>
              <a:t>Project Documents</a:t>
            </a:r>
            <a:endParaRPr lang="id-ID" sz="1600" dirty="0">
              <a:solidFill>
                <a:srgbClr val="2F2B20"/>
              </a:solidFill>
            </a:endParaRPr>
          </a:p>
          <a:p>
            <a:pPr marL="285750" lvl="3" indent="-285750"/>
            <a:r>
              <a:rPr lang="en-US" sz="1600" b="1" dirty="0">
                <a:solidFill>
                  <a:srgbClr val="2F2B20"/>
                </a:solidFill>
              </a:rPr>
              <a:t>Risk Report</a:t>
            </a:r>
            <a:endParaRPr lang="id-ID" sz="1600" dirty="0">
              <a:solidFill>
                <a:srgbClr val="2F2B20"/>
              </a:solidFill>
            </a:endParaRPr>
          </a:p>
          <a:p>
            <a:pPr marL="500063" lvl="1" indent="0" algn="just">
              <a:buNone/>
            </a:pPr>
            <a:r>
              <a:rPr lang="id-ID" sz="1600" dirty="0">
                <a:solidFill>
                  <a:srgbClr val="2F2B20"/>
                </a:solidFill>
              </a:rPr>
              <a:t>Laporan risiko digunakan dalam proses Kelola Kualitas untuk mengidentifikasi sumber</a:t>
            </a:r>
            <a:r>
              <a:rPr lang="en-US" sz="1600" dirty="0">
                <a:solidFill>
                  <a:srgbClr val="2F2B20"/>
                </a:solidFill>
              </a:rPr>
              <a:t> </a:t>
            </a:r>
            <a:r>
              <a:rPr lang="id-ID" sz="1600" dirty="0">
                <a:solidFill>
                  <a:srgbClr val="2F2B20"/>
                </a:solidFill>
              </a:rPr>
              <a:t>risiko proyek secara keseluruhan dan pendorong paling penting dari paparan risiko keseluruhan yang dapat berdampak pada sasaran mutu proyek.</a:t>
            </a:r>
          </a:p>
        </p:txBody>
      </p:sp>
      <p:sp>
        <p:nvSpPr>
          <p:cNvPr id="9" name="Content Placeholder 2"/>
          <p:cNvSpPr txBox="1">
            <a:spLocks/>
          </p:cNvSpPr>
          <p:nvPr/>
        </p:nvSpPr>
        <p:spPr>
          <a:xfrm>
            <a:off x="2524835" y="2548824"/>
            <a:ext cx="9416956" cy="2250548"/>
          </a:xfrm>
          <a:prstGeom prst="rect">
            <a:avLst/>
          </a:prstGeom>
          <a:solidFill>
            <a:srgbClr val="FFFF0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2F2B20"/>
                </a:solidFill>
                <a:latin typeface="Cambria"/>
                <a:cs typeface="Times New Roman" panose="02020603050405020304" pitchFamily="18" charset="0"/>
              </a:rPr>
              <a:t>3. </a:t>
            </a:r>
            <a:r>
              <a:rPr lang="en-US" sz="1600" dirty="0"/>
              <a:t>Organizational process assets </a:t>
            </a:r>
          </a:p>
          <a:p>
            <a:pPr marL="0" indent="0">
              <a:buNone/>
            </a:pPr>
            <a:r>
              <a:rPr lang="en-US" sz="1600" b="1" dirty="0" err="1">
                <a:solidFill>
                  <a:srgbClr val="2F2B20"/>
                </a:solidFill>
              </a:rPr>
              <a:t>Termasuk</a:t>
            </a:r>
            <a:r>
              <a:rPr lang="en-US" sz="1600" b="1" dirty="0">
                <a:solidFill>
                  <a:srgbClr val="2F2B20"/>
                </a:solidFill>
              </a:rPr>
              <a:t> </a:t>
            </a:r>
            <a:r>
              <a:rPr lang="en-US" sz="1600" b="1" dirty="0" err="1">
                <a:solidFill>
                  <a:srgbClr val="2F2B20"/>
                </a:solidFill>
              </a:rPr>
              <a:t>diantaranya</a:t>
            </a:r>
            <a:r>
              <a:rPr lang="en-US" sz="1600" b="1" dirty="0">
                <a:solidFill>
                  <a:srgbClr val="2F2B20"/>
                </a:solidFill>
              </a:rPr>
              <a:t> :</a:t>
            </a:r>
          </a:p>
          <a:p>
            <a:r>
              <a:rPr lang="id-ID" sz="1600" dirty="0">
                <a:solidFill>
                  <a:srgbClr val="2F2B20"/>
                </a:solidFill>
              </a:rPr>
              <a:t>Sistem manajemen mutu organisasi yang mencakup kebijakan, prosedur, dan pedoman;</a:t>
            </a:r>
          </a:p>
          <a:p>
            <a:r>
              <a:rPr lang="id-ID" sz="1600" dirty="0">
                <a:solidFill>
                  <a:srgbClr val="2F2B20"/>
                </a:solidFill>
              </a:rPr>
              <a:t>Templat kualitas seperti lembar cek, matriks keterlacakan, rencana pengujian, dokumen uji, dan lainnya;</a:t>
            </a:r>
          </a:p>
          <a:p>
            <a:r>
              <a:rPr lang="id-ID" sz="1600" dirty="0">
                <a:solidFill>
                  <a:srgbClr val="2F2B20"/>
                </a:solidFill>
              </a:rPr>
              <a:t>Hasil dari audit sebelumnya; dan</a:t>
            </a:r>
          </a:p>
          <a:p>
            <a:r>
              <a:rPr lang="id-ID" sz="1600" dirty="0">
                <a:solidFill>
                  <a:srgbClr val="2F2B20"/>
                </a:solidFill>
              </a:rPr>
              <a:t>Pelajaran yang dipelajari repositori dengan informasi dari proyek serupa.</a:t>
            </a:r>
          </a:p>
        </p:txBody>
      </p:sp>
    </p:spTree>
    <p:extLst>
      <p:ext uri="{BB962C8B-B14F-4D97-AF65-F5344CB8AC3E}">
        <p14:creationId xmlns:p14="http://schemas.microsoft.com/office/powerpoint/2010/main" val="1409740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5"/>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sp>
        <p:nvSpPr>
          <p:cNvPr id="5" name="Rectangle 4"/>
          <p:cNvSpPr/>
          <p:nvPr/>
        </p:nvSpPr>
        <p:spPr>
          <a:xfrm>
            <a:off x="2720452" y="848040"/>
            <a:ext cx="9384326" cy="1200329"/>
          </a:xfrm>
          <a:prstGeom prst="rect">
            <a:avLst/>
          </a:prstGeom>
          <a:solidFill>
            <a:schemeClr val="accent3">
              <a:lumMod val="60000"/>
              <a:lumOff val="40000"/>
            </a:schemeClr>
          </a:solidFill>
        </p:spPr>
        <p:txBody>
          <a:bodyPr wrap="square">
            <a:spAutoFit/>
          </a:bodyPr>
          <a:lstStyle/>
          <a:p>
            <a:pPr algn="just">
              <a:buClr>
                <a:srgbClr val="A9A57C"/>
              </a:buClr>
            </a:pPr>
            <a:r>
              <a:rPr lang="en-US" b="1" dirty="0"/>
              <a:t>1. </a:t>
            </a:r>
            <a:r>
              <a:rPr lang="id-ID" b="1" dirty="0"/>
              <a:t>Quality checklist</a:t>
            </a:r>
            <a:endParaRPr lang="en-US" b="1" dirty="0"/>
          </a:p>
          <a:p>
            <a:pPr lvl="1" algn="just">
              <a:buClr>
                <a:srgbClr val="A9A57C"/>
              </a:buClr>
            </a:pPr>
            <a:r>
              <a:rPr lang="en-US" dirty="0"/>
              <a:t>Y</a:t>
            </a:r>
            <a:r>
              <a:rPr lang="id-ID" dirty="0"/>
              <a:t>aitu alat yang digunakan untuk memverifikasi bahwa satu set langkah yang dibutuhkan telah dilakukan.</a:t>
            </a:r>
            <a:r>
              <a:rPr lang="en-US" dirty="0"/>
              <a:t> Quality checklist </a:t>
            </a:r>
            <a:r>
              <a:rPr lang="en-US" dirty="0" err="1"/>
              <a:t>harus</a:t>
            </a:r>
            <a:r>
              <a:rPr lang="en-US" dirty="0"/>
              <a:t> </a:t>
            </a:r>
            <a:r>
              <a:rPr lang="en-US" dirty="0" err="1"/>
              <a:t>memasukkan</a:t>
            </a:r>
            <a:r>
              <a:rPr lang="en-US" dirty="0"/>
              <a:t> </a:t>
            </a:r>
            <a:r>
              <a:rPr lang="en-US" dirty="0" err="1"/>
              <a:t>kriteria</a:t>
            </a:r>
            <a:r>
              <a:rPr lang="en-US" dirty="0"/>
              <a:t> </a:t>
            </a:r>
            <a:r>
              <a:rPr lang="en-US" dirty="0" err="1"/>
              <a:t>penerimaan</a:t>
            </a:r>
            <a:r>
              <a:rPr lang="en-US" dirty="0"/>
              <a:t> yang </a:t>
            </a:r>
            <a:r>
              <a:rPr lang="en-US" dirty="0" err="1"/>
              <a:t>termasuk</a:t>
            </a:r>
            <a:r>
              <a:rPr lang="en-US" dirty="0"/>
              <a:t> </a:t>
            </a:r>
            <a:r>
              <a:rPr lang="en-US" dirty="0" err="1"/>
              <a:t>dalam</a:t>
            </a:r>
            <a:r>
              <a:rPr lang="en-US" dirty="0"/>
              <a:t> Scope baseline.</a:t>
            </a:r>
          </a:p>
        </p:txBody>
      </p:sp>
      <p:sp>
        <p:nvSpPr>
          <p:cNvPr id="14" name="Rectangle 13"/>
          <p:cNvSpPr/>
          <p:nvPr/>
        </p:nvSpPr>
        <p:spPr>
          <a:xfrm>
            <a:off x="2720452" y="2092449"/>
            <a:ext cx="9384326" cy="4770537"/>
          </a:xfrm>
          <a:prstGeom prst="rect">
            <a:avLst/>
          </a:prstGeom>
          <a:solidFill>
            <a:schemeClr val="accent1">
              <a:lumMod val="60000"/>
              <a:lumOff val="40000"/>
            </a:schemeClr>
          </a:solidFill>
        </p:spPr>
        <p:txBody>
          <a:bodyPr wrap="square">
            <a:spAutoFit/>
          </a:bodyPr>
          <a:lstStyle/>
          <a:p>
            <a:pPr algn="just">
              <a:buClr>
                <a:srgbClr val="A9A57C"/>
              </a:buClr>
            </a:pPr>
            <a:r>
              <a:rPr lang="en-US" sz="1600" b="1" dirty="0"/>
              <a:t>2. Data Analysis</a:t>
            </a:r>
          </a:p>
          <a:p>
            <a:pPr lvl="1" algn="just">
              <a:buClr>
                <a:srgbClr val="A9A57C"/>
              </a:buClr>
            </a:pPr>
            <a:r>
              <a:rPr lang="en-US" sz="1600" dirty="0" err="1"/>
              <a:t>Termasuk</a:t>
            </a:r>
            <a:r>
              <a:rPr lang="en-US" sz="1600" dirty="0"/>
              <a:t> </a:t>
            </a:r>
            <a:r>
              <a:rPr lang="en-US" sz="1600" dirty="0" err="1"/>
              <a:t>diantaranya</a:t>
            </a:r>
            <a:r>
              <a:rPr lang="en-US" sz="1600" dirty="0"/>
              <a:t>:</a:t>
            </a:r>
          </a:p>
          <a:p>
            <a:pPr marL="285750" indent="-285750" algn="just">
              <a:buClr>
                <a:srgbClr val="A9A57C"/>
              </a:buClr>
              <a:buFont typeface="Arial" panose="020B0604020202020204" pitchFamily="34" charset="0"/>
              <a:buChar char="•"/>
            </a:pPr>
            <a:r>
              <a:rPr lang="en-US" sz="1600" b="1" dirty="0"/>
              <a:t>Alternatives analysis</a:t>
            </a:r>
          </a:p>
          <a:p>
            <a:pPr lvl="1" algn="just">
              <a:buClr>
                <a:srgbClr val="A9A57C"/>
              </a:buClr>
            </a:pPr>
            <a:r>
              <a:rPr lang="en-US" sz="1600" dirty="0" err="1"/>
              <a:t>Teknik</a:t>
            </a:r>
            <a:r>
              <a:rPr lang="en-US" sz="1600" dirty="0"/>
              <a:t> </a:t>
            </a:r>
            <a:r>
              <a:rPr lang="en-US" sz="1600" dirty="0" err="1"/>
              <a:t>ini</a:t>
            </a:r>
            <a:r>
              <a:rPr lang="en-US" sz="1600" dirty="0"/>
              <a:t> </a:t>
            </a:r>
            <a:r>
              <a:rPr lang="en-US" sz="1600" dirty="0" err="1"/>
              <a:t>digunakan</a:t>
            </a:r>
            <a:r>
              <a:rPr lang="en-US" sz="1600" dirty="0"/>
              <a:t> </a:t>
            </a:r>
            <a:r>
              <a:rPr lang="en-US" sz="1600" dirty="0" err="1"/>
              <a:t>untuk</a:t>
            </a:r>
            <a:r>
              <a:rPr lang="en-US" sz="1600" dirty="0"/>
              <a:t> </a:t>
            </a:r>
            <a:r>
              <a:rPr lang="en-US" sz="1600" dirty="0" err="1"/>
              <a:t>mengevaluasi</a:t>
            </a:r>
            <a:r>
              <a:rPr lang="en-US" sz="1600" dirty="0"/>
              <a:t> </a:t>
            </a:r>
            <a:r>
              <a:rPr lang="en-US" sz="1600" dirty="0" err="1"/>
              <a:t>opsi</a:t>
            </a:r>
            <a:r>
              <a:rPr lang="en-US" sz="1600" dirty="0"/>
              <a:t> yang </a:t>
            </a:r>
            <a:r>
              <a:rPr lang="en-US" sz="1600" dirty="0" err="1"/>
              <a:t>diidentifikasi</a:t>
            </a:r>
            <a:r>
              <a:rPr lang="en-US" sz="1600" dirty="0"/>
              <a:t> </a:t>
            </a:r>
            <a:r>
              <a:rPr lang="en-US" sz="1600" dirty="0" err="1"/>
              <a:t>untuk</a:t>
            </a:r>
            <a:r>
              <a:rPr lang="en-US" sz="1600" dirty="0"/>
              <a:t> </a:t>
            </a:r>
            <a:r>
              <a:rPr lang="en-US" sz="1600" dirty="0" err="1"/>
              <a:t>memilih</a:t>
            </a:r>
            <a:r>
              <a:rPr lang="en-US" sz="1600" dirty="0"/>
              <a:t> </a:t>
            </a:r>
            <a:r>
              <a:rPr lang="en-US" sz="1600" dirty="0" err="1"/>
              <a:t>opsi</a:t>
            </a:r>
            <a:r>
              <a:rPr lang="en-US" sz="1600" dirty="0"/>
              <a:t> </a:t>
            </a:r>
            <a:r>
              <a:rPr lang="en-US" sz="1600" dirty="0" err="1"/>
              <a:t>kualitas</a:t>
            </a:r>
            <a:r>
              <a:rPr lang="en-US" sz="1600" dirty="0"/>
              <a:t> </a:t>
            </a:r>
            <a:r>
              <a:rPr lang="en-US" sz="1600" dirty="0" err="1"/>
              <a:t>atau</a:t>
            </a:r>
            <a:r>
              <a:rPr lang="en-US" sz="1600" dirty="0"/>
              <a:t> </a:t>
            </a:r>
            <a:r>
              <a:rPr lang="en-US" sz="1600" dirty="0" err="1"/>
              <a:t>pendekatan</a:t>
            </a:r>
            <a:r>
              <a:rPr lang="en-US" sz="1600" dirty="0"/>
              <a:t> yang paling </a:t>
            </a:r>
            <a:r>
              <a:rPr lang="en-US" sz="1600" dirty="0" err="1"/>
              <a:t>tepat</a:t>
            </a:r>
            <a:r>
              <a:rPr lang="en-US" sz="1600" dirty="0"/>
              <a:t> </a:t>
            </a:r>
            <a:r>
              <a:rPr lang="en-US" sz="1600" dirty="0" err="1"/>
              <a:t>untuk</a:t>
            </a:r>
            <a:r>
              <a:rPr lang="en-US" sz="1600" dirty="0"/>
              <a:t> </a:t>
            </a:r>
            <a:r>
              <a:rPr lang="en-US" sz="1600" dirty="0" err="1"/>
              <a:t>digunakan</a:t>
            </a:r>
            <a:r>
              <a:rPr lang="en-US" sz="1600" dirty="0"/>
              <a:t>.</a:t>
            </a:r>
          </a:p>
          <a:p>
            <a:pPr marL="285750" indent="-285750" algn="just">
              <a:buClr>
                <a:srgbClr val="A9A57C"/>
              </a:buClr>
              <a:buFont typeface="Arial" panose="020B0604020202020204" pitchFamily="34" charset="0"/>
              <a:buChar char="•"/>
            </a:pPr>
            <a:r>
              <a:rPr lang="en-US" sz="1600" b="1" dirty="0"/>
              <a:t>Document analysis</a:t>
            </a:r>
          </a:p>
          <a:p>
            <a:pPr lvl="1" algn="just">
              <a:buClr>
                <a:srgbClr val="A9A57C"/>
              </a:buClr>
            </a:pPr>
            <a:r>
              <a:rPr lang="en-US" sz="1600" dirty="0" err="1"/>
              <a:t>Analisis</a:t>
            </a:r>
            <a:r>
              <a:rPr lang="en-US" sz="1600" dirty="0"/>
              <a:t> </a:t>
            </a:r>
            <a:r>
              <a:rPr lang="en-US" sz="1600" dirty="0" err="1"/>
              <a:t>berbagai</a:t>
            </a:r>
            <a:r>
              <a:rPr lang="en-US" sz="1600" dirty="0"/>
              <a:t> </a:t>
            </a:r>
            <a:r>
              <a:rPr lang="en-US" sz="1600" dirty="0" err="1"/>
              <a:t>dokumen</a:t>
            </a:r>
            <a:r>
              <a:rPr lang="en-US" sz="1600" dirty="0"/>
              <a:t> yang </a:t>
            </a:r>
            <a:r>
              <a:rPr lang="en-US" sz="1600" dirty="0" err="1"/>
              <a:t>dihasilkan</a:t>
            </a:r>
            <a:r>
              <a:rPr lang="en-US" sz="1600" dirty="0"/>
              <a:t> </a:t>
            </a:r>
            <a:r>
              <a:rPr lang="en-US" sz="1600" dirty="0" err="1"/>
              <a:t>sebagai</a:t>
            </a:r>
            <a:r>
              <a:rPr lang="en-US" sz="1600" dirty="0"/>
              <a:t> </a:t>
            </a:r>
            <a:r>
              <a:rPr lang="en-US" sz="1600" dirty="0" err="1"/>
              <a:t>bagian</a:t>
            </a:r>
            <a:r>
              <a:rPr lang="en-US" sz="1600" dirty="0"/>
              <a:t> </a:t>
            </a:r>
            <a:r>
              <a:rPr lang="en-US" sz="1600" dirty="0" err="1"/>
              <a:t>dari</a:t>
            </a:r>
            <a:r>
              <a:rPr lang="en-US" sz="1600" dirty="0"/>
              <a:t> output proses </a:t>
            </a:r>
            <a:r>
              <a:rPr lang="en-US" sz="1600" dirty="0" err="1"/>
              <a:t>kontrol</a:t>
            </a:r>
            <a:r>
              <a:rPr lang="en-US" sz="1600" dirty="0"/>
              <a:t> </a:t>
            </a:r>
            <a:r>
              <a:rPr lang="en-US" sz="1600" dirty="0" err="1"/>
              <a:t>proyek</a:t>
            </a:r>
            <a:r>
              <a:rPr lang="en-US" sz="1600" dirty="0"/>
              <a:t>, </a:t>
            </a:r>
            <a:r>
              <a:rPr lang="en-US" sz="1600" dirty="0" err="1"/>
              <a:t>seperti</a:t>
            </a:r>
            <a:r>
              <a:rPr lang="en-US" sz="1600" dirty="0"/>
              <a:t> </a:t>
            </a:r>
            <a:r>
              <a:rPr lang="en-US" sz="1600" dirty="0" err="1"/>
              <a:t>laporan</a:t>
            </a:r>
            <a:r>
              <a:rPr lang="en-US" sz="1600" dirty="0"/>
              <a:t> </a:t>
            </a:r>
            <a:r>
              <a:rPr lang="en-US" sz="1600" dirty="0" err="1"/>
              <a:t>kualitas</a:t>
            </a:r>
            <a:r>
              <a:rPr lang="en-US" sz="1600" dirty="0"/>
              <a:t>, </a:t>
            </a:r>
            <a:r>
              <a:rPr lang="en-US" sz="1600" dirty="0" err="1"/>
              <a:t>laporan</a:t>
            </a:r>
            <a:r>
              <a:rPr lang="en-US" sz="1600" dirty="0"/>
              <a:t> </a:t>
            </a:r>
            <a:r>
              <a:rPr lang="en-US" sz="1600" dirty="0" err="1"/>
              <a:t>pengujian</a:t>
            </a:r>
            <a:r>
              <a:rPr lang="en-US" sz="1600" dirty="0"/>
              <a:t>, </a:t>
            </a:r>
            <a:r>
              <a:rPr lang="en-US" sz="1600" dirty="0" err="1"/>
              <a:t>laporan</a:t>
            </a:r>
            <a:r>
              <a:rPr lang="en-US" sz="1600" dirty="0"/>
              <a:t> </a:t>
            </a:r>
            <a:r>
              <a:rPr lang="en-US" sz="1600" dirty="0" err="1"/>
              <a:t>kinerja</a:t>
            </a:r>
            <a:r>
              <a:rPr lang="en-US" sz="1600" dirty="0"/>
              <a:t>, </a:t>
            </a:r>
            <a:r>
              <a:rPr lang="en-US" sz="1600" dirty="0" err="1"/>
              <a:t>dan</a:t>
            </a:r>
            <a:r>
              <a:rPr lang="en-US" sz="1600" dirty="0"/>
              <a:t> </a:t>
            </a:r>
            <a:r>
              <a:rPr lang="en-US" sz="1600" dirty="0" err="1"/>
              <a:t>varian</a:t>
            </a:r>
            <a:r>
              <a:rPr lang="en-US" sz="1600" dirty="0"/>
              <a:t> </a:t>
            </a:r>
            <a:r>
              <a:rPr lang="en-US" sz="1600" dirty="0" err="1"/>
              <a:t>analisis</a:t>
            </a:r>
            <a:r>
              <a:rPr lang="en-US" sz="1600" dirty="0"/>
              <a:t>, </a:t>
            </a:r>
            <a:r>
              <a:rPr lang="en-US" sz="1600" dirty="0" err="1"/>
              <a:t>dapat</a:t>
            </a:r>
            <a:r>
              <a:rPr lang="en-US" sz="1600" dirty="0"/>
              <a:t> </a:t>
            </a:r>
            <a:r>
              <a:rPr lang="en-US" sz="1600" dirty="0" err="1"/>
              <a:t>menunjuk</a:t>
            </a:r>
            <a:r>
              <a:rPr lang="en-US" sz="1600" dirty="0"/>
              <a:t> </a:t>
            </a:r>
            <a:r>
              <a:rPr lang="en-US" sz="1600" dirty="0" err="1"/>
              <a:t>dan</a:t>
            </a:r>
            <a:r>
              <a:rPr lang="en-US" sz="1600" dirty="0"/>
              <a:t> </a:t>
            </a:r>
            <a:r>
              <a:rPr lang="en-US" sz="1600" dirty="0" err="1"/>
              <a:t>fokus</a:t>
            </a:r>
            <a:r>
              <a:rPr lang="en-US" sz="1600" dirty="0"/>
              <a:t> </a:t>
            </a:r>
            <a:r>
              <a:rPr lang="en-US" sz="1600" dirty="0" err="1"/>
              <a:t>pada</a:t>
            </a:r>
            <a:r>
              <a:rPr lang="en-US" sz="1600" dirty="0"/>
              <a:t> proses yang </a:t>
            </a:r>
            <a:r>
              <a:rPr lang="en-US" sz="1600" dirty="0" err="1"/>
              <a:t>mungkin</a:t>
            </a:r>
            <a:r>
              <a:rPr lang="en-US" sz="1600" dirty="0"/>
              <a:t> di </a:t>
            </a:r>
            <a:r>
              <a:rPr lang="en-US" sz="1600" dirty="0" err="1"/>
              <a:t>luar</a:t>
            </a:r>
            <a:r>
              <a:rPr lang="en-US" sz="1600" dirty="0"/>
              <a:t> </a:t>
            </a:r>
            <a:r>
              <a:rPr lang="en-US" sz="1600" dirty="0" err="1"/>
              <a:t>kendali</a:t>
            </a:r>
            <a:r>
              <a:rPr lang="en-US" sz="1600" dirty="0"/>
              <a:t> </a:t>
            </a:r>
            <a:r>
              <a:rPr lang="en-US" sz="1600" dirty="0" err="1"/>
              <a:t>dan</a:t>
            </a:r>
            <a:r>
              <a:rPr lang="en-US" sz="1600" dirty="0"/>
              <a:t> </a:t>
            </a:r>
            <a:r>
              <a:rPr lang="en-US" sz="1600" dirty="0" err="1"/>
              <a:t>dapat</a:t>
            </a:r>
            <a:r>
              <a:rPr lang="en-US" sz="1600" dirty="0"/>
              <a:t> </a:t>
            </a:r>
            <a:r>
              <a:rPr lang="en-US" sz="1600" dirty="0" err="1"/>
              <a:t>membahayakan</a:t>
            </a:r>
            <a:r>
              <a:rPr lang="en-US" sz="1600" dirty="0"/>
              <a:t> </a:t>
            </a:r>
            <a:r>
              <a:rPr lang="en-US" sz="1600" dirty="0" err="1"/>
              <a:t>memenuhi</a:t>
            </a:r>
            <a:r>
              <a:rPr lang="en-US" sz="1600" dirty="0"/>
              <a:t> </a:t>
            </a:r>
            <a:r>
              <a:rPr lang="en-US" sz="1600" dirty="0" err="1"/>
              <a:t>persyaratan</a:t>
            </a:r>
            <a:r>
              <a:rPr lang="en-US" sz="1600" dirty="0"/>
              <a:t> yang </a:t>
            </a:r>
            <a:r>
              <a:rPr lang="en-US" sz="1600" dirty="0" err="1"/>
              <a:t>ditentukan</a:t>
            </a:r>
            <a:r>
              <a:rPr lang="en-US" sz="1600" dirty="0"/>
              <a:t> </a:t>
            </a:r>
            <a:r>
              <a:rPr lang="en-US" sz="1600" dirty="0" err="1"/>
              <a:t>atau</a:t>
            </a:r>
            <a:r>
              <a:rPr lang="en-US" sz="1600" dirty="0"/>
              <a:t> </a:t>
            </a:r>
            <a:r>
              <a:rPr lang="en-US" sz="1600" dirty="0" err="1"/>
              <a:t>harapan</a:t>
            </a:r>
            <a:r>
              <a:rPr lang="en-US" sz="1600" dirty="0"/>
              <a:t> para </a:t>
            </a:r>
            <a:r>
              <a:rPr lang="en-US" sz="1600" dirty="0" err="1"/>
              <a:t>pemangku</a:t>
            </a:r>
            <a:r>
              <a:rPr lang="en-US" sz="1600" dirty="0"/>
              <a:t> </a:t>
            </a:r>
            <a:r>
              <a:rPr lang="en-US" sz="1600" dirty="0" err="1"/>
              <a:t>kepentingan</a:t>
            </a:r>
            <a:r>
              <a:rPr lang="en-US" sz="1600" dirty="0"/>
              <a:t>.</a:t>
            </a:r>
          </a:p>
          <a:p>
            <a:pPr marL="285750" indent="-285750" algn="just">
              <a:buClr>
                <a:srgbClr val="A9A57C"/>
              </a:buClr>
              <a:buFont typeface="Arial" panose="020B0604020202020204" pitchFamily="34" charset="0"/>
              <a:buChar char="•"/>
            </a:pPr>
            <a:r>
              <a:rPr lang="en-US" sz="1600" b="1" dirty="0"/>
              <a:t>Process analysis</a:t>
            </a:r>
          </a:p>
          <a:p>
            <a:pPr lvl="1" algn="just">
              <a:buClr>
                <a:srgbClr val="A9A57C"/>
              </a:buClr>
            </a:pPr>
            <a:r>
              <a:rPr lang="en-US" sz="1600" dirty="0" err="1"/>
              <a:t>Analisis</a:t>
            </a:r>
            <a:r>
              <a:rPr lang="en-US" sz="1600" dirty="0"/>
              <a:t> proses </a:t>
            </a:r>
            <a:r>
              <a:rPr lang="en-US" sz="1600" dirty="0" err="1"/>
              <a:t>mengidentifikasi</a:t>
            </a:r>
            <a:r>
              <a:rPr lang="en-US" sz="1600" dirty="0"/>
              <a:t> </a:t>
            </a:r>
            <a:r>
              <a:rPr lang="en-US" sz="1600" dirty="0" err="1"/>
              <a:t>peluang</a:t>
            </a:r>
            <a:r>
              <a:rPr lang="en-US" sz="1600" dirty="0"/>
              <a:t> </a:t>
            </a:r>
            <a:r>
              <a:rPr lang="en-US" sz="1600" dirty="0" err="1"/>
              <a:t>untuk</a:t>
            </a:r>
            <a:r>
              <a:rPr lang="en-US" sz="1600" dirty="0"/>
              <a:t> </a:t>
            </a:r>
            <a:r>
              <a:rPr lang="en-US" sz="1600" dirty="0" err="1"/>
              <a:t>perbaikan</a:t>
            </a:r>
            <a:r>
              <a:rPr lang="en-US" sz="1600" dirty="0"/>
              <a:t> proses. </a:t>
            </a:r>
            <a:r>
              <a:rPr lang="en-US" sz="1600" dirty="0" err="1"/>
              <a:t>Analisis</a:t>
            </a:r>
            <a:r>
              <a:rPr lang="en-US" sz="1600" dirty="0"/>
              <a:t> </a:t>
            </a:r>
            <a:r>
              <a:rPr lang="en-US" sz="1600" dirty="0" err="1"/>
              <a:t>ini</a:t>
            </a:r>
            <a:r>
              <a:rPr lang="en-US" sz="1600" dirty="0"/>
              <a:t> juga </a:t>
            </a:r>
            <a:r>
              <a:rPr lang="en-US" sz="1600" dirty="0" err="1"/>
              <a:t>meneliti</a:t>
            </a:r>
            <a:r>
              <a:rPr lang="en-US" sz="1600" dirty="0"/>
              <a:t> </a:t>
            </a:r>
            <a:r>
              <a:rPr lang="en-US" sz="1600" dirty="0" err="1"/>
              <a:t>masalah</a:t>
            </a:r>
            <a:r>
              <a:rPr lang="en-US" sz="1600" dirty="0"/>
              <a:t>, </a:t>
            </a:r>
            <a:r>
              <a:rPr lang="en-US" sz="1600" dirty="0" err="1"/>
              <a:t>kendala</a:t>
            </a:r>
            <a:r>
              <a:rPr lang="en-US" sz="1600" dirty="0"/>
              <a:t>, </a:t>
            </a:r>
            <a:r>
              <a:rPr lang="en-US" sz="1600" dirty="0" err="1"/>
              <a:t>dan</a:t>
            </a:r>
            <a:r>
              <a:rPr lang="en-US" sz="1600" dirty="0"/>
              <a:t> </a:t>
            </a:r>
            <a:r>
              <a:rPr lang="en-US" sz="1600" dirty="0" err="1"/>
              <a:t>kegiatan</a:t>
            </a:r>
            <a:r>
              <a:rPr lang="en-US" sz="1600" dirty="0"/>
              <a:t> yang </a:t>
            </a:r>
            <a:r>
              <a:rPr lang="en-US" sz="1600" dirty="0" err="1"/>
              <a:t>tidak</a:t>
            </a:r>
            <a:r>
              <a:rPr lang="en-US" sz="1600" dirty="0"/>
              <a:t> </a:t>
            </a:r>
            <a:r>
              <a:rPr lang="en-US" sz="1600" dirty="0" err="1"/>
              <a:t>bernilai</a:t>
            </a:r>
            <a:r>
              <a:rPr lang="en-US" sz="1600" dirty="0"/>
              <a:t> </a:t>
            </a:r>
            <a:r>
              <a:rPr lang="en-US" sz="1600" dirty="0" err="1"/>
              <a:t>tambah</a:t>
            </a:r>
            <a:r>
              <a:rPr lang="en-US" sz="1600" dirty="0"/>
              <a:t> yang </a:t>
            </a:r>
            <a:r>
              <a:rPr lang="en-US" sz="1600" dirty="0" err="1"/>
              <a:t>terjadi</a:t>
            </a:r>
            <a:r>
              <a:rPr lang="en-US" sz="1600" dirty="0"/>
              <a:t> </a:t>
            </a:r>
            <a:r>
              <a:rPr lang="en-US" sz="1600" dirty="0" err="1"/>
              <a:t>selama</a:t>
            </a:r>
            <a:r>
              <a:rPr lang="en-US" sz="1600" dirty="0"/>
              <a:t> proses.</a:t>
            </a:r>
          </a:p>
          <a:p>
            <a:pPr marL="285750" indent="-285750" algn="just">
              <a:buClr>
                <a:srgbClr val="A9A57C"/>
              </a:buClr>
              <a:buFont typeface="Arial" panose="020B0604020202020204" pitchFamily="34" charset="0"/>
              <a:buChar char="•"/>
            </a:pPr>
            <a:r>
              <a:rPr lang="en-US" sz="1600" b="1" dirty="0"/>
              <a:t>Root cause analysis</a:t>
            </a:r>
          </a:p>
          <a:p>
            <a:pPr lvl="1" algn="just">
              <a:buClr>
                <a:srgbClr val="A9A57C"/>
              </a:buClr>
            </a:pPr>
            <a:r>
              <a:rPr lang="en-US" sz="1600" dirty="0" err="1"/>
              <a:t>Analisis</a:t>
            </a:r>
            <a:r>
              <a:rPr lang="en-US" sz="1600" dirty="0"/>
              <a:t> </a:t>
            </a:r>
            <a:r>
              <a:rPr lang="en-US" sz="1600" dirty="0" err="1"/>
              <a:t>akar</a:t>
            </a:r>
            <a:r>
              <a:rPr lang="en-US" sz="1600" dirty="0"/>
              <a:t> </a:t>
            </a:r>
            <a:r>
              <a:rPr lang="en-US" sz="1600" dirty="0" err="1"/>
              <a:t>penyebab</a:t>
            </a:r>
            <a:r>
              <a:rPr lang="en-US" sz="1600" dirty="0"/>
              <a:t> </a:t>
            </a:r>
            <a:r>
              <a:rPr lang="en-US" sz="1600" dirty="0" err="1"/>
              <a:t>adalah</a:t>
            </a:r>
            <a:r>
              <a:rPr lang="en-US" sz="1600" dirty="0"/>
              <a:t> </a:t>
            </a:r>
            <a:r>
              <a:rPr lang="en-US" sz="1600" dirty="0" err="1"/>
              <a:t>teknik</a:t>
            </a:r>
            <a:r>
              <a:rPr lang="en-US" sz="1600" dirty="0"/>
              <a:t> </a:t>
            </a:r>
            <a:r>
              <a:rPr lang="en-US" sz="1600" dirty="0" err="1"/>
              <a:t>analisis</a:t>
            </a:r>
            <a:r>
              <a:rPr lang="en-US" sz="1600" dirty="0"/>
              <a:t> yang </a:t>
            </a:r>
            <a:r>
              <a:rPr lang="en-US" sz="1600" dirty="0" err="1"/>
              <a:t>digunakan</a:t>
            </a:r>
            <a:r>
              <a:rPr lang="en-US" sz="1600" dirty="0"/>
              <a:t> </a:t>
            </a:r>
            <a:r>
              <a:rPr lang="en-US" sz="1600" dirty="0" err="1"/>
              <a:t>untuk</a:t>
            </a:r>
            <a:r>
              <a:rPr lang="en-US" sz="1600" dirty="0"/>
              <a:t> </a:t>
            </a:r>
            <a:r>
              <a:rPr lang="en-US" sz="1600" dirty="0" err="1"/>
              <a:t>menentukan</a:t>
            </a:r>
            <a:r>
              <a:rPr lang="en-US" sz="1600" dirty="0"/>
              <a:t> </a:t>
            </a:r>
            <a:r>
              <a:rPr lang="en-US" sz="1600" dirty="0" err="1"/>
              <a:t>dasar</a:t>
            </a:r>
            <a:r>
              <a:rPr lang="en-US" sz="1600" dirty="0"/>
              <a:t> yang </a:t>
            </a:r>
            <a:r>
              <a:rPr lang="en-US" sz="1600" dirty="0" err="1"/>
              <a:t>mendasarinya</a:t>
            </a:r>
            <a:endParaRPr lang="en-US" sz="1600" dirty="0"/>
          </a:p>
          <a:p>
            <a:pPr lvl="1" algn="just">
              <a:buClr>
                <a:srgbClr val="A9A57C"/>
              </a:buClr>
            </a:pPr>
            <a:r>
              <a:rPr lang="en-US" sz="1600" dirty="0" err="1"/>
              <a:t>alasan</a:t>
            </a:r>
            <a:r>
              <a:rPr lang="en-US" sz="1600" dirty="0"/>
              <a:t> yang </a:t>
            </a:r>
            <a:r>
              <a:rPr lang="en-US" sz="1600" dirty="0" err="1"/>
              <a:t>menyebabkan</a:t>
            </a:r>
            <a:r>
              <a:rPr lang="en-US" sz="1600" dirty="0"/>
              <a:t> </a:t>
            </a:r>
            <a:r>
              <a:rPr lang="en-US" sz="1600" dirty="0" err="1"/>
              <a:t>varians</a:t>
            </a:r>
            <a:r>
              <a:rPr lang="en-US" sz="1600" dirty="0"/>
              <a:t>, </a:t>
            </a:r>
            <a:r>
              <a:rPr lang="en-US" sz="1600" dirty="0" err="1"/>
              <a:t>cacat</a:t>
            </a:r>
            <a:r>
              <a:rPr lang="en-US" sz="1600" dirty="0"/>
              <a:t>, </a:t>
            </a:r>
            <a:r>
              <a:rPr lang="en-US" sz="1600" dirty="0" err="1"/>
              <a:t>atau</a:t>
            </a:r>
            <a:r>
              <a:rPr lang="en-US" sz="1600" dirty="0"/>
              <a:t> </a:t>
            </a:r>
            <a:r>
              <a:rPr lang="en-US" sz="1600" dirty="0" err="1"/>
              <a:t>risiko</a:t>
            </a:r>
            <a:r>
              <a:rPr lang="en-US" sz="1600" dirty="0"/>
              <a:t>. </a:t>
            </a:r>
            <a:r>
              <a:rPr lang="en-US" sz="1600" dirty="0" err="1"/>
              <a:t>Penyebab</a:t>
            </a:r>
            <a:r>
              <a:rPr lang="en-US" sz="1600" dirty="0"/>
              <a:t> </a:t>
            </a:r>
            <a:r>
              <a:rPr lang="en-US" sz="1600" dirty="0" err="1"/>
              <a:t>utama</a:t>
            </a:r>
            <a:r>
              <a:rPr lang="en-US" sz="1600" dirty="0"/>
              <a:t> </a:t>
            </a:r>
            <a:r>
              <a:rPr lang="en-US" sz="1600" dirty="0" err="1"/>
              <a:t>mungkin</a:t>
            </a:r>
            <a:r>
              <a:rPr lang="en-US" sz="1600" dirty="0"/>
              <a:t> </a:t>
            </a:r>
            <a:r>
              <a:rPr lang="en-US" sz="1600" dirty="0" err="1"/>
              <a:t>mendasari</a:t>
            </a:r>
            <a:r>
              <a:rPr lang="en-US" sz="1600" dirty="0"/>
              <a:t> </a:t>
            </a:r>
            <a:r>
              <a:rPr lang="en-US" sz="1600" dirty="0" err="1"/>
              <a:t>lebih</a:t>
            </a:r>
            <a:r>
              <a:rPr lang="en-US" sz="1600" dirty="0"/>
              <a:t> </a:t>
            </a:r>
            <a:r>
              <a:rPr lang="en-US" sz="1600" dirty="0" err="1"/>
              <a:t>dari</a:t>
            </a:r>
            <a:r>
              <a:rPr lang="en-US" sz="1600" dirty="0"/>
              <a:t> </a:t>
            </a:r>
            <a:r>
              <a:rPr lang="en-US" sz="1600" dirty="0" err="1"/>
              <a:t>satu</a:t>
            </a:r>
            <a:r>
              <a:rPr lang="en-US" sz="1600" dirty="0"/>
              <a:t> </a:t>
            </a:r>
            <a:r>
              <a:rPr lang="en-US" sz="1600" dirty="0" err="1"/>
              <a:t>varian</a:t>
            </a:r>
            <a:r>
              <a:rPr lang="en-US" sz="1600" dirty="0"/>
              <a:t>, </a:t>
            </a:r>
            <a:r>
              <a:rPr lang="en-US" sz="1600" dirty="0" err="1"/>
              <a:t>cacat</a:t>
            </a:r>
            <a:r>
              <a:rPr lang="en-US" sz="1600" dirty="0"/>
              <a:t>, </a:t>
            </a:r>
            <a:r>
              <a:rPr lang="en-US" sz="1600" dirty="0" err="1"/>
              <a:t>atau</a:t>
            </a:r>
            <a:r>
              <a:rPr lang="en-US" sz="1600" dirty="0"/>
              <a:t> </a:t>
            </a:r>
            <a:r>
              <a:rPr lang="en-US" sz="1600" dirty="0" err="1"/>
              <a:t>risiko</a:t>
            </a:r>
            <a:r>
              <a:rPr lang="en-US" sz="1600" dirty="0"/>
              <a:t>. </a:t>
            </a:r>
            <a:r>
              <a:rPr lang="en-US" sz="1600" dirty="0" err="1"/>
              <a:t>Ini</a:t>
            </a:r>
            <a:r>
              <a:rPr lang="en-US" sz="1600" dirty="0"/>
              <a:t> juga </a:t>
            </a:r>
            <a:r>
              <a:rPr lang="en-US" sz="1600" dirty="0" err="1"/>
              <a:t>dapat</a:t>
            </a:r>
            <a:r>
              <a:rPr lang="en-US" sz="1600" dirty="0"/>
              <a:t> </a:t>
            </a:r>
            <a:r>
              <a:rPr lang="en-US" sz="1600" dirty="0" err="1"/>
              <a:t>digunakan</a:t>
            </a:r>
            <a:r>
              <a:rPr lang="en-US" sz="1600" dirty="0"/>
              <a:t> </a:t>
            </a:r>
            <a:r>
              <a:rPr lang="en-US" sz="1600" dirty="0" err="1"/>
              <a:t>sebagai</a:t>
            </a:r>
            <a:r>
              <a:rPr lang="en-US" sz="1600" dirty="0"/>
              <a:t> </a:t>
            </a:r>
            <a:r>
              <a:rPr lang="en-US" sz="1600" dirty="0" err="1"/>
              <a:t>teknik</a:t>
            </a:r>
            <a:r>
              <a:rPr lang="en-US" sz="1600" dirty="0"/>
              <a:t> </a:t>
            </a:r>
            <a:r>
              <a:rPr lang="en-US" sz="1600" dirty="0" err="1"/>
              <a:t>untuk</a:t>
            </a:r>
            <a:r>
              <a:rPr lang="en-US" sz="1600" dirty="0"/>
              <a:t> </a:t>
            </a:r>
            <a:r>
              <a:rPr lang="en-US" sz="1600" dirty="0" err="1"/>
              <a:t>mengidentifikasi</a:t>
            </a:r>
            <a:r>
              <a:rPr lang="en-US" sz="1600" dirty="0"/>
              <a:t> </a:t>
            </a:r>
            <a:r>
              <a:rPr lang="en-US" sz="1600" dirty="0" err="1"/>
              <a:t>akar</a:t>
            </a:r>
            <a:r>
              <a:rPr lang="en-US" sz="1600" dirty="0"/>
              <a:t> </a:t>
            </a:r>
            <a:r>
              <a:rPr lang="en-US" sz="1600" dirty="0" err="1"/>
              <a:t>penyebab</a:t>
            </a:r>
            <a:r>
              <a:rPr lang="en-US" sz="1600" dirty="0"/>
              <a:t> </a:t>
            </a:r>
            <a:r>
              <a:rPr lang="en-US" sz="1600" dirty="0" err="1"/>
              <a:t>masalah</a:t>
            </a:r>
            <a:r>
              <a:rPr lang="en-US" sz="1600" dirty="0"/>
              <a:t> </a:t>
            </a:r>
            <a:r>
              <a:rPr lang="en-US" sz="1600" dirty="0" err="1"/>
              <a:t>dan</a:t>
            </a:r>
            <a:r>
              <a:rPr lang="en-US" sz="1600" dirty="0"/>
              <a:t> </a:t>
            </a:r>
            <a:r>
              <a:rPr lang="en-US" sz="1600" dirty="0" err="1"/>
              <a:t>menyelesaikannya</a:t>
            </a:r>
            <a:r>
              <a:rPr lang="en-US" sz="1600" dirty="0"/>
              <a:t>. </a:t>
            </a:r>
            <a:r>
              <a:rPr lang="en-US" sz="1600" dirty="0" err="1"/>
              <a:t>Ketika</a:t>
            </a:r>
            <a:r>
              <a:rPr lang="en-US" sz="1600" dirty="0"/>
              <a:t> </a:t>
            </a:r>
            <a:r>
              <a:rPr lang="en-US" sz="1600" dirty="0" err="1"/>
              <a:t>semua</a:t>
            </a:r>
            <a:r>
              <a:rPr lang="en-US" sz="1600" dirty="0"/>
              <a:t> </a:t>
            </a:r>
            <a:r>
              <a:rPr lang="en-US" sz="1600" dirty="0" err="1"/>
              <a:t>akar</a:t>
            </a:r>
            <a:r>
              <a:rPr lang="en-US" sz="1600" dirty="0"/>
              <a:t> </a:t>
            </a:r>
            <a:r>
              <a:rPr lang="en-US" sz="1600" dirty="0" err="1"/>
              <a:t>penyebab</a:t>
            </a:r>
            <a:r>
              <a:rPr lang="en-US" sz="1600" dirty="0"/>
              <a:t> </a:t>
            </a:r>
            <a:r>
              <a:rPr lang="en-US" sz="1600" dirty="0" err="1"/>
              <a:t>masalah</a:t>
            </a:r>
            <a:r>
              <a:rPr lang="en-US" sz="1600" dirty="0"/>
              <a:t> </a:t>
            </a:r>
            <a:r>
              <a:rPr lang="en-US" sz="1600" dirty="0" err="1"/>
              <a:t>dihapus</a:t>
            </a:r>
            <a:r>
              <a:rPr lang="en-US" sz="1600" dirty="0"/>
              <a:t>, </a:t>
            </a:r>
            <a:r>
              <a:rPr lang="en-US" sz="1600" dirty="0" err="1"/>
              <a:t>masalah</a:t>
            </a:r>
            <a:r>
              <a:rPr lang="en-US" sz="1600" dirty="0"/>
              <a:t> </a:t>
            </a:r>
            <a:r>
              <a:rPr lang="en-US" sz="1600" dirty="0" err="1"/>
              <a:t>tidak</a:t>
            </a:r>
            <a:r>
              <a:rPr lang="en-US" sz="1600" dirty="0"/>
              <a:t> </a:t>
            </a:r>
            <a:r>
              <a:rPr lang="en-US" sz="1600" dirty="0" err="1"/>
              <a:t>muncul</a:t>
            </a:r>
            <a:r>
              <a:rPr lang="en-US" sz="1600" dirty="0"/>
              <a:t> </a:t>
            </a:r>
            <a:r>
              <a:rPr lang="en-US" sz="1600" dirty="0" err="1"/>
              <a:t>kembali</a:t>
            </a:r>
            <a:r>
              <a:rPr lang="en-US" sz="1600" dirty="0"/>
              <a:t>.</a:t>
            </a:r>
          </a:p>
        </p:txBody>
      </p:sp>
    </p:spTree>
    <p:extLst>
      <p:ext uri="{BB962C8B-B14F-4D97-AF65-F5344CB8AC3E}">
        <p14:creationId xmlns:p14="http://schemas.microsoft.com/office/powerpoint/2010/main" val="3132660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5"/>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sp>
        <p:nvSpPr>
          <p:cNvPr id="5" name="Rectangle 4"/>
          <p:cNvSpPr/>
          <p:nvPr/>
        </p:nvSpPr>
        <p:spPr>
          <a:xfrm>
            <a:off x="2720452" y="848040"/>
            <a:ext cx="9384326" cy="1200329"/>
          </a:xfrm>
          <a:prstGeom prst="rect">
            <a:avLst/>
          </a:prstGeom>
          <a:solidFill>
            <a:schemeClr val="accent3">
              <a:lumMod val="60000"/>
              <a:lumOff val="40000"/>
            </a:schemeClr>
          </a:solidFill>
        </p:spPr>
        <p:txBody>
          <a:bodyPr wrap="square">
            <a:spAutoFit/>
          </a:bodyPr>
          <a:lstStyle/>
          <a:p>
            <a:pPr algn="just">
              <a:buClr>
                <a:srgbClr val="A9A57C"/>
              </a:buClr>
            </a:pPr>
            <a:r>
              <a:rPr lang="en-US" b="1" dirty="0"/>
              <a:t>1. </a:t>
            </a:r>
            <a:r>
              <a:rPr lang="id-ID" b="1" dirty="0"/>
              <a:t>Quality checklist</a:t>
            </a:r>
            <a:endParaRPr lang="en-US" b="1" dirty="0"/>
          </a:p>
          <a:p>
            <a:pPr lvl="1" algn="just">
              <a:buClr>
                <a:srgbClr val="A9A57C"/>
              </a:buClr>
            </a:pPr>
            <a:r>
              <a:rPr lang="en-US" dirty="0"/>
              <a:t>Y</a:t>
            </a:r>
            <a:r>
              <a:rPr lang="id-ID" dirty="0"/>
              <a:t>aitu alat yang digunakan untuk memverifikasi bahwa satu set langkah yang dibutuhkan telah dilakukan.</a:t>
            </a:r>
            <a:r>
              <a:rPr lang="en-US" dirty="0"/>
              <a:t> Quality checklist </a:t>
            </a:r>
            <a:r>
              <a:rPr lang="en-US" dirty="0" err="1"/>
              <a:t>harus</a:t>
            </a:r>
            <a:r>
              <a:rPr lang="en-US" dirty="0"/>
              <a:t> </a:t>
            </a:r>
            <a:r>
              <a:rPr lang="en-US" dirty="0" err="1"/>
              <a:t>memasukkan</a:t>
            </a:r>
            <a:r>
              <a:rPr lang="en-US" dirty="0"/>
              <a:t> </a:t>
            </a:r>
            <a:r>
              <a:rPr lang="en-US" dirty="0" err="1"/>
              <a:t>kriteria</a:t>
            </a:r>
            <a:r>
              <a:rPr lang="en-US" dirty="0"/>
              <a:t> </a:t>
            </a:r>
            <a:r>
              <a:rPr lang="en-US" dirty="0" err="1"/>
              <a:t>penerimaan</a:t>
            </a:r>
            <a:r>
              <a:rPr lang="en-US" dirty="0"/>
              <a:t> yang </a:t>
            </a:r>
            <a:r>
              <a:rPr lang="en-US" dirty="0" err="1"/>
              <a:t>termasuk</a:t>
            </a:r>
            <a:r>
              <a:rPr lang="en-US" dirty="0"/>
              <a:t> </a:t>
            </a:r>
            <a:r>
              <a:rPr lang="en-US" dirty="0" err="1"/>
              <a:t>dalam</a:t>
            </a:r>
            <a:r>
              <a:rPr lang="en-US" dirty="0"/>
              <a:t> Scope baseline.</a:t>
            </a:r>
          </a:p>
        </p:txBody>
      </p:sp>
      <p:sp>
        <p:nvSpPr>
          <p:cNvPr id="14" name="Rectangle 13"/>
          <p:cNvSpPr/>
          <p:nvPr/>
        </p:nvSpPr>
        <p:spPr>
          <a:xfrm>
            <a:off x="2720452" y="2092449"/>
            <a:ext cx="9384326" cy="4770537"/>
          </a:xfrm>
          <a:prstGeom prst="rect">
            <a:avLst/>
          </a:prstGeom>
          <a:solidFill>
            <a:schemeClr val="accent1">
              <a:lumMod val="60000"/>
              <a:lumOff val="40000"/>
            </a:schemeClr>
          </a:solidFill>
        </p:spPr>
        <p:txBody>
          <a:bodyPr wrap="square">
            <a:spAutoFit/>
          </a:bodyPr>
          <a:lstStyle/>
          <a:p>
            <a:pPr algn="just">
              <a:buClr>
                <a:srgbClr val="A9A57C"/>
              </a:buClr>
            </a:pPr>
            <a:r>
              <a:rPr lang="en-US" sz="1600" b="1" dirty="0"/>
              <a:t>2. Data Analysis</a:t>
            </a:r>
          </a:p>
          <a:p>
            <a:pPr lvl="1" algn="just">
              <a:buClr>
                <a:srgbClr val="A9A57C"/>
              </a:buClr>
            </a:pPr>
            <a:r>
              <a:rPr lang="en-US" sz="1600" dirty="0" err="1"/>
              <a:t>Termasuk</a:t>
            </a:r>
            <a:r>
              <a:rPr lang="en-US" sz="1600" dirty="0"/>
              <a:t> </a:t>
            </a:r>
            <a:r>
              <a:rPr lang="en-US" sz="1600" dirty="0" err="1"/>
              <a:t>diantaranya</a:t>
            </a:r>
            <a:r>
              <a:rPr lang="en-US" sz="1600" dirty="0"/>
              <a:t>:</a:t>
            </a:r>
          </a:p>
          <a:p>
            <a:pPr marL="285750" indent="-285750" algn="just">
              <a:buClr>
                <a:srgbClr val="A9A57C"/>
              </a:buClr>
              <a:buFont typeface="Arial" panose="020B0604020202020204" pitchFamily="34" charset="0"/>
              <a:buChar char="•"/>
            </a:pPr>
            <a:r>
              <a:rPr lang="en-US" sz="1600" b="1" dirty="0"/>
              <a:t>Alternatives analysis</a:t>
            </a:r>
          </a:p>
          <a:p>
            <a:pPr lvl="1" algn="just">
              <a:buClr>
                <a:srgbClr val="A9A57C"/>
              </a:buClr>
            </a:pPr>
            <a:r>
              <a:rPr lang="en-US" sz="1600" dirty="0" err="1"/>
              <a:t>Teknik</a:t>
            </a:r>
            <a:r>
              <a:rPr lang="en-US" sz="1600" dirty="0"/>
              <a:t> </a:t>
            </a:r>
            <a:r>
              <a:rPr lang="en-US" sz="1600" dirty="0" err="1"/>
              <a:t>ini</a:t>
            </a:r>
            <a:r>
              <a:rPr lang="en-US" sz="1600" dirty="0"/>
              <a:t> </a:t>
            </a:r>
            <a:r>
              <a:rPr lang="en-US" sz="1600" dirty="0" err="1"/>
              <a:t>digunakan</a:t>
            </a:r>
            <a:r>
              <a:rPr lang="en-US" sz="1600" dirty="0"/>
              <a:t> </a:t>
            </a:r>
            <a:r>
              <a:rPr lang="en-US" sz="1600" dirty="0" err="1"/>
              <a:t>untuk</a:t>
            </a:r>
            <a:r>
              <a:rPr lang="en-US" sz="1600" dirty="0"/>
              <a:t> </a:t>
            </a:r>
            <a:r>
              <a:rPr lang="en-US" sz="1600" dirty="0" err="1"/>
              <a:t>mengevaluasi</a:t>
            </a:r>
            <a:r>
              <a:rPr lang="en-US" sz="1600" dirty="0"/>
              <a:t> </a:t>
            </a:r>
            <a:r>
              <a:rPr lang="en-US" sz="1600" dirty="0" err="1"/>
              <a:t>opsi</a:t>
            </a:r>
            <a:r>
              <a:rPr lang="en-US" sz="1600" dirty="0"/>
              <a:t> yang </a:t>
            </a:r>
            <a:r>
              <a:rPr lang="en-US" sz="1600" dirty="0" err="1"/>
              <a:t>diidentifikasi</a:t>
            </a:r>
            <a:r>
              <a:rPr lang="en-US" sz="1600" dirty="0"/>
              <a:t> </a:t>
            </a:r>
            <a:r>
              <a:rPr lang="en-US" sz="1600" dirty="0" err="1"/>
              <a:t>untuk</a:t>
            </a:r>
            <a:r>
              <a:rPr lang="en-US" sz="1600" dirty="0"/>
              <a:t> </a:t>
            </a:r>
            <a:r>
              <a:rPr lang="en-US" sz="1600" dirty="0" err="1"/>
              <a:t>memilih</a:t>
            </a:r>
            <a:r>
              <a:rPr lang="en-US" sz="1600" dirty="0"/>
              <a:t> </a:t>
            </a:r>
            <a:r>
              <a:rPr lang="en-US" sz="1600" dirty="0" err="1"/>
              <a:t>opsi</a:t>
            </a:r>
            <a:r>
              <a:rPr lang="en-US" sz="1600" dirty="0"/>
              <a:t> </a:t>
            </a:r>
            <a:r>
              <a:rPr lang="en-US" sz="1600" dirty="0" err="1"/>
              <a:t>kualitas</a:t>
            </a:r>
            <a:r>
              <a:rPr lang="en-US" sz="1600" dirty="0"/>
              <a:t> </a:t>
            </a:r>
            <a:r>
              <a:rPr lang="en-US" sz="1600" dirty="0" err="1"/>
              <a:t>atau</a:t>
            </a:r>
            <a:r>
              <a:rPr lang="en-US" sz="1600" dirty="0"/>
              <a:t> </a:t>
            </a:r>
            <a:r>
              <a:rPr lang="en-US" sz="1600" dirty="0" err="1"/>
              <a:t>pendekatan</a:t>
            </a:r>
            <a:r>
              <a:rPr lang="en-US" sz="1600" dirty="0"/>
              <a:t> yang paling </a:t>
            </a:r>
            <a:r>
              <a:rPr lang="en-US" sz="1600" dirty="0" err="1"/>
              <a:t>tepat</a:t>
            </a:r>
            <a:r>
              <a:rPr lang="en-US" sz="1600" dirty="0"/>
              <a:t> </a:t>
            </a:r>
            <a:r>
              <a:rPr lang="en-US" sz="1600" dirty="0" err="1"/>
              <a:t>untuk</a:t>
            </a:r>
            <a:r>
              <a:rPr lang="en-US" sz="1600" dirty="0"/>
              <a:t> </a:t>
            </a:r>
            <a:r>
              <a:rPr lang="en-US" sz="1600" dirty="0" err="1"/>
              <a:t>digunakan</a:t>
            </a:r>
            <a:r>
              <a:rPr lang="en-US" sz="1600" dirty="0"/>
              <a:t>.</a:t>
            </a:r>
          </a:p>
          <a:p>
            <a:pPr marL="285750" indent="-285750" algn="just">
              <a:buClr>
                <a:srgbClr val="A9A57C"/>
              </a:buClr>
              <a:buFont typeface="Arial" panose="020B0604020202020204" pitchFamily="34" charset="0"/>
              <a:buChar char="•"/>
            </a:pPr>
            <a:r>
              <a:rPr lang="en-US" sz="1600" b="1" dirty="0"/>
              <a:t>Document analysis</a:t>
            </a:r>
          </a:p>
          <a:p>
            <a:pPr lvl="1" algn="just">
              <a:buClr>
                <a:srgbClr val="A9A57C"/>
              </a:buClr>
            </a:pPr>
            <a:r>
              <a:rPr lang="en-US" sz="1600" dirty="0" err="1"/>
              <a:t>Analisis</a:t>
            </a:r>
            <a:r>
              <a:rPr lang="en-US" sz="1600" dirty="0"/>
              <a:t> </a:t>
            </a:r>
            <a:r>
              <a:rPr lang="en-US" sz="1600" dirty="0" err="1"/>
              <a:t>berbagai</a:t>
            </a:r>
            <a:r>
              <a:rPr lang="en-US" sz="1600" dirty="0"/>
              <a:t> </a:t>
            </a:r>
            <a:r>
              <a:rPr lang="en-US" sz="1600" dirty="0" err="1"/>
              <a:t>dokumen</a:t>
            </a:r>
            <a:r>
              <a:rPr lang="en-US" sz="1600" dirty="0"/>
              <a:t> yang </a:t>
            </a:r>
            <a:r>
              <a:rPr lang="en-US" sz="1600" dirty="0" err="1"/>
              <a:t>dihasilkan</a:t>
            </a:r>
            <a:r>
              <a:rPr lang="en-US" sz="1600" dirty="0"/>
              <a:t> </a:t>
            </a:r>
            <a:r>
              <a:rPr lang="en-US" sz="1600" dirty="0" err="1"/>
              <a:t>sebagai</a:t>
            </a:r>
            <a:r>
              <a:rPr lang="en-US" sz="1600" dirty="0"/>
              <a:t> </a:t>
            </a:r>
            <a:r>
              <a:rPr lang="en-US" sz="1600" dirty="0" err="1"/>
              <a:t>bagian</a:t>
            </a:r>
            <a:r>
              <a:rPr lang="en-US" sz="1600" dirty="0"/>
              <a:t> </a:t>
            </a:r>
            <a:r>
              <a:rPr lang="en-US" sz="1600" dirty="0" err="1"/>
              <a:t>dari</a:t>
            </a:r>
            <a:r>
              <a:rPr lang="en-US" sz="1600" dirty="0"/>
              <a:t> output proses </a:t>
            </a:r>
            <a:r>
              <a:rPr lang="en-US" sz="1600" dirty="0" err="1"/>
              <a:t>kontrol</a:t>
            </a:r>
            <a:r>
              <a:rPr lang="en-US" sz="1600" dirty="0"/>
              <a:t> </a:t>
            </a:r>
            <a:r>
              <a:rPr lang="en-US" sz="1600" dirty="0" err="1"/>
              <a:t>proyek</a:t>
            </a:r>
            <a:r>
              <a:rPr lang="en-US" sz="1600" dirty="0"/>
              <a:t>, </a:t>
            </a:r>
            <a:r>
              <a:rPr lang="en-US" sz="1600" dirty="0" err="1"/>
              <a:t>seperti</a:t>
            </a:r>
            <a:r>
              <a:rPr lang="en-US" sz="1600" dirty="0"/>
              <a:t> </a:t>
            </a:r>
            <a:r>
              <a:rPr lang="en-US" sz="1600" dirty="0" err="1"/>
              <a:t>laporan</a:t>
            </a:r>
            <a:r>
              <a:rPr lang="en-US" sz="1600" dirty="0"/>
              <a:t> </a:t>
            </a:r>
            <a:r>
              <a:rPr lang="en-US" sz="1600" dirty="0" err="1"/>
              <a:t>kualitas</a:t>
            </a:r>
            <a:r>
              <a:rPr lang="en-US" sz="1600" dirty="0"/>
              <a:t>, </a:t>
            </a:r>
            <a:r>
              <a:rPr lang="en-US" sz="1600" dirty="0" err="1"/>
              <a:t>laporan</a:t>
            </a:r>
            <a:r>
              <a:rPr lang="en-US" sz="1600" dirty="0"/>
              <a:t> </a:t>
            </a:r>
            <a:r>
              <a:rPr lang="en-US" sz="1600" dirty="0" err="1"/>
              <a:t>pengujian</a:t>
            </a:r>
            <a:r>
              <a:rPr lang="en-US" sz="1600" dirty="0"/>
              <a:t>, </a:t>
            </a:r>
            <a:r>
              <a:rPr lang="en-US" sz="1600" dirty="0" err="1"/>
              <a:t>laporan</a:t>
            </a:r>
            <a:r>
              <a:rPr lang="en-US" sz="1600" dirty="0"/>
              <a:t> </a:t>
            </a:r>
            <a:r>
              <a:rPr lang="en-US" sz="1600" dirty="0" err="1"/>
              <a:t>kinerja</a:t>
            </a:r>
            <a:r>
              <a:rPr lang="en-US" sz="1600" dirty="0"/>
              <a:t>, </a:t>
            </a:r>
            <a:r>
              <a:rPr lang="en-US" sz="1600" dirty="0" err="1"/>
              <a:t>dan</a:t>
            </a:r>
            <a:r>
              <a:rPr lang="en-US" sz="1600" dirty="0"/>
              <a:t> </a:t>
            </a:r>
            <a:r>
              <a:rPr lang="en-US" sz="1600" dirty="0" err="1"/>
              <a:t>varian</a:t>
            </a:r>
            <a:r>
              <a:rPr lang="en-US" sz="1600" dirty="0"/>
              <a:t> </a:t>
            </a:r>
            <a:r>
              <a:rPr lang="en-US" sz="1600" dirty="0" err="1"/>
              <a:t>analisis</a:t>
            </a:r>
            <a:r>
              <a:rPr lang="en-US" sz="1600" dirty="0"/>
              <a:t>, </a:t>
            </a:r>
            <a:r>
              <a:rPr lang="en-US" sz="1600" dirty="0" err="1"/>
              <a:t>dapat</a:t>
            </a:r>
            <a:r>
              <a:rPr lang="en-US" sz="1600" dirty="0"/>
              <a:t> </a:t>
            </a:r>
            <a:r>
              <a:rPr lang="en-US" sz="1600" dirty="0" err="1"/>
              <a:t>menunjuk</a:t>
            </a:r>
            <a:r>
              <a:rPr lang="en-US" sz="1600" dirty="0"/>
              <a:t> </a:t>
            </a:r>
            <a:r>
              <a:rPr lang="en-US" sz="1600" dirty="0" err="1"/>
              <a:t>dan</a:t>
            </a:r>
            <a:r>
              <a:rPr lang="en-US" sz="1600" dirty="0"/>
              <a:t> </a:t>
            </a:r>
            <a:r>
              <a:rPr lang="en-US" sz="1600" dirty="0" err="1"/>
              <a:t>fokus</a:t>
            </a:r>
            <a:r>
              <a:rPr lang="en-US" sz="1600" dirty="0"/>
              <a:t> </a:t>
            </a:r>
            <a:r>
              <a:rPr lang="en-US" sz="1600" dirty="0" err="1"/>
              <a:t>pada</a:t>
            </a:r>
            <a:r>
              <a:rPr lang="en-US" sz="1600" dirty="0"/>
              <a:t> proses yang </a:t>
            </a:r>
            <a:r>
              <a:rPr lang="en-US" sz="1600" dirty="0" err="1"/>
              <a:t>mungkin</a:t>
            </a:r>
            <a:r>
              <a:rPr lang="en-US" sz="1600" dirty="0"/>
              <a:t> di </a:t>
            </a:r>
            <a:r>
              <a:rPr lang="en-US" sz="1600" dirty="0" err="1"/>
              <a:t>luar</a:t>
            </a:r>
            <a:r>
              <a:rPr lang="en-US" sz="1600" dirty="0"/>
              <a:t> </a:t>
            </a:r>
            <a:r>
              <a:rPr lang="en-US" sz="1600" dirty="0" err="1"/>
              <a:t>kendali</a:t>
            </a:r>
            <a:r>
              <a:rPr lang="en-US" sz="1600" dirty="0"/>
              <a:t> </a:t>
            </a:r>
            <a:r>
              <a:rPr lang="en-US" sz="1600" dirty="0" err="1"/>
              <a:t>dan</a:t>
            </a:r>
            <a:r>
              <a:rPr lang="en-US" sz="1600" dirty="0"/>
              <a:t> </a:t>
            </a:r>
            <a:r>
              <a:rPr lang="en-US" sz="1600" dirty="0" err="1"/>
              <a:t>dapat</a:t>
            </a:r>
            <a:r>
              <a:rPr lang="en-US" sz="1600" dirty="0"/>
              <a:t> </a:t>
            </a:r>
            <a:r>
              <a:rPr lang="en-US" sz="1600" dirty="0" err="1"/>
              <a:t>membahayakan</a:t>
            </a:r>
            <a:r>
              <a:rPr lang="en-US" sz="1600" dirty="0"/>
              <a:t> </a:t>
            </a:r>
            <a:r>
              <a:rPr lang="en-US" sz="1600" dirty="0" err="1"/>
              <a:t>memenuhi</a:t>
            </a:r>
            <a:r>
              <a:rPr lang="en-US" sz="1600" dirty="0"/>
              <a:t> </a:t>
            </a:r>
            <a:r>
              <a:rPr lang="en-US" sz="1600" dirty="0" err="1"/>
              <a:t>persyaratan</a:t>
            </a:r>
            <a:r>
              <a:rPr lang="en-US" sz="1600" dirty="0"/>
              <a:t> yang </a:t>
            </a:r>
            <a:r>
              <a:rPr lang="en-US" sz="1600" dirty="0" err="1"/>
              <a:t>ditentukan</a:t>
            </a:r>
            <a:r>
              <a:rPr lang="en-US" sz="1600" dirty="0"/>
              <a:t> </a:t>
            </a:r>
            <a:r>
              <a:rPr lang="en-US" sz="1600" dirty="0" err="1"/>
              <a:t>atau</a:t>
            </a:r>
            <a:r>
              <a:rPr lang="en-US" sz="1600" dirty="0"/>
              <a:t> </a:t>
            </a:r>
            <a:r>
              <a:rPr lang="en-US" sz="1600" dirty="0" err="1"/>
              <a:t>harapan</a:t>
            </a:r>
            <a:r>
              <a:rPr lang="en-US" sz="1600" dirty="0"/>
              <a:t> para </a:t>
            </a:r>
            <a:r>
              <a:rPr lang="en-US" sz="1600" dirty="0" err="1"/>
              <a:t>pemangku</a:t>
            </a:r>
            <a:r>
              <a:rPr lang="en-US" sz="1600" dirty="0"/>
              <a:t> </a:t>
            </a:r>
            <a:r>
              <a:rPr lang="en-US" sz="1600" dirty="0" err="1"/>
              <a:t>kepentingan</a:t>
            </a:r>
            <a:r>
              <a:rPr lang="en-US" sz="1600" dirty="0"/>
              <a:t>.</a:t>
            </a:r>
          </a:p>
          <a:p>
            <a:pPr marL="285750" indent="-285750" algn="just">
              <a:buClr>
                <a:srgbClr val="A9A57C"/>
              </a:buClr>
              <a:buFont typeface="Arial" panose="020B0604020202020204" pitchFamily="34" charset="0"/>
              <a:buChar char="•"/>
            </a:pPr>
            <a:r>
              <a:rPr lang="en-US" sz="1600" b="1" dirty="0"/>
              <a:t>Process analysis</a:t>
            </a:r>
          </a:p>
          <a:p>
            <a:pPr lvl="1" algn="just">
              <a:buClr>
                <a:srgbClr val="A9A57C"/>
              </a:buClr>
            </a:pPr>
            <a:r>
              <a:rPr lang="en-US" sz="1600" dirty="0" err="1"/>
              <a:t>Analisis</a:t>
            </a:r>
            <a:r>
              <a:rPr lang="en-US" sz="1600" dirty="0"/>
              <a:t> proses </a:t>
            </a:r>
            <a:r>
              <a:rPr lang="en-US" sz="1600" dirty="0" err="1"/>
              <a:t>mengidentifikasi</a:t>
            </a:r>
            <a:r>
              <a:rPr lang="en-US" sz="1600" dirty="0"/>
              <a:t> </a:t>
            </a:r>
            <a:r>
              <a:rPr lang="en-US" sz="1600" dirty="0" err="1"/>
              <a:t>peluang</a:t>
            </a:r>
            <a:r>
              <a:rPr lang="en-US" sz="1600" dirty="0"/>
              <a:t> </a:t>
            </a:r>
            <a:r>
              <a:rPr lang="en-US" sz="1600" dirty="0" err="1"/>
              <a:t>untuk</a:t>
            </a:r>
            <a:r>
              <a:rPr lang="en-US" sz="1600" dirty="0"/>
              <a:t> </a:t>
            </a:r>
            <a:r>
              <a:rPr lang="en-US" sz="1600" dirty="0" err="1"/>
              <a:t>perbaikan</a:t>
            </a:r>
            <a:r>
              <a:rPr lang="en-US" sz="1600" dirty="0"/>
              <a:t> proses. </a:t>
            </a:r>
            <a:r>
              <a:rPr lang="en-US" sz="1600" dirty="0" err="1"/>
              <a:t>Analisis</a:t>
            </a:r>
            <a:r>
              <a:rPr lang="en-US" sz="1600" dirty="0"/>
              <a:t> </a:t>
            </a:r>
            <a:r>
              <a:rPr lang="en-US" sz="1600" dirty="0" err="1"/>
              <a:t>ini</a:t>
            </a:r>
            <a:r>
              <a:rPr lang="en-US" sz="1600" dirty="0"/>
              <a:t> juga </a:t>
            </a:r>
            <a:r>
              <a:rPr lang="en-US" sz="1600" dirty="0" err="1"/>
              <a:t>meneliti</a:t>
            </a:r>
            <a:r>
              <a:rPr lang="en-US" sz="1600" dirty="0"/>
              <a:t> </a:t>
            </a:r>
            <a:r>
              <a:rPr lang="en-US" sz="1600" dirty="0" err="1"/>
              <a:t>masalah</a:t>
            </a:r>
            <a:r>
              <a:rPr lang="en-US" sz="1600" dirty="0"/>
              <a:t>, </a:t>
            </a:r>
            <a:r>
              <a:rPr lang="en-US" sz="1600" dirty="0" err="1"/>
              <a:t>kendala</a:t>
            </a:r>
            <a:r>
              <a:rPr lang="en-US" sz="1600" dirty="0"/>
              <a:t>, </a:t>
            </a:r>
            <a:r>
              <a:rPr lang="en-US" sz="1600" dirty="0" err="1"/>
              <a:t>dan</a:t>
            </a:r>
            <a:r>
              <a:rPr lang="en-US" sz="1600" dirty="0"/>
              <a:t> </a:t>
            </a:r>
            <a:r>
              <a:rPr lang="en-US" sz="1600" dirty="0" err="1"/>
              <a:t>kegiatan</a:t>
            </a:r>
            <a:r>
              <a:rPr lang="en-US" sz="1600" dirty="0"/>
              <a:t> yang </a:t>
            </a:r>
            <a:r>
              <a:rPr lang="en-US" sz="1600" dirty="0" err="1"/>
              <a:t>tidak</a:t>
            </a:r>
            <a:r>
              <a:rPr lang="en-US" sz="1600" dirty="0"/>
              <a:t> </a:t>
            </a:r>
            <a:r>
              <a:rPr lang="en-US" sz="1600" dirty="0" err="1"/>
              <a:t>bernilai</a:t>
            </a:r>
            <a:r>
              <a:rPr lang="en-US" sz="1600" dirty="0"/>
              <a:t> </a:t>
            </a:r>
            <a:r>
              <a:rPr lang="en-US" sz="1600" dirty="0" err="1"/>
              <a:t>tambah</a:t>
            </a:r>
            <a:r>
              <a:rPr lang="en-US" sz="1600" dirty="0"/>
              <a:t> yang </a:t>
            </a:r>
            <a:r>
              <a:rPr lang="en-US" sz="1600" dirty="0" err="1"/>
              <a:t>terjadi</a:t>
            </a:r>
            <a:r>
              <a:rPr lang="en-US" sz="1600" dirty="0"/>
              <a:t> </a:t>
            </a:r>
            <a:r>
              <a:rPr lang="en-US" sz="1600" dirty="0" err="1"/>
              <a:t>selama</a:t>
            </a:r>
            <a:r>
              <a:rPr lang="en-US" sz="1600" dirty="0"/>
              <a:t> proses.</a:t>
            </a:r>
          </a:p>
          <a:p>
            <a:pPr marL="285750" indent="-285750" algn="just">
              <a:buClr>
                <a:srgbClr val="A9A57C"/>
              </a:buClr>
              <a:buFont typeface="Arial" panose="020B0604020202020204" pitchFamily="34" charset="0"/>
              <a:buChar char="•"/>
            </a:pPr>
            <a:r>
              <a:rPr lang="en-US" sz="1600" b="1" dirty="0"/>
              <a:t>Root cause analysis</a:t>
            </a:r>
          </a:p>
          <a:p>
            <a:pPr lvl="1" algn="just">
              <a:buClr>
                <a:srgbClr val="A9A57C"/>
              </a:buClr>
            </a:pPr>
            <a:r>
              <a:rPr lang="en-US" sz="1600" dirty="0" err="1"/>
              <a:t>Analisis</a:t>
            </a:r>
            <a:r>
              <a:rPr lang="en-US" sz="1600" dirty="0"/>
              <a:t> </a:t>
            </a:r>
            <a:r>
              <a:rPr lang="en-US" sz="1600" dirty="0" err="1"/>
              <a:t>akar</a:t>
            </a:r>
            <a:r>
              <a:rPr lang="en-US" sz="1600" dirty="0"/>
              <a:t> </a:t>
            </a:r>
            <a:r>
              <a:rPr lang="en-US" sz="1600" dirty="0" err="1"/>
              <a:t>penyebab</a:t>
            </a:r>
            <a:r>
              <a:rPr lang="en-US" sz="1600" dirty="0"/>
              <a:t> </a:t>
            </a:r>
            <a:r>
              <a:rPr lang="en-US" sz="1600" dirty="0" err="1"/>
              <a:t>adalah</a:t>
            </a:r>
            <a:r>
              <a:rPr lang="en-US" sz="1600" dirty="0"/>
              <a:t> </a:t>
            </a:r>
            <a:r>
              <a:rPr lang="en-US" sz="1600" dirty="0" err="1"/>
              <a:t>teknik</a:t>
            </a:r>
            <a:r>
              <a:rPr lang="en-US" sz="1600" dirty="0"/>
              <a:t> </a:t>
            </a:r>
            <a:r>
              <a:rPr lang="en-US" sz="1600" dirty="0" err="1"/>
              <a:t>analisis</a:t>
            </a:r>
            <a:r>
              <a:rPr lang="en-US" sz="1600" dirty="0"/>
              <a:t> yang </a:t>
            </a:r>
            <a:r>
              <a:rPr lang="en-US" sz="1600" dirty="0" err="1"/>
              <a:t>digunakan</a:t>
            </a:r>
            <a:r>
              <a:rPr lang="en-US" sz="1600" dirty="0"/>
              <a:t> </a:t>
            </a:r>
            <a:r>
              <a:rPr lang="en-US" sz="1600" dirty="0" err="1"/>
              <a:t>untuk</a:t>
            </a:r>
            <a:r>
              <a:rPr lang="en-US" sz="1600" dirty="0"/>
              <a:t> </a:t>
            </a:r>
            <a:r>
              <a:rPr lang="en-US" sz="1600" dirty="0" err="1"/>
              <a:t>menentukan</a:t>
            </a:r>
            <a:r>
              <a:rPr lang="en-US" sz="1600" dirty="0"/>
              <a:t> </a:t>
            </a:r>
            <a:r>
              <a:rPr lang="en-US" sz="1600" dirty="0" err="1"/>
              <a:t>dasar</a:t>
            </a:r>
            <a:r>
              <a:rPr lang="en-US" sz="1600" dirty="0"/>
              <a:t> yang </a:t>
            </a:r>
            <a:r>
              <a:rPr lang="en-US" sz="1600" dirty="0" err="1"/>
              <a:t>mendasarinya</a:t>
            </a:r>
            <a:endParaRPr lang="en-US" sz="1600" dirty="0"/>
          </a:p>
          <a:p>
            <a:pPr lvl="1" algn="just">
              <a:buClr>
                <a:srgbClr val="A9A57C"/>
              </a:buClr>
            </a:pPr>
            <a:r>
              <a:rPr lang="en-US" sz="1600" dirty="0" err="1"/>
              <a:t>alasan</a:t>
            </a:r>
            <a:r>
              <a:rPr lang="en-US" sz="1600" dirty="0"/>
              <a:t> yang </a:t>
            </a:r>
            <a:r>
              <a:rPr lang="en-US" sz="1600" dirty="0" err="1"/>
              <a:t>menyebabkan</a:t>
            </a:r>
            <a:r>
              <a:rPr lang="en-US" sz="1600" dirty="0"/>
              <a:t> </a:t>
            </a:r>
            <a:r>
              <a:rPr lang="en-US" sz="1600" dirty="0" err="1"/>
              <a:t>varians</a:t>
            </a:r>
            <a:r>
              <a:rPr lang="en-US" sz="1600" dirty="0"/>
              <a:t>, </a:t>
            </a:r>
            <a:r>
              <a:rPr lang="en-US" sz="1600" dirty="0" err="1"/>
              <a:t>cacat</a:t>
            </a:r>
            <a:r>
              <a:rPr lang="en-US" sz="1600" dirty="0"/>
              <a:t>, </a:t>
            </a:r>
            <a:r>
              <a:rPr lang="en-US" sz="1600" dirty="0" err="1"/>
              <a:t>atau</a:t>
            </a:r>
            <a:r>
              <a:rPr lang="en-US" sz="1600" dirty="0"/>
              <a:t> </a:t>
            </a:r>
            <a:r>
              <a:rPr lang="en-US" sz="1600" dirty="0" err="1"/>
              <a:t>risiko</a:t>
            </a:r>
            <a:r>
              <a:rPr lang="en-US" sz="1600" dirty="0"/>
              <a:t>. </a:t>
            </a:r>
            <a:r>
              <a:rPr lang="en-US" sz="1600" dirty="0" err="1"/>
              <a:t>Penyebab</a:t>
            </a:r>
            <a:r>
              <a:rPr lang="en-US" sz="1600" dirty="0"/>
              <a:t> </a:t>
            </a:r>
            <a:r>
              <a:rPr lang="en-US" sz="1600" dirty="0" err="1"/>
              <a:t>utama</a:t>
            </a:r>
            <a:r>
              <a:rPr lang="en-US" sz="1600" dirty="0"/>
              <a:t> </a:t>
            </a:r>
            <a:r>
              <a:rPr lang="en-US" sz="1600" dirty="0" err="1"/>
              <a:t>mungkin</a:t>
            </a:r>
            <a:r>
              <a:rPr lang="en-US" sz="1600" dirty="0"/>
              <a:t> </a:t>
            </a:r>
            <a:r>
              <a:rPr lang="en-US" sz="1600" dirty="0" err="1"/>
              <a:t>mendasari</a:t>
            </a:r>
            <a:r>
              <a:rPr lang="en-US" sz="1600" dirty="0"/>
              <a:t> </a:t>
            </a:r>
            <a:r>
              <a:rPr lang="en-US" sz="1600" dirty="0" err="1"/>
              <a:t>lebih</a:t>
            </a:r>
            <a:r>
              <a:rPr lang="en-US" sz="1600" dirty="0"/>
              <a:t> </a:t>
            </a:r>
            <a:r>
              <a:rPr lang="en-US" sz="1600" dirty="0" err="1"/>
              <a:t>dari</a:t>
            </a:r>
            <a:r>
              <a:rPr lang="en-US" sz="1600" dirty="0"/>
              <a:t> </a:t>
            </a:r>
            <a:r>
              <a:rPr lang="en-US" sz="1600" dirty="0" err="1"/>
              <a:t>satu</a:t>
            </a:r>
            <a:r>
              <a:rPr lang="en-US" sz="1600" dirty="0"/>
              <a:t> </a:t>
            </a:r>
            <a:r>
              <a:rPr lang="en-US" sz="1600" dirty="0" err="1"/>
              <a:t>varian</a:t>
            </a:r>
            <a:r>
              <a:rPr lang="en-US" sz="1600" dirty="0"/>
              <a:t>, </a:t>
            </a:r>
            <a:r>
              <a:rPr lang="en-US" sz="1600" dirty="0" err="1"/>
              <a:t>cacat</a:t>
            </a:r>
            <a:r>
              <a:rPr lang="en-US" sz="1600" dirty="0"/>
              <a:t>, </a:t>
            </a:r>
            <a:r>
              <a:rPr lang="en-US" sz="1600" dirty="0" err="1"/>
              <a:t>atau</a:t>
            </a:r>
            <a:r>
              <a:rPr lang="en-US" sz="1600" dirty="0"/>
              <a:t> </a:t>
            </a:r>
            <a:r>
              <a:rPr lang="en-US" sz="1600" dirty="0" err="1"/>
              <a:t>risiko</a:t>
            </a:r>
            <a:r>
              <a:rPr lang="en-US" sz="1600" dirty="0"/>
              <a:t>. </a:t>
            </a:r>
            <a:r>
              <a:rPr lang="en-US" sz="1600" dirty="0" err="1"/>
              <a:t>Ini</a:t>
            </a:r>
            <a:r>
              <a:rPr lang="en-US" sz="1600" dirty="0"/>
              <a:t> juga </a:t>
            </a:r>
            <a:r>
              <a:rPr lang="en-US" sz="1600" dirty="0" err="1"/>
              <a:t>dapat</a:t>
            </a:r>
            <a:r>
              <a:rPr lang="en-US" sz="1600" dirty="0"/>
              <a:t> </a:t>
            </a:r>
            <a:r>
              <a:rPr lang="en-US" sz="1600" dirty="0" err="1"/>
              <a:t>digunakan</a:t>
            </a:r>
            <a:r>
              <a:rPr lang="en-US" sz="1600" dirty="0"/>
              <a:t> </a:t>
            </a:r>
            <a:r>
              <a:rPr lang="en-US" sz="1600" dirty="0" err="1"/>
              <a:t>sebagai</a:t>
            </a:r>
            <a:r>
              <a:rPr lang="en-US" sz="1600" dirty="0"/>
              <a:t> </a:t>
            </a:r>
            <a:r>
              <a:rPr lang="en-US" sz="1600" dirty="0" err="1"/>
              <a:t>teknik</a:t>
            </a:r>
            <a:r>
              <a:rPr lang="en-US" sz="1600" dirty="0"/>
              <a:t> </a:t>
            </a:r>
            <a:r>
              <a:rPr lang="en-US" sz="1600" dirty="0" err="1"/>
              <a:t>untuk</a:t>
            </a:r>
            <a:r>
              <a:rPr lang="en-US" sz="1600" dirty="0"/>
              <a:t> </a:t>
            </a:r>
            <a:r>
              <a:rPr lang="en-US" sz="1600" dirty="0" err="1"/>
              <a:t>mengidentifikasi</a:t>
            </a:r>
            <a:r>
              <a:rPr lang="en-US" sz="1600" dirty="0"/>
              <a:t> </a:t>
            </a:r>
            <a:r>
              <a:rPr lang="en-US" sz="1600" dirty="0" err="1"/>
              <a:t>akar</a:t>
            </a:r>
            <a:r>
              <a:rPr lang="en-US" sz="1600" dirty="0"/>
              <a:t> </a:t>
            </a:r>
            <a:r>
              <a:rPr lang="en-US" sz="1600" dirty="0" err="1"/>
              <a:t>penyebab</a:t>
            </a:r>
            <a:r>
              <a:rPr lang="en-US" sz="1600" dirty="0"/>
              <a:t> </a:t>
            </a:r>
            <a:r>
              <a:rPr lang="en-US" sz="1600" dirty="0" err="1"/>
              <a:t>masalah</a:t>
            </a:r>
            <a:r>
              <a:rPr lang="en-US" sz="1600" dirty="0"/>
              <a:t> </a:t>
            </a:r>
            <a:r>
              <a:rPr lang="en-US" sz="1600" dirty="0" err="1"/>
              <a:t>dan</a:t>
            </a:r>
            <a:r>
              <a:rPr lang="en-US" sz="1600" dirty="0"/>
              <a:t> </a:t>
            </a:r>
            <a:r>
              <a:rPr lang="en-US" sz="1600" dirty="0" err="1"/>
              <a:t>menyelesaikannya</a:t>
            </a:r>
            <a:r>
              <a:rPr lang="en-US" sz="1600" dirty="0"/>
              <a:t>. </a:t>
            </a:r>
            <a:r>
              <a:rPr lang="en-US" sz="1600" dirty="0" err="1"/>
              <a:t>Ketika</a:t>
            </a:r>
            <a:r>
              <a:rPr lang="en-US" sz="1600" dirty="0"/>
              <a:t> </a:t>
            </a:r>
            <a:r>
              <a:rPr lang="en-US" sz="1600" dirty="0" err="1"/>
              <a:t>semua</a:t>
            </a:r>
            <a:r>
              <a:rPr lang="en-US" sz="1600" dirty="0"/>
              <a:t> </a:t>
            </a:r>
            <a:r>
              <a:rPr lang="en-US" sz="1600" dirty="0" err="1"/>
              <a:t>akar</a:t>
            </a:r>
            <a:r>
              <a:rPr lang="en-US" sz="1600" dirty="0"/>
              <a:t> </a:t>
            </a:r>
            <a:r>
              <a:rPr lang="en-US" sz="1600" dirty="0" err="1"/>
              <a:t>penyebab</a:t>
            </a:r>
            <a:r>
              <a:rPr lang="en-US" sz="1600" dirty="0"/>
              <a:t> </a:t>
            </a:r>
            <a:r>
              <a:rPr lang="en-US" sz="1600" dirty="0" err="1"/>
              <a:t>masalah</a:t>
            </a:r>
            <a:r>
              <a:rPr lang="en-US" sz="1600" dirty="0"/>
              <a:t> </a:t>
            </a:r>
            <a:r>
              <a:rPr lang="en-US" sz="1600" dirty="0" err="1"/>
              <a:t>dihapus</a:t>
            </a:r>
            <a:r>
              <a:rPr lang="en-US" sz="1600" dirty="0"/>
              <a:t>, </a:t>
            </a:r>
            <a:r>
              <a:rPr lang="en-US" sz="1600" dirty="0" err="1"/>
              <a:t>masalah</a:t>
            </a:r>
            <a:r>
              <a:rPr lang="en-US" sz="1600" dirty="0"/>
              <a:t> </a:t>
            </a:r>
            <a:r>
              <a:rPr lang="en-US" sz="1600" dirty="0" err="1"/>
              <a:t>tidak</a:t>
            </a:r>
            <a:r>
              <a:rPr lang="en-US" sz="1600" dirty="0"/>
              <a:t> </a:t>
            </a:r>
            <a:r>
              <a:rPr lang="en-US" sz="1600" dirty="0" err="1"/>
              <a:t>muncul</a:t>
            </a:r>
            <a:r>
              <a:rPr lang="en-US" sz="1600" dirty="0"/>
              <a:t> </a:t>
            </a:r>
            <a:r>
              <a:rPr lang="en-US" sz="1600" dirty="0" err="1"/>
              <a:t>kembali</a:t>
            </a:r>
            <a:r>
              <a:rPr lang="en-US" sz="1600" dirty="0"/>
              <a:t>.</a:t>
            </a:r>
          </a:p>
        </p:txBody>
      </p:sp>
    </p:spTree>
    <p:extLst>
      <p:ext uri="{BB962C8B-B14F-4D97-AF65-F5344CB8AC3E}">
        <p14:creationId xmlns:p14="http://schemas.microsoft.com/office/powerpoint/2010/main" val="148179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662478" y="1419368"/>
            <a:ext cx="11197426" cy="4656594"/>
          </a:xfrm>
          <a:prstGeom prst="round2DiagRect">
            <a:avLst>
              <a:gd name="adj1" fmla="val 10544"/>
              <a:gd name="adj2" fmla="val 0"/>
            </a:avLst>
          </a:prstGeom>
          <a:solidFill>
            <a:schemeClr val="tx2">
              <a:lumMod val="40000"/>
              <a:lumOff val="60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457200" indent="-457200" algn="just">
              <a:buFont typeface="Wingdings" panose="05000000000000000000" pitchFamily="2" charset="2"/>
              <a:buChar char="§"/>
            </a:pPr>
            <a:r>
              <a:rPr lang="id-ID" sz="2800" dirty="0"/>
              <a:t>Pengukuran kualitas suatu produk tergantung </a:t>
            </a:r>
            <a:r>
              <a:rPr lang="en-US" sz="2800" dirty="0" err="1"/>
              <a:t>pada</a:t>
            </a:r>
            <a:r>
              <a:rPr lang="en-US" sz="2800" dirty="0"/>
              <a:t> </a:t>
            </a:r>
            <a:r>
              <a:rPr lang="id-ID" sz="2800" dirty="0"/>
              <a:t>karakteristik dari barang tersebut. Misal, ketika kita akan melakukan pengukuran kualitas terhadap pembuatan sebuah software, akan memiliki pendekatan dan pengukuran yang berbeda dengan pengukuran kualitas ketika membangun pembangkit listrik tenaga nuklir.</a:t>
            </a:r>
            <a:endParaRPr lang="en-US" sz="2800" dirty="0"/>
          </a:p>
          <a:p>
            <a:pPr algn="just"/>
            <a:endParaRPr lang="en-US" sz="2800" dirty="0"/>
          </a:p>
          <a:p>
            <a:pPr marL="457200" indent="-457200" algn="just">
              <a:buFont typeface="Wingdings" panose="05000000000000000000" pitchFamily="2" charset="2"/>
              <a:buChar char="§"/>
            </a:pPr>
            <a:r>
              <a:rPr lang="id-ID" sz="2800" dirty="0"/>
              <a:t>Kesalahan dalam menentukan parameter pengukuran kualitas, akan menyebabkan ko</a:t>
            </a:r>
            <a:r>
              <a:rPr lang="en-US" sz="2800" dirty="0"/>
              <a:t>n</a:t>
            </a:r>
            <a:r>
              <a:rPr lang="id-ID" sz="2800" dirty="0"/>
              <a:t>sekuensi yang buruk terhadap para stakeholder. </a:t>
            </a:r>
          </a:p>
        </p:txBody>
      </p:sp>
    </p:spTree>
    <p:extLst>
      <p:ext uri="{BB962C8B-B14F-4D97-AF65-F5344CB8AC3E}">
        <p14:creationId xmlns:p14="http://schemas.microsoft.com/office/powerpoint/2010/main" val="22807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5"/>
            <a:ext cx="2402006"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sp>
        <p:nvSpPr>
          <p:cNvPr id="5" name="Rectangle 4"/>
          <p:cNvSpPr/>
          <p:nvPr/>
        </p:nvSpPr>
        <p:spPr>
          <a:xfrm>
            <a:off x="2720452" y="848040"/>
            <a:ext cx="9384326" cy="2031325"/>
          </a:xfrm>
          <a:prstGeom prst="rect">
            <a:avLst/>
          </a:prstGeom>
          <a:solidFill>
            <a:schemeClr val="accent3">
              <a:lumMod val="60000"/>
              <a:lumOff val="40000"/>
            </a:schemeClr>
          </a:solidFill>
        </p:spPr>
        <p:txBody>
          <a:bodyPr wrap="square">
            <a:spAutoFit/>
          </a:bodyPr>
          <a:lstStyle/>
          <a:p>
            <a:r>
              <a:rPr lang="en-US" b="1" dirty="0"/>
              <a:t>3 Decision making</a:t>
            </a:r>
          </a:p>
          <a:p>
            <a:pPr lvl="1"/>
            <a:r>
              <a:rPr lang="en-US" b="1" dirty="0" err="1"/>
              <a:t>Multicriteria</a:t>
            </a:r>
            <a:r>
              <a:rPr lang="en-US" b="1" dirty="0"/>
              <a:t> decision analysis</a:t>
            </a:r>
          </a:p>
          <a:p>
            <a:pPr lvl="1" algn="just"/>
            <a:r>
              <a:rPr lang="en-US" dirty="0" err="1"/>
              <a:t>Pengambilan</a:t>
            </a:r>
            <a:r>
              <a:rPr lang="en-US" dirty="0"/>
              <a:t> </a:t>
            </a:r>
            <a:r>
              <a:rPr lang="en-US" dirty="0" err="1"/>
              <a:t>keputusan</a:t>
            </a:r>
            <a:r>
              <a:rPr lang="en-US" dirty="0"/>
              <a:t> </a:t>
            </a:r>
            <a:r>
              <a:rPr lang="en-US" dirty="0" err="1"/>
              <a:t>multikriteria</a:t>
            </a:r>
            <a:r>
              <a:rPr lang="en-US" dirty="0"/>
              <a:t> </a:t>
            </a:r>
            <a:r>
              <a:rPr lang="en-US" dirty="0" err="1"/>
              <a:t>digunakan</a:t>
            </a:r>
            <a:r>
              <a:rPr lang="en-US" dirty="0"/>
              <a:t> </a:t>
            </a:r>
            <a:r>
              <a:rPr lang="en-US" dirty="0" err="1"/>
              <a:t>untuk</a:t>
            </a:r>
            <a:r>
              <a:rPr lang="en-US" dirty="0"/>
              <a:t> </a:t>
            </a:r>
            <a:r>
              <a:rPr lang="en-US" dirty="0" err="1"/>
              <a:t>mengevaluasi</a:t>
            </a:r>
            <a:r>
              <a:rPr lang="en-US" dirty="0"/>
              <a:t> </a:t>
            </a:r>
            <a:r>
              <a:rPr lang="en-US" dirty="0" err="1"/>
              <a:t>beberapa</a:t>
            </a:r>
            <a:r>
              <a:rPr lang="en-US" dirty="0"/>
              <a:t> </a:t>
            </a:r>
            <a:r>
              <a:rPr lang="en-US" dirty="0" err="1"/>
              <a:t>kriteria</a:t>
            </a:r>
            <a:r>
              <a:rPr lang="en-US" dirty="0"/>
              <a:t> </a:t>
            </a:r>
            <a:r>
              <a:rPr lang="en-US" dirty="0" err="1"/>
              <a:t>ketika</a:t>
            </a:r>
            <a:r>
              <a:rPr lang="en-US" dirty="0"/>
              <a:t> </a:t>
            </a:r>
            <a:r>
              <a:rPr lang="en-US" dirty="0" err="1"/>
              <a:t>mendiskusikan</a:t>
            </a:r>
            <a:r>
              <a:rPr lang="en-US" dirty="0"/>
              <a:t> </a:t>
            </a:r>
            <a:r>
              <a:rPr lang="en-US" dirty="0" err="1"/>
              <a:t>alternatif</a:t>
            </a:r>
            <a:r>
              <a:rPr lang="en-US" dirty="0"/>
              <a:t> yang </a:t>
            </a:r>
            <a:r>
              <a:rPr lang="en-US" dirty="0" err="1"/>
              <a:t>memengaruhi</a:t>
            </a:r>
            <a:r>
              <a:rPr lang="en-US" dirty="0"/>
              <a:t> </a:t>
            </a:r>
            <a:r>
              <a:rPr lang="en-US" dirty="0" err="1"/>
              <a:t>kualitas</a:t>
            </a:r>
            <a:r>
              <a:rPr lang="en-US" dirty="0"/>
              <a:t> </a:t>
            </a:r>
            <a:r>
              <a:rPr lang="en-US" dirty="0" err="1"/>
              <a:t>proyek</a:t>
            </a:r>
            <a:r>
              <a:rPr lang="en-US" dirty="0"/>
              <a:t> </a:t>
            </a:r>
            <a:r>
              <a:rPr lang="en-US" dirty="0" err="1"/>
              <a:t>atau</a:t>
            </a:r>
            <a:r>
              <a:rPr lang="en-US" dirty="0"/>
              <a:t> </a:t>
            </a:r>
            <a:r>
              <a:rPr lang="en-US" dirty="0" err="1"/>
              <a:t>produk</a:t>
            </a:r>
            <a:r>
              <a:rPr lang="en-US" dirty="0"/>
              <a:t>. </a:t>
            </a:r>
            <a:r>
              <a:rPr lang="en-US" dirty="0" err="1"/>
              <a:t>Keputusan</a:t>
            </a:r>
            <a:r>
              <a:rPr lang="en-US" dirty="0"/>
              <a:t> </a:t>
            </a:r>
            <a:r>
              <a:rPr lang="en-US" dirty="0" err="1"/>
              <a:t>proyek</a:t>
            </a:r>
            <a:r>
              <a:rPr lang="en-US" dirty="0"/>
              <a:t> </a:t>
            </a:r>
            <a:r>
              <a:rPr lang="en-US" dirty="0" err="1"/>
              <a:t>dapat</a:t>
            </a:r>
            <a:r>
              <a:rPr lang="en-US" dirty="0"/>
              <a:t> </a:t>
            </a:r>
            <a:r>
              <a:rPr lang="en-US" dirty="0" err="1"/>
              <a:t>mencakup</a:t>
            </a:r>
            <a:r>
              <a:rPr lang="en-US" dirty="0"/>
              <a:t> </a:t>
            </a:r>
            <a:r>
              <a:rPr lang="en-US" dirty="0" err="1"/>
              <a:t>memilih</a:t>
            </a:r>
            <a:r>
              <a:rPr lang="en-US" dirty="0"/>
              <a:t> di </a:t>
            </a:r>
            <a:r>
              <a:rPr lang="en-US" dirty="0" err="1"/>
              <a:t>antara</a:t>
            </a:r>
            <a:r>
              <a:rPr lang="en-US" dirty="0"/>
              <a:t> </a:t>
            </a:r>
            <a:r>
              <a:rPr lang="en-US" dirty="0" err="1"/>
              <a:t>implementasi</a:t>
            </a:r>
            <a:r>
              <a:rPr lang="en-US" dirty="0"/>
              <a:t> yang </a:t>
            </a:r>
            <a:r>
              <a:rPr lang="en-US" dirty="0" err="1"/>
              <a:t>berbeda</a:t>
            </a:r>
            <a:r>
              <a:rPr lang="en-US" dirty="0"/>
              <a:t> </a:t>
            </a:r>
            <a:r>
              <a:rPr lang="en-US" dirty="0" err="1"/>
              <a:t>skenario</a:t>
            </a:r>
            <a:r>
              <a:rPr lang="en-US" dirty="0"/>
              <a:t> </a:t>
            </a:r>
            <a:r>
              <a:rPr lang="en-US" dirty="0" err="1"/>
              <a:t>atau</a:t>
            </a:r>
            <a:r>
              <a:rPr lang="en-US" dirty="0"/>
              <a:t> </a:t>
            </a:r>
            <a:r>
              <a:rPr lang="en-US" dirty="0" err="1"/>
              <a:t>pemasok</a:t>
            </a:r>
            <a:r>
              <a:rPr lang="en-US" dirty="0"/>
              <a:t>. </a:t>
            </a:r>
            <a:r>
              <a:rPr lang="en-US" dirty="0" err="1"/>
              <a:t>Keputusan</a:t>
            </a:r>
            <a:r>
              <a:rPr lang="en-US" dirty="0"/>
              <a:t> </a:t>
            </a:r>
            <a:r>
              <a:rPr lang="en-US" dirty="0" err="1"/>
              <a:t>produk</a:t>
            </a:r>
            <a:r>
              <a:rPr lang="en-US" dirty="0"/>
              <a:t> </a:t>
            </a:r>
            <a:r>
              <a:rPr lang="en-US" dirty="0" err="1"/>
              <a:t>dapat</a:t>
            </a:r>
            <a:r>
              <a:rPr lang="en-US" dirty="0"/>
              <a:t> </a:t>
            </a:r>
            <a:r>
              <a:rPr lang="en-US" dirty="0" err="1"/>
              <a:t>mencakup</a:t>
            </a:r>
            <a:r>
              <a:rPr lang="en-US" dirty="0"/>
              <a:t> </a:t>
            </a:r>
            <a:r>
              <a:rPr lang="en-US" dirty="0" err="1"/>
              <a:t>evaluasi</a:t>
            </a:r>
            <a:r>
              <a:rPr lang="en-US" dirty="0"/>
              <a:t> </a:t>
            </a:r>
            <a:r>
              <a:rPr lang="en-US" dirty="0" err="1"/>
              <a:t>biaya</a:t>
            </a:r>
            <a:r>
              <a:rPr lang="en-US" dirty="0"/>
              <a:t> </a:t>
            </a:r>
            <a:r>
              <a:rPr lang="en-US" dirty="0" err="1"/>
              <a:t>siklus</a:t>
            </a:r>
            <a:r>
              <a:rPr lang="en-US" dirty="0"/>
              <a:t> </a:t>
            </a:r>
            <a:r>
              <a:rPr lang="en-US" dirty="0" err="1"/>
              <a:t>hidup</a:t>
            </a:r>
            <a:r>
              <a:rPr lang="en-US" dirty="0"/>
              <a:t>, </a:t>
            </a:r>
            <a:r>
              <a:rPr lang="en-US" dirty="0" err="1"/>
              <a:t>jadwal</a:t>
            </a:r>
            <a:r>
              <a:rPr lang="en-US" dirty="0"/>
              <a:t>, </a:t>
            </a:r>
            <a:r>
              <a:rPr lang="en-US" dirty="0" err="1"/>
              <a:t>kepuasan</a:t>
            </a:r>
            <a:r>
              <a:rPr lang="en-US" dirty="0"/>
              <a:t> </a:t>
            </a:r>
            <a:r>
              <a:rPr lang="en-US" dirty="0" err="1"/>
              <a:t>pemangku</a:t>
            </a:r>
            <a:r>
              <a:rPr lang="en-US" dirty="0"/>
              <a:t> </a:t>
            </a:r>
            <a:r>
              <a:rPr lang="en-US" dirty="0" err="1"/>
              <a:t>kepentingan</a:t>
            </a:r>
            <a:r>
              <a:rPr lang="en-US" dirty="0"/>
              <a:t>, </a:t>
            </a:r>
            <a:r>
              <a:rPr lang="en-US" dirty="0" err="1"/>
              <a:t>dan</a:t>
            </a:r>
            <a:r>
              <a:rPr lang="en-US" dirty="0"/>
              <a:t> </a:t>
            </a:r>
            <a:r>
              <a:rPr lang="en-US" dirty="0" err="1"/>
              <a:t>risiko</a:t>
            </a:r>
            <a:r>
              <a:rPr lang="en-US" dirty="0"/>
              <a:t> yang </a:t>
            </a:r>
            <a:r>
              <a:rPr lang="en-US" dirty="0" err="1"/>
              <a:t>terkait</a:t>
            </a:r>
            <a:r>
              <a:rPr lang="en-US" dirty="0"/>
              <a:t> </a:t>
            </a:r>
            <a:r>
              <a:rPr lang="en-US" dirty="0" err="1"/>
              <a:t>dengan</a:t>
            </a:r>
            <a:r>
              <a:rPr lang="en-US" dirty="0"/>
              <a:t> </a:t>
            </a:r>
            <a:r>
              <a:rPr lang="en-US" dirty="0" err="1"/>
              <a:t>penyelesaian</a:t>
            </a:r>
            <a:r>
              <a:rPr lang="en-US" dirty="0"/>
              <a:t> </a:t>
            </a:r>
            <a:r>
              <a:rPr lang="en-US" dirty="0" err="1"/>
              <a:t>cacat</a:t>
            </a:r>
            <a:r>
              <a:rPr lang="en-US" dirty="0"/>
              <a:t> </a:t>
            </a:r>
            <a:r>
              <a:rPr lang="en-US" dirty="0" err="1"/>
              <a:t>produk</a:t>
            </a:r>
            <a:r>
              <a:rPr lang="en-US" dirty="0"/>
              <a:t>.</a:t>
            </a:r>
          </a:p>
        </p:txBody>
      </p:sp>
    </p:spTree>
    <p:extLst>
      <p:ext uri="{BB962C8B-B14F-4D97-AF65-F5344CB8AC3E}">
        <p14:creationId xmlns:p14="http://schemas.microsoft.com/office/powerpoint/2010/main" val="4003242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8" name="Rectangle 7"/>
          <p:cNvSpPr/>
          <p:nvPr/>
        </p:nvSpPr>
        <p:spPr>
          <a:xfrm>
            <a:off x="2497540" y="848040"/>
            <a:ext cx="9797991" cy="2215991"/>
          </a:xfrm>
          <a:prstGeom prst="rect">
            <a:avLst/>
          </a:prstGeom>
        </p:spPr>
        <p:txBody>
          <a:bodyPr wrap="square">
            <a:spAutoFit/>
          </a:bodyPr>
          <a:lstStyle/>
          <a:p>
            <a:r>
              <a:rPr lang="en-US" b="1" dirty="0"/>
              <a:t>4 Data representation</a:t>
            </a:r>
          </a:p>
          <a:p>
            <a:pPr marL="342900" indent="-342900">
              <a:lnSpc>
                <a:spcPct val="150000"/>
              </a:lnSpc>
              <a:buFont typeface="Arial" panose="020B0604020202020204" pitchFamily="34" charset="0"/>
              <a:buChar char="•"/>
            </a:pPr>
            <a:r>
              <a:rPr lang="id-ID" sz="1600" b="1" dirty="0">
                <a:solidFill>
                  <a:srgbClr val="2F2B20"/>
                </a:solidFill>
              </a:rPr>
              <a:t>Affinity diagrams</a:t>
            </a:r>
            <a:endParaRPr lang="id-ID" sz="1600" dirty="0">
              <a:solidFill>
                <a:srgbClr val="2F2B20"/>
              </a:solidFill>
            </a:endParaRPr>
          </a:p>
          <a:p>
            <a:pPr marL="358775" algn="just">
              <a:lnSpc>
                <a:spcPct val="150000"/>
              </a:lnSpc>
            </a:pPr>
            <a:r>
              <a:rPr lang="id-ID" sz="1600" dirty="0">
                <a:solidFill>
                  <a:srgbClr val="2F2B20"/>
                </a:solidFill>
              </a:rPr>
              <a:t>Diagram afinitas mirip dengan teknik pemetaan-pikiran dalam bahwa mereka digunakan untuk menghasilkan ide-ide yang bisa dihubungkan untuk membentuk pola terorganisir pemikiran tentang suatu masalah.dalam proyek manajemen, penciptaan WBS dapat ditingkatkan dengan menggunakan diagram afinitas untuk memberikan struktur untuk dekomposisi </a:t>
            </a:r>
            <a:r>
              <a:rPr lang="en-US" sz="1600" dirty="0">
                <a:solidFill>
                  <a:srgbClr val="2F2B20"/>
                </a:solidFill>
              </a:rPr>
              <a:t>scope</a:t>
            </a:r>
            <a:r>
              <a:rPr lang="id-ID" sz="1600" dirty="0">
                <a:solidFill>
                  <a:srgbClr val="2F2B20"/>
                </a:solidFill>
              </a:rPr>
              <a:t>. </a:t>
            </a:r>
            <a:endParaRPr lang="id-ID" sz="1600" dirty="0">
              <a:solidFill>
                <a:srgbClr val="2F2B20"/>
              </a:solidFill>
              <a:latin typeface="Cambri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434" y="3658877"/>
            <a:ext cx="6096851" cy="2667372"/>
          </a:xfrm>
          <a:prstGeom prst="rect">
            <a:avLst/>
          </a:prstGeom>
        </p:spPr>
      </p:pic>
      <p:grpSp>
        <p:nvGrpSpPr>
          <p:cNvPr id="4" name="Group 3"/>
          <p:cNvGrpSpPr/>
          <p:nvPr/>
        </p:nvGrpSpPr>
        <p:grpSpPr>
          <a:xfrm>
            <a:off x="50639" y="848040"/>
            <a:ext cx="2446901" cy="5841343"/>
            <a:chOff x="50639" y="848040"/>
            <a:chExt cx="2446901" cy="5841343"/>
          </a:xfrm>
        </p:grpSpPr>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5"/>
              <a:ext cx="2385734"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Tree>
    <p:extLst>
      <p:ext uri="{BB962C8B-B14F-4D97-AF65-F5344CB8AC3E}">
        <p14:creationId xmlns:p14="http://schemas.microsoft.com/office/powerpoint/2010/main" val="2698058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10" name="Group 9"/>
          <p:cNvGrpSpPr/>
          <p:nvPr/>
        </p:nvGrpSpPr>
        <p:grpSpPr>
          <a:xfrm>
            <a:off x="50639" y="848040"/>
            <a:ext cx="2446901" cy="6009959"/>
            <a:chOff x="50639" y="848040"/>
            <a:chExt cx="2446901" cy="6009959"/>
          </a:xfrm>
        </p:grpSpPr>
        <p:sp>
          <p:nvSpPr>
            <p:cNvPr id="11" name="Freeform 10"/>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2" name="Freeform 11"/>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4" name="Rectangle 3"/>
          <p:cNvSpPr/>
          <p:nvPr/>
        </p:nvSpPr>
        <p:spPr>
          <a:xfrm>
            <a:off x="2659003" y="824308"/>
            <a:ext cx="9310084" cy="1354217"/>
          </a:xfrm>
          <a:prstGeom prst="rect">
            <a:avLst/>
          </a:prstGeom>
        </p:spPr>
        <p:txBody>
          <a:bodyPr wrap="square">
            <a:spAutoFit/>
          </a:bodyPr>
          <a:lstStyle/>
          <a:p>
            <a:r>
              <a:rPr lang="en-US" b="1" dirty="0"/>
              <a:t>4 Data representation</a:t>
            </a:r>
          </a:p>
          <a:p>
            <a:pPr lvl="1"/>
            <a:r>
              <a:rPr lang="en-US" sz="1600" b="1" dirty="0"/>
              <a:t>Cause-and-effect diagrams</a:t>
            </a:r>
          </a:p>
          <a:p>
            <a:pPr lvl="1" algn="just"/>
            <a:r>
              <a:rPr lang="en-US" sz="1600" dirty="0" err="1"/>
              <a:t>Jenis</a:t>
            </a:r>
            <a:r>
              <a:rPr lang="en-US" sz="1600" dirty="0"/>
              <a:t> diagram </a:t>
            </a:r>
            <a:r>
              <a:rPr lang="en-US" sz="1600" dirty="0" err="1"/>
              <a:t>ini</a:t>
            </a:r>
            <a:r>
              <a:rPr lang="en-US" sz="1600" dirty="0"/>
              <a:t> </a:t>
            </a:r>
            <a:r>
              <a:rPr lang="en-US" sz="1600" dirty="0" err="1"/>
              <a:t>memecah</a:t>
            </a:r>
            <a:r>
              <a:rPr lang="en-US" sz="1600" dirty="0"/>
              <a:t> </a:t>
            </a:r>
            <a:r>
              <a:rPr lang="en-US" sz="1600" dirty="0" err="1"/>
              <a:t>penyebab</a:t>
            </a:r>
            <a:r>
              <a:rPr lang="en-US" sz="1600" dirty="0"/>
              <a:t> </a:t>
            </a:r>
            <a:r>
              <a:rPr lang="en-US" sz="1600" dirty="0" err="1"/>
              <a:t>pernyataan</a:t>
            </a:r>
            <a:r>
              <a:rPr lang="en-US" sz="1600" dirty="0"/>
              <a:t> </a:t>
            </a:r>
            <a:r>
              <a:rPr lang="en-US" sz="1600" dirty="0" err="1"/>
              <a:t>masalah</a:t>
            </a:r>
            <a:r>
              <a:rPr lang="en-US" sz="1600" dirty="0"/>
              <a:t> yang </a:t>
            </a:r>
            <a:r>
              <a:rPr lang="en-US" sz="1600" dirty="0" err="1"/>
              <a:t>diidentifikasi</a:t>
            </a:r>
            <a:r>
              <a:rPr lang="en-US" sz="1600" dirty="0"/>
              <a:t> </a:t>
            </a:r>
            <a:r>
              <a:rPr lang="en-US" sz="1600" dirty="0" err="1"/>
              <a:t>ke</a:t>
            </a:r>
            <a:r>
              <a:rPr lang="en-US" sz="1600" dirty="0"/>
              <a:t> </a:t>
            </a:r>
            <a:r>
              <a:rPr lang="en-US" sz="1600" dirty="0" err="1"/>
              <a:t>cabang-cabang</a:t>
            </a:r>
            <a:r>
              <a:rPr lang="en-US" sz="1600" dirty="0"/>
              <a:t> </a:t>
            </a:r>
            <a:r>
              <a:rPr lang="en-US" sz="1600" dirty="0" err="1"/>
              <a:t>diskrit</a:t>
            </a:r>
            <a:r>
              <a:rPr lang="en-US" sz="1600" dirty="0"/>
              <a:t>, </a:t>
            </a:r>
            <a:r>
              <a:rPr lang="en-US" sz="1600" dirty="0" err="1"/>
              <a:t>membantu</a:t>
            </a:r>
            <a:r>
              <a:rPr lang="en-US" sz="1600" dirty="0"/>
              <a:t> </a:t>
            </a:r>
            <a:r>
              <a:rPr lang="en-US" sz="1600" dirty="0" err="1"/>
              <a:t>mengidentifikasi</a:t>
            </a:r>
            <a:r>
              <a:rPr lang="en-US" sz="1600" dirty="0"/>
              <a:t> </a:t>
            </a:r>
            <a:r>
              <a:rPr lang="en-US" sz="1600" dirty="0" err="1"/>
              <a:t>penyebab</a:t>
            </a:r>
            <a:r>
              <a:rPr lang="en-US" sz="1600" dirty="0"/>
              <a:t> </a:t>
            </a:r>
            <a:r>
              <a:rPr lang="en-US" sz="1600" dirty="0" err="1"/>
              <a:t>utama</a:t>
            </a:r>
            <a:r>
              <a:rPr lang="en-US" sz="1600" dirty="0"/>
              <a:t> </a:t>
            </a:r>
            <a:r>
              <a:rPr lang="en-US" sz="1600" dirty="0" err="1"/>
              <a:t>atau</a:t>
            </a:r>
            <a:r>
              <a:rPr lang="en-US" sz="1600" dirty="0"/>
              <a:t> </a:t>
            </a:r>
            <a:r>
              <a:rPr lang="en-US" sz="1600" dirty="0" err="1"/>
              <a:t>akar</a:t>
            </a:r>
            <a:r>
              <a:rPr lang="en-US" sz="1600" dirty="0"/>
              <a:t> </a:t>
            </a:r>
            <a:r>
              <a:rPr lang="en-US" sz="1600" dirty="0" err="1"/>
              <a:t>masalah</a:t>
            </a:r>
            <a:r>
              <a:rPr lang="en-US" sz="1600" dirty="0"/>
              <a:t>. </a:t>
            </a:r>
            <a:r>
              <a:rPr lang="en-US" sz="1600" dirty="0" err="1"/>
              <a:t>Gambar</a:t>
            </a:r>
            <a:r>
              <a:rPr lang="en-US" sz="1600" dirty="0"/>
              <a:t> 8-9 </a:t>
            </a:r>
            <a:r>
              <a:rPr lang="en-US" sz="1600" dirty="0" err="1"/>
              <a:t>adalah</a:t>
            </a:r>
            <a:r>
              <a:rPr lang="en-US" sz="1600" dirty="0"/>
              <a:t> </a:t>
            </a:r>
            <a:r>
              <a:rPr lang="en-US" sz="1600" dirty="0" err="1"/>
              <a:t>contoh</a:t>
            </a:r>
            <a:r>
              <a:rPr lang="en-US" sz="1600" dirty="0"/>
              <a:t> diagram </a:t>
            </a:r>
            <a:r>
              <a:rPr lang="en-US" sz="1600" dirty="0" err="1"/>
              <a:t>sebab-akibat</a:t>
            </a:r>
            <a:r>
              <a:rPr lang="en-US" sz="1600" dirty="0"/>
              <a:t>.</a:t>
            </a:r>
          </a:p>
        </p:txBody>
      </p:sp>
      <p:pic>
        <p:nvPicPr>
          <p:cNvPr id="5" name="Picture 4"/>
          <p:cNvPicPr>
            <a:picLocks noChangeAspect="1"/>
          </p:cNvPicPr>
          <p:nvPr/>
        </p:nvPicPr>
        <p:blipFill>
          <a:blip r:embed="rId3"/>
          <a:stretch>
            <a:fillRect/>
          </a:stretch>
        </p:blipFill>
        <p:spPr>
          <a:xfrm>
            <a:off x="3040466" y="2178526"/>
            <a:ext cx="8614722" cy="4510858"/>
          </a:xfrm>
          <a:prstGeom prst="rect">
            <a:avLst/>
          </a:prstGeom>
        </p:spPr>
      </p:pic>
    </p:spTree>
    <p:extLst>
      <p:ext uri="{BB962C8B-B14F-4D97-AF65-F5344CB8AC3E}">
        <p14:creationId xmlns:p14="http://schemas.microsoft.com/office/powerpoint/2010/main" val="294044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AutoShape 2" descr="Pengertian Diagram Hubungan (Relationship Diagra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50639" y="848040"/>
            <a:ext cx="2446901" cy="6009959"/>
            <a:chOff x="50639" y="848040"/>
            <a:chExt cx="2446901" cy="6009959"/>
          </a:xfrm>
        </p:grpSpPr>
        <p:sp>
          <p:nvSpPr>
            <p:cNvPr id="14" name="Freeform 13"/>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5" name="Freeform 14"/>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5" name="Rectangle 4"/>
          <p:cNvSpPr/>
          <p:nvPr/>
        </p:nvSpPr>
        <p:spPr>
          <a:xfrm>
            <a:off x="2497539" y="793136"/>
            <a:ext cx="7970293" cy="861774"/>
          </a:xfrm>
          <a:prstGeom prst="rect">
            <a:avLst/>
          </a:prstGeom>
        </p:spPr>
        <p:txBody>
          <a:bodyPr wrap="square">
            <a:spAutoFit/>
          </a:bodyPr>
          <a:lstStyle/>
          <a:p>
            <a:r>
              <a:rPr lang="en-US" b="1" dirty="0"/>
              <a:t>4 Data representation</a:t>
            </a:r>
          </a:p>
          <a:p>
            <a:pPr lvl="1"/>
            <a:r>
              <a:rPr lang="en-US" sz="1600" b="1" dirty="0"/>
              <a:t>Flowcharts</a:t>
            </a:r>
          </a:p>
          <a:p>
            <a:pPr lvl="1"/>
            <a:r>
              <a:rPr lang="en-US" sz="1600" dirty="0"/>
              <a:t>Flowchart </a:t>
            </a:r>
            <a:r>
              <a:rPr lang="en-US" sz="1600" dirty="0" err="1"/>
              <a:t>menunjukkan</a:t>
            </a:r>
            <a:r>
              <a:rPr lang="en-US" sz="1600" dirty="0"/>
              <a:t> </a:t>
            </a:r>
            <a:r>
              <a:rPr lang="en-US" sz="1600" dirty="0" err="1"/>
              <a:t>serangkaian</a:t>
            </a:r>
            <a:r>
              <a:rPr lang="en-US" sz="1600" dirty="0"/>
              <a:t> </a:t>
            </a:r>
            <a:r>
              <a:rPr lang="en-US" sz="1600" dirty="0" err="1"/>
              <a:t>langkah</a:t>
            </a:r>
            <a:r>
              <a:rPr lang="en-US" sz="1600" dirty="0"/>
              <a:t> yang </a:t>
            </a:r>
            <a:r>
              <a:rPr lang="en-US" sz="1600" dirty="0" err="1"/>
              <a:t>mengarah</a:t>
            </a:r>
            <a:r>
              <a:rPr lang="en-US" sz="1600" dirty="0"/>
              <a:t> </a:t>
            </a:r>
            <a:r>
              <a:rPr lang="en-US" sz="1600" dirty="0" err="1"/>
              <a:t>pada</a:t>
            </a:r>
            <a:r>
              <a:rPr lang="en-US" sz="1600" dirty="0"/>
              <a:t> defect</a:t>
            </a:r>
          </a:p>
        </p:txBody>
      </p:sp>
      <p:pic>
        <p:nvPicPr>
          <p:cNvPr id="7" name="Picture 6"/>
          <p:cNvPicPr>
            <a:picLocks noChangeAspect="1"/>
          </p:cNvPicPr>
          <p:nvPr/>
        </p:nvPicPr>
        <p:blipFill>
          <a:blip r:embed="rId3"/>
          <a:stretch>
            <a:fillRect/>
          </a:stretch>
        </p:blipFill>
        <p:spPr>
          <a:xfrm>
            <a:off x="3226558" y="1823741"/>
            <a:ext cx="6858000" cy="4865427"/>
          </a:xfrm>
          <a:prstGeom prst="rect">
            <a:avLst/>
          </a:prstGeom>
        </p:spPr>
      </p:pic>
      <p:sp>
        <p:nvSpPr>
          <p:cNvPr id="8" name="Rectangle 7"/>
          <p:cNvSpPr/>
          <p:nvPr/>
        </p:nvSpPr>
        <p:spPr>
          <a:xfrm>
            <a:off x="2764954" y="6504502"/>
            <a:ext cx="4161332" cy="276999"/>
          </a:xfrm>
          <a:prstGeom prst="rect">
            <a:avLst/>
          </a:prstGeom>
        </p:spPr>
        <p:txBody>
          <a:bodyPr wrap="none">
            <a:spAutoFit/>
          </a:bodyPr>
          <a:lstStyle/>
          <a:p>
            <a:r>
              <a:rPr lang="en-US" sz="1200" dirty="0">
                <a:hlinkClick r:id="rId4"/>
              </a:rPr>
              <a:t>https://www.pinterest.com/pin/762445411899630250/?nic=1a</a:t>
            </a:r>
            <a:endParaRPr lang="en-US" sz="1200" dirty="0"/>
          </a:p>
        </p:txBody>
      </p:sp>
    </p:spTree>
    <p:extLst>
      <p:ext uri="{BB962C8B-B14F-4D97-AF65-F5344CB8AC3E}">
        <p14:creationId xmlns:p14="http://schemas.microsoft.com/office/powerpoint/2010/main" val="715677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AutoShape 2" descr="Pengertian Diagram Hubungan (Relationship Diagra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50639" y="848040"/>
            <a:ext cx="2446901" cy="6009959"/>
            <a:chOff x="50639" y="848040"/>
            <a:chExt cx="2446901" cy="6009959"/>
          </a:xfrm>
        </p:grpSpPr>
        <p:sp>
          <p:nvSpPr>
            <p:cNvPr id="14" name="Freeform 13"/>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5" name="Freeform 14"/>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5" name="Rectangle 4"/>
          <p:cNvSpPr/>
          <p:nvPr/>
        </p:nvSpPr>
        <p:spPr>
          <a:xfrm>
            <a:off x="2497539" y="793136"/>
            <a:ext cx="9553434" cy="1354217"/>
          </a:xfrm>
          <a:prstGeom prst="rect">
            <a:avLst/>
          </a:prstGeom>
        </p:spPr>
        <p:txBody>
          <a:bodyPr wrap="square">
            <a:spAutoFit/>
          </a:bodyPr>
          <a:lstStyle/>
          <a:p>
            <a:r>
              <a:rPr lang="en-US" b="1" dirty="0"/>
              <a:t>4 Data representation</a:t>
            </a:r>
          </a:p>
          <a:p>
            <a:pPr lvl="1"/>
            <a:r>
              <a:rPr lang="en-US" sz="1600" b="1" dirty="0"/>
              <a:t>Histogram</a:t>
            </a:r>
          </a:p>
          <a:p>
            <a:pPr lvl="1" algn="just"/>
            <a:r>
              <a:rPr lang="en-US" sz="1600" dirty="0"/>
              <a:t>Histogram </a:t>
            </a:r>
            <a:r>
              <a:rPr lang="en-US" sz="1600" dirty="0" err="1"/>
              <a:t>menunjukkan</a:t>
            </a:r>
            <a:r>
              <a:rPr lang="en-US" sz="1600" dirty="0"/>
              <a:t> </a:t>
            </a:r>
            <a:r>
              <a:rPr lang="en-US" sz="1600" dirty="0" err="1"/>
              <a:t>representasi</a:t>
            </a:r>
            <a:r>
              <a:rPr lang="en-US" sz="1600" dirty="0"/>
              <a:t> </a:t>
            </a:r>
            <a:r>
              <a:rPr lang="en-US" sz="1600" dirty="0" err="1"/>
              <a:t>grafis</a:t>
            </a:r>
            <a:r>
              <a:rPr lang="en-US" sz="1600" dirty="0"/>
              <a:t> </a:t>
            </a:r>
            <a:r>
              <a:rPr lang="en-US" sz="1600" dirty="0" err="1"/>
              <a:t>dari</a:t>
            </a:r>
            <a:r>
              <a:rPr lang="en-US" sz="1600" dirty="0"/>
              <a:t> data </a:t>
            </a:r>
            <a:r>
              <a:rPr lang="en-US" sz="1600" dirty="0" err="1"/>
              <a:t>numerik</a:t>
            </a:r>
            <a:r>
              <a:rPr lang="en-US" sz="1600" dirty="0"/>
              <a:t>. Histogram </a:t>
            </a:r>
            <a:r>
              <a:rPr lang="en-US" sz="1600" dirty="0" err="1"/>
              <a:t>dapat</a:t>
            </a:r>
            <a:r>
              <a:rPr lang="en-US" sz="1600" dirty="0"/>
              <a:t> </a:t>
            </a:r>
            <a:r>
              <a:rPr lang="en-US" sz="1600" dirty="0" err="1"/>
              <a:t>menunjukkan</a:t>
            </a:r>
            <a:r>
              <a:rPr lang="en-US" sz="1600" dirty="0"/>
              <a:t> </a:t>
            </a:r>
            <a:r>
              <a:rPr lang="en-US" sz="1600" dirty="0" err="1"/>
              <a:t>jumlah</a:t>
            </a:r>
            <a:r>
              <a:rPr lang="en-US" sz="1600" dirty="0"/>
              <a:t> </a:t>
            </a:r>
            <a:r>
              <a:rPr lang="en-US" sz="1600" dirty="0" err="1"/>
              <a:t>cacat</a:t>
            </a:r>
            <a:r>
              <a:rPr lang="en-US" sz="1600" dirty="0"/>
              <a:t> per </a:t>
            </a:r>
            <a:r>
              <a:rPr lang="en-US" sz="1600" dirty="0" err="1"/>
              <a:t>hasil</a:t>
            </a:r>
            <a:r>
              <a:rPr lang="en-US" sz="1600" dirty="0"/>
              <a:t>, </a:t>
            </a:r>
            <a:r>
              <a:rPr lang="en-US" sz="1600" dirty="0" err="1"/>
              <a:t>peringkat</a:t>
            </a:r>
            <a:r>
              <a:rPr lang="en-US" sz="1600" dirty="0"/>
              <a:t> </a:t>
            </a:r>
            <a:r>
              <a:rPr lang="en-US" sz="1600" dirty="0" err="1"/>
              <a:t>penyebab</a:t>
            </a:r>
            <a:r>
              <a:rPr lang="en-US" sz="1600" dirty="0"/>
              <a:t> </a:t>
            </a:r>
            <a:r>
              <a:rPr lang="en-US" sz="1600" dirty="0" err="1"/>
              <a:t>cacat</a:t>
            </a:r>
            <a:r>
              <a:rPr lang="en-US" sz="1600" dirty="0"/>
              <a:t>, </a:t>
            </a:r>
            <a:r>
              <a:rPr lang="en-US" sz="1600" dirty="0" err="1"/>
              <a:t>berapa</a:t>
            </a:r>
            <a:r>
              <a:rPr lang="en-US" sz="1600" dirty="0"/>
              <a:t> kali </a:t>
            </a:r>
            <a:r>
              <a:rPr lang="en-US" sz="1600" dirty="0" err="1"/>
              <a:t>setiap</a:t>
            </a:r>
            <a:r>
              <a:rPr lang="en-US" sz="1600" dirty="0"/>
              <a:t> proses yang </a:t>
            </a:r>
            <a:r>
              <a:rPr lang="en-US" sz="1600" dirty="0" err="1"/>
              <a:t>tidak</a:t>
            </a:r>
            <a:r>
              <a:rPr lang="en-US" sz="1600" dirty="0"/>
              <a:t> </a:t>
            </a:r>
            <a:r>
              <a:rPr lang="en-US" sz="1600" dirty="0" err="1"/>
              <a:t>sesuai</a:t>
            </a:r>
            <a:r>
              <a:rPr lang="en-US" sz="1600" dirty="0"/>
              <a:t>, </a:t>
            </a:r>
            <a:r>
              <a:rPr lang="en-US" sz="1600" dirty="0" err="1"/>
              <a:t>atau</a:t>
            </a:r>
            <a:r>
              <a:rPr lang="en-US" sz="1600" dirty="0"/>
              <a:t> </a:t>
            </a:r>
            <a:r>
              <a:rPr lang="en-US" sz="1600" dirty="0" err="1"/>
              <a:t>representasi</a:t>
            </a:r>
            <a:r>
              <a:rPr lang="en-US" sz="1600" dirty="0"/>
              <a:t> </a:t>
            </a:r>
            <a:r>
              <a:rPr lang="en-US" sz="1600" dirty="0" err="1"/>
              <a:t>lainnya</a:t>
            </a:r>
            <a:r>
              <a:rPr lang="en-US" sz="1600" dirty="0"/>
              <a:t> </a:t>
            </a:r>
            <a:r>
              <a:rPr lang="en-US" sz="1600" dirty="0" err="1"/>
              <a:t>dari</a:t>
            </a:r>
            <a:r>
              <a:rPr lang="en-US" sz="1600" dirty="0"/>
              <a:t> </a:t>
            </a:r>
            <a:r>
              <a:rPr lang="en-US" sz="1600" dirty="0" err="1"/>
              <a:t>cacat</a:t>
            </a:r>
            <a:r>
              <a:rPr lang="en-US" sz="1600" dirty="0"/>
              <a:t> </a:t>
            </a:r>
            <a:r>
              <a:rPr lang="en-US" sz="1600" dirty="0" err="1"/>
              <a:t>proyek</a:t>
            </a:r>
            <a:r>
              <a:rPr lang="en-US" sz="1600" dirty="0"/>
              <a:t> </a:t>
            </a:r>
            <a:r>
              <a:rPr lang="en-US" sz="1600" dirty="0" err="1"/>
              <a:t>atau</a:t>
            </a:r>
            <a:r>
              <a:rPr lang="en-US" sz="1600" dirty="0"/>
              <a:t> </a:t>
            </a:r>
            <a:r>
              <a:rPr lang="en-US" sz="1600" dirty="0" err="1"/>
              <a:t>produk</a:t>
            </a:r>
            <a:endParaRPr lang="en-US" sz="1600" dirty="0"/>
          </a:p>
        </p:txBody>
      </p:sp>
      <p:pic>
        <p:nvPicPr>
          <p:cNvPr id="3" name="Picture 2"/>
          <p:cNvPicPr>
            <a:picLocks noChangeAspect="1"/>
          </p:cNvPicPr>
          <p:nvPr/>
        </p:nvPicPr>
        <p:blipFill>
          <a:blip r:embed="rId3"/>
          <a:stretch>
            <a:fillRect/>
          </a:stretch>
        </p:blipFill>
        <p:spPr>
          <a:xfrm>
            <a:off x="2969454" y="2225700"/>
            <a:ext cx="7061650" cy="3912405"/>
          </a:xfrm>
          <a:prstGeom prst="rect">
            <a:avLst/>
          </a:prstGeom>
        </p:spPr>
      </p:pic>
      <p:sp>
        <p:nvSpPr>
          <p:cNvPr id="4" name="Rectangle 3"/>
          <p:cNvSpPr/>
          <p:nvPr/>
        </p:nvSpPr>
        <p:spPr>
          <a:xfrm>
            <a:off x="2643116" y="6471633"/>
            <a:ext cx="9262280" cy="276999"/>
          </a:xfrm>
          <a:prstGeom prst="rect">
            <a:avLst/>
          </a:prstGeom>
        </p:spPr>
        <p:txBody>
          <a:bodyPr wrap="square">
            <a:spAutoFit/>
          </a:bodyPr>
          <a:lstStyle/>
          <a:p>
            <a:r>
              <a:rPr lang="en-US" sz="1200" dirty="0"/>
              <a:t>Kathy Schwalbe - Information Technology Project Management 8e(2018, </a:t>
            </a:r>
            <a:r>
              <a:rPr lang="en-US" sz="1200" dirty="0" err="1"/>
              <a:t>Cenage</a:t>
            </a:r>
            <a:r>
              <a:rPr lang="en-US" sz="1200" dirty="0"/>
              <a:t> Learning), page 341</a:t>
            </a:r>
          </a:p>
        </p:txBody>
      </p:sp>
    </p:spTree>
    <p:extLst>
      <p:ext uri="{BB962C8B-B14F-4D97-AF65-F5344CB8AC3E}">
        <p14:creationId xmlns:p14="http://schemas.microsoft.com/office/powerpoint/2010/main" val="1111013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AutoShape 2" descr="Pengertian Diagram Hubungan (Relationship Diagra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50639" y="848040"/>
            <a:ext cx="2446901" cy="6009959"/>
            <a:chOff x="50639" y="848040"/>
            <a:chExt cx="2446901" cy="6009959"/>
          </a:xfrm>
        </p:grpSpPr>
        <p:sp>
          <p:nvSpPr>
            <p:cNvPr id="14" name="Freeform 13"/>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5" name="Freeform 14"/>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5" name="Rectangle 4"/>
          <p:cNvSpPr/>
          <p:nvPr/>
        </p:nvSpPr>
        <p:spPr>
          <a:xfrm>
            <a:off x="2497539" y="793136"/>
            <a:ext cx="9553434" cy="1754326"/>
          </a:xfrm>
          <a:prstGeom prst="rect">
            <a:avLst/>
          </a:prstGeom>
        </p:spPr>
        <p:txBody>
          <a:bodyPr wrap="square">
            <a:spAutoFit/>
          </a:bodyPr>
          <a:lstStyle/>
          <a:p>
            <a:r>
              <a:rPr lang="en-US" b="1" dirty="0"/>
              <a:t>4 Data representation</a:t>
            </a:r>
          </a:p>
          <a:p>
            <a:r>
              <a:rPr lang="en-US" b="1" dirty="0"/>
              <a:t>Diagram </a:t>
            </a:r>
            <a:r>
              <a:rPr lang="en-US" b="1" dirty="0" err="1"/>
              <a:t>matriks</a:t>
            </a:r>
            <a:r>
              <a:rPr lang="en-US" b="1" dirty="0"/>
              <a:t>. </a:t>
            </a:r>
          </a:p>
          <a:p>
            <a:pPr lvl="1"/>
            <a:r>
              <a:rPr lang="en-US" dirty="0" err="1"/>
              <a:t>Alat</a:t>
            </a:r>
            <a:r>
              <a:rPr lang="en-US" dirty="0"/>
              <a:t> </a:t>
            </a:r>
            <a:r>
              <a:rPr lang="en-US" dirty="0" err="1"/>
              <a:t>manajemen</a:t>
            </a:r>
            <a:r>
              <a:rPr lang="en-US" dirty="0"/>
              <a:t> </a:t>
            </a:r>
            <a:r>
              <a:rPr lang="en-US" dirty="0" err="1"/>
              <a:t>dan</a:t>
            </a:r>
            <a:r>
              <a:rPr lang="en-US" dirty="0"/>
              <a:t> </a:t>
            </a:r>
            <a:r>
              <a:rPr lang="en-US" dirty="0" err="1"/>
              <a:t>kontrol</a:t>
            </a:r>
            <a:r>
              <a:rPr lang="en-US" dirty="0"/>
              <a:t> </a:t>
            </a:r>
            <a:r>
              <a:rPr lang="en-US" dirty="0" err="1"/>
              <a:t>kualitas</a:t>
            </a:r>
            <a:r>
              <a:rPr lang="en-US" dirty="0"/>
              <a:t> yang </a:t>
            </a:r>
            <a:r>
              <a:rPr lang="en-US" dirty="0" err="1"/>
              <a:t>digunakan</a:t>
            </a:r>
            <a:r>
              <a:rPr lang="en-US" dirty="0"/>
              <a:t> </a:t>
            </a:r>
            <a:r>
              <a:rPr lang="en-US" dirty="0" err="1"/>
              <a:t>untuk</a:t>
            </a:r>
            <a:r>
              <a:rPr lang="en-US" dirty="0"/>
              <a:t> </a:t>
            </a:r>
            <a:r>
              <a:rPr lang="en-US" dirty="0" err="1"/>
              <a:t>melakukan</a:t>
            </a:r>
            <a:r>
              <a:rPr lang="en-US" dirty="0"/>
              <a:t> </a:t>
            </a:r>
            <a:r>
              <a:rPr lang="en-US" dirty="0" err="1"/>
              <a:t>analisis</a:t>
            </a:r>
            <a:r>
              <a:rPr lang="en-US" dirty="0"/>
              <a:t> data </a:t>
            </a:r>
            <a:r>
              <a:rPr lang="en-US" dirty="0" err="1"/>
              <a:t>dalam</a:t>
            </a:r>
            <a:r>
              <a:rPr lang="en-US" dirty="0"/>
              <a:t> </a:t>
            </a:r>
            <a:r>
              <a:rPr lang="en-US" dirty="0" err="1"/>
              <a:t>struktur</a:t>
            </a:r>
            <a:r>
              <a:rPr lang="en-US" dirty="0"/>
              <a:t> </a:t>
            </a:r>
            <a:r>
              <a:rPr lang="en-US" dirty="0" err="1"/>
              <a:t>organisasi</a:t>
            </a:r>
            <a:r>
              <a:rPr lang="en-US" dirty="0"/>
              <a:t> </a:t>
            </a:r>
            <a:r>
              <a:rPr lang="en-US" dirty="0" err="1"/>
              <a:t>dibuat</a:t>
            </a:r>
            <a:r>
              <a:rPr lang="en-US" dirty="0"/>
              <a:t> </a:t>
            </a:r>
            <a:r>
              <a:rPr lang="en-US" dirty="0" err="1"/>
              <a:t>dalam</a:t>
            </a:r>
            <a:r>
              <a:rPr lang="en-US" dirty="0"/>
              <a:t> </a:t>
            </a:r>
            <a:r>
              <a:rPr lang="en-US" dirty="0" err="1"/>
              <a:t>matriks</a:t>
            </a:r>
            <a:r>
              <a:rPr lang="en-US" dirty="0"/>
              <a:t>. Diagram </a:t>
            </a:r>
            <a:r>
              <a:rPr lang="en-US" dirty="0" err="1"/>
              <a:t>matriks</a:t>
            </a:r>
            <a:r>
              <a:rPr lang="en-US" dirty="0"/>
              <a:t> </a:t>
            </a:r>
            <a:r>
              <a:rPr lang="en-US" dirty="0" err="1"/>
              <a:t>berusaha</a:t>
            </a:r>
            <a:r>
              <a:rPr lang="en-US" dirty="0"/>
              <a:t> </a:t>
            </a:r>
            <a:r>
              <a:rPr lang="en-US" dirty="0" err="1"/>
              <a:t>menunjukkan</a:t>
            </a:r>
            <a:r>
              <a:rPr lang="en-US" dirty="0"/>
              <a:t> </a:t>
            </a:r>
            <a:r>
              <a:rPr lang="en-US" dirty="0" err="1"/>
              <a:t>kekuatan</a:t>
            </a:r>
            <a:r>
              <a:rPr lang="en-US" dirty="0"/>
              <a:t> </a:t>
            </a:r>
            <a:r>
              <a:rPr lang="en-US" dirty="0" err="1"/>
              <a:t>hubungan</a:t>
            </a:r>
            <a:r>
              <a:rPr lang="en-US" dirty="0"/>
              <a:t> </a:t>
            </a:r>
            <a:r>
              <a:rPr lang="en-US" dirty="0" err="1"/>
              <a:t>antara</a:t>
            </a:r>
            <a:r>
              <a:rPr lang="en-US" dirty="0"/>
              <a:t> </a:t>
            </a:r>
            <a:r>
              <a:rPr lang="en-US" dirty="0" err="1"/>
              <a:t>faktor</a:t>
            </a:r>
            <a:r>
              <a:rPr lang="en-US" dirty="0"/>
              <a:t>, </a:t>
            </a:r>
            <a:r>
              <a:rPr lang="en-US" dirty="0" err="1"/>
              <a:t>sebab</a:t>
            </a:r>
            <a:r>
              <a:rPr lang="en-US" dirty="0"/>
              <a:t>, </a:t>
            </a:r>
            <a:r>
              <a:rPr lang="en-US" dirty="0" err="1"/>
              <a:t>dan</a:t>
            </a:r>
            <a:r>
              <a:rPr lang="en-US" dirty="0"/>
              <a:t> </a:t>
            </a:r>
            <a:r>
              <a:rPr lang="en-US" dirty="0" err="1"/>
              <a:t>tujuan</a:t>
            </a:r>
            <a:r>
              <a:rPr lang="en-US" dirty="0"/>
              <a:t> yang </a:t>
            </a:r>
            <a:r>
              <a:rPr lang="en-US" dirty="0" err="1"/>
              <a:t>ada</a:t>
            </a:r>
            <a:r>
              <a:rPr lang="en-US" dirty="0"/>
              <a:t> </a:t>
            </a:r>
            <a:r>
              <a:rPr lang="en-US" dirty="0" err="1"/>
              <a:t>antara</a:t>
            </a:r>
            <a:r>
              <a:rPr lang="en-US" dirty="0"/>
              <a:t> </a:t>
            </a:r>
            <a:r>
              <a:rPr lang="en-US" dirty="0" err="1"/>
              <a:t>baris</a:t>
            </a:r>
            <a:r>
              <a:rPr lang="en-US" dirty="0"/>
              <a:t> </a:t>
            </a:r>
            <a:r>
              <a:rPr lang="en-US" dirty="0" err="1"/>
              <a:t>dan</a:t>
            </a:r>
            <a:r>
              <a:rPr lang="en-US" dirty="0"/>
              <a:t> </a:t>
            </a:r>
            <a:r>
              <a:rPr lang="en-US" dirty="0" err="1"/>
              <a:t>kolom</a:t>
            </a:r>
            <a:r>
              <a:rPr lang="en-US" dirty="0"/>
              <a:t> yang </a:t>
            </a:r>
            <a:r>
              <a:rPr lang="en-US" dirty="0" err="1"/>
              <a:t>terbentuk</a:t>
            </a:r>
            <a:r>
              <a:rPr lang="en-US" dirty="0"/>
              <a:t> </a:t>
            </a:r>
            <a:r>
              <a:rPr lang="en-US" dirty="0" err="1"/>
              <a:t>dalam</a:t>
            </a:r>
            <a:r>
              <a:rPr lang="en-US" dirty="0"/>
              <a:t> </a:t>
            </a:r>
            <a:r>
              <a:rPr lang="en-US" dirty="0" err="1"/>
              <a:t>matriks</a:t>
            </a:r>
            <a:r>
              <a:rPr lang="en-US" dirty="0"/>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184" y="2547462"/>
            <a:ext cx="6952046" cy="3884077"/>
          </a:xfrm>
          <a:prstGeom prst="rect">
            <a:avLst/>
          </a:prstGeom>
        </p:spPr>
      </p:pic>
    </p:spTree>
    <p:extLst>
      <p:ext uri="{BB962C8B-B14F-4D97-AF65-F5344CB8AC3E}">
        <p14:creationId xmlns:p14="http://schemas.microsoft.com/office/powerpoint/2010/main" val="123017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2" name="AutoShape 2" descr="Pengertian Diagram Hubungan (Relationship Diagram)"/>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50639" y="848040"/>
            <a:ext cx="2446901" cy="6009959"/>
            <a:chOff x="50639" y="848040"/>
            <a:chExt cx="2446901" cy="6009959"/>
          </a:xfrm>
        </p:grpSpPr>
        <p:sp>
          <p:nvSpPr>
            <p:cNvPr id="14" name="Freeform 13"/>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5" name="Freeform 14"/>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5" name="Rectangle 4"/>
          <p:cNvSpPr/>
          <p:nvPr/>
        </p:nvSpPr>
        <p:spPr>
          <a:xfrm>
            <a:off x="2497539" y="793136"/>
            <a:ext cx="9553434" cy="1477328"/>
          </a:xfrm>
          <a:prstGeom prst="rect">
            <a:avLst/>
          </a:prstGeom>
        </p:spPr>
        <p:txBody>
          <a:bodyPr wrap="square">
            <a:spAutoFit/>
          </a:bodyPr>
          <a:lstStyle/>
          <a:p>
            <a:r>
              <a:rPr lang="en-US" b="1" dirty="0"/>
              <a:t>4 Data representation</a:t>
            </a:r>
          </a:p>
          <a:p>
            <a:r>
              <a:rPr lang="en-US" b="1" dirty="0"/>
              <a:t>Scatter diagrams. </a:t>
            </a:r>
          </a:p>
          <a:p>
            <a:pPr lvl="1"/>
            <a:r>
              <a:rPr lang="en-US" dirty="0"/>
              <a:t>Scatter diagrams </a:t>
            </a:r>
            <a:r>
              <a:rPr lang="en-US" dirty="0" err="1"/>
              <a:t>adalah</a:t>
            </a:r>
            <a:r>
              <a:rPr lang="en-US" dirty="0"/>
              <a:t> </a:t>
            </a:r>
            <a:r>
              <a:rPr lang="en-US" dirty="0" err="1"/>
              <a:t>grafik</a:t>
            </a:r>
            <a:r>
              <a:rPr lang="en-US" dirty="0"/>
              <a:t> yang </a:t>
            </a:r>
            <a:r>
              <a:rPr lang="en-US" dirty="0" err="1"/>
              <a:t>menunjukkan</a:t>
            </a:r>
            <a:r>
              <a:rPr lang="en-US" dirty="0"/>
              <a:t> </a:t>
            </a:r>
            <a:r>
              <a:rPr lang="en-US" dirty="0" err="1"/>
              <a:t>hubungan</a:t>
            </a:r>
            <a:r>
              <a:rPr lang="en-US" dirty="0"/>
              <a:t> </a:t>
            </a:r>
            <a:r>
              <a:rPr lang="en-US" dirty="0" err="1"/>
              <a:t>antara</a:t>
            </a:r>
            <a:r>
              <a:rPr lang="en-US" dirty="0"/>
              <a:t> </a:t>
            </a:r>
            <a:r>
              <a:rPr lang="en-US" dirty="0" err="1"/>
              <a:t>dua</a:t>
            </a:r>
            <a:r>
              <a:rPr lang="en-US" dirty="0"/>
              <a:t> </a:t>
            </a:r>
            <a:r>
              <a:rPr lang="en-US" dirty="0" err="1"/>
              <a:t>variabel</a:t>
            </a:r>
            <a:r>
              <a:rPr lang="en-US" dirty="0"/>
              <a:t>. Scatter diagrams </a:t>
            </a:r>
            <a:r>
              <a:rPr lang="en-US" dirty="0" err="1"/>
              <a:t>dapat</a:t>
            </a:r>
            <a:r>
              <a:rPr lang="en-US" dirty="0"/>
              <a:t> </a:t>
            </a:r>
            <a:r>
              <a:rPr lang="en-US" dirty="0" err="1"/>
              <a:t>menunjukkan</a:t>
            </a:r>
            <a:r>
              <a:rPr lang="en-US" dirty="0"/>
              <a:t> </a:t>
            </a:r>
            <a:r>
              <a:rPr lang="en-US" dirty="0" err="1"/>
              <a:t>hubungan</a:t>
            </a:r>
            <a:r>
              <a:rPr lang="en-US" dirty="0"/>
              <a:t> </a:t>
            </a:r>
            <a:r>
              <a:rPr lang="en-US" dirty="0" err="1"/>
              <a:t>antara</a:t>
            </a:r>
            <a:r>
              <a:rPr lang="en-US" dirty="0"/>
              <a:t> </a:t>
            </a:r>
            <a:r>
              <a:rPr lang="en-US" dirty="0" err="1"/>
              <a:t>setiap</a:t>
            </a:r>
            <a:r>
              <a:rPr lang="en-US" dirty="0"/>
              <a:t> </a:t>
            </a:r>
            <a:r>
              <a:rPr lang="en-US" dirty="0" err="1"/>
              <a:t>elemen</a:t>
            </a:r>
            <a:r>
              <a:rPr lang="en-US" dirty="0"/>
              <a:t> </a:t>
            </a:r>
            <a:r>
              <a:rPr lang="en-US" dirty="0" err="1"/>
              <a:t>dari</a:t>
            </a:r>
            <a:r>
              <a:rPr lang="en-US" dirty="0"/>
              <a:t> </a:t>
            </a:r>
            <a:r>
              <a:rPr lang="en-US" dirty="0" err="1"/>
              <a:t>suatu</a:t>
            </a:r>
            <a:r>
              <a:rPr lang="en-US" dirty="0"/>
              <a:t> proses, </a:t>
            </a:r>
            <a:r>
              <a:rPr lang="en-US" dirty="0" err="1"/>
              <a:t>lingkungan</a:t>
            </a:r>
            <a:r>
              <a:rPr lang="en-US" dirty="0"/>
              <a:t>, </a:t>
            </a:r>
            <a:r>
              <a:rPr lang="en-US" dirty="0" err="1"/>
              <a:t>atau</a:t>
            </a:r>
            <a:r>
              <a:rPr lang="en-US" dirty="0"/>
              <a:t> </a:t>
            </a:r>
            <a:r>
              <a:rPr lang="en-US" dirty="0" err="1"/>
              <a:t>aktivitas</a:t>
            </a:r>
            <a:r>
              <a:rPr lang="en-US" dirty="0"/>
              <a:t> </a:t>
            </a:r>
            <a:r>
              <a:rPr lang="en-US" dirty="0" err="1"/>
              <a:t>pada</a:t>
            </a:r>
            <a:r>
              <a:rPr lang="en-US" dirty="0"/>
              <a:t> </a:t>
            </a:r>
            <a:r>
              <a:rPr lang="en-US" dirty="0" err="1"/>
              <a:t>satu</a:t>
            </a:r>
            <a:r>
              <a:rPr lang="en-US" dirty="0"/>
              <a:t> </a:t>
            </a:r>
            <a:r>
              <a:rPr lang="en-US" dirty="0" err="1"/>
              <a:t>sumbu</a:t>
            </a:r>
            <a:r>
              <a:rPr lang="en-US" dirty="0"/>
              <a:t> </a:t>
            </a:r>
            <a:r>
              <a:rPr lang="en-US" dirty="0" err="1"/>
              <a:t>dan</a:t>
            </a:r>
            <a:r>
              <a:rPr lang="en-US" dirty="0"/>
              <a:t> </a:t>
            </a:r>
            <a:r>
              <a:rPr lang="en-US" dirty="0" err="1"/>
              <a:t>cacat</a:t>
            </a:r>
            <a:r>
              <a:rPr lang="en-US" dirty="0"/>
              <a:t> </a:t>
            </a:r>
            <a:r>
              <a:rPr lang="en-US" dirty="0" err="1"/>
              <a:t>kualitas</a:t>
            </a:r>
            <a:r>
              <a:rPr lang="en-US" dirty="0"/>
              <a:t> </a:t>
            </a:r>
            <a:r>
              <a:rPr lang="en-US" dirty="0" err="1"/>
              <a:t>pada</a:t>
            </a:r>
            <a:r>
              <a:rPr lang="en-US" dirty="0"/>
              <a:t> </a:t>
            </a:r>
            <a:r>
              <a:rPr lang="en-US" dirty="0" err="1"/>
              <a:t>sumbu</a:t>
            </a:r>
            <a:r>
              <a:rPr lang="en-US" dirty="0"/>
              <a:t> </a:t>
            </a:r>
            <a:r>
              <a:rPr lang="en-US" dirty="0" err="1"/>
              <a:t>lainnya</a:t>
            </a:r>
            <a:endParaRPr lang="en-US" dirty="0"/>
          </a:p>
        </p:txBody>
      </p:sp>
      <p:pic>
        <p:nvPicPr>
          <p:cNvPr id="3" name="Picture 2"/>
          <p:cNvPicPr>
            <a:picLocks noChangeAspect="1"/>
          </p:cNvPicPr>
          <p:nvPr/>
        </p:nvPicPr>
        <p:blipFill>
          <a:blip r:embed="rId3"/>
          <a:stretch>
            <a:fillRect/>
          </a:stretch>
        </p:blipFill>
        <p:spPr>
          <a:xfrm>
            <a:off x="2729549" y="3076298"/>
            <a:ext cx="9694462" cy="3560717"/>
          </a:xfrm>
          <a:prstGeom prst="rect">
            <a:avLst/>
          </a:prstGeom>
        </p:spPr>
      </p:pic>
    </p:spTree>
    <p:extLst>
      <p:ext uri="{BB962C8B-B14F-4D97-AF65-F5344CB8AC3E}">
        <p14:creationId xmlns:p14="http://schemas.microsoft.com/office/powerpoint/2010/main" val="4249190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8" name="Rectangle 7"/>
          <p:cNvSpPr/>
          <p:nvPr/>
        </p:nvSpPr>
        <p:spPr>
          <a:xfrm>
            <a:off x="2825087" y="867572"/>
            <a:ext cx="8434316" cy="5324535"/>
          </a:xfrm>
          <a:prstGeom prst="rect">
            <a:avLst/>
          </a:prstGeom>
        </p:spPr>
        <p:txBody>
          <a:bodyPr wrap="square">
            <a:spAutoFit/>
          </a:bodyPr>
          <a:lstStyle/>
          <a:p>
            <a:pPr>
              <a:buClr>
                <a:srgbClr val="675E47">
                  <a:lumMod val="75000"/>
                </a:srgbClr>
              </a:buClr>
            </a:pPr>
            <a:r>
              <a:rPr lang="en-US" sz="2000" b="1" dirty="0">
                <a:solidFill>
                  <a:srgbClr val="2F2B20"/>
                </a:solidFill>
                <a:latin typeface="Cambria"/>
                <a:cs typeface="Times New Roman" panose="02020603050405020304" pitchFamily="18" charset="0"/>
              </a:rPr>
              <a:t>5. </a:t>
            </a:r>
            <a:r>
              <a:rPr lang="id-ID" sz="2000" b="1" dirty="0">
                <a:solidFill>
                  <a:srgbClr val="2F2B20"/>
                </a:solidFill>
                <a:latin typeface="Cambria"/>
                <a:cs typeface="Times New Roman" panose="02020603050405020304" pitchFamily="18" charset="0"/>
              </a:rPr>
              <a:t>Quality Audits</a:t>
            </a:r>
            <a:br>
              <a:rPr lang="id-ID" sz="2000" dirty="0">
                <a:solidFill>
                  <a:srgbClr val="9CBEBD">
                    <a:lumMod val="50000"/>
                  </a:srgbClr>
                </a:solidFill>
                <a:latin typeface="Cambria"/>
                <a:cs typeface="Times New Roman" panose="02020603050405020304" pitchFamily="18" charset="0"/>
              </a:rPr>
            </a:br>
            <a:endParaRPr lang="id-ID" sz="2000" dirty="0">
              <a:solidFill>
                <a:srgbClr val="9CBEBD">
                  <a:lumMod val="50000"/>
                </a:srgbClr>
              </a:solidFill>
              <a:latin typeface="Cambria"/>
              <a:cs typeface="Times New Roman" panose="02020603050405020304" pitchFamily="18" charset="0"/>
            </a:endParaRPr>
          </a:p>
          <a:p>
            <a:pPr>
              <a:buClr>
                <a:srgbClr val="675E47">
                  <a:lumMod val="75000"/>
                </a:srgbClr>
              </a:buClr>
            </a:pPr>
            <a:r>
              <a:rPr lang="id-ID" sz="2000" i="1" dirty="0">
                <a:solidFill>
                  <a:srgbClr val="2F2B20"/>
                </a:solidFill>
                <a:latin typeface="Cambria"/>
                <a:cs typeface="Times New Roman" panose="02020603050405020304" pitchFamily="18" charset="0"/>
              </a:rPr>
              <a:t>Quality audits </a:t>
            </a:r>
            <a:r>
              <a:rPr lang="id-ID" sz="2000" dirty="0">
                <a:solidFill>
                  <a:srgbClr val="2F2B20"/>
                </a:solidFill>
                <a:latin typeface="Cambria"/>
                <a:cs typeface="Times New Roman" panose="02020603050405020304" pitchFamily="18" charset="0"/>
              </a:rPr>
              <a:t>adalah suatu proses independen, terstruktur untuk menentukan apakah kegiatan proyek sesuai dengan organisasi dan kebijakan proyek, proses, dan prosedur. </a:t>
            </a:r>
            <a:endParaRPr lang="en-US" sz="2000" dirty="0">
              <a:solidFill>
                <a:srgbClr val="2F2B20"/>
              </a:solidFill>
              <a:latin typeface="Cambria"/>
              <a:cs typeface="Times New Roman" panose="02020603050405020304" pitchFamily="18" charset="0"/>
            </a:endParaRPr>
          </a:p>
          <a:p>
            <a:pPr>
              <a:buClr>
                <a:srgbClr val="675E47">
                  <a:lumMod val="75000"/>
                </a:srgbClr>
              </a:buClr>
            </a:pPr>
            <a:endParaRPr lang="id-ID" sz="2000" dirty="0">
              <a:solidFill>
                <a:srgbClr val="2F2B20"/>
              </a:solidFill>
              <a:latin typeface="Cambria"/>
              <a:cs typeface="Times New Roman" panose="02020603050405020304" pitchFamily="18" charset="0"/>
            </a:endParaRPr>
          </a:p>
          <a:p>
            <a:pPr>
              <a:buClr>
                <a:srgbClr val="675E47">
                  <a:lumMod val="75000"/>
                </a:srgbClr>
              </a:buClr>
            </a:pPr>
            <a:r>
              <a:rPr lang="id-ID" sz="2000" dirty="0">
                <a:solidFill>
                  <a:srgbClr val="2F2B20"/>
                </a:solidFill>
                <a:latin typeface="Cambria"/>
                <a:cs typeface="Times New Roman" panose="02020603050405020304" pitchFamily="18" charset="0"/>
              </a:rPr>
              <a:t>Tujuan dari audit mutu dapat meliputi:</a:t>
            </a:r>
          </a:p>
          <a:p>
            <a:pPr marL="457200" indent="-457200">
              <a:buClr>
                <a:srgbClr val="675E47">
                  <a:lumMod val="75000"/>
                </a:srgbClr>
              </a:buClr>
              <a:buFont typeface="+mj-lt"/>
              <a:buAutoNum type="arabicPeriod"/>
            </a:pPr>
            <a:r>
              <a:rPr lang="id-ID" sz="2000" dirty="0">
                <a:solidFill>
                  <a:srgbClr val="2F2B20"/>
                </a:solidFill>
                <a:latin typeface="Cambria"/>
                <a:cs typeface="Times New Roman" panose="02020603050405020304" pitchFamily="18" charset="0"/>
              </a:rPr>
              <a:t>Identifikasi semua praktik yang terbaik dilaksanakan.</a:t>
            </a:r>
          </a:p>
          <a:p>
            <a:pPr marL="457200" indent="-457200">
              <a:buClr>
                <a:srgbClr val="675E47">
                  <a:lumMod val="75000"/>
                </a:srgbClr>
              </a:buClr>
              <a:buFont typeface="+mj-lt"/>
              <a:buAutoNum type="arabicPeriod"/>
            </a:pPr>
            <a:r>
              <a:rPr lang="id-ID" sz="2000" dirty="0">
                <a:solidFill>
                  <a:srgbClr val="2F2B20"/>
                </a:solidFill>
                <a:latin typeface="Cambria"/>
                <a:cs typeface="Times New Roman" panose="02020603050405020304" pitchFamily="18" charset="0"/>
              </a:rPr>
              <a:t>Identifikasi semua ketidak sesuaian , kesenjangan, dan kekurangan.</a:t>
            </a:r>
          </a:p>
          <a:p>
            <a:pPr marL="457200" indent="-457200">
              <a:buClr>
                <a:srgbClr val="675E47">
                  <a:lumMod val="75000"/>
                </a:srgbClr>
              </a:buClr>
              <a:buFont typeface="+mj-lt"/>
              <a:buAutoNum type="arabicPeriod"/>
            </a:pPr>
            <a:r>
              <a:rPr lang="id-ID" sz="2000" dirty="0">
                <a:solidFill>
                  <a:srgbClr val="2F2B20"/>
                </a:solidFill>
                <a:latin typeface="Cambria"/>
                <a:cs typeface="Times New Roman" panose="02020603050405020304" pitchFamily="18" charset="0"/>
              </a:rPr>
              <a:t>Share praktek yang baik diperkenalkan atau diterapkan dalam proyek serupa dalam organisasi dan / atau industri.</a:t>
            </a:r>
          </a:p>
          <a:p>
            <a:pPr marL="457200" indent="-457200">
              <a:buClr>
                <a:srgbClr val="675E47">
                  <a:lumMod val="75000"/>
                </a:srgbClr>
              </a:buClr>
              <a:buFont typeface="+mj-lt"/>
              <a:buAutoNum type="arabicPeriod"/>
            </a:pPr>
            <a:r>
              <a:rPr lang="id-ID" sz="2000" dirty="0">
                <a:solidFill>
                  <a:srgbClr val="2F2B20"/>
                </a:solidFill>
                <a:latin typeface="Cambria"/>
                <a:cs typeface="Times New Roman" panose="02020603050405020304" pitchFamily="18" charset="0"/>
              </a:rPr>
              <a:t>Secara proaktif menawarkan bantuan dengan cara yang positif untuk meningkatkan pelaksanaan proses untuk membantu tim meningkatkan produktivitas.</a:t>
            </a:r>
          </a:p>
          <a:p>
            <a:pPr marL="457200" indent="-457200">
              <a:buClr>
                <a:srgbClr val="675E47">
                  <a:lumMod val="75000"/>
                </a:srgbClr>
              </a:buClr>
              <a:buFont typeface="+mj-lt"/>
              <a:buAutoNum type="arabicPeriod"/>
            </a:pPr>
            <a:r>
              <a:rPr lang="id-ID" sz="2000" dirty="0">
                <a:solidFill>
                  <a:srgbClr val="2F2B20"/>
                </a:solidFill>
                <a:latin typeface="Cambria"/>
                <a:cs typeface="Times New Roman" panose="02020603050405020304" pitchFamily="18" charset="0"/>
              </a:rPr>
              <a:t>Menyoroti kontribusi setiap audit dalam pelajaran repositori organisasi.</a:t>
            </a:r>
            <a:br>
              <a:rPr lang="id-ID" sz="2000" dirty="0">
                <a:solidFill>
                  <a:srgbClr val="2F2B20"/>
                </a:solidFill>
                <a:latin typeface="Cambria"/>
                <a:cs typeface="Times New Roman" panose="02020603050405020304" pitchFamily="18" charset="0"/>
              </a:rPr>
            </a:br>
            <a:endParaRPr lang="id-ID" sz="2000" dirty="0">
              <a:solidFill>
                <a:srgbClr val="2F2B20"/>
              </a:solidFill>
              <a:latin typeface="Cambria"/>
              <a:cs typeface="Times New Roman" panose="02020603050405020304" pitchFamily="18" charset="0"/>
            </a:endParaRPr>
          </a:p>
          <a:p>
            <a:endParaRPr lang="id-ID" sz="2000" dirty="0">
              <a:solidFill>
                <a:srgbClr val="2F2B20"/>
              </a:solidFill>
              <a:latin typeface="Cambria"/>
            </a:endParaRPr>
          </a:p>
        </p:txBody>
      </p:sp>
      <p:grpSp>
        <p:nvGrpSpPr>
          <p:cNvPr id="9" name="Group 8"/>
          <p:cNvGrpSpPr/>
          <p:nvPr/>
        </p:nvGrpSpPr>
        <p:grpSpPr>
          <a:xfrm>
            <a:off x="50639" y="848040"/>
            <a:ext cx="2446901" cy="6009959"/>
            <a:chOff x="50639" y="848040"/>
            <a:chExt cx="2446901" cy="6009959"/>
          </a:xfrm>
        </p:grpSpPr>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Tree>
    <p:extLst>
      <p:ext uri="{BB962C8B-B14F-4D97-AF65-F5344CB8AC3E}">
        <p14:creationId xmlns:p14="http://schemas.microsoft.com/office/powerpoint/2010/main" val="2837404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sp>
        <p:nvSpPr>
          <p:cNvPr id="8" name="Rectangle 7"/>
          <p:cNvSpPr/>
          <p:nvPr/>
        </p:nvSpPr>
        <p:spPr>
          <a:xfrm>
            <a:off x="3084394" y="1094415"/>
            <a:ext cx="7303862" cy="4708981"/>
          </a:xfrm>
          <a:prstGeom prst="rect">
            <a:avLst/>
          </a:prstGeom>
        </p:spPr>
        <p:txBody>
          <a:bodyPr wrap="square">
            <a:spAutoFit/>
          </a:bodyPr>
          <a:lstStyle/>
          <a:p>
            <a:pPr>
              <a:buClr>
                <a:srgbClr val="675E47">
                  <a:lumMod val="75000"/>
                </a:srgbClr>
              </a:buClr>
            </a:pPr>
            <a:r>
              <a:rPr lang="id-ID" sz="2000" dirty="0">
                <a:solidFill>
                  <a:srgbClr val="2F2B20"/>
                </a:solidFill>
                <a:latin typeface="Cambria"/>
                <a:cs typeface="Times New Roman" panose="02020603050405020304" pitchFamily="18" charset="0"/>
              </a:rPr>
              <a:t>Quality Audits</a:t>
            </a:r>
            <a:br>
              <a:rPr lang="id-ID" sz="2000" dirty="0">
                <a:solidFill>
                  <a:srgbClr val="9CBEBD">
                    <a:lumMod val="50000"/>
                  </a:srgbClr>
                </a:solidFill>
                <a:latin typeface="Cambria"/>
                <a:cs typeface="Times New Roman" panose="02020603050405020304" pitchFamily="18" charset="0"/>
              </a:rPr>
            </a:br>
            <a:endParaRPr lang="id-ID" sz="2000" dirty="0">
              <a:solidFill>
                <a:srgbClr val="9CBEBD">
                  <a:lumMod val="50000"/>
                </a:srgbClr>
              </a:solidFill>
              <a:latin typeface="Cambria"/>
              <a:cs typeface="Times New Roman" panose="02020603050405020304" pitchFamily="18" charset="0"/>
            </a:endParaRPr>
          </a:p>
          <a:p>
            <a:pPr algn="just"/>
            <a:r>
              <a:rPr lang="id-ID" sz="2000" dirty="0">
                <a:solidFill>
                  <a:srgbClr val="2F2B20"/>
                </a:solidFill>
                <a:latin typeface="Cambria"/>
                <a:cs typeface="Times New Roman" panose="02020603050405020304" pitchFamily="18" charset="0"/>
              </a:rPr>
              <a:t>Upaya selanjutnya untuk memperbaiki setiap kekurangan harus menghasilkan biaya penurunan kualitas dan peningkatan sponsor/ penerimaan pelanggan dari produk proyek.</a:t>
            </a:r>
            <a:endParaRPr lang="en-US" sz="2000" dirty="0">
              <a:solidFill>
                <a:srgbClr val="2F2B20"/>
              </a:solidFill>
              <a:latin typeface="Cambria"/>
              <a:cs typeface="Times New Roman" panose="02020603050405020304" pitchFamily="18" charset="0"/>
            </a:endParaRPr>
          </a:p>
          <a:p>
            <a:pPr algn="just"/>
            <a:endParaRPr lang="id-ID" sz="2000" dirty="0">
              <a:solidFill>
                <a:srgbClr val="2F2B20"/>
              </a:solidFill>
              <a:latin typeface="Cambria"/>
              <a:cs typeface="Times New Roman" panose="02020603050405020304" pitchFamily="18" charset="0"/>
            </a:endParaRPr>
          </a:p>
          <a:p>
            <a:pPr algn="just"/>
            <a:r>
              <a:rPr lang="id-ID" sz="2000" i="1" dirty="0">
                <a:solidFill>
                  <a:srgbClr val="2F2B20"/>
                </a:solidFill>
                <a:latin typeface="Cambria"/>
                <a:cs typeface="Times New Roman" panose="02020603050405020304" pitchFamily="18" charset="0"/>
              </a:rPr>
              <a:t>Quality audits</a:t>
            </a:r>
            <a:r>
              <a:rPr lang="id-ID" sz="2000" dirty="0">
                <a:solidFill>
                  <a:srgbClr val="2F2B20"/>
                </a:solidFill>
                <a:latin typeface="Cambria"/>
                <a:cs typeface="Times New Roman" panose="02020603050405020304" pitchFamily="18" charset="0"/>
              </a:rPr>
              <a:t> dapat dijadwalkan secara acak, dan mungkin dilakukan oleh auditor internal maupun eksternal.</a:t>
            </a:r>
            <a:endParaRPr lang="en-US" sz="2000" dirty="0">
              <a:solidFill>
                <a:srgbClr val="2F2B20"/>
              </a:solidFill>
              <a:latin typeface="Cambria"/>
              <a:cs typeface="Times New Roman" panose="02020603050405020304" pitchFamily="18" charset="0"/>
            </a:endParaRPr>
          </a:p>
          <a:p>
            <a:pPr algn="just"/>
            <a:endParaRPr lang="id-ID" sz="2000" dirty="0">
              <a:solidFill>
                <a:srgbClr val="2F2B20"/>
              </a:solidFill>
              <a:latin typeface="Cambria"/>
              <a:cs typeface="Times New Roman" panose="02020603050405020304" pitchFamily="18" charset="0"/>
            </a:endParaRPr>
          </a:p>
          <a:p>
            <a:pPr algn="just"/>
            <a:r>
              <a:rPr lang="id-ID" sz="2000" i="1" dirty="0">
                <a:solidFill>
                  <a:srgbClr val="2F2B20"/>
                </a:solidFill>
                <a:latin typeface="Cambria"/>
                <a:cs typeface="Times New Roman" panose="02020603050405020304" pitchFamily="18" charset="0"/>
              </a:rPr>
              <a:t>Quality audits</a:t>
            </a:r>
            <a:r>
              <a:rPr lang="id-ID" sz="2000" dirty="0">
                <a:solidFill>
                  <a:srgbClr val="2F2B20"/>
                </a:solidFill>
                <a:latin typeface="Cambria"/>
                <a:cs typeface="Times New Roman" panose="02020603050405020304" pitchFamily="18" charset="0"/>
              </a:rPr>
              <a:t> dapat mengkonfirmasi pelaksanaan permintaan perubahan disetujui termasuk update, korektif tindakan, perbaikan cacat, dan tindakan pencegahan.</a:t>
            </a:r>
          </a:p>
          <a:p>
            <a:pPr>
              <a:buClr>
                <a:srgbClr val="675E47">
                  <a:lumMod val="75000"/>
                </a:srgbClr>
              </a:buClr>
            </a:pPr>
            <a:br>
              <a:rPr lang="id-ID" sz="2000" dirty="0">
                <a:solidFill>
                  <a:srgbClr val="2F2B20"/>
                </a:solidFill>
                <a:latin typeface="Cambria"/>
                <a:cs typeface="Times New Roman" panose="02020603050405020304" pitchFamily="18" charset="0"/>
              </a:rPr>
            </a:br>
            <a:endParaRPr lang="id-ID" sz="2000" dirty="0">
              <a:solidFill>
                <a:srgbClr val="2F2B20"/>
              </a:solidFill>
              <a:latin typeface="Cambria"/>
              <a:cs typeface="Times New Roman" panose="02020603050405020304" pitchFamily="18" charset="0"/>
            </a:endParaRPr>
          </a:p>
          <a:p>
            <a:endParaRPr lang="id-ID" sz="2000" dirty="0">
              <a:solidFill>
                <a:srgbClr val="2F2B20"/>
              </a:solidFill>
              <a:latin typeface="Cambria"/>
            </a:endParaRPr>
          </a:p>
        </p:txBody>
      </p:sp>
      <p:grpSp>
        <p:nvGrpSpPr>
          <p:cNvPr id="9" name="Group 8"/>
          <p:cNvGrpSpPr/>
          <p:nvPr/>
        </p:nvGrpSpPr>
        <p:grpSpPr>
          <a:xfrm>
            <a:off x="50639" y="848040"/>
            <a:ext cx="2446901" cy="6009959"/>
            <a:chOff x="50639" y="848040"/>
            <a:chExt cx="2446901" cy="6009959"/>
          </a:xfrm>
        </p:grpSpPr>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Tree>
    <p:extLst>
      <p:ext uri="{BB962C8B-B14F-4D97-AF65-F5344CB8AC3E}">
        <p14:creationId xmlns:p14="http://schemas.microsoft.com/office/powerpoint/2010/main" val="3796220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9" name="Group 8"/>
          <p:cNvGrpSpPr/>
          <p:nvPr/>
        </p:nvGrpSpPr>
        <p:grpSpPr>
          <a:xfrm>
            <a:off x="50639" y="848040"/>
            <a:ext cx="2446901" cy="6009959"/>
            <a:chOff x="50639" y="848040"/>
            <a:chExt cx="2446901" cy="6009959"/>
          </a:xfrm>
        </p:grpSpPr>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2" name="Rectangle 1"/>
          <p:cNvSpPr/>
          <p:nvPr/>
        </p:nvSpPr>
        <p:spPr>
          <a:xfrm>
            <a:off x="2899488" y="848040"/>
            <a:ext cx="9069599" cy="2031325"/>
          </a:xfrm>
          <a:prstGeom prst="rect">
            <a:avLst/>
          </a:prstGeom>
        </p:spPr>
        <p:txBody>
          <a:bodyPr wrap="square">
            <a:spAutoFit/>
          </a:bodyPr>
          <a:lstStyle/>
          <a:p>
            <a:r>
              <a:rPr lang="en-US" b="1" dirty="0"/>
              <a:t>6. Design for X</a:t>
            </a:r>
          </a:p>
          <a:p>
            <a:pPr algn="just"/>
            <a:endParaRPr lang="en-US" dirty="0"/>
          </a:p>
          <a:p>
            <a:pPr algn="just"/>
            <a:r>
              <a:rPr lang="en-US" dirty="0" err="1"/>
              <a:t>Desain</a:t>
            </a:r>
            <a:r>
              <a:rPr lang="en-US" dirty="0"/>
              <a:t> for X </a:t>
            </a:r>
            <a:r>
              <a:rPr lang="en-US" dirty="0" err="1"/>
              <a:t>adalah</a:t>
            </a:r>
            <a:r>
              <a:rPr lang="en-US" dirty="0"/>
              <a:t> </a:t>
            </a:r>
            <a:r>
              <a:rPr lang="en-US" dirty="0" err="1"/>
              <a:t>cara</a:t>
            </a:r>
            <a:r>
              <a:rPr lang="en-US" dirty="0"/>
              <a:t> lain </a:t>
            </a:r>
            <a:r>
              <a:rPr lang="en-US" dirty="0" err="1"/>
              <a:t>untuk</a:t>
            </a:r>
            <a:r>
              <a:rPr lang="en-US" dirty="0"/>
              <a:t> </a:t>
            </a:r>
            <a:r>
              <a:rPr lang="en-US" dirty="0" err="1"/>
              <a:t>menganalisis</a:t>
            </a:r>
            <a:r>
              <a:rPr lang="en-US" dirty="0"/>
              <a:t> </a:t>
            </a:r>
            <a:r>
              <a:rPr lang="en-US" dirty="0" err="1"/>
              <a:t>variabel</a:t>
            </a:r>
            <a:r>
              <a:rPr lang="en-US" dirty="0"/>
              <a:t> </a:t>
            </a:r>
            <a:r>
              <a:rPr lang="en-US" dirty="0" err="1"/>
              <a:t>untuk</a:t>
            </a:r>
            <a:r>
              <a:rPr lang="en-US" dirty="0"/>
              <a:t> </a:t>
            </a:r>
            <a:r>
              <a:rPr lang="en-US" dirty="0" err="1"/>
              <a:t>mengevaluasi</a:t>
            </a:r>
            <a:r>
              <a:rPr lang="en-US" dirty="0"/>
              <a:t> </a:t>
            </a:r>
            <a:r>
              <a:rPr lang="en-US" dirty="0" err="1"/>
              <a:t>efektivitas</a:t>
            </a:r>
            <a:r>
              <a:rPr lang="en-US" dirty="0"/>
              <a:t> </a:t>
            </a:r>
            <a:r>
              <a:rPr lang="en-US" dirty="0" err="1"/>
              <a:t>rencana</a:t>
            </a:r>
            <a:r>
              <a:rPr lang="en-US" dirty="0"/>
              <a:t> </a:t>
            </a:r>
            <a:r>
              <a:rPr lang="en-US" dirty="0" err="1"/>
              <a:t>manajemen</a:t>
            </a:r>
            <a:r>
              <a:rPr lang="en-US" dirty="0"/>
              <a:t> </a:t>
            </a:r>
            <a:r>
              <a:rPr lang="en-US" dirty="0" err="1"/>
              <a:t>mutu</a:t>
            </a:r>
            <a:r>
              <a:rPr lang="en-US" dirty="0"/>
              <a:t> </a:t>
            </a:r>
            <a:r>
              <a:rPr lang="en-US" dirty="0" err="1"/>
              <a:t>dan</a:t>
            </a:r>
            <a:r>
              <a:rPr lang="en-US" dirty="0"/>
              <a:t> </a:t>
            </a:r>
            <a:r>
              <a:rPr lang="en-US" dirty="0" err="1"/>
              <a:t>kemampuan</a:t>
            </a:r>
            <a:r>
              <a:rPr lang="en-US" dirty="0"/>
              <a:t> </a:t>
            </a:r>
            <a:r>
              <a:rPr lang="en-US" dirty="0" err="1"/>
              <a:t>tim</a:t>
            </a:r>
            <a:r>
              <a:rPr lang="en-US" dirty="0"/>
              <a:t> </a:t>
            </a:r>
            <a:r>
              <a:rPr lang="en-US" dirty="0" err="1"/>
              <a:t>untuk</a:t>
            </a:r>
            <a:r>
              <a:rPr lang="en-US" dirty="0"/>
              <a:t> </a:t>
            </a:r>
            <a:r>
              <a:rPr lang="en-US" dirty="0" err="1"/>
              <a:t>memenuhi</a:t>
            </a:r>
            <a:r>
              <a:rPr lang="en-US" dirty="0"/>
              <a:t> </a:t>
            </a:r>
            <a:r>
              <a:rPr lang="en-US" dirty="0" err="1"/>
              <a:t>tujuan</a:t>
            </a:r>
            <a:r>
              <a:rPr lang="en-US" dirty="0"/>
              <a:t>. X </a:t>
            </a:r>
            <a:r>
              <a:rPr lang="en-US" dirty="0" err="1"/>
              <a:t>dalam</a:t>
            </a:r>
            <a:r>
              <a:rPr lang="en-US" dirty="0"/>
              <a:t> </a:t>
            </a:r>
            <a:r>
              <a:rPr lang="en-US" dirty="0" err="1"/>
              <a:t>Desain</a:t>
            </a:r>
            <a:r>
              <a:rPr lang="en-US" dirty="0"/>
              <a:t> </a:t>
            </a:r>
            <a:r>
              <a:rPr lang="en-US" dirty="0" err="1"/>
              <a:t>mewakili</a:t>
            </a:r>
            <a:r>
              <a:rPr lang="en-US" dirty="0"/>
              <a:t> </a:t>
            </a:r>
            <a:r>
              <a:rPr lang="en-US" dirty="0" err="1"/>
              <a:t>atribut</a:t>
            </a:r>
            <a:r>
              <a:rPr lang="en-US" dirty="0"/>
              <a:t> </a:t>
            </a:r>
            <a:r>
              <a:rPr lang="en-US" dirty="0" err="1"/>
              <a:t>kualitas</a:t>
            </a:r>
            <a:r>
              <a:rPr lang="en-US" dirty="0"/>
              <a:t>, </a:t>
            </a:r>
            <a:r>
              <a:rPr lang="en-US" dirty="0" err="1"/>
              <a:t>seperti</a:t>
            </a:r>
            <a:r>
              <a:rPr lang="en-US" dirty="0"/>
              <a:t> </a:t>
            </a:r>
            <a:r>
              <a:rPr lang="en-US" dirty="0" err="1"/>
              <a:t>keandalan</a:t>
            </a:r>
            <a:r>
              <a:rPr lang="en-US" dirty="0"/>
              <a:t>, </a:t>
            </a:r>
            <a:r>
              <a:rPr lang="en-US" dirty="0" err="1"/>
              <a:t>keamanan</a:t>
            </a:r>
            <a:r>
              <a:rPr lang="en-US" dirty="0"/>
              <a:t>, </a:t>
            </a:r>
            <a:r>
              <a:rPr lang="en-US" dirty="0" err="1"/>
              <a:t>atau</a:t>
            </a:r>
            <a:r>
              <a:rPr lang="en-US" dirty="0"/>
              <a:t> </a:t>
            </a:r>
            <a:r>
              <a:rPr lang="en-US" dirty="0" err="1"/>
              <a:t>kemudahan</a:t>
            </a:r>
            <a:r>
              <a:rPr lang="en-US" dirty="0"/>
              <a:t> </a:t>
            </a:r>
            <a:r>
              <a:rPr lang="en-US" dirty="0" err="1"/>
              <a:t>servis</a:t>
            </a:r>
            <a:r>
              <a:rPr lang="en-US" dirty="0"/>
              <a:t>. </a:t>
            </a:r>
            <a:r>
              <a:rPr lang="en-US" dirty="0" err="1"/>
              <a:t>Jika</a:t>
            </a:r>
            <a:r>
              <a:rPr lang="en-US" dirty="0"/>
              <a:t> plan </a:t>
            </a:r>
            <a:r>
              <a:rPr lang="en-US" dirty="0" err="1"/>
              <a:t>tidak</a:t>
            </a:r>
            <a:r>
              <a:rPr lang="en-US" dirty="0"/>
              <a:t> </a:t>
            </a:r>
            <a:r>
              <a:rPr lang="en-US" dirty="0" err="1"/>
              <a:t>memberikan</a:t>
            </a:r>
            <a:r>
              <a:rPr lang="en-US" dirty="0"/>
              <a:t> </a:t>
            </a:r>
            <a:r>
              <a:rPr lang="en-US" dirty="0" err="1"/>
              <a:t>hasil</a:t>
            </a:r>
            <a:r>
              <a:rPr lang="en-US" dirty="0"/>
              <a:t> yang </a:t>
            </a:r>
            <a:r>
              <a:rPr lang="en-US" dirty="0" err="1"/>
              <a:t>diinginkan</a:t>
            </a:r>
            <a:r>
              <a:rPr lang="en-US" dirty="0"/>
              <a:t> </a:t>
            </a:r>
            <a:r>
              <a:rPr lang="en-US" dirty="0" err="1"/>
              <a:t>terkait</a:t>
            </a:r>
            <a:r>
              <a:rPr lang="en-US" dirty="0"/>
              <a:t> </a:t>
            </a:r>
            <a:r>
              <a:rPr lang="en-US" dirty="0" err="1"/>
              <a:t>dengan</a:t>
            </a:r>
            <a:r>
              <a:rPr lang="en-US" dirty="0"/>
              <a:t> </a:t>
            </a:r>
            <a:r>
              <a:rPr lang="en-US" dirty="0" err="1"/>
              <a:t>variabel</a:t>
            </a:r>
            <a:r>
              <a:rPr lang="en-US" dirty="0"/>
              <a:t> yang </a:t>
            </a:r>
            <a:r>
              <a:rPr lang="en-US" dirty="0" err="1"/>
              <a:t>dianalisis</a:t>
            </a:r>
            <a:r>
              <a:rPr lang="en-US" dirty="0"/>
              <a:t>, </a:t>
            </a:r>
            <a:r>
              <a:rPr lang="en-US" dirty="0" err="1"/>
              <a:t>Desain</a:t>
            </a:r>
            <a:r>
              <a:rPr lang="en-US" dirty="0"/>
              <a:t> for X </a:t>
            </a:r>
            <a:r>
              <a:rPr lang="en-US" dirty="0" err="1"/>
              <a:t>dapat</a:t>
            </a:r>
            <a:r>
              <a:rPr lang="en-US" dirty="0"/>
              <a:t> </a:t>
            </a:r>
            <a:r>
              <a:rPr lang="en-US" dirty="0" err="1"/>
              <a:t>membantu</a:t>
            </a:r>
            <a:r>
              <a:rPr lang="en-US" dirty="0"/>
              <a:t> </a:t>
            </a:r>
            <a:r>
              <a:rPr lang="en-US" dirty="0" err="1"/>
              <a:t>menentukan</a:t>
            </a:r>
            <a:r>
              <a:rPr lang="en-US" dirty="0"/>
              <a:t> </a:t>
            </a:r>
            <a:r>
              <a:rPr lang="en-US" dirty="0" err="1"/>
              <a:t>perubahan</a:t>
            </a:r>
            <a:r>
              <a:rPr lang="en-US" dirty="0"/>
              <a:t> </a:t>
            </a:r>
            <a:r>
              <a:rPr lang="en-US" dirty="0" err="1"/>
              <a:t>atau</a:t>
            </a:r>
            <a:r>
              <a:rPr lang="en-US" dirty="0"/>
              <a:t> </a:t>
            </a:r>
            <a:r>
              <a:rPr lang="en-US" dirty="0" err="1"/>
              <a:t>penyesuaian</a:t>
            </a:r>
            <a:r>
              <a:rPr lang="en-US" dirty="0"/>
              <a:t> </a:t>
            </a:r>
            <a:r>
              <a:rPr lang="en-US" dirty="0" err="1"/>
              <a:t>apa</a:t>
            </a:r>
            <a:r>
              <a:rPr lang="en-US" dirty="0"/>
              <a:t> yang </a:t>
            </a:r>
            <a:r>
              <a:rPr lang="en-US" dirty="0" err="1"/>
              <a:t>diperlukan</a:t>
            </a:r>
            <a:r>
              <a:rPr lang="en-US" dirty="0"/>
              <a:t>.</a:t>
            </a:r>
          </a:p>
        </p:txBody>
      </p:sp>
      <p:sp>
        <p:nvSpPr>
          <p:cNvPr id="12" name="Rectangle 11"/>
          <p:cNvSpPr/>
          <p:nvPr/>
        </p:nvSpPr>
        <p:spPr>
          <a:xfrm>
            <a:off x="2899488" y="3012616"/>
            <a:ext cx="9069599" cy="2585323"/>
          </a:xfrm>
          <a:prstGeom prst="rect">
            <a:avLst/>
          </a:prstGeom>
        </p:spPr>
        <p:txBody>
          <a:bodyPr wrap="square">
            <a:spAutoFit/>
          </a:bodyPr>
          <a:lstStyle/>
          <a:p>
            <a:r>
              <a:rPr lang="en-US" b="1" dirty="0"/>
              <a:t>7. Problem solving</a:t>
            </a:r>
          </a:p>
          <a:p>
            <a:endParaRPr lang="en-US" b="1" dirty="0"/>
          </a:p>
          <a:p>
            <a:pPr algn="just"/>
            <a:r>
              <a:rPr lang="en-US" dirty="0" err="1"/>
              <a:t>Pemecahan</a:t>
            </a:r>
            <a:r>
              <a:rPr lang="en-US" dirty="0"/>
              <a:t> </a:t>
            </a:r>
            <a:r>
              <a:rPr lang="en-US" dirty="0" err="1"/>
              <a:t>masalah</a:t>
            </a:r>
            <a:r>
              <a:rPr lang="en-US" dirty="0"/>
              <a:t> </a:t>
            </a:r>
            <a:r>
              <a:rPr lang="en-US" dirty="0" err="1"/>
              <a:t>mencakup</a:t>
            </a:r>
            <a:r>
              <a:rPr lang="en-US" dirty="0"/>
              <a:t> </a:t>
            </a:r>
            <a:r>
              <a:rPr lang="en-US" dirty="0" err="1"/>
              <a:t>mencari</a:t>
            </a:r>
            <a:r>
              <a:rPr lang="en-US" dirty="0"/>
              <a:t> </a:t>
            </a:r>
            <a:r>
              <a:rPr lang="en-US" dirty="0" err="1"/>
              <a:t>solusi</a:t>
            </a:r>
            <a:r>
              <a:rPr lang="en-US" dirty="0"/>
              <a:t> </a:t>
            </a:r>
            <a:r>
              <a:rPr lang="en-US" dirty="0" err="1"/>
              <a:t>untuk</a:t>
            </a:r>
            <a:r>
              <a:rPr lang="en-US" dirty="0"/>
              <a:t> </a:t>
            </a:r>
            <a:r>
              <a:rPr lang="en-US" dirty="0" err="1"/>
              <a:t>masalah</a:t>
            </a:r>
            <a:r>
              <a:rPr lang="en-US" dirty="0"/>
              <a:t> </a:t>
            </a:r>
            <a:r>
              <a:rPr lang="en-US" dirty="0" err="1"/>
              <a:t>atau</a:t>
            </a:r>
            <a:r>
              <a:rPr lang="en-US" dirty="0"/>
              <a:t> </a:t>
            </a:r>
            <a:r>
              <a:rPr lang="en-US" dirty="0" err="1"/>
              <a:t>tantangan</a:t>
            </a:r>
            <a:r>
              <a:rPr lang="en-US" dirty="0"/>
              <a:t>. </a:t>
            </a:r>
            <a:r>
              <a:rPr lang="en-US" dirty="0" err="1"/>
              <a:t>Ini</a:t>
            </a:r>
            <a:r>
              <a:rPr lang="en-US" dirty="0"/>
              <a:t> </a:t>
            </a:r>
            <a:r>
              <a:rPr lang="en-US" dirty="0" err="1"/>
              <a:t>dapat</a:t>
            </a:r>
            <a:r>
              <a:rPr lang="en-US" dirty="0"/>
              <a:t> </a:t>
            </a:r>
            <a:r>
              <a:rPr lang="en-US" dirty="0" err="1"/>
              <a:t>mencakup</a:t>
            </a:r>
            <a:r>
              <a:rPr lang="en-US" dirty="0"/>
              <a:t> </a:t>
            </a:r>
            <a:r>
              <a:rPr lang="en-US" dirty="0" err="1"/>
              <a:t>pengumpulan</a:t>
            </a:r>
            <a:r>
              <a:rPr lang="en-US" dirty="0"/>
              <a:t> </a:t>
            </a:r>
            <a:r>
              <a:rPr lang="en-US" dirty="0" err="1"/>
              <a:t>informasi</a:t>
            </a:r>
            <a:r>
              <a:rPr lang="en-US" dirty="0"/>
              <a:t> </a:t>
            </a:r>
            <a:r>
              <a:rPr lang="en-US" dirty="0" err="1"/>
              <a:t>tambahan</a:t>
            </a:r>
            <a:r>
              <a:rPr lang="en-US" dirty="0"/>
              <a:t>, </a:t>
            </a:r>
            <a:r>
              <a:rPr lang="en-US" dirty="0" err="1"/>
              <a:t>pemikiran</a:t>
            </a:r>
            <a:r>
              <a:rPr lang="en-US" dirty="0"/>
              <a:t> </a:t>
            </a:r>
            <a:r>
              <a:rPr lang="en-US" dirty="0" err="1"/>
              <a:t>kritis</a:t>
            </a:r>
            <a:r>
              <a:rPr lang="en-US" dirty="0"/>
              <a:t>, </a:t>
            </a:r>
            <a:r>
              <a:rPr lang="en-US" dirty="0" err="1"/>
              <a:t>kreatif</a:t>
            </a:r>
            <a:r>
              <a:rPr lang="en-US" dirty="0"/>
              <a:t>, </a:t>
            </a:r>
            <a:r>
              <a:rPr lang="en-US" dirty="0" err="1"/>
              <a:t>kuantitatif</a:t>
            </a:r>
            <a:r>
              <a:rPr lang="en-US" dirty="0"/>
              <a:t> </a:t>
            </a:r>
            <a:r>
              <a:rPr lang="en-US" dirty="0" err="1"/>
              <a:t>dan</a:t>
            </a:r>
            <a:r>
              <a:rPr lang="en-US" dirty="0"/>
              <a:t> / </a:t>
            </a:r>
            <a:r>
              <a:rPr lang="en-US" dirty="0" err="1"/>
              <a:t>atau</a:t>
            </a:r>
            <a:r>
              <a:rPr lang="en-US" dirty="0"/>
              <a:t> </a:t>
            </a:r>
            <a:r>
              <a:rPr lang="en-US" dirty="0" err="1"/>
              <a:t>pendekatan</a:t>
            </a:r>
            <a:r>
              <a:rPr lang="en-US" dirty="0"/>
              <a:t> </a:t>
            </a:r>
            <a:r>
              <a:rPr lang="en-US" dirty="0" err="1"/>
              <a:t>logis</a:t>
            </a:r>
            <a:r>
              <a:rPr lang="en-US" dirty="0"/>
              <a:t>. </a:t>
            </a:r>
            <a:r>
              <a:rPr lang="en-US" dirty="0" err="1"/>
              <a:t>Pemecahan</a:t>
            </a:r>
            <a:r>
              <a:rPr lang="en-US" dirty="0"/>
              <a:t> </a:t>
            </a:r>
            <a:r>
              <a:rPr lang="en-US" dirty="0" err="1"/>
              <a:t>masalah</a:t>
            </a:r>
            <a:r>
              <a:rPr lang="en-US" dirty="0"/>
              <a:t> yang </a:t>
            </a:r>
            <a:r>
              <a:rPr lang="en-US" dirty="0" err="1"/>
              <a:t>efektif</a:t>
            </a:r>
            <a:r>
              <a:rPr lang="en-US" dirty="0"/>
              <a:t> </a:t>
            </a:r>
            <a:r>
              <a:rPr lang="en-US" dirty="0" err="1"/>
              <a:t>dan</a:t>
            </a:r>
            <a:r>
              <a:rPr lang="en-US" dirty="0"/>
              <a:t> </a:t>
            </a:r>
            <a:r>
              <a:rPr lang="en-US" dirty="0" err="1"/>
              <a:t>sistematis</a:t>
            </a:r>
            <a:r>
              <a:rPr lang="en-US" dirty="0"/>
              <a:t> </a:t>
            </a:r>
            <a:r>
              <a:rPr lang="en-US" dirty="0" err="1"/>
              <a:t>adalah</a:t>
            </a:r>
            <a:r>
              <a:rPr lang="en-US" dirty="0"/>
              <a:t> </a:t>
            </a:r>
            <a:r>
              <a:rPr lang="en-US" dirty="0" err="1"/>
              <a:t>elemen</a:t>
            </a:r>
            <a:r>
              <a:rPr lang="en-US" dirty="0"/>
              <a:t> </a:t>
            </a:r>
            <a:r>
              <a:rPr lang="en-US" dirty="0" err="1"/>
              <a:t>mendasar</a:t>
            </a:r>
            <a:r>
              <a:rPr lang="en-US" dirty="0"/>
              <a:t> </a:t>
            </a:r>
            <a:r>
              <a:rPr lang="en-US" dirty="0" err="1"/>
              <a:t>dalam</a:t>
            </a:r>
            <a:r>
              <a:rPr lang="en-US" dirty="0"/>
              <a:t> </a:t>
            </a:r>
            <a:r>
              <a:rPr lang="en-US" dirty="0" err="1"/>
              <a:t>penjaminan</a:t>
            </a:r>
            <a:r>
              <a:rPr lang="en-US" dirty="0"/>
              <a:t> </a:t>
            </a:r>
            <a:r>
              <a:rPr lang="en-US" dirty="0" err="1"/>
              <a:t>kualitas</a:t>
            </a:r>
            <a:r>
              <a:rPr lang="en-US" dirty="0"/>
              <a:t> </a:t>
            </a:r>
            <a:r>
              <a:rPr lang="en-US" dirty="0" err="1"/>
              <a:t>dan</a:t>
            </a:r>
            <a:r>
              <a:rPr lang="en-US" dirty="0"/>
              <a:t> </a:t>
            </a:r>
            <a:r>
              <a:rPr lang="en-US" dirty="0" err="1"/>
              <a:t>peningkatan</a:t>
            </a:r>
            <a:r>
              <a:rPr lang="en-US" dirty="0"/>
              <a:t> </a:t>
            </a:r>
            <a:r>
              <a:rPr lang="en-US" dirty="0" err="1"/>
              <a:t>kualitas</a:t>
            </a:r>
            <a:r>
              <a:rPr lang="en-US" dirty="0"/>
              <a:t>. </a:t>
            </a:r>
            <a:r>
              <a:rPr lang="en-US" dirty="0" err="1"/>
              <a:t>Masalah</a:t>
            </a:r>
            <a:r>
              <a:rPr lang="en-US" dirty="0"/>
              <a:t> </a:t>
            </a:r>
            <a:r>
              <a:rPr lang="en-US" dirty="0" err="1"/>
              <a:t>dapat</a:t>
            </a:r>
            <a:r>
              <a:rPr lang="en-US" dirty="0"/>
              <a:t> </a:t>
            </a:r>
            <a:r>
              <a:rPr lang="en-US" dirty="0" err="1"/>
              <a:t>timbul</a:t>
            </a:r>
            <a:r>
              <a:rPr lang="en-US" dirty="0"/>
              <a:t> </a:t>
            </a:r>
            <a:r>
              <a:rPr lang="en-US" dirty="0" err="1"/>
              <a:t>sebagai</a:t>
            </a:r>
            <a:r>
              <a:rPr lang="en-US" dirty="0"/>
              <a:t> </a:t>
            </a:r>
            <a:r>
              <a:rPr lang="en-US" dirty="0" err="1"/>
              <a:t>akibat</a:t>
            </a:r>
            <a:r>
              <a:rPr lang="en-US" dirty="0"/>
              <a:t> </a:t>
            </a:r>
            <a:r>
              <a:rPr lang="en-US" dirty="0" err="1"/>
              <a:t>dari</a:t>
            </a:r>
            <a:r>
              <a:rPr lang="en-US" dirty="0"/>
              <a:t> proses </a:t>
            </a:r>
            <a:r>
              <a:rPr lang="en-US" dirty="0" err="1"/>
              <a:t>Kualitas</a:t>
            </a:r>
            <a:r>
              <a:rPr lang="en-US" dirty="0"/>
              <a:t> </a:t>
            </a:r>
            <a:r>
              <a:rPr lang="en-US" dirty="0" err="1"/>
              <a:t>Kontrol</a:t>
            </a:r>
            <a:r>
              <a:rPr lang="en-US" dirty="0"/>
              <a:t> </a:t>
            </a:r>
            <a:r>
              <a:rPr lang="en-US" dirty="0" err="1"/>
              <a:t>atau</a:t>
            </a:r>
            <a:r>
              <a:rPr lang="en-US" dirty="0"/>
              <a:t> </a:t>
            </a:r>
            <a:r>
              <a:rPr lang="en-US" dirty="0" err="1"/>
              <a:t>dari</a:t>
            </a:r>
            <a:r>
              <a:rPr lang="en-US" dirty="0"/>
              <a:t> audit </a:t>
            </a:r>
            <a:r>
              <a:rPr lang="en-US" dirty="0" err="1"/>
              <a:t>kualitas</a:t>
            </a:r>
            <a:r>
              <a:rPr lang="en-US" dirty="0"/>
              <a:t> </a:t>
            </a:r>
            <a:r>
              <a:rPr lang="en-US" dirty="0" err="1"/>
              <a:t>dan</a:t>
            </a:r>
            <a:r>
              <a:rPr lang="en-US" dirty="0"/>
              <a:t> </a:t>
            </a:r>
            <a:r>
              <a:rPr lang="en-US" dirty="0" err="1"/>
              <a:t>dapat</a:t>
            </a:r>
            <a:r>
              <a:rPr lang="en-US" dirty="0"/>
              <a:t> </a:t>
            </a:r>
            <a:r>
              <a:rPr lang="en-US" dirty="0" err="1"/>
              <a:t>dikaitkan</a:t>
            </a:r>
            <a:r>
              <a:rPr lang="en-US" dirty="0"/>
              <a:t> </a:t>
            </a:r>
            <a:r>
              <a:rPr lang="en-US" dirty="0" err="1"/>
              <a:t>dengan</a:t>
            </a:r>
            <a:r>
              <a:rPr lang="en-US" dirty="0"/>
              <a:t> proses </a:t>
            </a:r>
            <a:r>
              <a:rPr lang="en-US" dirty="0" err="1"/>
              <a:t>atau</a:t>
            </a:r>
            <a:r>
              <a:rPr lang="en-US" dirty="0"/>
              <a:t> </a:t>
            </a:r>
            <a:r>
              <a:rPr lang="en-US" dirty="0" err="1"/>
              <a:t>hasil</a:t>
            </a:r>
            <a:r>
              <a:rPr lang="en-US" dirty="0"/>
              <a:t>. </a:t>
            </a:r>
            <a:r>
              <a:rPr lang="en-US" dirty="0" err="1"/>
              <a:t>Menggunakan</a:t>
            </a:r>
            <a:r>
              <a:rPr lang="en-US" dirty="0"/>
              <a:t> </a:t>
            </a:r>
            <a:r>
              <a:rPr lang="en-US" dirty="0" err="1"/>
              <a:t>metode</a:t>
            </a:r>
            <a:r>
              <a:rPr lang="en-US" dirty="0"/>
              <a:t> </a:t>
            </a:r>
            <a:r>
              <a:rPr lang="en-US" dirty="0" err="1"/>
              <a:t>pemecahan</a:t>
            </a:r>
            <a:r>
              <a:rPr lang="en-US" dirty="0"/>
              <a:t> </a:t>
            </a:r>
            <a:r>
              <a:rPr lang="en-US" dirty="0" err="1"/>
              <a:t>masalah</a:t>
            </a:r>
            <a:r>
              <a:rPr lang="en-US" dirty="0"/>
              <a:t> </a:t>
            </a:r>
            <a:r>
              <a:rPr lang="en-US" dirty="0" err="1"/>
              <a:t>secara</a:t>
            </a:r>
            <a:r>
              <a:rPr lang="en-US" dirty="0"/>
              <a:t> </a:t>
            </a:r>
            <a:r>
              <a:rPr lang="en-US" dirty="0" err="1"/>
              <a:t>terstruktur</a:t>
            </a:r>
            <a:r>
              <a:rPr lang="en-US" dirty="0"/>
              <a:t> </a:t>
            </a:r>
            <a:r>
              <a:rPr lang="en-US" dirty="0" err="1"/>
              <a:t>akan</a:t>
            </a:r>
            <a:r>
              <a:rPr lang="en-US" dirty="0"/>
              <a:t> </a:t>
            </a:r>
            <a:r>
              <a:rPr lang="en-US" dirty="0" err="1"/>
              <a:t>membantu</a:t>
            </a:r>
            <a:r>
              <a:rPr lang="en-US" dirty="0"/>
              <a:t> </a:t>
            </a:r>
            <a:r>
              <a:rPr lang="en-US" dirty="0" err="1"/>
              <a:t>menghilangkan</a:t>
            </a:r>
            <a:r>
              <a:rPr lang="en-US" dirty="0"/>
              <a:t> </a:t>
            </a:r>
            <a:r>
              <a:rPr lang="en-US" dirty="0" err="1"/>
              <a:t>masalah</a:t>
            </a:r>
            <a:r>
              <a:rPr lang="en-US" dirty="0"/>
              <a:t> </a:t>
            </a:r>
            <a:r>
              <a:rPr lang="en-US" dirty="0" err="1"/>
              <a:t>dan</a:t>
            </a:r>
            <a:r>
              <a:rPr lang="en-US" dirty="0"/>
              <a:t> </a:t>
            </a:r>
            <a:r>
              <a:rPr lang="en-US" dirty="0" err="1"/>
              <a:t>mengembangkan</a:t>
            </a:r>
            <a:r>
              <a:rPr lang="en-US" dirty="0"/>
              <a:t> </a:t>
            </a:r>
            <a:r>
              <a:rPr lang="en-US" dirty="0" err="1"/>
              <a:t>solusi</a:t>
            </a:r>
            <a:r>
              <a:rPr lang="en-US" dirty="0"/>
              <a:t> </a:t>
            </a:r>
            <a:r>
              <a:rPr lang="en-US" dirty="0" err="1"/>
              <a:t>jangka</a:t>
            </a:r>
            <a:r>
              <a:rPr lang="en-US" dirty="0"/>
              <a:t> </a:t>
            </a:r>
            <a:r>
              <a:rPr lang="en-US" dirty="0" err="1"/>
              <a:t>panjang</a:t>
            </a:r>
            <a:r>
              <a:rPr lang="en-US" dirty="0"/>
              <a:t>.</a:t>
            </a:r>
          </a:p>
        </p:txBody>
      </p:sp>
    </p:spTree>
    <p:extLst>
      <p:ext uri="{BB962C8B-B14F-4D97-AF65-F5344CB8AC3E}">
        <p14:creationId xmlns:p14="http://schemas.microsoft.com/office/powerpoint/2010/main" val="312868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662479" y="1651379"/>
            <a:ext cx="11197426" cy="3744813"/>
          </a:xfrm>
          <a:prstGeom prst="round2DiagRect">
            <a:avLst>
              <a:gd name="adj1" fmla="val 10544"/>
              <a:gd name="adj2" fmla="val 0"/>
            </a:avLst>
          </a:prstGeom>
          <a:solidFill>
            <a:srgbClr val="FFFF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a:r>
              <a:rPr lang="id-ID" sz="2800" b="1" dirty="0"/>
              <a:t>Kualitas </a:t>
            </a:r>
            <a:r>
              <a:rPr lang="en-US" sz="2800" b="1" dirty="0"/>
              <a:t> VS G</a:t>
            </a:r>
            <a:r>
              <a:rPr lang="id-ID" sz="2800" b="1" i="1" dirty="0"/>
              <a:t>rade. </a:t>
            </a:r>
            <a:endParaRPr lang="en-US" sz="2800" b="1" i="1" dirty="0"/>
          </a:p>
          <a:p>
            <a:pPr marL="457200" indent="-457200" algn="just">
              <a:buFont typeface="Wingdings" panose="05000000000000000000" pitchFamily="2" charset="2"/>
              <a:buChar char="§"/>
            </a:pPr>
            <a:r>
              <a:rPr lang="id-ID" sz="2800" dirty="0"/>
              <a:t>Kualitas adalah sejauh mana karakteristik suatu produk memenuhi persyaratan yang telah ditentukan (ISO 9000). </a:t>
            </a:r>
            <a:endParaRPr lang="en-US" sz="2800" dirty="0"/>
          </a:p>
          <a:p>
            <a:pPr marL="457200" indent="-457200" algn="just">
              <a:buFont typeface="Wingdings" panose="05000000000000000000" pitchFamily="2" charset="2"/>
              <a:buChar char="§"/>
            </a:pPr>
            <a:r>
              <a:rPr lang="en-US" sz="2800" dirty="0"/>
              <a:t>G</a:t>
            </a:r>
            <a:r>
              <a:rPr lang="id-ID" sz="2800" dirty="0"/>
              <a:t>rade adalah kategori penilaian kualitas produk yang memiliki karakteristik yang berbeda antara suatu grade dengan grade lain.</a:t>
            </a:r>
            <a:endParaRPr lang="en-US" sz="2800" dirty="0"/>
          </a:p>
          <a:p>
            <a:pPr algn="just"/>
            <a:endParaRPr lang="id-ID" sz="2800" dirty="0"/>
          </a:p>
          <a:p>
            <a:pPr marL="457200" indent="-457200" algn="just">
              <a:buFont typeface="Wingdings" panose="05000000000000000000" pitchFamily="2" charset="2"/>
              <a:buChar char="§"/>
            </a:pPr>
            <a:r>
              <a:rPr lang="en-US" sz="2800" b="1" dirty="0">
                <a:solidFill>
                  <a:srgbClr val="FF0000"/>
                </a:solidFill>
              </a:rPr>
              <a:t>Low Quality is Always Problem</a:t>
            </a:r>
            <a:r>
              <a:rPr lang="en-US" sz="2800" dirty="0"/>
              <a:t>.. But low Grade is no necessary a Problem</a:t>
            </a:r>
            <a:r>
              <a:rPr lang="id-ID" sz="2800" dirty="0"/>
              <a:t>.</a:t>
            </a:r>
          </a:p>
        </p:txBody>
      </p:sp>
    </p:spTree>
    <p:extLst>
      <p:ext uri="{BB962C8B-B14F-4D97-AF65-F5344CB8AC3E}">
        <p14:creationId xmlns:p14="http://schemas.microsoft.com/office/powerpoint/2010/main" val="12356557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grpSp>
        <p:nvGrpSpPr>
          <p:cNvPr id="9" name="Group 8"/>
          <p:cNvGrpSpPr/>
          <p:nvPr/>
        </p:nvGrpSpPr>
        <p:grpSpPr>
          <a:xfrm>
            <a:off x="50639" y="848040"/>
            <a:ext cx="2446901" cy="6009959"/>
            <a:chOff x="50639" y="848040"/>
            <a:chExt cx="2446901" cy="6009959"/>
          </a:xfrm>
        </p:grpSpPr>
        <p:sp>
          <p:nvSpPr>
            <p:cNvPr id="10" name="Freeform 9"/>
            <p:cNvSpPr/>
            <p:nvPr/>
          </p:nvSpPr>
          <p:spPr>
            <a:xfrm>
              <a:off x="50639" y="848040"/>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1" name="Freeform 10"/>
            <p:cNvSpPr/>
            <p:nvPr/>
          </p:nvSpPr>
          <p:spPr>
            <a:xfrm>
              <a:off x="111806" y="1353784"/>
              <a:ext cx="2385734" cy="5504215"/>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r>
                <a:rPr lang="en-US" sz="1400" dirty="0"/>
                <a:t>2 Data analysis</a:t>
              </a:r>
            </a:p>
            <a:p>
              <a:pPr lvl="1"/>
              <a:r>
                <a:rPr lang="en-US" sz="1400" dirty="0"/>
                <a:t>• Alternatives analysis</a:t>
              </a:r>
            </a:p>
            <a:p>
              <a:pPr lvl="1"/>
              <a:r>
                <a:rPr lang="en-US" sz="1400" dirty="0"/>
                <a:t>• Document analysis</a:t>
              </a:r>
            </a:p>
            <a:p>
              <a:pPr lvl="1"/>
              <a:r>
                <a:rPr lang="en-US" sz="1400" dirty="0"/>
                <a:t>• Process analysis</a:t>
              </a:r>
            </a:p>
            <a:p>
              <a:pPr lvl="1"/>
              <a:r>
                <a:rPr lang="en-US" sz="1400" dirty="0"/>
                <a:t>• Root cause analysis</a:t>
              </a:r>
            </a:p>
            <a:p>
              <a:r>
                <a:rPr lang="en-US" sz="1400" dirty="0"/>
                <a:t>3 Decision making</a:t>
              </a:r>
            </a:p>
            <a:p>
              <a:pPr lvl="1"/>
              <a:r>
                <a:rPr lang="en-US" sz="1400" dirty="0"/>
                <a:t>• </a:t>
              </a:r>
              <a:r>
                <a:rPr lang="en-US" sz="1400" dirty="0" err="1"/>
                <a:t>Multicriteria</a:t>
              </a:r>
              <a:r>
                <a:rPr lang="en-US" sz="1400" dirty="0"/>
                <a:t> decision</a:t>
              </a:r>
            </a:p>
            <a:p>
              <a:pPr lvl="1"/>
              <a:r>
                <a:rPr lang="en-US" sz="1400" dirty="0"/>
                <a:t>analysis</a:t>
              </a:r>
            </a:p>
            <a:p>
              <a:r>
                <a:rPr lang="en-US" sz="1400" dirty="0"/>
                <a:t>4 Data representation</a:t>
              </a:r>
            </a:p>
            <a:p>
              <a:pPr lvl="1"/>
              <a:r>
                <a:rPr lang="en-US" sz="1400" dirty="0"/>
                <a:t>• Affinity diagrams</a:t>
              </a:r>
            </a:p>
            <a:p>
              <a:pPr lvl="1"/>
              <a:r>
                <a:rPr lang="en-US" sz="1400" dirty="0"/>
                <a:t>• Cause-and-effect diagrams</a:t>
              </a:r>
            </a:p>
            <a:p>
              <a:pPr lvl="1"/>
              <a:r>
                <a:rPr lang="en-US" sz="1400" dirty="0"/>
                <a:t>• Flowcharts</a:t>
              </a:r>
            </a:p>
            <a:p>
              <a:pPr lvl="1"/>
              <a:r>
                <a:rPr lang="en-US" sz="1400" dirty="0"/>
                <a:t>• Histograms</a:t>
              </a:r>
            </a:p>
            <a:p>
              <a:pPr lvl="1"/>
              <a:r>
                <a:rPr lang="en-US" sz="1400" dirty="0"/>
                <a:t>• Matrix diagrams</a:t>
              </a:r>
            </a:p>
            <a:p>
              <a:pPr lvl="1"/>
              <a:r>
                <a:rPr lang="en-US" sz="1400" dirty="0"/>
                <a:t>• Scatter diagrams</a:t>
              </a:r>
            </a:p>
            <a:p>
              <a:r>
                <a:rPr lang="en-US" sz="1400" dirty="0"/>
                <a:t>5 Audits</a:t>
              </a:r>
            </a:p>
            <a:p>
              <a:r>
                <a:rPr lang="en-US" sz="1400" dirty="0"/>
                <a:t>6 Design for X</a:t>
              </a:r>
            </a:p>
            <a:p>
              <a:r>
                <a:rPr lang="en-US" sz="1400" dirty="0"/>
                <a:t>7 Problem solving</a:t>
              </a:r>
            </a:p>
            <a:p>
              <a:r>
                <a:rPr lang="en-US" sz="1400" dirty="0"/>
                <a:t>8 Quality improvement methods</a:t>
              </a:r>
              <a:endParaRPr lang="en-US" sz="3600" b="0" kern="1200" dirty="0">
                <a:latin typeface="+mn-lt"/>
              </a:endParaRPr>
            </a:p>
          </p:txBody>
        </p:sp>
      </p:grpSp>
      <p:sp>
        <p:nvSpPr>
          <p:cNvPr id="2" name="Rectangle 1"/>
          <p:cNvSpPr/>
          <p:nvPr/>
        </p:nvSpPr>
        <p:spPr>
          <a:xfrm>
            <a:off x="2899488" y="848040"/>
            <a:ext cx="9069599" cy="2308324"/>
          </a:xfrm>
          <a:prstGeom prst="rect">
            <a:avLst/>
          </a:prstGeom>
        </p:spPr>
        <p:txBody>
          <a:bodyPr wrap="square">
            <a:spAutoFit/>
          </a:bodyPr>
          <a:lstStyle/>
          <a:p>
            <a:r>
              <a:rPr lang="en-US" b="1" dirty="0"/>
              <a:t>7. Problem Solving</a:t>
            </a:r>
          </a:p>
          <a:p>
            <a:pPr algn="just"/>
            <a:r>
              <a:rPr lang="en-US" dirty="0" err="1"/>
              <a:t>Metode</a:t>
            </a:r>
            <a:r>
              <a:rPr lang="en-US" dirty="0"/>
              <a:t> </a:t>
            </a:r>
            <a:r>
              <a:rPr lang="en-US" dirty="0" err="1"/>
              <a:t>pemecahan</a:t>
            </a:r>
            <a:r>
              <a:rPr lang="en-US" dirty="0"/>
              <a:t> </a:t>
            </a:r>
            <a:r>
              <a:rPr lang="en-US" dirty="0" err="1"/>
              <a:t>masalah</a:t>
            </a:r>
            <a:r>
              <a:rPr lang="en-US" dirty="0"/>
              <a:t> </a:t>
            </a:r>
            <a:r>
              <a:rPr lang="en-US" dirty="0" err="1"/>
              <a:t>umumnya</a:t>
            </a:r>
            <a:r>
              <a:rPr lang="en-US" dirty="0"/>
              <a:t> </a:t>
            </a:r>
            <a:r>
              <a:rPr lang="en-US" dirty="0" err="1"/>
              <a:t>meliputi</a:t>
            </a:r>
            <a:r>
              <a:rPr lang="en-US" dirty="0"/>
              <a:t> </a:t>
            </a:r>
            <a:r>
              <a:rPr lang="en-US" dirty="0" err="1"/>
              <a:t>elemen-elemen</a:t>
            </a:r>
            <a:r>
              <a:rPr lang="en-US" dirty="0"/>
              <a:t> </a:t>
            </a:r>
            <a:r>
              <a:rPr lang="en-US" dirty="0" err="1"/>
              <a:t>berikut</a:t>
            </a:r>
            <a:r>
              <a:rPr lang="en-US" dirty="0"/>
              <a:t>:</a:t>
            </a:r>
          </a:p>
          <a:p>
            <a:pPr marL="285750" indent="-285750" algn="just">
              <a:buFont typeface="Arial" panose="020B0604020202020204" pitchFamily="34" charset="0"/>
              <a:buChar char="•"/>
            </a:pPr>
            <a:r>
              <a:rPr lang="en-US" dirty="0"/>
              <a:t>  </a:t>
            </a:r>
            <a:r>
              <a:rPr lang="en-US" dirty="0" err="1"/>
              <a:t>Mendefinisikan</a:t>
            </a:r>
            <a:r>
              <a:rPr lang="en-US" dirty="0"/>
              <a:t> </a:t>
            </a:r>
            <a:r>
              <a:rPr lang="en-US" dirty="0" err="1"/>
              <a:t>masalah</a:t>
            </a:r>
            <a:r>
              <a:rPr lang="en-US" dirty="0"/>
              <a:t>,</a:t>
            </a:r>
          </a:p>
          <a:p>
            <a:pPr marL="285750" indent="-285750" algn="just">
              <a:buFont typeface="Arial" panose="020B0604020202020204" pitchFamily="34" charset="0"/>
              <a:buChar char="•"/>
            </a:pPr>
            <a:r>
              <a:rPr lang="en-US" dirty="0"/>
              <a:t>  </a:t>
            </a:r>
            <a:r>
              <a:rPr lang="en-US" dirty="0" err="1"/>
              <a:t>Mengidentifikasi</a:t>
            </a:r>
            <a:r>
              <a:rPr lang="en-US" dirty="0"/>
              <a:t> </a:t>
            </a:r>
            <a:r>
              <a:rPr lang="en-US" dirty="0" err="1"/>
              <a:t>akar</a:t>
            </a:r>
            <a:r>
              <a:rPr lang="en-US" dirty="0"/>
              <a:t> </a:t>
            </a:r>
            <a:r>
              <a:rPr lang="en-US" dirty="0" err="1"/>
              <a:t>penyebabnya</a:t>
            </a:r>
            <a:r>
              <a:rPr lang="en-US" dirty="0"/>
              <a:t>,</a:t>
            </a:r>
          </a:p>
          <a:p>
            <a:pPr marL="285750" indent="-285750" algn="just">
              <a:buFont typeface="Arial" panose="020B0604020202020204" pitchFamily="34" charset="0"/>
              <a:buChar char="•"/>
            </a:pPr>
            <a:r>
              <a:rPr lang="en-US" dirty="0"/>
              <a:t>  </a:t>
            </a:r>
            <a:r>
              <a:rPr lang="en-US" dirty="0" err="1"/>
              <a:t>Menghasilkan</a:t>
            </a:r>
            <a:r>
              <a:rPr lang="en-US" dirty="0"/>
              <a:t> </a:t>
            </a:r>
            <a:r>
              <a:rPr lang="en-US" dirty="0" err="1"/>
              <a:t>solusi</a:t>
            </a:r>
            <a:r>
              <a:rPr lang="en-US" dirty="0"/>
              <a:t> yang </a:t>
            </a:r>
            <a:r>
              <a:rPr lang="en-US" dirty="0" err="1"/>
              <a:t>mungkin</a:t>
            </a:r>
            <a:r>
              <a:rPr lang="en-US" dirty="0"/>
              <a:t>,</a:t>
            </a:r>
          </a:p>
          <a:p>
            <a:pPr marL="285750" indent="-285750" algn="just">
              <a:buFont typeface="Arial" panose="020B0604020202020204" pitchFamily="34" charset="0"/>
              <a:buChar char="•"/>
            </a:pPr>
            <a:r>
              <a:rPr lang="en-US" dirty="0"/>
              <a:t>  </a:t>
            </a:r>
            <a:r>
              <a:rPr lang="en-US" dirty="0" err="1"/>
              <a:t>Memilih</a:t>
            </a:r>
            <a:r>
              <a:rPr lang="en-US" dirty="0"/>
              <a:t> </a:t>
            </a:r>
            <a:r>
              <a:rPr lang="en-US" dirty="0" err="1"/>
              <a:t>solusi</a:t>
            </a:r>
            <a:r>
              <a:rPr lang="en-US" dirty="0"/>
              <a:t> </a:t>
            </a:r>
            <a:r>
              <a:rPr lang="en-US" dirty="0" err="1"/>
              <a:t>terbaik</a:t>
            </a:r>
            <a:r>
              <a:rPr lang="en-US" dirty="0"/>
              <a:t>,</a:t>
            </a:r>
          </a:p>
          <a:p>
            <a:pPr marL="285750" indent="-285750" algn="just">
              <a:buFont typeface="Arial" panose="020B0604020202020204" pitchFamily="34" charset="0"/>
              <a:buChar char="•"/>
            </a:pPr>
            <a:r>
              <a:rPr lang="en-US" dirty="0"/>
              <a:t>  </a:t>
            </a:r>
            <a:r>
              <a:rPr lang="en-US" dirty="0" err="1"/>
              <a:t>Menerapkan</a:t>
            </a:r>
            <a:r>
              <a:rPr lang="en-US" dirty="0"/>
              <a:t> </a:t>
            </a:r>
            <a:r>
              <a:rPr lang="en-US" dirty="0" err="1"/>
              <a:t>solusi</a:t>
            </a:r>
            <a:r>
              <a:rPr lang="en-US" dirty="0"/>
              <a:t>, </a:t>
            </a:r>
            <a:r>
              <a:rPr lang="en-US" dirty="0" err="1"/>
              <a:t>dan</a:t>
            </a:r>
            <a:endParaRPr lang="en-US" dirty="0"/>
          </a:p>
          <a:p>
            <a:pPr marL="285750" indent="-285750" algn="just">
              <a:buFont typeface="Arial" panose="020B0604020202020204" pitchFamily="34" charset="0"/>
              <a:buChar char="•"/>
            </a:pPr>
            <a:r>
              <a:rPr lang="en-US" dirty="0"/>
              <a:t>  </a:t>
            </a:r>
            <a:r>
              <a:rPr lang="en-US" dirty="0" err="1"/>
              <a:t>Memverifikasi</a:t>
            </a:r>
            <a:r>
              <a:rPr lang="en-US" dirty="0"/>
              <a:t> </a:t>
            </a:r>
            <a:r>
              <a:rPr lang="en-US" dirty="0" err="1"/>
              <a:t>efektivitas</a:t>
            </a:r>
            <a:r>
              <a:rPr lang="en-US" dirty="0"/>
              <a:t> </a:t>
            </a:r>
            <a:r>
              <a:rPr lang="en-US" dirty="0" err="1"/>
              <a:t>solusi</a:t>
            </a:r>
            <a:r>
              <a:rPr lang="en-US" dirty="0"/>
              <a:t>.</a:t>
            </a:r>
          </a:p>
        </p:txBody>
      </p:sp>
      <p:sp>
        <p:nvSpPr>
          <p:cNvPr id="8" name="Rectangle 7"/>
          <p:cNvSpPr/>
          <p:nvPr/>
        </p:nvSpPr>
        <p:spPr>
          <a:xfrm>
            <a:off x="2899487" y="3289615"/>
            <a:ext cx="9069599" cy="1754326"/>
          </a:xfrm>
          <a:prstGeom prst="rect">
            <a:avLst/>
          </a:prstGeom>
        </p:spPr>
        <p:txBody>
          <a:bodyPr wrap="square">
            <a:spAutoFit/>
          </a:bodyPr>
          <a:lstStyle/>
          <a:p>
            <a:r>
              <a:rPr lang="en-US" b="1" dirty="0"/>
              <a:t>8 Quality improvement methods</a:t>
            </a:r>
            <a:endParaRPr lang="en-US" sz="4400" b="1" dirty="0"/>
          </a:p>
          <a:p>
            <a:endParaRPr lang="en-US" dirty="0"/>
          </a:p>
          <a:p>
            <a:pPr algn="just"/>
            <a:r>
              <a:rPr lang="en-US" dirty="0" err="1"/>
              <a:t>Peningkatan</a:t>
            </a:r>
            <a:r>
              <a:rPr lang="en-US" dirty="0"/>
              <a:t> </a:t>
            </a:r>
            <a:r>
              <a:rPr lang="en-US" dirty="0" err="1"/>
              <a:t>kualitas</a:t>
            </a:r>
            <a:r>
              <a:rPr lang="en-US" dirty="0"/>
              <a:t> </a:t>
            </a:r>
            <a:r>
              <a:rPr lang="en-US" dirty="0" err="1"/>
              <a:t>dapat</a:t>
            </a:r>
            <a:r>
              <a:rPr lang="en-US" dirty="0"/>
              <a:t> </a:t>
            </a:r>
            <a:r>
              <a:rPr lang="en-US" dirty="0" err="1"/>
              <a:t>terjadi</a:t>
            </a:r>
            <a:r>
              <a:rPr lang="en-US" dirty="0"/>
              <a:t> </a:t>
            </a:r>
            <a:r>
              <a:rPr lang="en-US" dirty="0" err="1"/>
              <a:t>berdasarkan</a:t>
            </a:r>
            <a:r>
              <a:rPr lang="en-US" dirty="0"/>
              <a:t> </a:t>
            </a:r>
            <a:r>
              <a:rPr lang="en-US" dirty="0" err="1"/>
              <a:t>temuan</a:t>
            </a:r>
            <a:r>
              <a:rPr lang="en-US" dirty="0"/>
              <a:t> </a:t>
            </a:r>
            <a:r>
              <a:rPr lang="en-US" dirty="0" err="1"/>
              <a:t>dan</a:t>
            </a:r>
            <a:r>
              <a:rPr lang="en-US" dirty="0"/>
              <a:t> </a:t>
            </a:r>
            <a:r>
              <a:rPr lang="en-US" dirty="0" err="1"/>
              <a:t>rekomendasi</a:t>
            </a:r>
            <a:r>
              <a:rPr lang="en-US" dirty="0"/>
              <a:t> </a:t>
            </a:r>
            <a:r>
              <a:rPr lang="en-US" dirty="0" err="1"/>
              <a:t>dari</a:t>
            </a:r>
            <a:r>
              <a:rPr lang="en-US" dirty="0"/>
              <a:t> proses </a:t>
            </a:r>
            <a:r>
              <a:rPr lang="en-US" dirty="0" err="1"/>
              <a:t>kontrol</a:t>
            </a:r>
            <a:r>
              <a:rPr lang="en-US" dirty="0"/>
              <a:t> quality, </a:t>
            </a:r>
            <a:r>
              <a:rPr lang="en-US" dirty="0" err="1"/>
              <a:t>temuan</a:t>
            </a:r>
            <a:r>
              <a:rPr lang="en-US" dirty="0"/>
              <a:t> audit </a:t>
            </a:r>
            <a:r>
              <a:rPr lang="en-US" dirty="0" err="1"/>
              <a:t>kualitas</a:t>
            </a:r>
            <a:r>
              <a:rPr lang="en-US" dirty="0"/>
              <a:t> </a:t>
            </a:r>
            <a:r>
              <a:rPr lang="en-US" dirty="0" err="1"/>
              <a:t>atau</a:t>
            </a:r>
            <a:r>
              <a:rPr lang="en-US" dirty="0"/>
              <a:t> </a:t>
            </a:r>
            <a:r>
              <a:rPr lang="en-US" dirty="0" err="1"/>
              <a:t>pemecahan</a:t>
            </a:r>
            <a:r>
              <a:rPr lang="en-US" dirty="0"/>
              <a:t> </a:t>
            </a:r>
            <a:r>
              <a:rPr lang="en-US" dirty="0" err="1"/>
              <a:t>masalah</a:t>
            </a:r>
            <a:r>
              <a:rPr lang="en-US" dirty="0"/>
              <a:t> </a:t>
            </a:r>
            <a:r>
              <a:rPr lang="en-US" dirty="0" err="1"/>
              <a:t>dalam</a:t>
            </a:r>
            <a:r>
              <a:rPr lang="en-US" dirty="0"/>
              <a:t> proses </a:t>
            </a:r>
            <a:r>
              <a:rPr lang="en-US" dirty="0" err="1"/>
              <a:t>Kelola</a:t>
            </a:r>
            <a:r>
              <a:rPr lang="en-US" dirty="0"/>
              <a:t> </a:t>
            </a:r>
            <a:r>
              <a:rPr lang="en-US" dirty="0" err="1"/>
              <a:t>Kualitas</a:t>
            </a:r>
            <a:r>
              <a:rPr lang="en-US" dirty="0"/>
              <a:t>. </a:t>
            </a:r>
            <a:r>
              <a:rPr lang="en-US" b="1" dirty="0"/>
              <a:t>Plan-do-check-act </a:t>
            </a:r>
            <a:r>
              <a:rPr lang="en-US" b="1" dirty="0" err="1"/>
              <a:t>dan</a:t>
            </a:r>
            <a:r>
              <a:rPr lang="en-US" b="1" dirty="0"/>
              <a:t> Six Sigma </a:t>
            </a:r>
            <a:r>
              <a:rPr lang="en-US" dirty="0" err="1"/>
              <a:t>adalah</a:t>
            </a:r>
            <a:r>
              <a:rPr lang="en-US" dirty="0"/>
              <a:t> </a:t>
            </a:r>
            <a:r>
              <a:rPr lang="en-US" dirty="0" err="1"/>
              <a:t>dua</a:t>
            </a:r>
            <a:r>
              <a:rPr lang="en-US" dirty="0"/>
              <a:t> di </a:t>
            </a:r>
            <a:r>
              <a:rPr lang="en-US" dirty="0" err="1"/>
              <a:t>antaranya</a:t>
            </a:r>
            <a:r>
              <a:rPr lang="en-US" dirty="0"/>
              <a:t> </a:t>
            </a:r>
            <a:r>
              <a:rPr lang="en-US" dirty="0" err="1"/>
              <a:t>alat</a:t>
            </a:r>
            <a:r>
              <a:rPr lang="en-US" dirty="0"/>
              <a:t> </a:t>
            </a:r>
            <a:r>
              <a:rPr lang="en-US" dirty="0" err="1"/>
              <a:t>peningkatan</a:t>
            </a:r>
            <a:r>
              <a:rPr lang="en-US" dirty="0"/>
              <a:t> </a:t>
            </a:r>
            <a:r>
              <a:rPr lang="en-US" dirty="0" err="1"/>
              <a:t>kualitas</a:t>
            </a:r>
            <a:r>
              <a:rPr lang="en-US" dirty="0"/>
              <a:t> yang paling </a:t>
            </a:r>
            <a:r>
              <a:rPr lang="en-US" dirty="0" err="1"/>
              <a:t>umum</a:t>
            </a:r>
            <a:r>
              <a:rPr lang="en-US" dirty="0"/>
              <a:t> </a:t>
            </a:r>
            <a:r>
              <a:rPr lang="en-US" dirty="0" err="1"/>
              <a:t>digunakan</a:t>
            </a:r>
            <a:r>
              <a:rPr lang="en-US" dirty="0"/>
              <a:t> </a:t>
            </a:r>
            <a:r>
              <a:rPr lang="en-US" dirty="0" err="1"/>
              <a:t>untuk</a:t>
            </a:r>
            <a:r>
              <a:rPr lang="en-US" dirty="0"/>
              <a:t> </a:t>
            </a:r>
            <a:r>
              <a:rPr lang="en-US" dirty="0" err="1"/>
              <a:t>menganalisis</a:t>
            </a:r>
            <a:r>
              <a:rPr lang="en-US" dirty="0"/>
              <a:t> </a:t>
            </a:r>
            <a:r>
              <a:rPr lang="en-US" dirty="0" err="1"/>
              <a:t>dan</a:t>
            </a:r>
            <a:r>
              <a:rPr lang="en-US" dirty="0"/>
              <a:t> </a:t>
            </a:r>
            <a:r>
              <a:rPr lang="en-US" dirty="0" err="1"/>
              <a:t>mengevaluasi</a:t>
            </a:r>
            <a:r>
              <a:rPr lang="en-US" dirty="0"/>
              <a:t> </a:t>
            </a:r>
            <a:r>
              <a:rPr lang="en-US" dirty="0" err="1"/>
              <a:t>peluang</a:t>
            </a:r>
            <a:r>
              <a:rPr lang="en-US" dirty="0"/>
              <a:t> </a:t>
            </a:r>
            <a:r>
              <a:rPr lang="en-US" dirty="0" err="1"/>
              <a:t>untuk</a:t>
            </a:r>
            <a:r>
              <a:rPr lang="en-US" dirty="0"/>
              <a:t> </a:t>
            </a:r>
            <a:r>
              <a:rPr lang="en-US" dirty="0" err="1"/>
              <a:t>perbaikan</a:t>
            </a:r>
            <a:r>
              <a:rPr lang="en-US" dirty="0"/>
              <a:t>.</a:t>
            </a:r>
          </a:p>
        </p:txBody>
      </p:sp>
    </p:spTree>
    <p:extLst>
      <p:ext uri="{BB962C8B-B14F-4D97-AF65-F5344CB8AC3E}">
        <p14:creationId xmlns:p14="http://schemas.microsoft.com/office/powerpoint/2010/main" val="13751991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3569020565"/>
              </p:ext>
            </p:extLst>
          </p:nvPr>
        </p:nvGraphicFramePr>
        <p:xfrm>
          <a:off x="2872953" y="765553"/>
          <a:ext cx="8690159" cy="777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918991" y="1532042"/>
            <a:ext cx="8690159" cy="2862322"/>
          </a:xfrm>
          <a:prstGeom prst="rect">
            <a:avLst/>
          </a:prstGeom>
        </p:spPr>
        <p:txBody>
          <a:bodyPr wrap="square">
            <a:spAutoFit/>
          </a:bodyPr>
          <a:lstStyle/>
          <a:p>
            <a:pPr marL="342900" indent="-342900" algn="just">
              <a:buFont typeface="Arial" panose="020B0604020202020204" pitchFamily="34" charset="0"/>
              <a:buChar char="•"/>
            </a:pPr>
            <a:r>
              <a:rPr lang="en-US" dirty="0" err="1">
                <a:solidFill>
                  <a:srgbClr val="2F2B20"/>
                </a:solidFill>
                <a:latin typeface="Cambria"/>
                <a:cs typeface="Times New Roman" panose="02020603050405020304" pitchFamily="18" charset="0"/>
              </a:rPr>
              <a:t>Laporan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dapat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berupa</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grafik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numerik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atau</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kualitatif</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Informasi</a:t>
            </a:r>
            <a:r>
              <a:rPr lang="en-US" dirty="0">
                <a:solidFill>
                  <a:srgbClr val="2F2B20"/>
                </a:solidFill>
                <a:latin typeface="Cambria"/>
                <a:cs typeface="Times New Roman" panose="02020603050405020304" pitchFamily="18" charset="0"/>
              </a:rPr>
              <a:t> yang </a:t>
            </a:r>
            <a:r>
              <a:rPr lang="en-US" dirty="0" err="1">
                <a:solidFill>
                  <a:srgbClr val="2F2B20"/>
                </a:solidFill>
                <a:latin typeface="Cambria"/>
                <a:cs typeface="Times New Roman" panose="02020603050405020304" pitchFamily="18" charset="0"/>
              </a:rPr>
              <a:t>diberikan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dapat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digunakan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oleh</a:t>
            </a:r>
            <a:r>
              <a:rPr lang="en-US" dirty="0">
                <a:solidFill>
                  <a:srgbClr val="2F2B20"/>
                </a:solidFill>
                <a:latin typeface="Cambria"/>
                <a:cs typeface="Times New Roman" panose="02020603050405020304" pitchFamily="18" charset="0"/>
              </a:rPr>
              <a:t> proses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departemen</a:t>
            </a:r>
            <a:r>
              <a:rPr lang="en-US" dirty="0">
                <a:solidFill>
                  <a:srgbClr val="2F2B20"/>
                </a:solidFill>
                <a:latin typeface="Cambria"/>
                <a:cs typeface="Times New Roman" panose="02020603050405020304" pitchFamily="18" charset="0"/>
              </a:rPr>
              <a:t> lain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mengambil</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tindakan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korektif</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mencapai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ekspektasi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proyek</a:t>
            </a:r>
            <a:r>
              <a:rPr lang="en-US" dirty="0">
                <a:solidFill>
                  <a:srgbClr val="2F2B20"/>
                </a:solidFill>
                <a:latin typeface="Cambria"/>
                <a:cs typeface="Times New Roman" panose="02020603050405020304" pitchFamily="18" charset="0"/>
              </a:rPr>
              <a:t>. </a:t>
            </a:r>
          </a:p>
          <a:p>
            <a:pPr marL="342900" indent="-342900" algn="just">
              <a:buFont typeface="Arial" panose="020B0604020202020204" pitchFamily="34" charset="0"/>
              <a:buChar char="•"/>
            </a:pPr>
            <a:r>
              <a:rPr lang="en-US" dirty="0" err="1">
                <a:solidFill>
                  <a:srgbClr val="2F2B20"/>
                </a:solidFill>
                <a:latin typeface="Cambria"/>
                <a:cs typeface="Times New Roman" panose="02020603050405020304" pitchFamily="18" charset="0"/>
              </a:rPr>
              <a:t>Informasi</a:t>
            </a:r>
            <a:r>
              <a:rPr lang="en-US" dirty="0">
                <a:solidFill>
                  <a:srgbClr val="2F2B20"/>
                </a:solidFill>
                <a:latin typeface="Cambria"/>
                <a:cs typeface="Times New Roman" panose="02020603050405020304" pitchFamily="18" charset="0"/>
              </a:rPr>
              <a:t> yang </a:t>
            </a:r>
            <a:r>
              <a:rPr lang="en-US" dirty="0" err="1">
                <a:solidFill>
                  <a:srgbClr val="2F2B20"/>
                </a:solidFill>
                <a:latin typeface="Cambria"/>
                <a:cs typeface="Times New Roman" panose="02020603050405020304" pitchFamily="18" charset="0"/>
              </a:rPr>
              <a:t>disajikan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dalam</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laporan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dapat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mencakup</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semua</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masalah</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manajemen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yang </a:t>
            </a:r>
            <a:r>
              <a:rPr lang="en-US" dirty="0" err="1">
                <a:solidFill>
                  <a:srgbClr val="2F2B20"/>
                </a:solidFill>
                <a:latin typeface="Cambria"/>
                <a:cs typeface="Times New Roman" panose="02020603050405020304" pitchFamily="18" charset="0"/>
              </a:rPr>
              <a:t>ditingkatkan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oleh</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tim</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seperti</a:t>
            </a:r>
            <a:r>
              <a:rPr lang="en-US" dirty="0">
                <a:solidFill>
                  <a:srgbClr val="2F2B20"/>
                </a:solidFill>
                <a:latin typeface="Cambria"/>
                <a:cs typeface="Times New Roman" panose="02020603050405020304" pitchFamily="18" charset="0"/>
              </a:rPr>
              <a:t> ; </a:t>
            </a:r>
          </a:p>
          <a:p>
            <a:pPr marL="800100" lvl="1" indent="-342900" algn="just">
              <a:buFont typeface="Courier New" panose="02070309020205020404" pitchFamily="49" charset="0"/>
              <a:buChar char="o"/>
            </a:pPr>
            <a:r>
              <a:rPr lang="en-US" dirty="0" err="1">
                <a:solidFill>
                  <a:srgbClr val="2F2B20"/>
                </a:solidFill>
                <a:latin typeface="Cambria"/>
                <a:cs typeface="Times New Roman" panose="02020603050405020304" pitchFamily="18" charset="0"/>
              </a:rPr>
              <a:t>Rekomendasi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perbaikan</a:t>
            </a:r>
            <a:r>
              <a:rPr lang="en-US" dirty="0">
                <a:solidFill>
                  <a:srgbClr val="2F2B20"/>
                </a:solidFill>
                <a:latin typeface="Cambria"/>
                <a:cs typeface="Times New Roman" panose="02020603050405020304" pitchFamily="18" charset="0"/>
              </a:rPr>
              <a:t> proses, </a:t>
            </a:r>
          </a:p>
          <a:p>
            <a:pPr marL="800100" lvl="1" indent="-342900" algn="just">
              <a:buFont typeface="Courier New" panose="02070309020205020404" pitchFamily="49" charset="0"/>
              <a:buChar char="o"/>
            </a:pPr>
            <a:r>
              <a:rPr lang="en-US" dirty="0" err="1">
                <a:solidFill>
                  <a:srgbClr val="2F2B20"/>
                </a:solidFill>
                <a:latin typeface="Cambria"/>
                <a:cs typeface="Times New Roman" panose="02020603050405020304" pitchFamily="18" charset="0"/>
              </a:rPr>
              <a:t>proyek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produk</a:t>
            </a:r>
            <a:r>
              <a:rPr lang="en-US" dirty="0">
                <a:solidFill>
                  <a:srgbClr val="2F2B20"/>
                </a:solidFill>
                <a:latin typeface="Cambria"/>
                <a:cs typeface="Times New Roman" panose="02020603050405020304" pitchFamily="18" charset="0"/>
              </a:rPr>
              <a:t>; </a:t>
            </a:r>
          </a:p>
          <a:p>
            <a:pPr marL="800100" lvl="1" indent="-342900" algn="just">
              <a:buFont typeface="Courier New" panose="02070309020205020404" pitchFamily="49" charset="0"/>
              <a:buChar char="o"/>
            </a:pPr>
            <a:r>
              <a:rPr lang="en-US" dirty="0" err="1">
                <a:solidFill>
                  <a:srgbClr val="2F2B20"/>
                </a:solidFill>
                <a:latin typeface="Cambria"/>
                <a:cs typeface="Times New Roman" panose="02020603050405020304" pitchFamily="18" charset="0"/>
              </a:rPr>
              <a:t>rekomendasi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tindakan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korektif</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termasuk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pengerjaan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ulang</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perbaikan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cacat</a:t>
            </a:r>
            <a:r>
              <a:rPr lang="en-US" dirty="0">
                <a:solidFill>
                  <a:srgbClr val="2F2B20"/>
                </a:solidFill>
                <a:latin typeface="Cambria"/>
                <a:cs typeface="Times New Roman" panose="02020603050405020304" pitchFamily="18" charset="0"/>
              </a:rPr>
              <a:t> / bug, </a:t>
            </a:r>
            <a:r>
              <a:rPr lang="en-US" dirty="0" err="1">
                <a:solidFill>
                  <a:srgbClr val="2F2B20"/>
                </a:solidFill>
                <a:latin typeface="Cambria"/>
                <a:cs typeface="Times New Roman" panose="02020603050405020304" pitchFamily="18" charset="0"/>
              </a:rPr>
              <a:t>inspeksi</a:t>
            </a:r>
            <a:r>
              <a:rPr lang="en-US" dirty="0">
                <a:solidFill>
                  <a:srgbClr val="2F2B20"/>
                </a:solidFill>
                <a:latin typeface="Cambria"/>
                <a:cs typeface="Times New Roman" panose="02020603050405020304" pitchFamily="18" charset="0"/>
              </a:rPr>
              <a:t> 100%,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lainnya</a:t>
            </a:r>
            <a:r>
              <a:rPr lang="en-US" dirty="0">
                <a:solidFill>
                  <a:srgbClr val="2F2B20"/>
                </a:solidFill>
                <a:latin typeface="Cambria"/>
                <a:cs typeface="Times New Roman" panose="02020603050405020304" pitchFamily="18" charset="0"/>
              </a:rPr>
              <a:t>); </a:t>
            </a:r>
          </a:p>
          <a:p>
            <a:pPr marL="800100" lvl="1" indent="-342900" algn="just">
              <a:buFont typeface="Courier New" panose="02070309020205020404" pitchFamily="49" charset="0"/>
              <a:buChar char="o"/>
            </a:pP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ringkasan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temuan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dari</a:t>
            </a:r>
            <a:r>
              <a:rPr lang="en-US" dirty="0">
                <a:solidFill>
                  <a:srgbClr val="2F2B20"/>
                </a:solidFill>
                <a:latin typeface="Cambria"/>
                <a:cs typeface="Times New Roman" panose="02020603050405020304" pitchFamily="18" charset="0"/>
              </a:rPr>
              <a:t> proses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Kontrol</a:t>
            </a:r>
            <a:r>
              <a:rPr lang="en-US" dirty="0">
                <a:solidFill>
                  <a:srgbClr val="2F2B20"/>
                </a:solidFill>
                <a:latin typeface="Cambria"/>
                <a:cs typeface="Times New Roman" panose="02020603050405020304" pitchFamily="18" charset="0"/>
              </a:rPr>
              <a:t>.</a:t>
            </a:r>
            <a:endParaRPr lang="id-ID" dirty="0">
              <a:solidFill>
                <a:srgbClr val="2F2B20"/>
              </a:solidFill>
              <a:latin typeface="Cambria"/>
            </a:endParaRPr>
          </a:p>
        </p:txBody>
      </p:sp>
      <p:grpSp>
        <p:nvGrpSpPr>
          <p:cNvPr id="5" name="Group 4"/>
          <p:cNvGrpSpPr/>
          <p:nvPr/>
        </p:nvGrpSpPr>
        <p:grpSpPr>
          <a:xfrm>
            <a:off x="165608" y="820744"/>
            <a:ext cx="2181808" cy="4774838"/>
            <a:chOff x="165608" y="820744"/>
            <a:chExt cx="2181808" cy="4774838"/>
          </a:xfrm>
        </p:grpSpPr>
        <p:sp>
          <p:nvSpPr>
            <p:cNvPr id="21" name="Freeform 20"/>
            <p:cNvSpPr/>
            <p:nvPr/>
          </p:nvSpPr>
          <p:spPr>
            <a:xfrm>
              <a:off x="275007" y="820744"/>
              <a:ext cx="1838086" cy="49875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2" name="Freeform 21"/>
            <p:cNvSpPr/>
            <p:nvPr/>
          </p:nvSpPr>
          <p:spPr>
            <a:xfrm>
              <a:off x="165608" y="1270515"/>
              <a:ext cx="2181808" cy="432506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reports</a:t>
              </a:r>
            </a:p>
            <a:p>
              <a:r>
                <a:rPr lang="en-US" sz="1400" dirty="0"/>
                <a:t>2 Test and evaluation</a:t>
              </a:r>
            </a:p>
            <a:p>
              <a:r>
                <a:rPr lang="en-US" sz="1400" dirty="0"/>
                <a:t>documents</a:t>
              </a:r>
            </a:p>
            <a:p>
              <a:r>
                <a:rPr lang="en-US" sz="1400" dirty="0"/>
                <a:t>3 Change requests</a:t>
              </a:r>
            </a:p>
            <a:p>
              <a:r>
                <a:rPr lang="en-US" sz="1400" dirty="0"/>
                <a:t>4 Project management plan</a:t>
              </a:r>
            </a:p>
            <a:p>
              <a:r>
                <a:rPr lang="en-US" sz="1400" dirty="0"/>
                <a:t>updates</a:t>
              </a:r>
            </a:p>
            <a:p>
              <a:pPr lvl="1"/>
              <a:r>
                <a:rPr lang="en-US" sz="1400" dirty="0"/>
                <a:t>• Quality management plan</a:t>
              </a:r>
            </a:p>
            <a:p>
              <a:pPr lvl="1"/>
              <a:r>
                <a:rPr lang="en-US" sz="1400" dirty="0"/>
                <a:t>• Scope baseline</a:t>
              </a:r>
            </a:p>
            <a:p>
              <a:pPr lvl="1"/>
              <a:r>
                <a:rPr lang="en-US" sz="1400" dirty="0"/>
                <a:t>• Schedule baseline</a:t>
              </a:r>
            </a:p>
            <a:p>
              <a:pPr lvl="1"/>
              <a:r>
                <a:rPr lang="en-US" sz="1400" dirty="0"/>
                <a:t>• Cost baseline</a:t>
              </a:r>
            </a:p>
            <a:p>
              <a:r>
                <a:rPr lang="en-US" sz="1400" dirty="0"/>
                <a:t>5 Project documents updates</a:t>
              </a:r>
            </a:p>
            <a:p>
              <a:pPr lvl="1"/>
              <a:r>
                <a:rPr lang="en-US" sz="1400" dirty="0"/>
                <a:t>• Issue log</a:t>
              </a:r>
            </a:p>
            <a:p>
              <a:pPr lvl="1"/>
              <a:r>
                <a:rPr lang="en-US" sz="1400" dirty="0"/>
                <a:t>• Lessons learned register</a:t>
              </a:r>
            </a:p>
            <a:p>
              <a:pPr lvl="1"/>
              <a:r>
                <a:rPr lang="en-US" sz="1400" dirty="0"/>
                <a:t>• Risk register</a:t>
              </a:r>
              <a:endParaRPr lang="en-US" sz="1400" b="0" kern="1200" dirty="0"/>
            </a:p>
          </p:txBody>
        </p:sp>
      </p:grpSp>
      <p:graphicFrame>
        <p:nvGraphicFramePr>
          <p:cNvPr id="12" name="Diagram 11"/>
          <p:cNvGraphicFramePr/>
          <p:nvPr>
            <p:extLst>
              <p:ext uri="{D42A27DB-BD31-4B8C-83A1-F6EECF244321}">
                <p14:modId xmlns:p14="http://schemas.microsoft.com/office/powerpoint/2010/main" val="1743601307"/>
              </p:ext>
            </p:extLst>
          </p:nvPr>
        </p:nvGraphicFramePr>
        <p:xfrm>
          <a:off x="2872955" y="4501331"/>
          <a:ext cx="8690159" cy="7779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Rectangle 13"/>
          <p:cNvSpPr/>
          <p:nvPr/>
        </p:nvSpPr>
        <p:spPr>
          <a:xfrm>
            <a:off x="2872954" y="5380672"/>
            <a:ext cx="8690159" cy="1477328"/>
          </a:xfrm>
          <a:prstGeom prst="rect">
            <a:avLst/>
          </a:prstGeom>
        </p:spPr>
        <p:txBody>
          <a:bodyPr wrap="square">
            <a:spAutoFit/>
          </a:bodyPr>
          <a:lstStyle/>
          <a:p>
            <a:pPr marL="342900" indent="-342900" algn="just">
              <a:buFont typeface="Arial" panose="020B0604020202020204" pitchFamily="34" charset="0"/>
              <a:buChar char="•"/>
            </a:pPr>
            <a:r>
              <a:rPr lang="en-US" dirty="0" err="1">
                <a:solidFill>
                  <a:srgbClr val="2F2B20"/>
                </a:solidFill>
                <a:latin typeface="Cambria"/>
                <a:cs typeface="Times New Roman" panose="02020603050405020304" pitchFamily="18" charset="0"/>
              </a:rPr>
              <a:t>Dokumen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pengujian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evaluasi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dapat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dibuat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berdasarkan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kebutuhan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industri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template </a:t>
            </a:r>
            <a:r>
              <a:rPr lang="en-US" dirty="0" err="1">
                <a:solidFill>
                  <a:srgbClr val="2F2B20"/>
                </a:solidFill>
                <a:latin typeface="Cambria"/>
                <a:cs typeface="Times New Roman" panose="02020603050405020304" pitchFamily="18" charset="0"/>
              </a:rPr>
              <a:t>organisasi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Mereka</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adalah</a:t>
            </a:r>
            <a:r>
              <a:rPr lang="en-US" dirty="0">
                <a:solidFill>
                  <a:srgbClr val="2F2B20"/>
                </a:solidFill>
                <a:latin typeface="Cambria"/>
                <a:cs typeface="Times New Roman" panose="02020603050405020304" pitchFamily="18" charset="0"/>
              </a:rPr>
              <a:t> input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proses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Kontrol</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digunakan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mengevaluasi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pencapaian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tujuan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kualitas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Dokumen-dokumen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ini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dapat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mencakup</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daftar</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periksa</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khusus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matriks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persyaratan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keterlacakan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persyaratan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terperinci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sebagai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bagian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dari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dokumen</a:t>
            </a:r>
            <a:r>
              <a:rPr lang="en-US" dirty="0">
                <a:solidFill>
                  <a:srgbClr val="2F2B20"/>
                </a:solidFill>
                <a:latin typeface="Cambria"/>
                <a:cs typeface="Times New Roman" panose="02020603050405020304" pitchFamily="18" charset="0"/>
              </a:rPr>
              <a:t>.</a:t>
            </a:r>
            <a:endParaRPr lang="id-ID" dirty="0">
              <a:solidFill>
                <a:srgbClr val="2F2B20"/>
              </a:solidFill>
              <a:latin typeface="Cambria"/>
            </a:endParaRPr>
          </a:p>
        </p:txBody>
      </p:sp>
    </p:spTree>
    <p:extLst>
      <p:ext uri="{BB962C8B-B14F-4D97-AF65-F5344CB8AC3E}">
        <p14:creationId xmlns:p14="http://schemas.microsoft.com/office/powerpoint/2010/main" val="1558716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3180964569"/>
              </p:ext>
            </p:extLst>
          </p:nvPr>
        </p:nvGraphicFramePr>
        <p:xfrm>
          <a:off x="2965028" y="968992"/>
          <a:ext cx="8690159" cy="777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965027" y="1848333"/>
            <a:ext cx="8690159" cy="2031325"/>
          </a:xfrm>
          <a:prstGeom prst="rect">
            <a:avLst/>
          </a:prstGeom>
        </p:spPr>
        <p:txBody>
          <a:bodyPr wrap="square">
            <a:spAutoFit/>
          </a:bodyPr>
          <a:lstStyle/>
          <a:p>
            <a:pPr marL="342900" indent="-342900" algn="just">
              <a:buFont typeface="Arial" panose="020B0604020202020204" pitchFamily="34" charset="0"/>
              <a:buChar char="•"/>
            </a:pPr>
            <a:r>
              <a:rPr lang="en-US" dirty="0" err="1">
                <a:solidFill>
                  <a:srgbClr val="2F2B20"/>
                </a:solidFill>
                <a:latin typeface="Cambria"/>
                <a:cs typeface="Times New Roman" panose="02020603050405020304" pitchFamily="18" charset="0"/>
              </a:rPr>
              <a:t>Diciptakan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digunakan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sebagai</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masukkan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ke</a:t>
            </a:r>
            <a:r>
              <a:rPr lang="en-US" dirty="0">
                <a:solidFill>
                  <a:srgbClr val="2F2B20"/>
                </a:solidFill>
                <a:latin typeface="Cambria"/>
                <a:cs typeface="Times New Roman" panose="02020603050405020304" pitchFamily="18" charset="0"/>
              </a:rPr>
              <a:t> </a:t>
            </a:r>
            <a:r>
              <a:rPr lang="en-US" i="1" dirty="0">
                <a:solidFill>
                  <a:srgbClr val="2F2B20"/>
                </a:solidFill>
                <a:latin typeface="Cambria"/>
                <a:cs typeface="Times New Roman" panose="02020603050405020304" pitchFamily="18" charset="0"/>
              </a:rPr>
              <a:t>Perform Integrated Change Control process</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memungkinkan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pertimbangan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penuh</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perbaikan</a:t>
            </a:r>
            <a:r>
              <a:rPr lang="en-US" dirty="0">
                <a:solidFill>
                  <a:srgbClr val="2F2B20"/>
                </a:solidFill>
                <a:latin typeface="Cambria"/>
                <a:cs typeface="Times New Roman" panose="02020603050405020304" pitchFamily="18" charset="0"/>
              </a:rPr>
              <a:t> yang </a:t>
            </a:r>
            <a:r>
              <a:rPr lang="en-US" dirty="0" err="1">
                <a:solidFill>
                  <a:srgbClr val="2F2B20"/>
                </a:solidFill>
                <a:latin typeface="Cambria"/>
                <a:cs typeface="Times New Roman" panose="02020603050405020304" pitchFamily="18" charset="0"/>
              </a:rPr>
              <a:t>direkomendasikan</a:t>
            </a:r>
            <a:r>
              <a:rPr lang="id-ID" dirty="0">
                <a:solidFill>
                  <a:srgbClr val="2F2B20"/>
                </a:solidFill>
                <a:latin typeface="Cambria"/>
                <a:cs typeface="Times New Roman" panose="02020603050405020304" pitchFamily="18" charset="0"/>
              </a:rPr>
              <a:t>.</a:t>
            </a:r>
          </a:p>
          <a:p>
            <a:pPr marL="342900" indent="-342900" algn="just">
              <a:buFont typeface="Arial" panose="020B0604020202020204" pitchFamily="34" charset="0"/>
              <a:buChar char="•"/>
            </a:pPr>
            <a:endParaRPr lang="id-ID" dirty="0">
              <a:solidFill>
                <a:srgbClr val="2F2B20"/>
              </a:solidFill>
              <a:latin typeface="Cambria"/>
              <a:cs typeface="Times New Roman" panose="02020603050405020304" pitchFamily="18" charset="0"/>
            </a:endParaRPr>
          </a:p>
          <a:p>
            <a:pPr marL="342900" indent="-342900" algn="just">
              <a:buFont typeface="Arial" panose="020B0604020202020204" pitchFamily="34" charset="0"/>
              <a:buChar char="•"/>
            </a:pPr>
            <a:r>
              <a:rPr lang="en-US" dirty="0">
                <a:solidFill>
                  <a:srgbClr val="2F2B20"/>
                </a:solidFill>
                <a:latin typeface="Cambria"/>
                <a:cs typeface="Times New Roman" panose="02020603050405020304" pitchFamily="18" charset="0"/>
              </a:rPr>
              <a:t>Change requests </a:t>
            </a:r>
            <a:r>
              <a:rPr lang="en-US" dirty="0" err="1">
                <a:solidFill>
                  <a:srgbClr val="2F2B20"/>
                </a:solidFill>
                <a:latin typeface="Cambria"/>
                <a:cs typeface="Times New Roman" panose="02020603050405020304" pitchFamily="18" charset="0"/>
              </a:rPr>
              <a:t>digunakan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untuk</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menentukan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pengambilan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apakan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langkah</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korektif</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tindakan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pencegahan</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atau</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perbaikan</a:t>
            </a:r>
            <a:r>
              <a:rPr lang="en-US" dirty="0">
                <a:solidFill>
                  <a:srgbClr val="2F2B20"/>
                </a:solidFill>
                <a:latin typeface="Cambria"/>
                <a:cs typeface="Times New Roman" panose="02020603050405020304" pitchFamily="18" charset="0"/>
              </a:rPr>
              <a:t> yang </a:t>
            </a:r>
            <a:r>
              <a:rPr lang="en-US" dirty="0" err="1">
                <a:solidFill>
                  <a:srgbClr val="2F2B20"/>
                </a:solidFill>
                <a:latin typeface="Cambria"/>
                <a:cs typeface="Times New Roman" panose="02020603050405020304" pitchFamily="18" charset="0"/>
              </a:rPr>
              <a:t>cacat</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atau</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rusak</a:t>
            </a:r>
            <a:r>
              <a:rPr lang="en-US" dirty="0">
                <a:solidFill>
                  <a:srgbClr val="2F2B20"/>
                </a:solidFill>
                <a:latin typeface="Cambria"/>
                <a:cs typeface="Times New Roman" panose="02020603050405020304" pitchFamily="18" charset="0"/>
              </a:rPr>
              <a:t>.</a:t>
            </a:r>
          </a:p>
          <a:p>
            <a:pPr>
              <a:buClr>
                <a:srgbClr val="675E47">
                  <a:lumMod val="75000"/>
                </a:srgbClr>
              </a:buClr>
            </a:pPr>
            <a:endParaRPr lang="id-ID" dirty="0">
              <a:solidFill>
                <a:srgbClr val="2F2B20"/>
              </a:solidFill>
              <a:latin typeface="Cambria"/>
            </a:endParaRPr>
          </a:p>
        </p:txBody>
      </p:sp>
      <p:sp>
        <p:nvSpPr>
          <p:cNvPr id="3" name="Rectangle 2"/>
          <p:cNvSpPr/>
          <p:nvPr/>
        </p:nvSpPr>
        <p:spPr>
          <a:xfrm>
            <a:off x="3116238" y="4203510"/>
            <a:ext cx="8538947" cy="2308324"/>
          </a:xfrm>
          <a:prstGeom prst="rect">
            <a:avLst/>
          </a:prstGeom>
        </p:spPr>
        <p:txBody>
          <a:bodyPr wrap="square">
            <a:spAutoFit/>
          </a:bodyPr>
          <a:lstStyle/>
          <a:p>
            <a:pPr>
              <a:buClr>
                <a:srgbClr val="675E47">
                  <a:lumMod val="75000"/>
                </a:srgbClr>
              </a:buClr>
            </a:pPr>
            <a:endParaRPr lang="id-ID" u="sng" dirty="0">
              <a:solidFill>
                <a:srgbClr val="2F2B20"/>
              </a:solidFill>
              <a:latin typeface="Cambria"/>
              <a:cs typeface="Times New Roman" panose="02020603050405020304" pitchFamily="18" charset="0"/>
            </a:endParaRPr>
          </a:p>
          <a:p>
            <a:r>
              <a:rPr lang="id-ID" dirty="0">
                <a:solidFill>
                  <a:srgbClr val="2F2B20"/>
                </a:solidFill>
                <a:latin typeface="Cambria"/>
                <a:cs typeface="Times New Roman" panose="02020603050405020304" pitchFamily="18" charset="0"/>
              </a:rPr>
              <a:t>Elemen dari rencana manajemen proyek yang</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termasuk</a:t>
            </a:r>
            <a:r>
              <a:rPr lang="id-ID" dirty="0">
                <a:solidFill>
                  <a:srgbClr val="2F2B20"/>
                </a:solidFill>
                <a:latin typeface="Cambria"/>
                <a:cs typeface="Times New Roman" panose="02020603050405020304" pitchFamily="18" charset="0"/>
              </a:rPr>
              <a:t> dapat diperbarui, namun tidak terbatas pada:</a:t>
            </a:r>
          </a:p>
          <a:p>
            <a:endParaRPr lang="en-US" dirty="0">
              <a:solidFill>
                <a:srgbClr val="2F2B20"/>
              </a:solidFill>
              <a:latin typeface="Cambria"/>
              <a:cs typeface="Times New Roman" panose="02020603050405020304" pitchFamily="18" charset="0"/>
            </a:endParaRPr>
          </a:p>
          <a:p>
            <a:pPr marL="457200" indent="-457200">
              <a:buFont typeface="+mj-lt"/>
              <a:buAutoNum type="arabicPeriod"/>
            </a:pPr>
            <a:r>
              <a:rPr lang="en-US" dirty="0">
                <a:solidFill>
                  <a:srgbClr val="2F2B20"/>
                </a:solidFill>
                <a:latin typeface="Cambria"/>
                <a:cs typeface="Times New Roman" panose="02020603050405020304" pitchFamily="18" charset="0"/>
              </a:rPr>
              <a:t>Quality management plan</a:t>
            </a:r>
          </a:p>
          <a:p>
            <a:pPr marL="457200" indent="-457200">
              <a:buFont typeface="+mj-lt"/>
              <a:buAutoNum type="arabicPeriod"/>
            </a:pPr>
            <a:r>
              <a:rPr lang="en-US" dirty="0">
                <a:solidFill>
                  <a:srgbClr val="2F2B20"/>
                </a:solidFill>
                <a:latin typeface="Cambria"/>
                <a:cs typeface="Times New Roman" panose="02020603050405020304" pitchFamily="18" charset="0"/>
              </a:rPr>
              <a:t>Scope management plan</a:t>
            </a:r>
          </a:p>
          <a:p>
            <a:pPr marL="457200" indent="-457200">
              <a:buFont typeface="+mj-lt"/>
              <a:buAutoNum type="arabicPeriod"/>
            </a:pPr>
            <a:r>
              <a:rPr lang="en-US" dirty="0">
                <a:solidFill>
                  <a:srgbClr val="2F2B20"/>
                </a:solidFill>
                <a:latin typeface="Cambria"/>
                <a:cs typeface="Times New Roman" panose="02020603050405020304" pitchFamily="18" charset="0"/>
              </a:rPr>
              <a:t>Schedule management plan</a:t>
            </a:r>
          </a:p>
          <a:p>
            <a:pPr marL="457200" indent="-457200">
              <a:buFont typeface="+mj-lt"/>
              <a:buAutoNum type="arabicPeriod"/>
            </a:pPr>
            <a:r>
              <a:rPr lang="en-US" dirty="0">
                <a:solidFill>
                  <a:srgbClr val="2F2B20"/>
                </a:solidFill>
                <a:latin typeface="Cambria"/>
                <a:cs typeface="Times New Roman" panose="02020603050405020304" pitchFamily="18" charset="0"/>
              </a:rPr>
              <a:t>Cost management plan</a:t>
            </a:r>
          </a:p>
        </p:txBody>
      </p:sp>
      <p:graphicFrame>
        <p:nvGraphicFramePr>
          <p:cNvPr id="23" name="Diagram 22"/>
          <p:cNvGraphicFramePr/>
          <p:nvPr/>
        </p:nvGraphicFramePr>
        <p:xfrm>
          <a:off x="2844473" y="3652624"/>
          <a:ext cx="8690159" cy="7779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5" name="Group 4"/>
          <p:cNvGrpSpPr/>
          <p:nvPr/>
        </p:nvGrpSpPr>
        <p:grpSpPr>
          <a:xfrm>
            <a:off x="165608" y="820744"/>
            <a:ext cx="2181808" cy="4774838"/>
            <a:chOff x="165608" y="820744"/>
            <a:chExt cx="2181808" cy="4774838"/>
          </a:xfrm>
        </p:grpSpPr>
        <p:sp>
          <p:nvSpPr>
            <p:cNvPr id="21" name="Freeform 20"/>
            <p:cNvSpPr/>
            <p:nvPr/>
          </p:nvSpPr>
          <p:spPr>
            <a:xfrm>
              <a:off x="275007" y="820744"/>
              <a:ext cx="1838086" cy="49875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22" name="Freeform 21"/>
            <p:cNvSpPr/>
            <p:nvPr/>
          </p:nvSpPr>
          <p:spPr>
            <a:xfrm>
              <a:off x="165608" y="1270515"/>
              <a:ext cx="2181808" cy="432506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reports</a:t>
              </a:r>
            </a:p>
            <a:p>
              <a:r>
                <a:rPr lang="en-US" sz="1400" dirty="0"/>
                <a:t>2 Test and evaluation</a:t>
              </a:r>
            </a:p>
            <a:p>
              <a:r>
                <a:rPr lang="en-US" sz="1400" dirty="0"/>
                <a:t>documents</a:t>
              </a:r>
            </a:p>
            <a:p>
              <a:r>
                <a:rPr lang="en-US" sz="1400" dirty="0"/>
                <a:t>3 Change requests</a:t>
              </a:r>
            </a:p>
            <a:p>
              <a:r>
                <a:rPr lang="en-US" sz="1400" dirty="0"/>
                <a:t>4 Project management plan</a:t>
              </a:r>
            </a:p>
            <a:p>
              <a:r>
                <a:rPr lang="en-US" sz="1400" dirty="0"/>
                <a:t>updates</a:t>
              </a:r>
            </a:p>
            <a:p>
              <a:pPr lvl="1"/>
              <a:r>
                <a:rPr lang="en-US" sz="1400" dirty="0"/>
                <a:t>• Quality management plan</a:t>
              </a:r>
            </a:p>
            <a:p>
              <a:pPr lvl="1"/>
              <a:r>
                <a:rPr lang="en-US" sz="1400" dirty="0"/>
                <a:t>• Scope baseline</a:t>
              </a:r>
            </a:p>
            <a:p>
              <a:pPr lvl="1"/>
              <a:r>
                <a:rPr lang="en-US" sz="1400" dirty="0"/>
                <a:t>• Schedule baseline</a:t>
              </a:r>
            </a:p>
            <a:p>
              <a:pPr lvl="1"/>
              <a:r>
                <a:rPr lang="en-US" sz="1400" dirty="0"/>
                <a:t>• Cost baseline</a:t>
              </a:r>
            </a:p>
            <a:p>
              <a:r>
                <a:rPr lang="en-US" sz="1400" dirty="0"/>
                <a:t>5 Project documents updates</a:t>
              </a:r>
            </a:p>
            <a:p>
              <a:pPr lvl="1"/>
              <a:r>
                <a:rPr lang="en-US" sz="1400" dirty="0"/>
                <a:t>• Issue log</a:t>
              </a:r>
            </a:p>
            <a:p>
              <a:pPr lvl="1"/>
              <a:r>
                <a:rPr lang="en-US" sz="1400" dirty="0"/>
                <a:t>• Lessons learned register</a:t>
              </a:r>
            </a:p>
            <a:p>
              <a:pPr lvl="1"/>
              <a:r>
                <a:rPr lang="en-US" sz="1400" dirty="0"/>
                <a:t>• Risk register</a:t>
              </a:r>
              <a:endParaRPr lang="en-US" sz="1400" b="0" kern="1200" dirty="0"/>
            </a:p>
          </p:txBody>
        </p:sp>
      </p:grpSp>
    </p:spTree>
    <p:extLst>
      <p:ext uri="{BB962C8B-B14F-4D97-AF65-F5344CB8AC3E}">
        <p14:creationId xmlns:p14="http://schemas.microsoft.com/office/powerpoint/2010/main" val="1014492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Manage Quality </a:t>
            </a:r>
            <a:r>
              <a:rPr lang="en-US" sz="3600" b="1" dirty="0"/>
              <a:t>: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aphicFrame>
        <p:nvGraphicFramePr>
          <p:cNvPr id="28" name="Diagram 27"/>
          <p:cNvGraphicFramePr/>
          <p:nvPr>
            <p:extLst>
              <p:ext uri="{D42A27DB-BD31-4B8C-83A1-F6EECF244321}">
                <p14:modId xmlns:p14="http://schemas.microsoft.com/office/powerpoint/2010/main" val="210822951"/>
              </p:ext>
            </p:extLst>
          </p:nvPr>
        </p:nvGraphicFramePr>
        <p:xfrm>
          <a:off x="2965028" y="968992"/>
          <a:ext cx="8690159" cy="7779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965027" y="1848333"/>
            <a:ext cx="8690159" cy="1015663"/>
          </a:xfrm>
          <a:prstGeom prst="rect">
            <a:avLst/>
          </a:prstGeom>
        </p:spPr>
        <p:txBody>
          <a:bodyPr wrap="square">
            <a:spAutoFit/>
          </a:bodyPr>
          <a:lstStyle/>
          <a:p>
            <a:r>
              <a:rPr lang="id-ID" dirty="0">
                <a:solidFill>
                  <a:srgbClr val="2F2B20"/>
                </a:solidFill>
                <a:latin typeface="Cambria"/>
                <a:cs typeface="Times New Roman" panose="02020603050405020304" pitchFamily="18" charset="0"/>
              </a:rPr>
              <a:t>Dokumen proyek yang</a:t>
            </a:r>
            <a:r>
              <a:rPr lang="en-US" dirty="0">
                <a:solidFill>
                  <a:srgbClr val="2F2B20"/>
                </a:solidFill>
                <a:latin typeface="Cambria"/>
                <a:cs typeface="Times New Roman" panose="02020603050405020304" pitchFamily="18" charset="0"/>
              </a:rPr>
              <a:t> </a:t>
            </a:r>
            <a:r>
              <a:rPr lang="en-US" dirty="0" err="1">
                <a:solidFill>
                  <a:srgbClr val="2F2B20"/>
                </a:solidFill>
                <a:latin typeface="Cambria"/>
                <a:cs typeface="Times New Roman" panose="02020603050405020304" pitchFamily="18" charset="0"/>
              </a:rPr>
              <a:t>termasuk</a:t>
            </a:r>
            <a:r>
              <a:rPr lang="id-ID" dirty="0">
                <a:solidFill>
                  <a:srgbClr val="2F2B20"/>
                </a:solidFill>
                <a:latin typeface="Cambria"/>
                <a:cs typeface="Times New Roman" panose="02020603050405020304" pitchFamily="18" charset="0"/>
              </a:rPr>
              <a:t> dapat diperbarui, namun tidak terbatas pada:</a:t>
            </a:r>
            <a:endParaRPr lang="en-US" dirty="0">
              <a:solidFill>
                <a:srgbClr val="2F2B20"/>
              </a:solidFill>
              <a:latin typeface="Cambria"/>
              <a:cs typeface="Times New Roman" panose="02020603050405020304" pitchFamily="18" charset="0"/>
            </a:endParaRPr>
          </a:p>
          <a:p>
            <a:pPr lvl="1"/>
            <a:r>
              <a:rPr lang="en-US" sz="1400" dirty="0"/>
              <a:t>• Issue log</a:t>
            </a:r>
          </a:p>
          <a:p>
            <a:pPr lvl="1"/>
            <a:r>
              <a:rPr lang="en-US" sz="1400" dirty="0"/>
              <a:t>• Lessons learned register</a:t>
            </a:r>
          </a:p>
          <a:p>
            <a:pPr lvl="1"/>
            <a:r>
              <a:rPr lang="en-US" sz="1400" dirty="0"/>
              <a:t>• Risk register</a:t>
            </a:r>
          </a:p>
        </p:txBody>
      </p:sp>
      <p:sp>
        <p:nvSpPr>
          <p:cNvPr id="17" name="Freeform 16"/>
          <p:cNvSpPr/>
          <p:nvPr/>
        </p:nvSpPr>
        <p:spPr>
          <a:xfrm>
            <a:off x="165608" y="1270515"/>
            <a:ext cx="2181808" cy="432506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reports</a:t>
            </a:r>
          </a:p>
          <a:p>
            <a:r>
              <a:rPr lang="en-US" sz="1400" dirty="0"/>
              <a:t>2 Test and evaluation</a:t>
            </a:r>
          </a:p>
          <a:p>
            <a:r>
              <a:rPr lang="en-US" sz="1400" dirty="0"/>
              <a:t>documents</a:t>
            </a:r>
          </a:p>
          <a:p>
            <a:r>
              <a:rPr lang="en-US" sz="1400" dirty="0"/>
              <a:t>3 Change requests</a:t>
            </a:r>
          </a:p>
          <a:p>
            <a:r>
              <a:rPr lang="en-US" sz="1400" dirty="0"/>
              <a:t>4 Project management plan</a:t>
            </a:r>
          </a:p>
          <a:p>
            <a:r>
              <a:rPr lang="en-US" sz="1400" dirty="0"/>
              <a:t>updates</a:t>
            </a:r>
          </a:p>
          <a:p>
            <a:pPr lvl="1"/>
            <a:r>
              <a:rPr lang="en-US" sz="1400" dirty="0"/>
              <a:t>• Quality management plan</a:t>
            </a:r>
          </a:p>
          <a:p>
            <a:pPr lvl="1"/>
            <a:r>
              <a:rPr lang="en-US" sz="1400" dirty="0"/>
              <a:t>• Scope baseline</a:t>
            </a:r>
          </a:p>
          <a:p>
            <a:pPr lvl="1"/>
            <a:r>
              <a:rPr lang="en-US" sz="1400" dirty="0"/>
              <a:t>• Schedule baseline</a:t>
            </a:r>
          </a:p>
          <a:p>
            <a:pPr lvl="1"/>
            <a:r>
              <a:rPr lang="en-US" sz="1400" dirty="0"/>
              <a:t>• Cost baseline</a:t>
            </a:r>
          </a:p>
          <a:p>
            <a:r>
              <a:rPr lang="en-US" sz="1400" dirty="0"/>
              <a:t>5 Project documents updates</a:t>
            </a:r>
          </a:p>
          <a:p>
            <a:pPr lvl="1"/>
            <a:r>
              <a:rPr lang="en-US" sz="1400" dirty="0"/>
              <a:t>• Issue log</a:t>
            </a:r>
          </a:p>
          <a:p>
            <a:pPr lvl="1"/>
            <a:r>
              <a:rPr lang="en-US" sz="1400" dirty="0"/>
              <a:t>• Lessons learned register</a:t>
            </a:r>
          </a:p>
          <a:p>
            <a:pPr lvl="1"/>
            <a:r>
              <a:rPr lang="en-US" sz="1400" dirty="0"/>
              <a:t>• Risk register</a:t>
            </a:r>
            <a:endParaRPr lang="en-US" sz="1400" b="0" kern="1200" dirty="0"/>
          </a:p>
        </p:txBody>
      </p:sp>
      <p:sp>
        <p:nvSpPr>
          <p:cNvPr id="18" name="Freeform 17"/>
          <p:cNvSpPr/>
          <p:nvPr/>
        </p:nvSpPr>
        <p:spPr>
          <a:xfrm>
            <a:off x="275007" y="820744"/>
            <a:ext cx="1838086" cy="49875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Tree>
    <p:extLst>
      <p:ext uri="{BB962C8B-B14F-4D97-AF65-F5344CB8AC3E}">
        <p14:creationId xmlns:p14="http://schemas.microsoft.com/office/powerpoint/2010/main" val="36829063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CONTROL QUALITY</a:t>
            </a:r>
            <a:endParaRPr lang="id-ID" sz="3200" b="1" dirty="0">
              <a:cs typeface="Century Gothic" charset="0"/>
            </a:endParaRPr>
          </a:p>
        </p:txBody>
      </p:sp>
      <p:sp>
        <p:nvSpPr>
          <p:cNvPr id="21" name="Rounded Rectangle 20"/>
          <p:cNvSpPr/>
          <p:nvPr/>
        </p:nvSpPr>
        <p:spPr>
          <a:xfrm>
            <a:off x="319649" y="2240548"/>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249031"/>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2922279"/>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271893"/>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285266"/>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2930325"/>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253215"/>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291862"/>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2934273"/>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276946"/>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298916"/>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2957191"/>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238233"/>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36558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2738496" y="4085820"/>
            <a:ext cx="1827401" cy="925208"/>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Quality Management</a:t>
            </a:r>
            <a:endParaRPr lang="en-US" sz="1600" b="1" kern="1200" dirty="0">
              <a:solidFill>
                <a:schemeClr val="tx1"/>
              </a:solidFill>
            </a:endParaRPr>
          </a:p>
        </p:txBody>
      </p:sp>
      <p:sp>
        <p:nvSpPr>
          <p:cNvPr id="38" name="Freeform 37"/>
          <p:cNvSpPr/>
          <p:nvPr/>
        </p:nvSpPr>
        <p:spPr>
          <a:xfrm>
            <a:off x="5089300" y="4068116"/>
            <a:ext cx="1827401" cy="94291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Manage Quality</a:t>
            </a:r>
            <a:endParaRPr lang="en-US" sz="1600" b="1" kern="1200" dirty="0">
              <a:solidFill>
                <a:schemeClr val="tx1"/>
              </a:solidFill>
            </a:endParaRPr>
          </a:p>
        </p:txBody>
      </p:sp>
      <p:sp>
        <p:nvSpPr>
          <p:cNvPr id="39" name="Freeform 38"/>
          <p:cNvSpPr/>
          <p:nvPr/>
        </p:nvSpPr>
        <p:spPr>
          <a:xfrm>
            <a:off x="7440104" y="4085820"/>
            <a:ext cx="1988782" cy="920156"/>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b="1" dirty="0">
                <a:solidFill>
                  <a:schemeClr val="tx1"/>
                </a:solidFill>
              </a:rPr>
              <a:t>Control Quality</a:t>
            </a:r>
            <a:endParaRPr lang="en-US" b="1" kern="1200" dirty="0">
              <a:solidFill>
                <a:schemeClr val="tx1"/>
              </a:solidFill>
            </a:endParaRPr>
          </a:p>
        </p:txBody>
      </p:sp>
    </p:spTree>
    <p:extLst>
      <p:ext uri="{BB962C8B-B14F-4D97-AF65-F5344CB8AC3E}">
        <p14:creationId xmlns:p14="http://schemas.microsoft.com/office/powerpoint/2010/main" val="7528149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838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defTabSz="889000">
              <a:lnSpc>
                <a:spcPct val="90000"/>
              </a:lnSpc>
              <a:spcAft>
                <a:spcPct val="35000"/>
              </a:spcAft>
            </a:pPr>
            <a:r>
              <a:rPr lang="en-US" sz="3600" b="1" dirty="0">
                <a:effectLst>
                  <a:outerShdw blurRad="38100" dist="38100" dir="2700000" algn="tl">
                    <a:srgbClr val="000000">
                      <a:alpha val="43137"/>
                    </a:srgbClr>
                  </a:outerShdw>
                </a:effectLst>
              </a:rPr>
              <a:t>CONTROL QUALITY</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Rectangle 6"/>
          <p:cNvSpPr/>
          <p:nvPr/>
        </p:nvSpPr>
        <p:spPr>
          <a:xfrm>
            <a:off x="541279" y="1096626"/>
            <a:ext cx="10213157" cy="4832092"/>
          </a:xfrm>
          <a:prstGeom prst="rect">
            <a:avLst/>
          </a:prstGeom>
        </p:spPr>
        <p:txBody>
          <a:bodyPr wrap="square">
            <a:spAutoFit/>
          </a:bodyPr>
          <a:lstStyle/>
          <a:p>
            <a:pPr algn="just"/>
            <a:r>
              <a:rPr lang="id-ID" sz="2800" i="1" dirty="0">
                <a:solidFill>
                  <a:srgbClr val="2F2B20"/>
                </a:solidFill>
                <a:latin typeface="Cambria"/>
                <a:cs typeface="Times New Roman" panose="02020603050405020304" pitchFamily="18" charset="0"/>
              </a:rPr>
              <a:t>Control quality </a:t>
            </a:r>
            <a:endParaRPr lang="en-US" sz="2800" i="1" dirty="0">
              <a:solidFill>
                <a:srgbClr val="2F2B20"/>
              </a:solidFill>
              <a:latin typeface="Cambria"/>
              <a:cs typeface="Times New Roman" panose="02020603050405020304" pitchFamily="18" charset="0"/>
            </a:endParaRPr>
          </a:p>
          <a:p>
            <a:pPr algn="just"/>
            <a:r>
              <a:rPr lang="en-US" sz="2800" i="1" dirty="0">
                <a:solidFill>
                  <a:srgbClr val="2F2B20"/>
                </a:solidFill>
                <a:latin typeface="Cambria"/>
                <a:cs typeface="Times New Roman" panose="02020603050405020304" pitchFamily="18" charset="0"/>
              </a:rPr>
              <a:t>	</a:t>
            </a:r>
            <a:r>
              <a:rPr lang="id-ID" sz="2800" dirty="0">
                <a:solidFill>
                  <a:srgbClr val="2F2B20"/>
                </a:solidFill>
                <a:latin typeface="Cambria"/>
                <a:cs typeface="Times New Roman" panose="02020603050405020304" pitchFamily="18" charset="0"/>
              </a:rPr>
              <a:t>adalah proses menggunakan satu set teknik operasional untuk memverifikasi bahwa output </a:t>
            </a:r>
            <a:r>
              <a:rPr lang="en-US" sz="2800" dirty="0">
                <a:solidFill>
                  <a:srgbClr val="2F2B20"/>
                </a:solidFill>
                <a:latin typeface="Cambria"/>
                <a:cs typeface="Times New Roman" panose="02020603050405020304" pitchFamily="18" charset="0"/>
              </a:rPr>
              <a:t>yang </a:t>
            </a:r>
            <a:r>
              <a:rPr lang="id-ID" sz="2800" dirty="0">
                <a:solidFill>
                  <a:srgbClr val="2F2B20"/>
                </a:solidFill>
                <a:latin typeface="Cambria"/>
                <a:cs typeface="Times New Roman" panose="02020603050405020304" pitchFamily="18" charset="0"/>
              </a:rPr>
              <a:t>disampaikan akan memenuhi persyaratan. Jaminan kualitas harus digunakan selama perencanaan dan pelaksanaan tahapan proyek untuk memberikan keyakinan bahwa persyaratan stakeholder akan </a:t>
            </a:r>
            <a:r>
              <a:rPr lang="en-US" sz="2800" dirty="0" err="1">
                <a:solidFill>
                  <a:srgbClr val="2F2B20"/>
                </a:solidFill>
                <a:latin typeface="Cambria"/>
                <a:cs typeface="Times New Roman" panose="02020603050405020304" pitchFamily="18" charset="0"/>
              </a:rPr>
              <a:t>dipenuhi</a:t>
            </a:r>
            <a:r>
              <a:rPr lang="id-ID" sz="2800" dirty="0">
                <a:solidFill>
                  <a:srgbClr val="2F2B20"/>
                </a:solidFill>
                <a:latin typeface="Cambria"/>
                <a:cs typeface="Times New Roman" panose="02020603050405020304" pitchFamily="18" charset="0"/>
              </a:rPr>
              <a:t> dan kontrol kualitas digunakan selama pelaksanaan proyek.</a:t>
            </a:r>
            <a:endParaRPr lang="en-US" sz="2800" dirty="0">
              <a:solidFill>
                <a:srgbClr val="2F2B20"/>
              </a:solidFill>
              <a:latin typeface="Cambria"/>
              <a:cs typeface="Times New Roman" panose="02020603050405020304" pitchFamily="18" charset="0"/>
            </a:endParaRPr>
          </a:p>
          <a:p>
            <a:pPr algn="just"/>
            <a:endParaRPr lang="id-ID" sz="2800" dirty="0">
              <a:solidFill>
                <a:srgbClr val="2F2B20"/>
              </a:solidFill>
              <a:latin typeface="Cambria"/>
              <a:cs typeface="Times New Roman" panose="02020603050405020304" pitchFamily="18" charset="0"/>
            </a:endParaRPr>
          </a:p>
          <a:p>
            <a:pPr algn="just"/>
            <a:r>
              <a:rPr lang="en-US" sz="2800" i="1" dirty="0">
                <a:solidFill>
                  <a:srgbClr val="2F2B20"/>
                </a:solidFill>
                <a:latin typeface="Cambria"/>
                <a:cs typeface="Times New Roman" panose="02020603050405020304" pitchFamily="18" charset="0"/>
              </a:rPr>
              <a:t>Control quality </a:t>
            </a:r>
            <a:r>
              <a:rPr lang="id-ID" sz="2800" dirty="0">
                <a:solidFill>
                  <a:srgbClr val="2F2B20"/>
                </a:solidFill>
                <a:latin typeface="Cambria"/>
                <a:cs typeface="Times New Roman" panose="02020603050405020304" pitchFamily="18" charset="0"/>
              </a:rPr>
              <a:t>dapat</a:t>
            </a:r>
            <a:r>
              <a:rPr lang="en-US" sz="2800" dirty="0">
                <a:solidFill>
                  <a:srgbClr val="2F2B20"/>
                </a:solidFill>
                <a:latin typeface="Cambria"/>
                <a:cs typeface="Times New Roman" panose="02020603050405020304" pitchFamily="18" charset="0"/>
              </a:rPr>
              <a:t> </a:t>
            </a:r>
            <a:r>
              <a:rPr lang="id-ID" sz="2800" dirty="0">
                <a:solidFill>
                  <a:srgbClr val="2F2B20"/>
                </a:solidFill>
                <a:latin typeface="Cambria"/>
                <a:cs typeface="Times New Roman" panose="02020603050405020304" pitchFamily="18" charset="0"/>
              </a:rPr>
              <a:t>memonitoring dan merekam </a:t>
            </a:r>
            <a:r>
              <a:rPr lang="en-US" sz="2800" dirty="0">
                <a:solidFill>
                  <a:srgbClr val="2F2B20"/>
                </a:solidFill>
                <a:latin typeface="Cambria"/>
                <a:cs typeface="Times New Roman" panose="02020603050405020304" pitchFamily="18" charset="0"/>
              </a:rPr>
              <a:t>h</a:t>
            </a:r>
            <a:r>
              <a:rPr lang="id-ID" sz="2800" dirty="0">
                <a:solidFill>
                  <a:srgbClr val="2F2B20"/>
                </a:solidFill>
                <a:latin typeface="Cambria"/>
                <a:cs typeface="Times New Roman" panose="02020603050405020304" pitchFamily="18" charset="0"/>
              </a:rPr>
              <a:t>asil dari pelaksanaan untuk menilai kinerja dan merekomendasikan perubahan yang diperlukan. </a:t>
            </a:r>
            <a:endParaRPr lang="en-US" sz="2800" dirty="0">
              <a:solidFill>
                <a:srgbClr val="2F2B20"/>
              </a:solidFill>
              <a:latin typeface="Cambria"/>
              <a:cs typeface="Times New Roman" panose="02020603050405020304" pitchFamily="18" charset="0"/>
            </a:endParaRPr>
          </a:p>
        </p:txBody>
      </p:sp>
    </p:spTree>
    <p:extLst>
      <p:ext uri="{BB962C8B-B14F-4D97-AF65-F5344CB8AC3E}">
        <p14:creationId xmlns:p14="http://schemas.microsoft.com/office/powerpoint/2010/main" val="17814442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838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defTabSz="889000">
              <a:lnSpc>
                <a:spcPct val="90000"/>
              </a:lnSpc>
              <a:spcAft>
                <a:spcPct val="35000"/>
              </a:spcAft>
            </a:pPr>
            <a:r>
              <a:rPr lang="en-US" sz="3600" b="1" dirty="0">
                <a:effectLst>
                  <a:outerShdw blurRad="38100" dist="38100" dir="2700000" algn="tl">
                    <a:srgbClr val="000000">
                      <a:alpha val="43137"/>
                    </a:srgbClr>
                  </a:outerShdw>
                </a:effectLst>
              </a:rPr>
              <a:t>CONTROL QUALITY</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Rectangle 6"/>
          <p:cNvSpPr/>
          <p:nvPr/>
        </p:nvSpPr>
        <p:spPr>
          <a:xfrm>
            <a:off x="541279" y="1096626"/>
            <a:ext cx="10213157" cy="4832092"/>
          </a:xfrm>
          <a:prstGeom prst="rect">
            <a:avLst/>
          </a:prstGeom>
        </p:spPr>
        <p:txBody>
          <a:bodyPr wrap="square">
            <a:spAutoFit/>
          </a:bodyPr>
          <a:lstStyle/>
          <a:p>
            <a:pPr algn="just"/>
            <a:r>
              <a:rPr lang="id-ID" sz="2800" dirty="0">
                <a:solidFill>
                  <a:srgbClr val="2F2B20"/>
                </a:solidFill>
                <a:latin typeface="Cambria"/>
                <a:cs typeface="Times New Roman" panose="02020603050405020304" pitchFamily="18" charset="0"/>
              </a:rPr>
              <a:t>Manfaat utama dari proses ini meliputi:</a:t>
            </a:r>
            <a:endParaRPr lang="en-US" sz="2800" dirty="0">
              <a:solidFill>
                <a:srgbClr val="2F2B20"/>
              </a:solidFill>
              <a:latin typeface="Cambria"/>
              <a:cs typeface="Times New Roman" panose="02020603050405020304" pitchFamily="18" charset="0"/>
            </a:endParaRPr>
          </a:p>
          <a:p>
            <a:pPr marL="514350" indent="-514350" algn="just">
              <a:buFont typeface="+mj-lt"/>
              <a:buAutoNum type="arabicPeriod"/>
            </a:pPr>
            <a:r>
              <a:rPr lang="id-ID" sz="2800" dirty="0">
                <a:solidFill>
                  <a:srgbClr val="2F2B20"/>
                </a:solidFill>
                <a:latin typeface="Cambria"/>
                <a:cs typeface="Times New Roman" panose="02020603050405020304" pitchFamily="18" charset="0"/>
              </a:rPr>
              <a:t>mengidentifikasi penyebab </a:t>
            </a:r>
            <a:r>
              <a:rPr lang="en-US" sz="2800" dirty="0" err="1">
                <a:solidFill>
                  <a:srgbClr val="2F2B20"/>
                </a:solidFill>
                <a:latin typeface="Cambria"/>
                <a:cs typeface="Times New Roman" panose="02020603050405020304" pitchFamily="18" charset="0"/>
              </a:rPr>
              <a:t>dari</a:t>
            </a:r>
            <a:r>
              <a:rPr lang="id-ID" sz="2800" dirty="0">
                <a:solidFill>
                  <a:srgbClr val="2F2B20"/>
                </a:solidFill>
                <a:latin typeface="Cambria"/>
                <a:cs typeface="Times New Roman" panose="02020603050405020304" pitchFamily="18" charset="0"/>
              </a:rPr>
              <a:t> proses yang buruk atau kualitas produk dan merekomendasikan atau mengambil tindakan untuk di eliminasi/</a:t>
            </a:r>
            <a:r>
              <a:rPr lang="en-US" sz="2800" dirty="0" err="1">
                <a:solidFill>
                  <a:srgbClr val="2F2B20"/>
                </a:solidFill>
                <a:latin typeface="Cambria"/>
                <a:cs typeface="Times New Roman" panose="02020603050405020304" pitchFamily="18" charset="0"/>
              </a:rPr>
              <a:t>dihilangkan</a:t>
            </a:r>
            <a:r>
              <a:rPr lang="id-ID" sz="2800" dirty="0">
                <a:solidFill>
                  <a:srgbClr val="2F2B20"/>
                </a:solidFill>
                <a:latin typeface="Cambria"/>
                <a:cs typeface="Times New Roman" panose="02020603050405020304" pitchFamily="18" charset="0"/>
              </a:rPr>
              <a:t>.</a:t>
            </a:r>
            <a:endParaRPr lang="en-US" sz="2800" dirty="0">
              <a:solidFill>
                <a:srgbClr val="2F2B20"/>
              </a:solidFill>
              <a:latin typeface="Cambria"/>
              <a:cs typeface="Times New Roman" panose="02020603050405020304" pitchFamily="18" charset="0"/>
            </a:endParaRPr>
          </a:p>
          <a:p>
            <a:pPr marL="514350" indent="-514350" algn="just">
              <a:buFont typeface="+mj-lt"/>
              <a:buAutoNum type="arabicPeriod"/>
            </a:pPr>
            <a:r>
              <a:rPr lang="id-ID" sz="2800" dirty="0">
                <a:solidFill>
                  <a:srgbClr val="2F2B20"/>
                </a:solidFill>
                <a:latin typeface="Cambria"/>
                <a:cs typeface="Times New Roman" panose="02020603050405020304" pitchFamily="18" charset="0"/>
              </a:rPr>
              <a:t>mevalidasi bahwa deliverable proyek dan bekerja memenuhi persyaratan yang ditentukan oleh </a:t>
            </a:r>
            <a:r>
              <a:rPr lang="id-ID" sz="2800" i="1" dirty="0">
                <a:solidFill>
                  <a:srgbClr val="2F2B20"/>
                </a:solidFill>
                <a:latin typeface="Cambria"/>
                <a:cs typeface="Times New Roman" panose="02020603050405020304" pitchFamily="18" charset="0"/>
              </a:rPr>
              <a:t>stakeholders</a:t>
            </a:r>
            <a:r>
              <a:rPr lang="id-ID" sz="2800" dirty="0">
                <a:solidFill>
                  <a:srgbClr val="2F2B20"/>
                </a:solidFill>
                <a:latin typeface="Cambria"/>
                <a:cs typeface="Times New Roman" panose="02020603050405020304" pitchFamily="18" charset="0"/>
              </a:rPr>
              <a:t> kepentingan utama yang diperlukan untuk penerimaan akhir. </a:t>
            </a:r>
            <a:endParaRPr lang="en-US" sz="2800" dirty="0">
              <a:solidFill>
                <a:srgbClr val="2F2B20"/>
              </a:solidFill>
              <a:latin typeface="Cambria"/>
              <a:cs typeface="Times New Roman" panose="02020603050405020304" pitchFamily="18" charset="0"/>
            </a:endParaRPr>
          </a:p>
          <a:p>
            <a:pPr marL="514350" indent="-514350" algn="just">
              <a:buFont typeface="+mj-lt"/>
              <a:buAutoNum type="arabicPeriod"/>
            </a:pPr>
            <a:r>
              <a:rPr lang="en-US" sz="2800" dirty="0" err="1">
                <a:solidFill>
                  <a:srgbClr val="2F2B20"/>
                </a:solidFill>
                <a:latin typeface="Cambria"/>
                <a:cs typeface="Times New Roman" panose="02020603050405020304" pitchFamily="18" charset="0"/>
              </a:rPr>
              <a:t>Toleransi</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kisaran</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hasil</a:t>
            </a:r>
            <a:r>
              <a:rPr lang="en-US" sz="2800" dirty="0">
                <a:solidFill>
                  <a:srgbClr val="2F2B20"/>
                </a:solidFill>
                <a:latin typeface="Cambria"/>
                <a:cs typeface="Times New Roman" panose="02020603050405020304" pitchFamily="18" charset="0"/>
              </a:rPr>
              <a:t> yang </a:t>
            </a:r>
            <a:r>
              <a:rPr lang="en-US" sz="2800" dirty="0" err="1">
                <a:solidFill>
                  <a:srgbClr val="2F2B20"/>
                </a:solidFill>
                <a:latin typeface="Cambria"/>
                <a:cs typeface="Times New Roman" panose="02020603050405020304" pitchFamily="18" charset="0"/>
              </a:rPr>
              <a:t>dapat</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diterima</a:t>
            </a:r>
            <a:r>
              <a:rPr lang="en-US" sz="2800" dirty="0">
                <a:solidFill>
                  <a:srgbClr val="2F2B20"/>
                </a:solidFill>
                <a:latin typeface="Cambria"/>
                <a:cs typeface="Times New Roman" panose="02020603050405020304" pitchFamily="18" charset="0"/>
              </a:rPr>
              <a:t> yang </a:t>
            </a:r>
            <a:r>
              <a:rPr lang="en-US" sz="2800" dirty="0" err="1">
                <a:solidFill>
                  <a:srgbClr val="2F2B20"/>
                </a:solidFill>
                <a:latin typeface="Cambria"/>
                <a:cs typeface="Times New Roman" panose="02020603050405020304" pitchFamily="18" charset="0"/>
              </a:rPr>
              <a:t>ditentukan</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dan</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batas</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kontrol</a:t>
            </a:r>
            <a:r>
              <a:rPr lang="en-US" sz="2800" dirty="0">
                <a:solidFill>
                  <a:srgbClr val="2F2B20"/>
                </a:solidFill>
                <a:latin typeface="Cambria"/>
                <a:cs typeface="Times New Roman" panose="02020603050405020304" pitchFamily="18" charset="0"/>
              </a:rPr>
              <a:t> (yang </a:t>
            </a:r>
            <a:r>
              <a:rPr lang="en-US" sz="2800" dirty="0" err="1">
                <a:solidFill>
                  <a:srgbClr val="2F2B20"/>
                </a:solidFill>
                <a:latin typeface="Cambria"/>
                <a:cs typeface="Times New Roman" panose="02020603050405020304" pitchFamily="18" charset="0"/>
              </a:rPr>
              <a:t>mengidentifikasi</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batas</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variasi</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umum</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dalam</a:t>
            </a:r>
            <a:r>
              <a:rPr lang="en-US" sz="2800" dirty="0">
                <a:solidFill>
                  <a:srgbClr val="2F2B20"/>
                </a:solidFill>
                <a:latin typeface="Cambria"/>
                <a:cs typeface="Times New Roman" panose="02020603050405020304" pitchFamily="18" charset="0"/>
              </a:rPr>
              <a:t> proses yang </a:t>
            </a:r>
            <a:r>
              <a:rPr lang="en-US" sz="2800" dirty="0" err="1">
                <a:solidFill>
                  <a:srgbClr val="2F2B20"/>
                </a:solidFill>
                <a:latin typeface="Cambria"/>
                <a:cs typeface="Times New Roman" panose="02020603050405020304" pitchFamily="18" charset="0"/>
              </a:rPr>
              <a:t>stabil</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secara</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statistik</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atau</a:t>
            </a:r>
            <a:r>
              <a:rPr lang="en-US" sz="2800" dirty="0">
                <a:solidFill>
                  <a:srgbClr val="2F2B20"/>
                </a:solidFill>
                <a:latin typeface="Cambria"/>
                <a:cs typeface="Times New Roman" panose="02020603050405020304" pitchFamily="18" charset="0"/>
              </a:rPr>
              <a:t> </a:t>
            </a:r>
            <a:r>
              <a:rPr lang="en-US" sz="2800" dirty="0" err="1">
                <a:solidFill>
                  <a:srgbClr val="2F2B20"/>
                </a:solidFill>
                <a:latin typeface="Cambria"/>
                <a:cs typeface="Times New Roman" panose="02020603050405020304" pitchFamily="18" charset="0"/>
              </a:rPr>
              <a:t>kinerja</a:t>
            </a:r>
            <a:r>
              <a:rPr lang="en-US" sz="2800" dirty="0">
                <a:solidFill>
                  <a:srgbClr val="2F2B20"/>
                </a:solidFill>
                <a:latin typeface="Cambria"/>
                <a:cs typeface="Times New Roman" panose="02020603050405020304" pitchFamily="18" charset="0"/>
              </a:rPr>
              <a:t> proses).</a:t>
            </a:r>
          </a:p>
          <a:p>
            <a:pPr>
              <a:buClr>
                <a:srgbClr val="675E47">
                  <a:lumMod val="75000"/>
                </a:srgbClr>
              </a:buClr>
            </a:pPr>
            <a:endParaRPr lang="id-ID" sz="2800" dirty="0">
              <a:solidFill>
                <a:srgbClr val="2F2B20"/>
              </a:solidFill>
              <a:latin typeface="Cambria"/>
            </a:endParaRPr>
          </a:p>
        </p:txBody>
      </p:sp>
    </p:spTree>
    <p:extLst>
      <p:ext uri="{BB962C8B-B14F-4D97-AF65-F5344CB8AC3E}">
        <p14:creationId xmlns:p14="http://schemas.microsoft.com/office/powerpoint/2010/main" val="3852276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Data Flow Diagram</a:t>
            </a:r>
            <a:endParaRPr lang="id-ID" sz="3600" b="1" dirty="0">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025347" y="996287"/>
            <a:ext cx="6885714" cy="5861713"/>
          </a:xfrm>
          <a:prstGeom prst="rect">
            <a:avLst/>
          </a:prstGeom>
        </p:spPr>
      </p:pic>
    </p:spTree>
    <p:extLst>
      <p:ext uri="{BB962C8B-B14F-4D97-AF65-F5344CB8AC3E}">
        <p14:creationId xmlns:p14="http://schemas.microsoft.com/office/powerpoint/2010/main" val="3417091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Process Group</a:t>
            </a:r>
            <a:endParaRPr lang="id-ID" sz="3600" b="1" dirty="0">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Freeform 4"/>
          <p:cNvSpPr/>
          <p:nvPr/>
        </p:nvSpPr>
        <p:spPr>
          <a:xfrm>
            <a:off x="752018"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7" name="Freeform 6"/>
          <p:cNvSpPr/>
          <p:nvPr/>
        </p:nvSpPr>
        <p:spPr>
          <a:xfrm>
            <a:off x="1128384" y="1384440"/>
            <a:ext cx="2478482"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metrics</a:t>
            </a:r>
          </a:p>
          <a:p>
            <a:pPr lvl="1"/>
            <a:r>
              <a:rPr lang="en-US" sz="1400" dirty="0"/>
              <a:t>• Test and evaluation</a:t>
            </a:r>
          </a:p>
          <a:p>
            <a:pPr lvl="1"/>
            <a:r>
              <a:rPr lang="en-US" sz="1400" dirty="0"/>
              <a:t>documents</a:t>
            </a:r>
          </a:p>
          <a:p>
            <a:r>
              <a:rPr lang="en-US" sz="1400" dirty="0"/>
              <a:t>3. Approved change requests</a:t>
            </a:r>
          </a:p>
          <a:p>
            <a:r>
              <a:rPr lang="en-US" sz="1400" dirty="0"/>
              <a:t>4. Deliverables</a:t>
            </a:r>
          </a:p>
          <a:p>
            <a:r>
              <a:rPr lang="en-US" sz="1400" dirty="0"/>
              <a:t>5. Work performance data</a:t>
            </a:r>
          </a:p>
          <a:p>
            <a:r>
              <a:rPr lang="en-US" sz="1400" dirty="0"/>
              <a:t>6. Enterprise environmental</a:t>
            </a:r>
          </a:p>
          <a:p>
            <a:r>
              <a:rPr lang="en-US" sz="1400" dirty="0"/>
              <a:t>factors</a:t>
            </a:r>
          </a:p>
          <a:p>
            <a:r>
              <a:rPr lang="en-US" sz="1400" dirty="0"/>
              <a:t>7. Organizational process assets</a:t>
            </a:r>
            <a:endParaRPr lang="en-US" sz="3600" b="0" kern="1200" dirty="0">
              <a:latin typeface="+mn-lt"/>
            </a:endParaRPr>
          </a:p>
        </p:txBody>
      </p:sp>
      <p:sp>
        <p:nvSpPr>
          <p:cNvPr id="8" name="Freeform 7"/>
          <p:cNvSpPr/>
          <p:nvPr/>
        </p:nvSpPr>
        <p:spPr>
          <a:xfrm>
            <a:off x="3362690" y="923642"/>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9" name="Freeform 8"/>
          <p:cNvSpPr/>
          <p:nvPr/>
        </p:nvSpPr>
        <p:spPr>
          <a:xfrm>
            <a:off x="4247574" y="920719"/>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0" name="Freeform 9"/>
          <p:cNvSpPr/>
          <p:nvPr/>
        </p:nvSpPr>
        <p:spPr>
          <a:xfrm>
            <a:off x="4427304" y="1384441"/>
            <a:ext cx="2546702"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1" name="Freeform 10"/>
          <p:cNvSpPr/>
          <p:nvPr/>
        </p:nvSpPr>
        <p:spPr>
          <a:xfrm>
            <a:off x="6559542" y="925227"/>
            <a:ext cx="590732" cy="457630"/>
          </a:xfrm>
          <a:custGeom>
            <a:avLst/>
            <a:gdLst>
              <a:gd name="connsiteX0" fmla="*/ 0 w 590732"/>
              <a:gd name="connsiteY0" fmla="*/ 91526 h 457630"/>
              <a:gd name="connsiteX1" fmla="*/ 361917 w 590732"/>
              <a:gd name="connsiteY1" fmla="*/ 91526 h 457630"/>
              <a:gd name="connsiteX2" fmla="*/ 361917 w 590732"/>
              <a:gd name="connsiteY2" fmla="*/ 0 h 457630"/>
              <a:gd name="connsiteX3" fmla="*/ 590732 w 590732"/>
              <a:gd name="connsiteY3" fmla="*/ 228815 h 457630"/>
              <a:gd name="connsiteX4" fmla="*/ 361917 w 590732"/>
              <a:gd name="connsiteY4" fmla="*/ 457630 h 457630"/>
              <a:gd name="connsiteX5" fmla="*/ 361917 w 590732"/>
              <a:gd name="connsiteY5" fmla="*/ 366104 h 457630"/>
              <a:gd name="connsiteX6" fmla="*/ 0 w 590732"/>
              <a:gd name="connsiteY6" fmla="*/ 366104 h 457630"/>
              <a:gd name="connsiteX7" fmla="*/ 0 w 590732"/>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32" h="457630">
                <a:moveTo>
                  <a:pt x="0" y="91526"/>
                </a:moveTo>
                <a:lnTo>
                  <a:pt x="361917" y="91526"/>
                </a:lnTo>
                <a:lnTo>
                  <a:pt x="361917" y="0"/>
                </a:lnTo>
                <a:lnTo>
                  <a:pt x="590732" y="228815"/>
                </a:lnTo>
                <a:lnTo>
                  <a:pt x="361917" y="457630"/>
                </a:lnTo>
                <a:lnTo>
                  <a:pt x="361917" y="366104"/>
                </a:lnTo>
                <a:lnTo>
                  <a:pt x="0" y="366104"/>
                </a:lnTo>
                <a:lnTo>
                  <a:pt x="0" y="91526"/>
                </a:lnTo>
                <a:close/>
              </a:path>
            </a:pathLst>
          </a:custGeom>
          <a:scene3d>
            <a:camera prst="orthographicFront"/>
            <a:lightRig rig="threePt" dir="t">
              <a:rot lat="0" lon="0" rev="7500000"/>
            </a:lightRig>
          </a:scene3d>
          <a:sp3d z="-70000" extrusionH="63500" prstMaterial="matte">
            <a:bevelT w="25400" h="6350" prst="relaxedInset"/>
            <a:contourClr>
              <a:schemeClr val="bg1"/>
            </a:contourClr>
          </a:sp3d>
        </p:spPr>
        <p:style>
          <a:lnRef idx="0">
            <a:schemeClr val="lt1">
              <a:hueOff val="0"/>
              <a:satOff val="0"/>
              <a:lumOff val="0"/>
              <a:alphaOff val="0"/>
            </a:schemeClr>
          </a:lnRef>
          <a:fillRef idx="1">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0" tIns="91526" rIns="137289" bIns="91526" numCol="1" spcCol="1270" anchor="ctr" anchorCtr="0">
            <a:noAutofit/>
          </a:bodyPr>
          <a:lstStyle/>
          <a:p>
            <a:pPr lvl="0" algn="ctr" defTabSz="577850">
              <a:lnSpc>
                <a:spcPct val="90000"/>
              </a:lnSpc>
              <a:spcBef>
                <a:spcPct val="0"/>
              </a:spcBef>
              <a:spcAft>
                <a:spcPct val="35000"/>
              </a:spcAft>
            </a:pPr>
            <a:endParaRPr lang="en-US" sz="1300" kern="1200"/>
          </a:p>
        </p:txBody>
      </p:sp>
      <p:sp>
        <p:nvSpPr>
          <p:cNvPr id="12" name="Freeform 11"/>
          <p:cNvSpPr/>
          <p:nvPr/>
        </p:nvSpPr>
        <p:spPr>
          <a:xfrm>
            <a:off x="7395484"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5" name="Freeform 14"/>
          <p:cNvSpPr/>
          <p:nvPr/>
        </p:nvSpPr>
        <p:spPr>
          <a:xfrm>
            <a:off x="7771959" y="1384441"/>
            <a:ext cx="2654931"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control measurements</a:t>
            </a:r>
          </a:p>
          <a:p>
            <a:r>
              <a:rPr lang="en-US" sz="1400" dirty="0"/>
              <a:t>2. Verified deliverables</a:t>
            </a:r>
          </a:p>
          <a:p>
            <a:r>
              <a:rPr lang="en-US" sz="1400" dirty="0"/>
              <a:t>3. Work performance</a:t>
            </a:r>
          </a:p>
          <a:p>
            <a:r>
              <a:rPr lang="en-US" sz="1400" dirty="0"/>
              <a:t>information</a:t>
            </a:r>
          </a:p>
          <a:p>
            <a:r>
              <a:rPr lang="en-US" sz="1400" dirty="0"/>
              <a:t>4. Change requests</a:t>
            </a:r>
          </a:p>
          <a:p>
            <a:r>
              <a:rPr lang="en-US" sz="1400" dirty="0"/>
              <a:t>5. Project management plan updates</a:t>
            </a:r>
          </a:p>
          <a:p>
            <a:pPr lvl="1"/>
            <a:r>
              <a:rPr lang="en-US" sz="1400" dirty="0"/>
              <a:t>• Quality management plan</a:t>
            </a:r>
          </a:p>
          <a:p>
            <a:r>
              <a:rPr lang="en-US" sz="1400" dirty="0"/>
              <a:t>6. Project documents updates</a:t>
            </a:r>
          </a:p>
          <a:p>
            <a:r>
              <a:rPr lang="en-US" sz="1400" dirty="0"/>
              <a:t>• Issue log</a:t>
            </a:r>
          </a:p>
          <a:p>
            <a:pPr lvl="1"/>
            <a:r>
              <a:rPr lang="en-US" sz="1400" dirty="0"/>
              <a:t>• Lessons learned register</a:t>
            </a:r>
          </a:p>
          <a:p>
            <a:pPr lvl="1"/>
            <a:r>
              <a:rPr lang="en-US" sz="1400" dirty="0"/>
              <a:t>• Risk register</a:t>
            </a:r>
          </a:p>
          <a:p>
            <a:pPr lvl="1"/>
            <a:r>
              <a:rPr lang="en-US" sz="1400" dirty="0"/>
              <a:t>• Test and evaluation documents</a:t>
            </a:r>
            <a:endParaRPr lang="en-US" sz="1400" b="0" kern="1200" dirty="0"/>
          </a:p>
        </p:txBody>
      </p:sp>
    </p:spTree>
    <p:extLst>
      <p:ext uri="{BB962C8B-B14F-4D97-AF65-F5344CB8AC3E}">
        <p14:creationId xmlns:p14="http://schemas.microsoft.com/office/powerpoint/2010/main" val="4144588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INPUT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2365976866"/>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923642"/>
            <a:ext cx="2310424" cy="5818352"/>
            <a:chOff x="50639" y="923642"/>
            <a:chExt cx="2310424" cy="5818352"/>
          </a:xfrm>
        </p:grpSpPr>
        <p:sp>
          <p:nvSpPr>
            <p:cNvPr id="14" name="Freeform 13"/>
            <p:cNvSpPr/>
            <p:nvPr/>
          </p:nvSpPr>
          <p:spPr>
            <a:xfrm>
              <a:off x="50639"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8" name="Freeform 17"/>
            <p:cNvSpPr/>
            <p:nvPr/>
          </p:nvSpPr>
          <p:spPr>
            <a:xfrm>
              <a:off x="87083" y="1406395"/>
              <a:ext cx="2273980"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metrics</a:t>
              </a:r>
            </a:p>
            <a:p>
              <a:pPr lvl="1"/>
              <a:r>
                <a:rPr lang="en-US" sz="1400" dirty="0"/>
                <a:t>• Test and evaluation</a:t>
              </a:r>
            </a:p>
            <a:p>
              <a:pPr lvl="1"/>
              <a:r>
                <a:rPr lang="en-US" sz="1400" dirty="0"/>
                <a:t>documents</a:t>
              </a:r>
            </a:p>
            <a:p>
              <a:r>
                <a:rPr lang="en-US" sz="1400" dirty="0"/>
                <a:t>3. Approved change requests</a:t>
              </a:r>
            </a:p>
            <a:p>
              <a:r>
                <a:rPr lang="en-US" sz="1400" dirty="0"/>
                <a:t>4. Deliverables</a:t>
              </a:r>
            </a:p>
            <a:p>
              <a:r>
                <a:rPr lang="en-US" sz="1400" dirty="0"/>
                <a:t>5. Work performance data</a:t>
              </a:r>
            </a:p>
            <a:p>
              <a:r>
                <a:rPr lang="en-US" sz="1400" dirty="0"/>
                <a:t>6. Enterprise environmental</a:t>
              </a:r>
            </a:p>
            <a:p>
              <a:r>
                <a:rPr lang="en-US" sz="1400" dirty="0"/>
                <a:t>factors</a:t>
              </a:r>
            </a:p>
            <a:p>
              <a:r>
                <a:rPr lang="en-US" sz="1400" dirty="0"/>
                <a:t>7. Organizational process assets</a:t>
              </a:r>
              <a:endParaRPr lang="en-US" sz="3600" b="0" kern="1200" dirty="0">
                <a:latin typeface="+mn-lt"/>
              </a:endParaRPr>
            </a:p>
          </p:txBody>
        </p:sp>
      </p:grpSp>
    </p:spTree>
    <p:extLst>
      <p:ext uri="{BB962C8B-B14F-4D97-AF65-F5344CB8AC3E}">
        <p14:creationId xmlns:p14="http://schemas.microsoft.com/office/powerpoint/2010/main" val="27999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TextBox 4"/>
          <p:cNvSpPr txBox="1"/>
          <p:nvPr/>
        </p:nvSpPr>
        <p:spPr>
          <a:xfrm>
            <a:off x="888422" y="1579412"/>
            <a:ext cx="9704551" cy="3970318"/>
          </a:xfrm>
          <a:prstGeom prst="rect">
            <a:avLst/>
          </a:prstGeom>
          <a:solidFill>
            <a:schemeClr val="bg1">
              <a:lumMod val="85000"/>
            </a:schemeClr>
          </a:solidFill>
        </p:spPr>
        <p:txBody>
          <a:bodyPr wrap="square" rtlCol="0">
            <a:spAutoFit/>
          </a:bodyPr>
          <a:lstStyle/>
          <a:p>
            <a:pPr algn="just"/>
            <a:r>
              <a:rPr lang="id-ID" sz="2800" dirty="0">
                <a:solidFill>
                  <a:srgbClr val="2F2B20"/>
                </a:solidFill>
              </a:rPr>
              <a:t>Misal :</a:t>
            </a:r>
          </a:p>
          <a:p>
            <a:pPr marL="457200" indent="-457200" algn="just">
              <a:buFont typeface="Wingdings" panose="05000000000000000000" pitchFamily="2" charset="2"/>
              <a:buChar char="Ø"/>
            </a:pPr>
            <a:r>
              <a:rPr lang="id-ID" sz="2800" dirty="0">
                <a:solidFill>
                  <a:srgbClr val="2F2B20"/>
                </a:solidFill>
              </a:rPr>
              <a:t>Sebuah aplikasi yang memiliki grade yang rendah (memiliki fitur yang sedikit) tidak akan menjadi sebuah masalah apabila memiliki kualitas yang baik (tidak ada cacat dan terdapat cara pemakaian yang jelas). </a:t>
            </a:r>
          </a:p>
          <a:p>
            <a:pPr marL="457200" indent="-457200" algn="just">
              <a:buFont typeface="Wingdings" panose="05000000000000000000" pitchFamily="2" charset="2"/>
              <a:buChar char="Ø"/>
            </a:pPr>
            <a:r>
              <a:rPr lang="id-ID" sz="2800" dirty="0">
                <a:solidFill>
                  <a:srgbClr val="2F2B20"/>
                </a:solidFill>
              </a:rPr>
              <a:t>Sebuah aplikasi yang memiliki grade yang tinggi (memiki fitur yang lengkap), akan menjadi suatu masalah apabila aplikasi tersebut mengalami banyak error (kualitas rendah).</a:t>
            </a:r>
          </a:p>
          <a:p>
            <a:pPr marL="457200" indent="-457200" algn="just">
              <a:buFont typeface="Arial" panose="020B0604020202020204" pitchFamily="34" charset="0"/>
              <a:buChar char="•"/>
            </a:pPr>
            <a:endParaRPr lang="id-ID" sz="2800" dirty="0">
              <a:solidFill>
                <a:srgbClr val="2F2B20"/>
              </a:solidFill>
            </a:endParaRPr>
          </a:p>
        </p:txBody>
      </p:sp>
    </p:spTree>
    <p:extLst>
      <p:ext uri="{BB962C8B-B14F-4D97-AF65-F5344CB8AC3E}">
        <p14:creationId xmlns:p14="http://schemas.microsoft.com/office/powerpoint/2010/main" val="36473015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INPUT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1581700742"/>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923642"/>
            <a:ext cx="2310424" cy="5818352"/>
            <a:chOff x="50639" y="923642"/>
            <a:chExt cx="2310424" cy="5818352"/>
          </a:xfrm>
        </p:grpSpPr>
        <p:sp>
          <p:nvSpPr>
            <p:cNvPr id="14" name="Freeform 13"/>
            <p:cNvSpPr/>
            <p:nvPr/>
          </p:nvSpPr>
          <p:spPr>
            <a:xfrm>
              <a:off x="50639"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Input</a:t>
              </a:r>
              <a:endParaRPr lang="en-US" sz="1600" b="0" kern="1200" dirty="0">
                <a:latin typeface="+mn-lt"/>
              </a:endParaRPr>
            </a:p>
          </p:txBody>
        </p:sp>
        <p:sp>
          <p:nvSpPr>
            <p:cNvPr id="18" name="Freeform 17"/>
            <p:cNvSpPr/>
            <p:nvPr/>
          </p:nvSpPr>
          <p:spPr>
            <a:xfrm>
              <a:off x="87083" y="1406395"/>
              <a:ext cx="2273980"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metrics</a:t>
              </a:r>
            </a:p>
            <a:p>
              <a:pPr lvl="1"/>
              <a:r>
                <a:rPr lang="en-US" sz="1400" dirty="0"/>
                <a:t>• Test and evaluation</a:t>
              </a:r>
            </a:p>
            <a:p>
              <a:pPr lvl="1"/>
              <a:r>
                <a:rPr lang="en-US" sz="1400" dirty="0"/>
                <a:t>documents</a:t>
              </a:r>
            </a:p>
            <a:p>
              <a:r>
                <a:rPr lang="en-US" sz="1400" dirty="0"/>
                <a:t>3. Approved change requests</a:t>
              </a:r>
            </a:p>
            <a:p>
              <a:r>
                <a:rPr lang="en-US" sz="1400" dirty="0"/>
                <a:t>4. Deliverables</a:t>
              </a:r>
            </a:p>
            <a:p>
              <a:r>
                <a:rPr lang="en-US" sz="1400" dirty="0"/>
                <a:t>5. Work performance data</a:t>
              </a:r>
            </a:p>
            <a:p>
              <a:r>
                <a:rPr lang="en-US" sz="1400" dirty="0"/>
                <a:t>6. Enterprise environmental</a:t>
              </a:r>
            </a:p>
            <a:p>
              <a:r>
                <a:rPr lang="en-US" sz="1400" dirty="0"/>
                <a:t>factors</a:t>
              </a:r>
            </a:p>
            <a:p>
              <a:r>
                <a:rPr lang="en-US" sz="1400" dirty="0"/>
                <a:t>7. Organizational process assets</a:t>
              </a:r>
              <a:endParaRPr lang="en-US" sz="3600" b="0" kern="1200" dirty="0">
                <a:latin typeface="+mn-lt"/>
              </a:endParaRPr>
            </a:p>
          </p:txBody>
        </p:sp>
      </p:grpSp>
    </p:spTree>
    <p:extLst>
      <p:ext uri="{BB962C8B-B14F-4D97-AF65-F5344CB8AC3E}">
        <p14:creationId xmlns:p14="http://schemas.microsoft.com/office/powerpoint/2010/main" val="2467952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INPUT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2596985002"/>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923642"/>
            <a:ext cx="2310424" cy="5818352"/>
            <a:chOff x="50639" y="923642"/>
            <a:chExt cx="2310424" cy="5818352"/>
          </a:xfrm>
        </p:grpSpPr>
        <p:sp>
          <p:nvSpPr>
            <p:cNvPr id="18" name="Freeform 17"/>
            <p:cNvSpPr/>
            <p:nvPr/>
          </p:nvSpPr>
          <p:spPr>
            <a:xfrm>
              <a:off x="50639"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dirty="0">
                  <a:latin typeface="+mn-lt"/>
                </a:rPr>
                <a:t>Input</a:t>
              </a:r>
            </a:p>
          </p:txBody>
        </p:sp>
        <p:sp>
          <p:nvSpPr>
            <p:cNvPr id="19" name="Freeform 18"/>
            <p:cNvSpPr/>
            <p:nvPr/>
          </p:nvSpPr>
          <p:spPr>
            <a:xfrm>
              <a:off x="87083" y="1406395"/>
              <a:ext cx="2273980"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metrics</a:t>
              </a:r>
            </a:p>
            <a:p>
              <a:pPr lvl="1"/>
              <a:r>
                <a:rPr lang="en-US" sz="1400" dirty="0"/>
                <a:t>• Test and evaluation</a:t>
              </a:r>
            </a:p>
            <a:p>
              <a:pPr lvl="1"/>
              <a:r>
                <a:rPr lang="en-US" sz="1400" dirty="0"/>
                <a:t>documents</a:t>
              </a:r>
            </a:p>
            <a:p>
              <a:r>
                <a:rPr lang="en-US" sz="1400" dirty="0"/>
                <a:t>3. Approved change requests</a:t>
              </a:r>
            </a:p>
            <a:p>
              <a:r>
                <a:rPr lang="en-US" sz="1400" dirty="0"/>
                <a:t>4. Deliverables</a:t>
              </a:r>
            </a:p>
            <a:p>
              <a:r>
                <a:rPr lang="en-US" sz="1400" dirty="0"/>
                <a:t>5. Work performance data</a:t>
              </a:r>
            </a:p>
            <a:p>
              <a:r>
                <a:rPr lang="en-US" sz="1400" dirty="0"/>
                <a:t>6. Enterprise environmental</a:t>
              </a:r>
            </a:p>
            <a:p>
              <a:r>
                <a:rPr lang="en-US" sz="1400" dirty="0"/>
                <a:t>factors</a:t>
              </a:r>
            </a:p>
            <a:p>
              <a:r>
                <a:rPr lang="en-US" sz="1400" dirty="0"/>
                <a:t>7. Organizational process assets</a:t>
              </a:r>
              <a:endParaRPr lang="en-US" sz="3600" b="0" kern="1200" dirty="0">
                <a:latin typeface="+mn-lt"/>
              </a:endParaRPr>
            </a:p>
          </p:txBody>
        </p:sp>
      </p:grpSp>
    </p:spTree>
    <p:extLst>
      <p:ext uri="{BB962C8B-B14F-4D97-AF65-F5344CB8AC3E}">
        <p14:creationId xmlns:p14="http://schemas.microsoft.com/office/powerpoint/2010/main" val="6988361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INPUT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3823779245"/>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923642"/>
            <a:ext cx="2310424" cy="5818352"/>
            <a:chOff x="50639" y="923642"/>
            <a:chExt cx="2310424" cy="5818352"/>
          </a:xfrm>
        </p:grpSpPr>
        <p:sp>
          <p:nvSpPr>
            <p:cNvPr id="18" name="Freeform 17"/>
            <p:cNvSpPr/>
            <p:nvPr/>
          </p:nvSpPr>
          <p:spPr>
            <a:xfrm>
              <a:off x="50639" y="923642"/>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dirty="0">
                  <a:latin typeface="+mn-lt"/>
                </a:rPr>
                <a:t>Input</a:t>
              </a:r>
            </a:p>
          </p:txBody>
        </p:sp>
        <p:sp>
          <p:nvSpPr>
            <p:cNvPr id="19" name="Freeform 18"/>
            <p:cNvSpPr/>
            <p:nvPr/>
          </p:nvSpPr>
          <p:spPr>
            <a:xfrm>
              <a:off x="87083" y="1406395"/>
              <a:ext cx="2273980" cy="5335599"/>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tx2">
                <a:lumMod val="20000"/>
                <a:lumOff val="80000"/>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Project management plan</a:t>
              </a:r>
            </a:p>
            <a:p>
              <a:pPr lvl="1"/>
              <a:r>
                <a:rPr lang="en-US" sz="1400" dirty="0"/>
                <a:t>• Quality management plan</a:t>
              </a:r>
            </a:p>
            <a:p>
              <a:r>
                <a:rPr lang="en-US" sz="1400" dirty="0"/>
                <a:t>2. Project documents</a:t>
              </a:r>
            </a:p>
            <a:p>
              <a:pPr lvl="1"/>
              <a:r>
                <a:rPr lang="en-US" sz="1400" dirty="0"/>
                <a:t>• Lessons learned register</a:t>
              </a:r>
            </a:p>
            <a:p>
              <a:pPr lvl="1"/>
              <a:r>
                <a:rPr lang="en-US" sz="1400" dirty="0"/>
                <a:t>• Quality metrics</a:t>
              </a:r>
            </a:p>
            <a:p>
              <a:pPr lvl="1"/>
              <a:r>
                <a:rPr lang="en-US" sz="1400" dirty="0"/>
                <a:t>• Test and evaluation</a:t>
              </a:r>
            </a:p>
            <a:p>
              <a:pPr lvl="1"/>
              <a:r>
                <a:rPr lang="en-US" sz="1400" dirty="0"/>
                <a:t>documents</a:t>
              </a:r>
            </a:p>
            <a:p>
              <a:r>
                <a:rPr lang="en-US" sz="1400" dirty="0"/>
                <a:t>3. Approved change requests</a:t>
              </a:r>
            </a:p>
            <a:p>
              <a:r>
                <a:rPr lang="en-US" sz="1400" dirty="0"/>
                <a:t>4. Deliverables</a:t>
              </a:r>
            </a:p>
            <a:p>
              <a:r>
                <a:rPr lang="en-US" sz="1400" dirty="0"/>
                <a:t>5. Work performance data</a:t>
              </a:r>
            </a:p>
            <a:p>
              <a:r>
                <a:rPr lang="en-US" sz="1400" dirty="0"/>
                <a:t>6. Enterprise environmental</a:t>
              </a:r>
            </a:p>
            <a:p>
              <a:r>
                <a:rPr lang="en-US" sz="1400" dirty="0"/>
                <a:t>factors</a:t>
              </a:r>
            </a:p>
            <a:p>
              <a:r>
                <a:rPr lang="en-US" sz="1400" dirty="0"/>
                <a:t>7. Organizational process assets</a:t>
              </a:r>
              <a:endParaRPr lang="en-US" sz="3600" b="0" kern="1200" dirty="0">
                <a:latin typeface="+mn-lt"/>
              </a:endParaRPr>
            </a:p>
          </p:txBody>
        </p:sp>
      </p:grpSp>
    </p:spTree>
    <p:extLst>
      <p:ext uri="{BB962C8B-B14F-4D97-AF65-F5344CB8AC3E}">
        <p14:creationId xmlns:p14="http://schemas.microsoft.com/office/powerpoint/2010/main" val="3888505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itle 1"/>
          <p:cNvSpPr>
            <a:spLocks noGrp="1"/>
          </p:cNvSpPr>
          <p:nvPr>
            <p:ph type="title"/>
          </p:nvPr>
        </p:nvSpPr>
        <p:spPr>
          <a:xfrm>
            <a:off x="2429301" y="752694"/>
            <a:ext cx="7620000" cy="569889"/>
          </a:xfrm>
        </p:spPr>
        <p:txBody>
          <a:bodyPr>
            <a:normAutofit fontScale="90000"/>
          </a:bodyPr>
          <a:lstStyle/>
          <a:p>
            <a:r>
              <a:rPr lang="id-ID" sz="4000" i="1" dirty="0">
                <a:effectLst>
                  <a:outerShdw blurRad="38100" dist="38100" dir="2700000" algn="tl">
                    <a:srgbClr val="000000">
                      <a:alpha val="43137"/>
                    </a:srgbClr>
                  </a:outerShdw>
                </a:effectLst>
              </a:rPr>
              <a:t>1. </a:t>
            </a:r>
            <a:r>
              <a:rPr lang="en-US" sz="4000" dirty="0"/>
              <a:t>Data Gathering</a:t>
            </a:r>
            <a:endParaRPr lang="id-ID" sz="4000" dirty="0">
              <a:effectLst>
                <a:outerShdw blurRad="38100" dist="38100" dir="2700000" algn="tl">
                  <a:srgbClr val="000000">
                    <a:alpha val="43137"/>
                  </a:srgbClr>
                </a:outerShdw>
              </a:effectLst>
            </a:endParaRPr>
          </a:p>
        </p:txBody>
      </p:sp>
      <p:sp>
        <p:nvSpPr>
          <p:cNvPr id="12" name="Freeform 11"/>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4" name="Freeform 13"/>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6" name="Rectangle 15"/>
          <p:cNvSpPr/>
          <p:nvPr/>
        </p:nvSpPr>
        <p:spPr>
          <a:xfrm>
            <a:off x="2934636" y="1322583"/>
            <a:ext cx="8938916" cy="5232202"/>
          </a:xfrm>
          <a:prstGeom prst="rect">
            <a:avLst/>
          </a:prstGeom>
          <a:solidFill>
            <a:schemeClr val="accent1">
              <a:lumMod val="60000"/>
              <a:lumOff val="40000"/>
            </a:schemeClr>
          </a:solidFill>
        </p:spPr>
        <p:txBody>
          <a:bodyPr wrap="square">
            <a:spAutoFit/>
          </a:bodyPr>
          <a:lstStyle/>
          <a:p>
            <a:pPr lvl="1" algn="just">
              <a:buClr>
                <a:srgbClr val="A9A57C"/>
              </a:buClr>
            </a:pPr>
            <a:r>
              <a:rPr lang="en-US" sz="1600" dirty="0" err="1"/>
              <a:t>Termasuk</a:t>
            </a:r>
            <a:r>
              <a:rPr lang="en-US" sz="1600" dirty="0"/>
              <a:t> </a:t>
            </a:r>
            <a:r>
              <a:rPr lang="en-US" sz="1600" dirty="0" err="1"/>
              <a:t>diantaranya</a:t>
            </a:r>
            <a:r>
              <a:rPr lang="en-US" sz="1600" dirty="0"/>
              <a:t>:</a:t>
            </a:r>
          </a:p>
          <a:p>
            <a:pPr marL="285750" indent="-285750" algn="just">
              <a:buClr>
                <a:srgbClr val="A9A57C"/>
              </a:buClr>
              <a:buFont typeface="Arial" panose="020B0604020202020204" pitchFamily="34" charset="0"/>
              <a:buChar char="•"/>
            </a:pPr>
            <a:r>
              <a:rPr lang="en-US" sz="1600" b="1" dirty="0"/>
              <a:t>Checklists</a:t>
            </a:r>
          </a:p>
          <a:p>
            <a:pPr lvl="1" algn="just">
              <a:buClr>
                <a:srgbClr val="A9A57C"/>
              </a:buClr>
            </a:pPr>
            <a:r>
              <a:rPr lang="en-US" sz="1600" dirty="0"/>
              <a:t>Checklist </a:t>
            </a:r>
            <a:r>
              <a:rPr lang="en-US" sz="1600" dirty="0" err="1"/>
              <a:t>membantu</a:t>
            </a:r>
            <a:r>
              <a:rPr lang="en-US" sz="1600" dirty="0"/>
              <a:t> </a:t>
            </a:r>
            <a:r>
              <a:rPr lang="en-US" sz="1600" dirty="0" err="1"/>
              <a:t>mengelola</a:t>
            </a:r>
            <a:r>
              <a:rPr lang="en-US" sz="1600" dirty="0"/>
              <a:t> </a:t>
            </a:r>
            <a:r>
              <a:rPr lang="en-US" sz="1600" dirty="0" err="1"/>
              <a:t>aktivitas</a:t>
            </a:r>
            <a:r>
              <a:rPr lang="en-US" sz="1600" dirty="0"/>
              <a:t> </a:t>
            </a:r>
            <a:r>
              <a:rPr lang="en-US" sz="1600" dirty="0" err="1"/>
              <a:t>kualitas</a:t>
            </a:r>
            <a:r>
              <a:rPr lang="en-US" sz="1600" dirty="0"/>
              <a:t> </a:t>
            </a:r>
            <a:r>
              <a:rPr lang="en-US" sz="1600" dirty="0" err="1"/>
              <a:t>kontrol</a:t>
            </a:r>
            <a:r>
              <a:rPr lang="en-US" sz="1600" dirty="0"/>
              <a:t> </a:t>
            </a:r>
            <a:r>
              <a:rPr lang="en-US" sz="1600" dirty="0" err="1"/>
              <a:t>secara</a:t>
            </a:r>
            <a:r>
              <a:rPr lang="en-US" sz="1600" dirty="0"/>
              <a:t> </a:t>
            </a:r>
            <a:r>
              <a:rPr lang="en-US" sz="1600" dirty="0" err="1"/>
              <a:t>terstruktur</a:t>
            </a:r>
            <a:r>
              <a:rPr lang="en-US" sz="1600" dirty="0"/>
              <a:t>..</a:t>
            </a:r>
          </a:p>
          <a:p>
            <a:pPr marL="285750" indent="-285750">
              <a:buFont typeface="Arial" panose="020B0604020202020204" pitchFamily="34" charset="0"/>
              <a:buChar char="•"/>
            </a:pPr>
            <a:r>
              <a:rPr lang="en-US" sz="1400" dirty="0"/>
              <a:t>Check sheets</a:t>
            </a:r>
          </a:p>
          <a:p>
            <a:pPr lvl="1" algn="just">
              <a:buClr>
                <a:srgbClr val="A9A57C"/>
              </a:buClr>
            </a:pPr>
            <a:r>
              <a:rPr lang="en-US" sz="1600" dirty="0" err="1"/>
              <a:t>adalah</a:t>
            </a:r>
            <a:r>
              <a:rPr lang="en-US" sz="1600" dirty="0"/>
              <a:t> </a:t>
            </a:r>
            <a:r>
              <a:rPr lang="en-US" sz="1600" dirty="0" err="1"/>
              <a:t>jenis</a:t>
            </a:r>
            <a:r>
              <a:rPr lang="en-US" sz="1600" dirty="0"/>
              <a:t> </a:t>
            </a:r>
            <a:r>
              <a:rPr lang="en-US" sz="1600" dirty="0" err="1"/>
              <a:t>daftar</a:t>
            </a:r>
            <a:r>
              <a:rPr lang="en-US" sz="1600" dirty="0"/>
              <a:t> </a:t>
            </a:r>
            <a:r>
              <a:rPr lang="en-US" sz="1600" dirty="0" err="1"/>
              <a:t>periksa</a:t>
            </a:r>
            <a:r>
              <a:rPr lang="en-US" sz="1600" dirty="0"/>
              <a:t> yang </a:t>
            </a:r>
            <a:r>
              <a:rPr lang="en-US" sz="1600" dirty="0" err="1"/>
              <a:t>dapat</a:t>
            </a:r>
            <a:r>
              <a:rPr lang="en-US" sz="1600" dirty="0"/>
              <a:t> </a:t>
            </a:r>
            <a:r>
              <a:rPr lang="en-US" sz="1600" dirty="0" err="1"/>
              <a:t>digunakan</a:t>
            </a:r>
            <a:r>
              <a:rPr lang="en-US" sz="1600" dirty="0"/>
              <a:t> </a:t>
            </a:r>
            <a:r>
              <a:rPr lang="en-US" sz="1600" dirty="0" err="1"/>
              <a:t>untuk</a:t>
            </a:r>
            <a:r>
              <a:rPr lang="en-US" sz="1600" dirty="0"/>
              <a:t> </a:t>
            </a:r>
            <a:r>
              <a:rPr lang="en-US" sz="1600" dirty="0" err="1"/>
              <a:t>melacak</a:t>
            </a:r>
            <a:r>
              <a:rPr lang="en-US" sz="1600" dirty="0"/>
              <a:t> data, </a:t>
            </a:r>
            <a:r>
              <a:rPr lang="en-US" sz="1600" dirty="0" err="1"/>
              <a:t>seperti</a:t>
            </a:r>
            <a:r>
              <a:rPr lang="en-US" sz="1600" dirty="0"/>
              <a:t> </a:t>
            </a:r>
            <a:r>
              <a:rPr lang="en-US" sz="1600" dirty="0" err="1"/>
              <a:t>masalah</a:t>
            </a:r>
            <a:r>
              <a:rPr lang="en-US" sz="1600" dirty="0"/>
              <a:t> </a:t>
            </a:r>
            <a:r>
              <a:rPr lang="en-US" sz="1600" dirty="0" err="1"/>
              <a:t>kualitas</a:t>
            </a:r>
            <a:r>
              <a:rPr lang="en-US" sz="1600" dirty="0"/>
              <a:t> yang </a:t>
            </a:r>
            <a:r>
              <a:rPr lang="en-US" sz="1600" dirty="0" err="1"/>
              <a:t>ditemukan</a:t>
            </a:r>
            <a:r>
              <a:rPr lang="en-US" sz="1600" dirty="0"/>
              <a:t> </a:t>
            </a:r>
            <a:r>
              <a:rPr lang="en-US" sz="1600" dirty="0" err="1"/>
              <a:t>selama</a:t>
            </a:r>
            <a:r>
              <a:rPr lang="en-US" sz="1600" dirty="0"/>
              <a:t> </a:t>
            </a:r>
            <a:r>
              <a:rPr lang="en-US" sz="1600" dirty="0" err="1"/>
              <a:t>inspeksi</a:t>
            </a:r>
            <a:r>
              <a:rPr lang="en-US" sz="1600" dirty="0"/>
              <a:t>, </a:t>
            </a:r>
            <a:r>
              <a:rPr lang="en-US" sz="1600" dirty="0" err="1"/>
              <a:t>serta</a:t>
            </a:r>
            <a:r>
              <a:rPr lang="en-US" sz="1600" dirty="0"/>
              <a:t> </a:t>
            </a:r>
            <a:r>
              <a:rPr lang="en-US" sz="1600" dirty="0" err="1"/>
              <a:t>untuk</a:t>
            </a:r>
            <a:r>
              <a:rPr lang="en-US" sz="1600" dirty="0"/>
              <a:t> </a:t>
            </a:r>
            <a:r>
              <a:rPr lang="en-US" sz="1600" dirty="0" err="1"/>
              <a:t>mendokumentasikan</a:t>
            </a:r>
            <a:r>
              <a:rPr lang="en-US" sz="1600" dirty="0"/>
              <a:t> </a:t>
            </a:r>
            <a:r>
              <a:rPr lang="en-US" sz="1600" dirty="0" err="1"/>
              <a:t>seberapa</a:t>
            </a:r>
            <a:r>
              <a:rPr lang="en-US" sz="1600" dirty="0"/>
              <a:t> </a:t>
            </a:r>
            <a:r>
              <a:rPr lang="en-US" sz="1600" dirty="0" err="1"/>
              <a:t>sering</a:t>
            </a:r>
            <a:r>
              <a:rPr lang="en-US" sz="1600" dirty="0"/>
              <a:t> </a:t>
            </a:r>
            <a:r>
              <a:rPr lang="en-US" sz="1600" dirty="0" err="1"/>
              <a:t>cacat</a:t>
            </a:r>
            <a:r>
              <a:rPr lang="en-US" sz="1600" dirty="0"/>
              <a:t> </a:t>
            </a:r>
            <a:r>
              <a:rPr lang="en-US" sz="1600" dirty="0" err="1"/>
              <a:t>tertentu</a:t>
            </a:r>
            <a:r>
              <a:rPr lang="en-US" sz="1600" dirty="0"/>
              <a:t> </a:t>
            </a:r>
            <a:r>
              <a:rPr lang="en-US" sz="1600" dirty="0" err="1"/>
              <a:t>terjadi</a:t>
            </a: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p:txBody>
      </p:sp>
      <p:pic>
        <p:nvPicPr>
          <p:cNvPr id="5" name="Picture 4"/>
          <p:cNvPicPr>
            <a:picLocks noChangeAspect="1"/>
          </p:cNvPicPr>
          <p:nvPr/>
        </p:nvPicPr>
        <p:blipFill>
          <a:blip r:embed="rId3"/>
          <a:stretch>
            <a:fillRect/>
          </a:stretch>
        </p:blipFill>
        <p:spPr>
          <a:xfrm>
            <a:off x="3477051" y="3008622"/>
            <a:ext cx="5524500" cy="2724150"/>
          </a:xfrm>
          <a:prstGeom prst="rect">
            <a:avLst/>
          </a:prstGeom>
        </p:spPr>
      </p:pic>
    </p:spTree>
    <p:extLst>
      <p:ext uri="{BB962C8B-B14F-4D97-AF65-F5344CB8AC3E}">
        <p14:creationId xmlns:p14="http://schemas.microsoft.com/office/powerpoint/2010/main" val="3320314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itle 1"/>
          <p:cNvSpPr>
            <a:spLocks noGrp="1"/>
          </p:cNvSpPr>
          <p:nvPr>
            <p:ph type="title"/>
          </p:nvPr>
        </p:nvSpPr>
        <p:spPr>
          <a:xfrm>
            <a:off x="2429301" y="752694"/>
            <a:ext cx="7620000" cy="569889"/>
          </a:xfrm>
        </p:spPr>
        <p:txBody>
          <a:bodyPr>
            <a:normAutofit fontScale="90000"/>
          </a:bodyPr>
          <a:lstStyle/>
          <a:p>
            <a:r>
              <a:rPr lang="id-ID" sz="4000" i="1" dirty="0">
                <a:effectLst>
                  <a:outerShdw blurRad="38100" dist="38100" dir="2700000" algn="tl">
                    <a:srgbClr val="000000">
                      <a:alpha val="43137"/>
                    </a:srgbClr>
                  </a:outerShdw>
                </a:effectLst>
              </a:rPr>
              <a:t>1. </a:t>
            </a:r>
            <a:r>
              <a:rPr lang="en-US" sz="4000" dirty="0"/>
              <a:t>Data Gathering</a:t>
            </a:r>
            <a:endParaRPr lang="id-ID" sz="4000" dirty="0">
              <a:effectLst>
                <a:outerShdw blurRad="38100" dist="38100" dir="2700000" algn="tl">
                  <a:srgbClr val="000000">
                    <a:alpha val="43137"/>
                  </a:srgbClr>
                </a:outerShdw>
              </a:effectLst>
            </a:endParaRPr>
          </a:p>
        </p:txBody>
      </p:sp>
      <p:sp>
        <p:nvSpPr>
          <p:cNvPr id="12" name="Freeform 11"/>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4" name="Freeform 13"/>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6" name="Rectangle 15"/>
          <p:cNvSpPr/>
          <p:nvPr/>
        </p:nvSpPr>
        <p:spPr>
          <a:xfrm>
            <a:off x="2934636" y="1322583"/>
            <a:ext cx="8938916" cy="7848302"/>
          </a:xfrm>
          <a:prstGeom prst="rect">
            <a:avLst/>
          </a:prstGeom>
          <a:solidFill>
            <a:schemeClr val="accent1">
              <a:lumMod val="60000"/>
              <a:lumOff val="40000"/>
            </a:schemeClr>
          </a:solidFill>
        </p:spPr>
        <p:txBody>
          <a:bodyPr wrap="square">
            <a:spAutoFit/>
          </a:bodyPr>
          <a:lstStyle/>
          <a:p>
            <a:pPr marL="285750" indent="-285750" algn="just">
              <a:buClr>
                <a:srgbClr val="A9A57C"/>
              </a:buClr>
              <a:buFont typeface="Arial" panose="020B0604020202020204" pitchFamily="34" charset="0"/>
              <a:buChar char="•"/>
            </a:pPr>
            <a:r>
              <a:rPr lang="en-US" sz="2400" b="1" dirty="0"/>
              <a:t>Statistic Sampling</a:t>
            </a:r>
          </a:p>
          <a:p>
            <a:pPr lvl="1" algn="just">
              <a:buClr>
                <a:srgbClr val="A9A57C"/>
              </a:buClr>
            </a:pPr>
            <a:r>
              <a:rPr lang="en-US" sz="2400" dirty="0"/>
              <a:t>M</a:t>
            </a:r>
            <a:r>
              <a:rPr lang="id-ID" sz="2400" dirty="0"/>
              <a:t>elibatkan sampel dari populasi yang digunakan untuk pemeriksaan</a:t>
            </a:r>
            <a:r>
              <a:rPr lang="en-US" sz="2400" dirty="0"/>
              <a:t>.</a:t>
            </a:r>
            <a:r>
              <a:rPr lang="id-ID" sz="2400" dirty="0"/>
              <a:t> </a:t>
            </a:r>
            <a:r>
              <a:rPr lang="en-US" sz="2400" dirty="0" err="1"/>
              <a:t>Menentukan</a:t>
            </a:r>
            <a:r>
              <a:rPr lang="en-US" sz="2400" dirty="0"/>
              <a:t> </a:t>
            </a:r>
            <a:r>
              <a:rPr lang="en-US" sz="2400" dirty="0" err="1"/>
              <a:t>bagian</a:t>
            </a:r>
            <a:r>
              <a:rPr lang="en-US" sz="2400" dirty="0"/>
              <a:t> yang paling </a:t>
            </a:r>
            <a:r>
              <a:rPr lang="en-US" sz="2400" dirty="0" err="1"/>
              <a:t>diminati</a:t>
            </a:r>
            <a:r>
              <a:rPr lang="en-US" sz="2400" dirty="0"/>
              <a:t> </a:t>
            </a:r>
            <a:r>
              <a:rPr lang="en-US" sz="2400" dirty="0" err="1"/>
              <a:t>populasi</a:t>
            </a:r>
            <a:r>
              <a:rPr lang="en-US" sz="2400" dirty="0"/>
              <a:t> </a:t>
            </a:r>
            <a:r>
              <a:rPr lang="en-US" sz="2400" dirty="0" err="1"/>
              <a:t>untuk</a:t>
            </a:r>
            <a:r>
              <a:rPr lang="en-US" sz="2400" dirty="0"/>
              <a:t> </a:t>
            </a:r>
            <a:r>
              <a:rPr lang="en-US" sz="2400" dirty="0" err="1"/>
              <a:t>dilakukan</a:t>
            </a:r>
            <a:r>
              <a:rPr lang="en-US" sz="2400" dirty="0"/>
              <a:t> </a:t>
            </a:r>
            <a:r>
              <a:rPr lang="en-US" sz="2400" dirty="0" err="1"/>
              <a:t>inspeksi</a:t>
            </a:r>
            <a:r>
              <a:rPr lang="en-US" sz="2400" dirty="0"/>
              <a:t>. </a:t>
            </a:r>
            <a:r>
              <a:rPr lang="en-US" sz="2400" dirty="0" err="1"/>
              <a:t>Banyaknya</a:t>
            </a:r>
            <a:r>
              <a:rPr lang="en-US" sz="2400" dirty="0"/>
              <a:t> </a:t>
            </a:r>
            <a:r>
              <a:rPr lang="en-US" sz="2400" dirty="0" err="1"/>
              <a:t>sampel</a:t>
            </a:r>
            <a:r>
              <a:rPr lang="en-US" sz="2400" dirty="0"/>
              <a:t> </a:t>
            </a:r>
            <a:r>
              <a:rPr lang="en-US" sz="2400" dirty="0" err="1"/>
              <a:t>dan</a:t>
            </a:r>
            <a:r>
              <a:rPr lang="en-US" sz="2400" dirty="0"/>
              <a:t> </a:t>
            </a:r>
            <a:r>
              <a:rPr lang="en-US" sz="2400" dirty="0" err="1"/>
              <a:t>ukurannya</a:t>
            </a:r>
            <a:r>
              <a:rPr lang="en-US" sz="2400" dirty="0"/>
              <a:t> </a:t>
            </a:r>
            <a:r>
              <a:rPr lang="en-US" sz="2400" dirty="0" err="1"/>
              <a:t>harus</a:t>
            </a:r>
            <a:r>
              <a:rPr lang="en-US" sz="2400" dirty="0"/>
              <a:t> </a:t>
            </a:r>
            <a:r>
              <a:rPr lang="en-US" sz="2400" dirty="0" err="1"/>
              <a:t>ditentukan</a:t>
            </a:r>
            <a:r>
              <a:rPr lang="en-US" sz="2400" dirty="0"/>
              <a:t> </a:t>
            </a:r>
            <a:r>
              <a:rPr lang="en-US" sz="2400" dirty="0" err="1"/>
              <a:t>selama</a:t>
            </a:r>
            <a:r>
              <a:rPr lang="en-US" sz="2400" dirty="0"/>
              <a:t> proses plan quality management </a:t>
            </a:r>
            <a:r>
              <a:rPr lang="en-US" sz="2400" dirty="0" err="1"/>
              <a:t>sehingga</a:t>
            </a:r>
            <a:r>
              <a:rPr lang="en-US" sz="2400" dirty="0"/>
              <a:t> </a:t>
            </a:r>
            <a:r>
              <a:rPr lang="en-US" sz="2400" dirty="0" err="1"/>
              <a:t>nilai</a:t>
            </a:r>
            <a:r>
              <a:rPr lang="en-US" sz="2400" dirty="0"/>
              <a:t> </a:t>
            </a:r>
            <a:r>
              <a:rPr lang="en-US" sz="2400" dirty="0" err="1"/>
              <a:t>kualitas</a:t>
            </a:r>
            <a:r>
              <a:rPr lang="en-US" sz="2400" dirty="0"/>
              <a:t> </a:t>
            </a:r>
            <a:r>
              <a:rPr lang="en-US" sz="2400" dirty="0" err="1"/>
              <a:t>terpenuhi</a:t>
            </a:r>
            <a:r>
              <a:rPr lang="en-US" sz="2400" dirty="0"/>
              <a:t>.</a:t>
            </a:r>
          </a:p>
          <a:p>
            <a:pPr lvl="1" algn="just">
              <a:buClr>
                <a:srgbClr val="A9A57C"/>
              </a:buClr>
            </a:pPr>
            <a:endParaRPr lang="en-US" sz="2400" dirty="0"/>
          </a:p>
          <a:p>
            <a:pPr marL="342900" indent="-342900" algn="just">
              <a:buClr>
                <a:srgbClr val="A9A57C"/>
              </a:buClr>
              <a:buFont typeface="Arial" panose="020B0604020202020204" pitchFamily="34" charset="0"/>
              <a:buChar char="•"/>
            </a:pPr>
            <a:r>
              <a:rPr lang="en-US" sz="2400" b="1" dirty="0"/>
              <a:t>Questionnaires and surveys</a:t>
            </a:r>
          </a:p>
          <a:p>
            <a:pPr lvl="1" algn="just">
              <a:buClr>
                <a:srgbClr val="A9A57C"/>
              </a:buClr>
            </a:pPr>
            <a:r>
              <a:rPr lang="en-US" sz="2400" dirty="0" err="1"/>
              <a:t>Kuisioner</a:t>
            </a:r>
            <a:r>
              <a:rPr lang="en-US" sz="2400" dirty="0"/>
              <a:t> </a:t>
            </a:r>
            <a:r>
              <a:rPr lang="en-US" sz="2400" dirty="0" err="1"/>
              <a:t>dan</a:t>
            </a:r>
            <a:r>
              <a:rPr lang="en-US" sz="2400" dirty="0"/>
              <a:t> </a:t>
            </a:r>
            <a:r>
              <a:rPr lang="en-US" sz="2400" dirty="0" err="1"/>
              <a:t>survei</a:t>
            </a:r>
            <a:r>
              <a:rPr lang="en-US" sz="2400" dirty="0"/>
              <a:t> </a:t>
            </a:r>
            <a:r>
              <a:rPr lang="en-US" sz="2400" dirty="0" err="1"/>
              <a:t>dapat</a:t>
            </a:r>
            <a:r>
              <a:rPr lang="en-US" sz="2400" dirty="0"/>
              <a:t> </a:t>
            </a:r>
            <a:r>
              <a:rPr lang="en-US" sz="2400" dirty="0" err="1"/>
              <a:t>digunakan</a:t>
            </a:r>
            <a:r>
              <a:rPr lang="en-US" sz="2400" dirty="0"/>
              <a:t> </a:t>
            </a:r>
            <a:r>
              <a:rPr lang="en-US" sz="2400" dirty="0" err="1"/>
              <a:t>dalam</a:t>
            </a:r>
            <a:r>
              <a:rPr lang="en-US" sz="2400" dirty="0"/>
              <a:t> </a:t>
            </a:r>
            <a:r>
              <a:rPr lang="en-US" sz="2400" dirty="0" err="1"/>
              <a:t>Kontrol</a:t>
            </a:r>
            <a:r>
              <a:rPr lang="en-US" sz="2400" dirty="0"/>
              <a:t> </a:t>
            </a:r>
            <a:r>
              <a:rPr lang="en-US" sz="2400" dirty="0" err="1"/>
              <a:t>Kualitas</a:t>
            </a:r>
            <a:r>
              <a:rPr lang="en-US" sz="2400" dirty="0"/>
              <a:t> </a:t>
            </a:r>
            <a:r>
              <a:rPr lang="en-US" sz="2400" dirty="0" err="1"/>
              <a:t>untuk</a:t>
            </a:r>
            <a:r>
              <a:rPr lang="en-US" sz="2400" dirty="0"/>
              <a:t> </a:t>
            </a:r>
            <a:r>
              <a:rPr lang="en-US" sz="2400" dirty="0" err="1"/>
              <a:t>dikumpulkan</a:t>
            </a:r>
            <a:r>
              <a:rPr lang="en-US" sz="2400" dirty="0"/>
              <a:t> data </a:t>
            </a:r>
            <a:r>
              <a:rPr lang="en-US" sz="2400" dirty="0" err="1"/>
              <a:t>perincian</a:t>
            </a:r>
            <a:r>
              <a:rPr lang="en-US" sz="2400" dirty="0"/>
              <a:t> </a:t>
            </a:r>
            <a:r>
              <a:rPr lang="en-US" sz="2400" dirty="0" err="1"/>
              <a:t>masalah</a:t>
            </a:r>
            <a:r>
              <a:rPr lang="en-US" sz="2400" dirty="0"/>
              <a:t> </a:t>
            </a:r>
            <a:r>
              <a:rPr lang="en-US" sz="2400" dirty="0" err="1"/>
              <a:t>atau</a:t>
            </a:r>
            <a:r>
              <a:rPr lang="en-US" sz="2400" dirty="0"/>
              <a:t> </a:t>
            </a:r>
            <a:r>
              <a:rPr lang="en-US" sz="2400" dirty="0" err="1"/>
              <a:t>cacat</a:t>
            </a:r>
            <a:r>
              <a:rPr lang="en-US" sz="2400" dirty="0"/>
              <a:t> </a:t>
            </a:r>
            <a:r>
              <a:rPr lang="en-US" sz="2400" dirty="0" err="1"/>
              <a:t>atau</a:t>
            </a:r>
            <a:r>
              <a:rPr lang="en-US" sz="2400" dirty="0"/>
              <a:t> </a:t>
            </a:r>
            <a:r>
              <a:rPr lang="en-US" sz="2400" dirty="0" err="1"/>
              <a:t>untuk</a:t>
            </a:r>
            <a:r>
              <a:rPr lang="en-US" sz="2400" dirty="0"/>
              <a:t> </a:t>
            </a:r>
            <a:r>
              <a:rPr lang="en-US" sz="2400" dirty="0" err="1"/>
              <a:t>mengonfirmasi</a:t>
            </a:r>
            <a:r>
              <a:rPr lang="en-US" sz="2400" dirty="0"/>
              <a:t> </a:t>
            </a:r>
            <a:r>
              <a:rPr lang="en-US" sz="2400" dirty="0" err="1"/>
              <a:t>bahwa</a:t>
            </a:r>
            <a:r>
              <a:rPr lang="en-US" sz="2400" dirty="0"/>
              <a:t> </a:t>
            </a:r>
            <a:r>
              <a:rPr lang="en-US" sz="2400" dirty="0" err="1"/>
              <a:t>pelanggan</a:t>
            </a:r>
            <a:r>
              <a:rPr lang="en-US" sz="2400" dirty="0"/>
              <a:t> </a:t>
            </a:r>
            <a:r>
              <a:rPr lang="en-US" sz="2400" dirty="0" err="1"/>
              <a:t>atau</a:t>
            </a:r>
            <a:r>
              <a:rPr lang="en-US" sz="2400" dirty="0"/>
              <a:t> </a:t>
            </a:r>
            <a:r>
              <a:rPr lang="en-US" sz="2400" dirty="0" err="1"/>
              <a:t>pengguna</a:t>
            </a:r>
            <a:r>
              <a:rPr lang="en-US" sz="2400" dirty="0"/>
              <a:t> </a:t>
            </a:r>
            <a:r>
              <a:rPr lang="en-US" sz="2400" dirty="0" err="1"/>
              <a:t>akhir</a:t>
            </a:r>
            <a:r>
              <a:rPr lang="en-US" sz="2400" dirty="0"/>
              <a:t> </a:t>
            </a:r>
            <a:r>
              <a:rPr lang="en-US" sz="2400" dirty="0" err="1"/>
              <a:t>puas</a:t>
            </a:r>
            <a:r>
              <a:rPr lang="en-US" sz="2400" dirty="0"/>
              <a:t> </a:t>
            </a:r>
            <a:r>
              <a:rPr lang="en-US" sz="2400" dirty="0" err="1"/>
              <a:t>dengan</a:t>
            </a:r>
            <a:r>
              <a:rPr lang="en-US" sz="2400" dirty="0"/>
              <a:t> </a:t>
            </a:r>
            <a:r>
              <a:rPr lang="en-US" sz="2400" dirty="0" err="1"/>
              <a:t>kiriman</a:t>
            </a:r>
            <a:r>
              <a:rPr lang="en-US" sz="2400" dirty="0"/>
              <a:t> yang </a:t>
            </a:r>
            <a:r>
              <a:rPr lang="en-US" sz="2400" dirty="0" err="1"/>
              <a:t>telah</a:t>
            </a:r>
            <a:r>
              <a:rPr lang="en-US" sz="2400" dirty="0"/>
              <a:t> </a:t>
            </a:r>
            <a:r>
              <a:rPr lang="en-US" sz="2400" dirty="0" err="1"/>
              <a:t>digunakan</a:t>
            </a:r>
            <a:r>
              <a:rPr lang="en-US" sz="2400" dirty="0"/>
              <a:t> </a:t>
            </a:r>
            <a:r>
              <a:rPr lang="en-US" sz="2400" dirty="0" err="1"/>
              <a:t>pada</a:t>
            </a:r>
            <a:r>
              <a:rPr lang="en-US" sz="2400" dirty="0"/>
              <a:t> </a:t>
            </a:r>
            <a:r>
              <a:rPr lang="en-US" sz="2400" dirty="0" err="1"/>
              <a:t>proyek</a:t>
            </a:r>
            <a:r>
              <a:rPr lang="en-US" sz="2400" dirty="0"/>
              <a:t>. </a:t>
            </a:r>
            <a:r>
              <a:rPr lang="en-US" sz="2400" dirty="0" err="1"/>
              <a:t>Hasil</a:t>
            </a:r>
            <a:r>
              <a:rPr lang="en-US" sz="2400" dirty="0"/>
              <a:t> </a:t>
            </a:r>
            <a:r>
              <a:rPr lang="en-US" sz="2400" dirty="0" err="1"/>
              <a:t>dapat</a:t>
            </a:r>
            <a:r>
              <a:rPr lang="en-US" sz="2400" dirty="0"/>
              <a:t> </a:t>
            </a:r>
            <a:r>
              <a:rPr lang="en-US" sz="2400" dirty="0" err="1"/>
              <a:t>digunakan</a:t>
            </a:r>
            <a:r>
              <a:rPr lang="en-US" sz="2400" dirty="0"/>
              <a:t> </a:t>
            </a:r>
            <a:r>
              <a:rPr lang="en-US" sz="2400" dirty="0" err="1"/>
              <a:t>untuk</a:t>
            </a:r>
            <a:r>
              <a:rPr lang="en-US" sz="2400" dirty="0"/>
              <a:t> </a:t>
            </a:r>
            <a:r>
              <a:rPr lang="en-US" sz="2400" dirty="0" err="1"/>
              <a:t>menentukan</a:t>
            </a:r>
            <a:r>
              <a:rPr lang="en-US" sz="2400" dirty="0"/>
              <a:t> </a:t>
            </a:r>
            <a:r>
              <a:rPr lang="en-US" sz="2400" dirty="0" err="1"/>
              <a:t>apakah</a:t>
            </a:r>
            <a:r>
              <a:rPr lang="en-US" sz="2400" dirty="0"/>
              <a:t> </a:t>
            </a:r>
            <a:r>
              <a:rPr lang="en-US" sz="2400" dirty="0" err="1"/>
              <a:t>kesesuaian</a:t>
            </a:r>
            <a:r>
              <a:rPr lang="en-US" sz="2400" dirty="0"/>
              <a:t> </a:t>
            </a:r>
            <a:r>
              <a:rPr lang="en-US" sz="2400" dirty="0" err="1"/>
              <a:t>dengan</a:t>
            </a:r>
            <a:r>
              <a:rPr lang="en-US" sz="2400" dirty="0"/>
              <a:t> </a:t>
            </a:r>
            <a:r>
              <a:rPr lang="en-US" sz="2400" dirty="0" err="1"/>
              <a:t>kualitas</a:t>
            </a:r>
            <a:r>
              <a:rPr lang="en-US" sz="2400" dirty="0"/>
              <a:t> </a:t>
            </a:r>
            <a:r>
              <a:rPr lang="en-US" sz="2400" dirty="0" err="1"/>
              <a:t>telah</a:t>
            </a:r>
            <a:r>
              <a:rPr lang="en-US" sz="2400" dirty="0"/>
              <a:t> </a:t>
            </a:r>
            <a:r>
              <a:rPr lang="en-US" sz="2400" dirty="0" err="1"/>
              <a:t>dicapai</a:t>
            </a:r>
            <a:r>
              <a:rPr lang="en-US" sz="2400" dirty="0"/>
              <a:t>.</a:t>
            </a:r>
          </a:p>
          <a:p>
            <a:pPr lvl="1" algn="just">
              <a:buClr>
                <a:srgbClr val="A9A57C"/>
              </a:buClr>
            </a:pPr>
            <a:endParaRPr lang="en-US" sz="2400" dirty="0"/>
          </a:p>
          <a:p>
            <a:pPr marL="285750" indent="-285750" algn="just">
              <a:buClr>
                <a:srgbClr val="A9A57C"/>
              </a:buClr>
              <a:buFont typeface="Arial" panose="020B0604020202020204" pitchFamily="34" charset="0"/>
              <a:buChar cha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p:txBody>
      </p:sp>
    </p:spTree>
    <p:extLst>
      <p:ext uri="{BB962C8B-B14F-4D97-AF65-F5344CB8AC3E}">
        <p14:creationId xmlns:p14="http://schemas.microsoft.com/office/powerpoint/2010/main" val="2958779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itle 1"/>
          <p:cNvSpPr>
            <a:spLocks noGrp="1"/>
          </p:cNvSpPr>
          <p:nvPr>
            <p:ph type="title"/>
          </p:nvPr>
        </p:nvSpPr>
        <p:spPr>
          <a:xfrm>
            <a:off x="2429301" y="752694"/>
            <a:ext cx="7620000" cy="569889"/>
          </a:xfrm>
        </p:spPr>
        <p:txBody>
          <a:bodyPr>
            <a:normAutofit fontScale="90000"/>
          </a:bodyPr>
          <a:lstStyle/>
          <a:p>
            <a:r>
              <a:rPr lang="en-US" sz="4000" i="1" dirty="0">
                <a:effectLst>
                  <a:outerShdw blurRad="38100" dist="38100" dir="2700000" algn="tl">
                    <a:srgbClr val="000000">
                      <a:alpha val="43137"/>
                    </a:srgbClr>
                  </a:outerShdw>
                </a:effectLst>
              </a:rPr>
              <a:t>2</a:t>
            </a:r>
            <a:r>
              <a:rPr lang="id-ID" sz="4000" i="1" dirty="0">
                <a:effectLst>
                  <a:outerShdw blurRad="38100" dist="38100" dir="2700000" algn="tl">
                    <a:srgbClr val="000000">
                      <a:alpha val="43137"/>
                    </a:srgbClr>
                  </a:outerShdw>
                </a:effectLst>
              </a:rPr>
              <a:t>. </a:t>
            </a:r>
            <a:r>
              <a:rPr lang="en-US" sz="4000" dirty="0"/>
              <a:t>Data Analysis</a:t>
            </a:r>
            <a:endParaRPr lang="id-ID" sz="4000" dirty="0">
              <a:effectLst>
                <a:outerShdw blurRad="38100" dist="38100" dir="2700000" algn="tl">
                  <a:srgbClr val="000000">
                    <a:alpha val="43137"/>
                  </a:srgbClr>
                </a:outerShdw>
              </a:effectLst>
            </a:endParaRPr>
          </a:p>
        </p:txBody>
      </p:sp>
      <p:sp>
        <p:nvSpPr>
          <p:cNvPr id="12" name="Freeform 11"/>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4" name="Freeform 13"/>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6" name="Rectangle 15"/>
          <p:cNvSpPr/>
          <p:nvPr/>
        </p:nvSpPr>
        <p:spPr>
          <a:xfrm>
            <a:off x="2609031" y="1360488"/>
            <a:ext cx="8938916" cy="5324535"/>
          </a:xfrm>
          <a:prstGeom prst="rect">
            <a:avLst/>
          </a:prstGeom>
          <a:solidFill>
            <a:schemeClr val="accent1">
              <a:lumMod val="60000"/>
              <a:lumOff val="40000"/>
            </a:schemeClr>
          </a:solidFill>
        </p:spPr>
        <p:txBody>
          <a:bodyPr wrap="square">
            <a:spAutoFit/>
          </a:bodyPr>
          <a:lstStyle/>
          <a:p>
            <a:pPr marL="285750" indent="-285750">
              <a:buFont typeface="Arial" panose="020B0604020202020204" pitchFamily="34" charset="0"/>
              <a:buChar char="•"/>
            </a:pPr>
            <a:r>
              <a:rPr lang="en-US" sz="2000" dirty="0"/>
              <a:t>Performance reviews</a:t>
            </a:r>
          </a:p>
          <a:p>
            <a:pPr lvl="1" algn="just">
              <a:buClr>
                <a:srgbClr val="A9A57C"/>
              </a:buClr>
            </a:pPr>
            <a:r>
              <a:rPr lang="en-US" sz="2000" dirty="0" err="1"/>
              <a:t>Tinjauan</a:t>
            </a:r>
            <a:r>
              <a:rPr lang="en-US" sz="2000" dirty="0"/>
              <a:t> </a:t>
            </a:r>
            <a:r>
              <a:rPr lang="en-US" sz="2000" dirty="0" err="1"/>
              <a:t>kinerja</a:t>
            </a:r>
            <a:r>
              <a:rPr lang="en-US" sz="2000" dirty="0"/>
              <a:t> </a:t>
            </a:r>
            <a:r>
              <a:rPr lang="en-US" sz="2000" dirty="0" err="1"/>
              <a:t>mengukur</a:t>
            </a:r>
            <a:r>
              <a:rPr lang="en-US" sz="2000" dirty="0"/>
              <a:t>, </a:t>
            </a:r>
            <a:r>
              <a:rPr lang="en-US" sz="2000" dirty="0" err="1"/>
              <a:t>membandingkan</a:t>
            </a:r>
            <a:r>
              <a:rPr lang="en-US" sz="2000" dirty="0"/>
              <a:t>, </a:t>
            </a:r>
            <a:r>
              <a:rPr lang="en-US" sz="2000" dirty="0" err="1"/>
              <a:t>dan</a:t>
            </a:r>
            <a:r>
              <a:rPr lang="en-US" sz="2000" dirty="0"/>
              <a:t> </a:t>
            </a:r>
            <a:r>
              <a:rPr lang="en-US" sz="2000" dirty="0" err="1"/>
              <a:t>menganalisis</a:t>
            </a:r>
            <a:r>
              <a:rPr lang="en-US" sz="2000" dirty="0"/>
              <a:t> </a:t>
            </a:r>
            <a:r>
              <a:rPr lang="en-US" sz="2000" dirty="0" err="1"/>
              <a:t>metrik</a:t>
            </a:r>
            <a:r>
              <a:rPr lang="en-US" sz="2000" dirty="0"/>
              <a:t> </a:t>
            </a:r>
            <a:r>
              <a:rPr lang="en-US" sz="2000" dirty="0" err="1"/>
              <a:t>kualitas</a:t>
            </a:r>
            <a:r>
              <a:rPr lang="en-US" sz="2000" dirty="0"/>
              <a:t> yang </a:t>
            </a:r>
            <a:r>
              <a:rPr lang="en-US" sz="2000" dirty="0" err="1"/>
              <a:t>ditentukan</a:t>
            </a:r>
            <a:r>
              <a:rPr lang="en-US" sz="2000" dirty="0"/>
              <a:t> </a:t>
            </a:r>
            <a:r>
              <a:rPr lang="en-US" sz="2000" dirty="0" err="1"/>
              <a:t>oleh</a:t>
            </a:r>
            <a:r>
              <a:rPr lang="en-US" sz="2000" dirty="0"/>
              <a:t> proses </a:t>
            </a:r>
            <a:r>
              <a:rPr lang="en-US" sz="2000" dirty="0" err="1"/>
              <a:t>Manajemen</a:t>
            </a:r>
            <a:r>
              <a:rPr lang="en-US" sz="2000" dirty="0"/>
              <a:t> </a:t>
            </a:r>
            <a:r>
              <a:rPr lang="en-US" sz="2000" dirty="0" err="1"/>
              <a:t>Mutu</a:t>
            </a:r>
            <a:r>
              <a:rPr lang="en-US" sz="2000" dirty="0"/>
              <a:t> </a:t>
            </a:r>
            <a:r>
              <a:rPr lang="en-US" sz="2000" dirty="0" err="1"/>
              <a:t>Rencana</a:t>
            </a:r>
            <a:r>
              <a:rPr lang="en-US" sz="2000" dirty="0"/>
              <a:t> </a:t>
            </a:r>
            <a:r>
              <a:rPr lang="en-US" sz="2000" dirty="0" err="1"/>
              <a:t>terhadap</a:t>
            </a:r>
            <a:r>
              <a:rPr lang="en-US" sz="2000" dirty="0"/>
              <a:t> </a:t>
            </a:r>
            <a:r>
              <a:rPr lang="en-US" sz="2000" dirty="0" err="1"/>
              <a:t>hasil</a:t>
            </a:r>
            <a:r>
              <a:rPr lang="en-US" sz="2000" dirty="0"/>
              <a:t> yang </a:t>
            </a:r>
            <a:r>
              <a:rPr lang="en-US" sz="2000" dirty="0" err="1"/>
              <a:t>sebenarnya</a:t>
            </a:r>
            <a:endParaRPr lang="en-US" sz="2000" dirty="0"/>
          </a:p>
          <a:p>
            <a:pPr lvl="1" algn="just">
              <a:buClr>
                <a:srgbClr val="A9A57C"/>
              </a:buClr>
            </a:pPr>
            <a:endParaRPr lang="en-US" sz="2000" dirty="0"/>
          </a:p>
          <a:p>
            <a:pPr marL="285750" indent="-285750">
              <a:buFont typeface="Arial" panose="020B0604020202020204" pitchFamily="34" charset="0"/>
              <a:buChar char="•"/>
            </a:pPr>
            <a:r>
              <a:rPr lang="en-US" sz="2000" dirty="0"/>
              <a:t>Root cause analysis</a:t>
            </a:r>
          </a:p>
          <a:p>
            <a:pPr lvl="1" algn="just">
              <a:buClr>
                <a:srgbClr val="A9A57C"/>
              </a:buClr>
            </a:pPr>
            <a:r>
              <a:rPr lang="nn-NO" sz="2000" dirty="0"/>
              <a:t>Analisis akar penyebab digunakan untuk mengidentifikasi sumber</a:t>
            </a:r>
          </a:p>
          <a:p>
            <a:pPr lvl="1" algn="just">
              <a:buClr>
                <a:srgbClr val="A9A57C"/>
              </a:buClr>
            </a:pPr>
            <a:r>
              <a:rPr lang="nn-NO" sz="2000" dirty="0"/>
              <a:t>cacat.</a:t>
            </a:r>
          </a:p>
          <a:p>
            <a:pPr lvl="1" algn="just">
              <a:buClr>
                <a:srgbClr val="A9A57C"/>
              </a:buClr>
            </a:pPr>
            <a:endParaRPr lang="nn-NO" sz="2400" dirty="0"/>
          </a:p>
          <a:p>
            <a:pPr lvl="1" algn="just">
              <a:buClr>
                <a:srgbClr val="A9A57C"/>
              </a:buClr>
            </a:pPr>
            <a:endParaRPr lang="nn-NO" sz="2400" dirty="0"/>
          </a:p>
          <a:p>
            <a:pPr lvl="1" algn="just">
              <a:buClr>
                <a:srgbClr val="A9A57C"/>
              </a:buClr>
            </a:pPr>
            <a:endParaRPr lang="nn-NO" sz="2400" dirty="0"/>
          </a:p>
          <a:p>
            <a:pPr lvl="1" algn="just">
              <a:buClr>
                <a:srgbClr val="A9A57C"/>
              </a:buClr>
            </a:pPr>
            <a:endParaRPr lang="nn-NO" sz="2400" dirty="0"/>
          </a:p>
          <a:p>
            <a:pPr lvl="1" algn="just">
              <a:buClr>
                <a:srgbClr val="A9A57C"/>
              </a:buClr>
            </a:pPr>
            <a:endParaRPr lang="nn-NO" sz="2400" dirty="0"/>
          </a:p>
          <a:p>
            <a:pPr lvl="1" algn="just">
              <a:buClr>
                <a:srgbClr val="A9A57C"/>
              </a:buClr>
            </a:pPr>
            <a:endParaRPr lang="en-US" sz="1600" dirty="0"/>
          </a:p>
          <a:p>
            <a:pPr lvl="1" algn="just">
              <a:buClr>
                <a:srgbClr val="A9A57C"/>
              </a:buClr>
            </a:pPr>
            <a:endParaRPr lang="en-US" sz="1600" dirty="0"/>
          </a:p>
          <a:p>
            <a:pPr lvl="1" algn="just">
              <a:buClr>
                <a:srgbClr val="A9A57C"/>
              </a:buClr>
            </a:pPr>
            <a:endParaRPr lang="en-US" sz="1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1624" y="3581398"/>
            <a:ext cx="5716137" cy="2858069"/>
          </a:xfrm>
          <a:prstGeom prst="rect">
            <a:avLst/>
          </a:prstGeom>
        </p:spPr>
      </p:pic>
      <p:sp>
        <p:nvSpPr>
          <p:cNvPr id="4" name="Rectangle 3"/>
          <p:cNvSpPr/>
          <p:nvPr/>
        </p:nvSpPr>
        <p:spPr>
          <a:xfrm>
            <a:off x="2859241" y="6461318"/>
            <a:ext cx="8925337" cy="261610"/>
          </a:xfrm>
          <a:prstGeom prst="rect">
            <a:avLst/>
          </a:prstGeom>
        </p:spPr>
        <p:txBody>
          <a:bodyPr wrap="square">
            <a:spAutoFit/>
          </a:bodyPr>
          <a:lstStyle/>
          <a:p>
            <a:r>
              <a:rPr lang="en-US" sz="1100" dirty="0">
                <a:hlinkClick r:id="rId4"/>
              </a:rPr>
              <a:t>https://static.edupristine.com/wp-content/uploads/2018/08/Root-Cause-Analysis-Process.jpg</a:t>
            </a:r>
            <a:endParaRPr lang="en-US" sz="1100" dirty="0"/>
          </a:p>
        </p:txBody>
      </p:sp>
    </p:spTree>
    <p:extLst>
      <p:ext uri="{BB962C8B-B14F-4D97-AF65-F5344CB8AC3E}">
        <p14:creationId xmlns:p14="http://schemas.microsoft.com/office/powerpoint/2010/main" val="1278687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5" name="Rectangle 4"/>
          <p:cNvSpPr/>
          <p:nvPr/>
        </p:nvSpPr>
        <p:spPr>
          <a:xfrm>
            <a:off x="2993275" y="1428637"/>
            <a:ext cx="8566379" cy="2031325"/>
          </a:xfrm>
          <a:prstGeom prst="rect">
            <a:avLst/>
          </a:prstGeom>
        </p:spPr>
        <p:txBody>
          <a:bodyPr wrap="square">
            <a:spAutoFit/>
          </a:bodyPr>
          <a:lstStyle/>
          <a:p>
            <a:r>
              <a:rPr lang="en-US" dirty="0" err="1"/>
              <a:t>Inspeksi</a:t>
            </a:r>
            <a:r>
              <a:rPr lang="en-US" dirty="0"/>
              <a:t> </a:t>
            </a:r>
            <a:r>
              <a:rPr lang="en-US" dirty="0" err="1"/>
              <a:t>adalah</a:t>
            </a:r>
            <a:r>
              <a:rPr lang="en-US" dirty="0"/>
              <a:t> </a:t>
            </a:r>
            <a:r>
              <a:rPr lang="en-US" dirty="0" err="1"/>
              <a:t>pemeriksaan</a:t>
            </a:r>
            <a:r>
              <a:rPr lang="en-US" dirty="0"/>
              <a:t> </a:t>
            </a:r>
            <a:r>
              <a:rPr lang="en-US" dirty="0" err="1"/>
              <a:t>produk</a:t>
            </a:r>
            <a:r>
              <a:rPr lang="en-US" dirty="0"/>
              <a:t> </a:t>
            </a:r>
            <a:r>
              <a:rPr lang="en-US" dirty="0" err="1"/>
              <a:t>kerja</a:t>
            </a:r>
            <a:r>
              <a:rPr lang="en-US" dirty="0"/>
              <a:t> </a:t>
            </a:r>
            <a:r>
              <a:rPr lang="en-US" dirty="0" err="1"/>
              <a:t>untuk</a:t>
            </a:r>
            <a:r>
              <a:rPr lang="en-US" dirty="0"/>
              <a:t> </a:t>
            </a:r>
            <a:r>
              <a:rPr lang="en-US" dirty="0" err="1"/>
              <a:t>menentukan</a:t>
            </a:r>
            <a:r>
              <a:rPr lang="en-US" dirty="0"/>
              <a:t> </a:t>
            </a:r>
            <a:r>
              <a:rPr lang="en-US" dirty="0" err="1"/>
              <a:t>apakah</a:t>
            </a:r>
            <a:r>
              <a:rPr lang="en-US" dirty="0"/>
              <a:t> </a:t>
            </a:r>
            <a:r>
              <a:rPr lang="en-US" dirty="0" err="1"/>
              <a:t>itu</a:t>
            </a:r>
            <a:r>
              <a:rPr lang="en-US" dirty="0"/>
              <a:t> </a:t>
            </a:r>
            <a:r>
              <a:rPr lang="en-US" dirty="0" err="1"/>
              <a:t>sesuai</a:t>
            </a:r>
            <a:r>
              <a:rPr lang="en-US" dirty="0"/>
              <a:t> </a:t>
            </a:r>
            <a:r>
              <a:rPr lang="en-US" dirty="0" err="1"/>
              <a:t>dengan</a:t>
            </a:r>
            <a:r>
              <a:rPr lang="en-US" dirty="0"/>
              <a:t> </a:t>
            </a:r>
            <a:r>
              <a:rPr lang="en-US" dirty="0" err="1"/>
              <a:t>standar</a:t>
            </a:r>
            <a:r>
              <a:rPr lang="en-US" dirty="0"/>
              <a:t> yang </a:t>
            </a:r>
            <a:r>
              <a:rPr lang="en-US" dirty="0" err="1"/>
              <a:t>terdokumentasi</a:t>
            </a:r>
            <a:r>
              <a:rPr lang="en-US" dirty="0"/>
              <a:t>. </a:t>
            </a:r>
            <a:r>
              <a:rPr lang="en-US" dirty="0" err="1"/>
              <a:t>Hasil</a:t>
            </a:r>
            <a:r>
              <a:rPr lang="en-US" dirty="0"/>
              <a:t> </a:t>
            </a:r>
            <a:r>
              <a:rPr lang="en-US" dirty="0" err="1"/>
              <a:t>inspeksi</a:t>
            </a:r>
            <a:r>
              <a:rPr lang="en-US" dirty="0"/>
              <a:t> </a:t>
            </a:r>
            <a:r>
              <a:rPr lang="en-US" dirty="0" err="1"/>
              <a:t>umumnya</a:t>
            </a:r>
            <a:r>
              <a:rPr lang="en-US" dirty="0"/>
              <a:t> </a:t>
            </a:r>
            <a:r>
              <a:rPr lang="en-US" dirty="0" err="1"/>
              <a:t>mencakup</a:t>
            </a:r>
            <a:r>
              <a:rPr lang="en-US" dirty="0"/>
              <a:t> </a:t>
            </a:r>
            <a:r>
              <a:rPr lang="en-US" dirty="0" err="1"/>
              <a:t>pengukuran</a:t>
            </a:r>
            <a:r>
              <a:rPr lang="en-US" dirty="0"/>
              <a:t> </a:t>
            </a:r>
            <a:r>
              <a:rPr lang="en-US" dirty="0" err="1"/>
              <a:t>dan</a:t>
            </a:r>
            <a:r>
              <a:rPr lang="en-US" dirty="0"/>
              <a:t> </a:t>
            </a:r>
            <a:r>
              <a:rPr lang="en-US" dirty="0" err="1"/>
              <a:t>dapat</a:t>
            </a:r>
            <a:r>
              <a:rPr lang="en-US" dirty="0"/>
              <a:t> </a:t>
            </a:r>
            <a:r>
              <a:rPr lang="en-US" dirty="0" err="1"/>
              <a:t>dilakukan</a:t>
            </a:r>
            <a:r>
              <a:rPr lang="en-US" dirty="0"/>
              <a:t> </a:t>
            </a:r>
            <a:r>
              <a:rPr lang="en-US" dirty="0" err="1"/>
              <a:t>pada</a:t>
            </a:r>
            <a:r>
              <a:rPr lang="en-US" dirty="0"/>
              <a:t> </a:t>
            </a:r>
            <a:r>
              <a:rPr lang="en-US" dirty="0" err="1"/>
              <a:t>tingkat</a:t>
            </a:r>
            <a:r>
              <a:rPr lang="en-US" dirty="0"/>
              <a:t> </a:t>
            </a:r>
            <a:r>
              <a:rPr lang="en-US" dirty="0" err="1"/>
              <a:t>apa</a:t>
            </a:r>
            <a:r>
              <a:rPr lang="en-US" dirty="0"/>
              <a:t> pun. </a:t>
            </a:r>
          </a:p>
          <a:p>
            <a:r>
              <a:rPr lang="en-US" dirty="0" err="1"/>
              <a:t>Misalnya</a:t>
            </a:r>
            <a:r>
              <a:rPr lang="en-US" dirty="0"/>
              <a:t>: </a:t>
            </a:r>
          </a:p>
          <a:p>
            <a:pPr marL="285750" indent="-285750">
              <a:buFont typeface="Arial" panose="020B0604020202020204" pitchFamily="34" charset="0"/>
              <a:buChar char="•"/>
            </a:pPr>
            <a:r>
              <a:rPr lang="en-US" dirty="0" err="1"/>
              <a:t>hasil</a:t>
            </a:r>
            <a:r>
              <a:rPr lang="en-US" dirty="0"/>
              <a:t> </a:t>
            </a:r>
            <a:r>
              <a:rPr lang="en-US" dirty="0" err="1"/>
              <a:t>dari</a:t>
            </a:r>
            <a:r>
              <a:rPr lang="en-US" dirty="0"/>
              <a:t> </a:t>
            </a:r>
            <a:r>
              <a:rPr lang="en-US" dirty="0" err="1"/>
              <a:t>satu</a:t>
            </a:r>
            <a:r>
              <a:rPr lang="en-US" dirty="0"/>
              <a:t> </a:t>
            </a:r>
            <a:r>
              <a:rPr lang="en-US" dirty="0" err="1"/>
              <a:t>aktivitas</a:t>
            </a:r>
            <a:r>
              <a:rPr lang="en-US" dirty="0"/>
              <a:t> </a:t>
            </a:r>
            <a:r>
              <a:rPr lang="en-US" dirty="0" err="1"/>
              <a:t>dapat</a:t>
            </a:r>
            <a:r>
              <a:rPr lang="en-US" dirty="0"/>
              <a:t> </a:t>
            </a:r>
            <a:r>
              <a:rPr lang="en-US" dirty="0" err="1"/>
              <a:t>diinspeksi</a:t>
            </a:r>
            <a:r>
              <a:rPr lang="en-US" dirty="0"/>
              <a:t>, </a:t>
            </a:r>
          </a:p>
          <a:p>
            <a:pPr marL="285750" indent="-285750">
              <a:buFont typeface="Arial" panose="020B0604020202020204" pitchFamily="34" charset="0"/>
              <a:buChar char="•"/>
            </a:pPr>
            <a:r>
              <a:rPr lang="en-US" dirty="0" err="1"/>
              <a:t>atau</a:t>
            </a:r>
            <a:r>
              <a:rPr lang="en-US" dirty="0"/>
              <a:t> </a:t>
            </a:r>
            <a:r>
              <a:rPr lang="en-US" dirty="0" err="1"/>
              <a:t>produk</a:t>
            </a:r>
            <a:r>
              <a:rPr lang="en-US" dirty="0"/>
              <a:t> </a:t>
            </a:r>
            <a:r>
              <a:rPr lang="en-US" dirty="0" err="1"/>
              <a:t>akhir</a:t>
            </a:r>
            <a:r>
              <a:rPr lang="en-US" dirty="0"/>
              <a:t> </a:t>
            </a:r>
            <a:r>
              <a:rPr lang="en-US" dirty="0" err="1"/>
              <a:t>dari</a:t>
            </a:r>
            <a:r>
              <a:rPr lang="en-US" dirty="0"/>
              <a:t> </a:t>
            </a:r>
            <a:r>
              <a:rPr lang="en-US" dirty="0" err="1"/>
              <a:t>proyek</a:t>
            </a:r>
            <a:r>
              <a:rPr lang="en-US" dirty="0"/>
              <a:t> </a:t>
            </a:r>
            <a:r>
              <a:rPr lang="en-US" dirty="0" err="1"/>
              <a:t>dapat</a:t>
            </a:r>
            <a:r>
              <a:rPr lang="en-US" dirty="0"/>
              <a:t> </a:t>
            </a:r>
            <a:r>
              <a:rPr lang="en-US" dirty="0" err="1"/>
              <a:t>diinspeksi</a:t>
            </a:r>
            <a:r>
              <a:rPr lang="en-US" dirty="0"/>
              <a:t>. </a:t>
            </a:r>
          </a:p>
          <a:p>
            <a:pPr marL="285750" indent="-285750">
              <a:buFont typeface="Arial" panose="020B0604020202020204" pitchFamily="34" charset="0"/>
              <a:buChar char="•"/>
            </a:pPr>
            <a:r>
              <a:rPr lang="en-US" dirty="0" err="1"/>
              <a:t>memvalidasi</a:t>
            </a:r>
            <a:r>
              <a:rPr lang="en-US" dirty="0"/>
              <a:t> </a:t>
            </a:r>
            <a:r>
              <a:rPr lang="en-US" dirty="0" err="1"/>
              <a:t>perbaikan</a:t>
            </a:r>
            <a:r>
              <a:rPr lang="en-US" dirty="0"/>
              <a:t> </a:t>
            </a:r>
            <a:r>
              <a:rPr lang="en-US" dirty="0" err="1"/>
              <a:t>barang</a:t>
            </a:r>
            <a:r>
              <a:rPr lang="en-US" dirty="0"/>
              <a:t> </a:t>
            </a:r>
            <a:r>
              <a:rPr lang="en-US" dirty="0" err="1"/>
              <a:t>cacat</a:t>
            </a:r>
            <a:r>
              <a:rPr lang="en-US" dirty="0"/>
              <a:t>.</a:t>
            </a:r>
          </a:p>
        </p:txBody>
      </p:sp>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3</a:t>
            </a:r>
            <a:r>
              <a:rPr lang="id-ID" sz="4000" i="1" dirty="0">
                <a:effectLst>
                  <a:outerShdw blurRad="38100" dist="38100" dir="2700000" algn="tl">
                    <a:srgbClr val="000000">
                      <a:alpha val="43137"/>
                    </a:srgbClr>
                  </a:outerShdw>
                </a:effectLst>
              </a:rPr>
              <a:t>. </a:t>
            </a:r>
            <a:r>
              <a:rPr lang="en-US" sz="4000" dirty="0" err="1"/>
              <a:t>Inscpection</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8" name="Title 1"/>
          <p:cNvSpPr txBox="1">
            <a:spLocks/>
          </p:cNvSpPr>
          <p:nvPr/>
        </p:nvSpPr>
        <p:spPr>
          <a:xfrm>
            <a:off x="2463286" y="3619357"/>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4</a:t>
            </a:r>
            <a:r>
              <a:rPr lang="id-ID" sz="4000" i="1" dirty="0">
                <a:effectLst>
                  <a:outerShdw blurRad="38100" dist="38100" dir="2700000" algn="tl">
                    <a:srgbClr val="000000">
                      <a:alpha val="43137"/>
                    </a:srgbClr>
                  </a:outerShdw>
                </a:effectLst>
              </a:rPr>
              <a:t>. </a:t>
            </a:r>
            <a:r>
              <a:rPr lang="en-US" sz="4000" dirty="0"/>
              <a:t>Testing/Product evaluation</a:t>
            </a:r>
            <a:endParaRPr lang="id-ID" sz="4000" dirty="0">
              <a:effectLst>
                <a:outerShdw blurRad="38100" dist="38100" dir="2700000" algn="tl">
                  <a:srgbClr val="000000">
                    <a:alpha val="43137"/>
                  </a:srgbClr>
                </a:outerShdw>
              </a:effectLst>
            </a:endParaRPr>
          </a:p>
        </p:txBody>
      </p:sp>
      <p:sp>
        <p:nvSpPr>
          <p:cNvPr id="19" name="Rectangle 18"/>
          <p:cNvSpPr/>
          <p:nvPr/>
        </p:nvSpPr>
        <p:spPr>
          <a:xfrm>
            <a:off x="2993274" y="4322258"/>
            <a:ext cx="9061376" cy="2585323"/>
          </a:xfrm>
          <a:prstGeom prst="rect">
            <a:avLst/>
          </a:prstGeom>
        </p:spPr>
        <p:txBody>
          <a:bodyPr wrap="square">
            <a:spAutoFit/>
          </a:bodyPr>
          <a:lstStyle/>
          <a:p>
            <a:pPr algn="just"/>
            <a:r>
              <a:rPr lang="en-US" dirty="0" err="1"/>
              <a:t>Pengujian</a:t>
            </a:r>
            <a:r>
              <a:rPr lang="en-US" dirty="0"/>
              <a:t> </a:t>
            </a:r>
            <a:r>
              <a:rPr lang="en-US" dirty="0" err="1"/>
              <a:t>adalah</a:t>
            </a:r>
            <a:r>
              <a:rPr lang="en-US" dirty="0"/>
              <a:t> </a:t>
            </a:r>
            <a:r>
              <a:rPr lang="en-US" dirty="0" err="1"/>
              <a:t>investigasi</a:t>
            </a:r>
            <a:r>
              <a:rPr lang="en-US" dirty="0"/>
              <a:t> </a:t>
            </a:r>
            <a:r>
              <a:rPr lang="en-US" dirty="0" err="1"/>
              <a:t>terorganisir</a:t>
            </a:r>
            <a:r>
              <a:rPr lang="en-US" dirty="0"/>
              <a:t> </a:t>
            </a:r>
            <a:r>
              <a:rPr lang="en-US" dirty="0" err="1"/>
              <a:t>dan</a:t>
            </a:r>
            <a:r>
              <a:rPr lang="en-US" dirty="0"/>
              <a:t> </a:t>
            </a:r>
            <a:r>
              <a:rPr lang="en-US" dirty="0" err="1"/>
              <a:t>terstruktur</a:t>
            </a:r>
            <a:r>
              <a:rPr lang="en-US" dirty="0"/>
              <a:t> yang </a:t>
            </a:r>
            <a:r>
              <a:rPr lang="en-US" dirty="0" err="1"/>
              <a:t>dilakukan</a:t>
            </a:r>
            <a:r>
              <a:rPr lang="en-US" dirty="0"/>
              <a:t> </a:t>
            </a:r>
            <a:r>
              <a:rPr lang="en-US" dirty="0" err="1"/>
              <a:t>untuk</a:t>
            </a:r>
            <a:r>
              <a:rPr lang="en-US" dirty="0"/>
              <a:t> </a:t>
            </a:r>
            <a:r>
              <a:rPr lang="en-US" dirty="0" err="1"/>
              <a:t>memberikan</a:t>
            </a:r>
            <a:r>
              <a:rPr lang="en-US" dirty="0"/>
              <a:t> </a:t>
            </a:r>
            <a:r>
              <a:rPr lang="en-US" dirty="0" err="1"/>
              <a:t>informasi</a:t>
            </a:r>
            <a:r>
              <a:rPr lang="en-US" dirty="0"/>
              <a:t> </a:t>
            </a:r>
            <a:r>
              <a:rPr lang="en-US" dirty="0" err="1"/>
              <a:t>obyektif</a:t>
            </a:r>
            <a:r>
              <a:rPr lang="en-US" dirty="0"/>
              <a:t> </a:t>
            </a:r>
            <a:r>
              <a:rPr lang="en-US" dirty="0" err="1"/>
              <a:t>tentang</a:t>
            </a:r>
            <a:r>
              <a:rPr lang="en-US" dirty="0"/>
              <a:t> </a:t>
            </a:r>
            <a:r>
              <a:rPr lang="en-US" dirty="0" err="1"/>
              <a:t>kualitas</a:t>
            </a:r>
            <a:r>
              <a:rPr lang="en-US" dirty="0"/>
              <a:t> </a:t>
            </a:r>
            <a:r>
              <a:rPr lang="en-US" dirty="0" err="1"/>
              <a:t>produk</a:t>
            </a:r>
            <a:r>
              <a:rPr lang="en-US" dirty="0"/>
              <a:t> </a:t>
            </a:r>
            <a:r>
              <a:rPr lang="en-US" dirty="0" err="1"/>
              <a:t>atau</a:t>
            </a:r>
            <a:r>
              <a:rPr lang="en-US" dirty="0"/>
              <a:t> </a:t>
            </a:r>
            <a:r>
              <a:rPr lang="en-US" dirty="0" err="1"/>
              <a:t>layanan</a:t>
            </a:r>
            <a:r>
              <a:rPr lang="en-US" dirty="0"/>
              <a:t> yang </a:t>
            </a:r>
            <a:r>
              <a:rPr lang="en-US" dirty="0" err="1"/>
              <a:t>diuji</a:t>
            </a:r>
            <a:r>
              <a:rPr lang="en-US" dirty="0"/>
              <a:t> </a:t>
            </a:r>
            <a:r>
              <a:rPr lang="en-US" dirty="0" err="1"/>
              <a:t>sesuai</a:t>
            </a:r>
            <a:r>
              <a:rPr lang="en-US" dirty="0"/>
              <a:t> </a:t>
            </a:r>
            <a:r>
              <a:rPr lang="en-US" dirty="0" err="1"/>
              <a:t>dengan</a:t>
            </a:r>
            <a:r>
              <a:rPr lang="en-US" dirty="0"/>
              <a:t> </a:t>
            </a:r>
            <a:r>
              <a:rPr lang="en-US" dirty="0" err="1"/>
              <a:t>persyaratan</a:t>
            </a:r>
            <a:r>
              <a:rPr lang="en-US" dirty="0"/>
              <a:t> </a:t>
            </a:r>
            <a:r>
              <a:rPr lang="en-US" dirty="0" err="1"/>
              <a:t>proyek</a:t>
            </a:r>
            <a:r>
              <a:rPr lang="en-US" dirty="0"/>
              <a:t>. </a:t>
            </a:r>
            <a:r>
              <a:rPr lang="en-US" dirty="0" err="1"/>
              <a:t>Maksud</a:t>
            </a:r>
            <a:r>
              <a:rPr lang="en-US" dirty="0"/>
              <a:t> </a:t>
            </a:r>
            <a:r>
              <a:rPr lang="en-US" dirty="0" err="1"/>
              <a:t>pengujian</a:t>
            </a:r>
            <a:r>
              <a:rPr lang="en-US" dirty="0"/>
              <a:t> </a:t>
            </a:r>
            <a:r>
              <a:rPr lang="en-US" dirty="0" err="1"/>
              <a:t>adalah</a:t>
            </a:r>
            <a:r>
              <a:rPr lang="en-US" dirty="0"/>
              <a:t> </a:t>
            </a:r>
            <a:r>
              <a:rPr lang="en-US" dirty="0" err="1"/>
              <a:t>untuk</a:t>
            </a:r>
            <a:r>
              <a:rPr lang="en-US" dirty="0"/>
              <a:t> </a:t>
            </a:r>
            <a:r>
              <a:rPr lang="en-US" dirty="0" err="1"/>
              <a:t>menemukan</a:t>
            </a:r>
            <a:r>
              <a:rPr lang="en-US" dirty="0"/>
              <a:t> </a:t>
            </a:r>
            <a:r>
              <a:rPr lang="en-US" dirty="0" err="1"/>
              <a:t>kesalahan</a:t>
            </a:r>
            <a:r>
              <a:rPr lang="en-US" dirty="0"/>
              <a:t>, </a:t>
            </a:r>
            <a:r>
              <a:rPr lang="en-US" dirty="0" err="1"/>
              <a:t>cacat</a:t>
            </a:r>
            <a:r>
              <a:rPr lang="en-US" dirty="0"/>
              <a:t>, bug, </a:t>
            </a:r>
            <a:r>
              <a:rPr lang="en-US" dirty="0" err="1"/>
              <a:t>atau</a:t>
            </a:r>
            <a:r>
              <a:rPr lang="en-US" dirty="0"/>
              <a:t> </a:t>
            </a:r>
            <a:r>
              <a:rPr lang="en-US" dirty="0" err="1"/>
              <a:t>masalah</a:t>
            </a:r>
            <a:r>
              <a:rPr lang="en-US" dirty="0"/>
              <a:t> </a:t>
            </a:r>
            <a:r>
              <a:rPr lang="en-US" dirty="0" err="1"/>
              <a:t>ketidaksesuaian</a:t>
            </a:r>
            <a:r>
              <a:rPr lang="en-US" dirty="0"/>
              <a:t> </a:t>
            </a:r>
            <a:r>
              <a:rPr lang="en-US" dirty="0" err="1"/>
              <a:t>lainnya</a:t>
            </a:r>
            <a:r>
              <a:rPr lang="en-US" dirty="0"/>
              <a:t> </a:t>
            </a:r>
            <a:r>
              <a:rPr lang="en-US" dirty="0" err="1"/>
              <a:t>dalam</a:t>
            </a:r>
            <a:r>
              <a:rPr lang="en-US" dirty="0"/>
              <a:t> </a:t>
            </a:r>
            <a:r>
              <a:rPr lang="en-US" dirty="0" err="1"/>
              <a:t>produk</a:t>
            </a:r>
            <a:r>
              <a:rPr lang="en-US" dirty="0"/>
              <a:t> </a:t>
            </a:r>
            <a:r>
              <a:rPr lang="en-US" dirty="0" err="1"/>
              <a:t>atau</a:t>
            </a:r>
            <a:r>
              <a:rPr lang="en-US" dirty="0"/>
              <a:t> </a:t>
            </a:r>
            <a:r>
              <a:rPr lang="en-US" dirty="0" err="1"/>
              <a:t>layanan</a:t>
            </a:r>
            <a:r>
              <a:rPr lang="en-US" dirty="0"/>
              <a:t>. </a:t>
            </a:r>
            <a:r>
              <a:rPr lang="en-US" dirty="0" err="1"/>
              <a:t>Jenis</a:t>
            </a:r>
            <a:r>
              <a:rPr lang="en-US" dirty="0"/>
              <a:t>, </a:t>
            </a:r>
            <a:r>
              <a:rPr lang="en-US" dirty="0" err="1"/>
              <a:t>jumlah</a:t>
            </a:r>
            <a:r>
              <a:rPr lang="en-US" dirty="0"/>
              <a:t>, </a:t>
            </a:r>
            <a:r>
              <a:rPr lang="en-US" dirty="0" err="1"/>
              <a:t>dan</a:t>
            </a:r>
            <a:r>
              <a:rPr lang="en-US" dirty="0"/>
              <a:t> </a:t>
            </a:r>
            <a:r>
              <a:rPr lang="en-US" dirty="0" err="1"/>
              <a:t>tingkat</a:t>
            </a:r>
            <a:r>
              <a:rPr lang="en-US" dirty="0"/>
              <a:t> </a:t>
            </a:r>
            <a:r>
              <a:rPr lang="en-US" dirty="0" err="1"/>
              <a:t>pengujian</a:t>
            </a:r>
            <a:r>
              <a:rPr lang="en-US" dirty="0"/>
              <a:t> yang </a:t>
            </a:r>
            <a:r>
              <a:rPr lang="en-US" dirty="0" err="1"/>
              <a:t>diperlukan</a:t>
            </a:r>
            <a:r>
              <a:rPr lang="en-US" dirty="0"/>
              <a:t> </a:t>
            </a:r>
            <a:r>
              <a:rPr lang="en-US" dirty="0" err="1"/>
              <a:t>untuk</a:t>
            </a:r>
            <a:r>
              <a:rPr lang="en-US" dirty="0"/>
              <a:t> </a:t>
            </a:r>
            <a:r>
              <a:rPr lang="en-US" dirty="0" err="1"/>
              <a:t>mengevaluasi</a:t>
            </a:r>
            <a:r>
              <a:rPr lang="en-US" dirty="0"/>
              <a:t> </a:t>
            </a:r>
            <a:r>
              <a:rPr lang="en-US" dirty="0" err="1"/>
              <a:t>setiap</a:t>
            </a:r>
            <a:r>
              <a:rPr lang="en-US" dirty="0"/>
              <a:t> </a:t>
            </a:r>
            <a:r>
              <a:rPr lang="en-US" dirty="0" err="1"/>
              <a:t>persyaratan</a:t>
            </a:r>
            <a:r>
              <a:rPr lang="en-US" dirty="0"/>
              <a:t> </a:t>
            </a:r>
            <a:r>
              <a:rPr lang="en-US" dirty="0" err="1"/>
              <a:t>adalah</a:t>
            </a:r>
            <a:r>
              <a:rPr lang="en-US" dirty="0"/>
              <a:t> </a:t>
            </a:r>
            <a:r>
              <a:rPr lang="en-US" dirty="0" err="1"/>
              <a:t>bagian</a:t>
            </a:r>
            <a:r>
              <a:rPr lang="en-US" dirty="0"/>
              <a:t> </a:t>
            </a:r>
            <a:r>
              <a:rPr lang="en-US" dirty="0" err="1"/>
              <a:t>dari</a:t>
            </a:r>
            <a:r>
              <a:rPr lang="en-US" dirty="0"/>
              <a:t> </a:t>
            </a:r>
            <a:r>
              <a:rPr lang="en-US" dirty="0" err="1"/>
              <a:t>rencana</a:t>
            </a:r>
            <a:r>
              <a:rPr lang="en-US" dirty="0"/>
              <a:t> </a:t>
            </a:r>
            <a:r>
              <a:rPr lang="en-US" dirty="0" err="1"/>
              <a:t>kualitas</a:t>
            </a:r>
            <a:r>
              <a:rPr lang="en-US" dirty="0"/>
              <a:t> </a:t>
            </a:r>
            <a:r>
              <a:rPr lang="en-US" dirty="0" err="1"/>
              <a:t>proyek</a:t>
            </a:r>
            <a:r>
              <a:rPr lang="en-US" dirty="0"/>
              <a:t> </a:t>
            </a:r>
            <a:r>
              <a:rPr lang="en-US" dirty="0" err="1"/>
              <a:t>dan</a:t>
            </a:r>
            <a:r>
              <a:rPr lang="en-US" dirty="0"/>
              <a:t> </a:t>
            </a:r>
            <a:r>
              <a:rPr lang="en-US" dirty="0" err="1"/>
              <a:t>tergantung</a:t>
            </a:r>
            <a:r>
              <a:rPr lang="en-US" dirty="0"/>
              <a:t> </a:t>
            </a:r>
            <a:r>
              <a:rPr lang="en-US" dirty="0" err="1"/>
              <a:t>pada</a:t>
            </a:r>
            <a:r>
              <a:rPr lang="en-US" dirty="0"/>
              <a:t> </a:t>
            </a:r>
            <a:r>
              <a:rPr lang="en-US" dirty="0" err="1"/>
              <a:t>sifat</a:t>
            </a:r>
            <a:r>
              <a:rPr lang="en-US" dirty="0"/>
              <a:t> </a:t>
            </a:r>
            <a:r>
              <a:rPr lang="en-US" dirty="0" err="1"/>
              <a:t>proyek</a:t>
            </a:r>
            <a:r>
              <a:rPr lang="en-US" dirty="0"/>
              <a:t>, </a:t>
            </a:r>
            <a:r>
              <a:rPr lang="en-US" dirty="0" err="1"/>
              <a:t>waktu</a:t>
            </a:r>
            <a:r>
              <a:rPr lang="en-US" dirty="0"/>
              <a:t>, </a:t>
            </a:r>
            <a:r>
              <a:rPr lang="en-US" dirty="0" err="1"/>
              <a:t>anggaran</a:t>
            </a:r>
            <a:r>
              <a:rPr lang="en-US" dirty="0"/>
              <a:t>, </a:t>
            </a:r>
            <a:r>
              <a:rPr lang="en-US" dirty="0" err="1"/>
              <a:t>dan</a:t>
            </a:r>
            <a:r>
              <a:rPr lang="en-US" dirty="0"/>
              <a:t> </a:t>
            </a:r>
            <a:r>
              <a:rPr lang="en-US" dirty="0" err="1"/>
              <a:t>kendala</a:t>
            </a:r>
            <a:r>
              <a:rPr lang="en-US" dirty="0"/>
              <a:t> </a:t>
            </a:r>
            <a:r>
              <a:rPr lang="en-US" dirty="0" err="1"/>
              <a:t>lainnya</a:t>
            </a:r>
            <a:r>
              <a:rPr lang="en-US" dirty="0"/>
              <a:t>. </a:t>
            </a:r>
            <a:r>
              <a:rPr lang="en-US" dirty="0" err="1"/>
              <a:t>Tes</a:t>
            </a:r>
            <a:r>
              <a:rPr lang="en-US" dirty="0"/>
              <a:t> </a:t>
            </a:r>
            <a:r>
              <a:rPr lang="en-US" dirty="0" err="1"/>
              <a:t>dapat</a:t>
            </a:r>
            <a:r>
              <a:rPr lang="en-US" dirty="0"/>
              <a:t> </a:t>
            </a:r>
            <a:r>
              <a:rPr lang="en-US" dirty="0" err="1"/>
              <a:t>dilakukan</a:t>
            </a:r>
            <a:r>
              <a:rPr lang="en-US" dirty="0"/>
              <a:t> di </a:t>
            </a:r>
            <a:r>
              <a:rPr lang="en-US" dirty="0" err="1"/>
              <a:t>seluruh</a:t>
            </a:r>
            <a:r>
              <a:rPr lang="en-US" dirty="0"/>
              <a:t> </a:t>
            </a:r>
            <a:r>
              <a:rPr lang="en-US" dirty="0" err="1"/>
              <a:t>proyek</a:t>
            </a:r>
            <a:r>
              <a:rPr lang="en-US" dirty="0"/>
              <a:t>, </a:t>
            </a:r>
            <a:r>
              <a:rPr lang="en-US" dirty="0" err="1"/>
              <a:t>sebagai</a:t>
            </a:r>
            <a:r>
              <a:rPr lang="en-US" dirty="0"/>
              <a:t> </a:t>
            </a:r>
            <a:r>
              <a:rPr lang="en-US" dirty="0" err="1"/>
              <a:t>komponen</a:t>
            </a:r>
            <a:r>
              <a:rPr lang="en-US" dirty="0"/>
              <a:t> </a:t>
            </a:r>
            <a:r>
              <a:rPr lang="en-US" dirty="0" err="1"/>
              <a:t>proyek</a:t>
            </a:r>
            <a:r>
              <a:rPr lang="en-US" dirty="0"/>
              <a:t> yang </a:t>
            </a:r>
            <a:r>
              <a:rPr lang="en-US" dirty="0" err="1"/>
              <a:t>berbeda</a:t>
            </a:r>
            <a:r>
              <a:rPr lang="en-US" dirty="0"/>
              <a:t> </a:t>
            </a:r>
            <a:r>
              <a:rPr lang="en-US" dirty="0" err="1"/>
              <a:t>menjadi</a:t>
            </a:r>
            <a:r>
              <a:rPr lang="en-US" dirty="0"/>
              <a:t> </a:t>
            </a:r>
            <a:r>
              <a:rPr lang="en-US" dirty="0" err="1"/>
              <a:t>tersedia</a:t>
            </a:r>
            <a:r>
              <a:rPr lang="en-US" dirty="0"/>
              <a:t>, </a:t>
            </a:r>
            <a:r>
              <a:rPr lang="en-US" dirty="0" err="1"/>
              <a:t>dan</a:t>
            </a:r>
            <a:r>
              <a:rPr lang="en-US" dirty="0"/>
              <a:t> </a:t>
            </a:r>
            <a:r>
              <a:rPr lang="en-US" dirty="0" err="1"/>
              <a:t>pada</a:t>
            </a:r>
            <a:r>
              <a:rPr lang="en-US" dirty="0"/>
              <a:t> </a:t>
            </a:r>
            <a:r>
              <a:rPr lang="en-US" dirty="0" err="1"/>
              <a:t>akhir</a:t>
            </a:r>
            <a:r>
              <a:rPr lang="en-US" dirty="0"/>
              <a:t> </a:t>
            </a:r>
            <a:r>
              <a:rPr lang="en-US" dirty="0" err="1"/>
              <a:t>proyek</a:t>
            </a:r>
            <a:r>
              <a:rPr lang="en-US" dirty="0"/>
              <a:t> </a:t>
            </a:r>
            <a:r>
              <a:rPr lang="en-US" dirty="0" err="1"/>
              <a:t>pada</a:t>
            </a:r>
            <a:r>
              <a:rPr lang="en-US" dirty="0"/>
              <a:t> </a:t>
            </a:r>
            <a:r>
              <a:rPr lang="en-US" dirty="0" err="1"/>
              <a:t>hasil</a:t>
            </a:r>
            <a:r>
              <a:rPr lang="en-US" dirty="0"/>
              <a:t> </a:t>
            </a:r>
            <a:r>
              <a:rPr lang="en-US" dirty="0" err="1"/>
              <a:t>akhir</a:t>
            </a:r>
            <a:r>
              <a:rPr lang="en-US" dirty="0"/>
              <a:t>. </a:t>
            </a:r>
            <a:r>
              <a:rPr lang="en-US" dirty="0" err="1"/>
              <a:t>Pengujian</a:t>
            </a:r>
            <a:r>
              <a:rPr lang="en-US" dirty="0"/>
              <a:t> </a:t>
            </a:r>
            <a:r>
              <a:rPr lang="en-US" dirty="0" err="1"/>
              <a:t>awal</a:t>
            </a:r>
            <a:r>
              <a:rPr lang="en-US" dirty="0"/>
              <a:t> </a:t>
            </a:r>
            <a:r>
              <a:rPr lang="en-US" dirty="0" err="1"/>
              <a:t>membantu</a:t>
            </a:r>
            <a:r>
              <a:rPr lang="en-US" dirty="0"/>
              <a:t> </a:t>
            </a:r>
            <a:r>
              <a:rPr lang="en-US" dirty="0" err="1"/>
              <a:t>mengidentifikasi</a:t>
            </a:r>
            <a:r>
              <a:rPr lang="en-US" dirty="0"/>
              <a:t> </a:t>
            </a:r>
            <a:r>
              <a:rPr lang="en-US" dirty="0" err="1"/>
              <a:t>ketidaksesuaian</a:t>
            </a:r>
            <a:r>
              <a:rPr lang="en-US" dirty="0"/>
              <a:t> </a:t>
            </a:r>
            <a:r>
              <a:rPr lang="en-US" dirty="0" err="1"/>
              <a:t>masalah</a:t>
            </a:r>
            <a:r>
              <a:rPr lang="en-US" dirty="0"/>
              <a:t> </a:t>
            </a:r>
            <a:r>
              <a:rPr lang="en-US" dirty="0" err="1"/>
              <a:t>dan</a:t>
            </a:r>
            <a:r>
              <a:rPr lang="en-US" dirty="0"/>
              <a:t> </a:t>
            </a:r>
            <a:r>
              <a:rPr lang="en-US" dirty="0" err="1"/>
              <a:t>membantu</a:t>
            </a:r>
            <a:r>
              <a:rPr lang="en-US" dirty="0"/>
              <a:t> </a:t>
            </a:r>
            <a:r>
              <a:rPr lang="en-US" dirty="0" err="1"/>
              <a:t>mengurangi</a:t>
            </a:r>
            <a:r>
              <a:rPr lang="en-US" dirty="0"/>
              <a:t> </a:t>
            </a:r>
            <a:r>
              <a:rPr lang="en-US" dirty="0" err="1"/>
              <a:t>biaya</a:t>
            </a:r>
            <a:r>
              <a:rPr lang="en-US" dirty="0"/>
              <a:t> </a:t>
            </a:r>
            <a:r>
              <a:rPr lang="en-US" dirty="0" err="1"/>
              <a:t>memperbaiki</a:t>
            </a:r>
            <a:r>
              <a:rPr lang="en-US" dirty="0"/>
              <a:t> </a:t>
            </a:r>
            <a:r>
              <a:rPr lang="en-US" dirty="0" err="1"/>
              <a:t>komponen</a:t>
            </a:r>
            <a:r>
              <a:rPr lang="en-US" dirty="0"/>
              <a:t> yang </a:t>
            </a:r>
            <a:r>
              <a:rPr lang="en-US" dirty="0" err="1"/>
              <a:t>tidak</a:t>
            </a:r>
            <a:r>
              <a:rPr lang="en-US" dirty="0"/>
              <a:t> </a:t>
            </a:r>
            <a:r>
              <a:rPr lang="en-US" dirty="0" err="1"/>
              <a:t>sesuai</a:t>
            </a:r>
            <a:endParaRPr lang="en-US" dirty="0"/>
          </a:p>
        </p:txBody>
      </p:sp>
    </p:spTree>
    <p:extLst>
      <p:ext uri="{BB962C8B-B14F-4D97-AF65-F5344CB8AC3E}">
        <p14:creationId xmlns:p14="http://schemas.microsoft.com/office/powerpoint/2010/main" val="31826459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5</a:t>
            </a:r>
            <a:r>
              <a:rPr lang="id-ID" sz="4000" i="1" dirty="0">
                <a:effectLst>
                  <a:outerShdw blurRad="38100" dist="38100" dir="2700000" algn="tl">
                    <a:srgbClr val="000000">
                      <a:alpha val="43137"/>
                    </a:srgbClr>
                  </a:outerShdw>
                </a:effectLst>
              </a:rPr>
              <a:t>. </a:t>
            </a:r>
            <a:r>
              <a:rPr lang="en-US" sz="4000" dirty="0"/>
              <a:t>Data representation</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9" name="Rectangle 18"/>
          <p:cNvSpPr/>
          <p:nvPr/>
        </p:nvSpPr>
        <p:spPr>
          <a:xfrm>
            <a:off x="2733967" y="1374971"/>
            <a:ext cx="9061376" cy="400110"/>
          </a:xfrm>
          <a:prstGeom prst="rect">
            <a:avLst/>
          </a:prstGeom>
        </p:spPr>
        <p:txBody>
          <a:bodyPr wrap="square">
            <a:spAutoFit/>
          </a:bodyPr>
          <a:lstStyle/>
          <a:p>
            <a:pPr marL="285750" indent="-285750">
              <a:buFont typeface="Arial" panose="020B0604020202020204" pitchFamily="34" charset="0"/>
              <a:buChar char="•"/>
            </a:pPr>
            <a:r>
              <a:rPr lang="en-US" sz="2000" dirty="0"/>
              <a:t>Cause-and-effect diagrams</a:t>
            </a:r>
          </a:p>
        </p:txBody>
      </p:sp>
      <p:pic>
        <p:nvPicPr>
          <p:cNvPr id="10" name="Picture 9"/>
          <p:cNvPicPr>
            <a:picLocks noChangeAspect="1"/>
          </p:cNvPicPr>
          <p:nvPr/>
        </p:nvPicPr>
        <p:blipFill>
          <a:blip r:embed="rId3"/>
          <a:stretch>
            <a:fillRect/>
          </a:stretch>
        </p:blipFill>
        <p:spPr>
          <a:xfrm>
            <a:off x="3157213" y="1744302"/>
            <a:ext cx="6045857" cy="4328951"/>
          </a:xfrm>
          <a:prstGeom prst="rect">
            <a:avLst/>
          </a:prstGeom>
        </p:spPr>
      </p:pic>
    </p:spTree>
    <p:extLst>
      <p:ext uri="{BB962C8B-B14F-4D97-AF65-F5344CB8AC3E}">
        <p14:creationId xmlns:p14="http://schemas.microsoft.com/office/powerpoint/2010/main" val="33274922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5</a:t>
            </a:r>
            <a:r>
              <a:rPr lang="id-ID" sz="4000" i="1" dirty="0">
                <a:effectLst>
                  <a:outerShdw blurRad="38100" dist="38100" dir="2700000" algn="tl">
                    <a:srgbClr val="000000">
                      <a:alpha val="43137"/>
                    </a:srgbClr>
                  </a:outerShdw>
                </a:effectLst>
              </a:rPr>
              <a:t>. </a:t>
            </a:r>
            <a:r>
              <a:rPr lang="en-US" sz="4000" dirty="0"/>
              <a:t>Data representation</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9" name="Rectangle 18"/>
          <p:cNvSpPr/>
          <p:nvPr/>
        </p:nvSpPr>
        <p:spPr>
          <a:xfrm>
            <a:off x="2733967" y="1374971"/>
            <a:ext cx="9061376" cy="400110"/>
          </a:xfrm>
          <a:prstGeom prst="rect">
            <a:avLst/>
          </a:prstGeom>
        </p:spPr>
        <p:txBody>
          <a:bodyPr wrap="square">
            <a:spAutoFit/>
          </a:bodyPr>
          <a:lstStyle/>
          <a:p>
            <a:pPr marL="285750" indent="-285750">
              <a:buFont typeface="Arial" panose="020B0604020202020204" pitchFamily="34" charset="0"/>
              <a:buChar char="•"/>
            </a:pPr>
            <a:r>
              <a:rPr lang="en-US" sz="2000" dirty="0"/>
              <a:t>Control Chart</a:t>
            </a:r>
          </a:p>
        </p:txBody>
      </p:sp>
      <p:pic>
        <p:nvPicPr>
          <p:cNvPr id="2" name="Picture 1"/>
          <p:cNvPicPr>
            <a:picLocks noChangeAspect="1"/>
          </p:cNvPicPr>
          <p:nvPr/>
        </p:nvPicPr>
        <p:blipFill>
          <a:blip r:embed="rId3"/>
          <a:stretch>
            <a:fillRect/>
          </a:stretch>
        </p:blipFill>
        <p:spPr>
          <a:xfrm>
            <a:off x="3102301" y="1744303"/>
            <a:ext cx="7915275" cy="4759753"/>
          </a:xfrm>
          <a:prstGeom prst="rect">
            <a:avLst/>
          </a:prstGeom>
        </p:spPr>
      </p:pic>
    </p:spTree>
    <p:extLst>
      <p:ext uri="{BB962C8B-B14F-4D97-AF65-F5344CB8AC3E}">
        <p14:creationId xmlns:p14="http://schemas.microsoft.com/office/powerpoint/2010/main" val="3990041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5</a:t>
            </a:r>
            <a:r>
              <a:rPr lang="id-ID" sz="4000" i="1" dirty="0">
                <a:effectLst>
                  <a:outerShdw blurRad="38100" dist="38100" dir="2700000" algn="tl">
                    <a:srgbClr val="000000">
                      <a:alpha val="43137"/>
                    </a:srgbClr>
                  </a:outerShdw>
                </a:effectLst>
              </a:rPr>
              <a:t>. </a:t>
            </a:r>
            <a:r>
              <a:rPr lang="en-US" sz="4000" dirty="0"/>
              <a:t>Data representation</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9" name="Rectangle 18"/>
          <p:cNvSpPr/>
          <p:nvPr/>
        </p:nvSpPr>
        <p:spPr>
          <a:xfrm>
            <a:off x="2733967" y="1374971"/>
            <a:ext cx="9061376" cy="461665"/>
          </a:xfrm>
          <a:prstGeom prst="rect">
            <a:avLst/>
          </a:prstGeom>
        </p:spPr>
        <p:txBody>
          <a:bodyPr wrap="square">
            <a:spAutoFit/>
          </a:bodyPr>
          <a:lstStyle/>
          <a:p>
            <a:pPr marL="285750" indent="-285750">
              <a:buFont typeface="Arial" panose="020B0604020202020204" pitchFamily="34" charset="0"/>
              <a:buChar char="•"/>
            </a:pPr>
            <a:r>
              <a:rPr lang="en-US" sz="2400" dirty="0"/>
              <a:t>Histogram</a:t>
            </a:r>
          </a:p>
        </p:txBody>
      </p:sp>
      <p:pic>
        <p:nvPicPr>
          <p:cNvPr id="2" name="Picture 1"/>
          <p:cNvPicPr>
            <a:picLocks noChangeAspect="1"/>
          </p:cNvPicPr>
          <p:nvPr/>
        </p:nvPicPr>
        <p:blipFill>
          <a:blip r:embed="rId3"/>
          <a:stretch>
            <a:fillRect/>
          </a:stretch>
        </p:blipFill>
        <p:spPr>
          <a:xfrm>
            <a:off x="2932420" y="1908470"/>
            <a:ext cx="8210550" cy="4505325"/>
          </a:xfrm>
          <a:prstGeom prst="rect">
            <a:avLst/>
          </a:prstGeom>
        </p:spPr>
      </p:pic>
    </p:spTree>
    <p:extLst>
      <p:ext uri="{BB962C8B-B14F-4D97-AF65-F5344CB8AC3E}">
        <p14:creationId xmlns:p14="http://schemas.microsoft.com/office/powerpoint/2010/main" val="215342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6"/>
          <p:cNvSpPr txBox="1"/>
          <p:nvPr/>
        </p:nvSpPr>
        <p:spPr>
          <a:xfrm>
            <a:off x="656410" y="1269242"/>
            <a:ext cx="10957834" cy="5016758"/>
          </a:xfrm>
          <a:prstGeom prst="rect">
            <a:avLst/>
          </a:prstGeom>
          <a:solidFill>
            <a:schemeClr val="accent1">
              <a:lumMod val="60000"/>
              <a:lumOff val="40000"/>
            </a:schemeClr>
          </a:solidFill>
        </p:spPr>
        <p:txBody>
          <a:bodyPr wrap="square" rtlCol="0">
            <a:spAutoFit/>
          </a:bodyPr>
          <a:lstStyle/>
          <a:p>
            <a:pPr algn="just"/>
            <a:r>
              <a:rPr lang="en-US" sz="3200" b="1" dirty="0" err="1">
                <a:solidFill>
                  <a:srgbClr val="2F2B20"/>
                </a:solidFill>
              </a:rPr>
              <a:t>Akurasi</a:t>
            </a:r>
            <a:r>
              <a:rPr lang="en-US" sz="3200" b="1" dirty="0">
                <a:solidFill>
                  <a:srgbClr val="2F2B20"/>
                </a:solidFill>
              </a:rPr>
              <a:t> vs </a:t>
            </a:r>
            <a:r>
              <a:rPr lang="en-US" sz="3200" b="1" dirty="0" err="1">
                <a:solidFill>
                  <a:srgbClr val="2F2B20"/>
                </a:solidFill>
              </a:rPr>
              <a:t>Presisi</a:t>
            </a:r>
            <a:endParaRPr lang="en-US" sz="3200" b="1" dirty="0">
              <a:solidFill>
                <a:srgbClr val="2F2B20"/>
              </a:solidFill>
            </a:endParaRPr>
          </a:p>
          <a:p>
            <a:pPr algn="just"/>
            <a:endParaRPr lang="id-ID" sz="3200" b="1" dirty="0">
              <a:solidFill>
                <a:srgbClr val="2F2B20"/>
              </a:solidFill>
            </a:endParaRPr>
          </a:p>
          <a:p>
            <a:pPr marL="457200" indent="-457200" algn="just">
              <a:buFont typeface="Wingdings" panose="05000000000000000000" pitchFamily="2" charset="2"/>
              <a:buChar char="§"/>
            </a:pPr>
            <a:r>
              <a:rPr lang="id-ID" sz="3200" dirty="0">
                <a:solidFill>
                  <a:srgbClr val="2F2B20"/>
                </a:solidFill>
              </a:rPr>
              <a:t>Presisi adalah ukuran dari ketepatan. Sebagai contoh, besarnya setiap kenaikan pada garis pengukuran, merupakan interval yang menentukan tingkat kepresisian.</a:t>
            </a:r>
          </a:p>
          <a:p>
            <a:pPr marL="457200" indent="-457200" algn="just">
              <a:buFont typeface="Wingdings" panose="05000000000000000000" pitchFamily="2" charset="2"/>
              <a:buChar char="§"/>
            </a:pPr>
            <a:r>
              <a:rPr lang="id-ID" sz="3200" dirty="0">
                <a:solidFill>
                  <a:srgbClr val="2F2B20"/>
                </a:solidFill>
              </a:rPr>
              <a:t>Akurasi adalah penilaian dari ketepatan. Misal, apabila nilai pengukuran mendekati angka nilai kebenaran yang telah ditetapkan, maka pengukuran dapat dikatakan akurat.</a:t>
            </a:r>
            <a:endParaRPr lang="en-US" sz="3200" dirty="0">
              <a:solidFill>
                <a:srgbClr val="2F2B20"/>
              </a:solidFill>
            </a:endParaRPr>
          </a:p>
          <a:p>
            <a:pPr marL="457200" indent="-457200" algn="just">
              <a:buFont typeface="Wingdings" panose="05000000000000000000" pitchFamily="2" charset="2"/>
              <a:buChar char="§"/>
            </a:pPr>
            <a:r>
              <a:rPr lang="id-ID" sz="3200" dirty="0">
                <a:solidFill>
                  <a:srgbClr val="2F2B20"/>
                </a:solidFill>
              </a:rPr>
              <a:t>Tim Manajemen Proyek harus menentukan level akurasi dan level presisi yang sesuai. </a:t>
            </a:r>
          </a:p>
        </p:txBody>
      </p:sp>
    </p:spTree>
    <p:extLst>
      <p:ext uri="{BB962C8B-B14F-4D97-AF65-F5344CB8AC3E}">
        <p14:creationId xmlns:p14="http://schemas.microsoft.com/office/powerpoint/2010/main" val="25328849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5</a:t>
            </a:r>
            <a:r>
              <a:rPr lang="id-ID" sz="4000" i="1" dirty="0">
                <a:effectLst>
                  <a:outerShdw blurRad="38100" dist="38100" dir="2700000" algn="tl">
                    <a:srgbClr val="000000">
                      <a:alpha val="43137"/>
                    </a:srgbClr>
                  </a:outerShdw>
                </a:effectLst>
              </a:rPr>
              <a:t>. </a:t>
            </a:r>
            <a:r>
              <a:rPr lang="en-US" sz="4000" dirty="0"/>
              <a:t>Data representation</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19" name="Rectangle 18"/>
          <p:cNvSpPr/>
          <p:nvPr/>
        </p:nvSpPr>
        <p:spPr>
          <a:xfrm>
            <a:off x="2733967" y="1374971"/>
            <a:ext cx="9061376" cy="461665"/>
          </a:xfrm>
          <a:prstGeom prst="rect">
            <a:avLst/>
          </a:prstGeom>
        </p:spPr>
        <p:txBody>
          <a:bodyPr wrap="square">
            <a:spAutoFit/>
          </a:bodyPr>
          <a:lstStyle/>
          <a:p>
            <a:pPr lvl="1"/>
            <a:r>
              <a:rPr lang="en-US" sz="2400" dirty="0"/>
              <a:t>Scatter diagrams</a:t>
            </a:r>
          </a:p>
        </p:txBody>
      </p:sp>
      <p:pic>
        <p:nvPicPr>
          <p:cNvPr id="3" name="Picture 2"/>
          <p:cNvPicPr>
            <a:picLocks noChangeAspect="1"/>
          </p:cNvPicPr>
          <p:nvPr/>
        </p:nvPicPr>
        <p:blipFill>
          <a:blip r:embed="rId3"/>
          <a:stretch>
            <a:fillRect/>
          </a:stretch>
        </p:blipFill>
        <p:spPr>
          <a:xfrm>
            <a:off x="3115386" y="1836636"/>
            <a:ext cx="7639050" cy="4791075"/>
          </a:xfrm>
          <a:prstGeom prst="rect">
            <a:avLst/>
          </a:prstGeom>
        </p:spPr>
      </p:pic>
    </p:spTree>
    <p:extLst>
      <p:ext uri="{BB962C8B-B14F-4D97-AF65-F5344CB8AC3E}">
        <p14:creationId xmlns:p14="http://schemas.microsoft.com/office/powerpoint/2010/main" val="2848627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Control Quality :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Title 1"/>
          <p:cNvSpPr txBox="1">
            <a:spLocks/>
          </p:cNvSpPr>
          <p:nvPr/>
        </p:nvSpPr>
        <p:spPr>
          <a:xfrm>
            <a:off x="2463286" y="714789"/>
            <a:ext cx="7620000" cy="713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dirty="0">
                <a:effectLst>
                  <a:outerShdw blurRad="38100" dist="38100" dir="2700000" algn="tl">
                    <a:srgbClr val="000000">
                      <a:alpha val="43137"/>
                    </a:srgbClr>
                  </a:outerShdw>
                </a:effectLst>
              </a:rPr>
              <a:t>6</a:t>
            </a:r>
            <a:r>
              <a:rPr lang="id-ID" sz="4000" i="1" dirty="0">
                <a:effectLst>
                  <a:outerShdw blurRad="38100" dist="38100" dir="2700000" algn="tl">
                    <a:srgbClr val="000000">
                      <a:alpha val="43137"/>
                    </a:srgbClr>
                  </a:outerShdw>
                </a:effectLst>
              </a:rPr>
              <a:t>. </a:t>
            </a:r>
            <a:r>
              <a:rPr lang="en-US" sz="4000" dirty="0"/>
              <a:t>Meetings</a:t>
            </a:r>
            <a:endParaRPr lang="id-ID" sz="4000" dirty="0">
              <a:effectLst>
                <a:outerShdw blurRad="38100" dist="38100" dir="2700000" algn="tl">
                  <a:srgbClr val="000000">
                    <a:alpha val="43137"/>
                  </a:srgbClr>
                </a:outerShdw>
              </a:effectLst>
            </a:endParaRPr>
          </a:p>
        </p:txBody>
      </p:sp>
      <p:sp>
        <p:nvSpPr>
          <p:cNvPr id="16" name="Freeform 15"/>
          <p:cNvSpPr/>
          <p:nvPr/>
        </p:nvSpPr>
        <p:spPr>
          <a:xfrm>
            <a:off x="85880" y="896767"/>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Tools &amp; Techniques</a:t>
            </a:r>
            <a:endParaRPr lang="en-US" sz="1600" b="0" kern="1200" dirty="0">
              <a:latin typeface="+mn-lt"/>
            </a:endParaRPr>
          </a:p>
        </p:txBody>
      </p:sp>
      <p:sp>
        <p:nvSpPr>
          <p:cNvPr id="17" name="Freeform 16"/>
          <p:cNvSpPr/>
          <p:nvPr/>
        </p:nvSpPr>
        <p:spPr>
          <a:xfrm>
            <a:off x="265610" y="1360489"/>
            <a:ext cx="2163691" cy="5335598"/>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Data gathering</a:t>
            </a:r>
          </a:p>
          <a:p>
            <a:pPr lvl="1"/>
            <a:r>
              <a:rPr lang="en-US" sz="1400" dirty="0"/>
              <a:t>• Checklists</a:t>
            </a:r>
          </a:p>
          <a:p>
            <a:pPr lvl="1"/>
            <a:r>
              <a:rPr lang="en-US" sz="1400" dirty="0"/>
              <a:t>• Check sheets</a:t>
            </a:r>
          </a:p>
          <a:p>
            <a:pPr lvl="1"/>
            <a:r>
              <a:rPr lang="en-US" sz="1400" dirty="0"/>
              <a:t>• Statistical sampling</a:t>
            </a:r>
          </a:p>
          <a:p>
            <a:pPr lvl="1"/>
            <a:r>
              <a:rPr lang="en-US" sz="1400" dirty="0"/>
              <a:t>• Questionnaires and surveys</a:t>
            </a:r>
          </a:p>
          <a:p>
            <a:r>
              <a:rPr lang="en-US" sz="1400" dirty="0"/>
              <a:t>2. Data analysis</a:t>
            </a:r>
          </a:p>
          <a:p>
            <a:pPr lvl="1"/>
            <a:r>
              <a:rPr lang="en-US" sz="1400" dirty="0"/>
              <a:t>• Performance reviews</a:t>
            </a:r>
          </a:p>
          <a:p>
            <a:pPr lvl="1"/>
            <a:r>
              <a:rPr lang="en-US" sz="1400" dirty="0"/>
              <a:t>• Root cause analysis</a:t>
            </a:r>
          </a:p>
          <a:p>
            <a:r>
              <a:rPr lang="en-US" sz="1400" dirty="0"/>
              <a:t>3. Inspection</a:t>
            </a:r>
          </a:p>
          <a:p>
            <a:r>
              <a:rPr lang="en-US" sz="1400" dirty="0"/>
              <a:t>4. Testing/product evaluations</a:t>
            </a:r>
          </a:p>
          <a:p>
            <a:r>
              <a:rPr lang="en-US" sz="1400" dirty="0"/>
              <a:t>5. Data representation</a:t>
            </a:r>
          </a:p>
          <a:p>
            <a:pPr lvl="1"/>
            <a:r>
              <a:rPr lang="en-US" sz="1400" dirty="0"/>
              <a:t>• Cause-and-effect diagrams</a:t>
            </a:r>
          </a:p>
          <a:p>
            <a:pPr lvl="1"/>
            <a:r>
              <a:rPr lang="en-US" sz="1400" dirty="0"/>
              <a:t>• Control charts</a:t>
            </a:r>
          </a:p>
          <a:p>
            <a:pPr lvl="1"/>
            <a:r>
              <a:rPr lang="en-US" sz="1400" dirty="0"/>
              <a:t>• Histogram</a:t>
            </a:r>
          </a:p>
          <a:p>
            <a:pPr lvl="1"/>
            <a:r>
              <a:rPr lang="en-US" sz="1400" dirty="0"/>
              <a:t>• Scatter diagrams</a:t>
            </a:r>
          </a:p>
          <a:p>
            <a:r>
              <a:rPr lang="en-US" sz="1400" dirty="0"/>
              <a:t>6. Meetings</a:t>
            </a:r>
            <a:endParaRPr lang="en-US" sz="3600" b="0" kern="1200" dirty="0">
              <a:latin typeface="+mn-lt"/>
            </a:endParaRPr>
          </a:p>
        </p:txBody>
      </p:sp>
      <p:sp>
        <p:nvSpPr>
          <p:cNvPr id="2" name="Rectangle 1"/>
          <p:cNvSpPr/>
          <p:nvPr/>
        </p:nvSpPr>
        <p:spPr>
          <a:xfrm>
            <a:off x="2829636" y="1360489"/>
            <a:ext cx="8047630" cy="3693319"/>
          </a:xfrm>
          <a:prstGeom prst="rect">
            <a:avLst/>
          </a:prstGeom>
        </p:spPr>
        <p:txBody>
          <a:bodyPr wrap="square">
            <a:spAutoFit/>
          </a:bodyPr>
          <a:lstStyle/>
          <a:p>
            <a:r>
              <a:rPr lang="en-US" dirty="0" err="1"/>
              <a:t>Rapat</a:t>
            </a:r>
            <a:r>
              <a:rPr lang="en-US" dirty="0"/>
              <a:t> </a:t>
            </a:r>
            <a:r>
              <a:rPr lang="en-US" dirty="0" err="1"/>
              <a:t>berikut</a:t>
            </a:r>
            <a:r>
              <a:rPr lang="en-US" dirty="0"/>
              <a:t> </a:t>
            </a:r>
            <a:r>
              <a:rPr lang="en-US" dirty="0" err="1"/>
              <a:t>dapat</a:t>
            </a:r>
            <a:r>
              <a:rPr lang="en-US" dirty="0"/>
              <a:t> </a:t>
            </a:r>
            <a:r>
              <a:rPr lang="en-US" dirty="0" err="1"/>
              <a:t>digunakan</a:t>
            </a:r>
            <a:r>
              <a:rPr lang="en-US" dirty="0"/>
              <a:t> </a:t>
            </a:r>
            <a:r>
              <a:rPr lang="en-US" dirty="0" err="1"/>
              <a:t>sebagai</a:t>
            </a:r>
            <a:r>
              <a:rPr lang="en-US" dirty="0"/>
              <a:t> </a:t>
            </a:r>
            <a:r>
              <a:rPr lang="en-US" dirty="0" err="1"/>
              <a:t>bagian</a:t>
            </a:r>
            <a:r>
              <a:rPr lang="en-US" dirty="0"/>
              <a:t> </a:t>
            </a:r>
            <a:r>
              <a:rPr lang="en-US" dirty="0" err="1"/>
              <a:t>dari</a:t>
            </a:r>
            <a:r>
              <a:rPr lang="en-US" dirty="0"/>
              <a:t> proses </a:t>
            </a:r>
            <a:r>
              <a:rPr lang="en-US" dirty="0" err="1"/>
              <a:t>Kualitas</a:t>
            </a:r>
            <a:r>
              <a:rPr lang="en-US" dirty="0"/>
              <a:t> </a:t>
            </a:r>
            <a:r>
              <a:rPr lang="en-US" dirty="0" err="1"/>
              <a:t>Kontrol</a:t>
            </a:r>
            <a:r>
              <a:rPr lang="en-US" dirty="0"/>
              <a:t> :</a:t>
            </a:r>
          </a:p>
          <a:p>
            <a:r>
              <a:rPr lang="en-US" dirty="0" err="1"/>
              <a:t>Aprove</a:t>
            </a:r>
            <a:r>
              <a:rPr lang="en-US" dirty="0"/>
              <a:t> change Request. </a:t>
            </a:r>
            <a:r>
              <a:rPr lang="en-US" dirty="0" err="1"/>
              <a:t>Semua</a:t>
            </a:r>
            <a:r>
              <a:rPr lang="en-US" dirty="0"/>
              <a:t> </a:t>
            </a:r>
            <a:r>
              <a:rPr lang="en-US" dirty="0" err="1"/>
              <a:t>permintaan</a:t>
            </a:r>
            <a:r>
              <a:rPr lang="en-US" dirty="0"/>
              <a:t> </a:t>
            </a:r>
            <a:r>
              <a:rPr lang="en-US" dirty="0" err="1"/>
              <a:t>perubahan</a:t>
            </a:r>
            <a:r>
              <a:rPr lang="en-US" dirty="0"/>
              <a:t> yang </a:t>
            </a:r>
            <a:r>
              <a:rPr lang="en-US" dirty="0" err="1"/>
              <a:t>disetujui</a:t>
            </a:r>
            <a:r>
              <a:rPr lang="en-US" dirty="0"/>
              <a:t> </a:t>
            </a:r>
            <a:r>
              <a:rPr lang="en-US" dirty="0" err="1"/>
              <a:t>harus</a:t>
            </a:r>
            <a:r>
              <a:rPr lang="en-US" dirty="0"/>
              <a:t> </a:t>
            </a:r>
            <a:r>
              <a:rPr lang="en-US" dirty="0" err="1"/>
              <a:t>ditinjau</a:t>
            </a:r>
            <a:r>
              <a:rPr lang="en-US" dirty="0"/>
              <a:t> </a:t>
            </a:r>
            <a:r>
              <a:rPr lang="en-US" dirty="0" err="1"/>
              <a:t>untuk</a:t>
            </a:r>
            <a:r>
              <a:rPr lang="en-US" dirty="0"/>
              <a:t> </a:t>
            </a:r>
            <a:r>
              <a:rPr lang="en-US" dirty="0" err="1"/>
              <a:t>memverifikasi</a:t>
            </a:r>
            <a:r>
              <a:rPr lang="en-US" dirty="0"/>
              <a:t> </a:t>
            </a:r>
            <a:r>
              <a:rPr lang="en-US" dirty="0" err="1"/>
              <a:t>bahwa</a:t>
            </a:r>
            <a:r>
              <a:rPr lang="en-US" dirty="0"/>
              <a:t> </a:t>
            </a:r>
            <a:r>
              <a:rPr lang="en-US" dirty="0" err="1"/>
              <a:t>permintaan</a:t>
            </a:r>
            <a:r>
              <a:rPr lang="en-US" dirty="0"/>
              <a:t> </a:t>
            </a:r>
            <a:r>
              <a:rPr lang="en-US" dirty="0" err="1"/>
              <a:t>itu</a:t>
            </a:r>
            <a:r>
              <a:rPr lang="en-US" dirty="0"/>
              <a:t> </a:t>
            </a:r>
            <a:r>
              <a:rPr lang="en-US" dirty="0" err="1"/>
              <a:t>dilaksanakan</a:t>
            </a:r>
            <a:r>
              <a:rPr lang="en-US" dirty="0"/>
              <a:t> </a:t>
            </a:r>
            <a:r>
              <a:rPr lang="en-US" dirty="0" err="1"/>
              <a:t>sebagaimana</a:t>
            </a:r>
            <a:r>
              <a:rPr lang="en-US" dirty="0"/>
              <a:t> </a:t>
            </a:r>
            <a:r>
              <a:rPr lang="en-US" dirty="0" err="1"/>
              <a:t>disetujui</a:t>
            </a:r>
            <a:r>
              <a:rPr lang="en-US" dirty="0"/>
              <a:t>. </a:t>
            </a:r>
            <a:r>
              <a:rPr lang="en-US" dirty="0" err="1"/>
              <a:t>Tinjauan</a:t>
            </a:r>
            <a:r>
              <a:rPr lang="en-US" dirty="0"/>
              <a:t> </a:t>
            </a:r>
            <a:r>
              <a:rPr lang="en-US" dirty="0" err="1"/>
              <a:t>ini</a:t>
            </a:r>
            <a:r>
              <a:rPr lang="en-US" dirty="0"/>
              <a:t> juga </a:t>
            </a:r>
            <a:r>
              <a:rPr lang="en-US" dirty="0" err="1"/>
              <a:t>harus</a:t>
            </a:r>
            <a:r>
              <a:rPr lang="en-US" dirty="0"/>
              <a:t> </a:t>
            </a:r>
            <a:r>
              <a:rPr lang="en-US" dirty="0" err="1"/>
              <a:t>memeriksa</a:t>
            </a:r>
            <a:r>
              <a:rPr lang="en-US" dirty="0"/>
              <a:t> </a:t>
            </a:r>
            <a:r>
              <a:rPr lang="en-US" dirty="0" err="1"/>
              <a:t>bahwa</a:t>
            </a:r>
            <a:r>
              <a:rPr lang="en-US" dirty="0"/>
              <a:t> </a:t>
            </a:r>
            <a:r>
              <a:rPr lang="en-US" dirty="0" err="1"/>
              <a:t>perubahan</a:t>
            </a:r>
            <a:r>
              <a:rPr lang="en-US" dirty="0"/>
              <a:t> </a:t>
            </a:r>
            <a:r>
              <a:rPr lang="en-US" dirty="0" err="1"/>
              <a:t>sebagian</a:t>
            </a:r>
            <a:r>
              <a:rPr lang="en-US" dirty="0"/>
              <a:t> </a:t>
            </a:r>
            <a:r>
              <a:rPr lang="en-US" dirty="0" err="1"/>
              <a:t>telah</a:t>
            </a:r>
            <a:r>
              <a:rPr lang="en-US" dirty="0"/>
              <a:t> </a:t>
            </a:r>
            <a:r>
              <a:rPr lang="en-US" dirty="0" err="1"/>
              <a:t>selesai</a:t>
            </a:r>
            <a:r>
              <a:rPr lang="en-US" dirty="0"/>
              <a:t> </a:t>
            </a:r>
            <a:r>
              <a:rPr lang="en-US" dirty="0" err="1"/>
              <a:t>dan</a:t>
            </a:r>
            <a:r>
              <a:rPr lang="en-US" dirty="0"/>
              <a:t> </a:t>
            </a:r>
            <a:r>
              <a:rPr lang="en-US" dirty="0" err="1"/>
              <a:t>semua</a:t>
            </a:r>
            <a:r>
              <a:rPr lang="en-US" dirty="0"/>
              <a:t> </a:t>
            </a:r>
            <a:r>
              <a:rPr lang="en-US" dirty="0" err="1"/>
              <a:t>bagian</a:t>
            </a:r>
            <a:r>
              <a:rPr lang="en-US" dirty="0"/>
              <a:t> </a:t>
            </a:r>
            <a:r>
              <a:rPr lang="en-US" dirty="0" err="1"/>
              <a:t>telah</a:t>
            </a:r>
            <a:r>
              <a:rPr lang="en-US" dirty="0"/>
              <a:t> </a:t>
            </a:r>
            <a:r>
              <a:rPr lang="en-US" dirty="0" err="1"/>
              <a:t>diterapkan</a:t>
            </a:r>
            <a:r>
              <a:rPr lang="en-US" dirty="0"/>
              <a:t>, </a:t>
            </a:r>
            <a:r>
              <a:rPr lang="en-US" dirty="0" err="1"/>
              <a:t>diuji</a:t>
            </a:r>
            <a:r>
              <a:rPr lang="en-US" dirty="0"/>
              <a:t>, </a:t>
            </a:r>
            <a:r>
              <a:rPr lang="en-US" dirty="0" err="1"/>
              <a:t>diselesaikan</a:t>
            </a:r>
            <a:r>
              <a:rPr lang="en-US" dirty="0"/>
              <a:t>, </a:t>
            </a:r>
            <a:r>
              <a:rPr lang="en-US" dirty="0" err="1"/>
              <a:t>dan</a:t>
            </a:r>
            <a:r>
              <a:rPr lang="en-US" dirty="0"/>
              <a:t> </a:t>
            </a:r>
            <a:r>
              <a:rPr lang="en-US" dirty="0" err="1"/>
              <a:t>disertifikasi</a:t>
            </a:r>
            <a:r>
              <a:rPr lang="en-US" dirty="0"/>
              <a:t> </a:t>
            </a:r>
            <a:r>
              <a:rPr lang="en-US" dirty="0" err="1"/>
              <a:t>dengan</a:t>
            </a:r>
            <a:r>
              <a:rPr lang="en-US" dirty="0"/>
              <a:t> </a:t>
            </a:r>
            <a:r>
              <a:rPr lang="en-US" dirty="0" err="1"/>
              <a:t>benar</a:t>
            </a:r>
            <a:r>
              <a:rPr lang="en-US" dirty="0"/>
              <a:t>. </a:t>
            </a:r>
            <a:r>
              <a:rPr lang="en-US" dirty="0" err="1"/>
              <a:t>Retrospektif</a:t>
            </a:r>
            <a:r>
              <a:rPr lang="en-US" dirty="0"/>
              <a:t> / </a:t>
            </a:r>
            <a:r>
              <a:rPr lang="en-US" dirty="0" err="1"/>
              <a:t>pelajaran</a:t>
            </a:r>
            <a:r>
              <a:rPr lang="en-US" dirty="0"/>
              <a:t> yang </a:t>
            </a:r>
            <a:r>
              <a:rPr lang="en-US" dirty="0" err="1"/>
              <a:t>dipetik</a:t>
            </a:r>
            <a:r>
              <a:rPr lang="en-US" dirty="0"/>
              <a:t>. </a:t>
            </a:r>
          </a:p>
          <a:p>
            <a:endParaRPr lang="en-US" dirty="0"/>
          </a:p>
          <a:p>
            <a:r>
              <a:rPr lang="en-US" dirty="0" err="1"/>
              <a:t>Pertemuan</a:t>
            </a:r>
            <a:r>
              <a:rPr lang="en-US" dirty="0"/>
              <a:t> yang </a:t>
            </a:r>
            <a:r>
              <a:rPr lang="en-US" dirty="0" err="1"/>
              <a:t>diadakan</a:t>
            </a:r>
            <a:r>
              <a:rPr lang="en-US" dirty="0"/>
              <a:t> oleh </a:t>
            </a:r>
            <a:r>
              <a:rPr lang="en-US" dirty="0" err="1"/>
              <a:t>tim</a:t>
            </a:r>
            <a:r>
              <a:rPr lang="en-US" dirty="0"/>
              <a:t> </a:t>
            </a:r>
            <a:r>
              <a:rPr lang="en-US" dirty="0" err="1"/>
              <a:t>proyek</a:t>
            </a:r>
            <a:r>
              <a:rPr lang="en-US" dirty="0"/>
              <a:t> </a:t>
            </a:r>
            <a:r>
              <a:rPr lang="en-US" dirty="0" err="1"/>
              <a:t>untuk</a:t>
            </a:r>
            <a:r>
              <a:rPr lang="en-US" dirty="0"/>
              <a:t> </a:t>
            </a:r>
            <a:r>
              <a:rPr lang="en-US" dirty="0" err="1"/>
              <a:t>membahas</a:t>
            </a:r>
            <a:r>
              <a:rPr lang="en-US" dirty="0"/>
              <a:t>:</a:t>
            </a:r>
          </a:p>
          <a:p>
            <a:pPr marL="285750" indent="-285750">
              <a:buFont typeface="Arial" panose="020B0604020202020204" pitchFamily="34" charset="0"/>
              <a:buChar char="•"/>
            </a:pPr>
            <a:r>
              <a:rPr lang="en-US" dirty="0" err="1"/>
              <a:t>elemen</a:t>
            </a:r>
            <a:r>
              <a:rPr lang="en-US" dirty="0"/>
              <a:t> yang </a:t>
            </a:r>
            <a:r>
              <a:rPr lang="en-US" dirty="0" err="1"/>
              <a:t>tidak</a:t>
            </a:r>
            <a:r>
              <a:rPr lang="en-US" dirty="0"/>
              <a:t> </a:t>
            </a:r>
            <a:r>
              <a:rPr lang="en-US" dirty="0" err="1"/>
              <a:t>berhasil</a:t>
            </a:r>
            <a:r>
              <a:rPr lang="en-US" dirty="0"/>
              <a:t> </a:t>
            </a:r>
            <a:r>
              <a:rPr lang="en-US" dirty="0" err="1"/>
              <a:t>dalam</a:t>
            </a:r>
            <a:r>
              <a:rPr lang="en-US" dirty="0"/>
              <a:t> </a:t>
            </a:r>
            <a:r>
              <a:rPr lang="en-US" dirty="0" err="1"/>
              <a:t>proyek</a:t>
            </a:r>
            <a:r>
              <a:rPr lang="en-US" dirty="0"/>
              <a:t> / </a:t>
            </a:r>
            <a:r>
              <a:rPr lang="en-US" dirty="0" err="1"/>
              <a:t>fase</a:t>
            </a:r>
            <a:r>
              <a:rPr lang="en-US" dirty="0"/>
              <a:t>,</a:t>
            </a:r>
          </a:p>
          <a:p>
            <a:pPr marL="285750" indent="-285750">
              <a:buFont typeface="Arial" panose="020B0604020202020204" pitchFamily="34" charset="0"/>
              <a:buChar char="•"/>
            </a:pPr>
            <a:r>
              <a:rPr lang="en-US" dirty="0" err="1"/>
              <a:t>apa</a:t>
            </a:r>
            <a:r>
              <a:rPr lang="en-US" dirty="0"/>
              <a:t> yang </a:t>
            </a:r>
            <a:r>
              <a:rPr lang="en-US" dirty="0" err="1"/>
              <a:t>bisa</a:t>
            </a:r>
            <a:r>
              <a:rPr lang="en-US" dirty="0"/>
              <a:t> </a:t>
            </a:r>
            <a:r>
              <a:rPr lang="en-US" dirty="0" err="1"/>
              <a:t>diperbaiki</a:t>
            </a:r>
            <a:r>
              <a:rPr lang="en-US" dirty="0"/>
              <a:t>,</a:t>
            </a:r>
          </a:p>
          <a:p>
            <a:pPr marL="285750" indent="-285750">
              <a:buFont typeface="Arial" panose="020B0604020202020204" pitchFamily="34" charset="0"/>
              <a:buChar char="•"/>
            </a:pPr>
            <a:r>
              <a:rPr lang="en-US" dirty="0" err="1"/>
              <a:t>apa</a:t>
            </a:r>
            <a:r>
              <a:rPr lang="en-US" dirty="0"/>
              <a:t> yang </a:t>
            </a:r>
            <a:r>
              <a:rPr lang="en-US" dirty="0" err="1"/>
              <a:t>harus</a:t>
            </a:r>
            <a:r>
              <a:rPr lang="en-US" dirty="0"/>
              <a:t> </a:t>
            </a:r>
            <a:r>
              <a:rPr lang="en-US" dirty="0" err="1"/>
              <a:t>dimasukkan</a:t>
            </a:r>
            <a:r>
              <a:rPr lang="en-US" dirty="0"/>
              <a:t> </a:t>
            </a:r>
            <a:r>
              <a:rPr lang="en-US" dirty="0" err="1"/>
              <a:t>dalam</a:t>
            </a:r>
            <a:r>
              <a:rPr lang="en-US" dirty="0"/>
              <a:t> </a:t>
            </a:r>
            <a:r>
              <a:rPr lang="en-US" dirty="0" err="1"/>
              <a:t>proyek</a:t>
            </a:r>
            <a:r>
              <a:rPr lang="en-US" dirty="0"/>
              <a:t> yang </a:t>
            </a:r>
            <a:r>
              <a:rPr lang="en-US" dirty="0" err="1"/>
              <a:t>sedang</a:t>
            </a:r>
            <a:r>
              <a:rPr lang="en-US" dirty="0"/>
              <a:t> </a:t>
            </a:r>
            <a:r>
              <a:rPr lang="en-US" dirty="0" err="1"/>
              <a:t>berlangsung</a:t>
            </a:r>
            <a:r>
              <a:rPr lang="en-US" dirty="0"/>
              <a:t> </a:t>
            </a:r>
            <a:r>
              <a:rPr lang="en-US" dirty="0" err="1"/>
              <a:t>dan</a:t>
            </a:r>
            <a:r>
              <a:rPr lang="en-US" dirty="0"/>
              <a:t> </a:t>
            </a:r>
            <a:r>
              <a:rPr lang="en-US" dirty="0" err="1"/>
              <a:t>apa</a:t>
            </a:r>
            <a:r>
              <a:rPr lang="en-US" dirty="0"/>
              <a:t> yang </a:t>
            </a:r>
            <a:r>
              <a:rPr lang="en-US" dirty="0" err="1"/>
              <a:t>ada</a:t>
            </a:r>
            <a:r>
              <a:rPr lang="en-US" dirty="0"/>
              <a:t> di </a:t>
            </a:r>
            <a:r>
              <a:rPr lang="en-US" dirty="0" err="1"/>
              <a:t>proyek</a:t>
            </a:r>
            <a:r>
              <a:rPr lang="en-US" dirty="0"/>
              <a:t> masa </a:t>
            </a:r>
            <a:r>
              <a:rPr lang="en-US" dirty="0" err="1"/>
              <a:t>depan</a:t>
            </a:r>
            <a:r>
              <a:rPr lang="en-US" dirty="0"/>
              <a:t>, </a:t>
            </a:r>
            <a:r>
              <a:rPr lang="en-US" dirty="0" err="1"/>
              <a:t>dan</a:t>
            </a:r>
            <a:endParaRPr lang="en-US" dirty="0"/>
          </a:p>
          <a:p>
            <a:pPr marL="285750" indent="-285750">
              <a:buFont typeface="Arial" panose="020B0604020202020204" pitchFamily="34" charset="0"/>
              <a:buChar char="•"/>
            </a:pPr>
            <a:r>
              <a:rPr lang="en-US" dirty="0" err="1"/>
              <a:t>apa</a:t>
            </a:r>
            <a:r>
              <a:rPr lang="en-US" dirty="0"/>
              <a:t> yang </a:t>
            </a:r>
            <a:r>
              <a:rPr lang="en-US" dirty="0" err="1"/>
              <a:t>harus</a:t>
            </a:r>
            <a:r>
              <a:rPr lang="en-US" dirty="0"/>
              <a:t> </a:t>
            </a:r>
            <a:r>
              <a:rPr lang="en-US" dirty="0" err="1"/>
              <a:t>ditambahkan</a:t>
            </a:r>
            <a:r>
              <a:rPr lang="en-US" dirty="0"/>
              <a:t> </a:t>
            </a:r>
            <a:r>
              <a:rPr lang="en-US" dirty="0" err="1"/>
              <a:t>ke</a:t>
            </a:r>
            <a:r>
              <a:rPr lang="en-US" dirty="0"/>
              <a:t> </a:t>
            </a:r>
            <a:r>
              <a:rPr lang="en-US" dirty="0" err="1"/>
              <a:t>aset</a:t>
            </a:r>
            <a:r>
              <a:rPr lang="en-US" dirty="0"/>
              <a:t> proses </a:t>
            </a:r>
            <a:r>
              <a:rPr lang="en-US" dirty="0" err="1"/>
              <a:t>organisasi</a:t>
            </a:r>
            <a:endParaRPr lang="en-US" dirty="0"/>
          </a:p>
        </p:txBody>
      </p:sp>
    </p:spTree>
    <p:extLst>
      <p:ext uri="{BB962C8B-B14F-4D97-AF65-F5344CB8AC3E}">
        <p14:creationId xmlns:p14="http://schemas.microsoft.com/office/powerpoint/2010/main" val="12749412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Quality Control: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660653361"/>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
          <p:cNvGrpSpPr/>
          <p:nvPr/>
        </p:nvGrpSpPr>
        <p:grpSpPr>
          <a:xfrm>
            <a:off x="50639" y="878563"/>
            <a:ext cx="2201242" cy="5863431"/>
            <a:chOff x="50639" y="878563"/>
            <a:chExt cx="2201242" cy="5863431"/>
          </a:xfrm>
        </p:grpSpPr>
        <p:sp>
          <p:nvSpPr>
            <p:cNvPr id="14" name="Freeform 13"/>
            <p:cNvSpPr/>
            <p:nvPr/>
          </p:nvSpPr>
          <p:spPr>
            <a:xfrm>
              <a:off x="50639" y="87856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8" name="Freeform 17"/>
            <p:cNvSpPr/>
            <p:nvPr/>
          </p:nvSpPr>
          <p:spPr>
            <a:xfrm>
              <a:off x="167806" y="1406397"/>
              <a:ext cx="2084075"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control measurements</a:t>
              </a:r>
            </a:p>
            <a:p>
              <a:r>
                <a:rPr lang="en-US" sz="1400" dirty="0"/>
                <a:t>2. Verified deliverables</a:t>
              </a:r>
            </a:p>
            <a:p>
              <a:r>
                <a:rPr lang="en-US" sz="1400" dirty="0"/>
                <a:t>3. Work performance</a:t>
              </a:r>
            </a:p>
            <a:p>
              <a:r>
                <a:rPr lang="en-US" sz="1400" dirty="0"/>
                <a:t>information</a:t>
              </a:r>
            </a:p>
            <a:p>
              <a:r>
                <a:rPr lang="en-US" sz="1400" dirty="0"/>
                <a:t>4. Change requests</a:t>
              </a:r>
            </a:p>
            <a:p>
              <a:r>
                <a:rPr lang="en-US" sz="1400" dirty="0"/>
                <a:t>5. Project management plan updates</a:t>
              </a:r>
            </a:p>
            <a:p>
              <a:pPr lvl="1"/>
              <a:r>
                <a:rPr lang="en-US" sz="1400" dirty="0"/>
                <a:t>• Quality management plan</a:t>
              </a:r>
            </a:p>
            <a:p>
              <a:r>
                <a:rPr lang="en-US" sz="1400" dirty="0"/>
                <a:t>6. Project documents updates</a:t>
              </a:r>
            </a:p>
            <a:p>
              <a:r>
                <a:rPr lang="en-US" sz="1400" dirty="0"/>
                <a:t>• Issue log</a:t>
              </a:r>
            </a:p>
            <a:p>
              <a:pPr lvl="1"/>
              <a:r>
                <a:rPr lang="en-US" sz="1400" dirty="0"/>
                <a:t>• Lessons learned register</a:t>
              </a:r>
            </a:p>
            <a:p>
              <a:pPr lvl="1"/>
              <a:r>
                <a:rPr lang="en-US" sz="1400" dirty="0"/>
                <a:t>• Risk register</a:t>
              </a:r>
            </a:p>
            <a:p>
              <a:pPr lvl="1"/>
              <a:r>
                <a:rPr lang="en-US" sz="1400" dirty="0"/>
                <a:t>• Test and evaluation documents</a:t>
              </a:r>
              <a:endParaRPr lang="en-US" sz="1400" b="0" kern="1200" dirty="0"/>
            </a:p>
          </p:txBody>
        </p:sp>
      </p:grpSp>
    </p:spTree>
    <p:extLst>
      <p:ext uri="{BB962C8B-B14F-4D97-AF65-F5344CB8AC3E}">
        <p14:creationId xmlns:p14="http://schemas.microsoft.com/office/powerpoint/2010/main" val="2520987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Quality Control: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3459715867"/>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878563"/>
            <a:ext cx="2201242" cy="5863431"/>
            <a:chOff x="50639" y="878563"/>
            <a:chExt cx="2201242" cy="5863431"/>
          </a:xfrm>
        </p:grpSpPr>
        <p:sp>
          <p:nvSpPr>
            <p:cNvPr id="18" name="Freeform 17"/>
            <p:cNvSpPr/>
            <p:nvPr/>
          </p:nvSpPr>
          <p:spPr>
            <a:xfrm>
              <a:off x="50639" y="87856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9" name="Freeform 18"/>
            <p:cNvSpPr/>
            <p:nvPr/>
          </p:nvSpPr>
          <p:spPr>
            <a:xfrm>
              <a:off x="167806" y="1406397"/>
              <a:ext cx="2084075"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control measurements</a:t>
              </a:r>
            </a:p>
            <a:p>
              <a:r>
                <a:rPr lang="en-US" sz="1400" dirty="0"/>
                <a:t>2. Verified deliverables</a:t>
              </a:r>
            </a:p>
            <a:p>
              <a:r>
                <a:rPr lang="en-US" sz="1400" dirty="0"/>
                <a:t>3. Work performance</a:t>
              </a:r>
            </a:p>
            <a:p>
              <a:r>
                <a:rPr lang="en-US" sz="1400" dirty="0"/>
                <a:t>information</a:t>
              </a:r>
            </a:p>
            <a:p>
              <a:r>
                <a:rPr lang="en-US" sz="1400" dirty="0"/>
                <a:t>4. Change requests</a:t>
              </a:r>
            </a:p>
            <a:p>
              <a:r>
                <a:rPr lang="en-US" sz="1400" dirty="0"/>
                <a:t>5. Project management plan updates</a:t>
              </a:r>
            </a:p>
            <a:p>
              <a:pPr lvl="1"/>
              <a:r>
                <a:rPr lang="en-US" sz="1400" dirty="0"/>
                <a:t>• Quality management plan</a:t>
              </a:r>
            </a:p>
            <a:p>
              <a:r>
                <a:rPr lang="en-US" sz="1400" dirty="0"/>
                <a:t>6. Project documents updates</a:t>
              </a:r>
            </a:p>
            <a:p>
              <a:r>
                <a:rPr lang="en-US" sz="1400" dirty="0"/>
                <a:t>• Issue log</a:t>
              </a:r>
            </a:p>
            <a:p>
              <a:pPr lvl="1"/>
              <a:r>
                <a:rPr lang="en-US" sz="1400" dirty="0"/>
                <a:t>• Lessons learned register</a:t>
              </a:r>
            </a:p>
            <a:p>
              <a:pPr lvl="1"/>
              <a:r>
                <a:rPr lang="en-US" sz="1400" dirty="0"/>
                <a:t>• Risk register</a:t>
              </a:r>
            </a:p>
            <a:p>
              <a:pPr lvl="1"/>
              <a:r>
                <a:rPr lang="en-US" sz="1400" dirty="0"/>
                <a:t>• Test and evaluation documents</a:t>
              </a:r>
              <a:endParaRPr lang="en-US" sz="1400" b="0" kern="1200" dirty="0"/>
            </a:p>
          </p:txBody>
        </p:sp>
      </p:grpSp>
    </p:spTree>
    <p:extLst>
      <p:ext uri="{BB962C8B-B14F-4D97-AF65-F5344CB8AC3E}">
        <p14:creationId xmlns:p14="http://schemas.microsoft.com/office/powerpoint/2010/main" val="13616010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effectLst>
                  <a:outerShdw blurRad="38100" dist="38100" dir="2700000" algn="tl">
                    <a:srgbClr val="000000">
                      <a:alpha val="43137"/>
                    </a:srgbClr>
                  </a:outerShdw>
                </a:effectLst>
              </a:rPr>
              <a:t>Quality Control: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aphicFrame>
        <p:nvGraphicFramePr>
          <p:cNvPr id="5" name="Diagram 4"/>
          <p:cNvGraphicFramePr/>
          <p:nvPr>
            <p:extLst>
              <p:ext uri="{D42A27DB-BD31-4B8C-83A1-F6EECF244321}">
                <p14:modId xmlns:p14="http://schemas.microsoft.com/office/powerpoint/2010/main" val="3177032367"/>
              </p:ext>
            </p:extLst>
          </p:nvPr>
        </p:nvGraphicFramePr>
        <p:xfrm>
          <a:off x="2965028" y="1050878"/>
          <a:ext cx="8690159" cy="5691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p:cNvGrpSpPr/>
          <p:nvPr/>
        </p:nvGrpSpPr>
        <p:grpSpPr>
          <a:xfrm>
            <a:off x="50639" y="878563"/>
            <a:ext cx="2201242" cy="5863431"/>
            <a:chOff x="50639" y="878563"/>
            <a:chExt cx="2201242" cy="5863431"/>
          </a:xfrm>
        </p:grpSpPr>
        <p:sp>
          <p:nvSpPr>
            <p:cNvPr id="18" name="Freeform 17"/>
            <p:cNvSpPr/>
            <p:nvPr/>
          </p:nvSpPr>
          <p:spPr>
            <a:xfrm>
              <a:off x="50639" y="878563"/>
              <a:ext cx="1838086" cy="691200"/>
            </a:xfrm>
            <a:custGeom>
              <a:avLst/>
              <a:gdLst>
                <a:gd name="connsiteX0" fmla="*/ 0 w 1838086"/>
                <a:gd name="connsiteY0" fmla="*/ 69120 h 691200"/>
                <a:gd name="connsiteX1" fmla="*/ 69120 w 1838086"/>
                <a:gd name="connsiteY1" fmla="*/ 0 h 691200"/>
                <a:gd name="connsiteX2" fmla="*/ 1768966 w 1838086"/>
                <a:gd name="connsiteY2" fmla="*/ 0 h 691200"/>
                <a:gd name="connsiteX3" fmla="*/ 1838086 w 1838086"/>
                <a:gd name="connsiteY3" fmla="*/ 69120 h 691200"/>
                <a:gd name="connsiteX4" fmla="*/ 1838086 w 1838086"/>
                <a:gd name="connsiteY4" fmla="*/ 622080 h 691200"/>
                <a:gd name="connsiteX5" fmla="*/ 1768966 w 1838086"/>
                <a:gd name="connsiteY5" fmla="*/ 691200 h 691200"/>
                <a:gd name="connsiteX6" fmla="*/ 69120 w 1838086"/>
                <a:gd name="connsiteY6" fmla="*/ 691200 h 691200"/>
                <a:gd name="connsiteX7" fmla="*/ 0 w 1838086"/>
                <a:gd name="connsiteY7" fmla="*/ 622080 h 691200"/>
                <a:gd name="connsiteX8" fmla="*/ 0 w 1838086"/>
                <a:gd name="connsiteY8" fmla="*/ 69120 h 69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691200">
                  <a:moveTo>
                    <a:pt x="0" y="69120"/>
                  </a:moveTo>
                  <a:cubicBezTo>
                    <a:pt x="0" y="30946"/>
                    <a:pt x="30946" y="0"/>
                    <a:pt x="69120" y="0"/>
                  </a:cubicBezTo>
                  <a:lnTo>
                    <a:pt x="1768966" y="0"/>
                  </a:lnTo>
                  <a:cubicBezTo>
                    <a:pt x="1807140" y="0"/>
                    <a:pt x="1838086" y="30946"/>
                    <a:pt x="1838086" y="69120"/>
                  </a:cubicBezTo>
                  <a:lnTo>
                    <a:pt x="1838086" y="622080"/>
                  </a:lnTo>
                  <a:cubicBezTo>
                    <a:pt x="1838086" y="660254"/>
                    <a:pt x="1807140" y="691200"/>
                    <a:pt x="1768966" y="691200"/>
                  </a:cubicBezTo>
                  <a:lnTo>
                    <a:pt x="69120" y="691200"/>
                  </a:lnTo>
                  <a:cubicBezTo>
                    <a:pt x="30946" y="691200"/>
                    <a:pt x="0" y="660254"/>
                    <a:pt x="0" y="622080"/>
                  </a:cubicBezTo>
                  <a:lnTo>
                    <a:pt x="0" y="69120"/>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txBody>
            <a:bodyPr spcFirstLastPara="0" vert="horz" wrap="square" lIns="113792" tIns="113792" rIns="113792" bIns="291360" numCol="1" spcCol="1270" anchor="t" anchorCtr="0">
              <a:noAutofit/>
            </a:bodyPr>
            <a:lstStyle/>
            <a:p>
              <a:pPr lvl="0" algn="l" defTabSz="711200">
                <a:lnSpc>
                  <a:spcPct val="90000"/>
                </a:lnSpc>
                <a:spcBef>
                  <a:spcPct val="0"/>
                </a:spcBef>
                <a:spcAft>
                  <a:spcPct val="35000"/>
                </a:spcAft>
              </a:pPr>
              <a:r>
                <a:rPr lang="en-US" sz="1600" b="0" kern="1200">
                  <a:latin typeface="+mn-lt"/>
                </a:rPr>
                <a:t>Outputs</a:t>
              </a:r>
              <a:endParaRPr lang="en-US" sz="1600" b="0" kern="1200" dirty="0">
                <a:latin typeface="+mn-lt"/>
              </a:endParaRPr>
            </a:p>
          </p:txBody>
        </p:sp>
        <p:sp>
          <p:nvSpPr>
            <p:cNvPr id="19" name="Freeform 18"/>
            <p:cNvSpPr/>
            <p:nvPr/>
          </p:nvSpPr>
          <p:spPr>
            <a:xfrm>
              <a:off x="167806" y="1406397"/>
              <a:ext cx="2084075" cy="5335597"/>
            </a:xfrm>
            <a:custGeom>
              <a:avLst/>
              <a:gdLst>
                <a:gd name="connsiteX0" fmla="*/ 0 w 1838086"/>
                <a:gd name="connsiteY0" fmla="*/ 183809 h 3801600"/>
                <a:gd name="connsiteX1" fmla="*/ 183809 w 1838086"/>
                <a:gd name="connsiteY1" fmla="*/ 0 h 3801600"/>
                <a:gd name="connsiteX2" fmla="*/ 1654277 w 1838086"/>
                <a:gd name="connsiteY2" fmla="*/ 0 h 3801600"/>
                <a:gd name="connsiteX3" fmla="*/ 1838086 w 1838086"/>
                <a:gd name="connsiteY3" fmla="*/ 183809 h 3801600"/>
                <a:gd name="connsiteX4" fmla="*/ 1838086 w 1838086"/>
                <a:gd name="connsiteY4" fmla="*/ 3617791 h 3801600"/>
                <a:gd name="connsiteX5" fmla="*/ 1654277 w 1838086"/>
                <a:gd name="connsiteY5" fmla="*/ 3801600 h 3801600"/>
                <a:gd name="connsiteX6" fmla="*/ 183809 w 1838086"/>
                <a:gd name="connsiteY6" fmla="*/ 3801600 h 3801600"/>
                <a:gd name="connsiteX7" fmla="*/ 0 w 1838086"/>
                <a:gd name="connsiteY7" fmla="*/ 3617791 h 3801600"/>
                <a:gd name="connsiteX8" fmla="*/ 0 w 1838086"/>
                <a:gd name="connsiteY8" fmla="*/ 183809 h 38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3801600">
                  <a:moveTo>
                    <a:pt x="0" y="183809"/>
                  </a:moveTo>
                  <a:cubicBezTo>
                    <a:pt x="0" y="82294"/>
                    <a:pt x="82294" y="0"/>
                    <a:pt x="183809" y="0"/>
                  </a:cubicBezTo>
                  <a:lnTo>
                    <a:pt x="1654277" y="0"/>
                  </a:lnTo>
                  <a:cubicBezTo>
                    <a:pt x="1755792" y="0"/>
                    <a:pt x="1838086" y="82294"/>
                    <a:pt x="1838086" y="183809"/>
                  </a:cubicBezTo>
                  <a:lnTo>
                    <a:pt x="1838086" y="3617791"/>
                  </a:lnTo>
                  <a:cubicBezTo>
                    <a:pt x="1838086" y="3719306"/>
                    <a:pt x="1755792" y="3801600"/>
                    <a:pt x="1654277" y="3801600"/>
                  </a:cubicBezTo>
                  <a:lnTo>
                    <a:pt x="183809" y="3801600"/>
                  </a:lnTo>
                  <a:cubicBezTo>
                    <a:pt x="82294" y="3801600"/>
                    <a:pt x="0" y="3719306"/>
                    <a:pt x="0" y="3617791"/>
                  </a:cubicBezTo>
                  <a:lnTo>
                    <a:pt x="0" y="183809"/>
                  </a:lnTo>
                  <a:close/>
                </a:path>
              </a:pathLst>
            </a:custGeom>
            <a:solidFill>
              <a:schemeClr val="bg2">
                <a:alpha val="90000"/>
              </a:schemeClr>
            </a:solidFill>
            <a:scene3d>
              <a:camera prst="orthographicFront"/>
              <a:lightRig rig="threePt" dir="t">
                <a:rot lat="0" lon="0" rev="7500000"/>
              </a:lightRig>
            </a:scene3d>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7628" tIns="167628" rIns="167628" bIns="167628" numCol="1" spcCol="1270" anchor="t" anchorCtr="0">
              <a:noAutofit/>
            </a:bodyPr>
            <a:lstStyle/>
            <a:p>
              <a:r>
                <a:rPr lang="en-US" sz="1400" dirty="0"/>
                <a:t>1. Quality control measurements</a:t>
              </a:r>
            </a:p>
            <a:p>
              <a:r>
                <a:rPr lang="en-US" sz="1400" dirty="0"/>
                <a:t>2. Verified deliverables</a:t>
              </a:r>
            </a:p>
            <a:p>
              <a:r>
                <a:rPr lang="en-US" sz="1400" dirty="0"/>
                <a:t>3. Work performance</a:t>
              </a:r>
            </a:p>
            <a:p>
              <a:r>
                <a:rPr lang="en-US" sz="1400" dirty="0"/>
                <a:t>information</a:t>
              </a:r>
            </a:p>
            <a:p>
              <a:r>
                <a:rPr lang="en-US" sz="1400" dirty="0"/>
                <a:t>4. Change requests</a:t>
              </a:r>
            </a:p>
            <a:p>
              <a:r>
                <a:rPr lang="en-US" sz="1400" dirty="0"/>
                <a:t>5. Project management plan updates</a:t>
              </a:r>
            </a:p>
            <a:p>
              <a:pPr lvl="1"/>
              <a:r>
                <a:rPr lang="en-US" sz="1400" dirty="0"/>
                <a:t>• Quality management plan</a:t>
              </a:r>
            </a:p>
            <a:p>
              <a:r>
                <a:rPr lang="en-US" sz="1400" dirty="0"/>
                <a:t>6. Project documents updates</a:t>
              </a:r>
            </a:p>
            <a:p>
              <a:r>
                <a:rPr lang="en-US" sz="1400" dirty="0"/>
                <a:t>• Issue log</a:t>
              </a:r>
            </a:p>
            <a:p>
              <a:pPr lvl="1"/>
              <a:r>
                <a:rPr lang="en-US" sz="1400" dirty="0"/>
                <a:t>• Lessons learned register</a:t>
              </a:r>
            </a:p>
            <a:p>
              <a:pPr lvl="1"/>
              <a:r>
                <a:rPr lang="en-US" sz="1400" dirty="0"/>
                <a:t>• Risk register</a:t>
              </a:r>
            </a:p>
            <a:p>
              <a:pPr lvl="1"/>
              <a:r>
                <a:rPr lang="en-US" sz="1400" dirty="0"/>
                <a:t>• Test and evaluation documents</a:t>
              </a:r>
              <a:endParaRPr lang="en-US" sz="1400" b="0" kern="1200" dirty="0"/>
            </a:p>
          </p:txBody>
        </p:sp>
      </p:grpSp>
    </p:spTree>
    <p:extLst>
      <p:ext uri="{BB962C8B-B14F-4D97-AF65-F5344CB8AC3E}">
        <p14:creationId xmlns:p14="http://schemas.microsoft.com/office/powerpoint/2010/main" val="8114481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5263" y="1514901"/>
            <a:ext cx="3764470" cy="2661313"/>
          </a:xfrm>
          <a:prstGeom prst="rect">
            <a:avLst/>
          </a:prstGeom>
        </p:spPr>
      </p:pic>
      <p:sp>
        <p:nvSpPr>
          <p:cNvPr id="5" name="TextBox 4"/>
          <p:cNvSpPr txBox="1"/>
          <p:nvPr/>
        </p:nvSpPr>
        <p:spPr>
          <a:xfrm>
            <a:off x="2415654" y="3883826"/>
            <a:ext cx="7410734" cy="584775"/>
          </a:xfrm>
          <a:prstGeom prst="rect">
            <a:avLst/>
          </a:prstGeom>
          <a:noFill/>
        </p:spPr>
        <p:txBody>
          <a:bodyPr wrap="square" rtlCol="0">
            <a:spAutoFit/>
          </a:bodyPr>
          <a:lstStyle/>
          <a:p>
            <a:pPr algn="ctr"/>
            <a:r>
              <a:rPr lang="en-US" sz="3200" dirty="0">
                <a:latin typeface="Candara" panose="020E0502030303020204" pitchFamily="34" charset="0"/>
              </a:rPr>
              <a:t>T E R I M A   K A S I H</a:t>
            </a:r>
          </a:p>
        </p:txBody>
      </p:sp>
    </p:spTree>
    <p:extLst>
      <p:ext uri="{BB962C8B-B14F-4D97-AF65-F5344CB8AC3E}">
        <p14:creationId xmlns:p14="http://schemas.microsoft.com/office/powerpoint/2010/main" val="355214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QUALITY </a:t>
            </a:r>
            <a:r>
              <a:rPr lang="en-US" sz="3600" b="1" dirty="0"/>
              <a:t>Management: </a:t>
            </a:r>
            <a:r>
              <a:rPr lang="id-ID" sz="3600" dirty="0">
                <a:solidFill>
                  <a:srgbClr val="FF0000"/>
                </a:solidFill>
                <a:latin typeface="Algerian" panose="04020705040A02060702" pitchFamily="82" charset="0"/>
              </a:rPr>
              <a:t>INTRODUCING</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6"/>
          <p:cNvSpPr txBox="1"/>
          <p:nvPr/>
        </p:nvSpPr>
        <p:spPr>
          <a:xfrm>
            <a:off x="656410" y="1269242"/>
            <a:ext cx="10957834" cy="584775"/>
          </a:xfrm>
          <a:prstGeom prst="rect">
            <a:avLst/>
          </a:prstGeom>
          <a:solidFill>
            <a:schemeClr val="accent1">
              <a:lumMod val="60000"/>
              <a:lumOff val="40000"/>
            </a:schemeClr>
          </a:solidFill>
        </p:spPr>
        <p:txBody>
          <a:bodyPr wrap="square" rtlCol="0">
            <a:spAutoFit/>
          </a:bodyPr>
          <a:lstStyle/>
          <a:p>
            <a:pPr algn="just"/>
            <a:r>
              <a:rPr lang="en-US" sz="3200" b="1" dirty="0" err="1">
                <a:solidFill>
                  <a:srgbClr val="2F2B20"/>
                </a:solidFill>
              </a:rPr>
              <a:t>Akurasi</a:t>
            </a:r>
            <a:r>
              <a:rPr lang="en-US" sz="3200" b="1" dirty="0">
                <a:solidFill>
                  <a:srgbClr val="2F2B20"/>
                </a:solidFill>
              </a:rPr>
              <a:t> vs </a:t>
            </a:r>
            <a:r>
              <a:rPr lang="en-US" sz="3200" b="1" dirty="0" err="1">
                <a:solidFill>
                  <a:srgbClr val="2F2B20"/>
                </a:solidFill>
              </a:rPr>
              <a:t>Presisi</a:t>
            </a:r>
            <a:endParaRPr lang="en-US" sz="3200" b="1" dirty="0">
              <a:solidFill>
                <a:srgbClr val="2F2B20"/>
              </a:solidFill>
            </a:endParaRPr>
          </a:p>
        </p:txBody>
      </p:sp>
      <p:pic>
        <p:nvPicPr>
          <p:cNvPr id="3074" name="Picture 2" descr="https://upload.wikimedia.org/wikipedia/id/thumb/c/cf/Presisi_akurasi.JPG/300px-Presisi_akuras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041" y="2022072"/>
            <a:ext cx="5047307" cy="35667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33348" y="5722851"/>
            <a:ext cx="9780896" cy="923330"/>
          </a:xfrm>
          <a:prstGeom prst="rect">
            <a:avLst/>
          </a:prstGeom>
        </p:spPr>
        <p:txBody>
          <a:bodyPr wrap="square">
            <a:spAutoFit/>
          </a:bodyPr>
          <a:lstStyle/>
          <a:p>
            <a:r>
              <a:rPr lang="en-US" b="1" dirty="0" err="1">
                <a:solidFill>
                  <a:srgbClr val="222222"/>
                </a:solidFill>
                <a:latin typeface="Arial" panose="020B0604020202020204" pitchFamily="34" charset="0"/>
              </a:rPr>
              <a:t>Akurasi</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menunjukkan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kedekatan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hasil</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pengukuran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dengan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nilai</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sesungguhnya</a:t>
            </a:r>
            <a:r>
              <a:rPr lang="en-US" dirty="0">
                <a:solidFill>
                  <a:srgbClr val="222222"/>
                </a:solidFill>
                <a:latin typeface="Arial" panose="020B0604020202020204" pitchFamily="34" charset="0"/>
              </a:rPr>
              <a:t>, </a:t>
            </a:r>
          </a:p>
          <a:p>
            <a:r>
              <a:rPr lang="en-US" b="1" dirty="0" err="1">
                <a:solidFill>
                  <a:srgbClr val="222222"/>
                </a:solidFill>
                <a:latin typeface="Arial" panose="020B0604020202020204" pitchFamily="34" charset="0"/>
              </a:rPr>
              <a:t>Presisi</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menunjukkan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seberapa</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dekat</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perbedaan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nilai</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pada</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saat</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dilakukan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pengulangan</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pengukuran</a:t>
            </a:r>
            <a:r>
              <a:rPr lang="en-US" dirty="0">
                <a:solidFill>
                  <a:srgbClr val="222222"/>
                </a:solidFill>
                <a:latin typeface="Arial" panose="020B0604020202020204" pitchFamily="34" charset="0"/>
              </a:rPr>
              <a:t>.</a:t>
            </a:r>
            <a:endParaRPr lang="en-US" dirty="0"/>
          </a:p>
        </p:txBody>
      </p:sp>
    </p:spTree>
    <p:extLst>
      <p:ext uri="{BB962C8B-B14F-4D97-AF65-F5344CB8AC3E}">
        <p14:creationId xmlns:p14="http://schemas.microsoft.com/office/powerpoint/2010/main" val="111055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16151</TotalTime>
  <Words>8658</Words>
  <Application>Microsoft Office PowerPoint</Application>
  <PresentationFormat>Widescreen</PresentationFormat>
  <Paragraphs>1628</Paragraphs>
  <Slides>85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Algerian</vt:lpstr>
      <vt:lpstr>Arial</vt:lpstr>
      <vt:lpstr>Calibri</vt:lpstr>
      <vt:lpstr>Calibri Light</vt:lpstr>
      <vt:lpstr>Cambria</vt:lpstr>
      <vt:lpstr>Candara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Data Gathering</vt:lpstr>
      <vt:lpstr>1. Data Gathering</vt:lpstr>
      <vt:lpstr>2.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PT Telkomsel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Muhammad_N_Nurohim</dc:creator>
  <cp:lastModifiedBy>Dinisa</cp:lastModifiedBy>
  <cp:revision>840</cp:revision>
  <dcterms:created xsi:type="dcterms:W3CDTF">2017-04-05T03:35:24Z</dcterms:created>
  <dcterms:modified xsi:type="dcterms:W3CDTF">2020-11-15T18:12:37Z</dcterms:modified>
</cp:coreProperties>
</file>