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  <p:sldMasterId id="2147483726" r:id="rId3"/>
  </p:sldMasterIdLst>
  <p:notesMasterIdLst>
    <p:notesMasterId r:id="rId7"/>
  </p:notesMasterIdLst>
  <p:handoutMasterIdLst>
    <p:handoutMasterId r:id="rId8"/>
  </p:handoutMasterIdLst>
  <p:sldIdLst>
    <p:sldId id="361" r:id="rId4"/>
    <p:sldId id="357" r:id="rId5"/>
    <p:sldId id="359" r:id="rId6"/>
  </p:sldIdLst>
  <p:sldSz cx="9144000" cy="6858000" type="screen4x3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660"/>
  </p:normalViewPr>
  <p:slideViewPr>
    <p:cSldViewPr>
      <p:cViewPr varScale="1">
        <p:scale>
          <a:sx n="82" d="100"/>
          <a:sy n="82" d="100"/>
        </p:scale>
        <p:origin x="1445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C6382-AB5B-47B3-AA8C-98DADAC73E4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6DEC9-9BB9-49DF-AA03-4CC6D777F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8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5E89CE0-C267-4E98-A1A8-53F9877CF700}" type="datetimeFigureOut">
              <a:rPr lang="en-GB" smtClean="0"/>
              <a:t>02/11/2021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691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626A4FC-D00D-4A8E-9D5F-E046473C5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296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6388"/>
            <a:ext cx="9144000" cy="1571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803405"/>
            <a:ext cx="70866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32201"/>
            <a:ext cx="70866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4314328"/>
            <a:ext cx="2183130" cy="374642"/>
          </a:xfrm>
        </p:spPr>
        <p:txBody>
          <a:bodyPr/>
          <a:lstStyle/>
          <a:p>
            <a:fld id="{BD0F6BE9-BE48-4657-952A-B16F84D5263A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4323848"/>
            <a:ext cx="4800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9"/>
            <a:ext cx="2057400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4697363"/>
            <a:ext cx="8116526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941442"/>
            <a:ext cx="811638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5516718"/>
            <a:ext cx="81153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53535"/>
            <a:ext cx="81153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3649135"/>
            <a:ext cx="7597887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365559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959865"/>
            <a:ext cx="7613650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7188" y="9334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70129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2" y="1124704"/>
            <a:ext cx="7609640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648318"/>
            <a:ext cx="7608491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78886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8886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2" y="762002"/>
            <a:ext cx="645794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2202080"/>
            <a:ext cx="2592324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2201333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904067"/>
            <a:ext cx="2592324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2192866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45794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4" y="4191003"/>
            <a:ext cx="2588687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4" y="2362200"/>
            <a:ext cx="258868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4" y="4873767"/>
            <a:ext cx="258868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9" y="4191003"/>
            <a:ext cx="2586701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2362200"/>
            <a:ext cx="258670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700" y="4873766"/>
            <a:ext cx="2586701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4191003"/>
            <a:ext cx="259235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2" y="2362200"/>
            <a:ext cx="258590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4873764"/>
            <a:ext cx="2589334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194562"/>
            <a:ext cx="81153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745069"/>
            <a:ext cx="154305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1" y="745070"/>
            <a:ext cx="615315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7994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3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6388"/>
            <a:ext cx="9144000" cy="1571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803405"/>
            <a:ext cx="70866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32201"/>
            <a:ext cx="70866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4314328"/>
            <a:ext cx="2183130" cy="374642"/>
          </a:xfrm>
        </p:spPr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4323848"/>
            <a:ext cx="4800600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9"/>
            <a:ext cx="2057400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5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64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753536"/>
            <a:ext cx="81152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3641726"/>
            <a:ext cx="786765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4"/>
            <a:ext cx="5243619" cy="36406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57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45795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8" y="2183802"/>
            <a:ext cx="380999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2" y="3132669"/>
            <a:ext cx="3983831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183802"/>
            <a:ext cx="382905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132669"/>
            <a:ext cx="40005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05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90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77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746762"/>
            <a:ext cx="4882964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30861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5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51549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751244"/>
            <a:ext cx="273372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515493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4697363"/>
            <a:ext cx="8116526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941442"/>
            <a:ext cx="811638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5516718"/>
            <a:ext cx="81153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70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53535"/>
            <a:ext cx="81153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3649135"/>
            <a:ext cx="7597887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5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365559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959865"/>
            <a:ext cx="7613650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88" y="9334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70129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762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753536"/>
            <a:ext cx="81152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3641726"/>
            <a:ext cx="786765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4"/>
            <a:ext cx="5243619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2" y="1124704"/>
            <a:ext cx="7609640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648318"/>
            <a:ext cx="7608491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78886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8886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04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2" y="762002"/>
            <a:ext cx="645794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2202080"/>
            <a:ext cx="2592324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2201333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904067"/>
            <a:ext cx="2592324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2192866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34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45794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4" y="4191003"/>
            <a:ext cx="2588687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4" y="2362200"/>
            <a:ext cx="258868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4" y="4873767"/>
            <a:ext cx="258868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9" y="4191003"/>
            <a:ext cx="2586701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2362200"/>
            <a:ext cx="258670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700" y="4873766"/>
            <a:ext cx="2586701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4191003"/>
            <a:ext cx="259235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2" y="2362200"/>
            <a:ext cx="258590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4873764"/>
            <a:ext cx="2589334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45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194562"/>
            <a:ext cx="81153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745069"/>
            <a:ext cx="154305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1" y="745070"/>
            <a:ext cx="615315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7994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3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2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11/2/2021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354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11/2/2021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285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11/2/2021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000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11/2/2021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262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11/2/2021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6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11/2/2021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366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11/2/2021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168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11/2/2021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967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11/2/2021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931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11/2/2021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872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11/2/2021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2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45795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8" y="2183802"/>
            <a:ext cx="380999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2" y="3132669"/>
            <a:ext cx="3983831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183802"/>
            <a:ext cx="382905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132669"/>
            <a:ext cx="40005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746762"/>
            <a:ext cx="4882964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30861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51549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751244"/>
            <a:ext cx="273372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515493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194561"/>
            <a:ext cx="81153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6356351"/>
            <a:ext cx="218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F6BE9-BE48-4657-952A-B16F84D5263A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3644"/>
            <a:ext cx="9144000" cy="714356"/>
          </a:xfrm>
          <a:prstGeom prst="rect">
            <a:avLst/>
          </a:prstGeom>
        </p:spPr>
      </p:pic>
      <p:pic>
        <p:nvPicPr>
          <p:cNvPr id="10" name="Picture 4" descr="E:\Image\Logo\04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357950" y="27474"/>
            <a:ext cx="1714511" cy="686882"/>
          </a:xfrm>
          <a:prstGeom prst="rect">
            <a:avLst/>
          </a:prstGeom>
          <a:noFill/>
        </p:spPr>
      </p:pic>
      <p:pic>
        <p:nvPicPr>
          <p:cNvPr id="11" name="Picture 3" descr="D:\FRI\Sekprodi\logoFRI_content.jpg"/>
          <p:cNvPicPr>
            <a:picLocks noChangeAspect="1" noChangeArrowheads="1"/>
          </p:cNvPicPr>
          <p:nvPr/>
        </p:nvPicPr>
        <p:blipFill>
          <a:blip r:embed="rId22" cstate="print"/>
          <a:srcRect l="9375" r="6249" b="6249"/>
          <a:stretch>
            <a:fillRect/>
          </a:stretch>
        </p:blipFill>
        <p:spPr bwMode="auto">
          <a:xfrm>
            <a:off x="8286744" y="0"/>
            <a:ext cx="857256" cy="71438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8169619" y="0"/>
            <a:ext cx="45719" cy="71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aseline="-25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194561"/>
            <a:ext cx="81153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6356351"/>
            <a:ext cx="218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3644"/>
            <a:ext cx="9144000" cy="714356"/>
          </a:xfrm>
          <a:prstGeom prst="rect">
            <a:avLst/>
          </a:prstGeom>
        </p:spPr>
      </p:pic>
      <p:pic>
        <p:nvPicPr>
          <p:cNvPr id="10" name="Picture 4" descr="E:\Image\Logo\04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357950" y="27474"/>
            <a:ext cx="1714511" cy="686882"/>
          </a:xfrm>
          <a:prstGeom prst="rect">
            <a:avLst/>
          </a:prstGeom>
          <a:noFill/>
        </p:spPr>
      </p:pic>
      <p:pic>
        <p:nvPicPr>
          <p:cNvPr id="11" name="Picture 3" descr="D:\FRI\Sekprodi\logoFRI_content.jpg"/>
          <p:cNvPicPr>
            <a:picLocks noChangeAspect="1" noChangeArrowheads="1"/>
          </p:cNvPicPr>
          <p:nvPr/>
        </p:nvPicPr>
        <p:blipFill>
          <a:blip r:embed="rId22" cstate="print"/>
          <a:srcRect l="9375" r="6249" b="6249"/>
          <a:stretch>
            <a:fillRect/>
          </a:stretch>
        </p:blipFill>
        <p:spPr bwMode="auto">
          <a:xfrm>
            <a:off x="8286744" y="0"/>
            <a:ext cx="857256" cy="71438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8169619" y="0"/>
            <a:ext cx="45719" cy="71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aseline="-25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0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F6BE9-BE48-4657-952A-B16F84D5263A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5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135562"/>
          </a:xfrm>
        </p:spPr>
        <p:txBody>
          <a:bodyPr/>
          <a:lstStyle/>
          <a:p>
            <a:pPr lvl="0" algn="ctr" defTabSz="914400" fontAlgn="base">
              <a:lnSpc>
                <a:spcPct val="100000"/>
              </a:lnSpc>
              <a:spcAft>
                <a:spcPct val="0"/>
              </a:spcAft>
              <a:defRPr/>
            </a:pPr>
            <a:r>
              <a:rPr lang="en-US" sz="2800" b="1" dirty="0" err="1"/>
              <a:t>Tugas</a:t>
            </a:r>
            <a:r>
              <a:rPr lang="en-US" sz="2800" b="1" dirty="0"/>
              <a:t> 71 Project Schedule Management </a:t>
            </a:r>
            <a:br>
              <a:rPr lang="en-US" sz="2800" b="1" dirty="0"/>
            </a:br>
            <a:r>
              <a:rPr lang="en-US" sz="2800" b="1" dirty="0"/>
              <a:t>(Crashing and Leveling)</a:t>
            </a:r>
            <a:br>
              <a:rPr lang="en-US" sz="2800" b="1" dirty="0"/>
            </a:br>
            <a:br>
              <a:rPr lang="en-US" sz="2800" b="1" dirty="0"/>
            </a:br>
            <a:br>
              <a:rPr lang="en-US" sz="2400" b="1" dirty="0"/>
            </a:br>
            <a:r>
              <a:rPr lang="en-US" sz="2400" dirty="0" err="1">
                <a:solidFill>
                  <a:prstClr val="black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Jangan</a:t>
            </a:r>
            <a:r>
              <a:rPr lang="en-US" sz="2400" dirty="0">
                <a:solidFill>
                  <a:prstClr val="black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lupa</a:t>
            </a:r>
            <a:r>
              <a:rPr lang="en-US" sz="2400" dirty="0">
                <a:solidFill>
                  <a:prstClr val="black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isi</a:t>
            </a:r>
            <a:r>
              <a:rPr lang="en-US" sz="2400" dirty="0">
                <a:solidFill>
                  <a:prstClr val="black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NIM, Nama, dan Kelas </a:t>
            </a:r>
            <a:r>
              <a:rPr lang="en-US" sz="2400" dirty="0" err="1">
                <a:solidFill>
                  <a:prstClr val="black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terlebih</a:t>
            </a:r>
            <a:r>
              <a:rPr lang="en-US" sz="2400" dirty="0">
                <a:solidFill>
                  <a:prstClr val="black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dahulu</a:t>
            </a:r>
            <a:r>
              <a:rPr lang="en-US" sz="2400" dirty="0">
                <a:solidFill>
                  <a:prstClr val="black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pada </a:t>
            </a:r>
            <a:r>
              <a:rPr lang="en-US" sz="2400" dirty="0" err="1">
                <a:solidFill>
                  <a:prstClr val="black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lembar</a:t>
            </a:r>
            <a:r>
              <a:rPr lang="en-US" sz="2400" dirty="0">
                <a:solidFill>
                  <a:prstClr val="black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jawaban</a:t>
            </a:r>
            <a:r>
              <a:rPr lang="en-US" sz="2400" dirty="0">
                <a:solidFill>
                  <a:prstClr val="black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Anda</a:t>
            </a:r>
            <a:br>
              <a:rPr lang="en-US" sz="2400" dirty="0">
                <a:solidFill>
                  <a:prstClr val="black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prstClr val="black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5" name="Picture 4" descr="E:\other\TU-logo-primer-memusa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410200"/>
            <a:ext cx="685800" cy="80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92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EF3EB7-3121-416E-8819-9131FA207DAD}"/>
              </a:ext>
            </a:extLst>
          </p:cNvPr>
          <p:cNvSpPr/>
          <p:nvPr/>
        </p:nvSpPr>
        <p:spPr>
          <a:xfrm>
            <a:off x="457200" y="228600"/>
            <a:ext cx="8382000" cy="641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PT Indonesia Makmur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saja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mendapatkan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proyek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dan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pengalaman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masa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lalu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menangani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proyek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sejenis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didapatkan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id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6AF632D6-2140-4283-86E1-BE45BF169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071735"/>
              </p:ext>
            </p:extLst>
          </p:nvPr>
        </p:nvGraphicFramePr>
        <p:xfrm>
          <a:off x="905068" y="1046661"/>
          <a:ext cx="7781732" cy="2775163"/>
        </p:xfrm>
        <a:graphic>
          <a:graphicData uri="http://schemas.openxmlformats.org/drawingml/2006/table">
            <a:tbl>
              <a:tblPr firstRow="1" firstCol="1" bandRow="1"/>
              <a:tblGrid>
                <a:gridCol w="831059">
                  <a:extLst>
                    <a:ext uri="{9D8B030D-6E8A-4147-A177-3AD203B41FA5}">
                      <a16:colId xmlns:a16="http://schemas.microsoft.com/office/drawing/2014/main" val="3248240901"/>
                    </a:ext>
                  </a:extLst>
                </a:gridCol>
                <a:gridCol w="1820107">
                  <a:extLst>
                    <a:ext uri="{9D8B030D-6E8A-4147-A177-3AD203B41FA5}">
                      <a16:colId xmlns:a16="http://schemas.microsoft.com/office/drawing/2014/main" val="3448056552"/>
                    </a:ext>
                  </a:extLst>
                </a:gridCol>
                <a:gridCol w="1398441">
                  <a:extLst>
                    <a:ext uri="{9D8B030D-6E8A-4147-A177-3AD203B41FA5}">
                      <a16:colId xmlns:a16="http://schemas.microsoft.com/office/drawing/2014/main" val="873913544"/>
                    </a:ext>
                  </a:extLst>
                </a:gridCol>
                <a:gridCol w="1277581">
                  <a:extLst>
                    <a:ext uri="{9D8B030D-6E8A-4147-A177-3AD203B41FA5}">
                      <a16:colId xmlns:a16="http://schemas.microsoft.com/office/drawing/2014/main" val="808328564"/>
                    </a:ext>
                  </a:extLst>
                </a:gridCol>
                <a:gridCol w="1247118">
                  <a:extLst>
                    <a:ext uri="{9D8B030D-6E8A-4147-A177-3AD203B41FA5}">
                      <a16:colId xmlns:a16="http://schemas.microsoft.com/office/drawing/2014/main" val="1766192939"/>
                    </a:ext>
                  </a:extLst>
                </a:gridCol>
                <a:gridCol w="1207426">
                  <a:extLst>
                    <a:ext uri="{9D8B030D-6E8A-4147-A177-3AD203B41FA5}">
                      <a16:colId xmlns:a16="http://schemas.microsoft.com/office/drawing/2014/main" val="2048738203"/>
                    </a:ext>
                  </a:extLst>
                </a:gridCol>
              </a:tblGrid>
              <a:tr h="6992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Aktivitas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Aktivitas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4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mendahului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(Predecessor)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Waktu Normal (</a:t>
                      </a:r>
                      <a:r>
                        <a:rPr lang="en-US" sz="14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minggu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id-ID" sz="14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Waktu</a:t>
                      </a:r>
                      <a:r>
                        <a:rPr lang="id-ID" sz="1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Crash (</a:t>
                      </a:r>
                      <a:r>
                        <a:rPr lang="en-US" sz="14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minggu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Biaya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Normal</a:t>
                      </a:r>
                      <a:r>
                        <a:rPr lang="id-ID" sz="1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(Rp </a:t>
                      </a:r>
                      <a:r>
                        <a:rPr lang="en-US" sz="14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juta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Biaya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Crash (Rp </a:t>
                      </a:r>
                      <a:r>
                        <a:rPr lang="en-US" sz="14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juta</a:t>
                      </a: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)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384407"/>
                  </a:ext>
                </a:extLst>
              </a:tr>
              <a:tr h="2237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278652"/>
                  </a:ext>
                </a:extLst>
              </a:tr>
              <a:tr h="2237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228786"/>
                  </a:ext>
                </a:extLst>
              </a:tr>
              <a:tr h="2237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A,B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502200"/>
                  </a:ext>
                </a:extLst>
              </a:tr>
              <a:tr h="2237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A,B,E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457923"/>
                  </a:ext>
                </a:extLst>
              </a:tr>
              <a:tr h="2237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259075"/>
                  </a:ext>
                </a:extLst>
              </a:tr>
              <a:tr h="2237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E,B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178942"/>
                  </a:ext>
                </a:extLst>
              </a:tr>
              <a:tr h="2237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C,D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180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5916"/>
                  </a:ext>
                </a:extLst>
              </a:tr>
              <a:tr h="4368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D,F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169846"/>
                  </a:ext>
                </a:extLst>
              </a:tr>
            </a:tbl>
          </a:graphicData>
        </a:graphic>
      </p:graphicFrame>
      <p:sp>
        <p:nvSpPr>
          <p:cNvPr id="7" name="Kotak Teks 6">
            <a:extLst>
              <a:ext uri="{FF2B5EF4-FFF2-40B4-BE49-F238E27FC236}">
                <a16:creationId xmlns:a16="http://schemas.microsoft.com/office/drawing/2014/main" id="{BCA137BB-9DF6-4BF6-93E1-FD795585055F}"/>
              </a:ext>
            </a:extLst>
          </p:cNvPr>
          <p:cNvSpPr txBox="1"/>
          <p:nvPr/>
        </p:nvSpPr>
        <p:spPr>
          <a:xfrm>
            <a:off x="914399" y="3997914"/>
            <a:ext cx="7772401" cy="2572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aktivitas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keadaan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normal,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berapa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lama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proyek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diselesaikan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berapa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dibutuhkan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id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Tentukan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lintasan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kritisnya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id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Tentukan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kelonggaran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(slack/float)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aktivitas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id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proyek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ingin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diselesaikan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cepat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minggu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soal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a,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aktivitas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mana yang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sebaiknya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diperpendek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berapa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total yang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dibutuhkan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id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Berapa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lama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tercepat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penyelesaian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proyek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berapa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total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minimum yang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dibutuhkan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id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25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5334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Diketahui data-data proyek sebagai berikut 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04434"/>
              </p:ext>
            </p:extLst>
          </p:nvPr>
        </p:nvGraphicFramePr>
        <p:xfrm>
          <a:off x="734695" y="1066800"/>
          <a:ext cx="5437505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1101011">
                  <a:extLst>
                    <a:ext uri="{9D8B030D-6E8A-4147-A177-3AD203B41FA5}">
                      <a16:colId xmlns:a16="http://schemas.microsoft.com/office/drawing/2014/main" val="1240413096"/>
                    </a:ext>
                  </a:extLst>
                </a:gridCol>
                <a:gridCol w="1320748">
                  <a:extLst>
                    <a:ext uri="{9D8B030D-6E8A-4147-A177-3AD203B41FA5}">
                      <a16:colId xmlns:a16="http://schemas.microsoft.com/office/drawing/2014/main" val="4240345865"/>
                    </a:ext>
                  </a:extLst>
                </a:gridCol>
                <a:gridCol w="1210491">
                  <a:extLst>
                    <a:ext uri="{9D8B030D-6E8A-4147-A177-3AD203B41FA5}">
                      <a16:colId xmlns:a16="http://schemas.microsoft.com/office/drawing/2014/main" val="4206584725"/>
                    </a:ext>
                  </a:extLst>
                </a:gridCol>
                <a:gridCol w="1805255">
                  <a:extLst>
                    <a:ext uri="{9D8B030D-6E8A-4147-A177-3AD203B41FA5}">
                      <a16:colId xmlns:a16="http://schemas.microsoft.com/office/drawing/2014/main" val="3774391548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Aktivitas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Waktu</a:t>
                      </a:r>
                      <a:r>
                        <a:rPr lang="en-GB" sz="1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</a:t>
                      </a:r>
                      <a:r>
                        <a:rPr lang="en-GB" sz="18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bulan</a:t>
                      </a:r>
                      <a:r>
                        <a:rPr lang="en-GB" sz="1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Predecesor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Biaya per bulan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($.1000)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552465"/>
                  </a:ext>
                </a:extLst>
              </a:tr>
              <a:tr h="2133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F,D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31914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34695" y="4343400"/>
            <a:ext cx="71901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Buat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Networknya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tentukan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waktu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penyelesaian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proyek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aktivitas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kritis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aktivitas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non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kritis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serta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hitung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slack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timenya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untuk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aktivitas-aktivitas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non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kritis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tersebut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Buat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Gantt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Chartnya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serta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hitung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kebutuhan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biaya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anggaran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per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bulannya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Susun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jadwal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penyelesaian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proyek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&amp;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anggaran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biayanya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bila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dana yang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tersedia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maksimum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$ 210000 per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bulan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0781991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default FRI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1_slide default FRI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default FRI.thmx</Template>
  <TotalTime>1192</TotalTime>
  <Words>318</Words>
  <Application>Microsoft Office PowerPoint</Application>
  <PresentationFormat>Tampilan Layar (4:3)</PresentationFormat>
  <Paragraphs>98</Paragraphs>
  <Slides>3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6</vt:i4>
      </vt:variant>
      <vt:variant>
        <vt:lpstr>Tema</vt:lpstr>
      </vt:variant>
      <vt:variant>
        <vt:i4>3</vt:i4>
      </vt:variant>
      <vt:variant>
        <vt:lpstr>Judul Slide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Times New Roman</vt:lpstr>
      <vt:lpstr>Trebuchet MS</vt:lpstr>
      <vt:lpstr>slide default FRI</vt:lpstr>
      <vt:lpstr>1_slide default FRI</vt:lpstr>
      <vt:lpstr>Office Theme</vt:lpstr>
      <vt:lpstr>Tugas 71 Project Schedule Management  (Crashing and Leveling)   Jangan lupa isi NIM, Nama, dan Kelas terlebih dahulu pada lembar jawaban Anda  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EKONOMI TEKNIK</dc:title>
  <dc:creator>lenovo</dc:creator>
  <cp:lastModifiedBy>Ruslan Yogaswara</cp:lastModifiedBy>
  <cp:revision>128</cp:revision>
  <cp:lastPrinted>2017-12-04T13:14:42Z</cp:lastPrinted>
  <dcterms:created xsi:type="dcterms:W3CDTF">2014-03-05T18:05:44Z</dcterms:created>
  <dcterms:modified xsi:type="dcterms:W3CDTF">2021-11-02T05:52:21Z</dcterms:modified>
</cp:coreProperties>
</file>