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4"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17CEB-3DD1-465E-8FD0-A6A785C26093}" type="datetimeFigureOut">
              <a:rPr lang="id-ID" smtClean="0"/>
              <a:t>30/01/2017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94FA9-5A44-40C4-82AB-8072F7F77A1E}" type="slidenum">
              <a:rPr lang="id-ID" smtClean="0"/>
              <a:t>‹#›</a:t>
            </a:fld>
            <a:endParaRPr lang="id-ID"/>
          </a:p>
        </p:txBody>
      </p:sp>
    </p:spTree>
    <p:extLst>
      <p:ext uri="{BB962C8B-B14F-4D97-AF65-F5344CB8AC3E}">
        <p14:creationId xmlns:p14="http://schemas.microsoft.com/office/powerpoint/2010/main" val="373687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id-ID"/>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E239430-6D11-4050-B48D-F6C877DF2DF2}" type="slidenum">
              <a:rPr lang="en-GB" altLang="id-ID"/>
              <a:pPr eaLnBrk="1" hangingPunct="1"/>
              <a:t>11</a:t>
            </a:fld>
            <a:endParaRPr lang="en-GB" altLang="id-ID"/>
          </a:p>
        </p:txBody>
      </p:sp>
    </p:spTree>
    <p:extLst>
      <p:ext uri="{BB962C8B-B14F-4D97-AF65-F5344CB8AC3E}">
        <p14:creationId xmlns:p14="http://schemas.microsoft.com/office/powerpoint/2010/main" val="2717283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el-U_SE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84784"/>
            <a:ext cx="10363200" cy="230425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42210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5473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785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39799"/>
            <a:ext cx="2628900" cy="52371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939800"/>
            <a:ext cx="7734300" cy="5237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911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58032"/>
          </a:xfrm>
        </p:spPr>
        <p:txBody>
          <a:bodyPr>
            <a:noAutofit/>
          </a:bodyPr>
          <a:lstStyle>
            <a:lvl1pPr>
              <a:defRPr sz="3200">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514350" indent="-51435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867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0739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14338"/>
          </a:xfrm>
        </p:spPr>
        <p:txBody>
          <a:bodyPr/>
          <a:lstStyle>
            <a:lvl1pPr>
              <a:defRPr sz="2800"/>
            </a:lvl1pPr>
          </a:lstStyle>
          <a:p>
            <a:r>
              <a:rPr lang="en-US"/>
              <a:t>Click to edit Master title style</a:t>
            </a:r>
            <a:endParaRPr lang="en-US" dirty="0"/>
          </a:p>
        </p:txBody>
      </p:sp>
      <p:sp>
        <p:nvSpPr>
          <p:cNvPr id="3" name="Content Placeholder 2"/>
          <p:cNvSpPr>
            <a:spLocks noGrp="1"/>
          </p:cNvSpPr>
          <p:nvPr>
            <p:ph sz="half" idx="1"/>
          </p:nvPr>
        </p:nvSpPr>
        <p:spPr>
          <a:xfrm>
            <a:off x="838200" y="1524001"/>
            <a:ext cx="5181600" cy="4652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524001"/>
            <a:ext cx="5181600" cy="4652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239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1"/>
            <a:ext cx="10515600" cy="7762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23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920080"/>
            <a:ext cx="10515600" cy="420688"/>
          </a:xfrm>
        </p:spPr>
        <p:txBody>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271310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41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1400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5518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aphicFrame>
        <p:nvGraphicFramePr>
          <p:cNvPr id="12" name="Object 171"/>
          <p:cNvGraphicFramePr>
            <a:graphicFrameLocks noChangeAspect="1"/>
          </p:cNvGraphicFramePr>
          <p:nvPr>
            <p:extLst>
              <p:ext uri="{D42A27DB-BD31-4B8C-83A1-F6EECF244321}">
                <p14:modId xmlns:p14="http://schemas.microsoft.com/office/powerpoint/2010/main" val="3156563564"/>
              </p:ext>
            </p:extLst>
          </p:nvPr>
        </p:nvGraphicFramePr>
        <p:xfrm>
          <a:off x="-16933" y="6249989"/>
          <a:ext cx="12208933" cy="639763"/>
        </p:xfrm>
        <a:graphic>
          <a:graphicData uri="http://schemas.openxmlformats.org/presentationml/2006/ole">
            <mc:AlternateContent xmlns:mc="http://schemas.openxmlformats.org/markup-compatibility/2006">
              <mc:Choice xmlns:v="urn:schemas-microsoft-com:vml" Requires="v">
                <p:oleObj spid="_x0000_s1036" name="CorelDRAW" r:id="rId14" imgW="6841112" imgH="478322" progId="">
                  <p:embed/>
                </p:oleObj>
              </mc:Choice>
              <mc:Fallback>
                <p:oleObj name="CorelDRAW" r:id="rId14" imgW="6841112" imgH="478322" progId="">
                  <p:embed/>
                  <p:pic>
                    <p:nvPicPr>
                      <p:cNvPr id="12" name="Object 1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33" y="6249989"/>
                        <a:ext cx="12208933"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 name="Title Placeholder 1"/>
          <p:cNvSpPr>
            <a:spLocks noGrp="1"/>
          </p:cNvSpPr>
          <p:nvPr>
            <p:ph type="title"/>
          </p:nvPr>
        </p:nvSpPr>
        <p:spPr bwMode="auto">
          <a:xfrm>
            <a:off x="838200" y="908720"/>
            <a:ext cx="105156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6147" name="Text Placeholder 2"/>
          <p:cNvSpPr>
            <a:spLocks noGrp="1"/>
          </p:cNvSpPr>
          <p:nvPr>
            <p:ph type="body" idx="1"/>
          </p:nvPr>
        </p:nvSpPr>
        <p:spPr bwMode="auto">
          <a:xfrm>
            <a:off x="838200" y="1550353"/>
            <a:ext cx="10515600" cy="46266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aphicFrame>
        <p:nvGraphicFramePr>
          <p:cNvPr id="7" name="Object 169"/>
          <p:cNvGraphicFramePr>
            <a:graphicFrameLocks noChangeAspect="1"/>
          </p:cNvGraphicFramePr>
          <p:nvPr>
            <p:extLst>
              <p:ext uri="{D42A27DB-BD31-4B8C-83A1-F6EECF244321}">
                <p14:modId xmlns:p14="http://schemas.microsoft.com/office/powerpoint/2010/main" val="1756850361"/>
              </p:ext>
            </p:extLst>
          </p:nvPr>
        </p:nvGraphicFramePr>
        <p:xfrm>
          <a:off x="282813" y="157162"/>
          <a:ext cx="2245107" cy="580107"/>
        </p:xfrm>
        <a:graphic>
          <a:graphicData uri="http://schemas.openxmlformats.org/presentationml/2006/ole">
            <mc:AlternateContent xmlns:mc="http://schemas.openxmlformats.org/markup-compatibility/2006">
              <mc:Choice xmlns:v="urn:schemas-microsoft-com:vml" Requires="v">
                <p:oleObj spid="_x0000_s1037" name="CorelDRAW" r:id="rId16" imgW="1293557" imgH="445660" progId="">
                  <p:embed/>
                </p:oleObj>
              </mc:Choice>
              <mc:Fallback>
                <p:oleObj name="CorelDRAW" r:id="rId16" imgW="1293557" imgH="445660" progId="">
                  <p:embed/>
                  <p:pic>
                    <p:nvPicPr>
                      <p:cNvPr id="7" name="Object 1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813" y="157162"/>
                        <a:ext cx="2245107" cy="580107"/>
                      </a:xfrm>
                      <a:prstGeom prst="rect">
                        <a:avLst/>
                      </a:prstGeom>
                      <a:noFill/>
                      <a:extLst/>
                    </p:spPr>
                  </p:pic>
                </p:oleObj>
              </mc:Fallback>
            </mc:AlternateContent>
          </a:graphicData>
        </a:graphic>
      </p:graphicFrame>
      <p:sp>
        <p:nvSpPr>
          <p:cNvPr id="9" name="Rectangle 8"/>
          <p:cNvSpPr/>
          <p:nvPr/>
        </p:nvSpPr>
        <p:spPr>
          <a:xfrm>
            <a:off x="0" y="1"/>
            <a:ext cx="12192000" cy="100013"/>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0" y="812704"/>
            <a:ext cx="12192000" cy="27432"/>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2" name="Picture 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021482" y="152400"/>
            <a:ext cx="3011753" cy="584869"/>
          </a:xfrm>
          <a:prstGeom prst="rect">
            <a:avLst/>
          </a:prstGeom>
        </p:spPr>
      </p:pic>
    </p:spTree>
    <p:extLst>
      <p:ext uri="{BB962C8B-B14F-4D97-AF65-F5344CB8AC3E}">
        <p14:creationId xmlns:p14="http://schemas.microsoft.com/office/powerpoint/2010/main" val="3365045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Bell MT" panose="02020503060305020303" pitchFamily="18" charset="0"/>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Bell MT" panose="02020503060305020303" pitchFamily="18" charset="0"/>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Bell MT" panose="02020503060305020303" pitchFamily="18" charset="0"/>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Bell MT" panose="02020503060305020303" pitchFamily="18" charset="0"/>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Bell MT" panose="020205030603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a:t>Sistem Minimum Mikrokontroler</a:t>
            </a:r>
          </a:p>
        </p:txBody>
      </p:sp>
      <p:sp>
        <p:nvSpPr>
          <p:cNvPr id="3" name="Subtitle 2"/>
          <p:cNvSpPr>
            <a:spLocks noGrp="1"/>
          </p:cNvSpPr>
          <p:nvPr>
            <p:ph type="subTitle" idx="1"/>
          </p:nvPr>
        </p:nvSpPr>
        <p:spPr/>
        <p:txBody>
          <a:bodyPr/>
          <a:lstStyle/>
          <a:p>
            <a:pPr>
              <a:tabLst>
                <a:tab pos="1612900" algn="l"/>
              </a:tabLst>
            </a:pPr>
            <a:r>
              <a:rPr lang="id-ID"/>
              <a:t>TTH2D3</a:t>
            </a:r>
            <a:endParaRPr lang="en-US"/>
          </a:p>
          <a:p>
            <a:r>
              <a:rPr lang="id-ID"/>
              <a:t>Mikroprosesor</a:t>
            </a:r>
            <a:endParaRPr lang="en-US"/>
          </a:p>
        </p:txBody>
      </p:sp>
    </p:spTree>
    <p:extLst>
      <p:ext uri="{BB962C8B-B14F-4D97-AF65-F5344CB8AC3E}">
        <p14:creationId xmlns:p14="http://schemas.microsoft.com/office/powerpoint/2010/main" val="1280998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Memori Map</a:t>
            </a:r>
          </a:p>
        </p:txBody>
      </p:sp>
      <p:pic>
        <p:nvPicPr>
          <p:cNvPr id="4" name="Picture 3" descr="Activ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80" y="2039065"/>
            <a:ext cx="5657850" cy="386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6472989" y="1137736"/>
            <a:ext cx="5173579"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id-ID" sz="3000" b="1"/>
              <a:t>Memori program</a:t>
            </a:r>
            <a:r>
              <a:rPr lang="en-US" altLang="id-ID" sz="3000"/>
              <a:t> : </a:t>
            </a:r>
          </a:p>
          <a:p>
            <a:pPr eaLnBrk="1" hangingPunct="1"/>
            <a:r>
              <a:rPr lang="en-US" altLang="id-ID" sz="3000"/>
              <a:t>berupa flash memory (non volatile) yang bisa dihapus tulis. Memory program tersusun atas word (2 byte) karena setiap instruksi memiliki lebar 16 bit atau 32 bit. ATmega8535 memiliki 4KWord flash dengan alamat 0x000 sampai 0xFFF. Flash tersebut dialamati oleh program counter (PC)</a:t>
            </a:r>
          </a:p>
          <a:p>
            <a:pPr eaLnBrk="1" hangingPunct="1"/>
            <a:endParaRPr lang="en-US" altLang="id-ID" sz="3000"/>
          </a:p>
        </p:txBody>
      </p:sp>
    </p:spTree>
    <p:extLst>
      <p:ext uri="{BB962C8B-B14F-4D97-AF65-F5344CB8AC3E}">
        <p14:creationId xmlns:p14="http://schemas.microsoft.com/office/powerpoint/2010/main" val="29960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id-ID" altLang="id-ID"/>
              <a:t>MEMORI MAP</a:t>
            </a:r>
          </a:p>
        </p:txBody>
      </p:sp>
      <p:sp>
        <p:nvSpPr>
          <p:cNvPr id="11267" name="TextBox 4"/>
          <p:cNvSpPr txBox="1">
            <a:spLocks noChangeArrowheads="1"/>
          </p:cNvSpPr>
          <p:nvPr/>
        </p:nvSpPr>
        <p:spPr bwMode="auto">
          <a:xfrm>
            <a:off x="272716" y="1595768"/>
            <a:ext cx="582328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id-ID" sz="2800" b="1" dirty="0"/>
              <a:t>Memory data</a:t>
            </a:r>
            <a:r>
              <a:rPr lang="en-US" altLang="id-ID" sz="2800" dirty="0"/>
              <a:t> : </a:t>
            </a:r>
            <a:r>
              <a:rPr lang="en-US" altLang="id-ID" sz="2800" dirty="0" err="1"/>
              <a:t>berupa</a:t>
            </a:r>
            <a:r>
              <a:rPr lang="en-US" altLang="id-ID" sz="2800" dirty="0"/>
              <a:t> memory volatile (RAM) yang </a:t>
            </a:r>
            <a:r>
              <a:rPr lang="en-US" altLang="id-ID" sz="2800" dirty="0" err="1"/>
              <a:t>terbagi</a:t>
            </a:r>
            <a:r>
              <a:rPr lang="en-US" altLang="id-ID" sz="2800" dirty="0"/>
              <a:t> </a:t>
            </a:r>
            <a:r>
              <a:rPr lang="en-US" altLang="id-ID" sz="2800" dirty="0" err="1"/>
              <a:t>atas</a:t>
            </a:r>
            <a:r>
              <a:rPr lang="en-US" altLang="id-ID" sz="2800" dirty="0"/>
              <a:t> :</a:t>
            </a:r>
          </a:p>
          <a:p>
            <a:pPr marL="342900" indent="-342900" eaLnBrk="1" hangingPunct="1">
              <a:buFont typeface="Arial" panose="020B0604020202020204" pitchFamily="34" charset="0"/>
              <a:buChar char="•"/>
            </a:pPr>
            <a:r>
              <a:rPr lang="en-US" altLang="id-ID" sz="2800" dirty="0"/>
              <a:t>32 byte register General purpose (</a:t>
            </a:r>
            <a:r>
              <a:rPr lang="en-US" altLang="id-ID" sz="2800" dirty="0" err="1"/>
              <a:t>alamat</a:t>
            </a:r>
            <a:r>
              <a:rPr lang="en-US" altLang="id-ID" sz="2800" dirty="0"/>
              <a:t> 0x00 </a:t>
            </a:r>
            <a:r>
              <a:rPr lang="en-US" altLang="id-ID" sz="2800" dirty="0" err="1"/>
              <a:t>sampai</a:t>
            </a:r>
            <a:r>
              <a:rPr lang="en-US" altLang="id-ID" sz="2800" dirty="0"/>
              <a:t> 0x1F)</a:t>
            </a:r>
          </a:p>
          <a:p>
            <a:pPr marL="342900" indent="-342900" eaLnBrk="1" hangingPunct="1">
              <a:buFont typeface="Arial" panose="020B0604020202020204" pitchFamily="34" charset="0"/>
              <a:buChar char="•"/>
            </a:pPr>
            <a:r>
              <a:rPr lang="de-DE" altLang="id-ID" sz="2800" dirty="0"/>
              <a:t>64 byte register I/O (alamat 0x20 sampai 0x5F) </a:t>
            </a:r>
            <a:r>
              <a:rPr lang="en-US" altLang="id-ID" sz="2800" dirty="0">
                <a:sym typeface="Wingdings" panose="05000000000000000000" pitchFamily="2" charset="2"/>
              </a:rPr>
              <a:t></a:t>
            </a:r>
            <a:r>
              <a:rPr lang="de-DE" altLang="id-ID" sz="2800" dirty="0"/>
              <a:t> register yang digunakan untuk mengatur fungsi beberapa peripheral mikrokontroler</a:t>
            </a:r>
            <a:endParaRPr lang="en-US" altLang="id-ID" sz="2800" dirty="0"/>
          </a:p>
          <a:p>
            <a:pPr marL="342900" indent="-342900" eaLnBrk="1" hangingPunct="1">
              <a:buFont typeface="Arial" panose="020B0604020202020204" pitchFamily="34" charset="0"/>
              <a:buChar char="•"/>
            </a:pPr>
            <a:r>
              <a:rPr lang="de-DE" altLang="id-ID" sz="2800" dirty="0"/>
              <a:t>SRAM internal 512 byte(alamat 0x60 sampai 0x25F)</a:t>
            </a:r>
          </a:p>
        </p:txBody>
      </p:sp>
      <p:pic>
        <p:nvPicPr>
          <p:cNvPr id="11268" name="Picture 5" descr="http://marausna.files.wordpress.com/2011/01/data-memory-map.jpg?w=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616" y="1137736"/>
            <a:ext cx="5903384" cy="479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05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id-ID" altLang="id-ID"/>
              <a:t>MIKROKONTROLLER AVR ATMEGA 8535</a:t>
            </a:r>
          </a:p>
        </p:txBody>
      </p:sp>
      <p:pic>
        <p:nvPicPr>
          <p:cNvPr id="12291" name="Picture 2" descr="http://id-evotech.com/wp-content/uploads/wpsc/product_images/atmega85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2420939"/>
            <a:ext cx="41148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2" descr="http://t0.gstatic.com/images?q=tbn:ANd9GcQZLHJhXaCXWIUIVQAQaw_2BhOiqqfBPnCN0m579UT9cbuIXZKaLg&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401" y="1321676"/>
            <a:ext cx="5020399" cy="546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55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id-ID" altLang="id-ID"/>
          </a:p>
        </p:txBody>
      </p:sp>
      <p:sp>
        <p:nvSpPr>
          <p:cNvPr id="13315" name="Content Placeholder 2"/>
          <p:cNvSpPr>
            <a:spLocks noGrp="1"/>
          </p:cNvSpPr>
          <p:nvPr>
            <p:ph idx="1"/>
          </p:nvPr>
        </p:nvSpPr>
        <p:spPr/>
        <p:txBody>
          <a:bodyPr/>
          <a:lstStyle/>
          <a:p>
            <a:r>
              <a:rPr lang="en-US" altLang="id-ID"/>
              <a:t>Mikrokontroler AVR ATMega memiliki 40 </a:t>
            </a:r>
            <a:r>
              <a:rPr lang="en-US" altLang="id-ID" i="1"/>
              <a:t>pin</a:t>
            </a:r>
            <a:r>
              <a:rPr lang="en-US" altLang="id-ID"/>
              <a:t> dengan 32 </a:t>
            </a:r>
            <a:r>
              <a:rPr lang="en-US" altLang="id-ID" i="1"/>
              <a:t>pin</a:t>
            </a:r>
            <a:r>
              <a:rPr lang="en-US" altLang="id-ID"/>
              <a:t> diantaranya digunakan sebagai </a:t>
            </a:r>
            <a:r>
              <a:rPr lang="en-US" altLang="id-ID" i="1"/>
              <a:t>port paralel</a:t>
            </a:r>
            <a:r>
              <a:rPr lang="en-US" altLang="id-ID"/>
              <a:t>. Satu  </a:t>
            </a:r>
            <a:r>
              <a:rPr lang="en-US" altLang="id-ID" i="1"/>
              <a:t>port</a:t>
            </a:r>
            <a:r>
              <a:rPr lang="en-US" altLang="id-ID"/>
              <a:t> </a:t>
            </a:r>
            <a:r>
              <a:rPr lang="en-US" altLang="id-ID" i="1"/>
              <a:t>paralel</a:t>
            </a:r>
            <a:r>
              <a:rPr lang="en-US" altLang="id-ID"/>
              <a:t> terdiri dari 8 </a:t>
            </a:r>
            <a:r>
              <a:rPr lang="en-US" altLang="id-ID" i="1"/>
              <a:t>pin</a:t>
            </a:r>
            <a:r>
              <a:rPr lang="en-US" altLang="id-ID"/>
              <a:t>, sehingga jumlah </a:t>
            </a:r>
            <a:r>
              <a:rPr lang="en-US" altLang="id-ID" i="1"/>
              <a:t>port</a:t>
            </a:r>
            <a:r>
              <a:rPr lang="en-US" altLang="id-ID"/>
              <a:t> pada mikrokontroler adalah 4</a:t>
            </a:r>
            <a:r>
              <a:rPr lang="en-US" altLang="id-ID" i="1"/>
              <a:t>port</a:t>
            </a:r>
            <a:r>
              <a:rPr lang="en-US" altLang="id-ID"/>
              <a:t>, yaitu </a:t>
            </a:r>
            <a:r>
              <a:rPr lang="en-US" altLang="id-ID" i="1"/>
              <a:t>port </a:t>
            </a:r>
            <a:r>
              <a:rPr lang="en-US" altLang="id-ID"/>
              <a:t>A, </a:t>
            </a:r>
            <a:r>
              <a:rPr lang="en-US" altLang="id-ID" i="1"/>
              <a:t>port </a:t>
            </a:r>
            <a:r>
              <a:rPr lang="en-US" altLang="id-ID"/>
              <a:t>B, </a:t>
            </a:r>
            <a:r>
              <a:rPr lang="en-US" altLang="id-ID" i="1"/>
              <a:t>port </a:t>
            </a:r>
            <a:r>
              <a:rPr lang="en-US" altLang="id-ID"/>
              <a:t>C dan </a:t>
            </a:r>
            <a:r>
              <a:rPr lang="en-US" altLang="id-ID" i="1"/>
              <a:t>port </a:t>
            </a:r>
            <a:r>
              <a:rPr lang="en-US" altLang="id-ID"/>
              <a:t>D. </a:t>
            </a:r>
          </a:p>
          <a:p>
            <a:r>
              <a:rPr lang="en-US" altLang="id-ID"/>
              <a:t>Sebagai contoh adalah </a:t>
            </a:r>
            <a:r>
              <a:rPr lang="en-US" altLang="id-ID" i="1"/>
              <a:t>port </a:t>
            </a:r>
            <a:r>
              <a:rPr lang="en-US" altLang="id-ID"/>
              <a:t>A memiliki  </a:t>
            </a:r>
            <a:r>
              <a:rPr lang="en-US" altLang="id-ID" i="1"/>
              <a:t>pin</a:t>
            </a:r>
            <a:r>
              <a:rPr lang="en-US" altLang="id-ID"/>
              <a:t> antara </a:t>
            </a:r>
            <a:r>
              <a:rPr lang="en-US" altLang="id-ID" i="1"/>
              <a:t>port</a:t>
            </a:r>
            <a:r>
              <a:rPr lang="en-US" altLang="id-ID"/>
              <a:t>A.0 sampai dengan </a:t>
            </a:r>
            <a:r>
              <a:rPr lang="en-US" altLang="id-ID" i="1"/>
              <a:t>port </a:t>
            </a:r>
            <a:r>
              <a:rPr lang="en-US" altLang="id-ID"/>
              <a:t>A.7, demikian selanjutnya untuk </a:t>
            </a:r>
            <a:r>
              <a:rPr lang="en-US" altLang="id-ID" i="1"/>
              <a:t>port </a:t>
            </a:r>
            <a:r>
              <a:rPr lang="en-US" altLang="id-ID"/>
              <a:t>B</a:t>
            </a:r>
            <a:r>
              <a:rPr lang="en-US" altLang="id-ID" i="1"/>
              <a:t>, port </a:t>
            </a:r>
            <a:r>
              <a:rPr lang="en-US" altLang="id-ID"/>
              <a:t>C</a:t>
            </a:r>
            <a:r>
              <a:rPr lang="en-US" altLang="id-ID" i="1"/>
              <a:t>, port </a:t>
            </a:r>
            <a:r>
              <a:rPr lang="en-US" altLang="id-ID"/>
              <a:t>D. </a:t>
            </a:r>
          </a:p>
        </p:txBody>
      </p:sp>
    </p:spTree>
    <p:extLst>
      <p:ext uri="{BB962C8B-B14F-4D97-AF65-F5344CB8AC3E}">
        <p14:creationId xmlns:p14="http://schemas.microsoft.com/office/powerpoint/2010/main" val="294133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id-ID" altLang="id-ID"/>
              <a:t>PORT A</a:t>
            </a:r>
          </a:p>
        </p:txBody>
      </p:sp>
      <p:sp>
        <p:nvSpPr>
          <p:cNvPr id="14339" name="Content Placeholder 2"/>
          <p:cNvSpPr>
            <a:spLocks noGrp="1"/>
          </p:cNvSpPr>
          <p:nvPr>
            <p:ph idx="1"/>
          </p:nvPr>
        </p:nvSpPr>
        <p:spPr/>
        <p:txBody>
          <a:bodyPr/>
          <a:lstStyle/>
          <a:p>
            <a:r>
              <a:rPr lang="en-US" altLang="id-ID" sz="2400"/>
              <a:t>Pin33 sampai dengan </a:t>
            </a:r>
            <a:r>
              <a:rPr lang="en-US" altLang="id-ID" sz="2400" i="1"/>
              <a:t>pin</a:t>
            </a:r>
            <a:r>
              <a:rPr lang="en-US" altLang="id-ID" sz="2400"/>
              <a:t> 40 merupakan </a:t>
            </a:r>
            <a:r>
              <a:rPr lang="en-US" altLang="id-ID" sz="2400" i="1"/>
              <a:t>pin</a:t>
            </a:r>
            <a:r>
              <a:rPr lang="en-US" altLang="id-ID" sz="2400"/>
              <a:t> dari </a:t>
            </a:r>
            <a:r>
              <a:rPr lang="en-US" altLang="id-ID" sz="2400" i="1"/>
              <a:t>port</a:t>
            </a:r>
            <a:r>
              <a:rPr lang="en-US" altLang="id-ID" sz="2400"/>
              <a:t> A. Merupakan 8</a:t>
            </a:r>
            <a:r>
              <a:rPr lang="en-US" altLang="id-ID" sz="2400" i="1"/>
              <a:t> bit directional port</a:t>
            </a:r>
            <a:r>
              <a:rPr lang="en-US" altLang="id-ID" sz="2400"/>
              <a:t> I/O. </a:t>
            </a:r>
          </a:p>
          <a:p>
            <a:r>
              <a:rPr lang="en-US" altLang="id-ID" sz="2400"/>
              <a:t>Setiap </a:t>
            </a:r>
            <a:r>
              <a:rPr lang="en-US" altLang="id-ID" sz="2400" i="1"/>
              <a:t>pin</a:t>
            </a:r>
            <a:r>
              <a:rPr lang="en-US" altLang="id-ID" sz="2400"/>
              <a:t>-nya dapat menyediakan </a:t>
            </a:r>
            <a:r>
              <a:rPr lang="en-US" altLang="id-ID" sz="2400" i="1"/>
              <a:t>internal pull-up resistor</a:t>
            </a:r>
            <a:r>
              <a:rPr lang="en-US" altLang="id-ID" sz="2400"/>
              <a:t> (dapat diatur per </a:t>
            </a:r>
            <a:r>
              <a:rPr lang="en-US" altLang="id-ID" sz="2400" i="1"/>
              <a:t>bit</a:t>
            </a:r>
            <a:r>
              <a:rPr lang="en-US" altLang="id-ID" sz="2400"/>
              <a:t>). </a:t>
            </a:r>
            <a:r>
              <a:rPr lang="en-US" altLang="id-ID" sz="2400" i="1"/>
              <a:t>Output buffer port </a:t>
            </a:r>
            <a:r>
              <a:rPr lang="en-US" altLang="id-ID" sz="2400"/>
              <a:t>A dapat memberi arus 20 mA dan dapat mengendalikan </a:t>
            </a:r>
            <a:r>
              <a:rPr lang="en-US" altLang="id-ID" sz="2400" i="1"/>
              <a:t>display</a:t>
            </a:r>
            <a:r>
              <a:rPr lang="en-US" altLang="id-ID" sz="2400"/>
              <a:t> LED secara langsung. </a:t>
            </a:r>
            <a:r>
              <a:rPr lang="en-US" altLang="id-ID" sz="2400" i="1"/>
              <a:t>Data Direction Register port </a:t>
            </a:r>
            <a:r>
              <a:rPr lang="en-US" altLang="id-ID" sz="2400"/>
              <a:t>A (DDRA) harus di-</a:t>
            </a:r>
            <a:r>
              <a:rPr lang="en-US" altLang="id-ID" sz="2400" i="1"/>
              <a:t>setting</a:t>
            </a:r>
            <a:r>
              <a:rPr lang="en-US" altLang="id-ID" sz="2400"/>
              <a:t> terlebih dahulu sebelum </a:t>
            </a:r>
            <a:r>
              <a:rPr lang="en-US" altLang="id-ID" sz="2400" i="1"/>
              <a:t>port </a:t>
            </a:r>
            <a:r>
              <a:rPr lang="en-US" altLang="id-ID" sz="2400"/>
              <a:t>A digunakan. </a:t>
            </a:r>
            <a:r>
              <a:rPr lang="en-US" altLang="id-ID" sz="2400" i="1"/>
              <a:t>Bit-bit</a:t>
            </a:r>
            <a:r>
              <a:rPr lang="en-US" altLang="id-ID" sz="2400"/>
              <a:t> DDRA diisi 0 jika ingin memfungsikan </a:t>
            </a:r>
            <a:r>
              <a:rPr lang="en-US" altLang="id-ID" sz="2400" i="1"/>
              <a:t>pin-pin port </a:t>
            </a:r>
            <a:r>
              <a:rPr lang="en-US" altLang="id-ID" sz="2400"/>
              <a:t>A yang disesuaikan sebagai </a:t>
            </a:r>
            <a:r>
              <a:rPr lang="en-US" altLang="id-ID" sz="2400" i="1"/>
              <a:t>input</a:t>
            </a:r>
            <a:r>
              <a:rPr lang="en-US" altLang="id-ID" sz="2400"/>
              <a:t>, atau diisi 1 jika sebagai </a:t>
            </a:r>
            <a:r>
              <a:rPr lang="en-US" altLang="id-ID" sz="2400" i="1"/>
              <a:t>output</a:t>
            </a:r>
            <a:r>
              <a:rPr lang="en-US" altLang="id-ID" sz="2400"/>
              <a:t>. </a:t>
            </a:r>
            <a:endParaRPr lang="id-ID" altLang="id-ID" sz="2400"/>
          </a:p>
        </p:txBody>
      </p:sp>
    </p:spTree>
    <p:extLst>
      <p:ext uri="{BB962C8B-B14F-4D97-AF65-F5344CB8AC3E}">
        <p14:creationId xmlns:p14="http://schemas.microsoft.com/office/powerpoint/2010/main" val="145789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id-ID" altLang="id-ID"/>
              <a:t>PORT A</a:t>
            </a:r>
          </a:p>
        </p:txBody>
      </p:sp>
      <p:sp>
        <p:nvSpPr>
          <p:cNvPr id="15363" name="Content Placeholder 2"/>
          <p:cNvSpPr>
            <a:spLocks noGrp="1"/>
          </p:cNvSpPr>
          <p:nvPr>
            <p:ph idx="1"/>
          </p:nvPr>
        </p:nvSpPr>
        <p:spPr/>
        <p:txBody>
          <a:bodyPr/>
          <a:lstStyle/>
          <a:p>
            <a:r>
              <a:rPr lang="id-ID" altLang="id-ID" sz="2400"/>
              <a:t>Merupakan 8-bit directional port I/O. </a:t>
            </a:r>
          </a:p>
          <a:p>
            <a:r>
              <a:rPr lang="id-ID" altLang="id-ID" sz="2400"/>
              <a:t>Setiap pinnya dapat menyediakan internal pull-up resistor (dapat diatur per bit). </a:t>
            </a:r>
          </a:p>
          <a:p>
            <a:r>
              <a:rPr lang="id-ID" altLang="id-ID" sz="2400"/>
              <a:t>Output buffer Port A dapat memberi arus 20 mA dan dapat mengendalikan display LED secara langsung. </a:t>
            </a:r>
          </a:p>
          <a:p>
            <a:r>
              <a:rPr lang="id-ID" altLang="id-ID" sz="2400"/>
              <a:t>Data Direction Register port A (DDRA) harus disetting terlebih dahulu sebelum Port A digunakan. Bit-bit DDRA diisi 0 jika ingin memfungsikan pin-pin port A yang bersesuaian sebagai input, atau diisi 1 jika sebagai output. </a:t>
            </a:r>
          </a:p>
          <a:p>
            <a:r>
              <a:rPr lang="id-ID" altLang="id-ID" sz="2400"/>
              <a:t>Selain itu, kedelapan pin port A juga digunakan untuk masukan sinyal analog bagi A/D converter.</a:t>
            </a:r>
          </a:p>
        </p:txBody>
      </p:sp>
    </p:spTree>
    <p:extLst>
      <p:ext uri="{BB962C8B-B14F-4D97-AF65-F5344CB8AC3E}">
        <p14:creationId xmlns:p14="http://schemas.microsoft.com/office/powerpoint/2010/main" val="415699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id-ID" altLang="id-ID"/>
              <a:t>PORT A</a:t>
            </a:r>
          </a:p>
        </p:txBody>
      </p:sp>
      <p:graphicFrame>
        <p:nvGraphicFramePr>
          <p:cNvPr id="5" name="Table 4"/>
          <p:cNvGraphicFramePr>
            <a:graphicFrameLocks noGrp="1"/>
          </p:cNvGraphicFramePr>
          <p:nvPr>
            <p:extLst>
              <p:ext uri="{D42A27DB-BD31-4B8C-83A1-F6EECF244321}">
                <p14:modId xmlns:p14="http://schemas.microsoft.com/office/powerpoint/2010/main" val="594124381"/>
              </p:ext>
            </p:extLst>
          </p:nvPr>
        </p:nvGraphicFramePr>
        <p:xfrm>
          <a:off x="4210551" y="1009983"/>
          <a:ext cx="7363828" cy="5067504"/>
        </p:xfrm>
        <a:graphic>
          <a:graphicData uri="http://schemas.openxmlformats.org/drawingml/2006/table">
            <a:tbl>
              <a:tblPr/>
              <a:tblGrid>
                <a:gridCol w="1338878">
                  <a:extLst>
                    <a:ext uri="{9D8B030D-6E8A-4147-A177-3AD203B41FA5}">
                      <a16:colId xmlns:a16="http://schemas.microsoft.com/office/drawing/2014/main" val="20000"/>
                    </a:ext>
                  </a:extLst>
                </a:gridCol>
                <a:gridCol w="6024950">
                  <a:extLst>
                    <a:ext uri="{9D8B030D-6E8A-4147-A177-3AD203B41FA5}">
                      <a16:colId xmlns:a16="http://schemas.microsoft.com/office/drawing/2014/main" val="20001"/>
                    </a:ext>
                  </a:extLst>
                </a:gridCol>
              </a:tblGrid>
              <a:tr h="563056">
                <a:tc>
                  <a:txBody>
                    <a:bodyPr/>
                    <a:lstStyle/>
                    <a:p>
                      <a:pPr fontAlgn="base">
                        <a:lnSpc>
                          <a:spcPct val="150000"/>
                        </a:lnSpc>
                        <a:spcAft>
                          <a:spcPts val="0"/>
                        </a:spcAft>
                      </a:pPr>
                      <a:r>
                        <a:rPr lang="en-US" sz="2000" b="1" i="1">
                          <a:solidFill>
                            <a:srgbClr val="000000"/>
                          </a:solidFill>
                          <a:latin typeface="Georgia"/>
                          <a:ea typeface="Times New Roman"/>
                          <a:cs typeface="Times New Roman"/>
                        </a:rPr>
                        <a:t>Pin</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base">
                        <a:lnSpc>
                          <a:spcPct val="150000"/>
                        </a:lnSpc>
                        <a:spcAft>
                          <a:spcPts val="0"/>
                        </a:spcAft>
                      </a:pPr>
                      <a:r>
                        <a:rPr lang="en-US" sz="2000" b="1">
                          <a:solidFill>
                            <a:srgbClr val="000000"/>
                          </a:solidFill>
                          <a:latin typeface="Georgia"/>
                          <a:ea typeface="Times New Roman"/>
                          <a:cs typeface="Times New Roman"/>
                        </a:rPr>
                        <a:t>Keterangan</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63056">
                <a:tc>
                  <a:txBody>
                    <a:bodyPr/>
                    <a:lstStyle/>
                    <a:p>
                      <a:pPr algn="ctr">
                        <a:lnSpc>
                          <a:spcPct val="150000"/>
                        </a:lnSpc>
                        <a:spcAft>
                          <a:spcPts val="0"/>
                        </a:spcAft>
                      </a:pPr>
                      <a:r>
                        <a:rPr lang="en-US" sz="2000">
                          <a:solidFill>
                            <a:srgbClr val="000000"/>
                          </a:solidFill>
                          <a:latin typeface="Georgia"/>
                          <a:ea typeface="Times New Roman"/>
                          <a:cs typeface="Times New Roman"/>
                        </a:rPr>
                        <a:t>PA.7</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ADC7 (ADC </a:t>
                      </a:r>
                      <a:r>
                        <a:rPr lang="en-US" sz="2000" i="1">
                          <a:solidFill>
                            <a:srgbClr val="000000"/>
                          </a:solidFill>
                          <a:latin typeface="Georgia"/>
                          <a:ea typeface="Times New Roman"/>
                          <a:cs typeface="Times New Roman"/>
                        </a:rPr>
                        <a:t>Input Channel</a:t>
                      </a:r>
                      <a:r>
                        <a:rPr lang="en-US" sz="2000">
                          <a:solidFill>
                            <a:srgbClr val="000000"/>
                          </a:solidFill>
                          <a:latin typeface="Georgia"/>
                          <a:ea typeface="Times New Roman"/>
                          <a:cs typeface="Times New Roman"/>
                        </a:rPr>
                        <a:t> 7)</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63056">
                <a:tc>
                  <a:txBody>
                    <a:bodyPr/>
                    <a:lstStyle/>
                    <a:p>
                      <a:pPr algn="ctr">
                        <a:lnSpc>
                          <a:spcPct val="150000"/>
                        </a:lnSpc>
                        <a:spcAft>
                          <a:spcPts val="0"/>
                        </a:spcAft>
                      </a:pPr>
                      <a:r>
                        <a:rPr lang="en-US" sz="2000">
                          <a:solidFill>
                            <a:srgbClr val="000000"/>
                          </a:solidFill>
                          <a:latin typeface="Georgia"/>
                          <a:ea typeface="Times New Roman"/>
                          <a:cs typeface="Times New Roman"/>
                        </a:rPr>
                        <a:t>PA.6</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ADC6 (ADC </a:t>
                      </a:r>
                      <a:r>
                        <a:rPr lang="en-US" sz="2000" i="1">
                          <a:solidFill>
                            <a:srgbClr val="000000"/>
                          </a:solidFill>
                          <a:latin typeface="Georgia"/>
                          <a:ea typeface="Times New Roman"/>
                          <a:cs typeface="Times New Roman"/>
                        </a:rPr>
                        <a:t>Input Channel</a:t>
                      </a:r>
                      <a:r>
                        <a:rPr lang="en-US" sz="2000">
                          <a:solidFill>
                            <a:srgbClr val="000000"/>
                          </a:solidFill>
                          <a:latin typeface="Georgia"/>
                          <a:ea typeface="Times New Roman"/>
                          <a:cs typeface="Times New Roman"/>
                        </a:rPr>
                        <a:t> 6)</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3056">
                <a:tc>
                  <a:txBody>
                    <a:bodyPr/>
                    <a:lstStyle/>
                    <a:p>
                      <a:pPr algn="ctr">
                        <a:lnSpc>
                          <a:spcPct val="150000"/>
                        </a:lnSpc>
                        <a:spcAft>
                          <a:spcPts val="0"/>
                        </a:spcAft>
                      </a:pPr>
                      <a:r>
                        <a:rPr lang="en-US" sz="2000">
                          <a:solidFill>
                            <a:srgbClr val="000000"/>
                          </a:solidFill>
                          <a:latin typeface="Georgia"/>
                          <a:ea typeface="Times New Roman"/>
                          <a:cs typeface="Times New Roman"/>
                        </a:rPr>
                        <a:t>PA.5</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ADC7 (ADC </a:t>
                      </a:r>
                      <a:r>
                        <a:rPr lang="en-US" sz="2000" i="1">
                          <a:solidFill>
                            <a:srgbClr val="000000"/>
                          </a:solidFill>
                          <a:latin typeface="Georgia"/>
                          <a:ea typeface="Times New Roman"/>
                          <a:cs typeface="Times New Roman"/>
                        </a:rPr>
                        <a:t>Input Channel</a:t>
                      </a:r>
                      <a:r>
                        <a:rPr lang="en-US" sz="2000">
                          <a:solidFill>
                            <a:srgbClr val="000000"/>
                          </a:solidFill>
                          <a:latin typeface="Georgia"/>
                          <a:ea typeface="Times New Roman"/>
                          <a:cs typeface="Times New Roman"/>
                        </a:rPr>
                        <a:t> 5)</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63056">
                <a:tc>
                  <a:txBody>
                    <a:bodyPr/>
                    <a:lstStyle/>
                    <a:p>
                      <a:pPr algn="ctr">
                        <a:lnSpc>
                          <a:spcPct val="150000"/>
                        </a:lnSpc>
                        <a:spcAft>
                          <a:spcPts val="0"/>
                        </a:spcAft>
                      </a:pPr>
                      <a:r>
                        <a:rPr lang="en-US" sz="2000">
                          <a:solidFill>
                            <a:srgbClr val="000000"/>
                          </a:solidFill>
                          <a:latin typeface="Georgia"/>
                          <a:ea typeface="Times New Roman"/>
                          <a:cs typeface="Times New Roman"/>
                        </a:rPr>
                        <a:t>PA.5</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ADC4 (ADC </a:t>
                      </a:r>
                      <a:r>
                        <a:rPr lang="en-US" sz="2000" i="1">
                          <a:solidFill>
                            <a:srgbClr val="000000"/>
                          </a:solidFill>
                          <a:latin typeface="Georgia"/>
                          <a:ea typeface="Times New Roman"/>
                          <a:cs typeface="Times New Roman"/>
                        </a:rPr>
                        <a:t>Input Channel</a:t>
                      </a:r>
                      <a:r>
                        <a:rPr lang="en-US" sz="2000">
                          <a:solidFill>
                            <a:srgbClr val="000000"/>
                          </a:solidFill>
                          <a:latin typeface="Georgia"/>
                          <a:ea typeface="Times New Roman"/>
                          <a:cs typeface="Times New Roman"/>
                        </a:rPr>
                        <a:t> 4)</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63056">
                <a:tc>
                  <a:txBody>
                    <a:bodyPr/>
                    <a:lstStyle/>
                    <a:p>
                      <a:pPr algn="ctr">
                        <a:lnSpc>
                          <a:spcPct val="150000"/>
                        </a:lnSpc>
                        <a:spcAft>
                          <a:spcPts val="0"/>
                        </a:spcAft>
                      </a:pPr>
                      <a:r>
                        <a:rPr lang="en-US" sz="2000">
                          <a:solidFill>
                            <a:srgbClr val="000000"/>
                          </a:solidFill>
                          <a:latin typeface="Georgia"/>
                          <a:ea typeface="Times New Roman"/>
                          <a:cs typeface="Times New Roman"/>
                        </a:rPr>
                        <a:t>PA.3</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ADC3 (ADC </a:t>
                      </a:r>
                      <a:r>
                        <a:rPr lang="en-US" sz="2000" i="1">
                          <a:solidFill>
                            <a:srgbClr val="000000"/>
                          </a:solidFill>
                          <a:latin typeface="Georgia"/>
                          <a:ea typeface="Times New Roman"/>
                          <a:cs typeface="Times New Roman"/>
                        </a:rPr>
                        <a:t>Input Channel</a:t>
                      </a:r>
                      <a:r>
                        <a:rPr lang="en-US" sz="2000">
                          <a:solidFill>
                            <a:srgbClr val="000000"/>
                          </a:solidFill>
                          <a:latin typeface="Georgia"/>
                          <a:ea typeface="Times New Roman"/>
                          <a:cs typeface="Times New Roman"/>
                        </a:rPr>
                        <a:t> 3)</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63056">
                <a:tc>
                  <a:txBody>
                    <a:bodyPr/>
                    <a:lstStyle/>
                    <a:p>
                      <a:pPr algn="ctr">
                        <a:lnSpc>
                          <a:spcPct val="150000"/>
                        </a:lnSpc>
                        <a:spcAft>
                          <a:spcPts val="0"/>
                        </a:spcAft>
                      </a:pPr>
                      <a:r>
                        <a:rPr lang="en-US" sz="2000">
                          <a:solidFill>
                            <a:srgbClr val="000000"/>
                          </a:solidFill>
                          <a:latin typeface="Georgia"/>
                          <a:ea typeface="Times New Roman"/>
                          <a:cs typeface="Times New Roman"/>
                        </a:rPr>
                        <a:t>PA.2</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ADC2 (ADC </a:t>
                      </a:r>
                      <a:r>
                        <a:rPr lang="en-US" sz="2000" i="1">
                          <a:solidFill>
                            <a:srgbClr val="000000"/>
                          </a:solidFill>
                          <a:latin typeface="Georgia"/>
                          <a:ea typeface="Times New Roman"/>
                          <a:cs typeface="Times New Roman"/>
                        </a:rPr>
                        <a:t>Input Channel</a:t>
                      </a:r>
                      <a:r>
                        <a:rPr lang="en-US" sz="2000">
                          <a:solidFill>
                            <a:srgbClr val="000000"/>
                          </a:solidFill>
                          <a:latin typeface="Georgia"/>
                          <a:ea typeface="Times New Roman"/>
                          <a:cs typeface="Times New Roman"/>
                        </a:rPr>
                        <a:t> 2)</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63056">
                <a:tc>
                  <a:txBody>
                    <a:bodyPr/>
                    <a:lstStyle/>
                    <a:p>
                      <a:pPr algn="ctr">
                        <a:lnSpc>
                          <a:spcPct val="150000"/>
                        </a:lnSpc>
                        <a:spcAft>
                          <a:spcPts val="0"/>
                        </a:spcAft>
                      </a:pPr>
                      <a:r>
                        <a:rPr lang="en-US" sz="2000">
                          <a:solidFill>
                            <a:srgbClr val="000000"/>
                          </a:solidFill>
                          <a:latin typeface="Georgia"/>
                          <a:ea typeface="Times New Roman"/>
                          <a:cs typeface="Times New Roman"/>
                        </a:rPr>
                        <a:t>PA.1</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ADC1 (ADC </a:t>
                      </a:r>
                      <a:r>
                        <a:rPr lang="en-US" sz="2000" i="1">
                          <a:solidFill>
                            <a:srgbClr val="000000"/>
                          </a:solidFill>
                          <a:latin typeface="Georgia"/>
                          <a:ea typeface="Times New Roman"/>
                          <a:cs typeface="Times New Roman"/>
                        </a:rPr>
                        <a:t>Input Channel</a:t>
                      </a:r>
                      <a:r>
                        <a:rPr lang="en-US" sz="2000">
                          <a:solidFill>
                            <a:srgbClr val="000000"/>
                          </a:solidFill>
                          <a:latin typeface="Georgia"/>
                          <a:ea typeface="Times New Roman"/>
                          <a:cs typeface="Times New Roman"/>
                        </a:rPr>
                        <a:t> 1)</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63056">
                <a:tc>
                  <a:txBody>
                    <a:bodyPr/>
                    <a:lstStyle/>
                    <a:p>
                      <a:pPr algn="ctr">
                        <a:lnSpc>
                          <a:spcPct val="150000"/>
                        </a:lnSpc>
                        <a:spcAft>
                          <a:spcPts val="0"/>
                        </a:spcAft>
                      </a:pPr>
                      <a:r>
                        <a:rPr lang="en-US" sz="2000">
                          <a:solidFill>
                            <a:srgbClr val="000000"/>
                          </a:solidFill>
                          <a:latin typeface="Georgia"/>
                          <a:ea typeface="Times New Roman"/>
                          <a:cs typeface="Times New Roman"/>
                        </a:rPr>
                        <a:t>PA.0</a:t>
                      </a:r>
                      <a:endParaRPr lang="en-US" sz="200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dirty="0">
                          <a:solidFill>
                            <a:srgbClr val="000000"/>
                          </a:solidFill>
                          <a:latin typeface="Georgia"/>
                          <a:ea typeface="Times New Roman"/>
                          <a:cs typeface="Times New Roman"/>
                        </a:rPr>
                        <a:t>ADC0 (ADC </a:t>
                      </a:r>
                      <a:r>
                        <a:rPr lang="en-US" sz="2000" i="1" dirty="0">
                          <a:solidFill>
                            <a:srgbClr val="000000"/>
                          </a:solidFill>
                          <a:latin typeface="Georgia"/>
                          <a:ea typeface="Times New Roman"/>
                          <a:cs typeface="Times New Roman"/>
                        </a:rPr>
                        <a:t>Input Channel</a:t>
                      </a:r>
                      <a:r>
                        <a:rPr lang="en-US" sz="2000" dirty="0">
                          <a:solidFill>
                            <a:srgbClr val="000000"/>
                          </a:solidFill>
                          <a:latin typeface="Georgia"/>
                          <a:ea typeface="Times New Roman"/>
                          <a:cs typeface="Times New Roman"/>
                        </a:rPr>
                        <a:t> 0)</a:t>
                      </a:r>
                      <a:endParaRPr lang="en-US" sz="2000" dirty="0">
                        <a:latin typeface="Calibri"/>
                        <a:ea typeface="Calibri"/>
                        <a:cs typeface="Times New Roman"/>
                      </a:endParaRPr>
                    </a:p>
                  </a:txBody>
                  <a:tcPr marL="90731" marR="90731" marT="52928" marB="5292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16419" name="TextBox 5"/>
          <p:cNvSpPr txBox="1">
            <a:spLocks noChangeArrowheads="1"/>
          </p:cNvSpPr>
          <p:nvPr/>
        </p:nvSpPr>
        <p:spPr bwMode="auto">
          <a:xfrm>
            <a:off x="853741" y="1383463"/>
            <a:ext cx="3857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id-ID" sz="2400" b="1"/>
              <a:t>PIN KHUSUS PORT A</a:t>
            </a:r>
          </a:p>
        </p:txBody>
      </p:sp>
    </p:spTree>
    <p:extLst>
      <p:ext uri="{BB962C8B-B14F-4D97-AF65-F5344CB8AC3E}">
        <p14:creationId xmlns:p14="http://schemas.microsoft.com/office/powerpoint/2010/main" val="3859101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id-ID"/>
              <a:t>PORT B</a:t>
            </a:r>
          </a:p>
        </p:txBody>
      </p:sp>
      <p:sp>
        <p:nvSpPr>
          <p:cNvPr id="17411" name="Content Placeholder 2"/>
          <p:cNvSpPr>
            <a:spLocks noGrp="1"/>
          </p:cNvSpPr>
          <p:nvPr>
            <p:ph idx="1"/>
          </p:nvPr>
        </p:nvSpPr>
        <p:spPr/>
        <p:txBody>
          <a:bodyPr/>
          <a:lstStyle/>
          <a:p>
            <a:r>
              <a:rPr lang="en-US" altLang="id-ID" sz="2400" i="1"/>
              <a:t>Pin</a:t>
            </a:r>
            <a:r>
              <a:rPr lang="en-US" altLang="id-ID" sz="2400"/>
              <a:t> 1 sampai dengan </a:t>
            </a:r>
            <a:r>
              <a:rPr lang="en-US" altLang="id-ID" sz="2400" i="1"/>
              <a:t>pin</a:t>
            </a:r>
            <a:r>
              <a:rPr lang="en-US" altLang="id-ID" sz="2400"/>
              <a:t> 8 merupakan </a:t>
            </a:r>
            <a:r>
              <a:rPr lang="en-US" altLang="id-ID" sz="2400" i="1"/>
              <a:t>pin</a:t>
            </a:r>
            <a:r>
              <a:rPr lang="en-US" altLang="id-ID" sz="2400"/>
              <a:t> dari </a:t>
            </a:r>
            <a:r>
              <a:rPr lang="en-US" altLang="id-ID" sz="2400" i="1"/>
              <a:t>port </a:t>
            </a:r>
            <a:r>
              <a:rPr lang="en-US" altLang="id-ID" sz="2400"/>
              <a:t>B. Merupakan 8</a:t>
            </a:r>
            <a:r>
              <a:rPr lang="en-US" altLang="id-ID" sz="2400" i="1"/>
              <a:t> bit directional port</a:t>
            </a:r>
            <a:r>
              <a:rPr lang="en-US" altLang="id-ID" sz="2400"/>
              <a:t> I/O. Setiap</a:t>
            </a:r>
            <a:r>
              <a:rPr lang="en-US" altLang="id-ID" sz="2400" i="1"/>
              <a:t>pin</a:t>
            </a:r>
            <a:r>
              <a:rPr lang="en-US" altLang="id-ID" sz="2400"/>
              <a:t>-nya dapat menyediakan </a:t>
            </a:r>
            <a:r>
              <a:rPr lang="en-US" altLang="id-ID" sz="2400" i="1"/>
              <a:t>internal pull-up resistor </a:t>
            </a:r>
            <a:r>
              <a:rPr lang="en-US" altLang="id-ID" sz="2400"/>
              <a:t>(dapat diatur per </a:t>
            </a:r>
            <a:r>
              <a:rPr lang="en-US" altLang="id-ID" sz="2400" i="1"/>
              <a:t>bit</a:t>
            </a:r>
            <a:r>
              <a:rPr lang="en-US" altLang="id-ID" sz="2400"/>
              <a:t>). </a:t>
            </a:r>
            <a:r>
              <a:rPr lang="en-US" altLang="id-ID" sz="2400" i="1"/>
              <a:t>Output buffer port </a:t>
            </a:r>
            <a:r>
              <a:rPr lang="en-US" altLang="id-ID" sz="2400"/>
              <a:t>B dapat memberi arus 20 mA dan dapat mengendalikan </a:t>
            </a:r>
            <a:r>
              <a:rPr lang="en-US" altLang="id-ID" sz="2400" i="1"/>
              <a:t>display</a:t>
            </a:r>
            <a:r>
              <a:rPr lang="en-US" altLang="id-ID" sz="2400"/>
              <a:t> LED secara langsung. </a:t>
            </a:r>
          </a:p>
          <a:p>
            <a:r>
              <a:rPr lang="en-US" altLang="id-ID" sz="2400" i="1"/>
              <a:t>Data Direction Register port </a:t>
            </a:r>
            <a:r>
              <a:rPr lang="en-US" altLang="id-ID" sz="2400"/>
              <a:t>B (DDRB) harus di-</a:t>
            </a:r>
            <a:r>
              <a:rPr lang="en-US" altLang="id-ID" sz="2400" i="1"/>
              <a:t>setting</a:t>
            </a:r>
            <a:r>
              <a:rPr lang="en-US" altLang="id-ID" sz="2400"/>
              <a:t> terlebih dahulu sebelum </a:t>
            </a:r>
            <a:r>
              <a:rPr lang="en-US" altLang="id-ID" sz="2400" i="1"/>
              <a:t>port </a:t>
            </a:r>
            <a:r>
              <a:rPr lang="en-US" altLang="id-ID" sz="2400"/>
              <a:t>B digunakan. </a:t>
            </a:r>
            <a:r>
              <a:rPr lang="en-US" altLang="id-ID" sz="2400" i="1"/>
              <a:t>Bit-bit</a:t>
            </a:r>
            <a:r>
              <a:rPr lang="en-US" altLang="id-ID" sz="2400"/>
              <a:t> DDRB diisi 0 jika ingin memfungsikan </a:t>
            </a:r>
            <a:r>
              <a:rPr lang="en-US" altLang="id-ID" sz="2400" i="1"/>
              <a:t>pin-pin</a:t>
            </a:r>
            <a:r>
              <a:rPr lang="en-US" altLang="id-ID" sz="2400"/>
              <a:t> </a:t>
            </a:r>
            <a:r>
              <a:rPr lang="en-US" altLang="id-ID" sz="2400" i="1"/>
              <a:t>port </a:t>
            </a:r>
            <a:r>
              <a:rPr lang="en-US" altLang="id-ID" sz="2400"/>
              <a:t>B yang disesuaikan sebagai </a:t>
            </a:r>
            <a:r>
              <a:rPr lang="en-US" altLang="id-ID" sz="2400" i="1"/>
              <a:t>input</a:t>
            </a:r>
            <a:r>
              <a:rPr lang="en-US" altLang="id-ID" sz="2400"/>
              <a:t>, atau diisi 1 jika sebagai </a:t>
            </a:r>
            <a:r>
              <a:rPr lang="en-US" altLang="id-ID" sz="2400" i="1"/>
              <a:t>output</a:t>
            </a:r>
            <a:r>
              <a:rPr lang="en-US" altLang="id-ID" sz="2400"/>
              <a:t>. </a:t>
            </a:r>
          </a:p>
        </p:txBody>
      </p:sp>
    </p:spTree>
    <p:extLst>
      <p:ext uri="{BB962C8B-B14F-4D97-AF65-F5344CB8AC3E}">
        <p14:creationId xmlns:p14="http://schemas.microsoft.com/office/powerpoint/2010/main" val="1491769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id-ID" altLang="id-ID"/>
              <a:t>PORT B</a:t>
            </a:r>
          </a:p>
        </p:txBody>
      </p:sp>
      <p:sp>
        <p:nvSpPr>
          <p:cNvPr id="18435" name="Content Placeholder 2"/>
          <p:cNvSpPr>
            <a:spLocks noGrp="1"/>
          </p:cNvSpPr>
          <p:nvPr>
            <p:ph idx="1"/>
          </p:nvPr>
        </p:nvSpPr>
        <p:spPr/>
        <p:txBody>
          <a:bodyPr/>
          <a:lstStyle/>
          <a:p>
            <a:pPr>
              <a:buFont typeface="Arial" panose="020B0604020202020204" pitchFamily="34" charset="0"/>
              <a:buNone/>
            </a:pPr>
            <a:r>
              <a:rPr lang="en-US" altLang="id-ID" sz="2400" b="1"/>
              <a:t>PIN KHUSUS PORT B</a:t>
            </a:r>
            <a:endParaRPr lang="id-ID" altLang="id-ID" sz="2400" b="1"/>
          </a:p>
        </p:txBody>
      </p:sp>
      <p:graphicFrame>
        <p:nvGraphicFramePr>
          <p:cNvPr id="4" name="Table 3"/>
          <p:cNvGraphicFramePr>
            <a:graphicFrameLocks noGrp="1"/>
          </p:cNvGraphicFramePr>
          <p:nvPr>
            <p:extLst>
              <p:ext uri="{D42A27DB-BD31-4B8C-83A1-F6EECF244321}">
                <p14:modId xmlns:p14="http://schemas.microsoft.com/office/powerpoint/2010/main" val="244794928"/>
              </p:ext>
            </p:extLst>
          </p:nvPr>
        </p:nvGraphicFramePr>
        <p:xfrm>
          <a:off x="2109788" y="2248198"/>
          <a:ext cx="7972424" cy="3230920"/>
        </p:xfrm>
        <a:graphic>
          <a:graphicData uri="http://schemas.openxmlformats.org/drawingml/2006/table">
            <a:tbl>
              <a:tblPr firstRow="1" firstCol="1" bandRow="1">
                <a:tableStyleId>{7DF18680-E054-41AD-8BC1-D1AEF772440D}</a:tableStyleId>
              </a:tblPr>
              <a:tblGrid>
                <a:gridCol w="1507680">
                  <a:extLst>
                    <a:ext uri="{9D8B030D-6E8A-4147-A177-3AD203B41FA5}">
                      <a16:colId xmlns:a16="http://schemas.microsoft.com/office/drawing/2014/main" val="20000"/>
                    </a:ext>
                  </a:extLst>
                </a:gridCol>
                <a:gridCol w="6464744">
                  <a:extLst>
                    <a:ext uri="{9D8B030D-6E8A-4147-A177-3AD203B41FA5}">
                      <a16:colId xmlns:a16="http://schemas.microsoft.com/office/drawing/2014/main" val="20001"/>
                    </a:ext>
                  </a:extLst>
                </a:gridCol>
              </a:tblGrid>
              <a:tr h="350520">
                <a:tc>
                  <a:txBody>
                    <a:bodyPr/>
                    <a:lstStyle/>
                    <a:p>
                      <a:pPr algn="ctr">
                        <a:lnSpc>
                          <a:spcPct val="115000"/>
                        </a:lnSpc>
                        <a:spcAft>
                          <a:spcPts val="1000"/>
                        </a:spcAft>
                      </a:pPr>
                      <a:r>
                        <a:rPr lang="id-ID" sz="2000">
                          <a:effectLst/>
                        </a:rPr>
                        <a:t>Port Pin</a:t>
                      </a:r>
                      <a:endParaRPr lang="id-ID" sz="2000">
                        <a:effectLst/>
                        <a:latin typeface="Calibri"/>
                        <a:ea typeface="Times New Roman"/>
                        <a:cs typeface="Times New Roman"/>
                      </a:endParaRPr>
                    </a:p>
                  </a:txBody>
                  <a:tcPr marL="0" marR="28575" marT="0" marB="0"/>
                </a:tc>
                <a:tc>
                  <a:txBody>
                    <a:bodyPr/>
                    <a:lstStyle/>
                    <a:p>
                      <a:pPr algn="ctr">
                        <a:lnSpc>
                          <a:spcPct val="115000"/>
                        </a:lnSpc>
                        <a:spcAft>
                          <a:spcPts val="1000"/>
                        </a:spcAft>
                      </a:pPr>
                      <a:r>
                        <a:rPr lang="id-ID" sz="2000" dirty="0">
                          <a:effectLst/>
                        </a:rPr>
                        <a:t>Fungsi Khusus</a:t>
                      </a:r>
                      <a:endParaRPr lang="id-ID" sz="2000" dirty="0">
                        <a:effectLst/>
                        <a:latin typeface="Calibri"/>
                        <a:ea typeface="Times New Roman"/>
                        <a:cs typeface="Times New Roman"/>
                      </a:endParaRPr>
                    </a:p>
                  </a:txBody>
                  <a:tcPr marL="0" marR="28575" marT="0" marB="0"/>
                </a:tc>
                <a:extLst>
                  <a:ext uri="{0D108BD9-81ED-4DB2-BD59-A6C34878D82A}">
                    <a16:rowId xmlns:a16="http://schemas.microsoft.com/office/drawing/2014/main" val="10000"/>
                  </a:ext>
                </a:extLst>
              </a:tr>
              <a:tr h="360050">
                <a:tc>
                  <a:txBody>
                    <a:bodyPr/>
                    <a:lstStyle/>
                    <a:p>
                      <a:pPr algn="ctr">
                        <a:lnSpc>
                          <a:spcPct val="115000"/>
                        </a:lnSpc>
                        <a:spcAft>
                          <a:spcPts val="0"/>
                        </a:spcAft>
                      </a:pPr>
                      <a:r>
                        <a:rPr lang="id-ID" sz="2000">
                          <a:effectLst/>
                        </a:rPr>
                        <a:t>PB0</a:t>
                      </a:r>
                      <a:endParaRPr lang="id-ID" sz="2000">
                        <a:effectLst/>
                        <a:latin typeface="Calibri"/>
                        <a:ea typeface="Times New Roman"/>
                        <a:cs typeface="Times New Roman"/>
                      </a:endParaRPr>
                    </a:p>
                  </a:txBody>
                  <a:tcPr marL="0" marR="28575" marT="0" marB="0"/>
                </a:tc>
                <a:tc>
                  <a:txBody>
                    <a:bodyPr/>
                    <a:lstStyle/>
                    <a:p>
                      <a:pPr>
                        <a:lnSpc>
                          <a:spcPct val="115000"/>
                        </a:lnSpc>
                        <a:spcAft>
                          <a:spcPts val="0"/>
                        </a:spcAft>
                      </a:pPr>
                      <a:r>
                        <a:rPr lang="id-ID" sz="2000" dirty="0">
                          <a:effectLst/>
                        </a:rPr>
                        <a:t>T0 = timer/counter 0 external counter input</a:t>
                      </a:r>
                      <a:endParaRPr lang="id-ID" sz="2000" dirty="0">
                        <a:effectLst/>
                        <a:latin typeface="Calibri"/>
                        <a:ea typeface="Times New Roman"/>
                        <a:cs typeface="Times New Roman"/>
                      </a:endParaRPr>
                    </a:p>
                  </a:txBody>
                  <a:tcPr marL="0" marR="28575" marT="0" marB="0"/>
                </a:tc>
                <a:extLst>
                  <a:ext uri="{0D108BD9-81ED-4DB2-BD59-A6C34878D82A}">
                    <a16:rowId xmlns:a16="http://schemas.microsoft.com/office/drawing/2014/main" val="10001"/>
                  </a:ext>
                </a:extLst>
              </a:tr>
              <a:tr h="360050">
                <a:tc>
                  <a:txBody>
                    <a:bodyPr/>
                    <a:lstStyle/>
                    <a:p>
                      <a:pPr algn="ctr">
                        <a:lnSpc>
                          <a:spcPct val="115000"/>
                        </a:lnSpc>
                        <a:spcAft>
                          <a:spcPts val="0"/>
                        </a:spcAft>
                      </a:pPr>
                      <a:r>
                        <a:rPr lang="id-ID" sz="2000">
                          <a:effectLst/>
                        </a:rPr>
                        <a:t>PB1</a:t>
                      </a:r>
                      <a:endParaRPr lang="id-ID" sz="2000">
                        <a:effectLst/>
                        <a:latin typeface="Calibri"/>
                        <a:ea typeface="Times New Roman"/>
                        <a:cs typeface="Times New Roman"/>
                      </a:endParaRPr>
                    </a:p>
                  </a:txBody>
                  <a:tcPr marL="0" marR="28575" marT="0" marB="0"/>
                </a:tc>
                <a:tc>
                  <a:txBody>
                    <a:bodyPr/>
                    <a:lstStyle/>
                    <a:p>
                      <a:pPr>
                        <a:lnSpc>
                          <a:spcPct val="115000"/>
                        </a:lnSpc>
                        <a:spcAft>
                          <a:spcPts val="0"/>
                        </a:spcAft>
                      </a:pPr>
                      <a:r>
                        <a:rPr lang="id-ID" sz="2000" dirty="0">
                          <a:effectLst/>
                        </a:rPr>
                        <a:t>T1 = timer/counter 0 external counter input</a:t>
                      </a:r>
                      <a:endParaRPr lang="id-ID" sz="2000" dirty="0">
                        <a:effectLst/>
                        <a:latin typeface="Calibri"/>
                        <a:ea typeface="Times New Roman"/>
                        <a:cs typeface="Times New Roman"/>
                      </a:endParaRPr>
                    </a:p>
                  </a:txBody>
                  <a:tcPr marL="0" marR="28575" marT="0" marB="0"/>
                </a:tc>
                <a:extLst>
                  <a:ext uri="{0D108BD9-81ED-4DB2-BD59-A6C34878D82A}">
                    <a16:rowId xmlns:a16="http://schemas.microsoft.com/office/drawing/2014/main" val="10002"/>
                  </a:ext>
                </a:extLst>
              </a:tr>
              <a:tr h="360050">
                <a:tc>
                  <a:txBody>
                    <a:bodyPr/>
                    <a:lstStyle/>
                    <a:p>
                      <a:pPr algn="ctr">
                        <a:lnSpc>
                          <a:spcPct val="115000"/>
                        </a:lnSpc>
                        <a:spcAft>
                          <a:spcPts val="0"/>
                        </a:spcAft>
                      </a:pPr>
                      <a:r>
                        <a:rPr lang="id-ID" sz="2000">
                          <a:effectLst/>
                        </a:rPr>
                        <a:t>PB2</a:t>
                      </a:r>
                      <a:endParaRPr lang="id-ID" sz="2000">
                        <a:effectLst/>
                        <a:latin typeface="Calibri"/>
                        <a:ea typeface="Times New Roman"/>
                        <a:cs typeface="Times New Roman"/>
                      </a:endParaRPr>
                    </a:p>
                  </a:txBody>
                  <a:tcPr marL="0" marR="28575" marT="0" marB="0"/>
                </a:tc>
                <a:tc>
                  <a:txBody>
                    <a:bodyPr/>
                    <a:lstStyle/>
                    <a:p>
                      <a:pPr>
                        <a:lnSpc>
                          <a:spcPct val="115000"/>
                        </a:lnSpc>
                        <a:spcAft>
                          <a:spcPts val="0"/>
                        </a:spcAft>
                      </a:pPr>
                      <a:r>
                        <a:rPr lang="id-ID" sz="2000">
                          <a:effectLst/>
                        </a:rPr>
                        <a:t>AIN0 = analog comparator positive input</a:t>
                      </a:r>
                      <a:endParaRPr lang="id-ID" sz="2000">
                        <a:effectLst/>
                        <a:latin typeface="Calibri"/>
                        <a:ea typeface="Times New Roman"/>
                        <a:cs typeface="Times New Roman"/>
                      </a:endParaRPr>
                    </a:p>
                  </a:txBody>
                  <a:tcPr marL="0" marR="28575" marT="0" marB="0"/>
                </a:tc>
                <a:extLst>
                  <a:ext uri="{0D108BD9-81ED-4DB2-BD59-A6C34878D82A}">
                    <a16:rowId xmlns:a16="http://schemas.microsoft.com/office/drawing/2014/main" val="10003"/>
                  </a:ext>
                </a:extLst>
              </a:tr>
              <a:tr h="360050">
                <a:tc>
                  <a:txBody>
                    <a:bodyPr/>
                    <a:lstStyle/>
                    <a:p>
                      <a:pPr algn="ctr">
                        <a:lnSpc>
                          <a:spcPct val="115000"/>
                        </a:lnSpc>
                        <a:spcAft>
                          <a:spcPts val="0"/>
                        </a:spcAft>
                      </a:pPr>
                      <a:r>
                        <a:rPr lang="id-ID" sz="2000">
                          <a:effectLst/>
                        </a:rPr>
                        <a:t>PB3</a:t>
                      </a:r>
                      <a:endParaRPr lang="id-ID" sz="2000">
                        <a:effectLst/>
                        <a:latin typeface="Calibri"/>
                        <a:ea typeface="Times New Roman"/>
                        <a:cs typeface="Times New Roman"/>
                      </a:endParaRPr>
                    </a:p>
                  </a:txBody>
                  <a:tcPr marL="0" marR="28575" marT="0" marB="0"/>
                </a:tc>
                <a:tc>
                  <a:txBody>
                    <a:bodyPr/>
                    <a:lstStyle/>
                    <a:p>
                      <a:pPr>
                        <a:lnSpc>
                          <a:spcPct val="115000"/>
                        </a:lnSpc>
                        <a:spcAft>
                          <a:spcPts val="0"/>
                        </a:spcAft>
                      </a:pPr>
                      <a:r>
                        <a:rPr lang="id-ID" sz="2000" dirty="0">
                          <a:effectLst/>
                        </a:rPr>
                        <a:t>AIN1 = analog comparator negative input</a:t>
                      </a:r>
                      <a:endParaRPr lang="id-ID" sz="2000" dirty="0">
                        <a:effectLst/>
                        <a:latin typeface="Calibri"/>
                        <a:ea typeface="Times New Roman"/>
                        <a:cs typeface="Times New Roman"/>
                      </a:endParaRPr>
                    </a:p>
                  </a:txBody>
                  <a:tcPr marL="0" marR="28575" marT="0" marB="0"/>
                </a:tc>
                <a:extLst>
                  <a:ext uri="{0D108BD9-81ED-4DB2-BD59-A6C34878D82A}">
                    <a16:rowId xmlns:a16="http://schemas.microsoft.com/office/drawing/2014/main" val="10004"/>
                  </a:ext>
                </a:extLst>
              </a:tr>
              <a:tr h="360050">
                <a:tc>
                  <a:txBody>
                    <a:bodyPr/>
                    <a:lstStyle/>
                    <a:p>
                      <a:pPr algn="ctr">
                        <a:lnSpc>
                          <a:spcPct val="115000"/>
                        </a:lnSpc>
                        <a:spcAft>
                          <a:spcPts val="0"/>
                        </a:spcAft>
                      </a:pPr>
                      <a:r>
                        <a:rPr lang="id-ID" sz="2000">
                          <a:effectLst/>
                        </a:rPr>
                        <a:t>PB4</a:t>
                      </a:r>
                      <a:endParaRPr lang="id-ID" sz="2000">
                        <a:effectLst/>
                        <a:latin typeface="Calibri"/>
                        <a:ea typeface="Times New Roman"/>
                        <a:cs typeface="Times New Roman"/>
                      </a:endParaRPr>
                    </a:p>
                  </a:txBody>
                  <a:tcPr marL="0" marR="28575" marT="0" marB="0"/>
                </a:tc>
                <a:tc>
                  <a:txBody>
                    <a:bodyPr/>
                    <a:lstStyle/>
                    <a:p>
                      <a:pPr>
                        <a:lnSpc>
                          <a:spcPct val="115000"/>
                        </a:lnSpc>
                        <a:spcAft>
                          <a:spcPts val="0"/>
                        </a:spcAft>
                      </a:pPr>
                      <a:r>
                        <a:rPr lang="id-ID" sz="2000" dirty="0">
                          <a:effectLst/>
                        </a:rPr>
                        <a:t>SS = SPI slave select input</a:t>
                      </a:r>
                      <a:endParaRPr lang="id-ID" sz="2000" dirty="0">
                        <a:effectLst/>
                        <a:latin typeface="Calibri"/>
                        <a:ea typeface="Times New Roman"/>
                        <a:cs typeface="Times New Roman"/>
                      </a:endParaRPr>
                    </a:p>
                  </a:txBody>
                  <a:tcPr marL="0" marR="28575" marT="0" marB="0"/>
                </a:tc>
                <a:extLst>
                  <a:ext uri="{0D108BD9-81ED-4DB2-BD59-A6C34878D82A}">
                    <a16:rowId xmlns:a16="http://schemas.microsoft.com/office/drawing/2014/main" val="10005"/>
                  </a:ext>
                </a:extLst>
              </a:tr>
              <a:tr h="360050">
                <a:tc>
                  <a:txBody>
                    <a:bodyPr/>
                    <a:lstStyle/>
                    <a:p>
                      <a:pPr algn="ctr">
                        <a:lnSpc>
                          <a:spcPct val="115000"/>
                        </a:lnSpc>
                        <a:spcAft>
                          <a:spcPts val="0"/>
                        </a:spcAft>
                      </a:pPr>
                      <a:r>
                        <a:rPr lang="id-ID" sz="2000">
                          <a:effectLst/>
                        </a:rPr>
                        <a:t>PB5</a:t>
                      </a:r>
                      <a:endParaRPr lang="id-ID" sz="2000">
                        <a:effectLst/>
                        <a:latin typeface="Calibri"/>
                        <a:ea typeface="Times New Roman"/>
                        <a:cs typeface="Times New Roman"/>
                      </a:endParaRPr>
                    </a:p>
                  </a:txBody>
                  <a:tcPr marL="0" marR="28575" marT="0" marB="0"/>
                </a:tc>
                <a:tc>
                  <a:txBody>
                    <a:bodyPr/>
                    <a:lstStyle/>
                    <a:p>
                      <a:pPr>
                        <a:lnSpc>
                          <a:spcPct val="115000"/>
                        </a:lnSpc>
                        <a:spcAft>
                          <a:spcPts val="0"/>
                        </a:spcAft>
                      </a:pPr>
                      <a:r>
                        <a:rPr lang="id-ID" sz="2000" dirty="0">
                          <a:effectLst/>
                        </a:rPr>
                        <a:t>MOSI = SPI bus master output / slave input</a:t>
                      </a:r>
                      <a:endParaRPr lang="id-ID" sz="2000" dirty="0">
                        <a:effectLst/>
                        <a:latin typeface="Calibri"/>
                        <a:ea typeface="Times New Roman"/>
                        <a:cs typeface="Times New Roman"/>
                      </a:endParaRPr>
                    </a:p>
                  </a:txBody>
                  <a:tcPr marL="0" marR="28575" marT="0" marB="0"/>
                </a:tc>
                <a:extLst>
                  <a:ext uri="{0D108BD9-81ED-4DB2-BD59-A6C34878D82A}">
                    <a16:rowId xmlns:a16="http://schemas.microsoft.com/office/drawing/2014/main" val="10006"/>
                  </a:ext>
                </a:extLst>
              </a:tr>
              <a:tr h="360050">
                <a:tc>
                  <a:txBody>
                    <a:bodyPr/>
                    <a:lstStyle/>
                    <a:p>
                      <a:pPr algn="ctr">
                        <a:lnSpc>
                          <a:spcPct val="115000"/>
                        </a:lnSpc>
                        <a:spcAft>
                          <a:spcPts val="0"/>
                        </a:spcAft>
                      </a:pPr>
                      <a:r>
                        <a:rPr lang="id-ID" sz="2000">
                          <a:effectLst/>
                        </a:rPr>
                        <a:t>PB6</a:t>
                      </a:r>
                      <a:endParaRPr lang="id-ID" sz="2000">
                        <a:effectLst/>
                        <a:latin typeface="Calibri"/>
                        <a:ea typeface="Times New Roman"/>
                        <a:cs typeface="Times New Roman"/>
                      </a:endParaRPr>
                    </a:p>
                  </a:txBody>
                  <a:tcPr marL="0" marR="28575" marT="0" marB="0"/>
                </a:tc>
                <a:tc>
                  <a:txBody>
                    <a:bodyPr/>
                    <a:lstStyle/>
                    <a:p>
                      <a:pPr>
                        <a:lnSpc>
                          <a:spcPct val="115000"/>
                        </a:lnSpc>
                        <a:spcAft>
                          <a:spcPts val="0"/>
                        </a:spcAft>
                      </a:pPr>
                      <a:r>
                        <a:rPr lang="id-ID" sz="2000" dirty="0">
                          <a:effectLst/>
                        </a:rPr>
                        <a:t>MISO = SPI bus master input / slave output</a:t>
                      </a:r>
                      <a:endParaRPr lang="id-ID" sz="2000" dirty="0">
                        <a:effectLst/>
                        <a:latin typeface="Calibri"/>
                        <a:ea typeface="Times New Roman"/>
                        <a:cs typeface="Times New Roman"/>
                      </a:endParaRPr>
                    </a:p>
                  </a:txBody>
                  <a:tcPr marL="0" marR="28575" marT="0" marB="0"/>
                </a:tc>
                <a:extLst>
                  <a:ext uri="{0D108BD9-81ED-4DB2-BD59-A6C34878D82A}">
                    <a16:rowId xmlns:a16="http://schemas.microsoft.com/office/drawing/2014/main" val="10007"/>
                  </a:ext>
                </a:extLst>
              </a:tr>
              <a:tr h="360050">
                <a:tc>
                  <a:txBody>
                    <a:bodyPr/>
                    <a:lstStyle/>
                    <a:p>
                      <a:pPr algn="ctr">
                        <a:lnSpc>
                          <a:spcPct val="115000"/>
                        </a:lnSpc>
                        <a:spcAft>
                          <a:spcPts val="0"/>
                        </a:spcAft>
                      </a:pPr>
                      <a:r>
                        <a:rPr lang="id-ID" sz="2000">
                          <a:effectLst/>
                        </a:rPr>
                        <a:t>PB7</a:t>
                      </a:r>
                      <a:endParaRPr lang="id-ID" sz="2000">
                        <a:effectLst/>
                        <a:latin typeface="Calibri"/>
                        <a:ea typeface="Times New Roman"/>
                        <a:cs typeface="Times New Roman"/>
                      </a:endParaRPr>
                    </a:p>
                  </a:txBody>
                  <a:tcPr marL="0" marR="28575" marT="0" marB="0"/>
                </a:tc>
                <a:tc>
                  <a:txBody>
                    <a:bodyPr/>
                    <a:lstStyle/>
                    <a:p>
                      <a:pPr>
                        <a:lnSpc>
                          <a:spcPct val="115000"/>
                        </a:lnSpc>
                        <a:spcAft>
                          <a:spcPts val="0"/>
                        </a:spcAft>
                      </a:pPr>
                      <a:r>
                        <a:rPr lang="id-ID" sz="2000" dirty="0">
                          <a:effectLst/>
                        </a:rPr>
                        <a:t>SCK = SPI bus serial clock</a:t>
                      </a:r>
                      <a:endParaRPr lang="id-ID" sz="2000" dirty="0">
                        <a:effectLst/>
                        <a:latin typeface="Calibri"/>
                        <a:ea typeface="Times New Roman"/>
                        <a:cs typeface="Times New Roman"/>
                      </a:endParaRPr>
                    </a:p>
                  </a:txBody>
                  <a:tcPr marL="0" marR="2857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5906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id-ID" altLang="id-ID"/>
              <a:t>PORT C</a:t>
            </a:r>
          </a:p>
        </p:txBody>
      </p:sp>
      <p:sp>
        <p:nvSpPr>
          <p:cNvPr id="19459" name="Content Placeholder 2"/>
          <p:cNvSpPr>
            <a:spLocks noGrp="1"/>
          </p:cNvSpPr>
          <p:nvPr>
            <p:ph idx="1"/>
          </p:nvPr>
        </p:nvSpPr>
        <p:spPr/>
        <p:txBody>
          <a:bodyPr/>
          <a:lstStyle/>
          <a:p>
            <a:r>
              <a:rPr lang="en-US" altLang="id-ID" sz="2400" i="1"/>
              <a:t>Pin</a:t>
            </a:r>
            <a:r>
              <a:rPr lang="en-US" altLang="id-ID" sz="2400"/>
              <a:t> 22 sampai dengan </a:t>
            </a:r>
            <a:r>
              <a:rPr lang="en-US" altLang="id-ID" sz="2400" i="1"/>
              <a:t>pin</a:t>
            </a:r>
            <a:r>
              <a:rPr lang="en-US" altLang="id-ID" sz="2400"/>
              <a:t> 29 merupakan </a:t>
            </a:r>
            <a:r>
              <a:rPr lang="en-US" altLang="id-ID" sz="2400" i="1"/>
              <a:t>pin</a:t>
            </a:r>
            <a:r>
              <a:rPr lang="en-US" altLang="id-ID" sz="2400"/>
              <a:t> dari </a:t>
            </a:r>
            <a:r>
              <a:rPr lang="en-US" altLang="id-ID" sz="2400" i="1"/>
              <a:t>port </a:t>
            </a:r>
            <a:r>
              <a:rPr lang="en-US" altLang="id-ID" sz="2400"/>
              <a:t>C</a:t>
            </a:r>
            <a:r>
              <a:rPr lang="en-US" altLang="id-ID" sz="2400" i="1"/>
              <a:t>. Port </a:t>
            </a:r>
            <a:r>
              <a:rPr lang="en-US" altLang="id-ID" sz="2400"/>
              <a:t>C sendiri merupakan </a:t>
            </a:r>
            <a:r>
              <a:rPr lang="en-US" altLang="id-ID" sz="2400" i="1"/>
              <a:t>port input</a:t>
            </a:r>
            <a:r>
              <a:rPr lang="en-US" altLang="id-ID" sz="2400"/>
              <a:t> atau</a:t>
            </a:r>
            <a:r>
              <a:rPr lang="en-US" altLang="id-ID" sz="2400" i="1"/>
              <a:t>output</a:t>
            </a:r>
            <a:r>
              <a:rPr lang="en-US" altLang="id-ID" sz="2400"/>
              <a:t>. Setiap </a:t>
            </a:r>
            <a:r>
              <a:rPr lang="en-US" altLang="id-ID" sz="2400" i="1"/>
              <a:t>pin</a:t>
            </a:r>
            <a:r>
              <a:rPr lang="en-US" altLang="id-ID" sz="2400"/>
              <a:t>-nya dapat menyediakan </a:t>
            </a:r>
            <a:r>
              <a:rPr lang="en-US" altLang="id-ID" sz="2400" i="1"/>
              <a:t>internal pull-up resistor</a:t>
            </a:r>
            <a:r>
              <a:rPr lang="en-US" altLang="id-ID" sz="2400"/>
              <a:t> (dapat diatur per </a:t>
            </a:r>
            <a:r>
              <a:rPr lang="en-US" altLang="id-ID" sz="2400" i="1"/>
              <a:t>bit</a:t>
            </a:r>
            <a:r>
              <a:rPr lang="en-US" altLang="id-ID" sz="2400"/>
              <a:t>). </a:t>
            </a:r>
            <a:r>
              <a:rPr lang="en-US" altLang="id-ID" sz="2400" i="1"/>
              <a:t>Output buffer port </a:t>
            </a:r>
            <a:r>
              <a:rPr lang="en-US" altLang="id-ID" sz="2400"/>
              <a:t>C dapat memberi arus 20 mA dan dapat mengendalikan </a:t>
            </a:r>
            <a:r>
              <a:rPr lang="en-US" altLang="id-ID" sz="2400" i="1"/>
              <a:t>display</a:t>
            </a:r>
            <a:r>
              <a:rPr lang="en-US" altLang="id-ID" sz="2400"/>
              <a:t> LED secara langsung.</a:t>
            </a:r>
          </a:p>
          <a:p>
            <a:r>
              <a:rPr lang="en-US" altLang="id-ID" sz="2400" i="1"/>
              <a:t>Data Direction Register port </a:t>
            </a:r>
            <a:r>
              <a:rPr lang="en-US" altLang="id-ID" sz="2400"/>
              <a:t>C (DDRC) harus di-</a:t>
            </a:r>
            <a:r>
              <a:rPr lang="en-US" altLang="id-ID" sz="2400" i="1"/>
              <a:t>setting</a:t>
            </a:r>
            <a:r>
              <a:rPr lang="en-US" altLang="id-ID" sz="2400"/>
              <a:t> terlebih dahulu sebelum </a:t>
            </a:r>
            <a:r>
              <a:rPr lang="en-US" altLang="id-ID" sz="2400" i="1"/>
              <a:t>port </a:t>
            </a:r>
            <a:r>
              <a:rPr lang="en-US" altLang="id-ID" sz="2400"/>
              <a:t>C digunakan.</a:t>
            </a:r>
            <a:r>
              <a:rPr lang="en-US" altLang="id-ID" sz="2400" i="1"/>
              <a:t>Bit-bit</a:t>
            </a:r>
            <a:r>
              <a:rPr lang="en-US" altLang="id-ID" sz="2400"/>
              <a:t> DDRC diisi 0 jika ingin memfungsikan </a:t>
            </a:r>
            <a:r>
              <a:rPr lang="en-US" altLang="id-ID" sz="2400" i="1"/>
              <a:t>pin-pin port </a:t>
            </a:r>
            <a:r>
              <a:rPr lang="en-US" altLang="id-ID" sz="2400"/>
              <a:t>C yang disesuaikan sebagai </a:t>
            </a:r>
            <a:r>
              <a:rPr lang="en-US" altLang="id-ID" sz="2400" i="1"/>
              <a:t>input</a:t>
            </a:r>
            <a:r>
              <a:rPr lang="en-US" altLang="id-ID" sz="2400"/>
              <a:t>, atau diisi 1 jika sebagai </a:t>
            </a:r>
            <a:r>
              <a:rPr lang="en-US" altLang="id-ID" sz="2400" i="1"/>
              <a:t>output</a:t>
            </a:r>
            <a:r>
              <a:rPr lang="en-US" altLang="id-ID" sz="2400"/>
              <a:t>. </a:t>
            </a:r>
            <a:endParaRPr lang="id-ID" altLang="id-ID" sz="2400"/>
          </a:p>
        </p:txBody>
      </p:sp>
    </p:spTree>
    <p:extLst>
      <p:ext uri="{BB962C8B-B14F-4D97-AF65-F5344CB8AC3E}">
        <p14:creationId xmlns:p14="http://schemas.microsoft.com/office/powerpoint/2010/main" val="194920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id-ID"/>
              <a:t>MIKROKONTROLER AVR</a:t>
            </a:r>
            <a:endParaRPr lang="id-ID"/>
          </a:p>
        </p:txBody>
      </p:sp>
      <p:sp>
        <p:nvSpPr>
          <p:cNvPr id="3" name="Content Placeholder 2"/>
          <p:cNvSpPr>
            <a:spLocks noGrp="1"/>
          </p:cNvSpPr>
          <p:nvPr>
            <p:ph idx="1"/>
          </p:nvPr>
        </p:nvSpPr>
        <p:spPr/>
        <p:txBody>
          <a:bodyPr/>
          <a:lstStyle/>
          <a:p>
            <a:r>
              <a:rPr lang="en-US" altLang="id-ID"/>
              <a:t>Mikrokontroler AVR merupakan salah satu jenis arsitektur mikrokontroler yang menjadi andalan Atmel. </a:t>
            </a:r>
          </a:p>
          <a:p>
            <a:endParaRPr lang="en-US" altLang="id-ID"/>
          </a:p>
          <a:p>
            <a:r>
              <a:rPr lang="en-US" altLang="id-ID"/>
              <a:t>Arsitektur ini dirancang memiliki berbagai kelebihan dan merupakan penyempurnaan dari arsitektur mikrokontroler-mikrokontroler yang sudah ada.  </a:t>
            </a:r>
            <a:br>
              <a:rPr lang="en-US" altLang="id-ID"/>
            </a:br>
            <a:endParaRPr lang="en-US" altLang="id-ID"/>
          </a:p>
          <a:p>
            <a:r>
              <a:rPr lang="en-US" altLang="id-ID"/>
              <a:t>Berbagai seri mikrokontroler AVR telah diproduksi oleh Atmel dan digunakan di dunia sebagai mikrokontroler yang bersifat low cost dan high performance. </a:t>
            </a:r>
          </a:p>
          <a:p>
            <a:endParaRPr lang="en-US" altLang="id-ID"/>
          </a:p>
          <a:p>
            <a:endParaRPr lang="id-ID"/>
          </a:p>
        </p:txBody>
      </p:sp>
    </p:spTree>
    <p:extLst>
      <p:ext uri="{BB962C8B-B14F-4D97-AF65-F5344CB8AC3E}">
        <p14:creationId xmlns:p14="http://schemas.microsoft.com/office/powerpoint/2010/main" val="939088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id-ID" altLang="id-ID"/>
              <a:t>PORT </a:t>
            </a:r>
            <a:r>
              <a:rPr lang="en-US" altLang="id-ID"/>
              <a:t>C</a:t>
            </a:r>
            <a:endParaRPr lang="id-ID" altLang="id-ID"/>
          </a:p>
        </p:txBody>
      </p:sp>
      <p:sp>
        <p:nvSpPr>
          <p:cNvPr id="20483" name="Content Placeholder 2"/>
          <p:cNvSpPr>
            <a:spLocks noGrp="1"/>
          </p:cNvSpPr>
          <p:nvPr>
            <p:ph idx="1"/>
          </p:nvPr>
        </p:nvSpPr>
        <p:spPr/>
        <p:txBody>
          <a:bodyPr/>
          <a:lstStyle/>
          <a:p>
            <a:pPr>
              <a:buFont typeface="Arial" panose="020B0604020202020204" pitchFamily="34" charset="0"/>
              <a:buNone/>
            </a:pPr>
            <a:r>
              <a:rPr lang="en-US" altLang="id-ID" sz="2400" b="1"/>
              <a:t>PIN KHUSUS PORT C</a:t>
            </a:r>
            <a:endParaRPr lang="id-ID" altLang="id-ID" sz="2400" b="1"/>
          </a:p>
        </p:txBody>
      </p:sp>
      <p:graphicFrame>
        <p:nvGraphicFramePr>
          <p:cNvPr id="5" name="Table 4"/>
          <p:cNvGraphicFramePr>
            <a:graphicFrameLocks noGrp="1"/>
          </p:cNvGraphicFramePr>
          <p:nvPr>
            <p:extLst>
              <p:ext uri="{D42A27DB-BD31-4B8C-83A1-F6EECF244321}">
                <p14:modId xmlns:p14="http://schemas.microsoft.com/office/powerpoint/2010/main" val="2489898722"/>
              </p:ext>
            </p:extLst>
          </p:nvPr>
        </p:nvGraphicFramePr>
        <p:xfrm>
          <a:off x="3047999" y="2513014"/>
          <a:ext cx="7371347" cy="3272020"/>
        </p:xfrm>
        <a:graphic>
          <a:graphicData uri="http://schemas.openxmlformats.org/drawingml/2006/table">
            <a:tbl>
              <a:tblPr/>
              <a:tblGrid>
                <a:gridCol w="1340245">
                  <a:extLst>
                    <a:ext uri="{9D8B030D-6E8A-4147-A177-3AD203B41FA5}">
                      <a16:colId xmlns:a16="http://schemas.microsoft.com/office/drawing/2014/main" val="20000"/>
                    </a:ext>
                  </a:extLst>
                </a:gridCol>
                <a:gridCol w="6031102">
                  <a:extLst>
                    <a:ext uri="{9D8B030D-6E8A-4147-A177-3AD203B41FA5}">
                      <a16:colId xmlns:a16="http://schemas.microsoft.com/office/drawing/2014/main" val="20001"/>
                    </a:ext>
                  </a:extLst>
                </a:gridCol>
              </a:tblGrid>
              <a:tr h="562964">
                <a:tc>
                  <a:txBody>
                    <a:bodyPr/>
                    <a:lstStyle/>
                    <a:p>
                      <a:pPr fontAlgn="base">
                        <a:lnSpc>
                          <a:spcPct val="150000"/>
                        </a:lnSpc>
                        <a:spcAft>
                          <a:spcPts val="0"/>
                        </a:spcAft>
                      </a:pPr>
                      <a:r>
                        <a:rPr lang="en-US" sz="2000" b="1" i="1">
                          <a:solidFill>
                            <a:srgbClr val="000000"/>
                          </a:solidFill>
                          <a:latin typeface="Georgia"/>
                          <a:ea typeface="Times New Roman"/>
                          <a:cs typeface="Times New Roman"/>
                        </a:rPr>
                        <a:t>Pin</a:t>
                      </a:r>
                      <a:endParaRPr lang="en-US" sz="200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base">
                        <a:lnSpc>
                          <a:spcPct val="150000"/>
                        </a:lnSpc>
                        <a:spcAft>
                          <a:spcPts val="0"/>
                        </a:spcAft>
                      </a:pPr>
                      <a:r>
                        <a:rPr lang="en-US" sz="2000" b="1">
                          <a:solidFill>
                            <a:srgbClr val="000000"/>
                          </a:solidFill>
                          <a:latin typeface="Georgia"/>
                          <a:ea typeface="Times New Roman"/>
                          <a:cs typeface="Times New Roman"/>
                        </a:rPr>
                        <a:t>Keterangan</a:t>
                      </a:r>
                      <a:endParaRPr lang="en-US" sz="200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62964">
                <a:tc>
                  <a:txBody>
                    <a:bodyPr/>
                    <a:lstStyle/>
                    <a:p>
                      <a:pPr algn="ctr">
                        <a:lnSpc>
                          <a:spcPct val="150000"/>
                        </a:lnSpc>
                        <a:spcAft>
                          <a:spcPts val="0"/>
                        </a:spcAft>
                      </a:pPr>
                      <a:r>
                        <a:rPr lang="en-US" sz="2000">
                          <a:solidFill>
                            <a:srgbClr val="000000"/>
                          </a:solidFill>
                          <a:latin typeface="Georgia"/>
                          <a:ea typeface="Times New Roman"/>
                          <a:cs typeface="Times New Roman"/>
                        </a:rPr>
                        <a:t>PC.7</a:t>
                      </a:r>
                      <a:endParaRPr lang="en-US" sz="200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TOSC2 (</a:t>
                      </a:r>
                      <a:r>
                        <a:rPr lang="en-US" sz="2000" i="1">
                          <a:solidFill>
                            <a:srgbClr val="000000"/>
                          </a:solidFill>
                          <a:latin typeface="Georgia"/>
                          <a:ea typeface="Times New Roman"/>
                          <a:cs typeface="Times New Roman"/>
                        </a:rPr>
                        <a:t>Timer Oscillator Pin</a:t>
                      </a:r>
                      <a:r>
                        <a:rPr lang="en-US" sz="2000">
                          <a:solidFill>
                            <a:srgbClr val="000000"/>
                          </a:solidFill>
                          <a:latin typeface="Georgia"/>
                          <a:ea typeface="Times New Roman"/>
                          <a:cs typeface="Times New Roman"/>
                        </a:rPr>
                        <a:t> 2)</a:t>
                      </a:r>
                      <a:endParaRPr lang="en-US" sz="200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62964">
                <a:tc>
                  <a:txBody>
                    <a:bodyPr/>
                    <a:lstStyle/>
                    <a:p>
                      <a:pPr algn="ctr">
                        <a:lnSpc>
                          <a:spcPct val="150000"/>
                        </a:lnSpc>
                        <a:spcAft>
                          <a:spcPts val="0"/>
                        </a:spcAft>
                      </a:pPr>
                      <a:r>
                        <a:rPr lang="en-US" sz="2000">
                          <a:solidFill>
                            <a:srgbClr val="000000"/>
                          </a:solidFill>
                          <a:latin typeface="Georgia"/>
                          <a:ea typeface="Times New Roman"/>
                          <a:cs typeface="Times New Roman"/>
                        </a:rPr>
                        <a:t>PC.6</a:t>
                      </a:r>
                      <a:endParaRPr lang="en-US" sz="200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TOSC1 (</a:t>
                      </a:r>
                      <a:r>
                        <a:rPr lang="en-US" sz="2000" i="1">
                          <a:solidFill>
                            <a:srgbClr val="000000"/>
                          </a:solidFill>
                          <a:latin typeface="Georgia"/>
                          <a:ea typeface="Times New Roman"/>
                          <a:cs typeface="Times New Roman"/>
                        </a:rPr>
                        <a:t>Timer Oscillator Pin</a:t>
                      </a:r>
                      <a:r>
                        <a:rPr lang="en-US" sz="2000">
                          <a:solidFill>
                            <a:srgbClr val="000000"/>
                          </a:solidFill>
                          <a:latin typeface="Georgia"/>
                          <a:ea typeface="Times New Roman"/>
                          <a:cs typeface="Times New Roman"/>
                        </a:rPr>
                        <a:t> 1)</a:t>
                      </a:r>
                      <a:endParaRPr lang="en-US" sz="200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20164">
                <a:tc>
                  <a:txBody>
                    <a:bodyPr/>
                    <a:lstStyle/>
                    <a:p>
                      <a:pPr algn="ctr">
                        <a:lnSpc>
                          <a:spcPct val="150000"/>
                        </a:lnSpc>
                        <a:spcAft>
                          <a:spcPts val="0"/>
                        </a:spcAft>
                      </a:pPr>
                      <a:r>
                        <a:rPr lang="en-US" sz="2000">
                          <a:solidFill>
                            <a:srgbClr val="000000"/>
                          </a:solidFill>
                          <a:latin typeface="Georgia"/>
                          <a:ea typeface="Times New Roman"/>
                          <a:cs typeface="Times New Roman"/>
                        </a:rPr>
                        <a:t>PC.1</a:t>
                      </a:r>
                      <a:endParaRPr lang="en-US" sz="200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a:solidFill>
                            <a:srgbClr val="000000"/>
                          </a:solidFill>
                          <a:latin typeface="Georgia"/>
                          <a:ea typeface="Times New Roman"/>
                          <a:cs typeface="Times New Roman"/>
                        </a:rPr>
                        <a:t>SDA (</a:t>
                      </a:r>
                      <a:r>
                        <a:rPr lang="en-US" sz="2000" i="1">
                          <a:solidFill>
                            <a:srgbClr val="000000"/>
                          </a:solidFill>
                          <a:latin typeface="Georgia"/>
                          <a:ea typeface="Times New Roman"/>
                          <a:cs typeface="Times New Roman"/>
                        </a:rPr>
                        <a:t>Two-Wire Serial Bus Data Input/Output</a:t>
                      </a:r>
                      <a:r>
                        <a:rPr lang="en-US" sz="2000">
                          <a:solidFill>
                            <a:srgbClr val="000000"/>
                          </a:solidFill>
                          <a:latin typeface="Georgia"/>
                          <a:ea typeface="Times New Roman"/>
                          <a:cs typeface="Times New Roman"/>
                        </a:rPr>
                        <a:t> </a:t>
                      </a:r>
                      <a:r>
                        <a:rPr lang="en-US" sz="2000" i="1">
                          <a:solidFill>
                            <a:srgbClr val="000000"/>
                          </a:solidFill>
                          <a:latin typeface="Georgia"/>
                          <a:ea typeface="Times New Roman"/>
                          <a:cs typeface="Times New Roman"/>
                        </a:rPr>
                        <a:t>Line</a:t>
                      </a:r>
                      <a:r>
                        <a:rPr lang="en-US" sz="2000">
                          <a:solidFill>
                            <a:srgbClr val="000000"/>
                          </a:solidFill>
                          <a:latin typeface="Georgia"/>
                          <a:ea typeface="Times New Roman"/>
                          <a:cs typeface="Times New Roman"/>
                        </a:rPr>
                        <a:t>)</a:t>
                      </a:r>
                      <a:endParaRPr lang="en-US" sz="200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62964">
                <a:tc>
                  <a:txBody>
                    <a:bodyPr/>
                    <a:lstStyle/>
                    <a:p>
                      <a:pPr algn="ctr">
                        <a:lnSpc>
                          <a:spcPct val="150000"/>
                        </a:lnSpc>
                        <a:spcAft>
                          <a:spcPts val="0"/>
                        </a:spcAft>
                      </a:pPr>
                      <a:r>
                        <a:rPr lang="en-US" sz="2000">
                          <a:solidFill>
                            <a:srgbClr val="000000"/>
                          </a:solidFill>
                          <a:latin typeface="Georgia"/>
                          <a:ea typeface="Times New Roman"/>
                          <a:cs typeface="Times New Roman"/>
                        </a:rPr>
                        <a:t>PC.0</a:t>
                      </a:r>
                      <a:endParaRPr lang="en-US" sz="200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dirty="0">
                          <a:solidFill>
                            <a:srgbClr val="000000"/>
                          </a:solidFill>
                          <a:latin typeface="Georgia"/>
                          <a:ea typeface="Times New Roman"/>
                          <a:cs typeface="Times New Roman"/>
                        </a:rPr>
                        <a:t>SCL (</a:t>
                      </a:r>
                      <a:r>
                        <a:rPr lang="en-US" sz="2000" i="1" dirty="0">
                          <a:solidFill>
                            <a:srgbClr val="000000"/>
                          </a:solidFill>
                          <a:latin typeface="Georgia"/>
                          <a:ea typeface="Times New Roman"/>
                          <a:cs typeface="Times New Roman"/>
                        </a:rPr>
                        <a:t>Two-Wire Serial Bus Clock Line</a:t>
                      </a:r>
                      <a:r>
                        <a:rPr lang="en-US" sz="2000" dirty="0">
                          <a:solidFill>
                            <a:srgbClr val="000000"/>
                          </a:solidFill>
                          <a:latin typeface="Georgia"/>
                          <a:ea typeface="Times New Roman"/>
                          <a:cs typeface="Times New Roman"/>
                        </a:rPr>
                        <a:t>)</a:t>
                      </a:r>
                      <a:endParaRPr lang="en-US" sz="2000" dirty="0">
                        <a:latin typeface="Calibri"/>
                        <a:ea typeface="Calibri"/>
                        <a:cs typeface="Times New Roman"/>
                      </a:endParaRPr>
                    </a:p>
                  </a:txBody>
                  <a:tcPr marL="90731" marR="90731" marT="52882" marB="52882"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3591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id-ID" altLang="id-ID"/>
              <a:t>PORT D</a:t>
            </a:r>
          </a:p>
        </p:txBody>
      </p:sp>
      <p:sp>
        <p:nvSpPr>
          <p:cNvPr id="21507" name="Content Placeholder 2"/>
          <p:cNvSpPr>
            <a:spLocks noGrp="1"/>
          </p:cNvSpPr>
          <p:nvPr>
            <p:ph idx="1"/>
          </p:nvPr>
        </p:nvSpPr>
        <p:spPr/>
        <p:txBody>
          <a:bodyPr/>
          <a:lstStyle/>
          <a:p>
            <a:r>
              <a:rPr lang="en-US" altLang="id-ID" sz="2400" i="1"/>
              <a:t>Pin</a:t>
            </a:r>
            <a:r>
              <a:rPr lang="en-US" altLang="id-ID" sz="2400"/>
              <a:t> 14 sampai dengan </a:t>
            </a:r>
            <a:r>
              <a:rPr lang="en-US" altLang="id-ID" sz="2400" i="1"/>
              <a:t>pin</a:t>
            </a:r>
            <a:r>
              <a:rPr lang="en-US" altLang="id-ID" sz="2400"/>
              <a:t> 20 merupakan </a:t>
            </a:r>
            <a:r>
              <a:rPr lang="en-US" altLang="id-ID" sz="2400" i="1"/>
              <a:t>pin</a:t>
            </a:r>
            <a:r>
              <a:rPr lang="en-US" altLang="id-ID" sz="2400"/>
              <a:t> dari </a:t>
            </a:r>
            <a:r>
              <a:rPr lang="en-US" altLang="id-ID" sz="2400" i="1"/>
              <a:t>port </a:t>
            </a:r>
            <a:r>
              <a:rPr lang="en-US" altLang="id-ID" sz="2400"/>
              <a:t>D. Merupakan 8</a:t>
            </a:r>
            <a:r>
              <a:rPr lang="en-US" altLang="id-ID" sz="2400" i="1"/>
              <a:t> bit directional port</a:t>
            </a:r>
            <a:r>
              <a:rPr lang="en-US" altLang="id-ID" sz="2400"/>
              <a:t> I/O. Setiap </a:t>
            </a:r>
            <a:r>
              <a:rPr lang="en-US" altLang="id-ID" sz="2400" i="1"/>
              <a:t>pin</a:t>
            </a:r>
            <a:r>
              <a:rPr lang="en-US" altLang="id-ID" sz="2400"/>
              <a:t>-nya dapat menyediakan </a:t>
            </a:r>
            <a:r>
              <a:rPr lang="en-US" altLang="id-ID" sz="2400" i="1"/>
              <a:t>internal pull-up resistor</a:t>
            </a:r>
            <a:r>
              <a:rPr lang="en-US" altLang="id-ID" sz="2400"/>
              <a:t> (dapat diatur per </a:t>
            </a:r>
            <a:r>
              <a:rPr lang="en-US" altLang="id-ID" sz="2400" i="1"/>
              <a:t>bit</a:t>
            </a:r>
            <a:r>
              <a:rPr lang="en-US" altLang="id-ID" sz="2400"/>
              <a:t>). </a:t>
            </a:r>
          </a:p>
          <a:p>
            <a:r>
              <a:rPr lang="en-US" altLang="id-ID" sz="2400" i="1"/>
              <a:t>Output buffer port </a:t>
            </a:r>
            <a:r>
              <a:rPr lang="en-US" altLang="id-ID" sz="2400"/>
              <a:t>D dapat memberi arus 20 mA dan dapat mengendalikan </a:t>
            </a:r>
            <a:r>
              <a:rPr lang="en-US" altLang="id-ID" sz="2400" i="1"/>
              <a:t>display</a:t>
            </a:r>
            <a:r>
              <a:rPr lang="en-US" altLang="id-ID" sz="2400"/>
              <a:t> LED secara langsung. </a:t>
            </a:r>
          </a:p>
          <a:p>
            <a:r>
              <a:rPr lang="en-US" altLang="id-ID" sz="2400" i="1"/>
              <a:t>DataDirection Register port </a:t>
            </a:r>
            <a:r>
              <a:rPr lang="en-US" altLang="id-ID" sz="2400"/>
              <a:t>D (DDRD) harus di-</a:t>
            </a:r>
            <a:r>
              <a:rPr lang="en-US" altLang="id-ID" sz="2400" i="1"/>
              <a:t>setting</a:t>
            </a:r>
            <a:r>
              <a:rPr lang="en-US" altLang="id-ID" sz="2400"/>
              <a:t> terlebih dahulu sebelum </a:t>
            </a:r>
            <a:r>
              <a:rPr lang="en-US" altLang="id-ID" sz="2400" i="1"/>
              <a:t>port </a:t>
            </a:r>
            <a:r>
              <a:rPr lang="en-US" altLang="id-ID" sz="2400"/>
              <a:t>D digunakan. </a:t>
            </a:r>
            <a:r>
              <a:rPr lang="en-US" altLang="id-ID" sz="2400" i="1"/>
              <a:t>Bit-bit</a:t>
            </a:r>
            <a:r>
              <a:rPr lang="en-US" altLang="id-ID" sz="2400"/>
              <a:t> DDRD diisi 0 jika ingin memfungsikan </a:t>
            </a:r>
            <a:r>
              <a:rPr lang="en-US" altLang="id-ID" sz="2400" i="1"/>
              <a:t>pin-pin port </a:t>
            </a:r>
            <a:r>
              <a:rPr lang="en-US" altLang="id-ID" sz="2400"/>
              <a:t>D yang disesuaikan sebagai </a:t>
            </a:r>
            <a:r>
              <a:rPr lang="en-US" altLang="id-ID" sz="2400" i="1"/>
              <a:t>input</a:t>
            </a:r>
            <a:r>
              <a:rPr lang="en-US" altLang="id-ID" sz="2400"/>
              <a:t>, atau diisi 1 jika sebagai </a:t>
            </a:r>
            <a:r>
              <a:rPr lang="en-US" altLang="id-ID" sz="2400" i="1"/>
              <a:t>output</a:t>
            </a:r>
            <a:r>
              <a:rPr lang="en-US" altLang="id-ID" sz="2400"/>
              <a:t>.</a:t>
            </a:r>
            <a:endParaRPr lang="id-ID" altLang="id-ID" sz="2400" b="1"/>
          </a:p>
        </p:txBody>
      </p:sp>
    </p:spTree>
    <p:extLst>
      <p:ext uri="{BB962C8B-B14F-4D97-AF65-F5344CB8AC3E}">
        <p14:creationId xmlns:p14="http://schemas.microsoft.com/office/powerpoint/2010/main" val="373779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id-ID" altLang="id-ID"/>
              <a:t>PORT D</a:t>
            </a:r>
          </a:p>
        </p:txBody>
      </p:sp>
      <p:sp>
        <p:nvSpPr>
          <p:cNvPr id="22531" name="Content Placeholder 2"/>
          <p:cNvSpPr>
            <a:spLocks noGrp="1"/>
          </p:cNvSpPr>
          <p:nvPr>
            <p:ph idx="1"/>
          </p:nvPr>
        </p:nvSpPr>
        <p:spPr/>
        <p:txBody>
          <a:bodyPr/>
          <a:lstStyle/>
          <a:p>
            <a:pPr>
              <a:buFont typeface="Arial" panose="020B0604020202020204" pitchFamily="34" charset="0"/>
              <a:buNone/>
            </a:pPr>
            <a:r>
              <a:rPr lang="en-US" altLang="id-ID" b="1"/>
              <a:t>PIN KHUSUS PORT D</a:t>
            </a:r>
            <a:endParaRPr lang="id-ID" altLang="id-ID" b="1"/>
          </a:p>
        </p:txBody>
      </p:sp>
      <p:graphicFrame>
        <p:nvGraphicFramePr>
          <p:cNvPr id="6" name="Table 5"/>
          <p:cNvGraphicFramePr>
            <a:graphicFrameLocks noGrp="1"/>
          </p:cNvGraphicFramePr>
          <p:nvPr>
            <p:extLst>
              <p:ext uri="{D42A27DB-BD31-4B8C-83A1-F6EECF244321}">
                <p14:modId xmlns:p14="http://schemas.microsoft.com/office/powerpoint/2010/main" val="3942456181"/>
              </p:ext>
            </p:extLst>
          </p:nvPr>
        </p:nvGraphicFramePr>
        <p:xfrm>
          <a:off x="1905126" y="1970724"/>
          <a:ext cx="8381748" cy="4206240"/>
        </p:xfrm>
        <a:graphic>
          <a:graphicData uri="http://schemas.openxmlformats.org/drawingml/2006/table">
            <a:tbl>
              <a:tblPr firstRow="1" firstCol="1" bandRow="1">
                <a:tableStyleId>{7DF18680-E054-41AD-8BC1-D1AEF772440D}</a:tableStyleId>
              </a:tblPr>
              <a:tblGrid>
                <a:gridCol w="2828223">
                  <a:extLst>
                    <a:ext uri="{9D8B030D-6E8A-4147-A177-3AD203B41FA5}">
                      <a16:colId xmlns:a16="http://schemas.microsoft.com/office/drawing/2014/main" val="20000"/>
                    </a:ext>
                  </a:extLst>
                </a:gridCol>
                <a:gridCol w="5553525">
                  <a:extLst>
                    <a:ext uri="{9D8B030D-6E8A-4147-A177-3AD203B41FA5}">
                      <a16:colId xmlns:a16="http://schemas.microsoft.com/office/drawing/2014/main" val="20001"/>
                    </a:ext>
                  </a:extLst>
                </a:gridCol>
              </a:tblGrid>
              <a:tr h="350520">
                <a:tc>
                  <a:txBody>
                    <a:bodyPr/>
                    <a:lstStyle/>
                    <a:p>
                      <a:pPr algn="ctr">
                        <a:lnSpc>
                          <a:spcPct val="115000"/>
                        </a:lnSpc>
                        <a:spcAft>
                          <a:spcPts val="1000"/>
                        </a:spcAft>
                      </a:pPr>
                      <a:r>
                        <a:rPr lang="id-ID" sz="2000">
                          <a:effectLst/>
                        </a:rPr>
                        <a:t>Port Pin</a:t>
                      </a:r>
                      <a:endParaRPr lang="id-ID" sz="2000">
                        <a:effectLst/>
                        <a:latin typeface="Calibri"/>
                        <a:ea typeface="Times New Roman"/>
                        <a:cs typeface="Times New Roman"/>
                      </a:endParaRPr>
                    </a:p>
                  </a:txBody>
                  <a:tcPr marL="0" marR="28578" marT="0" marB="0" anchor="ctr"/>
                </a:tc>
                <a:tc>
                  <a:txBody>
                    <a:bodyPr/>
                    <a:lstStyle/>
                    <a:p>
                      <a:pPr algn="ctr">
                        <a:lnSpc>
                          <a:spcPct val="115000"/>
                        </a:lnSpc>
                        <a:spcAft>
                          <a:spcPts val="1000"/>
                        </a:spcAft>
                      </a:pPr>
                      <a:r>
                        <a:rPr lang="id-ID" sz="2000">
                          <a:effectLst/>
                        </a:rPr>
                        <a:t>Fungsi Khusus</a:t>
                      </a:r>
                      <a:endParaRPr lang="id-ID" sz="2000">
                        <a:effectLst/>
                        <a:latin typeface="Calibri"/>
                        <a:ea typeface="Times New Roman"/>
                        <a:cs typeface="Times New Roman"/>
                      </a:endParaRPr>
                    </a:p>
                  </a:txBody>
                  <a:tcPr marL="0" marR="28578" marT="0" marB="0" anchor="ctr"/>
                </a:tc>
                <a:extLst>
                  <a:ext uri="{0D108BD9-81ED-4DB2-BD59-A6C34878D82A}">
                    <a16:rowId xmlns:a16="http://schemas.microsoft.com/office/drawing/2014/main" val="10000"/>
                  </a:ext>
                </a:extLst>
              </a:tr>
              <a:tr h="350520">
                <a:tc>
                  <a:txBody>
                    <a:bodyPr/>
                    <a:lstStyle/>
                    <a:p>
                      <a:pPr algn="ctr">
                        <a:lnSpc>
                          <a:spcPct val="115000"/>
                        </a:lnSpc>
                        <a:spcAft>
                          <a:spcPts val="0"/>
                        </a:spcAft>
                      </a:pPr>
                      <a:r>
                        <a:rPr lang="id-ID" sz="2000">
                          <a:effectLst/>
                        </a:rPr>
                        <a:t>PD0</a:t>
                      </a:r>
                      <a:endParaRPr lang="id-ID" sz="2000">
                        <a:effectLst/>
                        <a:latin typeface="Calibri"/>
                        <a:ea typeface="Times New Roman"/>
                        <a:cs typeface="Times New Roman"/>
                      </a:endParaRPr>
                    </a:p>
                  </a:txBody>
                  <a:tcPr marL="0" marR="28578" marT="0" marB="0"/>
                </a:tc>
                <a:tc>
                  <a:txBody>
                    <a:bodyPr/>
                    <a:lstStyle/>
                    <a:p>
                      <a:pPr>
                        <a:lnSpc>
                          <a:spcPct val="115000"/>
                        </a:lnSpc>
                        <a:spcAft>
                          <a:spcPts val="0"/>
                        </a:spcAft>
                      </a:pPr>
                      <a:r>
                        <a:rPr lang="id-ID" sz="2000">
                          <a:effectLst/>
                        </a:rPr>
                        <a:t>RDX (UART input line)</a:t>
                      </a:r>
                      <a:endParaRPr lang="id-ID" sz="2000">
                        <a:effectLst/>
                        <a:latin typeface="Calibri"/>
                        <a:ea typeface="Times New Roman"/>
                        <a:cs typeface="Times New Roman"/>
                      </a:endParaRPr>
                    </a:p>
                  </a:txBody>
                  <a:tcPr marL="0" marR="28578" marT="0" marB="0"/>
                </a:tc>
                <a:extLst>
                  <a:ext uri="{0D108BD9-81ED-4DB2-BD59-A6C34878D82A}">
                    <a16:rowId xmlns:a16="http://schemas.microsoft.com/office/drawing/2014/main" val="10001"/>
                  </a:ext>
                </a:extLst>
              </a:tr>
              <a:tr h="350520">
                <a:tc>
                  <a:txBody>
                    <a:bodyPr/>
                    <a:lstStyle/>
                    <a:p>
                      <a:pPr algn="ctr">
                        <a:lnSpc>
                          <a:spcPct val="115000"/>
                        </a:lnSpc>
                        <a:spcAft>
                          <a:spcPts val="0"/>
                        </a:spcAft>
                      </a:pPr>
                      <a:r>
                        <a:rPr lang="id-ID" sz="2000">
                          <a:effectLst/>
                        </a:rPr>
                        <a:t>PD1</a:t>
                      </a:r>
                      <a:endParaRPr lang="id-ID" sz="2000">
                        <a:effectLst/>
                        <a:latin typeface="Calibri"/>
                        <a:ea typeface="Times New Roman"/>
                        <a:cs typeface="Times New Roman"/>
                      </a:endParaRPr>
                    </a:p>
                  </a:txBody>
                  <a:tcPr marL="0" marR="28578" marT="0" marB="0"/>
                </a:tc>
                <a:tc>
                  <a:txBody>
                    <a:bodyPr/>
                    <a:lstStyle/>
                    <a:p>
                      <a:pPr>
                        <a:lnSpc>
                          <a:spcPct val="115000"/>
                        </a:lnSpc>
                        <a:spcAft>
                          <a:spcPts val="0"/>
                        </a:spcAft>
                      </a:pPr>
                      <a:r>
                        <a:rPr lang="id-ID" sz="2000">
                          <a:effectLst/>
                        </a:rPr>
                        <a:t>TDX (UART output line)</a:t>
                      </a:r>
                      <a:endParaRPr lang="id-ID" sz="2000">
                        <a:effectLst/>
                        <a:latin typeface="Calibri"/>
                        <a:ea typeface="Times New Roman"/>
                        <a:cs typeface="Times New Roman"/>
                      </a:endParaRPr>
                    </a:p>
                  </a:txBody>
                  <a:tcPr marL="0" marR="28578" marT="0" marB="0"/>
                </a:tc>
                <a:extLst>
                  <a:ext uri="{0D108BD9-81ED-4DB2-BD59-A6C34878D82A}">
                    <a16:rowId xmlns:a16="http://schemas.microsoft.com/office/drawing/2014/main" val="10002"/>
                  </a:ext>
                </a:extLst>
              </a:tr>
              <a:tr h="350520">
                <a:tc>
                  <a:txBody>
                    <a:bodyPr/>
                    <a:lstStyle/>
                    <a:p>
                      <a:pPr algn="ctr">
                        <a:lnSpc>
                          <a:spcPct val="115000"/>
                        </a:lnSpc>
                        <a:spcAft>
                          <a:spcPts val="0"/>
                        </a:spcAft>
                      </a:pPr>
                      <a:r>
                        <a:rPr lang="id-ID" sz="2000">
                          <a:effectLst/>
                        </a:rPr>
                        <a:t>PD2</a:t>
                      </a:r>
                      <a:endParaRPr lang="id-ID" sz="2000">
                        <a:effectLst/>
                        <a:latin typeface="Calibri"/>
                        <a:ea typeface="Times New Roman"/>
                        <a:cs typeface="Times New Roman"/>
                      </a:endParaRPr>
                    </a:p>
                  </a:txBody>
                  <a:tcPr marL="0" marR="28578" marT="0" marB="0"/>
                </a:tc>
                <a:tc>
                  <a:txBody>
                    <a:bodyPr/>
                    <a:lstStyle/>
                    <a:p>
                      <a:pPr>
                        <a:lnSpc>
                          <a:spcPct val="115000"/>
                        </a:lnSpc>
                        <a:spcAft>
                          <a:spcPts val="0"/>
                        </a:spcAft>
                      </a:pPr>
                      <a:r>
                        <a:rPr lang="id-ID" sz="2000">
                          <a:effectLst/>
                        </a:rPr>
                        <a:t>INT0 ( external interrupt 0 input )</a:t>
                      </a:r>
                      <a:endParaRPr lang="id-ID" sz="2000">
                        <a:effectLst/>
                        <a:latin typeface="Calibri"/>
                        <a:ea typeface="Times New Roman"/>
                        <a:cs typeface="Times New Roman"/>
                      </a:endParaRPr>
                    </a:p>
                  </a:txBody>
                  <a:tcPr marL="0" marR="28578" marT="0" marB="0"/>
                </a:tc>
                <a:extLst>
                  <a:ext uri="{0D108BD9-81ED-4DB2-BD59-A6C34878D82A}">
                    <a16:rowId xmlns:a16="http://schemas.microsoft.com/office/drawing/2014/main" val="10003"/>
                  </a:ext>
                </a:extLst>
              </a:tr>
              <a:tr h="350520">
                <a:tc>
                  <a:txBody>
                    <a:bodyPr/>
                    <a:lstStyle/>
                    <a:p>
                      <a:pPr algn="ctr">
                        <a:lnSpc>
                          <a:spcPct val="115000"/>
                        </a:lnSpc>
                        <a:spcAft>
                          <a:spcPts val="0"/>
                        </a:spcAft>
                      </a:pPr>
                      <a:r>
                        <a:rPr lang="id-ID" sz="2000">
                          <a:effectLst/>
                        </a:rPr>
                        <a:t>PD3</a:t>
                      </a:r>
                      <a:endParaRPr lang="id-ID" sz="2000">
                        <a:effectLst/>
                        <a:latin typeface="Calibri"/>
                        <a:ea typeface="Times New Roman"/>
                        <a:cs typeface="Times New Roman"/>
                      </a:endParaRPr>
                    </a:p>
                  </a:txBody>
                  <a:tcPr marL="0" marR="28578" marT="0" marB="0"/>
                </a:tc>
                <a:tc>
                  <a:txBody>
                    <a:bodyPr/>
                    <a:lstStyle/>
                    <a:p>
                      <a:pPr>
                        <a:lnSpc>
                          <a:spcPct val="115000"/>
                        </a:lnSpc>
                        <a:spcAft>
                          <a:spcPts val="0"/>
                        </a:spcAft>
                      </a:pPr>
                      <a:r>
                        <a:rPr lang="id-ID" sz="2000">
                          <a:effectLst/>
                        </a:rPr>
                        <a:t>INT1 ( external interrupt 1 input )</a:t>
                      </a:r>
                      <a:endParaRPr lang="id-ID" sz="2000">
                        <a:effectLst/>
                        <a:latin typeface="Calibri"/>
                        <a:ea typeface="Times New Roman"/>
                        <a:cs typeface="Times New Roman"/>
                      </a:endParaRPr>
                    </a:p>
                  </a:txBody>
                  <a:tcPr marL="0" marR="28578" marT="0" marB="0"/>
                </a:tc>
                <a:extLst>
                  <a:ext uri="{0D108BD9-81ED-4DB2-BD59-A6C34878D82A}">
                    <a16:rowId xmlns:a16="http://schemas.microsoft.com/office/drawing/2014/main" val="10004"/>
                  </a:ext>
                </a:extLst>
              </a:tr>
              <a:tr h="701040">
                <a:tc>
                  <a:txBody>
                    <a:bodyPr/>
                    <a:lstStyle/>
                    <a:p>
                      <a:pPr algn="ctr">
                        <a:lnSpc>
                          <a:spcPct val="115000"/>
                        </a:lnSpc>
                        <a:spcAft>
                          <a:spcPts val="0"/>
                        </a:spcAft>
                      </a:pPr>
                      <a:r>
                        <a:rPr lang="id-ID" sz="2000">
                          <a:effectLst/>
                        </a:rPr>
                        <a:t>PD4</a:t>
                      </a:r>
                      <a:endParaRPr lang="id-ID" sz="2000">
                        <a:effectLst/>
                        <a:latin typeface="Calibri"/>
                        <a:ea typeface="Times New Roman"/>
                        <a:cs typeface="Times New Roman"/>
                      </a:endParaRPr>
                    </a:p>
                  </a:txBody>
                  <a:tcPr marL="0" marR="28578" marT="0" marB="0"/>
                </a:tc>
                <a:tc>
                  <a:txBody>
                    <a:bodyPr/>
                    <a:lstStyle/>
                    <a:p>
                      <a:pPr>
                        <a:lnSpc>
                          <a:spcPct val="115000"/>
                        </a:lnSpc>
                        <a:spcAft>
                          <a:spcPts val="0"/>
                        </a:spcAft>
                      </a:pPr>
                      <a:r>
                        <a:rPr lang="id-ID" sz="2000">
                          <a:effectLst/>
                        </a:rPr>
                        <a:t>OC1B (Timer/Counter1 output compareB match output)</a:t>
                      </a:r>
                      <a:endParaRPr lang="id-ID" sz="2000">
                        <a:effectLst/>
                        <a:latin typeface="Calibri"/>
                        <a:ea typeface="Times New Roman"/>
                        <a:cs typeface="Times New Roman"/>
                      </a:endParaRPr>
                    </a:p>
                  </a:txBody>
                  <a:tcPr marL="0" marR="28578" marT="0" marB="0"/>
                </a:tc>
                <a:extLst>
                  <a:ext uri="{0D108BD9-81ED-4DB2-BD59-A6C34878D82A}">
                    <a16:rowId xmlns:a16="http://schemas.microsoft.com/office/drawing/2014/main" val="10005"/>
                  </a:ext>
                </a:extLst>
              </a:tr>
              <a:tr h="701040">
                <a:tc>
                  <a:txBody>
                    <a:bodyPr/>
                    <a:lstStyle/>
                    <a:p>
                      <a:pPr algn="ctr">
                        <a:lnSpc>
                          <a:spcPct val="115000"/>
                        </a:lnSpc>
                        <a:spcAft>
                          <a:spcPts val="0"/>
                        </a:spcAft>
                      </a:pPr>
                      <a:r>
                        <a:rPr lang="id-ID" sz="2000">
                          <a:effectLst/>
                        </a:rPr>
                        <a:t>PD5</a:t>
                      </a:r>
                      <a:endParaRPr lang="id-ID" sz="2000">
                        <a:effectLst/>
                        <a:latin typeface="Calibri"/>
                        <a:ea typeface="Times New Roman"/>
                        <a:cs typeface="Times New Roman"/>
                      </a:endParaRPr>
                    </a:p>
                  </a:txBody>
                  <a:tcPr marL="0" marR="28578" marT="0" marB="0"/>
                </a:tc>
                <a:tc>
                  <a:txBody>
                    <a:bodyPr/>
                    <a:lstStyle/>
                    <a:p>
                      <a:pPr>
                        <a:lnSpc>
                          <a:spcPct val="115000"/>
                        </a:lnSpc>
                        <a:spcAft>
                          <a:spcPts val="0"/>
                        </a:spcAft>
                      </a:pPr>
                      <a:r>
                        <a:rPr lang="id-ID" sz="2000">
                          <a:effectLst/>
                        </a:rPr>
                        <a:t>OC1A (Timer/Counter1 output compareA match output)</a:t>
                      </a:r>
                      <a:endParaRPr lang="id-ID" sz="2000">
                        <a:effectLst/>
                        <a:latin typeface="Calibri"/>
                        <a:ea typeface="Times New Roman"/>
                        <a:cs typeface="Times New Roman"/>
                      </a:endParaRPr>
                    </a:p>
                  </a:txBody>
                  <a:tcPr marL="0" marR="28578" marT="0" marB="0"/>
                </a:tc>
                <a:extLst>
                  <a:ext uri="{0D108BD9-81ED-4DB2-BD59-A6C34878D82A}">
                    <a16:rowId xmlns:a16="http://schemas.microsoft.com/office/drawing/2014/main" val="10006"/>
                  </a:ext>
                </a:extLst>
              </a:tr>
              <a:tr h="350520">
                <a:tc>
                  <a:txBody>
                    <a:bodyPr/>
                    <a:lstStyle/>
                    <a:p>
                      <a:pPr algn="ctr">
                        <a:lnSpc>
                          <a:spcPct val="115000"/>
                        </a:lnSpc>
                        <a:spcAft>
                          <a:spcPts val="0"/>
                        </a:spcAft>
                      </a:pPr>
                      <a:r>
                        <a:rPr lang="id-ID" sz="2000">
                          <a:effectLst/>
                        </a:rPr>
                        <a:t>PD6</a:t>
                      </a:r>
                      <a:endParaRPr lang="id-ID" sz="2000">
                        <a:effectLst/>
                        <a:latin typeface="Calibri"/>
                        <a:ea typeface="Times New Roman"/>
                        <a:cs typeface="Times New Roman"/>
                      </a:endParaRPr>
                    </a:p>
                  </a:txBody>
                  <a:tcPr marL="0" marR="28578" marT="0" marB="0"/>
                </a:tc>
                <a:tc>
                  <a:txBody>
                    <a:bodyPr/>
                    <a:lstStyle/>
                    <a:p>
                      <a:pPr>
                        <a:lnSpc>
                          <a:spcPct val="115000"/>
                        </a:lnSpc>
                        <a:spcAft>
                          <a:spcPts val="0"/>
                        </a:spcAft>
                      </a:pPr>
                      <a:r>
                        <a:rPr lang="id-ID" sz="2000">
                          <a:effectLst/>
                        </a:rPr>
                        <a:t>ICP (Timer/Counter1 input capture pin)</a:t>
                      </a:r>
                      <a:endParaRPr lang="id-ID" sz="2000">
                        <a:effectLst/>
                        <a:latin typeface="Calibri"/>
                        <a:ea typeface="Times New Roman"/>
                        <a:cs typeface="Times New Roman"/>
                      </a:endParaRPr>
                    </a:p>
                  </a:txBody>
                  <a:tcPr marL="0" marR="28578" marT="0" marB="0"/>
                </a:tc>
                <a:extLst>
                  <a:ext uri="{0D108BD9-81ED-4DB2-BD59-A6C34878D82A}">
                    <a16:rowId xmlns:a16="http://schemas.microsoft.com/office/drawing/2014/main" val="10007"/>
                  </a:ext>
                </a:extLst>
              </a:tr>
              <a:tr h="701040">
                <a:tc>
                  <a:txBody>
                    <a:bodyPr/>
                    <a:lstStyle/>
                    <a:p>
                      <a:pPr algn="ctr">
                        <a:lnSpc>
                          <a:spcPct val="115000"/>
                        </a:lnSpc>
                        <a:spcAft>
                          <a:spcPts val="0"/>
                        </a:spcAft>
                      </a:pPr>
                      <a:r>
                        <a:rPr lang="id-ID" sz="2000">
                          <a:effectLst/>
                        </a:rPr>
                        <a:t>PD7</a:t>
                      </a:r>
                      <a:endParaRPr lang="id-ID" sz="2000">
                        <a:effectLst/>
                        <a:latin typeface="Calibri"/>
                        <a:ea typeface="Times New Roman"/>
                        <a:cs typeface="Times New Roman"/>
                      </a:endParaRPr>
                    </a:p>
                  </a:txBody>
                  <a:tcPr marL="0" marR="28578" marT="0" marB="0"/>
                </a:tc>
                <a:tc>
                  <a:txBody>
                    <a:bodyPr/>
                    <a:lstStyle/>
                    <a:p>
                      <a:pPr>
                        <a:lnSpc>
                          <a:spcPct val="115000"/>
                        </a:lnSpc>
                        <a:spcAft>
                          <a:spcPts val="0"/>
                        </a:spcAft>
                      </a:pPr>
                      <a:r>
                        <a:rPr lang="id-ID" sz="2000" dirty="0">
                          <a:effectLst/>
                        </a:rPr>
                        <a:t>OC2 (Timer/Counter2 output compare match output)</a:t>
                      </a:r>
                      <a:endParaRPr lang="id-ID" sz="2000" dirty="0">
                        <a:effectLst/>
                        <a:latin typeface="Calibri"/>
                        <a:ea typeface="Times New Roman"/>
                        <a:cs typeface="Times New Roman"/>
                      </a:endParaRPr>
                    </a:p>
                  </a:txBody>
                  <a:tcPr marL="0" marR="28578"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8375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id-ID" altLang="id-ID"/>
              <a:t>Pin Lain</a:t>
            </a:r>
          </a:p>
        </p:txBody>
      </p:sp>
      <p:sp>
        <p:nvSpPr>
          <p:cNvPr id="3" name="Content Placeholder 2"/>
          <p:cNvSpPr>
            <a:spLocks noGrp="1"/>
          </p:cNvSpPr>
          <p:nvPr>
            <p:ph idx="1"/>
          </p:nvPr>
        </p:nvSpPr>
        <p:spPr/>
        <p:txBody>
          <a:bodyPr/>
          <a:lstStyle/>
          <a:p>
            <a:pPr marL="0" indent="0">
              <a:buNone/>
              <a:defRPr/>
            </a:pPr>
            <a:r>
              <a:rPr lang="id-ID" b="1" dirty="0"/>
              <a:t>RESET</a:t>
            </a:r>
            <a:br>
              <a:rPr lang="id-ID" dirty="0"/>
            </a:br>
            <a:r>
              <a:rPr lang="id-ID" dirty="0"/>
              <a:t>RST pada pin 9 merupakan reset dari AVR. Jika pada pin ini diberi masukan low selama minimal 2 machine cycle maka system akan di-reset.</a:t>
            </a:r>
            <a:br>
              <a:rPr lang="id-ID" dirty="0"/>
            </a:br>
            <a:br>
              <a:rPr lang="id-ID" dirty="0"/>
            </a:br>
            <a:r>
              <a:rPr lang="id-ID" b="1" dirty="0"/>
              <a:t>XTAL1</a:t>
            </a:r>
            <a:br>
              <a:rPr lang="id-ID" dirty="0"/>
            </a:br>
            <a:r>
              <a:rPr lang="id-ID" dirty="0"/>
              <a:t>XTAL1 adalah masukan ke inverting oscillator amplifier dan input ke internal clock operating circuit.</a:t>
            </a:r>
            <a:br>
              <a:rPr lang="id-ID" dirty="0"/>
            </a:br>
            <a:br>
              <a:rPr lang="id-ID" dirty="0"/>
            </a:br>
            <a:r>
              <a:rPr lang="id-ID" b="1" dirty="0"/>
              <a:t>XTAL2</a:t>
            </a:r>
            <a:br>
              <a:rPr lang="id-ID" dirty="0"/>
            </a:br>
            <a:r>
              <a:rPr lang="id-ID" dirty="0"/>
              <a:t>XTAL2 adalah output dari inverting oscillator amplifier.</a:t>
            </a:r>
            <a:br>
              <a:rPr lang="id-ID" dirty="0"/>
            </a:br>
            <a:br>
              <a:rPr lang="id-ID"/>
            </a:br>
            <a:endParaRPr lang="id-ID" dirty="0"/>
          </a:p>
        </p:txBody>
      </p:sp>
    </p:spTree>
    <p:extLst>
      <p:ext uri="{BB962C8B-B14F-4D97-AF65-F5344CB8AC3E}">
        <p14:creationId xmlns:p14="http://schemas.microsoft.com/office/powerpoint/2010/main" val="116517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Pin Lain</a:t>
            </a:r>
          </a:p>
        </p:txBody>
      </p:sp>
      <p:sp>
        <p:nvSpPr>
          <p:cNvPr id="3" name="Content Placeholder 2"/>
          <p:cNvSpPr>
            <a:spLocks noGrp="1"/>
          </p:cNvSpPr>
          <p:nvPr>
            <p:ph idx="1"/>
          </p:nvPr>
        </p:nvSpPr>
        <p:spPr/>
        <p:txBody>
          <a:bodyPr/>
          <a:lstStyle/>
          <a:p>
            <a:pPr marL="0" indent="0">
              <a:buNone/>
            </a:pPr>
            <a:r>
              <a:rPr lang="id-ID" b="1"/>
              <a:t>AVcc</a:t>
            </a:r>
            <a:br>
              <a:rPr lang="id-ID"/>
            </a:br>
            <a:r>
              <a:rPr lang="id-ID"/>
              <a:t>Avcc adalah kaki masukan tegangan bagi A/D Converter. Kaki ini harus secara eksternal terhubung ke Vcc melalui lowpass filter. </a:t>
            </a:r>
            <a:br>
              <a:rPr lang="id-ID"/>
            </a:br>
            <a:br>
              <a:rPr lang="id-ID"/>
            </a:br>
            <a:r>
              <a:rPr lang="id-ID" b="1"/>
              <a:t>AREF</a:t>
            </a:r>
            <a:br>
              <a:rPr lang="id-ID"/>
            </a:br>
            <a:r>
              <a:rPr lang="id-ID"/>
              <a:t>AREF adalah kaki masukan referensi bagi A/D Converter. Untuk operasionalisasi ADC, suatu level tegangan antara AGND dan Avcc harus dibeikan ke kaki ini.</a:t>
            </a:r>
            <a:br>
              <a:rPr lang="id-ID"/>
            </a:br>
            <a:br>
              <a:rPr lang="id-ID"/>
            </a:br>
            <a:r>
              <a:rPr lang="id-ID" b="1"/>
              <a:t>AGND</a:t>
            </a:r>
            <a:br>
              <a:rPr lang="id-ID"/>
            </a:br>
            <a:r>
              <a:rPr lang="id-ID"/>
              <a:t>AGND adalah kaki untuk analog ground. Hubungkan kaki ini ke GND, kecuali jika board memiliki anlaog ground yang terpisah.</a:t>
            </a:r>
          </a:p>
          <a:p>
            <a:endParaRPr lang="id-ID"/>
          </a:p>
        </p:txBody>
      </p:sp>
    </p:spTree>
    <p:extLst>
      <p:ext uri="{BB962C8B-B14F-4D97-AF65-F5344CB8AC3E}">
        <p14:creationId xmlns:p14="http://schemas.microsoft.com/office/powerpoint/2010/main" val="2787426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id-ID" altLang="id-ID"/>
              <a:t>SISMIN MIKROKONTROLLER AVR ATMEGA 8535</a:t>
            </a:r>
          </a:p>
        </p:txBody>
      </p:sp>
      <p:sp>
        <p:nvSpPr>
          <p:cNvPr id="24579" name="TextBox 2"/>
          <p:cNvSpPr txBox="1">
            <a:spLocks noChangeArrowheads="1"/>
          </p:cNvSpPr>
          <p:nvPr/>
        </p:nvSpPr>
        <p:spPr bwMode="auto">
          <a:xfrm>
            <a:off x="481264" y="1773239"/>
            <a:ext cx="3958976"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id-ID" altLang="id-ID" sz="2500" b="1"/>
              <a:t>Sistem Minimum </a:t>
            </a:r>
            <a:r>
              <a:rPr lang="id-ID" altLang="id-ID" sz="2500"/>
              <a:t>mikrokontroler adalah sebuah rangkaian paling sederhana dari sebuah mikrokontroler agar IC mikrokontroler tersebut bisa beroprasi dan diprogram. Dalam aplikasinya minimum sistem sering dihubungkan dengan rangkaian lain untuk tujuan tertentu.</a:t>
            </a:r>
          </a:p>
        </p:txBody>
      </p:sp>
      <p:pic>
        <p:nvPicPr>
          <p:cNvPr id="24580" name="Picture 2" descr="http://www.lumay.be/electronics/Atmega8535/1_Atmega8535_board/atmega8535s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388" y="1266277"/>
            <a:ext cx="7030403" cy="554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17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825" y="1600201"/>
            <a:ext cx="5113338" cy="4525963"/>
          </a:xfrm>
        </p:spPr>
        <p:txBody>
          <a:bodyPr/>
          <a:lstStyle/>
          <a:p>
            <a:pPr>
              <a:buFont typeface="Arial" charset="0"/>
              <a:buChar char="•"/>
              <a:defRPr/>
            </a:pPr>
            <a:r>
              <a:rPr lang="id-ID" dirty="0"/>
              <a:t>Power supply</a:t>
            </a:r>
          </a:p>
          <a:p>
            <a:pPr marL="0" indent="0">
              <a:buNone/>
              <a:defRPr/>
            </a:pPr>
            <a:r>
              <a:rPr lang="id-ID" dirty="0"/>
              <a:t>Semua komponen elektronika membutuhkan power supply atau sering juga disebut catu daya.  Mikrokontroler beroprasi pada tegangan 5 volt. Biasanya pembuatan catu daya mikrokontroler menggunakan IC regulator 7805 agar tegangannya bisa stabil.</a:t>
            </a:r>
          </a:p>
          <a:p>
            <a:pPr>
              <a:buFont typeface="Arial" charset="0"/>
              <a:buChar char="•"/>
              <a:defRPr/>
            </a:pPr>
            <a:endParaRPr lang="id-ID"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150" y="1781357"/>
            <a:ext cx="4163650" cy="4163650"/>
          </a:xfrm>
          <a:prstGeom prst="rect">
            <a:avLst/>
          </a:prstGeom>
        </p:spPr>
      </p:pic>
      <p:sp>
        <p:nvSpPr>
          <p:cNvPr id="10" name="Title 1"/>
          <p:cNvSpPr>
            <a:spLocks noGrp="1"/>
          </p:cNvSpPr>
          <p:nvPr>
            <p:ph type="title"/>
          </p:nvPr>
        </p:nvSpPr>
        <p:spPr/>
        <p:txBody>
          <a:bodyPr/>
          <a:lstStyle/>
          <a:p>
            <a:r>
              <a:rPr lang="id-ID" altLang="id-ID"/>
              <a:t>SISMIN MIKROKONTROLLER AVR ATMEGA 8535</a:t>
            </a:r>
          </a:p>
        </p:txBody>
      </p:sp>
    </p:spTree>
    <p:extLst>
      <p:ext uri="{BB962C8B-B14F-4D97-AF65-F5344CB8AC3E}">
        <p14:creationId xmlns:p14="http://schemas.microsoft.com/office/powerpoint/2010/main" val="3043067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1"/>
            <a:ext cx="7295147" cy="4525963"/>
          </a:xfrm>
        </p:spPr>
        <p:txBody>
          <a:bodyPr/>
          <a:lstStyle/>
          <a:p>
            <a:pPr>
              <a:buFont typeface="Arial" charset="0"/>
              <a:buChar char="•"/>
              <a:defRPr/>
            </a:pPr>
            <a:r>
              <a:rPr lang="id-ID" sz="2500" dirty="0"/>
              <a:t>Osilator (pembangkit frekuensi)</a:t>
            </a:r>
          </a:p>
          <a:p>
            <a:pPr>
              <a:defRPr/>
            </a:pPr>
            <a:r>
              <a:rPr lang="id-ID" sz="2500" dirty="0"/>
              <a:t>J</a:t>
            </a:r>
            <a:r>
              <a:rPr lang="id-ID" sz="2500"/>
              <a:t>antung </a:t>
            </a:r>
            <a:r>
              <a:rPr lang="id-ID" sz="2500" dirty="0"/>
              <a:t>untuk bisa hidup maka mikrokontroler memiliki osilator untuk bisa beroprasi</a:t>
            </a:r>
            <a:r>
              <a:rPr lang="id-ID" sz="2500"/>
              <a:t>. </a:t>
            </a:r>
          </a:p>
          <a:p>
            <a:pPr>
              <a:defRPr/>
            </a:pPr>
            <a:r>
              <a:rPr lang="id-ID" sz="2500"/>
              <a:t>Mikrokontroler </a:t>
            </a:r>
            <a:r>
              <a:rPr lang="id-ID" sz="2500" dirty="0"/>
              <a:t>sendiri sudah memiliki osilator internal yaitu sebesar 8Mhz tetapi kadang kala agar kinerja mikronkontroler lebih cepat osilator internal tidak bisa menangani kasus tersebut</a:t>
            </a:r>
            <a:r>
              <a:rPr lang="id-ID" sz="2500"/>
              <a:t>. </a:t>
            </a:r>
          </a:p>
          <a:p>
            <a:pPr>
              <a:defRPr/>
            </a:pPr>
            <a:r>
              <a:rPr lang="id-ID" sz="2500"/>
              <a:t>Oleh </a:t>
            </a:r>
            <a:r>
              <a:rPr lang="id-ID" sz="2500" dirty="0"/>
              <a:t>karena itu dibutuhkan osilator eksternal (kristal) yang nilainya lebih dari 8Mhz. Perlu diperhatikan mikrokontroler hanya bisa beroprasi sampai 16 Mhz. jadi kalau memilih krsital untuk avr tidak boleh lebih dari 16Mhz.</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7873" y="2391161"/>
            <a:ext cx="2787190" cy="25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p:txBody>
          <a:bodyPr/>
          <a:lstStyle/>
          <a:p>
            <a:r>
              <a:rPr lang="id-ID" altLang="id-ID"/>
              <a:t>SISMIN MIKROKONTROLLER AVR ATMEGA 8535</a:t>
            </a:r>
          </a:p>
        </p:txBody>
      </p:sp>
    </p:spTree>
    <p:extLst>
      <p:ext uri="{BB962C8B-B14F-4D97-AF65-F5344CB8AC3E}">
        <p14:creationId xmlns:p14="http://schemas.microsoft.com/office/powerpoint/2010/main" val="2789291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757" y="1600201"/>
            <a:ext cx="8662737" cy="4525963"/>
          </a:xfrm>
        </p:spPr>
        <p:txBody>
          <a:bodyPr/>
          <a:lstStyle/>
          <a:p>
            <a:pPr>
              <a:buFont typeface="Arial" charset="0"/>
              <a:buChar char="•"/>
              <a:defRPr/>
            </a:pPr>
            <a:r>
              <a:rPr lang="id-ID" sz="2500" dirty="0"/>
              <a:t>ISP</a:t>
            </a:r>
          </a:p>
          <a:p>
            <a:pPr>
              <a:defRPr/>
            </a:pPr>
            <a:r>
              <a:rPr lang="id-ID" sz="2500" dirty="0"/>
              <a:t>Minimum sistem mikrokontroler dibuat untuk di program. Prinsipnya mikrokontroler bisa diprogram secara parallel atau </a:t>
            </a:r>
            <a:r>
              <a:rPr lang="id-ID" sz="2500"/>
              <a:t>secara seri.</a:t>
            </a:r>
          </a:p>
          <a:p>
            <a:pPr>
              <a:defRPr/>
            </a:pPr>
            <a:r>
              <a:rPr lang="id-ID" sz="2500"/>
              <a:t>Pemograman </a:t>
            </a:r>
            <a:r>
              <a:rPr lang="id-ID" sz="2500" dirty="0"/>
              <a:t>mikrokontroler secara seri atau lebih dikenal dengan ISP tidak perlu memerlukan banyak jalur data</a:t>
            </a:r>
            <a:r>
              <a:rPr lang="id-ID" sz="2500"/>
              <a:t>. </a:t>
            </a:r>
          </a:p>
          <a:p>
            <a:pPr>
              <a:defRPr/>
            </a:pPr>
            <a:r>
              <a:rPr lang="id-ID" sz="2500"/>
              <a:t>ISP </a:t>
            </a:r>
            <a:r>
              <a:rPr lang="id-ID" sz="2500" dirty="0"/>
              <a:t>memiliki kelemahan, jika salah setting fuse bit yang memiliki fungsi fital misal pin reset di disable maka alamat DEH sudah tidak bisa digunakan lagi</a:t>
            </a:r>
            <a:r>
              <a:rPr lang="id-ID" sz="2500"/>
              <a:t>. </a:t>
            </a:r>
          </a:p>
          <a:p>
            <a:pPr>
              <a:defRPr/>
            </a:pPr>
            <a:r>
              <a:rPr lang="id-ID" sz="2500"/>
              <a:t>Untuk </a:t>
            </a:r>
            <a:r>
              <a:rPr lang="id-ID" sz="2500" dirty="0"/>
              <a:t>mengembalikan settingan fuse bit tadi, harus menggunakan pemograman tipe parallel (high voltage programming).</a:t>
            </a:r>
          </a:p>
        </p:txBody>
      </p:sp>
      <p:pic>
        <p:nvPicPr>
          <p:cNvPr id="276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754" y="2963069"/>
            <a:ext cx="30241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p:txBody>
          <a:bodyPr/>
          <a:lstStyle/>
          <a:p>
            <a:r>
              <a:rPr lang="id-ID" altLang="id-ID"/>
              <a:t>SISMIN MIKROKONTROLLER AVR ATMEGA 8535</a:t>
            </a:r>
          </a:p>
        </p:txBody>
      </p:sp>
    </p:spTree>
    <p:extLst>
      <p:ext uri="{BB962C8B-B14F-4D97-AF65-F5344CB8AC3E}">
        <p14:creationId xmlns:p14="http://schemas.microsoft.com/office/powerpoint/2010/main" val="3845027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704" y="1600200"/>
            <a:ext cx="6256421" cy="3124200"/>
          </a:xfrm>
        </p:spPr>
        <p:txBody>
          <a:bodyPr/>
          <a:lstStyle/>
          <a:p>
            <a:pPr>
              <a:buFont typeface="Arial" charset="0"/>
              <a:buChar char="•"/>
              <a:defRPr/>
            </a:pPr>
            <a:r>
              <a:rPr lang="id-ID" sz="2500" dirty="0"/>
              <a:t>Rangkaian reset</a:t>
            </a:r>
          </a:p>
          <a:p>
            <a:pPr marL="0" indent="0">
              <a:buNone/>
              <a:defRPr/>
            </a:pPr>
            <a:r>
              <a:rPr lang="id-ID" sz="2500" dirty="0"/>
              <a:t>Rangkaian reset sama fungsinya dengan rangkaian reset pada komputer. Fungsi reset di mikrokontroler yaitu untuk merestart program, sehingga kembali ke program awal. </a:t>
            </a:r>
          </a:p>
        </p:txBody>
      </p:sp>
      <p:pic>
        <p:nvPicPr>
          <p:cNvPr id="28676" name="Picture 2" descr="http://loja.lusorobotica.com/73-219-large/mini-push-button-swi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8669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p:txBody>
          <a:bodyPr/>
          <a:lstStyle/>
          <a:p>
            <a:r>
              <a:rPr lang="id-ID" altLang="id-ID"/>
              <a:t>SISMIN MIKROKONTROLLER AVR ATMEGA 8535</a:t>
            </a:r>
          </a:p>
        </p:txBody>
      </p:sp>
    </p:spTree>
    <p:extLst>
      <p:ext uri="{BB962C8B-B14F-4D97-AF65-F5344CB8AC3E}">
        <p14:creationId xmlns:p14="http://schemas.microsoft.com/office/powerpoint/2010/main" val="245841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id-ID"/>
              <a:t>MIKROKONTROLER AVR</a:t>
            </a:r>
            <a:endParaRPr lang="id-ID"/>
          </a:p>
        </p:txBody>
      </p:sp>
      <p:sp>
        <p:nvSpPr>
          <p:cNvPr id="3" name="Content Placeholder 2"/>
          <p:cNvSpPr>
            <a:spLocks noGrp="1"/>
          </p:cNvSpPr>
          <p:nvPr>
            <p:ph idx="1"/>
          </p:nvPr>
        </p:nvSpPr>
        <p:spPr/>
        <p:txBody>
          <a:bodyPr/>
          <a:lstStyle/>
          <a:p>
            <a:endParaRPr lang="en-US" altLang="id-ID"/>
          </a:p>
          <a:p>
            <a:r>
              <a:rPr lang="en-US" altLang="id-ID"/>
              <a:t>Di Indonesia, mikrokontroler AVR banyak dipakai karena fiturnya yang cukup lengkap, mudah untuk didapatkan, dan harganya yang relatif terjangkau.</a:t>
            </a:r>
          </a:p>
          <a:p>
            <a:endParaRPr lang="en-US" altLang="id-ID"/>
          </a:p>
          <a:p>
            <a:r>
              <a:rPr lang="en-US" altLang="id-ID"/>
              <a:t>Antar seri mikrokontroler AVR memiliki beragam tipe dan fasilitas, namun kesemuanya memiliki arsitektur yang sama, dan juga set instruksi yang relatif tidak berbeda. Berikut tabel perbandingan beberapa seri mikrokontroler AVR buatan Atmel.</a:t>
            </a:r>
          </a:p>
          <a:p>
            <a:endParaRPr lang="id-ID"/>
          </a:p>
        </p:txBody>
      </p:sp>
    </p:spTree>
    <p:extLst>
      <p:ext uri="{BB962C8B-B14F-4D97-AF65-F5344CB8AC3E}">
        <p14:creationId xmlns:p14="http://schemas.microsoft.com/office/powerpoint/2010/main" val="22171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1224"/>
            <a:ext cx="10515600" cy="458032"/>
          </a:xfrm>
        </p:spPr>
        <p:txBody>
          <a:bodyPr/>
          <a:lstStyle/>
          <a:p>
            <a:r>
              <a:rPr lang="id-ID" altLang="id-ID"/>
              <a:t>Jenis Mikrokontroler AVR dan spesifikasinya</a:t>
            </a:r>
            <a:br>
              <a:rPr lang="id-ID" altLang="id-ID"/>
            </a:br>
            <a:endParaRPr lang="id-ID"/>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3657" y="1905459"/>
            <a:ext cx="10244684" cy="39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82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Something You Need to Know - 1</a:t>
            </a:r>
          </a:p>
        </p:txBody>
      </p:sp>
      <p:sp>
        <p:nvSpPr>
          <p:cNvPr id="3" name="Content Placeholder 2"/>
          <p:cNvSpPr>
            <a:spLocks noGrp="1"/>
          </p:cNvSpPr>
          <p:nvPr>
            <p:ph idx="1"/>
          </p:nvPr>
        </p:nvSpPr>
        <p:spPr/>
        <p:txBody>
          <a:bodyPr/>
          <a:lstStyle/>
          <a:p>
            <a:r>
              <a:rPr lang="id-ID" altLang="id-ID"/>
              <a:t>Flash adalah suatu jenis Read Only Memory yang biasanya diisi dengan program hasil buatan manusia yang harus dijalankan oleh mikrokontroler</a:t>
            </a:r>
          </a:p>
          <a:p>
            <a:r>
              <a:rPr lang="id-ID" altLang="id-ID"/>
              <a:t>RAM (Random Acces Memory) merupakan memori yang membantu CPU untuk penyimpanan data sementara dan pengolahan data ketika program sedang running</a:t>
            </a:r>
          </a:p>
          <a:p>
            <a:r>
              <a:rPr lang="id-ID" altLang="id-ID"/>
              <a:t>EEPROM  (Electrically Erasable Programmable Read Only Memory) adalah memori untuk penyimpanan data secara permanen oleh program yang sedang running</a:t>
            </a:r>
          </a:p>
          <a:p>
            <a:r>
              <a:rPr lang="id-ID" altLang="id-ID"/>
              <a:t>Port I/O adalah kaki untuk jalur keluar atau masuk sinyal sebagai hasil keluaran ataupun masukan bagi program</a:t>
            </a:r>
          </a:p>
          <a:p>
            <a:endParaRPr lang="id-ID"/>
          </a:p>
        </p:txBody>
      </p:sp>
    </p:spTree>
    <p:extLst>
      <p:ext uri="{BB962C8B-B14F-4D97-AF65-F5344CB8AC3E}">
        <p14:creationId xmlns:p14="http://schemas.microsoft.com/office/powerpoint/2010/main" val="219176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Something You Need to Know - 2</a:t>
            </a:r>
          </a:p>
        </p:txBody>
      </p:sp>
      <p:sp>
        <p:nvSpPr>
          <p:cNvPr id="3" name="Content Placeholder 2"/>
          <p:cNvSpPr>
            <a:spLocks noGrp="1"/>
          </p:cNvSpPr>
          <p:nvPr>
            <p:ph idx="1"/>
          </p:nvPr>
        </p:nvSpPr>
        <p:spPr/>
        <p:txBody>
          <a:bodyPr/>
          <a:lstStyle/>
          <a:p>
            <a:r>
              <a:rPr lang="id-ID" altLang="id-ID"/>
              <a:t>Timer adalah modul dalam hardware yang bekerja untuk menghitung waktu/pulsa </a:t>
            </a:r>
          </a:p>
          <a:p>
            <a:r>
              <a:rPr lang="id-ID" altLang="id-ID"/>
              <a:t>UART (Universal Asynchronous Receive Transmit) adalah jalur komunikasi data khusus secara serial asynchronous</a:t>
            </a:r>
          </a:p>
          <a:p>
            <a:r>
              <a:rPr lang="id-ID" altLang="id-ID"/>
              <a:t>PWM (Pulse Width Modulation) adalah fasilitas untuk membuat modulasi pulsa</a:t>
            </a:r>
          </a:p>
          <a:p>
            <a:r>
              <a:rPr lang="id-ID" altLang="id-ID"/>
              <a:t>ADC (Analog to Digital Converter) adalah fasilitas untuk dapat menerima sinyal analog dalam range tertentu untuk kemudian dikonversi menjadi suatu nilai digital dalam range tertentu</a:t>
            </a:r>
          </a:p>
          <a:p>
            <a:endParaRPr lang="id-ID"/>
          </a:p>
        </p:txBody>
      </p:sp>
    </p:spTree>
    <p:extLst>
      <p:ext uri="{BB962C8B-B14F-4D97-AF65-F5344CB8AC3E}">
        <p14:creationId xmlns:p14="http://schemas.microsoft.com/office/powerpoint/2010/main" val="3599867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Something You Need to Know - 3</a:t>
            </a:r>
          </a:p>
        </p:txBody>
      </p:sp>
      <p:sp>
        <p:nvSpPr>
          <p:cNvPr id="3" name="Content Placeholder 2"/>
          <p:cNvSpPr>
            <a:spLocks noGrp="1"/>
          </p:cNvSpPr>
          <p:nvPr>
            <p:ph idx="1"/>
          </p:nvPr>
        </p:nvSpPr>
        <p:spPr/>
        <p:txBody>
          <a:bodyPr/>
          <a:lstStyle/>
          <a:p>
            <a:r>
              <a:rPr lang="id-ID" altLang="id-ID" dirty="0"/>
              <a:t>SPI (Serial Peripheral Interface) adalah jalur komunikasi data khusus secara serial synchronous</a:t>
            </a:r>
          </a:p>
          <a:p>
            <a:r>
              <a:rPr lang="id-ID" altLang="id-ID" dirty="0"/>
              <a:t>ISP (In System Programming) adalah kemampuan khusus mikrokontroler untuk dapat diprogram langsung dalam sistem rangkaiannya dengan membutuhkan jumlah pin yang minimal </a:t>
            </a:r>
          </a:p>
          <a:p>
            <a:endParaRPr lang="id-ID" altLang="id-ID" dirty="0"/>
          </a:p>
          <a:p>
            <a:endParaRPr lang="id-ID" dirty="0"/>
          </a:p>
        </p:txBody>
      </p:sp>
    </p:spTree>
    <p:extLst>
      <p:ext uri="{BB962C8B-B14F-4D97-AF65-F5344CB8AC3E}">
        <p14:creationId xmlns:p14="http://schemas.microsoft.com/office/powerpoint/2010/main" val="47385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d-ID"/>
              <a:t>About ATMEGA8535</a:t>
            </a:r>
            <a:endParaRPr lang="id-ID"/>
          </a:p>
        </p:txBody>
      </p:sp>
      <p:sp>
        <p:nvSpPr>
          <p:cNvPr id="3" name="Content Placeholder 2"/>
          <p:cNvSpPr>
            <a:spLocks noGrp="1"/>
          </p:cNvSpPr>
          <p:nvPr>
            <p:ph idx="1"/>
          </p:nvPr>
        </p:nvSpPr>
        <p:spPr/>
        <p:txBody>
          <a:bodyPr/>
          <a:lstStyle/>
          <a:p>
            <a:r>
              <a:rPr lang="en-US" altLang="id-ID"/>
              <a:t>ATMega8535 adalah mikrokontroler CMOS 8 </a:t>
            </a:r>
            <a:r>
              <a:rPr lang="en-US" altLang="id-ID" i="1"/>
              <a:t>bit</a:t>
            </a:r>
            <a:r>
              <a:rPr lang="en-US" altLang="id-ID"/>
              <a:t> daya rendah berbasis arsitektur RISC. </a:t>
            </a:r>
          </a:p>
          <a:p>
            <a:r>
              <a:rPr lang="en-US" altLang="id-ID"/>
              <a:t>Instruksi dikerjakan pada satu siklus </a:t>
            </a:r>
            <a:r>
              <a:rPr lang="en-US" altLang="id-ID" i="1"/>
              <a:t>clock</a:t>
            </a:r>
            <a:r>
              <a:rPr lang="en-US" altLang="id-ID"/>
              <a:t>, ATMega8535 mempunyai </a:t>
            </a:r>
            <a:r>
              <a:rPr lang="en-US" altLang="id-ID" i="1"/>
              <a:t>throughput</a:t>
            </a:r>
            <a:r>
              <a:rPr lang="en-US" altLang="id-ID"/>
              <a:t> mendekati 1 MIPS per MHz, hal ini membuat ATMega8535 dapat bekerja dengan kecepatan tinggi walaupun dengan penggunaan daya rendah.</a:t>
            </a:r>
          </a:p>
          <a:p>
            <a:r>
              <a:rPr lang="en-US" altLang="id-ID"/>
              <a:t> Mikrokontroler ATmega8535 memiliki beberapa fitur atau spesifikasi yang menjadikannya sebuah solusi pengendali yang efektif untuk berbagai keperluan</a:t>
            </a:r>
          </a:p>
          <a:p>
            <a:endParaRPr lang="id-ID"/>
          </a:p>
        </p:txBody>
      </p:sp>
    </p:spTree>
    <p:extLst>
      <p:ext uri="{BB962C8B-B14F-4D97-AF65-F5344CB8AC3E}">
        <p14:creationId xmlns:p14="http://schemas.microsoft.com/office/powerpoint/2010/main" val="175461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3413"/>
            <a:ext cx="6813884" cy="366627"/>
          </a:xfrm>
        </p:spPr>
        <p:txBody>
          <a:bodyPr/>
          <a:lstStyle/>
          <a:p>
            <a:r>
              <a:rPr lang="id-ID" altLang="id-ID"/>
              <a:t>ARSITEKTUR</a:t>
            </a:r>
            <a:r>
              <a:rPr lang="en-US" altLang="id-ID"/>
              <a:t> dan FITUR ATMEGA8535</a:t>
            </a:r>
            <a:endParaRPr lang="id-ID"/>
          </a:p>
        </p:txBody>
      </p:sp>
      <p:pic>
        <p:nvPicPr>
          <p:cNvPr id="4" name="Content Placeholder 3" descr="Activ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2084" y="908719"/>
            <a:ext cx="4191174" cy="588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782805" y="1773154"/>
            <a:ext cx="6869279"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Char char="•"/>
            </a:pPr>
            <a:r>
              <a:rPr lang="en-US" altLang="id-ID" sz="2000" dirty="0" err="1"/>
              <a:t>Saluran</a:t>
            </a:r>
            <a:r>
              <a:rPr lang="en-US" altLang="id-ID" sz="2000" dirty="0"/>
              <a:t> I/O </a:t>
            </a:r>
            <a:r>
              <a:rPr lang="en-US" altLang="id-ID" sz="2000" dirty="0" err="1"/>
              <a:t>sebanyak</a:t>
            </a:r>
            <a:r>
              <a:rPr lang="en-US" altLang="id-ID" sz="2000" dirty="0"/>
              <a:t> 32 </a:t>
            </a:r>
            <a:r>
              <a:rPr lang="en-US" altLang="id-ID" sz="2000" dirty="0" err="1"/>
              <a:t>buah</a:t>
            </a:r>
            <a:r>
              <a:rPr lang="en-US" altLang="id-ID" sz="2000" dirty="0"/>
              <a:t>, yang </a:t>
            </a:r>
            <a:r>
              <a:rPr lang="en-US" altLang="id-ID" sz="2000" dirty="0" err="1"/>
              <a:t>terdiri</a:t>
            </a:r>
            <a:r>
              <a:rPr lang="en-US" altLang="id-ID" sz="2000" dirty="0"/>
              <a:t> </a:t>
            </a:r>
            <a:r>
              <a:rPr lang="en-US" altLang="id-ID" sz="2000" dirty="0" err="1"/>
              <a:t>atas</a:t>
            </a:r>
            <a:r>
              <a:rPr lang="en-US" altLang="id-ID" sz="2000" dirty="0"/>
              <a:t> </a:t>
            </a:r>
            <a:r>
              <a:rPr lang="en-US" altLang="id-ID" sz="2000" i="1" dirty="0"/>
              <a:t>Port</a:t>
            </a:r>
            <a:r>
              <a:rPr lang="en-US" altLang="id-ID" sz="2000" dirty="0"/>
              <a:t> A, B, C </a:t>
            </a:r>
            <a:r>
              <a:rPr lang="en-US" altLang="id-ID" sz="2000" dirty="0" err="1"/>
              <a:t>dan</a:t>
            </a:r>
            <a:r>
              <a:rPr lang="en-US" altLang="id-ID" sz="2000" dirty="0"/>
              <a:t> D</a:t>
            </a:r>
          </a:p>
          <a:p>
            <a:pPr eaLnBrk="1" hangingPunct="1">
              <a:buFont typeface="Arial" panose="020B0604020202020204" pitchFamily="34" charset="0"/>
              <a:buChar char="•"/>
            </a:pPr>
            <a:r>
              <a:rPr lang="en-US" altLang="id-ID" sz="2000" dirty="0"/>
              <a:t>ADC (</a:t>
            </a:r>
            <a:r>
              <a:rPr lang="en-US" altLang="id-ID" sz="2000" i="1" dirty="0"/>
              <a:t>Analog to Digital Converter</a:t>
            </a:r>
            <a:r>
              <a:rPr lang="en-US" altLang="id-ID" sz="2000" dirty="0"/>
              <a:t>)</a:t>
            </a:r>
          </a:p>
          <a:p>
            <a:pPr eaLnBrk="1" hangingPunct="1">
              <a:buFont typeface="Arial" panose="020B0604020202020204" pitchFamily="34" charset="0"/>
              <a:buChar char="•"/>
            </a:pPr>
            <a:r>
              <a:rPr lang="en-US" altLang="id-ID" sz="2000" dirty="0" err="1"/>
              <a:t>Tiga</a:t>
            </a:r>
            <a:r>
              <a:rPr lang="en-US" altLang="id-ID" sz="2000" dirty="0"/>
              <a:t> </a:t>
            </a:r>
            <a:r>
              <a:rPr lang="en-US" altLang="id-ID" sz="2000" dirty="0" err="1"/>
              <a:t>buah</a:t>
            </a:r>
            <a:r>
              <a:rPr lang="en-US" altLang="id-ID" sz="2000" dirty="0"/>
              <a:t> </a:t>
            </a:r>
            <a:r>
              <a:rPr lang="en-US" altLang="id-ID" sz="2000" i="1" dirty="0"/>
              <a:t>Timer/Counter</a:t>
            </a:r>
            <a:r>
              <a:rPr lang="en-US" altLang="id-ID" sz="2000" dirty="0"/>
              <a:t> </a:t>
            </a:r>
            <a:r>
              <a:rPr lang="en-US" altLang="id-ID" sz="2000" dirty="0" err="1"/>
              <a:t>dengan</a:t>
            </a:r>
            <a:r>
              <a:rPr lang="en-US" altLang="id-ID" sz="2000" dirty="0"/>
              <a:t> </a:t>
            </a:r>
            <a:r>
              <a:rPr lang="en-US" altLang="id-ID" sz="2000" dirty="0" err="1"/>
              <a:t>kemampuan</a:t>
            </a:r>
            <a:r>
              <a:rPr lang="en-US" altLang="id-ID" sz="2000" dirty="0"/>
              <a:t> </a:t>
            </a:r>
            <a:r>
              <a:rPr lang="en-US" altLang="id-ID" sz="2000" dirty="0" err="1"/>
              <a:t>perbandingan</a:t>
            </a:r>
            <a:endParaRPr lang="en-US" altLang="id-ID" sz="2000" dirty="0"/>
          </a:p>
          <a:p>
            <a:pPr eaLnBrk="1" hangingPunct="1">
              <a:buFont typeface="Arial" panose="020B0604020202020204" pitchFamily="34" charset="0"/>
              <a:buChar char="•"/>
            </a:pPr>
            <a:r>
              <a:rPr lang="en-US" altLang="id-ID" sz="2000" dirty="0"/>
              <a:t>CPU yang </a:t>
            </a:r>
            <a:r>
              <a:rPr lang="en-US" altLang="id-ID" sz="2000" dirty="0" err="1"/>
              <a:t>terdiri</a:t>
            </a:r>
            <a:r>
              <a:rPr lang="en-US" altLang="id-ID" sz="2000" dirty="0"/>
              <a:t> </a:t>
            </a:r>
            <a:r>
              <a:rPr lang="en-US" altLang="id-ID" sz="2000" dirty="0" err="1"/>
              <a:t>atas</a:t>
            </a:r>
            <a:r>
              <a:rPr lang="en-US" altLang="id-ID" sz="2000" dirty="0"/>
              <a:t> 32 </a:t>
            </a:r>
            <a:r>
              <a:rPr lang="en-US" altLang="id-ID" sz="2000" i="1" dirty="0"/>
              <a:t>register</a:t>
            </a:r>
            <a:endParaRPr lang="en-US" altLang="id-ID" sz="2000" dirty="0"/>
          </a:p>
          <a:p>
            <a:pPr eaLnBrk="1" hangingPunct="1">
              <a:buFont typeface="Arial" panose="020B0604020202020204" pitchFamily="34" charset="0"/>
              <a:buChar char="•"/>
            </a:pPr>
            <a:r>
              <a:rPr lang="en-US" altLang="id-ID" sz="2000" i="1" dirty="0"/>
              <a:t>Watchdog Timer</a:t>
            </a:r>
            <a:r>
              <a:rPr lang="en-US" altLang="id-ID" sz="2000" dirty="0"/>
              <a:t> </a:t>
            </a:r>
            <a:r>
              <a:rPr lang="en-US" altLang="id-ID" sz="2000" dirty="0" err="1"/>
              <a:t>dengan</a:t>
            </a:r>
            <a:r>
              <a:rPr lang="en-US" altLang="id-ID" sz="2000" dirty="0"/>
              <a:t> </a:t>
            </a:r>
            <a:r>
              <a:rPr lang="en-US" altLang="id-ID" sz="2000" i="1" dirty="0" err="1"/>
              <a:t>osilator</a:t>
            </a:r>
            <a:r>
              <a:rPr lang="en-US" altLang="id-ID" sz="2000" dirty="0"/>
              <a:t> </a:t>
            </a:r>
            <a:r>
              <a:rPr lang="en-US" altLang="id-ID" sz="2000" i="1" dirty="0"/>
              <a:t>internal</a:t>
            </a:r>
            <a:endParaRPr lang="en-US" altLang="id-ID" sz="2000" dirty="0"/>
          </a:p>
          <a:p>
            <a:pPr eaLnBrk="1" hangingPunct="1">
              <a:buFont typeface="Arial" panose="020B0604020202020204" pitchFamily="34" charset="0"/>
              <a:buChar char="•"/>
            </a:pPr>
            <a:r>
              <a:rPr lang="en-US" altLang="id-ID" sz="2000" dirty="0"/>
              <a:t>SRAM </a:t>
            </a:r>
            <a:r>
              <a:rPr lang="en-US" altLang="id-ID" sz="2000" dirty="0" err="1"/>
              <a:t>sebesar</a:t>
            </a:r>
            <a:r>
              <a:rPr lang="en-US" altLang="id-ID" sz="2000" dirty="0"/>
              <a:t> 512</a:t>
            </a:r>
            <a:r>
              <a:rPr lang="en-US" altLang="id-ID" sz="2000" i="1" dirty="0"/>
              <a:t> byte</a:t>
            </a:r>
            <a:endParaRPr lang="en-US" altLang="id-ID" sz="2000" dirty="0"/>
          </a:p>
          <a:p>
            <a:pPr eaLnBrk="1" hangingPunct="1">
              <a:buFont typeface="Arial" panose="020B0604020202020204" pitchFamily="34" charset="0"/>
              <a:buChar char="•"/>
            </a:pPr>
            <a:r>
              <a:rPr lang="en-US" altLang="id-ID" sz="2000" dirty="0" err="1"/>
              <a:t>Memori</a:t>
            </a:r>
            <a:r>
              <a:rPr lang="en-US" altLang="id-ID" sz="2000" dirty="0"/>
              <a:t> </a:t>
            </a:r>
            <a:r>
              <a:rPr lang="en-US" altLang="id-ID" sz="2000" i="1" dirty="0"/>
              <a:t>Flash</a:t>
            </a:r>
            <a:r>
              <a:rPr lang="en-US" altLang="id-ID" sz="2000" dirty="0"/>
              <a:t> </a:t>
            </a:r>
            <a:r>
              <a:rPr lang="en-US" altLang="id-ID" sz="2000" dirty="0" err="1"/>
              <a:t>sebesar</a:t>
            </a:r>
            <a:r>
              <a:rPr lang="en-US" altLang="id-ID" sz="2000" dirty="0"/>
              <a:t> </a:t>
            </a:r>
            <a:r>
              <a:rPr lang="en-US" altLang="id-ID" sz="2000" i="1" dirty="0"/>
              <a:t>8kb</a:t>
            </a:r>
            <a:r>
              <a:rPr lang="en-US" altLang="id-ID" sz="2000" dirty="0"/>
              <a:t> </a:t>
            </a:r>
            <a:r>
              <a:rPr lang="en-US" altLang="id-ID" sz="2000" dirty="0" err="1"/>
              <a:t>dengan</a:t>
            </a:r>
            <a:r>
              <a:rPr lang="en-US" altLang="id-ID" sz="2000" dirty="0"/>
              <a:t> </a:t>
            </a:r>
            <a:r>
              <a:rPr lang="en-US" altLang="id-ID" sz="2000" dirty="0" err="1"/>
              <a:t>kemampuan</a:t>
            </a:r>
            <a:r>
              <a:rPr lang="en-US" altLang="id-ID" sz="2000" dirty="0"/>
              <a:t> </a:t>
            </a:r>
            <a:r>
              <a:rPr lang="en-US" altLang="id-ID" sz="2000" i="1" dirty="0"/>
              <a:t>read while write</a:t>
            </a:r>
            <a:endParaRPr lang="en-US" altLang="id-ID" sz="2000" dirty="0"/>
          </a:p>
          <a:p>
            <a:pPr eaLnBrk="1" hangingPunct="1">
              <a:buFont typeface="Arial" panose="020B0604020202020204" pitchFamily="34" charset="0"/>
              <a:buChar char="•"/>
            </a:pPr>
            <a:r>
              <a:rPr lang="en-US" altLang="id-ID" sz="2000" dirty="0"/>
              <a:t>Unit </a:t>
            </a:r>
            <a:r>
              <a:rPr lang="en-US" altLang="id-ID" sz="2000" dirty="0" err="1"/>
              <a:t>Interupsi</a:t>
            </a:r>
            <a:r>
              <a:rPr lang="en-US" altLang="id-ID" sz="2000" dirty="0"/>
              <a:t> </a:t>
            </a:r>
            <a:r>
              <a:rPr lang="en-US" altLang="id-ID" sz="2000" i="1" dirty="0"/>
              <a:t>Internal</a:t>
            </a:r>
            <a:r>
              <a:rPr lang="en-US" altLang="id-ID" sz="2000" dirty="0"/>
              <a:t> </a:t>
            </a:r>
            <a:r>
              <a:rPr lang="en-US" altLang="id-ID" sz="2000" dirty="0" err="1"/>
              <a:t>dan</a:t>
            </a:r>
            <a:r>
              <a:rPr lang="en-US" altLang="id-ID" sz="2000" dirty="0"/>
              <a:t> </a:t>
            </a:r>
            <a:r>
              <a:rPr lang="en-US" altLang="id-ID" sz="2000" i="1" dirty="0"/>
              <a:t>External</a:t>
            </a:r>
            <a:endParaRPr lang="en-US" altLang="id-ID" sz="2000" dirty="0"/>
          </a:p>
          <a:p>
            <a:pPr eaLnBrk="1" hangingPunct="1">
              <a:buFont typeface="Arial" panose="020B0604020202020204" pitchFamily="34" charset="0"/>
              <a:buChar char="•"/>
            </a:pPr>
            <a:r>
              <a:rPr lang="en-US" altLang="id-ID" sz="2000" i="1" dirty="0"/>
              <a:t>Port</a:t>
            </a:r>
            <a:r>
              <a:rPr lang="en-US" altLang="id-ID" sz="2000" dirty="0"/>
              <a:t> </a:t>
            </a:r>
            <a:r>
              <a:rPr lang="en-US" altLang="id-ID" sz="2000" dirty="0" err="1"/>
              <a:t>antarmuka</a:t>
            </a:r>
            <a:r>
              <a:rPr lang="en-US" altLang="id-ID" sz="2000" dirty="0"/>
              <a:t> SPI </a:t>
            </a:r>
            <a:r>
              <a:rPr lang="en-US" altLang="id-ID" sz="2000" dirty="0" err="1"/>
              <a:t>untuk</a:t>
            </a:r>
            <a:r>
              <a:rPr lang="en-US" altLang="id-ID" sz="2000" dirty="0"/>
              <a:t> men-</a:t>
            </a:r>
            <a:r>
              <a:rPr lang="en-US" altLang="id-ID" sz="2000" i="1" dirty="0"/>
              <a:t>download</a:t>
            </a:r>
            <a:r>
              <a:rPr lang="en-US" altLang="id-ID" sz="2000" dirty="0"/>
              <a:t> program </a:t>
            </a:r>
            <a:r>
              <a:rPr lang="en-US" altLang="id-ID" sz="2000" dirty="0" err="1"/>
              <a:t>ke</a:t>
            </a:r>
            <a:r>
              <a:rPr lang="en-US" altLang="id-ID" sz="2000" dirty="0"/>
              <a:t> </a:t>
            </a:r>
            <a:r>
              <a:rPr lang="en-US" altLang="id-ID" sz="2000" i="1" dirty="0"/>
              <a:t>flash</a:t>
            </a:r>
            <a:endParaRPr lang="en-US" altLang="id-ID" sz="2000" dirty="0"/>
          </a:p>
          <a:p>
            <a:pPr eaLnBrk="1" hangingPunct="1">
              <a:buFont typeface="Arial" panose="020B0604020202020204" pitchFamily="34" charset="0"/>
              <a:buChar char="•"/>
            </a:pPr>
            <a:r>
              <a:rPr lang="en-US" altLang="id-ID" sz="2000" dirty="0"/>
              <a:t>EEPROM </a:t>
            </a:r>
            <a:r>
              <a:rPr lang="en-US" altLang="id-ID" sz="2000" dirty="0" err="1"/>
              <a:t>sebesar</a:t>
            </a:r>
            <a:r>
              <a:rPr lang="en-US" altLang="id-ID" sz="2000" dirty="0"/>
              <a:t> 512 </a:t>
            </a:r>
            <a:r>
              <a:rPr lang="en-US" altLang="id-ID" sz="2000" i="1" dirty="0"/>
              <a:t>byte</a:t>
            </a:r>
            <a:r>
              <a:rPr lang="en-US" altLang="id-ID" sz="2000" dirty="0"/>
              <a:t> yang </a:t>
            </a:r>
            <a:r>
              <a:rPr lang="en-US" altLang="id-ID" sz="2000" dirty="0" err="1"/>
              <a:t>dapat</a:t>
            </a:r>
            <a:r>
              <a:rPr lang="en-US" altLang="id-ID" sz="2000" dirty="0"/>
              <a:t> </a:t>
            </a:r>
            <a:r>
              <a:rPr lang="en-US" altLang="id-ID" sz="2000" dirty="0" err="1"/>
              <a:t>diprogram</a:t>
            </a:r>
            <a:r>
              <a:rPr lang="en-US" altLang="id-ID" sz="2000" dirty="0"/>
              <a:t> </a:t>
            </a:r>
            <a:r>
              <a:rPr lang="en-US" altLang="id-ID" sz="2000" dirty="0" err="1"/>
              <a:t>saat</a:t>
            </a:r>
            <a:r>
              <a:rPr lang="en-US" altLang="id-ID" sz="2000" dirty="0"/>
              <a:t> </a:t>
            </a:r>
            <a:r>
              <a:rPr lang="en-US" altLang="id-ID" sz="2000" dirty="0" err="1"/>
              <a:t>operasi</a:t>
            </a:r>
            <a:endParaRPr lang="en-US" altLang="id-ID" sz="2000" dirty="0"/>
          </a:p>
          <a:p>
            <a:pPr eaLnBrk="1" hangingPunct="1">
              <a:buFont typeface="Arial" panose="020B0604020202020204" pitchFamily="34" charset="0"/>
              <a:buChar char="•"/>
            </a:pPr>
            <a:r>
              <a:rPr lang="en-US" altLang="id-ID" sz="2000" dirty="0" err="1"/>
              <a:t>Antarmuka</a:t>
            </a:r>
            <a:r>
              <a:rPr lang="en-US" altLang="id-ID" sz="2000" dirty="0"/>
              <a:t> </a:t>
            </a:r>
            <a:r>
              <a:rPr lang="en-US" altLang="id-ID" sz="2000" dirty="0" err="1"/>
              <a:t>komparator</a:t>
            </a:r>
            <a:r>
              <a:rPr lang="en-US" altLang="id-ID" sz="2000" dirty="0"/>
              <a:t> </a:t>
            </a:r>
            <a:r>
              <a:rPr lang="en-US" altLang="id-ID" sz="2000" i="1" dirty="0"/>
              <a:t>analog</a:t>
            </a:r>
            <a:endParaRPr lang="en-US" altLang="id-ID" sz="2000" dirty="0"/>
          </a:p>
          <a:p>
            <a:pPr eaLnBrk="1" hangingPunct="1">
              <a:buFont typeface="Arial" panose="020B0604020202020204" pitchFamily="34" charset="0"/>
              <a:buChar char="•"/>
            </a:pPr>
            <a:r>
              <a:rPr lang="en-US" altLang="id-ID" sz="2000" i="1" dirty="0"/>
              <a:t>Port</a:t>
            </a:r>
            <a:r>
              <a:rPr lang="en-US" altLang="id-ID" sz="2000" dirty="0"/>
              <a:t> USART </a:t>
            </a:r>
            <a:r>
              <a:rPr lang="en-US" altLang="id-ID" sz="2000" dirty="0" err="1"/>
              <a:t>untuk</a:t>
            </a:r>
            <a:r>
              <a:rPr lang="en-US" altLang="id-ID" sz="2000" dirty="0"/>
              <a:t> </a:t>
            </a:r>
            <a:r>
              <a:rPr lang="en-US" altLang="id-ID" sz="2000" dirty="0" err="1"/>
              <a:t>komunikasi</a:t>
            </a:r>
            <a:r>
              <a:rPr lang="en-US" altLang="id-ID" sz="2000" dirty="0"/>
              <a:t> serial.</a:t>
            </a:r>
          </a:p>
        </p:txBody>
      </p:sp>
    </p:spTree>
    <p:extLst>
      <p:ext uri="{BB962C8B-B14F-4D97-AF65-F5344CB8AC3E}">
        <p14:creationId xmlns:p14="http://schemas.microsoft.com/office/powerpoint/2010/main" val="3028743381"/>
      </p:ext>
    </p:extLst>
  </p:cSld>
  <p:clrMapOvr>
    <a:masterClrMapping/>
  </p:clrMapOvr>
</p:sld>
</file>

<file path=ppt/theme/theme1.xml><?xml version="1.0" encoding="utf-8"?>
<a:theme xmlns:a="http://schemas.openxmlformats.org/drawingml/2006/main" name="Tel U-SE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l U-SEE" id="{94112D3D-CED1-428D-B7F2-19DB228C1B7C}" vid="{CF92EDF5-5F74-4080-8BAF-138BED567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 U-SEE</Template>
  <TotalTime>164</TotalTime>
  <Words>1001</Words>
  <Application>Microsoft Office PowerPoint</Application>
  <PresentationFormat>Widescreen</PresentationFormat>
  <Paragraphs>170</Paragraphs>
  <Slides>29</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Arial</vt:lpstr>
      <vt:lpstr>Bell MT</vt:lpstr>
      <vt:lpstr>Calibri</vt:lpstr>
      <vt:lpstr>Calibri Light</vt:lpstr>
      <vt:lpstr>Garamond</vt:lpstr>
      <vt:lpstr>Georgia</vt:lpstr>
      <vt:lpstr>Times New Roman</vt:lpstr>
      <vt:lpstr>Trebuchet MS</vt:lpstr>
      <vt:lpstr>Wingdings</vt:lpstr>
      <vt:lpstr>Tel U-SEE</vt:lpstr>
      <vt:lpstr>CorelDRAW</vt:lpstr>
      <vt:lpstr>Sistem Minimum Mikrokontroler</vt:lpstr>
      <vt:lpstr>MIKROKONTROLER AVR</vt:lpstr>
      <vt:lpstr>MIKROKONTROLER AVR</vt:lpstr>
      <vt:lpstr>Jenis Mikrokontroler AVR dan spesifikasinya </vt:lpstr>
      <vt:lpstr>Something You Need to Know - 1</vt:lpstr>
      <vt:lpstr>Something You Need to Know - 2</vt:lpstr>
      <vt:lpstr>Something You Need to Know - 3</vt:lpstr>
      <vt:lpstr>About ATMEGA8535</vt:lpstr>
      <vt:lpstr>ARSITEKTUR dan FITUR ATMEGA8535</vt:lpstr>
      <vt:lpstr>Memori Map</vt:lpstr>
      <vt:lpstr>MEMORI MAP</vt:lpstr>
      <vt:lpstr>MIKROKONTROLLER AVR ATMEGA 8535</vt:lpstr>
      <vt:lpstr>PowerPoint Presentation</vt:lpstr>
      <vt:lpstr>PORT A</vt:lpstr>
      <vt:lpstr>PORT A</vt:lpstr>
      <vt:lpstr>PORT A</vt:lpstr>
      <vt:lpstr>PORT B</vt:lpstr>
      <vt:lpstr>PORT B</vt:lpstr>
      <vt:lpstr>PORT C</vt:lpstr>
      <vt:lpstr>PORT C</vt:lpstr>
      <vt:lpstr>PORT D</vt:lpstr>
      <vt:lpstr>PORT D</vt:lpstr>
      <vt:lpstr>Pin Lain</vt:lpstr>
      <vt:lpstr>Pin Lain</vt:lpstr>
      <vt:lpstr>SISMIN MIKROKONTROLLER AVR ATMEGA 8535</vt:lpstr>
      <vt:lpstr>SISMIN MIKROKONTROLLER AVR ATMEGA 8535</vt:lpstr>
      <vt:lpstr>SISMIN MIKROKONTROLLER AVR ATMEGA 8535</vt:lpstr>
      <vt:lpstr>SISMIN MIKROKONTROLLER AVR ATMEGA 8535</vt:lpstr>
      <vt:lpstr>SISMIN MIKROKONTROLLER AVR ATMEGA 8535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Minimum Mikrokontroler</dc:title>
  <dc:creator>Inung Wijayanto</dc:creator>
  <cp:lastModifiedBy>User</cp:lastModifiedBy>
  <cp:revision>7</cp:revision>
  <dcterms:created xsi:type="dcterms:W3CDTF">2017-01-13T10:35:59Z</dcterms:created>
  <dcterms:modified xsi:type="dcterms:W3CDTF">2017-01-30T05:15:18Z</dcterms:modified>
</cp:coreProperties>
</file>