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73" r:id="rId5"/>
    <p:sldId id="274" r:id="rId6"/>
    <p:sldId id="275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el-U_S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84784"/>
            <a:ext cx="10363200" cy="230425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210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8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2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39799"/>
            <a:ext cx="2628900" cy="52371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39800"/>
            <a:ext cx="7734300" cy="52371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2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8720"/>
            <a:ext cx="10515600" cy="458032"/>
          </a:xfrm>
        </p:spPr>
        <p:txBody>
          <a:bodyPr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9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10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8720"/>
            <a:ext cx="10515600" cy="41433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1"/>
            <a:ext cx="5181600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24001"/>
            <a:ext cx="5181600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1"/>
            <a:ext cx="10515600" cy="7762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5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0080"/>
            <a:ext cx="10515600" cy="4206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5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53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17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7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991701"/>
              </p:ext>
            </p:extLst>
          </p:nvPr>
        </p:nvGraphicFramePr>
        <p:xfrm>
          <a:off x="-16933" y="6249989"/>
          <a:ext cx="1220893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orelDRAW" r:id="rId14" imgW="6841112" imgH="478322" progId="">
                  <p:embed/>
                </p:oleObj>
              </mc:Choice>
              <mc:Fallback>
                <p:oleObj name="CorelDRAW" r:id="rId14" imgW="6841112" imgH="478322" progId="">
                  <p:embed/>
                  <p:pic>
                    <p:nvPicPr>
                      <p:cNvPr id="12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6933" y="6249989"/>
                        <a:ext cx="12208933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908720"/>
            <a:ext cx="105156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550353"/>
            <a:ext cx="10515600" cy="462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7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486145"/>
              </p:ext>
            </p:extLst>
          </p:nvPr>
        </p:nvGraphicFramePr>
        <p:xfrm>
          <a:off x="282813" y="157162"/>
          <a:ext cx="2245107" cy="580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orelDRAW" r:id="rId16" imgW="1293557" imgH="445660" progId="">
                  <p:embed/>
                </p:oleObj>
              </mc:Choice>
              <mc:Fallback>
                <p:oleObj name="CorelDRAW" r:id="rId16" imgW="1293557" imgH="445660" progId="">
                  <p:embed/>
                  <p:pic>
                    <p:nvPicPr>
                      <p:cNvPr id="7" name="Object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13" y="157162"/>
                        <a:ext cx="2245107" cy="5801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1"/>
            <a:ext cx="12192000" cy="100013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0" y="812704"/>
            <a:ext cx="12192000" cy="27432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482" y="152400"/>
            <a:ext cx="3011753" cy="58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4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I:\arduino\atmega_328p_doc8271.pdf" TargetMode="External"/><Relationship Id="rId2" Type="http://schemas.openxmlformats.org/officeDocument/2006/relationships/hyperlink" Target="file:///I:\arduino\ppt\Arduino_Uno_Rev3-schematic.pdf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arduino.cc/en/uploads/Main/ArduinoUno_R3_Front.jp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3_intro_to_arduino_programming.ppt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Guide/HomePage" TargetMode="External"/><Relationship Id="rId2" Type="http://schemas.openxmlformats.org/officeDocument/2006/relationships/hyperlink" Target="http://playground.arduino.c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duino.org/products/boards/arduino-uno" TargetMode="External"/><Relationship Id="rId2" Type="http://schemas.openxmlformats.org/officeDocument/2006/relationships/hyperlink" Target="http://www.arduino.cc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arduino.cc/en/uploads/Main/ArduinoMega2560_R3_Front.jpg" TargetMode="External"/><Relationship Id="rId3" Type="http://schemas.openxmlformats.org/officeDocument/2006/relationships/image" Target="../media/image9.jpeg"/><Relationship Id="rId7" Type="http://schemas.openxmlformats.org/officeDocument/2006/relationships/image" Target="../media/image11.jpeg"/><Relationship Id="rId2" Type="http://schemas.openxmlformats.org/officeDocument/2006/relationships/hyperlink" Target="http://arduino.cc/en/Main/ArduinoBoardLilyP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duino.cc/en/uploads/Main/ArduinoUno_R3_Front.jpg" TargetMode="External"/><Relationship Id="rId5" Type="http://schemas.openxmlformats.org/officeDocument/2006/relationships/image" Target="../media/image10.jpeg"/><Relationship Id="rId4" Type="http://schemas.openxmlformats.org/officeDocument/2006/relationships/hyperlink" Target="http://arduino.cc/en/Main/ArduinoBoardMini" TargetMode="External"/><Relationship Id="rId9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arduino.cc/en/uploads/Main/Arduino_WirelessProtoShield_Front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http://arduino.cc/en/uploads/Main/ArduinoEthernetShieldV3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/>
              <a:t>ARDUINO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tabLst>
                <a:tab pos="1612900" algn="l"/>
              </a:tabLst>
            </a:pPr>
            <a:r>
              <a:rPr lang="id-ID"/>
              <a:t>TTH2D3</a:t>
            </a:r>
            <a:endParaRPr lang="en-US"/>
          </a:p>
          <a:p>
            <a:r>
              <a:rPr lang="id-ID"/>
              <a:t>Mikroprosesor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685" y="1015574"/>
            <a:ext cx="2630629" cy="2630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8" y="4582963"/>
            <a:ext cx="21907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“Unofficial” Boards and Shields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Adafruit</a:t>
            </a:r>
            <a:endParaRPr lang="en-US" dirty="0"/>
          </a:p>
          <a:p>
            <a:r>
              <a:rPr lang="en-US" dirty="0" err="1"/>
              <a:t>Sparkfun</a:t>
            </a:r>
            <a:endParaRPr lang="en-US" dirty="0"/>
          </a:p>
          <a:p>
            <a:r>
              <a:rPr lang="en-US" dirty="0" err="1"/>
              <a:t>DFRobot</a:t>
            </a:r>
            <a:endParaRPr lang="id-ID" dirty="0"/>
          </a:p>
          <a:p>
            <a:r>
              <a:rPr lang="id-ID" dirty="0"/>
              <a:t>Itead Studio</a:t>
            </a:r>
          </a:p>
          <a:p>
            <a:r>
              <a:rPr lang="id-ID" dirty="0"/>
              <a:t>etc</a:t>
            </a:r>
            <a:endParaRPr lang="en-US" dirty="0"/>
          </a:p>
        </p:txBody>
      </p:sp>
      <p:pic>
        <p:nvPicPr>
          <p:cNvPr id="20482" name="Picture 2" descr="DFRduino Duemilanove 328 (Arduino Compatible)"/>
          <p:cNvPicPr>
            <a:picLocks noChangeAspect="1" noChangeArrowheads="1"/>
          </p:cNvPicPr>
          <p:nvPr/>
        </p:nvPicPr>
        <p:blipFill>
          <a:blip r:embed="rId2" cstate="print"/>
          <a:srcRect l="4536" t="15120" b="15329"/>
          <a:stretch>
            <a:fillRect/>
          </a:stretch>
        </p:blipFill>
        <p:spPr bwMode="auto">
          <a:xfrm>
            <a:off x="7852066" y="1137736"/>
            <a:ext cx="4042420" cy="2945134"/>
          </a:xfrm>
          <a:prstGeom prst="rect">
            <a:avLst/>
          </a:prstGeom>
          <a:noFill/>
        </p:spPr>
      </p:pic>
      <p:pic>
        <p:nvPicPr>
          <p:cNvPr id="20484" name="Picture 4" descr="LCD Shield for Arduino"/>
          <p:cNvPicPr>
            <a:picLocks noChangeAspect="1" noChangeArrowheads="1"/>
          </p:cNvPicPr>
          <p:nvPr/>
        </p:nvPicPr>
        <p:blipFill>
          <a:blip r:embed="rId3" cstate="print"/>
          <a:srcRect t="15120" b="15329"/>
          <a:stretch>
            <a:fillRect/>
          </a:stretch>
        </p:blipFill>
        <p:spPr bwMode="auto">
          <a:xfrm>
            <a:off x="3517250" y="3465584"/>
            <a:ext cx="3898404" cy="27113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015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Peta</a:t>
            </a:r>
            <a:r>
              <a:rPr lang="en-US" dirty="0"/>
              <a:t> pin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500" dirty="0">
                <a:hlinkClick r:id="rId2" action="ppaction://hlinkfile"/>
              </a:rPr>
              <a:t>Complete schematic</a:t>
            </a:r>
            <a:endParaRPr lang="en-US" sz="2500" dirty="0"/>
          </a:p>
          <a:p>
            <a:r>
              <a:rPr lang="en-US" sz="2500" dirty="0">
                <a:hlinkClick r:id="rId3" action="ppaction://hlinkfile"/>
              </a:rPr>
              <a:t>Atmel </a:t>
            </a:r>
            <a:r>
              <a:rPr lang="id-ID" sz="2500" dirty="0">
                <a:hlinkClick r:id="rId3" action="ppaction://hlinkfile"/>
              </a:rPr>
              <a:t>AT</a:t>
            </a:r>
            <a:r>
              <a:rPr lang="en-US" sz="2500" dirty="0">
                <a:hlinkClick r:id="rId3" action="ppaction://hlinkfile"/>
              </a:rPr>
              <a:t>mega</a:t>
            </a:r>
            <a:r>
              <a:rPr lang="id-ID" sz="2500" dirty="0">
                <a:hlinkClick r:id="rId3" action="ppaction://hlinkfile"/>
              </a:rPr>
              <a:t>328P datasheet</a:t>
            </a:r>
            <a:endParaRPr lang="en-US" sz="2500" dirty="0"/>
          </a:p>
        </p:txBody>
      </p:sp>
      <p:pic>
        <p:nvPicPr>
          <p:cNvPr id="21508" name="Picture 4" descr="mhtml:file://I:\arduino\ppt\Arduino%20-%20PinMapping168.mht!http://arduino.cc/en/uploads/Hacking/Atmega168PinMap2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833788" y="940120"/>
            <a:ext cx="8158505" cy="5275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814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http://arduino.cc/en/uploads/Main/ArduinoUno_R3_Front_450px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5442" y="1066937"/>
            <a:ext cx="8200062" cy="56671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layout</a:t>
            </a:r>
          </a:p>
        </p:txBody>
      </p:sp>
    </p:spTree>
    <p:extLst>
      <p:ext uri="{BB962C8B-B14F-4D97-AF65-F5344CB8AC3E}">
        <p14:creationId xmlns:p14="http://schemas.microsoft.com/office/powerpoint/2010/main" val="29965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Lingkungan pengembangan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727032" y="1524001"/>
            <a:ext cx="5626768" cy="4652963"/>
          </a:xfrm>
        </p:spPr>
        <p:txBody>
          <a:bodyPr>
            <a:normAutofit/>
          </a:bodyPr>
          <a:lstStyle/>
          <a:p>
            <a:r>
              <a:rPr lang="id-ID" dirty="0"/>
              <a:t>Arduino programming language berdasarkan Wiring (http://wiring.org.co)</a:t>
            </a:r>
          </a:p>
          <a:p>
            <a:r>
              <a:rPr lang="id-ID" dirty="0"/>
              <a:t>Arduino development environment berdasarkan Processing (http://www.processing.org)</a:t>
            </a:r>
          </a:p>
          <a:p>
            <a:r>
              <a:rPr lang="id-ID" dirty="0"/>
              <a:t>Source code = Sketches</a:t>
            </a:r>
          </a:p>
          <a:p>
            <a:r>
              <a:rPr lang="id-ID" dirty="0">
                <a:hlinkClick r:id="rId2" action="ppaction://hlinkpres?slideindex=1&amp;slidetitle="/>
              </a:rPr>
              <a:t>Sekilas introduksi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4001"/>
            <a:ext cx="4234295" cy="51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0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“Official”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Taman bermain (playground)</a:t>
            </a:r>
          </a:p>
          <a:p>
            <a:pPr>
              <a:buNone/>
            </a:pPr>
            <a:r>
              <a:rPr lang="id-ID"/>
              <a:t>	</a:t>
            </a:r>
            <a:r>
              <a:rPr lang="id-ID">
                <a:hlinkClick r:id="rId2"/>
              </a:rPr>
              <a:t>http://</a:t>
            </a:r>
            <a:r>
              <a:rPr lang="id-ID">
                <a:hlinkClick r:id="rId2"/>
              </a:rPr>
              <a:t>playground.arduino.cc/</a:t>
            </a:r>
            <a:endParaRPr lang="id-ID"/>
          </a:p>
          <a:p>
            <a:pPr>
              <a:buNone/>
            </a:pPr>
            <a:endParaRPr lang="id-ID" dirty="0"/>
          </a:p>
          <a:p>
            <a:r>
              <a:rPr lang="id-ID"/>
              <a:t>Learning</a:t>
            </a:r>
            <a:endParaRPr lang="id-ID" dirty="0"/>
          </a:p>
          <a:p>
            <a:pPr>
              <a:buNone/>
            </a:pPr>
            <a:r>
              <a:rPr lang="id-ID"/>
              <a:t>	</a:t>
            </a:r>
            <a:r>
              <a:rPr lang="id-ID">
                <a:hlinkClick r:id="rId3"/>
              </a:rPr>
              <a:t>https</a:t>
            </a:r>
            <a:r>
              <a:rPr lang="id-ID">
                <a:hlinkClick r:id="rId3"/>
              </a:rPr>
              <a:t>://www.arduino.cc/en/Guide/HomePage</a:t>
            </a:r>
            <a:endParaRPr lang="id-ID"/>
          </a:p>
          <a:p>
            <a:pPr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37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Arduino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500">
                <a:hlinkClick r:id="rId2"/>
              </a:rPr>
              <a:t>http://www.arduino.cc</a:t>
            </a:r>
            <a:endParaRPr lang="id-ID" sz="2500"/>
          </a:p>
          <a:p>
            <a:r>
              <a:rPr lang="en-US" sz="2500">
                <a:hlinkClick r:id="rId3"/>
              </a:rPr>
              <a:t>http</a:t>
            </a:r>
            <a:r>
              <a:rPr lang="en-US" sz="2500">
                <a:hlinkClick r:id="rId3"/>
              </a:rPr>
              <a:t>://www.arduino.org/products/boards/arduino-uno</a:t>
            </a:r>
            <a:endParaRPr lang="id-ID" sz="2500"/>
          </a:p>
          <a:p>
            <a:endParaRPr lang="en-US" sz="25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7" r="185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1037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Filosofi</a:t>
            </a:r>
            <a:r>
              <a:rPr lang="en-US" dirty="0"/>
              <a:t>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hardware/software prototyping platform</a:t>
            </a:r>
          </a:p>
          <a:p>
            <a:r>
              <a:rPr lang="en-US" dirty="0"/>
              <a:t>Physical computing: computer that can sense and control physical world compared to ordinary computer (PC)</a:t>
            </a:r>
          </a:p>
        </p:txBody>
      </p:sp>
    </p:spTree>
    <p:extLst>
      <p:ext uri="{BB962C8B-B14F-4D97-AF65-F5344CB8AC3E}">
        <p14:creationId xmlns:p14="http://schemas.microsoft.com/office/powerpoint/2010/main" val="145694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What is Arduino?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1"/>
            <a:ext cx="4191000" cy="4525963"/>
          </a:xfrm>
        </p:spPr>
        <p:txBody>
          <a:bodyPr/>
          <a:lstStyle/>
          <a:p>
            <a:r>
              <a:rPr lang="en-US" altLang="id-ID"/>
              <a:t>Physical computing platform</a:t>
            </a:r>
          </a:p>
          <a:p>
            <a:r>
              <a:rPr lang="en-US" altLang="id-ID"/>
              <a:t>Open source</a:t>
            </a:r>
          </a:p>
          <a:p>
            <a:r>
              <a:rPr lang="en-US" altLang="id-ID"/>
              <a:t>“Hardware Abstracted” Wiring Language</a:t>
            </a:r>
          </a:p>
          <a:p>
            <a:r>
              <a:rPr lang="en-US" altLang="id-ID"/>
              <a:t>USB programmable</a:t>
            </a:r>
          </a:p>
          <a:p>
            <a:r>
              <a:rPr lang="en-US" altLang="id-ID"/>
              <a:t>Large community</a:t>
            </a:r>
          </a:p>
          <a:p>
            <a:r>
              <a:rPr lang="en-US" altLang="id-ID"/>
              <a:t>Inexpensive ($31.95 from Sparkfun)</a:t>
            </a:r>
          </a:p>
          <a:p>
            <a:endParaRPr lang="en-US" altLang="id-ID"/>
          </a:p>
          <a:p>
            <a:endParaRPr lang="en-US" altLang="id-ID"/>
          </a:p>
        </p:txBody>
      </p:sp>
      <p:pic>
        <p:nvPicPr>
          <p:cNvPr id="3077" name="Picture 5" descr="387218908_84030c78e2_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057401"/>
            <a:ext cx="4724400" cy="357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27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What is Arduino?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1"/>
            <a:ext cx="4191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/>
              <a:t>Based on ATmega8</a:t>
            </a:r>
          </a:p>
          <a:p>
            <a:pPr>
              <a:lnSpc>
                <a:spcPct val="90000"/>
              </a:lnSpc>
            </a:pPr>
            <a:r>
              <a:rPr lang="en-US" altLang="id-ID"/>
              <a:t>w. USB interface </a:t>
            </a:r>
          </a:p>
          <a:p>
            <a:pPr>
              <a:lnSpc>
                <a:spcPct val="90000"/>
              </a:lnSpc>
            </a:pPr>
            <a:r>
              <a:rPr lang="en-US" altLang="id-ID"/>
              <a:t>Voltage regulator</a:t>
            </a:r>
          </a:p>
          <a:p>
            <a:pPr>
              <a:lnSpc>
                <a:spcPct val="90000"/>
              </a:lnSpc>
            </a:pPr>
            <a:endParaRPr lang="en-US" altLang="id-ID"/>
          </a:p>
          <a:p>
            <a:pPr>
              <a:lnSpc>
                <a:spcPct val="90000"/>
              </a:lnSpc>
            </a:pPr>
            <a:r>
              <a:rPr lang="en-US" altLang="id-ID"/>
              <a:t>The “power” is in:</a:t>
            </a:r>
          </a:p>
          <a:p>
            <a:pPr lvl="1">
              <a:lnSpc>
                <a:spcPct val="90000"/>
              </a:lnSpc>
            </a:pPr>
            <a:r>
              <a:rPr lang="en-US" altLang="id-ID"/>
              <a:t>Standard board design</a:t>
            </a:r>
          </a:p>
          <a:p>
            <a:pPr lvl="1">
              <a:lnSpc>
                <a:spcPct val="90000"/>
              </a:lnSpc>
            </a:pPr>
            <a:r>
              <a:rPr lang="en-US" altLang="id-ID"/>
              <a:t>Wiring language</a:t>
            </a:r>
          </a:p>
          <a:p>
            <a:pPr lvl="1">
              <a:lnSpc>
                <a:spcPct val="90000"/>
              </a:lnSpc>
            </a:pPr>
            <a:r>
              <a:rPr lang="en-US" altLang="id-ID"/>
              <a:t>Open Source</a:t>
            </a:r>
          </a:p>
          <a:p>
            <a:pPr>
              <a:lnSpc>
                <a:spcPct val="90000"/>
              </a:lnSpc>
            </a:pPr>
            <a:endParaRPr lang="en-US" altLang="id-ID"/>
          </a:p>
        </p:txBody>
      </p:sp>
      <p:pic>
        <p:nvPicPr>
          <p:cNvPr id="9220" name="Picture 4" descr="387218908_84030c78e2_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057401"/>
            <a:ext cx="4724400" cy="357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38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Arduino Board Overview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1"/>
            <a:ext cx="68580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05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id-ID" dirty="0"/>
              <a:t>O</a:t>
            </a:r>
            <a:r>
              <a:rPr lang="en-US" dirty="0" err="1"/>
              <a:t>fficial</a:t>
            </a:r>
            <a:r>
              <a:rPr lang="en-US" dirty="0"/>
              <a:t>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Arduino</a:t>
            </a:r>
            <a:r>
              <a:rPr lang="en-US" dirty="0"/>
              <a:t> 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Uno</a:t>
            </a:r>
          </a:p>
          <a:p>
            <a:r>
              <a:rPr lang="en-US" dirty="0"/>
              <a:t>Mega 2560</a:t>
            </a:r>
          </a:p>
          <a:p>
            <a:r>
              <a:rPr lang="en-US" dirty="0"/>
              <a:t>Mega ADK</a:t>
            </a:r>
          </a:p>
          <a:p>
            <a:r>
              <a:rPr lang="en-US" dirty="0"/>
              <a:t>Ethernet</a:t>
            </a:r>
          </a:p>
          <a:p>
            <a:r>
              <a:rPr lang="en-US" dirty="0"/>
              <a:t>BT</a:t>
            </a:r>
          </a:p>
          <a:p>
            <a:r>
              <a:rPr lang="en-US" dirty="0" err="1"/>
              <a:t>LilyPad</a:t>
            </a:r>
            <a:endParaRPr lang="en-US" dirty="0"/>
          </a:p>
          <a:p>
            <a:r>
              <a:rPr lang="en-US" dirty="0" err="1"/>
              <a:t>Fio</a:t>
            </a:r>
            <a:endParaRPr lang="en-US" dirty="0"/>
          </a:p>
          <a:p>
            <a:r>
              <a:rPr lang="en-US" dirty="0"/>
              <a:t>Pro</a:t>
            </a:r>
          </a:p>
          <a:p>
            <a:r>
              <a:rPr lang="en-US" dirty="0" err="1"/>
              <a:t>Nano</a:t>
            </a:r>
            <a:endParaRPr lang="en-US" dirty="0"/>
          </a:p>
          <a:p>
            <a:r>
              <a:rPr lang="en-US" dirty="0"/>
              <a:t>Mini</a:t>
            </a:r>
          </a:p>
          <a:p>
            <a:r>
              <a:rPr lang="en-US" dirty="0"/>
              <a:t>Pro Mini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Arduino</a:t>
            </a:r>
            <a:r>
              <a:rPr lang="en-US" dirty="0"/>
              <a:t> shields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Ethernet </a:t>
            </a:r>
          </a:p>
          <a:p>
            <a:r>
              <a:rPr lang="en-US" dirty="0"/>
              <a:t>Wireless SD</a:t>
            </a:r>
          </a:p>
          <a:p>
            <a:r>
              <a:rPr lang="en-US" dirty="0"/>
              <a:t>Wireless Proto</a:t>
            </a:r>
          </a:p>
          <a:p>
            <a:r>
              <a:rPr lang="en-US" dirty="0"/>
              <a:t>Motor</a:t>
            </a:r>
          </a:p>
          <a:p>
            <a:r>
              <a:rPr lang="en-US" dirty="0"/>
              <a:t>Proto</a:t>
            </a:r>
          </a:p>
        </p:txBody>
      </p:sp>
    </p:spTree>
    <p:extLst>
      <p:ext uri="{BB962C8B-B14F-4D97-AF65-F5344CB8AC3E}">
        <p14:creationId xmlns:p14="http://schemas.microsoft.com/office/powerpoint/2010/main" val="162848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Boards</a:t>
            </a:r>
          </a:p>
        </p:txBody>
      </p:sp>
      <p:pic>
        <p:nvPicPr>
          <p:cNvPr id="3076" name="Picture 4" descr="http://arduino.cc/en/uploads/Main/Lilypad_thumb_3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10000" t="10000" r="12500" b="12500"/>
          <a:stretch>
            <a:fillRect/>
          </a:stretch>
        </p:blipFill>
        <p:spPr bwMode="auto">
          <a:xfrm>
            <a:off x="5179897" y="1142709"/>
            <a:ext cx="2232248" cy="2232248"/>
          </a:xfrm>
          <a:prstGeom prst="rect">
            <a:avLst/>
          </a:prstGeom>
          <a:noFill/>
        </p:spPr>
      </p:pic>
      <p:pic>
        <p:nvPicPr>
          <p:cNvPr id="3080" name="Picture 8" descr="http://arduino.cc/en/uploads/Main/ArduinoMini_thumb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 t="16238"/>
          <a:stretch>
            <a:fillRect/>
          </a:stretch>
        </p:blipFill>
        <p:spPr bwMode="auto">
          <a:xfrm>
            <a:off x="4779854" y="4088159"/>
            <a:ext cx="2632291" cy="2204864"/>
          </a:xfrm>
          <a:prstGeom prst="rect">
            <a:avLst/>
          </a:prstGeom>
          <a:noFill/>
        </p:spPr>
      </p:pic>
      <p:pic>
        <p:nvPicPr>
          <p:cNvPr id="3082" name="Picture 10" descr="http://arduino.cc/en/uploads/Main/ArduinoUno_R3_Front_450px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8791" y="1893820"/>
            <a:ext cx="4286250" cy="2962275"/>
          </a:xfrm>
          <a:prstGeom prst="rect">
            <a:avLst/>
          </a:prstGeom>
          <a:noFill/>
        </p:spPr>
      </p:pic>
      <p:pic>
        <p:nvPicPr>
          <p:cNvPr id="3084" name="Picture 12" descr="http://arduino.cc/en/uploads/Main/ArduinoMega2560_R3_Front_450px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09127" y="2489883"/>
            <a:ext cx="4352749" cy="2118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879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Shields</a:t>
            </a:r>
          </a:p>
        </p:txBody>
      </p:sp>
      <p:pic>
        <p:nvPicPr>
          <p:cNvPr id="19460" name="Picture 4" descr="http://arduino.cc/en/uploads/Main/Arduino_WirelessProtoShield_Front_450px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6264" y="1913472"/>
            <a:ext cx="4286250" cy="3295650"/>
          </a:xfrm>
          <a:prstGeom prst="rect">
            <a:avLst/>
          </a:prstGeom>
          <a:noFill/>
        </p:spPr>
      </p:pic>
      <p:pic>
        <p:nvPicPr>
          <p:cNvPr id="19462" name="Picture 6" descr="http://arduino.cc/en/uploads/Main/ArduinoEthernetShieldV3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45342" y="1587801"/>
            <a:ext cx="4427984" cy="3441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582334"/>
      </p:ext>
    </p:extLst>
  </p:cSld>
  <p:clrMapOvr>
    <a:masterClrMapping/>
  </p:clrMapOvr>
</p:sld>
</file>

<file path=ppt/theme/theme1.xml><?xml version="1.0" encoding="utf-8"?>
<a:theme xmlns:a="http://schemas.openxmlformats.org/drawingml/2006/main" name="Tel U-SE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 U-SEE" id="{94112D3D-CED1-428D-B7F2-19DB228C1B7C}" vid="{CF92EDF5-5F74-4080-8BAF-138BED5679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 U-SEE</Template>
  <TotalTime>21</TotalTime>
  <Words>180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Bell MT</vt:lpstr>
      <vt:lpstr>Calibri Light</vt:lpstr>
      <vt:lpstr>Garamond</vt:lpstr>
      <vt:lpstr>Trebuchet MS</vt:lpstr>
      <vt:lpstr>Tel U-SEE</vt:lpstr>
      <vt:lpstr>CorelDRAW</vt:lpstr>
      <vt:lpstr>ARDUINO</vt:lpstr>
      <vt:lpstr>Arduino</vt:lpstr>
      <vt:lpstr>Filosofi Arduino</vt:lpstr>
      <vt:lpstr>What is Arduino?</vt:lpstr>
      <vt:lpstr>What is Arduino?</vt:lpstr>
      <vt:lpstr>Arduino Board Overview</vt:lpstr>
      <vt:lpstr>“Official”</vt:lpstr>
      <vt:lpstr>Boards</vt:lpstr>
      <vt:lpstr>Shields</vt:lpstr>
      <vt:lpstr>“Unofficial” Boards and Shields</vt:lpstr>
      <vt:lpstr>Peta pin</vt:lpstr>
      <vt:lpstr>Physical layout</vt:lpstr>
      <vt:lpstr>Lingkungan pengembangan</vt:lpstr>
      <vt:lpstr>“Official”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Inung Wijayanto</dc:creator>
  <cp:lastModifiedBy>Inung Wijayanto</cp:lastModifiedBy>
  <cp:revision>4</cp:revision>
  <dcterms:created xsi:type="dcterms:W3CDTF">2017-01-13T10:56:13Z</dcterms:created>
  <dcterms:modified xsi:type="dcterms:W3CDTF">2017-01-13T11:17:38Z</dcterms:modified>
</cp:coreProperties>
</file>