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65" r:id="rId2"/>
    <p:sldId id="301" r:id="rId3"/>
    <p:sldId id="298" r:id="rId4"/>
    <p:sldId id="297" r:id="rId5"/>
    <p:sldId id="302" r:id="rId6"/>
    <p:sldId id="304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9" r:id="rId22"/>
    <p:sldId id="368" r:id="rId23"/>
    <p:sldId id="370" r:id="rId24"/>
    <p:sldId id="372" r:id="rId25"/>
    <p:sldId id="371" r:id="rId26"/>
    <p:sldId id="373" r:id="rId27"/>
    <p:sldId id="327" r:id="rId28"/>
    <p:sldId id="328" r:id="rId29"/>
    <p:sldId id="380" r:id="rId30"/>
    <p:sldId id="381" r:id="rId31"/>
    <p:sldId id="374" r:id="rId32"/>
    <p:sldId id="375" r:id="rId33"/>
    <p:sldId id="376" r:id="rId34"/>
    <p:sldId id="377" r:id="rId35"/>
    <p:sldId id="339" r:id="rId36"/>
    <p:sldId id="378" r:id="rId37"/>
    <p:sldId id="341" r:id="rId38"/>
    <p:sldId id="343" r:id="rId39"/>
    <p:sldId id="379" r:id="rId40"/>
    <p:sldId id="263" r:id="rId41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11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1D1FD-EF58-45C6-924F-BD7445128EA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6621D1A9-5B2B-4E2E-8223-4C886B3EB2F5}">
      <dgm:prSet phldrT="[Text]"/>
      <dgm:spPr/>
      <dgm:t>
        <a:bodyPr/>
        <a:lstStyle/>
        <a:p>
          <a:r>
            <a:rPr lang="en-US" dirty="0"/>
            <a:t>Instruction Fetch</a:t>
          </a:r>
        </a:p>
      </dgm:t>
    </dgm:pt>
    <dgm:pt modelId="{8117642E-3302-4325-A123-E9B3BDBF7F95}" type="parTrans" cxnId="{A85DA155-672F-4801-BF48-E00357DF08D3}">
      <dgm:prSet/>
      <dgm:spPr/>
      <dgm:t>
        <a:bodyPr/>
        <a:lstStyle/>
        <a:p>
          <a:endParaRPr lang="en-US"/>
        </a:p>
      </dgm:t>
    </dgm:pt>
    <dgm:pt modelId="{AF07D53B-50F4-4CEC-86E1-C3624BE9A515}" type="sibTrans" cxnId="{A85DA155-672F-4801-BF48-E00357DF08D3}">
      <dgm:prSet/>
      <dgm:spPr/>
      <dgm:t>
        <a:bodyPr/>
        <a:lstStyle/>
        <a:p>
          <a:endParaRPr lang="en-US"/>
        </a:p>
      </dgm:t>
    </dgm:pt>
    <dgm:pt modelId="{2A670F83-2727-49CD-A638-709A9ED90B9D}">
      <dgm:prSet phldrT="[Text]"/>
      <dgm:spPr/>
      <dgm:t>
        <a:bodyPr/>
        <a:lstStyle/>
        <a:p>
          <a:r>
            <a:rPr lang="en-US" dirty="0"/>
            <a:t>Instruction Decode</a:t>
          </a:r>
        </a:p>
      </dgm:t>
    </dgm:pt>
    <dgm:pt modelId="{DE06E208-414D-4265-A5DE-5489E75C38E4}" type="parTrans" cxnId="{40FCBFD8-6A44-4545-A411-487B594966C8}">
      <dgm:prSet/>
      <dgm:spPr/>
      <dgm:t>
        <a:bodyPr/>
        <a:lstStyle/>
        <a:p>
          <a:endParaRPr lang="en-US"/>
        </a:p>
      </dgm:t>
    </dgm:pt>
    <dgm:pt modelId="{D466057C-38D1-490D-9583-C91604DCB5AB}" type="sibTrans" cxnId="{40FCBFD8-6A44-4545-A411-487B594966C8}">
      <dgm:prSet/>
      <dgm:spPr/>
      <dgm:t>
        <a:bodyPr/>
        <a:lstStyle/>
        <a:p>
          <a:endParaRPr lang="en-US"/>
        </a:p>
      </dgm:t>
    </dgm:pt>
    <dgm:pt modelId="{368D8943-E97E-44FA-8737-F8DC166D43D5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5AC5C6A5-1D3A-4A78-A438-7B72149E0EC5}" type="parTrans" cxnId="{2D36EE87-D6D0-45A5-8A6E-DA07C69D8277}">
      <dgm:prSet/>
      <dgm:spPr/>
      <dgm:t>
        <a:bodyPr/>
        <a:lstStyle/>
        <a:p>
          <a:endParaRPr lang="en-US"/>
        </a:p>
      </dgm:t>
    </dgm:pt>
    <dgm:pt modelId="{F6FC08FB-C139-41AC-A544-7FBD42545475}" type="sibTrans" cxnId="{2D36EE87-D6D0-45A5-8A6E-DA07C69D8277}">
      <dgm:prSet/>
      <dgm:spPr/>
      <dgm:t>
        <a:bodyPr/>
        <a:lstStyle/>
        <a:p>
          <a:endParaRPr lang="en-US"/>
        </a:p>
      </dgm:t>
    </dgm:pt>
    <dgm:pt modelId="{328AA10B-4983-4644-88C2-2388884AD1D0}" type="pres">
      <dgm:prSet presAssocID="{5221D1FD-EF58-45C6-924F-BD7445128EA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2F8E856-88D4-43C8-AA2C-2F6CD62D949A}" type="pres">
      <dgm:prSet presAssocID="{6621D1A9-5B2B-4E2E-8223-4C886B3EB2F5}" presName="Accent1" presStyleCnt="0"/>
      <dgm:spPr/>
    </dgm:pt>
    <dgm:pt modelId="{8EBE8E52-4464-4287-8C00-6CDED366A552}" type="pres">
      <dgm:prSet presAssocID="{6621D1A9-5B2B-4E2E-8223-4C886B3EB2F5}" presName="Accent" presStyleLbl="node1" presStyleIdx="0" presStyleCnt="3"/>
      <dgm:spPr/>
    </dgm:pt>
    <dgm:pt modelId="{D1D27DC2-FA80-4216-89D2-F7D70D2EF662}" type="pres">
      <dgm:prSet presAssocID="{6621D1A9-5B2B-4E2E-8223-4C886B3EB2F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187E9B-EFFE-48F1-AF9D-8F37C2FE48C7}" type="pres">
      <dgm:prSet presAssocID="{2A670F83-2727-49CD-A638-709A9ED90B9D}" presName="Accent2" presStyleCnt="0"/>
      <dgm:spPr/>
    </dgm:pt>
    <dgm:pt modelId="{19306E32-CE62-47E4-972C-7A853D1F2927}" type="pres">
      <dgm:prSet presAssocID="{2A670F83-2727-49CD-A638-709A9ED90B9D}" presName="Accent" presStyleLbl="node1" presStyleIdx="1" presStyleCnt="3"/>
      <dgm:spPr/>
    </dgm:pt>
    <dgm:pt modelId="{B8F227D8-8C27-4093-A1F5-4232B0D64AD1}" type="pres">
      <dgm:prSet presAssocID="{2A670F83-2727-49CD-A638-709A9ED90B9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7D30C5-C7FF-4E27-9E01-103261213E7C}" type="pres">
      <dgm:prSet presAssocID="{368D8943-E97E-44FA-8737-F8DC166D43D5}" presName="Accent3" presStyleCnt="0"/>
      <dgm:spPr/>
    </dgm:pt>
    <dgm:pt modelId="{53B32750-BAFE-4EEE-84E1-E21C69731937}" type="pres">
      <dgm:prSet presAssocID="{368D8943-E97E-44FA-8737-F8DC166D43D5}" presName="Accent" presStyleLbl="node1" presStyleIdx="2" presStyleCnt="3"/>
      <dgm:spPr/>
    </dgm:pt>
    <dgm:pt modelId="{6AB66DB3-97D5-42DA-A3E5-54D43EA0A602}" type="pres">
      <dgm:prSet presAssocID="{368D8943-E97E-44FA-8737-F8DC166D43D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2566123-A7B7-4ACA-849F-B4736EB3E186}" type="presOf" srcId="{6621D1A9-5B2B-4E2E-8223-4C886B3EB2F5}" destId="{D1D27DC2-FA80-4216-89D2-F7D70D2EF662}" srcOrd="0" destOrd="0" presId="urn:microsoft.com/office/officeart/2009/layout/CircleArrowProcess"/>
    <dgm:cxn modelId="{2D36EE87-D6D0-45A5-8A6E-DA07C69D8277}" srcId="{5221D1FD-EF58-45C6-924F-BD7445128EAE}" destId="{368D8943-E97E-44FA-8737-F8DC166D43D5}" srcOrd="2" destOrd="0" parTransId="{5AC5C6A5-1D3A-4A78-A438-7B72149E0EC5}" sibTransId="{F6FC08FB-C139-41AC-A544-7FBD42545475}"/>
    <dgm:cxn modelId="{A85DA155-672F-4801-BF48-E00357DF08D3}" srcId="{5221D1FD-EF58-45C6-924F-BD7445128EAE}" destId="{6621D1A9-5B2B-4E2E-8223-4C886B3EB2F5}" srcOrd="0" destOrd="0" parTransId="{8117642E-3302-4325-A123-E9B3BDBF7F95}" sibTransId="{AF07D53B-50F4-4CEC-86E1-C3624BE9A515}"/>
    <dgm:cxn modelId="{1A543118-CAE6-45C0-95AB-6172876F1520}" type="presOf" srcId="{2A670F83-2727-49CD-A638-709A9ED90B9D}" destId="{B8F227D8-8C27-4093-A1F5-4232B0D64AD1}" srcOrd="0" destOrd="0" presId="urn:microsoft.com/office/officeart/2009/layout/CircleArrowProcess"/>
    <dgm:cxn modelId="{185FE0C8-C6F3-44D2-BACE-CF4B008AEDCA}" type="presOf" srcId="{5221D1FD-EF58-45C6-924F-BD7445128EAE}" destId="{328AA10B-4983-4644-88C2-2388884AD1D0}" srcOrd="0" destOrd="0" presId="urn:microsoft.com/office/officeart/2009/layout/CircleArrowProcess"/>
    <dgm:cxn modelId="{40FCBFD8-6A44-4545-A411-487B594966C8}" srcId="{5221D1FD-EF58-45C6-924F-BD7445128EAE}" destId="{2A670F83-2727-49CD-A638-709A9ED90B9D}" srcOrd="1" destOrd="0" parTransId="{DE06E208-414D-4265-A5DE-5489E75C38E4}" sibTransId="{D466057C-38D1-490D-9583-C91604DCB5AB}"/>
    <dgm:cxn modelId="{7D443E35-2AFA-475C-BBD6-CB89299502F4}" type="presOf" srcId="{368D8943-E97E-44FA-8737-F8DC166D43D5}" destId="{6AB66DB3-97D5-42DA-A3E5-54D43EA0A602}" srcOrd="0" destOrd="0" presId="urn:microsoft.com/office/officeart/2009/layout/CircleArrowProcess"/>
    <dgm:cxn modelId="{F626B082-9C96-441C-B628-DD23A4F770FF}" type="presParOf" srcId="{328AA10B-4983-4644-88C2-2388884AD1D0}" destId="{52F8E856-88D4-43C8-AA2C-2F6CD62D949A}" srcOrd="0" destOrd="0" presId="urn:microsoft.com/office/officeart/2009/layout/CircleArrowProcess"/>
    <dgm:cxn modelId="{2024B1D1-8774-4B9B-879B-027767C3CD33}" type="presParOf" srcId="{52F8E856-88D4-43C8-AA2C-2F6CD62D949A}" destId="{8EBE8E52-4464-4287-8C00-6CDED366A552}" srcOrd="0" destOrd="0" presId="urn:microsoft.com/office/officeart/2009/layout/CircleArrowProcess"/>
    <dgm:cxn modelId="{7D248059-0DB4-4065-9B83-F2E17A39B41D}" type="presParOf" srcId="{328AA10B-4983-4644-88C2-2388884AD1D0}" destId="{D1D27DC2-FA80-4216-89D2-F7D70D2EF662}" srcOrd="1" destOrd="0" presId="urn:microsoft.com/office/officeart/2009/layout/CircleArrowProcess"/>
    <dgm:cxn modelId="{D1A9AF52-F2BB-4031-B97F-9BFD7DA7CB54}" type="presParOf" srcId="{328AA10B-4983-4644-88C2-2388884AD1D0}" destId="{67187E9B-EFFE-48F1-AF9D-8F37C2FE48C7}" srcOrd="2" destOrd="0" presId="urn:microsoft.com/office/officeart/2009/layout/CircleArrowProcess"/>
    <dgm:cxn modelId="{C18717F5-DBE0-41E5-8629-B51A5C1FD81B}" type="presParOf" srcId="{67187E9B-EFFE-48F1-AF9D-8F37C2FE48C7}" destId="{19306E32-CE62-47E4-972C-7A853D1F2927}" srcOrd="0" destOrd="0" presId="urn:microsoft.com/office/officeart/2009/layout/CircleArrowProcess"/>
    <dgm:cxn modelId="{E88F59A6-55C9-49FC-A1F5-0CF162F2C941}" type="presParOf" srcId="{328AA10B-4983-4644-88C2-2388884AD1D0}" destId="{B8F227D8-8C27-4093-A1F5-4232B0D64AD1}" srcOrd="3" destOrd="0" presId="urn:microsoft.com/office/officeart/2009/layout/CircleArrowProcess"/>
    <dgm:cxn modelId="{0096E15A-6A51-457A-8CF2-0FCCE5C66771}" type="presParOf" srcId="{328AA10B-4983-4644-88C2-2388884AD1D0}" destId="{917D30C5-C7FF-4E27-9E01-103261213E7C}" srcOrd="4" destOrd="0" presId="urn:microsoft.com/office/officeart/2009/layout/CircleArrowProcess"/>
    <dgm:cxn modelId="{B607B435-A455-46B3-893E-C8BBA3C9E990}" type="presParOf" srcId="{917D30C5-C7FF-4E27-9E01-103261213E7C}" destId="{53B32750-BAFE-4EEE-84E1-E21C69731937}" srcOrd="0" destOrd="0" presId="urn:microsoft.com/office/officeart/2009/layout/CircleArrowProcess"/>
    <dgm:cxn modelId="{8975C708-C3ED-44F3-939E-95FA71D62CDD}" type="presParOf" srcId="{328AA10B-4983-4644-88C2-2388884AD1D0}" destId="{6AB66DB3-97D5-42DA-A3E5-54D43EA0A60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E8E52-4464-4287-8C00-6CDED366A552}">
      <dsp:nvSpPr>
        <dsp:cNvPr id="0" name=""/>
        <dsp:cNvSpPr/>
      </dsp:nvSpPr>
      <dsp:spPr>
        <a:xfrm>
          <a:off x="1124424" y="200097"/>
          <a:ext cx="1945907" cy="19462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7DC2-FA80-4216-89D2-F7D70D2EF662}">
      <dsp:nvSpPr>
        <dsp:cNvPr id="0" name=""/>
        <dsp:cNvSpPr/>
      </dsp:nvSpPr>
      <dsp:spPr>
        <a:xfrm>
          <a:off x="1554533" y="902736"/>
          <a:ext cx="1081303" cy="54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Instruction Fetch</a:t>
          </a:r>
        </a:p>
      </dsp:txBody>
      <dsp:txXfrm>
        <a:off x="1554533" y="902736"/>
        <a:ext cx="1081303" cy="540522"/>
      </dsp:txXfrm>
    </dsp:sp>
    <dsp:sp modelId="{19306E32-CE62-47E4-972C-7A853D1F2927}">
      <dsp:nvSpPr>
        <dsp:cNvPr id="0" name=""/>
        <dsp:cNvSpPr/>
      </dsp:nvSpPr>
      <dsp:spPr>
        <a:xfrm>
          <a:off x="583955" y="1318335"/>
          <a:ext cx="1945907" cy="19462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27D8-8C27-4093-A1F5-4232B0D64AD1}">
      <dsp:nvSpPr>
        <dsp:cNvPr id="0" name=""/>
        <dsp:cNvSpPr/>
      </dsp:nvSpPr>
      <dsp:spPr>
        <a:xfrm>
          <a:off x="1016257" y="2027443"/>
          <a:ext cx="1081303" cy="54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Instruction Decode</a:t>
          </a:r>
        </a:p>
      </dsp:txBody>
      <dsp:txXfrm>
        <a:off x="1016257" y="2027443"/>
        <a:ext cx="1081303" cy="540522"/>
      </dsp:txXfrm>
    </dsp:sp>
    <dsp:sp modelId="{53B32750-BAFE-4EEE-84E1-E21C69731937}">
      <dsp:nvSpPr>
        <dsp:cNvPr id="0" name=""/>
        <dsp:cNvSpPr/>
      </dsp:nvSpPr>
      <dsp:spPr>
        <a:xfrm>
          <a:off x="1262921" y="2570391"/>
          <a:ext cx="1671836" cy="167250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66DB3-97D5-42DA-A3E5-54D43EA0A602}">
      <dsp:nvSpPr>
        <dsp:cNvPr id="0" name=""/>
        <dsp:cNvSpPr/>
      </dsp:nvSpPr>
      <dsp:spPr>
        <a:xfrm>
          <a:off x="1557091" y="3153767"/>
          <a:ext cx="1081303" cy="54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Execution</a:t>
          </a:r>
        </a:p>
      </dsp:txBody>
      <dsp:txXfrm>
        <a:off x="1557091" y="3153767"/>
        <a:ext cx="1081303" cy="54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B06C-6CFE-4995-81A9-4212E9470CCC}" type="datetimeFigureOut">
              <a:rPr lang="id-ID" smtClean="0"/>
              <a:pPr/>
              <a:t>01/02/2019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49F1-4C99-4E1C-9EB4-C17A035C19F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75E1-3129-43FC-994A-A33E4D0883BD}" type="datetimeFigureOut">
              <a:rPr lang="id-ID" smtClean="0"/>
              <a:t>01/02/2019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2A6A6-C0A7-4DE4-B4CB-B29C1287D4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7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143108" y="4143380"/>
            <a:ext cx="4857750" cy="16430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29" y="116632"/>
            <a:ext cx="193842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Pentium_M_Dothan.jpg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hyperlink" Target="http://en.wikipedia.org/wiki/Image:Dc_proc_lg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5786" y="200024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Computer Architecture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ea typeface="+mj-ea"/>
                <a:cs typeface="+mj-cs"/>
              </a:rPr>
              <a:t>The Fundamental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47664" y="3786190"/>
            <a:ext cx="6480720" cy="1752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Course </a:t>
            </a:r>
            <a:r>
              <a:rPr lang="en-US" sz="2400" dirty="0" smtClean="0"/>
              <a:t>Number	: TTH2D3</a:t>
            </a:r>
            <a:endParaRPr lang="en-US" sz="24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CLO			: 1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Week			: 1</a:t>
            </a:r>
          </a:p>
          <a:p>
            <a:endParaRPr lang="en-US" sz="1600" dirty="0" smtClean="0"/>
          </a:p>
          <a:p>
            <a:r>
              <a:rPr lang="en-US" sz="1600" dirty="0" smtClean="0"/>
              <a:t>CLO#1 </a:t>
            </a:r>
            <a:r>
              <a:rPr lang="en-US" sz="1600" dirty="0"/>
              <a:t>Student have the knowledge to explain microprocessor system</a:t>
            </a:r>
            <a:endParaRPr lang="id-ID" sz="1600" dirty="0"/>
          </a:p>
          <a:p>
            <a:r>
              <a:rPr lang="id-ID" sz="1600" dirty="0"/>
              <a:t>[C2] </a:t>
            </a:r>
            <a:r>
              <a:rPr lang="en-US" sz="1600" dirty="0"/>
              <a:t>Understand the history of microprocessor and microcontroller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C2</a:t>
            </a:r>
            <a:r>
              <a:rPr lang="en-US" sz="1600" dirty="0"/>
              <a:t>] Understand the architecture of computer system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C2</a:t>
            </a:r>
            <a:r>
              <a:rPr lang="en-US" sz="1600" dirty="0"/>
              <a:t>] Understand the design of minimum system for </a:t>
            </a:r>
            <a:r>
              <a:rPr lang="en-US" sz="1600" dirty="0" smtClean="0"/>
              <a:t>microcontroller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28860" cy="107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Microprocessor: Historical Review </a:t>
            </a:r>
            <a:r>
              <a:rPr lang="en-US" dirty="0" smtClean="0"/>
              <a:t>(2/3)</a:t>
            </a:r>
            <a:endParaRPr lang="id-ID" dirty="0"/>
          </a:p>
        </p:txBody>
      </p:sp>
      <p:pic>
        <p:nvPicPr>
          <p:cNvPr id="4" name="Picture 25" descr="Itanium 2 processor">
            <a:hlinkClick r:id="rId2" tooltip="Itanium 2 processo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29" y="3717032"/>
            <a:ext cx="1934766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w-Processor-PentiumII-FrontAnd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557338"/>
            <a:ext cx="1515666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ip-80586-19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0" y="1557340"/>
            <a:ext cx="2645569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3015595"/>
            <a:ext cx="15656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</a:t>
            </a:r>
            <a:r>
              <a:rPr lang="en-US" altLang="id-ID" sz="1400" b="1" dirty="0" smtClean="0"/>
              <a:t>586 (1993)</a:t>
            </a:r>
            <a:endParaRPr lang="en-US" altLang="id-ID" sz="1400" b="1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34471" y="1474888"/>
            <a:ext cx="1576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P-II </a:t>
            </a:r>
            <a:r>
              <a:rPr lang="en-US" altLang="id-ID" sz="1400" b="1" dirty="0" smtClean="0"/>
              <a:t>(1997)</a:t>
            </a:r>
            <a:endParaRPr lang="en-US" altLang="id-ID" sz="1400" b="1" dirty="0"/>
          </a:p>
        </p:txBody>
      </p:sp>
      <p:pic>
        <p:nvPicPr>
          <p:cNvPr id="9" name="Picture 13" descr="Pentium 4 process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263"/>
            <a:ext cx="249316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00199" y="5661025"/>
            <a:ext cx="1468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</a:t>
            </a:r>
            <a:r>
              <a:rPr lang="en-US" altLang="id-ID" sz="1400" b="1" dirty="0" err="1" smtClean="0"/>
              <a:t>P4</a:t>
            </a:r>
            <a:r>
              <a:rPr lang="en-US" altLang="id-ID" sz="1400" b="1" dirty="0" smtClean="0"/>
              <a:t> (2000)</a:t>
            </a:r>
            <a:endParaRPr lang="en-US" altLang="id-ID" sz="1400" b="1" dirty="0"/>
          </a:p>
        </p:txBody>
      </p:sp>
      <p:pic>
        <p:nvPicPr>
          <p:cNvPr id="11" name="Picture 16" descr="Intel-Mobile-900-Process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75" y="1628777"/>
            <a:ext cx="1590675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261322" y="3357563"/>
            <a:ext cx="1631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P-III </a:t>
            </a:r>
            <a:r>
              <a:rPr lang="en-US" altLang="id-ID" sz="1400" b="1" dirty="0" smtClean="0"/>
              <a:t>(1999)</a:t>
            </a:r>
            <a:endParaRPr lang="en-US" altLang="id-ID" sz="1400" b="1" dirty="0"/>
          </a:p>
        </p:txBody>
      </p:sp>
      <p:pic>
        <p:nvPicPr>
          <p:cNvPr id="13" name="Picture 19" descr="Pentium M 730 core Dothan">
            <a:hlinkClick r:id="rId8" tooltip="Pentium M 730 core Dothan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83" y="4076702"/>
            <a:ext cx="1535906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23282" y="5734050"/>
            <a:ext cx="2256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Pentium-M </a:t>
            </a:r>
            <a:r>
              <a:rPr lang="en-US" altLang="id-ID" sz="1400" b="1" dirty="0" smtClean="0"/>
              <a:t>(2003)</a:t>
            </a:r>
            <a:endParaRPr lang="en-US" altLang="id-ID" sz="1400" b="1" dirty="0"/>
          </a:p>
        </p:txBody>
      </p:sp>
      <p:pic>
        <p:nvPicPr>
          <p:cNvPr id="15" name="Picture 22" descr="small_011600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90" y="401647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004197" y="5425479"/>
            <a:ext cx="2148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Pentium-D </a:t>
            </a:r>
            <a:r>
              <a:rPr lang="en-US" altLang="id-ID" sz="1400" b="1" dirty="0" smtClean="0"/>
              <a:t>(2005)</a:t>
            </a:r>
            <a:endParaRPr lang="en-US" altLang="id-ID" sz="1400" b="1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804249" y="5785519"/>
            <a:ext cx="2078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id-ID" sz="1400" b="1" dirty="0"/>
              <a:t>Intel Itanium </a:t>
            </a:r>
            <a:r>
              <a:rPr lang="en-US" altLang="id-ID" sz="1400" b="1" dirty="0" smtClean="0"/>
              <a:t>(2006)</a:t>
            </a:r>
            <a:endParaRPr lang="en-US" alt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398336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Microprocessor: Historical Review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Picture 2" descr="http://t3.gstatic.com/images?q=tbn:ANd9GcQAyuWDLOm_bc_JNvdJCNh5e41_ueYqAWfNiQSsKe3ejswka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9179"/>
            <a:ext cx="21717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t1.gstatic.com/images?q=tbn:ANd9GcSUmCk-YcVKxfBiOja8Bd560gfAdd-b5SDcWoyfPwrvp6K3ukkJ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1579"/>
            <a:ext cx="17716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t3.gstatic.com/images?q=tbn:ANd9GcTEfW_KTFge8P3CZEq3t0cXr5RYMTnYSiMHSSOCDP5xjAt3Je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1565377"/>
            <a:ext cx="1678781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usna.edu/CS/si110/lec/l02/img/cp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92" y="4413352"/>
            <a:ext cx="1588693" cy="189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3200400" y="2479777"/>
            <a:ext cx="51435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5400000">
            <a:off x="6193894" y="3836327"/>
            <a:ext cx="1230376" cy="4000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0" descr="http://t2.gstatic.com/images?q=tbn:ANd9GcSMxd8zZPOfxbi44s2hAt1bWprnlP43A0lYbJ3VuRgScrPLiiaCz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03" y="4413353"/>
            <a:ext cx="2275695" cy="196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id-ID" b="1" dirty="0" smtClean="0"/>
              <a:t>Intel </a:t>
            </a:r>
            <a:r>
              <a:rPr lang="en-US" altLang="id-ID" b="1" dirty="0"/>
              <a:t>4004 </a:t>
            </a:r>
            <a:r>
              <a:rPr lang="en-US" altLang="id-ID" b="1" dirty="0" smtClean="0"/>
              <a:t>with 2300 transistors (1969)</a:t>
            </a:r>
            <a:endParaRPr lang="en-US" altLang="id-ID" b="1" dirty="0"/>
          </a:p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id-ID" b="1" dirty="0" smtClean="0"/>
              <a:t>Intel </a:t>
            </a:r>
            <a:r>
              <a:rPr lang="en-US" altLang="id-ID" b="1" dirty="0"/>
              <a:t>Itanium </a:t>
            </a:r>
            <a:r>
              <a:rPr lang="en-US" altLang="id-ID" b="1" dirty="0" smtClean="0"/>
              <a:t>with 330 million transistors (2005)</a:t>
            </a:r>
            <a:endParaRPr lang="en-US" altLang="id-ID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 Complexity</a:t>
            </a:r>
            <a:endParaRPr lang="id-ID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58" y="3604814"/>
            <a:ext cx="2148962" cy="2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4" y="3140968"/>
            <a:ext cx="1962646" cy="290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7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 Complexity (in Detail)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297354"/>
              </p:ext>
            </p:extLst>
          </p:nvPr>
        </p:nvGraphicFramePr>
        <p:xfrm>
          <a:off x="457200" y="1412776"/>
          <a:ext cx="82296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932656"/>
                <a:gridCol w="1371600"/>
                <a:gridCol w="1371600"/>
                <a:gridCol w="1371600"/>
                <a:gridCol w="1371600"/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Microprocessor Type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Transistors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MIPS</a:t>
                      </a:r>
                      <a:endParaRPr lang="id-ID" sz="14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4004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1969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108 kHz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8008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 kHz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8080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1974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0.64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8086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1978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4.47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0.66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8088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1981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4.47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0.75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80286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1982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134000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2.66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80386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1985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16-33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275000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80486 (</a:t>
                      </a:r>
                      <a:r>
                        <a:rPr lang="en-US" sz="1200" dirty="0" err="1" smtClean="0"/>
                        <a:t>i486</a:t>
                      </a:r>
                      <a:r>
                        <a:rPr lang="en-US" sz="1200" dirty="0" smtClean="0"/>
                        <a:t>)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1989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20-100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80586 (Pentium)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75-200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126-203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Pentium</a:t>
                      </a:r>
                      <a:r>
                        <a:rPr lang="en-US" sz="1200" baseline="0" dirty="0" smtClean="0"/>
                        <a:t> Pro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150-200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Pentium MMX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166-233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Pentium II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233-450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Pentium III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1999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450-933 MHz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Itanium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GHz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 bit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million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1200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Intel </a:t>
            </a:r>
            <a:r>
              <a:rPr lang="en-US" dirty="0" err="1" smtClean="0"/>
              <a:t>i7</a:t>
            </a:r>
            <a:endParaRPr lang="id-ID" dirty="0"/>
          </a:p>
        </p:txBody>
      </p:sp>
      <p:pic>
        <p:nvPicPr>
          <p:cNvPr id="4" name="Picture 2" descr="http://www.jagatreview.com/wp-content/uploads/2010/04/gul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06"/>
            <a:ext cx="5148064" cy="58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5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Microprocessor is a:</a:t>
            </a:r>
          </a:p>
          <a:p>
            <a:r>
              <a:rPr lang="en-US" dirty="0" smtClean="0"/>
              <a:t>LSI/VLSI (Very Large Scale Integration), designed to process information, any information.</a:t>
            </a:r>
          </a:p>
          <a:p>
            <a:r>
              <a:rPr lang="en-US" dirty="0" smtClean="0"/>
              <a:t>Multipurpose or General Purpose LSI/VLSI</a:t>
            </a:r>
          </a:p>
          <a:p>
            <a:r>
              <a:rPr lang="en-US" dirty="0" smtClean="0"/>
              <a:t>Sometimes (incorrectly) named CPU (Central Processing Unit)</a:t>
            </a:r>
          </a:p>
          <a:p>
            <a:r>
              <a:rPr lang="en-US" dirty="0" smtClean="0"/>
              <a:t>Fabricated on a die chip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656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Microprocessor System is a:</a:t>
            </a:r>
          </a:p>
          <a:p>
            <a:r>
              <a:rPr lang="en-US" dirty="0" smtClean="0"/>
              <a:t>System consists of at least 1 microprocessor and a support system</a:t>
            </a:r>
          </a:p>
          <a:p>
            <a:r>
              <a:rPr lang="en-US" dirty="0" smtClean="0"/>
              <a:t>Support system may include:</a:t>
            </a:r>
          </a:p>
          <a:p>
            <a:pPr lvl="1"/>
            <a:r>
              <a:rPr lang="en-US" dirty="0" smtClean="0"/>
              <a:t>Memory unit</a:t>
            </a:r>
          </a:p>
          <a:p>
            <a:pPr lvl="1"/>
            <a:r>
              <a:rPr lang="en-US" dirty="0" smtClean="0"/>
              <a:t>Input unit</a:t>
            </a:r>
          </a:p>
          <a:p>
            <a:pPr lvl="1"/>
            <a:r>
              <a:rPr lang="en-US" dirty="0" smtClean="0"/>
              <a:t>Output unit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441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System Architecture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75656" y="2060848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23528" y="2060848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772816"/>
            <a:ext cx="2448272" cy="1296144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323528" y="1628800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id-ID" dirty="0"/>
          </a:p>
        </p:txBody>
      </p:sp>
      <p:sp>
        <p:nvSpPr>
          <p:cNvPr id="9" name="Right Arrow 8"/>
          <p:cNvSpPr/>
          <p:nvPr/>
        </p:nvSpPr>
        <p:spPr>
          <a:xfrm>
            <a:off x="1187624" y="2276872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987824" y="2060848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153600" y="2060848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2843808" y="1772816"/>
            <a:ext cx="2448272" cy="1296144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987824" y="1628800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id-ID" dirty="0"/>
          </a:p>
        </p:txBody>
      </p:sp>
      <p:sp>
        <p:nvSpPr>
          <p:cNvPr id="14" name="Right Arrow 13"/>
          <p:cNvSpPr/>
          <p:nvPr/>
        </p:nvSpPr>
        <p:spPr>
          <a:xfrm>
            <a:off x="3851920" y="2276872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6804248" y="2060848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5652120" y="2060848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id-ID" dirty="0"/>
          </a:p>
        </p:txBody>
      </p:sp>
      <p:sp>
        <p:nvSpPr>
          <p:cNvPr id="17" name="Rounded Rectangle 16"/>
          <p:cNvSpPr/>
          <p:nvPr/>
        </p:nvSpPr>
        <p:spPr>
          <a:xfrm>
            <a:off x="5508104" y="1772816"/>
            <a:ext cx="3456384" cy="1296144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5652120" y="1628800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id-ID" dirty="0"/>
          </a:p>
        </p:txBody>
      </p:sp>
      <p:sp>
        <p:nvSpPr>
          <p:cNvPr id="19" name="Right Arrow 18"/>
          <p:cNvSpPr/>
          <p:nvPr/>
        </p:nvSpPr>
        <p:spPr>
          <a:xfrm>
            <a:off x="6516216" y="2276872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884368" y="2074496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id-ID" dirty="0"/>
          </a:p>
        </p:txBody>
      </p:sp>
      <p:sp>
        <p:nvSpPr>
          <p:cNvPr id="21" name="Right Arrow 20"/>
          <p:cNvSpPr/>
          <p:nvPr/>
        </p:nvSpPr>
        <p:spPr>
          <a:xfrm>
            <a:off x="7582688" y="2290520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1470392" y="4149080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318264" y="4149080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id-ID" dirty="0"/>
          </a:p>
        </p:txBody>
      </p:sp>
      <p:sp>
        <p:nvSpPr>
          <p:cNvPr id="24" name="Rounded Rectangle 23"/>
          <p:cNvSpPr/>
          <p:nvPr/>
        </p:nvSpPr>
        <p:spPr>
          <a:xfrm>
            <a:off x="174248" y="3861048"/>
            <a:ext cx="2448272" cy="2304256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318264" y="3717032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</a:t>
            </a:r>
            <a:endParaRPr lang="id-ID" dirty="0"/>
          </a:p>
        </p:txBody>
      </p:sp>
      <p:sp>
        <p:nvSpPr>
          <p:cNvPr id="26" name="Right Arrow 25"/>
          <p:cNvSpPr/>
          <p:nvPr/>
        </p:nvSpPr>
        <p:spPr>
          <a:xfrm>
            <a:off x="1182360" y="4365104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2982560" y="4149080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148336" y="4149080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id-ID" dirty="0"/>
          </a:p>
        </p:txBody>
      </p:sp>
      <p:sp>
        <p:nvSpPr>
          <p:cNvPr id="29" name="Rounded Rectangle 28"/>
          <p:cNvSpPr/>
          <p:nvPr/>
        </p:nvSpPr>
        <p:spPr>
          <a:xfrm>
            <a:off x="2838544" y="3861048"/>
            <a:ext cx="2448272" cy="2304256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982560" y="3717032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#5</a:t>
            </a:r>
            <a:endParaRPr lang="id-ID" dirty="0"/>
          </a:p>
        </p:txBody>
      </p:sp>
      <p:sp>
        <p:nvSpPr>
          <p:cNvPr id="31" name="Right Arrow 30"/>
          <p:cNvSpPr/>
          <p:nvPr/>
        </p:nvSpPr>
        <p:spPr>
          <a:xfrm>
            <a:off x="3846656" y="4365104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6798984" y="4149080"/>
            <a:ext cx="9361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646856" y="4149080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id-ID" dirty="0"/>
          </a:p>
        </p:txBody>
      </p:sp>
      <p:sp>
        <p:nvSpPr>
          <p:cNvPr id="34" name="Rounded Rectangle 33"/>
          <p:cNvSpPr/>
          <p:nvPr/>
        </p:nvSpPr>
        <p:spPr>
          <a:xfrm>
            <a:off x="5502840" y="3861048"/>
            <a:ext cx="3456384" cy="2304256"/>
          </a:xfrm>
          <a:prstGeom prst="roundRect">
            <a:avLst>
              <a:gd name="adj" fmla="val 57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5646856" y="3717032"/>
            <a:ext cx="864096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#6</a:t>
            </a:r>
            <a:endParaRPr lang="id-ID" dirty="0"/>
          </a:p>
        </p:txBody>
      </p:sp>
      <p:sp>
        <p:nvSpPr>
          <p:cNvPr id="36" name="Right Arrow 35"/>
          <p:cNvSpPr/>
          <p:nvPr/>
        </p:nvSpPr>
        <p:spPr>
          <a:xfrm>
            <a:off x="6510952" y="4365104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7879104" y="4162728"/>
            <a:ext cx="93610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id-ID" dirty="0"/>
          </a:p>
        </p:txBody>
      </p:sp>
      <p:sp>
        <p:nvSpPr>
          <p:cNvPr id="38" name="Right Arrow 37"/>
          <p:cNvSpPr/>
          <p:nvPr/>
        </p:nvSpPr>
        <p:spPr>
          <a:xfrm>
            <a:off x="7577424" y="4378752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1470392" y="5157192"/>
            <a:ext cx="9361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</a:t>
            </a:r>
            <a:endParaRPr lang="id-ID" sz="1600" dirty="0"/>
          </a:p>
        </p:txBody>
      </p:sp>
      <p:sp>
        <p:nvSpPr>
          <p:cNvPr id="41" name="Up-Down Arrow 40"/>
          <p:cNvSpPr/>
          <p:nvPr/>
        </p:nvSpPr>
        <p:spPr>
          <a:xfrm>
            <a:off x="1763688" y="4738792"/>
            <a:ext cx="360040" cy="56241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2987824" y="5157192"/>
            <a:ext cx="9361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</a:t>
            </a:r>
            <a:endParaRPr lang="id-ID" sz="1600" dirty="0"/>
          </a:p>
        </p:txBody>
      </p:sp>
      <p:sp>
        <p:nvSpPr>
          <p:cNvPr id="43" name="Up-Down Arrow 42"/>
          <p:cNvSpPr/>
          <p:nvPr/>
        </p:nvSpPr>
        <p:spPr>
          <a:xfrm>
            <a:off x="3281120" y="4738792"/>
            <a:ext cx="360040" cy="56241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6804248" y="5170840"/>
            <a:ext cx="9361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</a:t>
            </a:r>
            <a:endParaRPr lang="id-ID" sz="1600" dirty="0"/>
          </a:p>
        </p:txBody>
      </p:sp>
      <p:sp>
        <p:nvSpPr>
          <p:cNvPr id="45" name="Up-Down Arrow 44"/>
          <p:cNvSpPr/>
          <p:nvPr/>
        </p:nvSpPr>
        <p:spPr>
          <a:xfrm>
            <a:off x="7097544" y="4752440"/>
            <a:ext cx="360040" cy="56241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7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  <a:p>
            <a:pPr marL="457200" lvl="1" indent="0">
              <a:buNone/>
            </a:pPr>
            <a:r>
              <a:rPr lang="en-US" dirty="0" smtClean="0"/>
              <a:t>Static RAM, Dynamic RAM, ROM, EPROM, Flash Disk, Hard Disk</a:t>
            </a:r>
          </a:p>
          <a:p>
            <a:r>
              <a:rPr lang="en-US" dirty="0" smtClean="0"/>
              <a:t>Input</a:t>
            </a:r>
          </a:p>
          <a:p>
            <a:pPr marL="457200" lvl="1" indent="0">
              <a:buNone/>
            </a:pPr>
            <a:r>
              <a:rPr lang="en-US" dirty="0" smtClean="0"/>
              <a:t>Keyboard, Mouse, Touch Pad, Scanner, ADC</a:t>
            </a:r>
          </a:p>
          <a:p>
            <a:r>
              <a:rPr lang="en-US" dirty="0" smtClean="0"/>
              <a:t>Output</a:t>
            </a:r>
          </a:p>
          <a:p>
            <a:pPr marL="457200" lvl="1" indent="0">
              <a:buNone/>
            </a:pPr>
            <a:r>
              <a:rPr lang="en-US" dirty="0" smtClean="0"/>
              <a:t>Monitor, Speaker, VR, Printer, DAC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692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the Microprocessor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02404" y="1600200"/>
            <a:ext cx="224159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Control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Bus</a:t>
            </a:r>
            <a:endParaRPr lang="id-ID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" y="1407738"/>
            <a:ext cx="6869000" cy="485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 do we need to take this course?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68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the Microprocessor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ALU, Arithmetic and Logic Unit</a:t>
            </a:r>
            <a:br>
              <a:rPr lang="en-US" sz="2400" dirty="0" smtClean="0"/>
            </a:br>
            <a:r>
              <a:rPr lang="en-US" sz="2400" dirty="0" smtClean="0"/>
              <a:t>responsible for calculation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Register, a special type (very fast) of memory</a:t>
            </a:r>
            <a:br>
              <a:rPr lang="en-US" sz="2400" dirty="0" smtClean="0"/>
            </a:br>
            <a:r>
              <a:rPr lang="en-US" sz="2400" dirty="0" smtClean="0"/>
              <a:t>responsible for storing instruction, data, address, and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Control Unit</a:t>
            </a:r>
            <a:br>
              <a:rPr lang="en-US" sz="2400" dirty="0" smtClean="0"/>
            </a:br>
            <a:r>
              <a:rPr lang="en-US" sz="2400" dirty="0" smtClean="0"/>
              <a:t>responsible to control the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Bus</a:t>
            </a:r>
            <a:br>
              <a:rPr lang="en-US" sz="2400" dirty="0" smtClean="0"/>
            </a:br>
            <a:r>
              <a:rPr lang="en-US" sz="2400" dirty="0" smtClean="0"/>
              <a:t>responsible for transferring </a:t>
            </a:r>
            <a:br>
              <a:rPr lang="en-US" sz="2400" dirty="0" smtClean="0"/>
            </a:br>
            <a:r>
              <a:rPr lang="en-US" sz="2400" dirty="0" smtClean="0"/>
              <a:t>signal (control, data, address)</a:t>
            </a:r>
            <a:endParaRPr lang="id-ID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69" y="4005064"/>
            <a:ext cx="3266001" cy="23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85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it Works?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A + B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779912" y="4797151"/>
            <a:ext cx="136815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43608" y="3645024"/>
            <a:ext cx="136815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228184" y="2462319"/>
            <a:ext cx="1368152" cy="468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228184" y="2923062"/>
            <a:ext cx="1368152" cy="468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6228184" y="3391114"/>
            <a:ext cx="1368152" cy="468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6187755" y="1979547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Register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250013" y="4563125"/>
            <a:ext cx="1368152" cy="468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A,B </a:t>
            </a:r>
            <a:r>
              <a:rPr lang="en-US" sz="1600" dirty="0" smtClean="0">
                <a:sym typeface="Wingdings" panose="05000000000000000000" pitchFamily="2" charset="2"/>
              </a:rPr>
              <a:t> C</a:t>
            </a:r>
            <a:endParaRPr lang="id-ID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4080353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Register</a:t>
            </a:r>
            <a:endParaRPr lang="id-ID" dirty="0"/>
          </a:p>
        </p:txBody>
      </p:sp>
      <p:cxnSp>
        <p:nvCxnSpPr>
          <p:cNvPr id="14" name="Elbow Connector 13"/>
          <p:cNvCxnSpPr>
            <a:stCxn id="11" idx="2"/>
            <a:endCxn id="4" idx="3"/>
          </p:cNvCxnSpPr>
          <p:nvPr/>
        </p:nvCxnSpPr>
        <p:spPr>
          <a:xfrm rot="5400000">
            <a:off x="5924064" y="4255178"/>
            <a:ext cx="234026" cy="178602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1"/>
          </p:cNvCxnSpPr>
          <p:nvPr/>
        </p:nvCxnSpPr>
        <p:spPr>
          <a:xfrm rot="10800000" flipV="1">
            <a:off x="4139952" y="2696345"/>
            <a:ext cx="2088232" cy="2100806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</p:cNvCxnSpPr>
          <p:nvPr/>
        </p:nvCxnSpPr>
        <p:spPr>
          <a:xfrm rot="10800000" flipV="1">
            <a:off x="4788024" y="3157087"/>
            <a:ext cx="1440160" cy="164006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9" idx="3"/>
          </p:cNvCxnSpPr>
          <p:nvPr/>
        </p:nvCxnSpPr>
        <p:spPr>
          <a:xfrm rot="5400000" flipH="1" flipV="1">
            <a:off x="4976104" y="3113024"/>
            <a:ext cx="2108115" cy="3132348"/>
          </a:xfrm>
          <a:prstGeom prst="bentConnector4">
            <a:avLst>
              <a:gd name="adj1" fmla="val -10844"/>
              <a:gd name="adj2" fmla="val 11906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0"/>
            <a:endCxn id="6" idx="0"/>
          </p:cNvCxnSpPr>
          <p:nvPr/>
        </p:nvCxnSpPr>
        <p:spPr>
          <a:xfrm rot="5400000" flipH="1" flipV="1">
            <a:off x="3728620" y="461384"/>
            <a:ext cx="1182705" cy="5184576"/>
          </a:xfrm>
          <a:prstGeom prst="bentConnector3">
            <a:avLst>
              <a:gd name="adj1" fmla="val 119329"/>
            </a:avLst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0"/>
            <a:endCxn id="8" idx="3"/>
          </p:cNvCxnSpPr>
          <p:nvPr/>
        </p:nvCxnSpPr>
        <p:spPr>
          <a:xfrm rot="5400000" flipH="1" flipV="1">
            <a:off x="4418042" y="466730"/>
            <a:ext cx="487936" cy="5868652"/>
          </a:xfrm>
          <a:prstGeom prst="bentConnector4">
            <a:avLst>
              <a:gd name="adj1" fmla="val 442778"/>
              <a:gd name="adj2" fmla="val 103895"/>
            </a:avLst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3"/>
            <a:endCxn id="11" idx="0"/>
          </p:cNvCxnSpPr>
          <p:nvPr/>
        </p:nvCxnSpPr>
        <p:spPr>
          <a:xfrm>
            <a:off x="2411760" y="4113076"/>
            <a:ext cx="4522329" cy="450049"/>
          </a:xfrm>
          <a:prstGeom prst="bentConnector2">
            <a:avLst/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1727684" y="3625140"/>
            <a:ext cx="4500500" cy="1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12762" y="1309704"/>
            <a:ext cx="342038" cy="3600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0" name="Oval 39"/>
          <p:cNvSpPr/>
          <p:nvPr/>
        </p:nvSpPr>
        <p:spPr>
          <a:xfrm>
            <a:off x="4518287" y="2060848"/>
            <a:ext cx="342038" cy="3600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1" name="Oval 40"/>
          <p:cNvSpPr/>
          <p:nvPr/>
        </p:nvSpPr>
        <p:spPr>
          <a:xfrm>
            <a:off x="5013048" y="3933056"/>
            <a:ext cx="342038" cy="3600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42" name="Oval 41"/>
          <p:cNvSpPr/>
          <p:nvPr/>
        </p:nvSpPr>
        <p:spPr>
          <a:xfrm>
            <a:off x="4294399" y="3460064"/>
            <a:ext cx="342038" cy="3600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76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Microprocessor: Basic functionalities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Able to locate where the instruction and data resides</a:t>
            </a:r>
            <a:endParaRPr lang="en-US" sz="2800" dirty="0"/>
          </a:p>
          <a:p>
            <a:pPr lvl="0"/>
            <a:r>
              <a:rPr lang="en-US" sz="2800" dirty="0" smtClean="0"/>
              <a:t>Able to fetch the instruction and data from memory</a:t>
            </a:r>
            <a:endParaRPr lang="en-US" sz="2800" dirty="0"/>
          </a:p>
          <a:p>
            <a:pPr lvl="0"/>
            <a:r>
              <a:rPr lang="en-US" sz="2800" dirty="0" smtClean="0"/>
              <a:t>Able to store instruction and data in register</a:t>
            </a:r>
          </a:p>
          <a:p>
            <a:pPr lvl="0"/>
            <a:r>
              <a:rPr lang="en-US" sz="2800" dirty="0" smtClean="0"/>
              <a:t>Able to decode and understand the instruction</a:t>
            </a:r>
            <a:endParaRPr lang="en-US" sz="2800" dirty="0"/>
          </a:p>
          <a:p>
            <a:pPr lvl="0"/>
            <a:r>
              <a:rPr lang="en-US" sz="2800" dirty="0" smtClean="0"/>
              <a:t>Able to execute the instruction</a:t>
            </a:r>
            <a:endParaRPr lang="en-US" sz="2800" dirty="0"/>
          </a:p>
          <a:p>
            <a:pPr lvl="0"/>
            <a:r>
              <a:rPr lang="en-US" sz="2800" dirty="0" smtClean="0"/>
              <a:t>Able to manage all process in a proper 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60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memory?</a:t>
            </a:r>
            <a:br>
              <a:rPr lang="en-US" dirty="0" smtClean="0"/>
            </a:br>
            <a:r>
              <a:rPr lang="en-US" i="1" dirty="0" smtClean="0"/>
              <a:t>to store data and instruction</a:t>
            </a:r>
          </a:p>
          <a:p>
            <a:endParaRPr lang="en-US" dirty="0" smtClean="0"/>
          </a:p>
          <a:p>
            <a:r>
              <a:rPr lang="en-US" dirty="0" smtClean="0"/>
              <a:t>What is memory hierarchy?</a:t>
            </a:r>
            <a:br>
              <a:rPr lang="en-US" dirty="0" smtClean="0"/>
            </a:br>
            <a:r>
              <a:rPr lang="en-US" i="1" dirty="0"/>
              <a:t>a</a:t>
            </a:r>
            <a:r>
              <a:rPr lang="en-US" i="1" dirty="0" smtClean="0"/>
              <a:t> hierarchy of memory types</a:t>
            </a:r>
          </a:p>
          <a:p>
            <a:endParaRPr lang="en-US" dirty="0" smtClean="0"/>
          </a:p>
          <a:p>
            <a:r>
              <a:rPr lang="en-US" dirty="0" smtClean="0"/>
              <a:t>What are memory types?</a:t>
            </a:r>
            <a:br>
              <a:rPr lang="en-US" dirty="0" smtClean="0"/>
            </a:br>
            <a:r>
              <a:rPr lang="en-US" i="1" dirty="0" smtClean="0"/>
              <a:t>internal vs. external, accessibility, media</a:t>
            </a:r>
            <a:endParaRPr lang="id-ID" i="1" dirty="0"/>
          </a:p>
        </p:txBody>
      </p:sp>
      <p:sp>
        <p:nvSpPr>
          <p:cNvPr id="4" name="Rectangle 3"/>
          <p:cNvSpPr/>
          <p:nvPr/>
        </p:nvSpPr>
        <p:spPr>
          <a:xfrm>
            <a:off x="6156176" y="2735793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158248" y="3181066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156176" y="1844824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158248" y="2290097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730472" y="1875888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 1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7730471" y="2313007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 2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7730470" y="275870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 3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730472" y="3203976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672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Hierarchy Memory</a:t>
            </a:r>
            <a:endParaRPr lang="id-ID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372200" y="1600200"/>
            <a:ext cx="23146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i</a:t>
            </a:r>
            <a:r>
              <a:rPr lang="en-US" dirty="0" smtClean="0"/>
              <a:t>s a way to balance capacity, speed, and price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043608" y="5157192"/>
            <a:ext cx="1800200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 smtClean="0"/>
              <a:t>Memory</a:t>
            </a:r>
            <a:endParaRPr lang="id-ID" dirty="0" smtClean="0"/>
          </a:p>
          <a:p>
            <a:pPr algn="ctr"/>
            <a:r>
              <a:rPr lang="id-ID" dirty="0" smtClean="0"/>
              <a:t>(Hard Disk)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3933056"/>
            <a:ext cx="1800200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smtClean="0"/>
              <a:t>Memory</a:t>
            </a:r>
            <a:endParaRPr lang="id-ID" dirty="0" smtClean="0"/>
          </a:p>
          <a:p>
            <a:pPr algn="ctr"/>
            <a:r>
              <a:rPr lang="id-ID" dirty="0" smtClean="0"/>
              <a:t>(DRAM)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1043608" y="2708920"/>
            <a:ext cx="1800200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Cache</a:t>
            </a:r>
          </a:p>
          <a:p>
            <a:pPr algn="ctr"/>
            <a:r>
              <a:rPr lang="id-ID" dirty="0" smtClean="0"/>
              <a:t>(SRAM)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1043608" y="1484784"/>
            <a:ext cx="1800200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Register</a:t>
            </a:r>
            <a:endParaRPr lang="id-ID" dirty="0"/>
          </a:p>
        </p:txBody>
      </p:sp>
      <p:sp>
        <p:nvSpPr>
          <p:cNvPr id="8" name="Down Arrow 7"/>
          <p:cNvSpPr/>
          <p:nvPr/>
        </p:nvSpPr>
        <p:spPr>
          <a:xfrm>
            <a:off x="3275856" y="1484784"/>
            <a:ext cx="864096" cy="48245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BIGGER   CAPACITY</a:t>
            </a:r>
            <a:endParaRPr lang="id-ID" dirty="0"/>
          </a:p>
        </p:txBody>
      </p:sp>
      <p:sp>
        <p:nvSpPr>
          <p:cNvPr id="9" name="Up Arrow 8"/>
          <p:cNvSpPr/>
          <p:nvPr/>
        </p:nvSpPr>
        <p:spPr>
          <a:xfrm>
            <a:off x="4355976" y="1484784"/>
            <a:ext cx="792088" cy="482453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FASTER   SPEED</a:t>
            </a:r>
            <a:endParaRPr lang="id-ID" dirty="0"/>
          </a:p>
        </p:txBody>
      </p:sp>
      <p:sp>
        <p:nvSpPr>
          <p:cNvPr id="10" name="Up Arrow 9"/>
          <p:cNvSpPr/>
          <p:nvPr/>
        </p:nvSpPr>
        <p:spPr>
          <a:xfrm>
            <a:off x="5364088" y="1484784"/>
            <a:ext cx="792088" cy="482453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HIGHER   PRICE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914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Internal vs. External</a:t>
            </a:r>
          </a:p>
          <a:p>
            <a:pPr lvl="1"/>
            <a:r>
              <a:rPr lang="en-US" sz="2400" dirty="0" smtClean="0"/>
              <a:t>Register, RAM, Hard Disk, CD/DVD</a:t>
            </a:r>
          </a:p>
          <a:p>
            <a:r>
              <a:rPr lang="en-US" sz="2800" dirty="0" smtClean="0"/>
              <a:t>Accessibility</a:t>
            </a:r>
          </a:p>
          <a:p>
            <a:pPr lvl="1"/>
            <a:r>
              <a:rPr lang="en-US" sz="2400" dirty="0" smtClean="0"/>
              <a:t>ROM (Read Only Memory), PROM (Programmable ROM), EPROM (Erasable PROM), EEPROM (Electrically EPROM)</a:t>
            </a:r>
          </a:p>
          <a:p>
            <a:pPr lvl="1"/>
            <a:r>
              <a:rPr lang="en-US" sz="2400" dirty="0" smtClean="0"/>
              <a:t>RAM (Random Access Memory), SRAM (Static RAM), DRAM (Dynamic RAM)</a:t>
            </a:r>
          </a:p>
          <a:p>
            <a:r>
              <a:rPr lang="en-US" sz="2800" dirty="0" smtClean="0"/>
              <a:t>Media</a:t>
            </a:r>
          </a:p>
          <a:p>
            <a:pPr lvl="1"/>
            <a:r>
              <a:rPr lang="en-US" sz="2400" dirty="0" smtClean="0"/>
              <a:t>Electric charge, Optic, Magnetic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153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Microprocessor and Memory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 are 2 types of interaction: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smtClean="0"/>
              <a:t>READ operation (retrieve), </a:t>
            </a:r>
            <a:br>
              <a:rPr lang="en-US" sz="2800" dirty="0" smtClean="0"/>
            </a:br>
            <a:r>
              <a:rPr lang="en-US" sz="2800" dirty="0" smtClean="0"/>
              <a:t>where microprocessor </a:t>
            </a:r>
            <a:br>
              <a:rPr lang="en-US" sz="2800" dirty="0" smtClean="0"/>
            </a:br>
            <a:r>
              <a:rPr lang="en-US" sz="2800" dirty="0" smtClean="0"/>
              <a:t>retrieves data from memory</a:t>
            </a:r>
            <a:endParaRPr lang="en-US" sz="2800" dirty="0"/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smtClean="0"/>
              <a:t>WRITE operation (store), </a:t>
            </a:r>
            <a:br>
              <a:rPr lang="en-US" sz="2800" dirty="0" smtClean="0"/>
            </a:br>
            <a:r>
              <a:rPr lang="en-US" sz="2800" dirty="0" smtClean="0"/>
              <a:t>where microprocessor </a:t>
            </a:r>
            <a:br>
              <a:rPr lang="en-US" sz="2800" dirty="0" smtClean="0"/>
            </a:br>
            <a:r>
              <a:rPr lang="en-US" sz="2800" dirty="0" smtClean="0"/>
              <a:t>stores data into memory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6594"/>
              </p:ext>
            </p:extLst>
          </p:nvPr>
        </p:nvGraphicFramePr>
        <p:xfrm>
          <a:off x="6084168" y="1628800"/>
          <a:ext cx="1949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3355365" imgH="2383783" progId="Visio.Drawing.11">
                  <p:embed/>
                </p:oleObj>
              </mc:Choice>
              <mc:Fallback>
                <p:oleObj name="Visio" r:id="rId3" imgW="3355365" imgH="238378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628800"/>
                        <a:ext cx="1949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08309"/>
              </p:ext>
            </p:extLst>
          </p:nvPr>
        </p:nvGraphicFramePr>
        <p:xfrm>
          <a:off x="6084168" y="3933056"/>
          <a:ext cx="207803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5" imgW="3355365" imgH="2383783" progId="Visio.Drawing.11">
                  <p:embed/>
                </p:oleObj>
              </mc:Choice>
              <mc:Fallback>
                <p:oleObj name="Visio" r:id="rId5" imgW="3355365" imgH="238378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933056"/>
                        <a:ext cx="207803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755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Microprocessor READs from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79" y="1564106"/>
            <a:ext cx="4879852" cy="4311763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Microprocessor prepares and outputs the address of data that need to be retrieved for processing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Microprocessor sends a READ signal to memory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After receiving a READ signal, memory locate the data based on given address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Memory provides the data into data bus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645426" y="2682871"/>
          <a:ext cx="2443958" cy="257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3355365" imgH="2383783" progId="Visio.Drawing.11">
                  <p:embed/>
                </p:oleObj>
              </mc:Choice>
              <mc:Fallback>
                <p:oleObj name="Visio" r:id="rId3" imgW="3355365" imgH="23837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426" y="2682871"/>
                        <a:ext cx="2443958" cy="2578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3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Microprocessor WRITEs into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2" y="1684422"/>
            <a:ext cx="4781246" cy="4191447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Microprocessor prepares and outputs the address of data that need to be </a:t>
            </a:r>
            <a:r>
              <a:rPr lang="en-US" dirty="0" smtClean="0"/>
              <a:t>stored in memory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Microprocessor provides data into data bus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Microprocessor sends a </a:t>
            </a:r>
            <a:r>
              <a:rPr lang="en-US" dirty="0" smtClean="0"/>
              <a:t>WRITE signal </a:t>
            </a:r>
            <a:r>
              <a:rPr lang="en-US" dirty="0"/>
              <a:t>to memory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After receiving a </a:t>
            </a:r>
            <a:r>
              <a:rPr lang="en-US" dirty="0" smtClean="0"/>
              <a:t>WRITE </a:t>
            </a:r>
            <a:r>
              <a:rPr lang="en-US" dirty="0"/>
              <a:t>signal, memory </a:t>
            </a:r>
            <a:r>
              <a:rPr lang="en-US" dirty="0" smtClean="0"/>
              <a:t>read the </a:t>
            </a:r>
            <a:r>
              <a:rPr lang="en-US" dirty="0"/>
              <a:t>data </a:t>
            </a:r>
            <a:r>
              <a:rPr lang="en-US" dirty="0" smtClean="0"/>
              <a:t>bus and stores the data using given address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33187" y="2811393"/>
          <a:ext cx="2439262" cy="243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3" imgW="3355365" imgH="2383783" progId="Visio.Drawing.11">
                  <p:embed/>
                </p:oleObj>
              </mc:Choice>
              <mc:Fallback>
                <p:oleObj name="Visio" r:id="rId3" imgW="3355365" imgH="23837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187" y="2811393"/>
                        <a:ext cx="2439262" cy="2436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5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Machine Instruction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Fundamental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 smtClean="0"/>
              <a:t>IoT</a:t>
            </a:r>
            <a:r>
              <a:rPr lang="en-US" b="0" dirty="0" smtClean="0"/>
              <a:t> Growth Rate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22960" y="6453336"/>
            <a:ext cx="1393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Source: Forbes</a:t>
            </a:r>
            <a:endParaRPr lang="id-ID" sz="1600" i="1" dirty="0"/>
          </a:p>
        </p:txBody>
      </p:sp>
      <p:pic>
        <p:nvPicPr>
          <p:cNvPr id="5" name="Picture 2" descr="http://blogs-images.forbes.com/louiscolumbus/files/2016/11/IHS.jpg?width=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" y="1484784"/>
            <a:ext cx="8171615" cy="47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Machine Instruction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Transfer, ex: MOV, PUSH, POP</a:t>
            </a:r>
          </a:p>
          <a:p>
            <a:r>
              <a:rPr lang="id-ID" dirty="0" smtClean="0"/>
              <a:t>Arithmetic and Logic, ex: ADD, SUB, AND, OR, SHL</a:t>
            </a:r>
          </a:p>
          <a:p>
            <a:r>
              <a:rPr lang="id-ID" dirty="0" smtClean="0"/>
              <a:t>Control, ex: JMP, JZ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8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Microprocessor RUNS an instruction?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Instruction </a:t>
            </a:r>
            <a:r>
              <a:rPr lang="en-US" sz="2800" dirty="0" smtClean="0"/>
              <a:t>Fetch (IF) is where microprocessor fetch the instruction from memory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Instruction </a:t>
            </a:r>
            <a:r>
              <a:rPr lang="en-US" sz="2800" dirty="0" smtClean="0"/>
              <a:t>Decode (DE) is where the microprocessor decode the instruction to understand what needs to be done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Execution (EX) is where </a:t>
            </a:r>
            <a:r>
              <a:rPr lang="en-US" sz="2800" dirty="0" err="1" smtClean="0"/>
              <a:t>te</a:t>
            </a:r>
            <a:r>
              <a:rPr lang="en-US" sz="2800" dirty="0" smtClean="0"/>
              <a:t> microprocessor execute the instruction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4211021"/>
              </p:ext>
            </p:extLst>
          </p:nvPr>
        </p:nvGraphicFramePr>
        <p:xfrm>
          <a:off x="5489713" y="1564106"/>
          <a:ext cx="3654287" cy="444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34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and Output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interface unit to communicate with outside the system’s world</a:t>
            </a:r>
            <a:endParaRPr lang="en-US" dirty="0"/>
          </a:p>
          <a:p>
            <a:r>
              <a:rPr lang="en-US" dirty="0" smtClean="0"/>
              <a:t>Input unit receives data and in many cases also transforms signal from outside world (example, ADC Analog to Digital Converter)</a:t>
            </a:r>
            <a:endParaRPr lang="en-US" dirty="0"/>
          </a:p>
          <a:p>
            <a:r>
              <a:rPr lang="en-US" dirty="0" smtClean="0"/>
              <a:t>Output unit delivers data and in many cases also transforms the data into specific signal (example, DAC Digital to Analog Converter)</a:t>
            </a:r>
          </a:p>
        </p:txBody>
      </p:sp>
    </p:spTree>
    <p:extLst>
      <p:ext uri="{BB962C8B-B14F-4D97-AF65-F5344CB8AC3E}">
        <p14:creationId xmlns:p14="http://schemas.microsoft.com/office/powerpoint/2010/main" val="3998977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 dirty="0" smtClean="0"/>
              <a:t>Clock: </a:t>
            </a:r>
            <a:r>
              <a:rPr lang="en-US" altLang="id-ID" dirty="0" smtClean="0"/>
              <a:t>is a digital periodic and independent signal, delivered to all units for synchronization</a:t>
            </a:r>
          </a:p>
          <a:p>
            <a:r>
              <a:rPr lang="id-ID" altLang="id-ID" dirty="0" smtClean="0"/>
              <a:t>Clock </a:t>
            </a:r>
            <a:r>
              <a:rPr lang="en-US" altLang="id-ID" dirty="0" smtClean="0"/>
              <a:t>is generated using crystal oscillator with specific frequency</a:t>
            </a:r>
            <a:endParaRPr lang="en-GB" altLang="id-ID" dirty="0"/>
          </a:p>
        </p:txBody>
      </p:sp>
    </p:spTree>
    <p:extLst>
      <p:ext uri="{BB962C8B-B14F-4D97-AF65-F5344CB8AC3E}">
        <p14:creationId xmlns:p14="http://schemas.microsoft.com/office/powerpoint/2010/main" val="41841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types of bus:</a:t>
            </a:r>
          </a:p>
          <a:p>
            <a:r>
              <a:rPr lang="en-US" dirty="0" smtClean="0"/>
              <a:t>Data bus</a:t>
            </a:r>
          </a:p>
          <a:p>
            <a:r>
              <a:rPr lang="en-US" dirty="0" smtClean="0"/>
              <a:t>Address bus</a:t>
            </a:r>
          </a:p>
          <a:p>
            <a:r>
              <a:rPr lang="en-US" dirty="0" smtClean="0"/>
              <a:t>Control bus</a:t>
            </a:r>
            <a:endParaRPr lang="id-ID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 l="16182" t="33993" r="39853" b="29691"/>
          <a:stretch>
            <a:fillRect/>
          </a:stretch>
        </p:blipFill>
        <p:spPr bwMode="auto">
          <a:xfrm>
            <a:off x="3882005" y="2852936"/>
            <a:ext cx="5272391" cy="326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816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Fundamental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76480"/>
            <a:ext cx="2531911" cy="29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Microprocessor and Microcontroller?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Mi</a:t>
            </a:r>
            <a:r>
              <a:rPr lang="en-US" sz="2800" dirty="0" smtClean="0"/>
              <a:t>c</a:t>
            </a:r>
            <a:r>
              <a:rPr lang="id-ID" sz="2800" dirty="0" smtClean="0"/>
              <a:t>ro</a:t>
            </a:r>
            <a:r>
              <a:rPr lang="en-US" sz="2800" dirty="0" smtClean="0"/>
              <a:t>c</a:t>
            </a:r>
            <a:r>
              <a:rPr lang="id-ID" sz="2800" dirty="0" smtClean="0"/>
              <a:t>ontroller </a:t>
            </a:r>
            <a:r>
              <a:rPr lang="en-US" sz="2800" dirty="0" smtClean="0"/>
              <a:t>is a </a:t>
            </a:r>
            <a:r>
              <a:rPr lang="id-ID" sz="2800" dirty="0" smtClean="0"/>
              <a:t>single </a:t>
            </a:r>
            <a:r>
              <a:rPr lang="en-US" sz="2800" dirty="0" smtClean="0"/>
              <a:t>c</a:t>
            </a:r>
            <a:r>
              <a:rPr lang="id-ID" sz="2800" dirty="0" smtClean="0"/>
              <a:t>hip CPU</a:t>
            </a:r>
            <a:r>
              <a:rPr lang="en-US" sz="2800" dirty="0" smtClean="0"/>
              <a:t> that already consists of:</a:t>
            </a:r>
            <a:endParaRPr lang="id-ID" sz="2800" dirty="0"/>
          </a:p>
          <a:p>
            <a:pPr lvl="1"/>
            <a:r>
              <a:rPr lang="id-ID" sz="2400" dirty="0" smtClean="0"/>
              <a:t>Processor (ALU </a:t>
            </a:r>
            <a:r>
              <a:rPr lang="id-ID" sz="2400" dirty="0"/>
              <a:t>+ Unit </a:t>
            </a:r>
            <a:r>
              <a:rPr lang="id-ID" sz="2400" dirty="0" smtClean="0"/>
              <a:t>Control)</a:t>
            </a:r>
            <a:endParaRPr lang="id-ID" sz="2400" dirty="0"/>
          </a:p>
          <a:p>
            <a:pPr lvl="1"/>
            <a:r>
              <a:rPr lang="id-ID" sz="2400" dirty="0"/>
              <a:t>Internal Memory RAM</a:t>
            </a:r>
          </a:p>
          <a:p>
            <a:pPr lvl="1"/>
            <a:r>
              <a:rPr lang="id-ID" sz="2400" dirty="0" smtClean="0"/>
              <a:t>I</a:t>
            </a:r>
            <a:r>
              <a:rPr lang="en-US" sz="2400" dirty="0" err="1" smtClean="0"/>
              <a:t>nput</a:t>
            </a:r>
            <a:r>
              <a:rPr lang="en-US" sz="2400" dirty="0" smtClean="0"/>
              <a:t> / Output</a:t>
            </a:r>
            <a:endParaRPr lang="id-ID" sz="2400" dirty="0"/>
          </a:p>
          <a:p>
            <a:pPr lvl="1"/>
            <a:r>
              <a:rPr lang="id-ID" sz="2400" dirty="0"/>
              <a:t>Timer</a:t>
            </a:r>
          </a:p>
          <a:p>
            <a:pPr lvl="1"/>
            <a:r>
              <a:rPr lang="id-ID" sz="2400" dirty="0"/>
              <a:t>Interrupt </a:t>
            </a:r>
            <a:r>
              <a:rPr lang="id-ID" sz="2400" dirty="0" smtClean="0"/>
              <a:t>Control</a:t>
            </a:r>
            <a:endParaRPr lang="id-ID" sz="2400" dirty="0"/>
          </a:p>
          <a:p>
            <a:r>
              <a:rPr lang="id-ID" sz="2800" dirty="0" smtClean="0"/>
              <a:t>Mi</a:t>
            </a:r>
            <a:r>
              <a:rPr lang="en-US" sz="2800" dirty="0" smtClean="0"/>
              <a:t>c</a:t>
            </a:r>
            <a:r>
              <a:rPr lang="id-ID" sz="2800" dirty="0" smtClean="0"/>
              <a:t>ro</a:t>
            </a:r>
            <a:r>
              <a:rPr lang="en-US" sz="2800" dirty="0" smtClean="0"/>
              <a:t>c</a:t>
            </a:r>
            <a:r>
              <a:rPr lang="id-ID" sz="2800" dirty="0" smtClean="0"/>
              <a:t>ontroller </a:t>
            </a:r>
            <a:r>
              <a:rPr lang="en-US" sz="2800" dirty="0" smtClean="0"/>
              <a:t>is designed for a specific purpose, which makes it only applicable for 1 domain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9600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d-ID" altLang="id-ID" dirty="0" smtClean="0"/>
              <a:t>Mi</a:t>
            </a:r>
            <a:r>
              <a:rPr lang="en-US" altLang="id-ID" dirty="0" smtClean="0"/>
              <a:t>c</a:t>
            </a:r>
            <a:r>
              <a:rPr lang="id-ID" altLang="id-ID" dirty="0" smtClean="0"/>
              <a:t>ro</a:t>
            </a:r>
            <a:r>
              <a:rPr lang="en-US" altLang="id-ID" dirty="0" smtClean="0"/>
              <a:t>c</a:t>
            </a:r>
            <a:r>
              <a:rPr lang="id-ID" altLang="id-ID" dirty="0" smtClean="0"/>
              <a:t>ontroller</a:t>
            </a:r>
            <a:endParaRPr lang="en-GB" altLang="id-ID" dirty="0"/>
          </a:p>
        </p:txBody>
      </p:sp>
      <p:pic>
        <p:nvPicPr>
          <p:cNvPr id="18435" name="Picture 6" descr="micro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22" y="1550988"/>
            <a:ext cx="4552156" cy="4625975"/>
          </a:xfrm>
          <a:noFill/>
        </p:spPr>
      </p:pic>
    </p:spTree>
    <p:extLst>
      <p:ext uri="{BB962C8B-B14F-4D97-AF65-F5344CB8AC3E}">
        <p14:creationId xmlns:p14="http://schemas.microsoft.com/office/powerpoint/2010/main" val="3210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Atmel Microcontroller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84784"/>
            <a:ext cx="44624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1600200"/>
            <a:ext cx="397078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To be fully functional, a microcontroller needs:</a:t>
            </a:r>
            <a:endParaRPr lang="id-ID" sz="2800" dirty="0"/>
          </a:p>
          <a:p>
            <a:r>
              <a:rPr lang="id-ID" sz="2800" dirty="0"/>
              <a:t>Power suply</a:t>
            </a:r>
          </a:p>
          <a:p>
            <a:r>
              <a:rPr lang="id-ID" sz="2800" dirty="0"/>
              <a:t>Clock generator</a:t>
            </a:r>
          </a:p>
          <a:p>
            <a:r>
              <a:rPr lang="id-ID" sz="2800" dirty="0"/>
              <a:t>Power Reset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28" y="4477084"/>
            <a:ext cx="1537605" cy="16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8515"/>
          <a:stretch/>
        </p:blipFill>
        <p:spPr bwMode="auto">
          <a:xfrm>
            <a:off x="5004048" y="4477084"/>
            <a:ext cx="1839313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3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504254" y="2114782"/>
            <a:ext cx="4532242" cy="4338554"/>
            <a:chOff x="3423" y="4752"/>
            <a:chExt cx="7020" cy="3600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3423" y="4752"/>
              <a:ext cx="7020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43" y="5292"/>
              <a:ext cx="16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endParaRPr lang="en-US" sz="1200"/>
            </a:p>
            <a:p>
              <a:pPr algn="ctr" eaLnBrk="1" hangingPunct="1"/>
              <a:endParaRPr lang="en-US" sz="1200"/>
            </a:p>
            <a:p>
              <a:pPr algn="ctr" eaLnBrk="1" hangingPunct="1"/>
              <a:endParaRPr lang="en-US" sz="1200"/>
            </a:p>
            <a:p>
              <a:pPr algn="ctr" eaLnBrk="1" hangingPunct="1"/>
              <a:r>
                <a:rPr lang="en-US" sz="1200"/>
                <a:t>AT89C</a:t>
              </a:r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763" y="5292"/>
              <a:ext cx="1800" cy="540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Data Bus</a:t>
              </a:r>
              <a:endParaRPr lang="en-US" dirty="0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763" y="6192"/>
              <a:ext cx="1800" cy="540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Address Bus</a:t>
              </a:r>
              <a:endParaRPr lang="en-US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5763" y="7092"/>
              <a:ext cx="1800" cy="540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Control Bus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563" y="5292"/>
              <a:ext cx="1620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dirty="0"/>
                <a:t>Data Bus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563" y="6192"/>
              <a:ext cx="1620" cy="5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dirty="0"/>
                <a:t>Address Bus</a:t>
              </a:r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563" y="7092"/>
              <a:ext cx="16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Control Bus</a:t>
              </a:r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503" y="49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503" y="7812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23" y="4752"/>
              <a:ext cx="9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dirty="0"/>
                <a:t>+5 V</a:t>
              </a:r>
              <a:endParaRPr lang="en-US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233" y="8098"/>
              <a:ext cx="14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dirty="0" err="1"/>
                <a:t>Gound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AT89CXX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id-ID" sz="2400" dirty="0"/>
              <a:t>Data Bus </a:t>
            </a:r>
            <a:r>
              <a:rPr lang="en-US" sz="2400" dirty="0" smtClean="0"/>
              <a:t>(</a:t>
            </a:r>
            <a:r>
              <a:rPr lang="id-ID" sz="2400" dirty="0" smtClean="0"/>
              <a:t>8 bit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r>
              <a:rPr lang="en-US" sz="2400" dirty="0" smtClean="0"/>
              <a:t>for transferring data from or to AT89CXX</a:t>
            </a:r>
            <a:endParaRPr lang="id-ID" sz="2400" dirty="0"/>
          </a:p>
          <a:p>
            <a:r>
              <a:rPr lang="id-ID" sz="2400" dirty="0"/>
              <a:t>Address Bus </a:t>
            </a:r>
            <a:r>
              <a:rPr lang="en-US" sz="2400" dirty="0"/>
              <a:t>(</a:t>
            </a:r>
            <a:r>
              <a:rPr lang="id-ID" sz="2400" dirty="0" smtClean="0"/>
              <a:t>16 bit</a:t>
            </a:r>
            <a:r>
              <a:rPr lang="en-US" sz="2400" dirty="0" smtClean="0"/>
              <a:t>)</a:t>
            </a:r>
            <a:r>
              <a:rPr lang="id-ID" sz="2400" dirty="0" smtClean="0"/>
              <a:t> </a:t>
            </a:r>
            <a:r>
              <a:rPr lang="en-US" sz="2400" dirty="0" smtClean="0"/>
              <a:t>for:</a:t>
            </a:r>
          </a:p>
          <a:p>
            <a:pPr lvl="1"/>
            <a:r>
              <a:rPr lang="en-US" sz="2000" dirty="0" smtClean="0"/>
              <a:t>indicating the address of data in memory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ndicating which I/O that want to be connected</a:t>
            </a:r>
            <a:endParaRPr lang="id-ID" sz="2000" dirty="0"/>
          </a:p>
          <a:p>
            <a:r>
              <a:rPr lang="id-ID" sz="2400" dirty="0" smtClean="0"/>
              <a:t>Control Bus</a:t>
            </a:r>
            <a:r>
              <a:rPr lang="en-US" sz="2400" dirty="0" smtClean="0"/>
              <a:t> for delivering signal to other peripherals, such as memory and I/O</a:t>
            </a:r>
            <a:r>
              <a:rPr lang="id-ID" sz="2400" dirty="0" smtClean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925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Heat Map of </a:t>
            </a:r>
            <a:r>
              <a:rPr lang="en-US" b="0" dirty="0" err="1" smtClean="0"/>
              <a:t>IoT</a:t>
            </a:r>
            <a:r>
              <a:rPr lang="en-US" b="0" dirty="0" smtClean="0"/>
              <a:t> by Industry and Application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2960" y="6453336"/>
            <a:ext cx="1393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Source: Forbes</a:t>
            </a:r>
            <a:endParaRPr lang="id-ID" sz="1600" i="1" dirty="0"/>
          </a:p>
        </p:txBody>
      </p:sp>
      <p:pic>
        <p:nvPicPr>
          <p:cNvPr id="2050" name="Picture 2" descr="http://blogs-images.forbes.com/louiscolumbus/files/2016/11/heat-map.jpg?width=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6385"/>
            <a:ext cx="7380081" cy="47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429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See you on next class</a:t>
            </a:r>
            <a:endParaRPr lang="id-ID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do we need to take this course?</a:t>
            </a:r>
            <a:endParaRPr lang="id-ID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everything will be connected through The Internet, and it starts with what you will learn in this course, i.e. microcontroller.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17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Organization and how it differ with Architecture?</a:t>
            </a:r>
            <a:endParaRPr lang="id-ID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smtClean="0"/>
              <a:t>Computer Organization </a:t>
            </a:r>
            <a:endParaRPr lang="en-US" altLang="id-ID" dirty="0"/>
          </a:p>
          <a:p>
            <a:pPr>
              <a:buFont typeface="Arial" panose="020B0604020202020204" pitchFamily="34" charset="0"/>
              <a:buNone/>
            </a:pPr>
            <a:r>
              <a:rPr lang="en-US" altLang="id-ID" dirty="0"/>
              <a:t>	</a:t>
            </a:r>
            <a:r>
              <a:rPr lang="en-US" altLang="id-ID" dirty="0" smtClean="0"/>
              <a:t>describes each unit’s functionality, like input, storage, process, and output. </a:t>
            </a:r>
            <a:endParaRPr lang="en-US" altLang="id-ID" dirty="0"/>
          </a:p>
          <a:p>
            <a:endParaRPr lang="en-US" altLang="id-ID" dirty="0"/>
          </a:p>
          <a:p>
            <a:r>
              <a:rPr lang="en-US" altLang="id-ID" dirty="0" smtClean="0"/>
              <a:t>Computer Architecture </a:t>
            </a:r>
            <a:endParaRPr lang="en-US" altLang="id-ID" dirty="0"/>
          </a:p>
          <a:p>
            <a:pPr>
              <a:buFont typeface="Arial" panose="020B0604020202020204" pitchFamily="34" charset="0"/>
              <a:buNone/>
            </a:pPr>
            <a:r>
              <a:rPr lang="en-US" altLang="id-ID" dirty="0"/>
              <a:t>	</a:t>
            </a:r>
            <a:r>
              <a:rPr lang="en-US" altLang="id-ID" dirty="0" smtClean="0"/>
              <a:t>describes the interconnection between units and how they work together, including hardware and software.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6819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System Hardware</a:t>
            </a:r>
            <a:endParaRPr lang="id-ID" dirty="0"/>
          </a:p>
        </p:txBody>
      </p:sp>
      <p:pic>
        <p:nvPicPr>
          <p:cNvPr id="4" name="Picture 4" descr="Fig04-01"/>
          <p:cNvPicPr>
            <a:picLocks noChangeAspect="1"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 b="10132"/>
          <a:stretch>
            <a:fillRect/>
          </a:stretch>
        </p:blipFill>
        <p:spPr bwMode="auto">
          <a:xfrm>
            <a:off x="352147" y="2331538"/>
            <a:ext cx="4292951" cy="36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88977"/>
              </p:ext>
            </p:extLst>
          </p:nvPr>
        </p:nvGraphicFramePr>
        <p:xfrm>
          <a:off x="5103257" y="1814278"/>
          <a:ext cx="3783806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Image" r:id="rId4" imgW="5044829" imgH="2960819" progId="Photoshop.Image.4">
                  <p:embed/>
                </p:oleObj>
              </mc:Choice>
              <mc:Fallback>
                <p:oleObj name="Image" r:id="rId4" imgW="5044829" imgH="2960819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257" y="1814278"/>
                        <a:ext cx="3783806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16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Fundamental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00335"/>
            <a:ext cx="2771800" cy="27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Microprocessor: Historical Review (1/3)</a:t>
            </a:r>
            <a:endParaRPr lang="id-ID" dirty="0"/>
          </a:p>
        </p:txBody>
      </p:sp>
      <p:pic>
        <p:nvPicPr>
          <p:cNvPr id="4" name="Picture 5" descr="4004t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681063"/>
            <a:ext cx="16383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Chip-Intel8008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60" y="1681065"/>
            <a:ext cx="1837134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69270" y="3249513"/>
            <a:ext cx="15648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4004 </a:t>
            </a:r>
            <a:r>
              <a:rPr lang="en-US" altLang="id-ID" sz="1400" b="1" dirty="0" smtClean="0"/>
              <a:t>(1969)</a:t>
            </a:r>
            <a:endParaRPr lang="en-US" altLang="id-ID" sz="1400" b="1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5682" y="3193950"/>
            <a:ext cx="15648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Intel 8008 </a:t>
            </a:r>
            <a:r>
              <a:rPr lang="en-US" altLang="id-ID" sz="1400" b="1" dirty="0" smtClean="0"/>
              <a:t>(1972)</a:t>
            </a:r>
            <a:endParaRPr lang="en-US" altLang="id-ID" sz="1400" b="1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141936" y="1681063"/>
            <a:ext cx="1457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 dirty="0"/>
              <a:t>2300 transistor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924300" y="1681063"/>
            <a:ext cx="1556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/>
              <a:t>29000 transistor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6030518" y="1681065"/>
            <a:ext cx="2151459" cy="1892300"/>
            <a:chOff x="3288" y="935"/>
            <a:chExt cx="1807" cy="1192"/>
          </a:xfrm>
        </p:grpSpPr>
        <p:pic>
          <p:nvPicPr>
            <p:cNvPr id="11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935"/>
              <a:ext cx="149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787" y="981"/>
              <a:ext cx="13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/>
                <a:t>29000 transistor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742" y="1933"/>
              <a:ext cx="13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 dirty="0"/>
                <a:t>Intel 8088 </a:t>
              </a:r>
              <a:r>
                <a:rPr lang="en-US" altLang="id-ID" sz="1400" b="1" dirty="0" smtClean="0"/>
                <a:t>(1981)</a:t>
              </a:r>
              <a:endParaRPr lang="en-US" altLang="id-ID" sz="1400" b="1" dirty="0"/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1612106" y="3573365"/>
            <a:ext cx="2358628" cy="2428875"/>
            <a:chOff x="340" y="2069"/>
            <a:chExt cx="1981" cy="1530"/>
          </a:xfrm>
        </p:grpSpPr>
        <p:pic>
          <p:nvPicPr>
            <p:cNvPr id="15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115"/>
              <a:ext cx="1589" cy="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567" y="3385"/>
              <a:ext cx="12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 dirty="0"/>
                <a:t>Intel 286 (</a:t>
              </a:r>
              <a:r>
                <a:rPr lang="en-US" altLang="id-ID" sz="1400" b="1" dirty="0" smtClean="0"/>
                <a:t>1982)</a:t>
              </a:r>
              <a:endParaRPr lang="en-US" altLang="id-ID" sz="1400" b="1" dirty="0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930" y="2069"/>
              <a:ext cx="13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/>
                <a:t>134000 transistor</a:t>
              </a:r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820717" y="3625752"/>
            <a:ext cx="1939528" cy="2359025"/>
            <a:chOff x="1973" y="2115"/>
            <a:chExt cx="1629" cy="1486"/>
          </a:xfrm>
        </p:grpSpPr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115"/>
              <a:ext cx="1587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168" y="3124"/>
              <a:ext cx="12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 dirty="0"/>
                <a:t>Intel 386 (</a:t>
              </a:r>
              <a:r>
                <a:rPr lang="en-US" altLang="id-ID" sz="1400" b="1" dirty="0" smtClean="0"/>
                <a:t>1985)</a:t>
              </a:r>
              <a:endParaRPr lang="en-US" altLang="id-ID" sz="1400" b="1" dirty="0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2754" y="2160"/>
              <a:ext cx="8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id-ID" sz="1400" b="1"/>
                <a:t>275000 </a:t>
              </a:r>
            </a:p>
            <a:p>
              <a:pPr algn="r" eaLnBrk="1" hangingPunct="1"/>
              <a:r>
                <a:rPr lang="en-US" altLang="id-ID" sz="1400" b="1"/>
                <a:t>transistor</a:t>
              </a: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922171" y="3697188"/>
            <a:ext cx="2205039" cy="2324100"/>
            <a:chOff x="3560" y="2115"/>
            <a:chExt cx="1852" cy="1464"/>
          </a:xfrm>
        </p:grpSpPr>
        <p:pic>
          <p:nvPicPr>
            <p:cNvPr id="23" name="Picture 35" descr="Chip-Intel486sx-b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115"/>
              <a:ext cx="1588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3878" y="3385"/>
              <a:ext cx="12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 dirty="0"/>
                <a:t>Intel 486 </a:t>
              </a:r>
              <a:r>
                <a:rPr lang="en-US" altLang="id-ID" sz="1400" b="1" dirty="0" smtClean="0"/>
                <a:t>(1989)</a:t>
              </a:r>
              <a:endParaRPr lang="en-US" altLang="id-ID" sz="1400" b="1" dirty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3787" y="2160"/>
              <a:ext cx="16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b="1" dirty="0"/>
                <a:t>1,2 </a:t>
              </a:r>
              <a:r>
                <a:rPr lang="en-US" altLang="id-ID" sz="1400" b="1" dirty="0" smtClean="0"/>
                <a:t>million transistor</a:t>
              </a:r>
              <a:endParaRPr lang="en-US" altLang="id-ID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786559"/>
      </p:ext>
    </p:extLst>
  </p:cSld>
  <p:clrMapOvr>
    <a:masterClrMapping/>
  </p:clrMapOvr>
</p:sld>
</file>

<file path=ppt/theme/theme1.xml><?xml version="1.0" encoding="utf-8"?>
<a:theme xmlns:a="http://schemas.openxmlformats.org/drawingml/2006/main" name="y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ypt</Template>
  <TotalTime>2148</TotalTime>
  <Words>1163</Words>
  <Application>Microsoft Office PowerPoint</Application>
  <PresentationFormat>On-screen Show (4:3)</PresentationFormat>
  <Paragraphs>332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ypt</vt:lpstr>
      <vt:lpstr>Image</vt:lpstr>
      <vt:lpstr>Visio</vt:lpstr>
      <vt:lpstr>PowerPoint Presentation</vt:lpstr>
      <vt:lpstr>PowerPoint Presentation</vt:lpstr>
      <vt:lpstr>IoT Growth Rate</vt:lpstr>
      <vt:lpstr>Heat Map of IoT by Industry and Application</vt:lpstr>
      <vt:lpstr>PowerPoint Presentation</vt:lpstr>
      <vt:lpstr>What is Organization and how it differ with Architecture?</vt:lpstr>
      <vt:lpstr>Computer System Hardware</vt:lpstr>
      <vt:lpstr>Microprocessor</vt:lpstr>
      <vt:lpstr>Microprocessor: Historical Review (1/3)</vt:lpstr>
      <vt:lpstr>Microprocessor: Historical Review (2/3)</vt:lpstr>
      <vt:lpstr>Microprocessor: Historical Review (3/3)</vt:lpstr>
      <vt:lpstr>Microprocessor Complexity</vt:lpstr>
      <vt:lpstr>Microprocessor Complexity (in Detail)</vt:lpstr>
      <vt:lpstr>Intel i7</vt:lpstr>
      <vt:lpstr>Definition</vt:lpstr>
      <vt:lpstr>Definition</vt:lpstr>
      <vt:lpstr>Computer System Architecture</vt:lpstr>
      <vt:lpstr>Support System</vt:lpstr>
      <vt:lpstr>Inside the Microprocessor</vt:lpstr>
      <vt:lpstr>Inside the Microprocessor</vt:lpstr>
      <vt:lpstr>How it Works?</vt:lpstr>
      <vt:lpstr>Microprocessor: Basic functionalities</vt:lpstr>
      <vt:lpstr>Memory</vt:lpstr>
      <vt:lpstr>Hierarchy Memory</vt:lpstr>
      <vt:lpstr>Memory Types</vt:lpstr>
      <vt:lpstr>Interaction between Microprocessor and Memory</vt:lpstr>
      <vt:lpstr>How Microprocessor READs from Memory?</vt:lpstr>
      <vt:lpstr>How Microprocessor WRITEs into Memory?</vt:lpstr>
      <vt:lpstr>Machine Instruction</vt:lpstr>
      <vt:lpstr>Machine Instruction Type</vt:lpstr>
      <vt:lpstr>How Microprocessor RUNS an instruction?</vt:lpstr>
      <vt:lpstr>Input and Output</vt:lpstr>
      <vt:lpstr>Clock</vt:lpstr>
      <vt:lpstr>Bus System</vt:lpstr>
      <vt:lpstr>Microcontroller </vt:lpstr>
      <vt:lpstr>What is the difference between Microprocessor and Microcontroller?</vt:lpstr>
      <vt:lpstr>Microcontroller</vt:lpstr>
      <vt:lpstr>Atmel Microcontroller</vt:lpstr>
      <vt:lpstr>AT89CXX</vt:lpstr>
      <vt:lpstr>See you on next class</vt:lpstr>
    </vt:vector>
  </TitlesOfParts>
  <Company>Telkom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subject>School of Electrical Engineering</dc:subject>
  <dc:creator>Nyoman Bogi Aditya Karna</dc:creator>
  <cp:keywords>Microprocessor</cp:keywords>
  <cp:lastModifiedBy>nkarna</cp:lastModifiedBy>
  <cp:revision>156</cp:revision>
  <dcterms:created xsi:type="dcterms:W3CDTF">2014-03-11T03:08:34Z</dcterms:created>
  <dcterms:modified xsi:type="dcterms:W3CDTF">2019-02-01T01:33:37Z</dcterms:modified>
</cp:coreProperties>
</file>