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5" r:id="rId2"/>
    <p:sldId id="378" r:id="rId3"/>
    <p:sldId id="409" r:id="rId4"/>
    <p:sldId id="434" r:id="rId5"/>
    <p:sldId id="423" r:id="rId6"/>
    <p:sldId id="425" r:id="rId7"/>
    <p:sldId id="435" r:id="rId8"/>
    <p:sldId id="427" r:id="rId9"/>
    <p:sldId id="428" r:id="rId10"/>
    <p:sldId id="429" r:id="rId11"/>
    <p:sldId id="436" r:id="rId12"/>
    <p:sldId id="432" r:id="rId13"/>
    <p:sldId id="433" r:id="rId14"/>
    <p:sldId id="420" r:id="rId15"/>
  </p:sldIdLst>
  <p:sldSz cx="9144000" cy="6858000" type="screen4x3"/>
  <p:notesSz cx="6858000" cy="9945688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>
      <p:cViewPr varScale="1">
        <p:scale>
          <a:sx n="70" d="100"/>
          <a:sy n="70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CB06C-6CFE-4995-81A9-4212E9470CCC}" type="datetimeFigureOut">
              <a:rPr lang="id-ID" smtClean="0"/>
              <a:pPr/>
              <a:t>26/02/2017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C49F1-4C99-4E1C-9EB4-C17A035C19F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5279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875E1-3129-43FC-994A-A33E4D0883BD}" type="datetimeFigureOut">
              <a:rPr lang="id-ID" smtClean="0"/>
              <a:t>26/02/2017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2A6A6-C0A7-4DE4-B4CB-B29C1287D4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37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214422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071810"/>
            <a:ext cx="6400800" cy="571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714620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0" y="1071546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143108" y="4143380"/>
            <a:ext cx="4857750" cy="16430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2" name="Group 6"/>
          <p:cNvGrpSpPr/>
          <p:nvPr userDrawn="1"/>
        </p:nvGrpSpPr>
        <p:grpSpPr>
          <a:xfrm>
            <a:off x="-1" y="6286520"/>
            <a:ext cx="9144001" cy="575667"/>
            <a:chOff x="3214678" y="4857760"/>
            <a:chExt cx="9144001" cy="575667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4857760"/>
              <a:ext cx="9144001" cy="57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9500781" y="5059353"/>
              <a:ext cx="2857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www.</a:t>
              </a:r>
              <a:r>
                <a:rPr lang="en-US" b="1" dirty="0" err="1" smtClean="0">
                  <a:solidFill>
                    <a:schemeClr val="bg1"/>
                  </a:solidFill>
                  <a:latin typeface="Tw Cen MT" pitchFamily="34" charset="0"/>
                </a:rPr>
                <a:t>telkomuniversity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ac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.id</a:t>
              </a:r>
              <a:endParaRPr lang="id-ID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785794"/>
            <a:ext cx="9144000" cy="4175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214422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6286520"/>
            <a:ext cx="9144001" cy="575667"/>
            <a:chOff x="3214678" y="4857760"/>
            <a:chExt cx="9144001" cy="575667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4857760"/>
              <a:ext cx="9144001" cy="57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9500781" y="5059353"/>
              <a:ext cx="2857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www.</a:t>
              </a:r>
              <a:r>
                <a:rPr lang="en-US" b="1" dirty="0" err="1" smtClean="0">
                  <a:solidFill>
                    <a:schemeClr val="bg1"/>
                  </a:solidFill>
                  <a:latin typeface="Tw Cen MT" pitchFamily="34" charset="0"/>
                </a:rPr>
                <a:t>telkomuniversity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ac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.id</a:t>
              </a:r>
              <a:endParaRPr lang="id-ID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2910" y="1214422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57290" y="3857628"/>
            <a:ext cx="6400800" cy="571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2714620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0" y="1071546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" y="6286520"/>
            <a:ext cx="9144001" cy="575667"/>
            <a:chOff x="3214678" y="4857760"/>
            <a:chExt cx="9144001" cy="575667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4857760"/>
              <a:ext cx="9144001" cy="57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0781" y="5059353"/>
              <a:ext cx="2857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www.</a:t>
              </a:r>
              <a:r>
                <a:rPr lang="en-US" b="1" dirty="0" err="1" smtClean="0">
                  <a:solidFill>
                    <a:schemeClr val="bg1"/>
                  </a:solidFill>
                  <a:latin typeface="Tw Cen MT" pitchFamily="34" charset="0"/>
                </a:rPr>
                <a:t>telkomuniversity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ac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.id</a:t>
              </a:r>
              <a:endParaRPr lang="id-ID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785794"/>
            <a:ext cx="9144000" cy="4175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1214422"/>
            <a:ext cx="9144000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" y="6286520"/>
            <a:ext cx="9144001" cy="575667"/>
            <a:chOff x="3214678" y="4857760"/>
            <a:chExt cx="9144001" cy="575667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4857760"/>
              <a:ext cx="9144001" cy="57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0781" y="5059353"/>
              <a:ext cx="2857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www.</a:t>
              </a:r>
              <a:r>
                <a:rPr lang="en-US" b="1" dirty="0" err="1" smtClean="0">
                  <a:solidFill>
                    <a:schemeClr val="bg1"/>
                  </a:solidFill>
                  <a:latin typeface="Tw Cen MT" pitchFamily="34" charset="0"/>
                </a:rPr>
                <a:t>telkomuniversity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ac</a:t>
              </a:r>
              <a:r>
                <a:rPr lang="id-ID" b="1" dirty="0" smtClean="0">
                  <a:solidFill>
                    <a:schemeClr val="bg1"/>
                  </a:solidFill>
                  <a:latin typeface="Tw Cen MT" pitchFamily="34" charset="0"/>
                </a:rPr>
                <a:t>.id</a:t>
              </a:r>
              <a:endParaRPr lang="id-ID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29" y="116632"/>
            <a:ext cx="1938428" cy="648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arduino.cc/en/uploads/Main/ArduinoUno_R3_Front.j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Guide/HomePage" TargetMode="External"/><Relationship Id="rId2" Type="http://schemas.openxmlformats.org/officeDocument/2006/relationships/hyperlink" Target="http://playground.arduino.cc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cc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rduino.org/products/boards/arduino-un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arduino.cc/en/uploads/Main/ArduinoMega2560_R3_Front.jpg" TargetMode="External"/><Relationship Id="rId3" Type="http://schemas.openxmlformats.org/officeDocument/2006/relationships/image" Target="../media/image8.jpeg"/><Relationship Id="rId7" Type="http://schemas.openxmlformats.org/officeDocument/2006/relationships/image" Target="../media/image10.jpeg"/><Relationship Id="rId2" Type="http://schemas.openxmlformats.org/officeDocument/2006/relationships/hyperlink" Target="http://arduino.cc/en/Main/ArduinoBoardLilyP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uino.cc/en/uploads/Main/ArduinoUno_R3_Front.jpg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://arduino.cc/en/Main/ArduinoBoardMini" TargetMode="External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arduino.cc/en/uploads/Main/Arduino_WirelessProtoShield_Front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://arduino.cc/en/uploads/Main/ArduinoEthernetShieldV3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5786" y="200024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Arduino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ea typeface="+mj-ea"/>
                <a:cs typeface="+mj-cs"/>
              </a:rPr>
              <a:t>Development Board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47664" y="3786190"/>
            <a:ext cx="6480720" cy="1752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/>
              <a:t>Course </a:t>
            </a:r>
            <a:r>
              <a:rPr lang="en-US" sz="2400" dirty="0" smtClean="0"/>
              <a:t>Number	: TTH2D3</a:t>
            </a:r>
            <a:endParaRPr lang="en-US" sz="2400" dirty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CLO			: 1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Week			: 5-7</a:t>
            </a:r>
          </a:p>
          <a:p>
            <a:endParaRPr lang="en-US" sz="1600" dirty="0" smtClean="0"/>
          </a:p>
          <a:p>
            <a:r>
              <a:rPr lang="en-US" sz="1600" dirty="0" smtClean="0"/>
              <a:t>CLO#1 </a:t>
            </a:r>
            <a:r>
              <a:rPr lang="en-US" sz="1600" dirty="0"/>
              <a:t>Student have the knowledge to explain microprocessor system</a:t>
            </a:r>
            <a:endParaRPr lang="id-ID" sz="1600" dirty="0"/>
          </a:p>
          <a:p>
            <a:r>
              <a:rPr lang="id-ID" sz="1600" dirty="0"/>
              <a:t>[C2] </a:t>
            </a:r>
            <a:r>
              <a:rPr lang="en-US" sz="1600" dirty="0"/>
              <a:t>Understand the history of microprocessor and microcontroller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C2</a:t>
            </a:r>
            <a:r>
              <a:rPr lang="en-US" sz="1600" dirty="0"/>
              <a:t>] Understand the architecture of computer system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C2</a:t>
            </a:r>
            <a:r>
              <a:rPr lang="en-US" sz="1600" dirty="0"/>
              <a:t>] Understand the design of minimum system for </a:t>
            </a:r>
            <a:r>
              <a:rPr lang="en-US" sz="1600" dirty="0" smtClean="0"/>
              <a:t>microcontroller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28860" cy="1071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“Unofficial” Boards and Shields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Adafruit</a:t>
            </a:r>
            <a:endParaRPr lang="en-US" dirty="0"/>
          </a:p>
          <a:p>
            <a:r>
              <a:rPr lang="en-US" dirty="0" err="1"/>
              <a:t>Sparkfun</a:t>
            </a:r>
            <a:endParaRPr lang="en-US" dirty="0"/>
          </a:p>
          <a:p>
            <a:r>
              <a:rPr lang="en-US" dirty="0" err="1"/>
              <a:t>DFRobot</a:t>
            </a:r>
            <a:endParaRPr lang="id-ID" dirty="0"/>
          </a:p>
          <a:p>
            <a:r>
              <a:rPr lang="id-ID" dirty="0"/>
              <a:t>Itead Studio</a:t>
            </a:r>
          </a:p>
          <a:p>
            <a:r>
              <a:rPr lang="id-ID" dirty="0"/>
              <a:t>etc</a:t>
            </a:r>
            <a:endParaRPr lang="en-US" dirty="0"/>
          </a:p>
        </p:txBody>
      </p:sp>
      <p:pic>
        <p:nvPicPr>
          <p:cNvPr id="20482" name="Picture 2" descr="DFRduino Duemilanove 328 (Arduino Compatible)"/>
          <p:cNvPicPr>
            <a:picLocks noChangeAspect="1" noChangeArrowheads="1"/>
          </p:cNvPicPr>
          <p:nvPr/>
        </p:nvPicPr>
        <p:blipFill>
          <a:blip r:embed="rId2" cstate="print"/>
          <a:srcRect l="4536" t="15120" b="15329"/>
          <a:stretch>
            <a:fillRect/>
          </a:stretch>
        </p:blipFill>
        <p:spPr bwMode="auto">
          <a:xfrm>
            <a:off x="6076689" y="1419970"/>
            <a:ext cx="3031815" cy="2945134"/>
          </a:xfrm>
          <a:prstGeom prst="rect">
            <a:avLst/>
          </a:prstGeom>
          <a:noFill/>
        </p:spPr>
      </p:pic>
      <p:pic>
        <p:nvPicPr>
          <p:cNvPr id="20484" name="Picture 4" descr="LCD Shield for Arduino"/>
          <p:cNvPicPr>
            <a:picLocks noChangeAspect="1" noChangeArrowheads="1"/>
          </p:cNvPicPr>
          <p:nvPr/>
        </p:nvPicPr>
        <p:blipFill>
          <a:blip r:embed="rId3" cstate="print"/>
          <a:srcRect t="15120" b="15329"/>
          <a:stretch>
            <a:fillRect/>
          </a:stretch>
        </p:blipFill>
        <p:spPr bwMode="auto">
          <a:xfrm>
            <a:off x="3160365" y="3525932"/>
            <a:ext cx="2923803" cy="2711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015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Uno: Physical Layout</a:t>
            </a:r>
            <a:endParaRPr lang="id-ID" dirty="0"/>
          </a:p>
        </p:txBody>
      </p:sp>
      <p:pic>
        <p:nvPicPr>
          <p:cNvPr id="4" name="Picture 10" descr="http://arduino.cc/en/uploads/Main/ArduinoUno_R3_Front_450px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9136" y="1359790"/>
            <a:ext cx="5966707" cy="54982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568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IDE: Integrated Development Environment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295274" y="1524002"/>
            <a:ext cx="4220076" cy="4652963"/>
          </a:xfrm>
        </p:spPr>
        <p:txBody>
          <a:bodyPr>
            <a:normAutofit/>
          </a:bodyPr>
          <a:lstStyle/>
          <a:p>
            <a:r>
              <a:rPr lang="id-ID" sz="2400" dirty="0"/>
              <a:t>Arduino programming language </a:t>
            </a:r>
            <a:r>
              <a:rPr lang="en-US" sz="2400" dirty="0" smtClean="0"/>
              <a:t>based on </a:t>
            </a:r>
            <a:r>
              <a:rPr lang="id-ID" sz="2400" dirty="0" smtClean="0"/>
              <a:t>Wiring </a:t>
            </a:r>
            <a:r>
              <a:rPr lang="id-ID" sz="2400" dirty="0"/>
              <a:t>(http://wiring.org.co)</a:t>
            </a:r>
          </a:p>
          <a:p>
            <a:r>
              <a:rPr lang="id-ID" sz="2400" dirty="0"/>
              <a:t>Arduino development environment </a:t>
            </a:r>
            <a:r>
              <a:rPr lang="en-US" sz="2400" dirty="0" smtClean="0"/>
              <a:t>based on </a:t>
            </a:r>
            <a:r>
              <a:rPr lang="id-ID" sz="2400" dirty="0" smtClean="0"/>
              <a:t>Processing </a:t>
            </a:r>
            <a:r>
              <a:rPr lang="id-ID" sz="2400" dirty="0"/>
              <a:t>(http://www.processing.org)</a:t>
            </a:r>
          </a:p>
          <a:p>
            <a:r>
              <a:rPr lang="id-ID" sz="2400" dirty="0"/>
              <a:t>Source code = </a:t>
            </a:r>
            <a:r>
              <a:rPr lang="id-ID" sz="2400" dirty="0" smtClean="0"/>
              <a:t>Sketches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3175721" cy="51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0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“Official”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id-ID" dirty="0" smtClean="0"/>
              <a:t>playground</a:t>
            </a:r>
            <a:endParaRPr lang="id-ID" dirty="0"/>
          </a:p>
          <a:p>
            <a:pPr>
              <a:buNone/>
            </a:pPr>
            <a:r>
              <a:rPr lang="id-ID" dirty="0"/>
              <a:t>	</a:t>
            </a:r>
            <a:r>
              <a:rPr lang="id-ID" dirty="0">
                <a:hlinkClick r:id="rId2"/>
              </a:rPr>
              <a:t>http://playground.arduino.cc/</a:t>
            </a:r>
            <a:endParaRPr lang="id-ID" dirty="0"/>
          </a:p>
          <a:p>
            <a:pPr>
              <a:buNone/>
            </a:pPr>
            <a:endParaRPr lang="id-ID" dirty="0"/>
          </a:p>
          <a:p>
            <a:r>
              <a:rPr lang="id-ID" dirty="0" smtClean="0"/>
              <a:t>Learning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id-ID" dirty="0"/>
          </a:p>
          <a:p>
            <a:pPr>
              <a:buNone/>
            </a:pPr>
            <a:r>
              <a:rPr lang="id-ID" dirty="0"/>
              <a:t>	</a:t>
            </a:r>
            <a:r>
              <a:rPr lang="id-ID" dirty="0">
                <a:hlinkClick r:id="rId3"/>
              </a:rPr>
              <a:t>https://www.arduino.cc/en/Guide/HomePage</a:t>
            </a:r>
            <a:endParaRPr lang="id-ID" dirty="0"/>
          </a:p>
          <a:p>
            <a:pPr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37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429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dirty="0" smtClean="0"/>
              <a:t>See you on next class</a:t>
            </a:r>
            <a:endParaRPr lang="id-ID" sz="4500" dirty="0"/>
          </a:p>
        </p:txBody>
      </p:sp>
    </p:spTree>
    <p:extLst>
      <p:ext uri="{BB962C8B-B14F-4D97-AF65-F5344CB8AC3E}">
        <p14:creationId xmlns:p14="http://schemas.microsoft.com/office/powerpoint/2010/main" val="36915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916832"/>
            <a:ext cx="7776864" cy="36724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dirty="0" smtClean="0"/>
              <a:t>development board</a:t>
            </a:r>
            <a:endParaRPr lang="id-ID" sz="1600" dirty="0"/>
          </a:p>
        </p:txBody>
      </p:sp>
      <p:sp>
        <p:nvSpPr>
          <p:cNvPr id="9" name="Rectangle 8"/>
          <p:cNvSpPr/>
          <p:nvPr/>
        </p:nvSpPr>
        <p:spPr>
          <a:xfrm>
            <a:off x="827584" y="2060848"/>
            <a:ext cx="4752528" cy="3096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dirty="0" smtClean="0"/>
              <a:t>microcontroller</a:t>
            </a:r>
            <a:endParaRPr lang="id-ID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 between </a:t>
            </a:r>
            <a:r>
              <a:rPr lang="en-US" dirty="0" smtClean="0">
                <a:sym typeface="Symbol"/>
              </a:rPr>
              <a:t>P, </a:t>
            </a:r>
            <a:r>
              <a:rPr lang="en-US" dirty="0" smtClean="0"/>
              <a:t>C, and Development Board?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971600" y="2204864"/>
            <a:ext cx="1800200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dirty="0" smtClean="0"/>
              <a:t>microprocessor</a:t>
            </a:r>
            <a:endParaRPr lang="id-ID" sz="1600" dirty="0"/>
          </a:p>
        </p:txBody>
      </p:sp>
      <p:sp>
        <p:nvSpPr>
          <p:cNvPr id="6" name="Rectangle 5"/>
          <p:cNvSpPr/>
          <p:nvPr/>
        </p:nvSpPr>
        <p:spPr>
          <a:xfrm>
            <a:off x="1043608" y="2257198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1644386" y="2257198"/>
            <a:ext cx="108012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1644386" y="2805642"/>
            <a:ext cx="108012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872073" y="2208836"/>
            <a:ext cx="2564023" cy="848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dirty="0" smtClean="0"/>
              <a:t>memory</a:t>
            </a:r>
            <a:endParaRPr lang="id-ID" sz="1600" dirty="0"/>
          </a:p>
        </p:txBody>
      </p:sp>
      <p:sp>
        <p:nvSpPr>
          <p:cNvPr id="11" name="Rectangle 10"/>
          <p:cNvSpPr/>
          <p:nvPr/>
        </p:nvSpPr>
        <p:spPr>
          <a:xfrm>
            <a:off x="2915816" y="2257198"/>
            <a:ext cx="79208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3742841" y="2257198"/>
            <a:ext cx="79208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SRAM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4572000" y="2257198"/>
            <a:ext cx="79208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EEPROM</a:t>
            </a:r>
            <a:endParaRPr lang="id-ID" sz="1600" dirty="0"/>
          </a:p>
        </p:txBody>
      </p:sp>
      <p:sp>
        <p:nvSpPr>
          <p:cNvPr id="14" name="Rectangle 13"/>
          <p:cNvSpPr/>
          <p:nvPr/>
        </p:nvSpPr>
        <p:spPr>
          <a:xfrm>
            <a:off x="2856873" y="3148599"/>
            <a:ext cx="2564023" cy="848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Input / Output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2856873" y="4101786"/>
            <a:ext cx="2564023" cy="848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Interrupt Controller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971601" y="3643760"/>
            <a:ext cx="1800200" cy="11533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Timer / Counter</a:t>
            </a:r>
            <a:endParaRPr lang="id-ID" dirty="0"/>
          </a:p>
        </p:txBody>
      </p:sp>
      <p:sp>
        <p:nvSpPr>
          <p:cNvPr id="18" name="Rectangle 17"/>
          <p:cNvSpPr/>
          <p:nvPr/>
        </p:nvSpPr>
        <p:spPr>
          <a:xfrm>
            <a:off x="5653582" y="2060848"/>
            <a:ext cx="1726730" cy="8004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Memory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5653582" y="3251886"/>
            <a:ext cx="1726730" cy="8004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</a:t>
            </a:r>
          </a:p>
          <a:p>
            <a:pPr algn="ctr"/>
            <a:r>
              <a:rPr lang="en-US" dirty="0" smtClean="0"/>
              <a:t>Regulator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5653582" y="4357567"/>
            <a:ext cx="1726730" cy="8004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(Crystal) Clock</a:t>
            </a:r>
          </a:p>
          <a:p>
            <a:pPr algn="ctr"/>
            <a:r>
              <a:rPr lang="en-US" dirty="0" smtClean="0"/>
              <a:t>Regulator</a:t>
            </a:r>
            <a:endParaRPr lang="id-ID" dirty="0"/>
          </a:p>
        </p:txBody>
      </p:sp>
      <p:sp>
        <p:nvSpPr>
          <p:cNvPr id="21" name="Rectangle 20"/>
          <p:cNvSpPr/>
          <p:nvPr/>
        </p:nvSpPr>
        <p:spPr>
          <a:xfrm>
            <a:off x="7451588" y="2060848"/>
            <a:ext cx="863365" cy="3096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Pin Connector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60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Development Board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098" y="3429000"/>
            <a:ext cx="1972972" cy="2630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8" y="3933056"/>
            <a:ext cx="1643063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7" r="18597"/>
          <a:stretch>
            <a:fillRect/>
          </a:stretch>
        </p:blipFill>
        <p:spPr>
          <a:xfrm>
            <a:off x="4407346" y="1412776"/>
            <a:ext cx="4629150" cy="487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: Resources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err="1">
                <a:hlinkClick r:id="rId3"/>
              </a:rPr>
              <a:t>www.arduino.cc</a:t>
            </a:r>
            <a:endParaRPr lang="id-ID" sz="2400" dirty="0"/>
          </a:p>
          <a:p>
            <a:r>
              <a:rPr lang="en-US" sz="2400" dirty="0">
                <a:hlinkClick r:id="rId4"/>
              </a:rPr>
              <a:t>http://</a:t>
            </a:r>
            <a:r>
              <a:rPr lang="en-US" sz="2400" dirty="0" err="1" smtClean="0">
                <a:hlinkClick r:id="rId4"/>
              </a:rPr>
              <a:t>www.arduino.org</a:t>
            </a:r>
            <a:r>
              <a:rPr lang="en-US" sz="2400" dirty="0" smtClean="0">
                <a:hlinkClick r:id="rId4"/>
              </a:rPr>
              <a:t>/products/boards/</a:t>
            </a:r>
            <a:r>
              <a:rPr lang="en-US" sz="2400" dirty="0" err="1" smtClean="0">
                <a:hlinkClick r:id="rId4"/>
              </a:rPr>
              <a:t>arduino-uno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2047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d-ID"/>
              <a:t>What is Arduino?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00202"/>
            <a:ext cx="4191322" cy="4525963"/>
          </a:xfrm>
        </p:spPr>
        <p:txBody>
          <a:bodyPr/>
          <a:lstStyle/>
          <a:p>
            <a:r>
              <a:rPr lang="en-US" altLang="id-ID" sz="2400" dirty="0"/>
              <a:t>Physical computing platform</a:t>
            </a:r>
          </a:p>
          <a:p>
            <a:r>
              <a:rPr lang="en-US" altLang="id-ID" sz="2400" dirty="0"/>
              <a:t>Open source</a:t>
            </a:r>
          </a:p>
          <a:p>
            <a:r>
              <a:rPr lang="en-US" altLang="id-ID" sz="2400" dirty="0"/>
              <a:t>“Hardware Abstracted” Wiring Language</a:t>
            </a:r>
          </a:p>
          <a:p>
            <a:r>
              <a:rPr lang="en-US" altLang="id-ID" sz="2400" dirty="0"/>
              <a:t>USB programmable</a:t>
            </a:r>
          </a:p>
          <a:p>
            <a:r>
              <a:rPr lang="en-US" altLang="id-ID" sz="2400" dirty="0"/>
              <a:t>Large community</a:t>
            </a:r>
          </a:p>
          <a:p>
            <a:r>
              <a:rPr lang="en-US" altLang="id-ID" sz="2400" dirty="0"/>
              <a:t>Inexpensive ($31.95 from </a:t>
            </a:r>
            <a:r>
              <a:rPr lang="en-US" altLang="id-ID" sz="2400" dirty="0" err="1"/>
              <a:t>Sparkfun</a:t>
            </a:r>
            <a:r>
              <a:rPr lang="en-US" altLang="id-ID" sz="2400" dirty="0"/>
              <a:t>)</a:t>
            </a:r>
          </a:p>
          <a:p>
            <a:endParaRPr lang="en-US" altLang="id-ID" sz="2400" dirty="0"/>
          </a:p>
          <a:p>
            <a:endParaRPr lang="en-US" altLang="id-ID" sz="2400" dirty="0"/>
          </a:p>
        </p:txBody>
      </p:sp>
      <p:pic>
        <p:nvPicPr>
          <p:cNvPr id="3077" name="Picture 5" descr="387218908_84030c78e2_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483" y="1484784"/>
            <a:ext cx="464101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27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d-ID"/>
              <a:t>Arduino Board Overview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447801"/>
            <a:ext cx="51435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05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Arduino</a:t>
            </a:r>
            <a:r>
              <a:rPr lang="en-US" b="1" dirty="0"/>
              <a:t> boards</a:t>
            </a:r>
          </a:p>
          <a:p>
            <a:r>
              <a:rPr lang="en-US" sz="2000" dirty="0"/>
              <a:t>Uno</a:t>
            </a:r>
          </a:p>
          <a:p>
            <a:r>
              <a:rPr lang="en-US" sz="2000" dirty="0"/>
              <a:t>Mega 2560</a:t>
            </a:r>
          </a:p>
          <a:p>
            <a:r>
              <a:rPr lang="en-US" sz="2000" dirty="0"/>
              <a:t>Mega ADK</a:t>
            </a:r>
          </a:p>
          <a:p>
            <a:r>
              <a:rPr lang="en-US" sz="2000" dirty="0"/>
              <a:t>Ethernet</a:t>
            </a:r>
          </a:p>
          <a:p>
            <a:r>
              <a:rPr lang="en-US" sz="2000" dirty="0"/>
              <a:t>BT</a:t>
            </a:r>
          </a:p>
          <a:p>
            <a:r>
              <a:rPr lang="en-US" sz="2000" dirty="0" err="1"/>
              <a:t>LilyPad</a:t>
            </a:r>
            <a:endParaRPr lang="en-US" sz="2000" dirty="0"/>
          </a:p>
          <a:p>
            <a:r>
              <a:rPr lang="en-US" sz="2000" dirty="0" err="1"/>
              <a:t>Fio</a:t>
            </a:r>
            <a:endParaRPr lang="en-US" sz="2000" dirty="0"/>
          </a:p>
          <a:p>
            <a:r>
              <a:rPr lang="en-US" sz="2000" dirty="0"/>
              <a:t>Pro</a:t>
            </a:r>
          </a:p>
          <a:p>
            <a:r>
              <a:rPr lang="en-US" sz="2000" dirty="0"/>
              <a:t>Nano</a:t>
            </a:r>
          </a:p>
          <a:p>
            <a:r>
              <a:rPr lang="en-US" sz="2000" dirty="0"/>
              <a:t>Mini</a:t>
            </a:r>
          </a:p>
          <a:p>
            <a:r>
              <a:rPr lang="en-US" sz="2000" dirty="0"/>
              <a:t>Pro </a:t>
            </a:r>
            <a:r>
              <a:rPr lang="en-US" sz="2000" dirty="0" smtClean="0"/>
              <a:t>Mini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Arduino</a:t>
            </a:r>
            <a:r>
              <a:rPr lang="en-US" b="1" dirty="0"/>
              <a:t> shields</a:t>
            </a:r>
            <a:endParaRPr lang="en-US" sz="2000" b="1" dirty="0"/>
          </a:p>
          <a:p>
            <a:r>
              <a:rPr lang="en-US" sz="2000" dirty="0"/>
              <a:t>Ethernet </a:t>
            </a:r>
          </a:p>
          <a:p>
            <a:r>
              <a:rPr lang="en-US" sz="2000" dirty="0"/>
              <a:t>Wireless SD</a:t>
            </a:r>
          </a:p>
          <a:p>
            <a:r>
              <a:rPr lang="en-US" sz="2000" dirty="0"/>
              <a:t>Wireless Proto</a:t>
            </a:r>
          </a:p>
          <a:p>
            <a:r>
              <a:rPr lang="en-US" sz="2000" dirty="0"/>
              <a:t>Motor</a:t>
            </a:r>
          </a:p>
          <a:p>
            <a:r>
              <a:rPr lang="en-US" sz="2000" dirty="0" smtClean="0"/>
              <a:t>Proto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Official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065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Boards</a:t>
            </a:r>
            <a:endParaRPr lang="en-US" dirty="0"/>
          </a:p>
        </p:txBody>
      </p:sp>
      <p:pic>
        <p:nvPicPr>
          <p:cNvPr id="3076" name="Picture 4" descr="http://arduino.cc/en/uploads/Main/Lilypad_thumb_3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10000" t="10000" r="12500" b="12500"/>
          <a:stretch>
            <a:fillRect/>
          </a:stretch>
        </p:blipFill>
        <p:spPr bwMode="auto">
          <a:xfrm>
            <a:off x="3884923" y="1412776"/>
            <a:ext cx="1674186" cy="2232248"/>
          </a:xfrm>
          <a:prstGeom prst="rect">
            <a:avLst/>
          </a:prstGeom>
          <a:noFill/>
        </p:spPr>
      </p:pic>
      <p:pic>
        <p:nvPicPr>
          <p:cNvPr id="3080" name="Picture 8" descr="http://arduino.cc/en/uploads/Main/ArduinoMini_thumb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t="16238"/>
          <a:stretch>
            <a:fillRect/>
          </a:stretch>
        </p:blipFill>
        <p:spPr bwMode="auto">
          <a:xfrm>
            <a:off x="3851920" y="4088159"/>
            <a:ext cx="1974218" cy="2204864"/>
          </a:xfrm>
          <a:prstGeom prst="rect">
            <a:avLst/>
          </a:prstGeom>
          <a:noFill/>
        </p:spPr>
      </p:pic>
      <p:pic>
        <p:nvPicPr>
          <p:cNvPr id="3082" name="Picture 10" descr="http://arduino.cc/en/uploads/Main/ArduinoUno_R3_Front_450px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9093" y="1893821"/>
            <a:ext cx="3214688" cy="2962275"/>
          </a:xfrm>
          <a:prstGeom prst="rect">
            <a:avLst/>
          </a:prstGeom>
          <a:noFill/>
        </p:spPr>
      </p:pic>
      <p:pic>
        <p:nvPicPr>
          <p:cNvPr id="3084" name="Picture 12" descr="http://arduino.cc/en/uploads/Main/ArduinoMega2560_R3_Front_450px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81846" y="2489883"/>
            <a:ext cx="3264562" cy="2118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879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Shields</a:t>
            </a:r>
            <a:endParaRPr lang="en-US" dirty="0"/>
          </a:p>
        </p:txBody>
      </p:sp>
      <p:pic>
        <p:nvPicPr>
          <p:cNvPr id="19460" name="Picture 4" descr="http://arduino.cc/en/uploads/Main/Arduino_WirelessProtoShield_Front_450px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698" y="1913472"/>
            <a:ext cx="3214688" cy="3295650"/>
          </a:xfrm>
          <a:prstGeom prst="rect">
            <a:avLst/>
          </a:prstGeom>
          <a:noFill/>
        </p:spPr>
      </p:pic>
      <p:pic>
        <p:nvPicPr>
          <p:cNvPr id="19462" name="Picture 6" descr="http://arduino.cc/en/uploads/Main/ArduinoEthernetShieldV3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9007" y="1787801"/>
            <a:ext cx="3320988" cy="3441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582334"/>
      </p:ext>
    </p:extLst>
  </p:cSld>
  <p:clrMapOvr>
    <a:masterClrMapping/>
  </p:clrMapOvr>
</p:sld>
</file>

<file path=ppt/theme/theme1.xml><?xml version="1.0" encoding="utf-8"?>
<a:theme xmlns:a="http://schemas.openxmlformats.org/drawingml/2006/main" name="y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ypt</Template>
  <TotalTime>2523</TotalTime>
  <Words>183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ypt</vt:lpstr>
      <vt:lpstr>PowerPoint Presentation</vt:lpstr>
      <vt:lpstr>What is the difference between P, C, and Development Board?</vt:lpstr>
      <vt:lpstr>Arduino</vt:lpstr>
      <vt:lpstr>Arduino: Resources</vt:lpstr>
      <vt:lpstr>What is Arduino?</vt:lpstr>
      <vt:lpstr>Arduino Board Overview</vt:lpstr>
      <vt:lpstr>Arduino Official</vt:lpstr>
      <vt:lpstr>Arduino Boards</vt:lpstr>
      <vt:lpstr>Arduino Shields</vt:lpstr>
      <vt:lpstr>“Unofficial” Boards and Shields</vt:lpstr>
      <vt:lpstr>Arduino Uno: Physical Layout</vt:lpstr>
      <vt:lpstr>Arduino IDE: Integrated Development Environment</vt:lpstr>
      <vt:lpstr>“Official”</vt:lpstr>
      <vt:lpstr>See you on next class</vt:lpstr>
    </vt:vector>
  </TitlesOfParts>
  <Company>Telkom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subject>School of Electrical Engineering</dc:subject>
  <dc:creator>Nyoman Bogi Aditya Karna</dc:creator>
  <cp:keywords>Microprocessor</cp:keywords>
  <cp:lastModifiedBy>Nyoman Karna</cp:lastModifiedBy>
  <cp:revision>184</cp:revision>
  <dcterms:created xsi:type="dcterms:W3CDTF">2014-03-11T03:08:34Z</dcterms:created>
  <dcterms:modified xsi:type="dcterms:W3CDTF">2017-02-26T09:08:48Z</dcterms:modified>
</cp:coreProperties>
</file>